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8" r:id="rId3"/>
    <p:sldId id="259" r:id="rId4"/>
    <p:sldId id="260" r:id="rId5"/>
    <p:sldId id="261" r:id="rId6"/>
    <p:sldId id="262" r:id="rId7"/>
    <p:sldId id="274" r:id="rId8"/>
    <p:sldId id="275" r:id="rId9"/>
    <p:sldId id="276" r:id="rId10"/>
    <p:sldId id="277" r:id="rId11"/>
    <p:sldId id="278" r:id="rId12"/>
    <p:sldId id="294" r:id="rId13"/>
    <p:sldId id="279" r:id="rId14"/>
    <p:sldId id="298" r:id="rId15"/>
    <p:sldId id="300" r:id="rId16"/>
    <p:sldId id="299" r:id="rId17"/>
    <p:sldId id="302" r:id="rId18"/>
    <p:sldId id="303" r:id="rId19"/>
    <p:sldId id="293" r:id="rId20"/>
    <p:sldId id="290" r:id="rId21"/>
    <p:sldId id="281" r:id="rId22"/>
    <p:sldId id="283" r:id="rId23"/>
    <p:sldId id="282" r:id="rId24"/>
    <p:sldId id="284" r:id="rId25"/>
    <p:sldId id="285" r:id="rId26"/>
    <p:sldId id="289"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5"/>
    <p:restoredTop sz="93681"/>
  </p:normalViewPr>
  <p:slideViewPr>
    <p:cSldViewPr snapToGrid="0" snapToObjects="1">
      <p:cViewPr varScale="1">
        <p:scale>
          <a:sx n="109" d="100"/>
          <a:sy n="109"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51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9798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469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3414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693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3116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0486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96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9489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834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5851140d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55851140d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451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44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8252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6113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1646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863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23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9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513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66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と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tif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839869"/>
            <a:ext cx="9144000" cy="2254103"/>
          </a:xfrm>
          <a:prstGeom prst="rect">
            <a:avLst/>
          </a:prstGeom>
          <a:noFill/>
          <a:ln>
            <a:noFill/>
          </a:ln>
        </p:spPr>
        <p:txBody>
          <a:bodyPr spcFirstLastPara="1" wrap="square" lIns="91425" tIns="45700" rIns="91425" bIns="45700" anchor="ctr" anchorCtr="1">
            <a:noAutofit/>
          </a:bodyPr>
          <a:lstStyle/>
          <a:p>
            <a:pPr marL="0" lvl="0" indent="0" algn="ctr" rtl="0">
              <a:lnSpc>
                <a:spcPct val="90000"/>
              </a:lnSpc>
              <a:spcBef>
                <a:spcPts val="0"/>
              </a:spcBef>
              <a:spcAft>
                <a:spcPts val="0"/>
              </a:spcAft>
              <a:buClr>
                <a:schemeClr val="dk1"/>
              </a:buClr>
              <a:buSzPts val="4600"/>
              <a:buFont typeface="Arial"/>
              <a:buNone/>
            </a:pPr>
            <a:r>
              <a:rPr lang="ja-JP" sz="4600">
                <a:latin typeface="HGPMinchoE" panose="02020900000000000000" pitchFamily="18" charset="-128"/>
                <a:ea typeface="HGPMinchoE" panose="02020900000000000000" pitchFamily="18" charset="-128"/>
                <a:sym typeface="Arial"/>
              </a:rPr>
              <a:t>クラウドサービス</a:t>
            </a:r>
            <a:br>
              <a:rPr lang="ja-JP" sz="4600">
                <a:latin typeface="HGPMinchoE" panose="02020900000000000000" pitchFamily="18" charset="-128"/>
                <a:ea typeface="HGPMinchoE" panose="02020900000000000000" pitchFamily="18" charset="-128"/>
                <a:sym typeface="Arial"/>
              </a:rPr>
            </a:br>
            <a:r>
              <a:rPr lang="ja-JP" sz="4600">
                <a:latin typeface="HGPMinchoE" panose="02020900000000000000" pitchFamily="18" charset="-128"/>
                <a:ea typeface="HGPMinchoE" panose="02020900000000000000" pitchFamily="18" charset="-128"/>
                <a:sym typeface="Arial"/>
              </a:rPr>
              <a:t>カリキュラム導入</a:t>
            </a:r>
            <a:r>
              <a:rPr lang="ja-JP" altLang="en-US" sz="4600">
                <a:latin typeface="HGPMinchoE" panose="02020900000000000000" pitchFamily="18" charset="-128"/>
                <a:ea typeface="HGPMinchoE" panose="02020900000000000000" pitchFamily="18" charset="-128"/>
                <a:sym typeface="Arial"/>
              </a:rPr>
              <a:t>に関する</a:t>
            </a:r>
            <a:br>
              <a:rPr lang="en-US" altLang="ja-JP" sz="4600" dirty="0">
                <a:latin typeface="HGPMinchoE" panose="02020900000000000000" pitchFamily="18" charset="-128"/>
                <a:ea typeface="HGPMinchoE" panose="02020900000000000000" pitchFamily="18" charset="-128"/>
                <a:sym typeface="Arial"/>
              </a:rPr>
            </a:br>
            <a:r>
              <a:rPr lang="ja-JP" altLang="en-US" sz="4600">
                <a:latin typeface="HGPMinchoE" panose="02020900000000000000" pitchFamily="18" charset="-128"/>
                <a:ea typeface="HGPMinchoE" panose="02020900000000000000" pitchFamily="18" charset="-128"/>
                <a:sym typeface="Arial"/>
              </a:rPr>
              <a:t>調査及び提案について</a:t>
            </a:r>
            <a:endParaRPr dirty="0">
              <a:latin typeface="HGPMinchoE" panose="02020900000000000000" pitchFamily="18" charset="-128"/>
              <a:ea typeface="HGPMinchoE" panose="02020900000000000000" pitchFamily="18" charset="-128"/>
            </a:endParaRPr>
          </a:p>
        </p:txBody>
      </p:sp>
      <p:sp>
        <p:nvSpPr>
          <p:cNvPr id="85" name="Google Shape;85;p13"/>
          <p:cNvSpPr txBox="1">
            <a:spLocks noGrp="1"/>
          </p:cNvSpPr>
          <p:nvPr>
            <p:ph type="subTitle" idx="1"/>
          </p:nvPr>
        </p:nvSpPr>
        <p:spPr>
          <a:xfrm>
            <a:off x="1524000" y="4814580"/>
            <a:ext cx="9144000" cy="5183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a:latin typeface="HGPMinchoE" panose="02020900000000000000" pitchFamily="18" charset="-128"/>
                <a:ea typeface="HGPMinchoE" panose="02020900000000000000" pitchFamily="18" charset="-128"/>
                <a:sym typeface="Arial"/>
              </a:rPr>
              <a:t>OH教務部 </a:t>
            </a:r>
            <a:r>
              <a:rPr lang="en-US" altLang="ja-JP" dirty="0">
                <a:latin typeface="HGPMinchoE" panose="02020900000000000000" pitchFamily="18" charset="-128"/>
                <a:ea typeface="HGPMinchoE" panose="02020900000000000000" pitchFamily="18" charset="-128"/>
                <a:sym typeface="Arial"/>
              </a:rPr>
              <a:t>IT</a:t>
            </a:r>
            <a:r>
              <a:rPr lang="ja-JP" altLang="en-US">
                <a:latin typeface="HGPMinchoE" panose="02020900000000000000" pitchFamily="18" charset="-128"/>
                <a:ea typeface="HGPMinchoE" panose="02020900000000000000" pitchFamily="18" charset="-128"/>
                <a:sym typeface="Arial"/>
              </a:rPr>
              <a:t>学部</a:t>
            </a:r>
            <a:r>
              <a:rPr lang="ja-JP">
                <a:latin typeface="HGPMinchoE" panose="02020900000000000000" pitchFamily="18" charset="-128"/>
                <a:ea typeface="HGPMinchoE" panose="02020900000000000000" pitchFamily="18" charset="-128"/>
                <a:sym typeface="Arial"/>
              </a:rPr>
              <a:t>　宮内清臣／浅田正雄</a:t>
            </a:r>
            <a:endParaRPr dirty="0">
              <a:latin typeface="HGPMinchoE" panose="02020900000000000000" pitchFamily="18" charset="-128"/>
              <a:ea typeface="HGPMinchoE" panose="02020900000000000000" pitchFamily="18" charset="-128"/>
              <a:sym typeface="Arial"/>
            </a:endParaRPr>
          </a:p>
        </p:txBody>
      </p:sp>
      <p:sp>
        <p:nvSpPr>
          <p:cNvPr id="4" name="Google Shape;92;p14">
            <a:extLst>
              <a:ext uri="{FF2B5EF4-FFF2-40B4-BE49-F238E27FC236}">
                <a16:creationId xmlns:a16="http://schemas.microsoft.com/office/drawing/2014/main" id="{A827F16E-3445-0147-9C99-F37613A7A302}"/>
              </a:ext>
            </a:extLst>
          </p:cNvPr>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HGPMinchoE" panose="02020900000000000000" pitchFamily="18" charset="-128"/>
              <a:ea typeface="HGPMinchoE" panose="02020900000000000000" pitchFamily="18" charset="-128"/>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694560" y="947251"/>
            <a:ext cx="10777003" cy="8207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600">
                <a:latin typeface="HGPMinchoE" panose="02020900000000000000" pitchFamily="18" charset="-128"/>
                <a:ea typeface="HGPMinchoE" panose="02020900000000000000" pitchFamily="18" charset="-128"/>
              </a:rPr>
              <a:t>教育に関するバックアップ（</a:t>
            </a:r>
            <a:r>
              <a:rPr lang="en-US" altLang="ja-JP" sz="4600" dirty="0">
                <a:latin typeface="HGPMinchoE" panose="02020900000000000000" pitchFamily="18" charset="-128"/>
                <a:ea typeface="HGPMinchoE" panose="02020900000000000000" pitchFamily="18" charset="-128"/>
              </a:rPr>
              <a:t>AWS</a:t>
            </a:r>
            <a:r>
              <a:rPr lang="ja-JP" altLang="en-US" sz="4600">
                <a:latin typeface="HGPMinchoE" panose="02020900000000000000" pitchFamily="18" charset="-128"/>
                <a:ea typeface="HGPMinchoE" panose="02020900000000000000" pitchFamily="18" charset="-128"/>
              </a:rPr>
              <a:t>・</a:t>
            </a:r>
            <a:r>
              <a:rPr lang="en-US" altLang="ja-JP" sz="4600" dirty="0">
                <a:latin typeface="HGPMinchoE" panose="02020900000000000000" pitchFamily="18" charset="-128"/>
                <a:ea typeface="HGPMinchoE" panose="02020900000000000000" pitchFamily="18" charset="-128"/>
              </a:rPr>
              <a:t>Azure</a:t>
            </a:r>
            <a:r>
              <a:rPr lang="ja-JP" altLang="en-US" sz="4600">
                <a:latin typeface="HGPMinchoE" panose="02020900000000000000" pitchFamily="18" charset="-128"/>
                <a:ea typeface="HGPMinchoE" panose="02020900000000000000" pitchFamily="18" charset="-128"/>
              </a:rPr>
              <a:t>）</a:t>
            </a:r>
            <a:endParaRPr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131" name="Google Shape;131;p19"/>
          <p:cNvSpPr txBox="1">
            <a:spLocks noGrp="1"/>
          </p:cNvSpPr>
          <p:nvPr>
            <p:ph type="subTitle" idx="1"/>
          </p:nvPr>
        </p:nvSpPr>
        <p:spPr>
          <a:xfrm>
            <a:off x="1080928" y="4549208"/>
            <a:ext cx="4688807" cy="2070532"/>
          </a:xfrm>
          <a:prstGeom prst="rect">
            <a:avLst/>
          </a:prstGeom>
          <a:noFill/>
          <a:ln>
            <a:noFill/>
          </a:ln>
        </p:spPr>
        <p:txBody>
          <a:bodyPr spcFirstLastPara="1" wrap="square" lIns="91425" tIns="45700" rIns="91425" bIns="45700" anchor="t" anchorCtr="0">
            <a:noAutofit/>
          </a:bodyPr>
          <a:lstStyle/>
          <a:p>
            <a:pPr marL="0" lvl="0" indent="0" algn="l" rtl="0">
              <a:lnSpc>
                <a:spcPct val="116666"/>
              </a:lnSpc>
              <a:spcBef>
                <a:spcPts val="0"/>
              </a:spcBef>
              <a:spcAft>
                <a:spcPts val="0"/>
              </a:spcAft>
              <a:buClr>
                <a:schemeClr val="dk1"/>
              </a:buClr>
              <a:buSzPts val="2400"/>
              <a:buNone/>
            </a:pPr>
            <a:r>
              <a:rPr lang="ja-JP" altLang="en-US" sz="2200">
                <a:latin typeface="HGPMinchoE" panose="02020900000000000000" pitchFamily="18" charset="-128"/>
                <a:ea typeface="HGPMinchoE" panose="02020900000000000000" pitchFamily="18" charset="-128"/>
                <a:sym typeface="Arial"/>
              </a:rPr>
              <a:t>加盟校になることで学生向け教育コンテンツに加え、教える側である教師トレーニングの実施あり。</a:t>
            </a:r>
            <a:endParaRPr lang="en-US" altLang="ja-JP" sz="2200" dirty="0">
              <a:latin typeface="HGPMinchoE" panose="02020900000000000000" pitchFamily="18" charset="-128"/>
              <a:ea typeface="HGPMinchoE" panose="02020900000000000000" pitchFamily="18" charset="-128"/>
              <a:sym typeface="Arial"/>
            </a:endParaRPr>
          </a:p>
          <a:p>
            <a:pPr marL="0" lvl="0" indent="0" algn="l" rtl="0">
              <a:lnSpc>
                <a:spcPct val="116666"/>
              </a:lnSpc>
              <a:spcBef>
                <a:spcPts val="0"/>
              </a:spcBef>
              <a:spcAft>
                <a:spcPts val="0"/>
              </a:spcAft>
              <a:buClr>
                <a:schemeClr val="dk1"/>
              </a:buClr>
              <a:buSzPts val="2400"/>
              <a:buNone/>
            </a:pPr>
            <a:r>
              <a:rPr lang="ja-JP" altLang="en-US" sz="2200">
                <a:solidFill>
                  <a:schemeClr val="tx1"/>
                </a:solidFill>
                <a:latin typeface="HGPMinchoE" panose="02020900000000000000" pitchFamily="18" charset="-128"/>
                <a:ea typeface="HGPMinchoE" panose="02020900000000000000" pitchFamily="18" charset="-128"/>
              </a:rPr>
              <a:t>但し、</a:t>
            </a:r>
            <a:r>
              <a:rPr lang="ja-JP" altLang="en-US" sz="2200">
                <a:solidFill>
                  <a:srgbClr val="0070C0"/>
                </a:solidFill>
                <a:latin typeface="HGPMinchoE" panose="02020900000000000000" pitchFamily="18" charset="-128"/>
                <a:ea typeface="HGPMinchoE" panose="02020900000000000000" pitchFamily="18" charset="-128"/>
              </a:rPr>
              <a:t>本校に対する特別待遇などは無く一律のサービスを提供する</a:t>
            </a:r>
            <a:r>
              <a:rPr lang="ja-JP" altLang="en-US" sz="2200">
                <a:solidFill>
                  <a:schemeClr val="tx1"/>
                </a:solidFill>
                <a:latin typeface="HGPMinchoE" panose="02020900000000000000" pitchFamily="18" charset="-128"/>
                <a:ea typeface="HGPMinchoE" panose="02020900000000000000" pitchFamily="18" charset="-128"/>
              </a:rPr>
              <a:t>姿勢。</a:t>
            </a:r>
            <a:endParaRPr sz="2200" dirty="0">
              <a:solidFill>
                <a:schemeClr val="tx1"/>
              </a:solidFill>
              <a:latin typeface="HGPMinchoE" panose="02020900000000000000" pitchFamily="18" charset="-128"/>
              <a:ea typeface="HGPMinchoE" panose="02020900000000000000" pitchFamily="18" charset="-128"/>
              <a:sym typeface="Arial"/>
            </a:endParaRPr>
          </a:p>
        </p:txBody>
      </p:sp>
      <p:pic>
        <p:nvPicPr>
          <p:cNvPr id="132" name="Google Shape;132;p19"/>
          <p:cNvPicPr preferRelativeResize="0"/>
          <p:nvPr/>
        </p:nvPicPr>
        <p:blipFill rotWithShape="1">
          <a:blip r:embed="rId3">
            <a:alphaModFix/>
          </a:blip>
          <a:srcRect/>
          <a:stretch/>
        </p:blipFill>
        <p:spPr>
          <a:xfrm>
            <a:off x="1796858" y="2304595"/>
            <a:ext cx="3164006" cy="1582003"/>
          </a:xfrm>
          <a:prstGeom prst="rect">
            <a:avLst/>
          </a:prstGeom>
          <a:noFill/>
          <a:ln>
            <a:noFill/>
          </a:ln>
        </p:spPr>
      </p:pic>
      <p:pic>
        <p:nvPicPr>
          <p:cNvPr id="133" name="Google Shape;133;p19"/>
          <p:cNvPicPr preferRelativeResize="0"/>
          <p:nvPr/>
        </p:nvPicPr>
        <p:blipFill rotWithShape="1">
          <a:blip r:embed="rId4">
            <a:alphaModFix/>
          </a:blip>
          <a:srcRect/>
          <a:stretch/>
        </p:blipFill>
        <p:spPr>
          <a:xfrm>
            <a:off x="6971410" y="1977333"/>
            <a:ext cx="3221995" cy="2416497"/>
          </a:xfrm>
          <a:prstGeom prst="rect">
            <a:avLst/>
          </a:prstGeom>
          <a:noFill/>
          <a:ln>
            <a:noFill/>
          </a:ln>
        </p:spPr>
      </p:pic>
      <p:sp>
        <p:nvSpPr>
          <p:cNvPr id="136" name="Google Shape;136;p19"/>
          <p:cNvSpPr/>
          <p:nvPr/>
        </p:nvSpPr>
        <p:spPr>
          <a:xfrm>
            <a:off x="6895195" y="1965957"/>
            <a:ext cx="3411940" cy="2416496"/>
          </a:xfrm>
          <a:prstGeom prst="rect">
            <a:avLst/>
          </a:prstGeom>
          <a:noFill/>
          <a:ln w="2857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19"/>
          <p:cNvSpPr/>
          <p:nvPr/>
        </p:nvSpPr>
        <p:spPr>
          <a:xfrm>
            <a:off x="1686539" y="1965957"/>
            <a:ext cx="3411940" cy="2416496"/>
          </a:xfrm>
          <a:prstGeom prst="rect">
            <a:avLst/>
          </a:prstGeom>
          <a:noFill/>
          <a:ln w="2857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 name="Google Shape;131;p19">
            <a:extLst>
              <a:ext uri="{FF2B5EF4-FFF2-40B4-BE49-F238E27FC236}">
                <a16:creationId xmlns:a16="http://schemas.microsoft.com/office/drawing/2014/main" id="{D4AF6267-73FE-5A41-A21D-F1327F005A0F}"/>
              </a:ext>
            </a:extLst>
          </p:cNvPr>
          <p:cNvSpPr txBox="1">
            <a:spLocks/>
          </p:cNvSpPr>
          <p:nvPr/>
        </p:nvSpPr>
        <p:spPr>
          <a:xfrm>
            <a:off x="6289519" y="4569510"/>
            <a:ext cx="4966616" cy="20705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en-US" altLang="ja-JP" sz="2200" dirty="0">
                <a:latin typeface="HGPMinchoE" panose="02020900000000000000" pitchFamily="18" charset="-128"/>
                <a:ea typeface="HGPMinchoE" panose="02020900000000000000" pitchFamily="18" charset="-128"/>
              </a:rPr>
              <a:t>AWS</a:t>
            </a:r>
            <a:r>
              <a:rPr lang="ja-JP" altLang="en-US" sz="2200">
                <a:latin typeface="HGPMinchoE" panose="02020900000000000000" pitchFamily="18" charset="-128"/>
                <a:ea typeface="HGPMinchoE" panose="02020900000000000000" pitchFamily="18" charset="-128"/>
              </a:rPr>
              <a:t>同様に、学生向け、教師向けのコンテンツやトレーニングが充実している。</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chemeClr val="tx1"/>
                </a:solidFill>
                <a:latin typeface="HGPMinchoE" panose="02020900000000000000" pitchFamily="18" charset="-128"/>
                <a:ea typeface="HGPMinchoE" panose="02020900000000000000" pitchFamily="18" charset="-128"/>
              </a:rPr>
              <a:t>加えて、</a:t>
            </a:r>
            <a:r>
              <a:rPr lang="ja-JP" altLang="en-US" sz="2200">
                <a:solidFill>
                  <a:srgbClr val="0070C0"/>
                </a:solidFill>
                <a:latin typeface="HGPMinchoE" panose="02020900000000000000" pitchFamily="18" charset="-128"/>
                <a:ea typeface="HGPMinchoE" panose="02020900000000000000" pitchFamily="18" charset="-128"/>
              </a:rPr>
              <a:t>本校に対する協力姿勢があり学生向けコンテンツの相談、教師へのトレーニングを本校向けに実施する</a:t>
            </a:r>
            <a:r>
              <a:rPr lang="ja-JP" altLang="en-US" sz="2200">
                <a:solidFill>
                  <a:schemeClr val="tx1"/>
                </a:solidFill>
                <a:latin typeface="HGPMinchoE" panose="02020900000000000000" pitchFamily="18" charset="-128"/>
                <a:ea typeface="HGPMinchoE" panose="02020900000000000000" pitchFamily="18" charset="-128"/>
              </a:rPr>
              <a:t>との事。</a:t>
            </a:r>
            <a:endParaRPr lang="ja-JP" altLang="en-US" sz="2200" dirty="0">
              <a:solidFill>
                <a:schemeClr val="tx1"/>
              </a:solidFill>
              <a:latin typeface="HGPMinchoE" panose="02020900000000000000" pitchFamily="18" charset="-128"/>
              <a:ea typeface="HGPMinchoE" panose="02020900000000000000" pitchFamily="18" charset="-128"/>
            </a:endParaRPr>
          </a:p>
        </p:txBody>
      </p:sp>
    </p:spTree>
    <p:extLst>
      <p:ext uri="{BB962C8B-B14F-4D97-AF65-F5344CB8AC3E}">
        <p14:creationId xmlns:p14="http://schemas.microsoft.com/office/powerpoint/2010/main" val="303133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99970" y="1163234"/>
            <a:ext cx="8294893"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600">
                <a:latin typeface="HGPMinchoE" panose="02020900000000000000" pitchFamily="18" charset="-128"/>
                <a:ea typeface="HGPMinchoE" panose="02020900000000000000" pitchFamily="18" charset="-128"/>
                <a:sym typeface="Arial"/>
              </a:rPr>
              <a:t>ここまでのまとめ</a:t>
            </a:r>
            <a:endParaRPr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pic>
        <p:nvPicPr>
          <p:cNvPr id="7" name="Google Shape;133;p19">
            <a:extLst>
              <a:ext uri="{FF2B5EF4-FFF2-40B4-BE49-F238E27FC236}">
                <a16:creationId xmlns:a16="http://schemas.microsoft.com/office/drawing/2014/main" id="{29158090-A739-C048-889D-5631B5FD0AF0}"/>
              </a:ext>
            </a:extLst>
          </p:cNvPr>
          <p:cNvPicPr preferRelativeResize="0"/>
          <p:nvPr/>
        </p:nvPicPr>
        <p:blipFill rotWithShape="1">
          <a:blip r:embed="rId3">
            <a:alphaModFix/>
          </a:blip>
          <a:srcRect/>
          <a:stretch/>
        </p:blipFill>
        <p:spPr>
          <a:xfrm>
            <a:off x="8130478" y="1701672"/>
            <a:ext cx="3221995" cy="2416497"/>
          </a:xfrm>
          <a:prstGeom prst="rect">
            <a:avLst/>
          </a:prstGeom>
          <a:noFill/>
          <a:ln>
            <a:noFill/>
          </a:ln>
        </p:spPr>
      </p:pic>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915731" y="3842897"/>
            <a:ext cx="10335823" cy="16435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他校に先駆けた先進的なクラウド・</a:t>
            </a:r>
            <a:r>
              <a:rPr lang="en-US" altLang="ja-JP" sz="2200" dirty="0">
                <a:latin typeface="HGPMinchoE" panose="02020900000000000000" pitchFamily="18" charset="-128"/>
                <a:ea typeface="HGPMinchoE" panose="02020900000000000000" pitchFamily="18" charset="-128"/>
              </a:rPr>
              <a:t>Ai</a:t>
            </a:r>
            <a:r>
              <a:rPr lang="ja-JP" altLang="en-US" sz="2200">
                <a:latin typeface="HGPMinchoE" panose="02020900000000000000" pitchFamily="18" charset="-128"/>
                <a:ea typeface="HGPMinchoE" panose="02020900000000000000" pitchFamily="18" charset="-128"/>
              </a:rPr>
              <a:t>・</a:t>
            </a:r>
            <a:r>
              <a:rPr lang="en-US" altLang="ja-JP" sz="2200" dirty="0">
                <a:latin typeface="HGPMinchoE" panose="02020900000000000000" pitchFamily="18" charset="-128"/>
                <a:ea typeface="HGPMinchoE" panose="02020900000000000000" pitchFamily="18" charset="-128"/>
              </a:rPr>
              <a:t>IoT</a:t>
            </a:r>
            <a:r>
              <a:rPr lang="ja-JP" altLang="en-US" sz="2200">
                <a:latin typeface="HGPMinchoE" panose="02020900000000000000" pitchFamily="18" charset="-128"/>
                <a:ea typeface="HGPMinchoE" panose="02020900000000000000" pitchFamily="18" charset="-128"/>
              </a:rPr>
              <a:t>を始めとするカリキュラム革新、更にクラウドを導入する上で大きな懸念事項となる従量課金対策及び運用する上でのナレッジの必要性など、我々が考えるほぼ全ての問題に対する解決策を具体的に得ることができる可能性が</a:t>
            </a:r>
            <a:r>
              <a:rPr lang="en-US" altLang="ja-JP" sz="2200" dirty="0">
                <a:latin typeface="HGPMinchoE" panose="02020900000000000000" pitchFamily="18" charset="-128"/>
                <a:ea typeface="HGPMinchoE" panose="02020900000000000000" pitchFamily="18" charset="-128"/>
              </a:rPr>
              <a:t>Microsoft</a:t>
            </a:r>
            <a:r>
              <a:rPr lang="ja-JP" altLang="en-US" sz="2200">
                <a:latin typeface="HGPMinchoE" panose="02020900000000000000" pitchFamily="18" charset="-128"/>
                <a:ea typeface="HGPMinchoE" panose="02020900000000000000" pitchFamily="18" charset="-128"/>
              </a:rPr>
              <a:t>との調査にはあります。</a:t>
            </a:r>
            <a:endParaRPr lang="en-US" altLang="ja-JP" sz="2200" dirty="0">
              <a:latin typeface="HGPMinchoE" panose="02020900000000000000" pitchFamily="18" charset="-128"/>
              <a:ea typeface="HGPMinchoE" panose="02020900000000000000" pitchFamily="18" charset="-128"/>
            </a:endParaRPr>
          </a:p>
        </p:txBody>
      </p:sp>
      <p:sp>
        <p:nvSpPr>
          <p:cNvPr id="9" name="Google Shape;129;p19">
            <a:extLst>
              <a:ext uri="{FF2B5EF4-FFF2-40B4-BE49-F238E27FC236}">
                <a16:creationId xmlns:a16="http://schemas.microsoft.com/office/drawing/2014/main" id="{468381F3-C54D-CF43-BCE3-3EF299883E4E}"/>
              </a:ext>
            </a:extLst>
          </p:cNvPr>
          <p:cNvSpPr txBox="1">
            <a:spLocks/>
          </p:cNvSpPr>
          <p:nvPr/>
        </p:nvSpPr>
        <p:spPr>
          <a:xfrm>
            <a:off x="761461" y="2422584"/>
            <a:ext cx="7505210" cy="10488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600"/>
            </a:pPr>
            <a:r>
              <a:rPr lang="ja-JP" altLang="en-US" sz="3200">
                <a:solidFill>
                  <a:srgbClr val="0070C0"/>
                </a:solidFill>
                <a:latin typeface="HGPMinchoE" panose="02020900000000000000" pitchFamily="18" charset="-128"/>
                <a:ea typeface="HGPMinchoE" panose="02020900000000000000" pitchFamily="18" charset="-128"/>
              </a:rPr>
              <a:t>これまでの調査より</a:t>
            </a:r>
            <a:r>
              <a:rPr lang="en-US" altLang="ja-JP" sz="3200" dirty="0">
                <a:solidFill>
                  <a:srgbClr val="0070C0"/>
                </a:solidFill>
                <a:latin typeface="HGPMinchoE" panose="02020900000000000000" pitchFamily="18" charset="-128"/>
                <a:ea typeface="HGPMinchoE" panose="02020900000000000000" pitchFamily="18" charset="-128"/>
              </a:rPr>
              <a:t>Microsoft</a:t>
            </a:r>
            <a:r>
              <a:rPr lang="ja-JP" altLang="en-US" sz="3200">
                <a:solidFill>
                  <a:srgbClr val="0070C0"/>
                </a:solidFill>
                <a:latin typeface="HGPMinchoE" panose="02020900000000000000" pitchFamily="18" charset="-128"/>
                <a:ea typeface="HGPMinchoE" panose="02020900000000000000" pitchFamily="18" charset="-128"/>
              </a:rPr>
              <a:t>からの</a:t>
            </a:r>
            <a:endParaRPr lang="en-US" altLang="ja-JP" sz="3200" dirty="0">
              <a:solidFill>
                <a:srgbClr val="0070C0"/>
              </a:solidFill>
              <a:latin typeface="HGPMinchoE" panose="02020900000000000000" pitchFamily="18" charset="-128"/>
              <a:ea typeface="HGPMinchoE" panose="02020900000000000000" pitchFamily="18" charset="-128"/>
            </a:endParaRPr>
          </a:p>
          <a:p>
            <a:pPr algn="l">
              <a:buSzPts val="4600"/>
            </a:pPr>
            <a:r>
              <a:rPr lang="ja-JP" altLang="en-US" sz="3200">
                <a:solidFill>
                  <a:srgbClr val="0070C0"/>
                </a:solidFill>
                <a:latin typeface="HGPMinchoE" panose="02020900000000000000" pitchFamily="18" charset="-128"/>
                <a:ea typeface="HGPMinchoE" panose="02020900000000000000" pitchFamily="18" charset="-128"/>
              </a:rPr>
              <a:t>提案を前向きに検討したいと考えます。</a:t>
            </a:r>
            <a:endParaRPr lang="ja-JP" altLang="en-US" sz="3200" dirty="0">
              <a:solidFill>
                <a:srgbClr val="0070C0"/>
              </a:solidFill>
              <a:latin typeface="HGPMinchoE" panose="02020900000000000000" pitchFamily="18" charset="-128"/>
              <a:ea typeface="HGPMinchoE" panose="02020900000000000000" pitchFamily="18" charset="-128"/>
            </a:endParaRPr>
          </a:p>
        </p:txBody>
      </p:sp>
    </p:spTree>
    <p:extLst>
      <p:ext uri="{BB962C8B-B14F-4D97-AF65-F5344CB8AC3E}">
        <p14:creationId xmlns:p14="http://schemas.microsoft.com/office/powerpoint/2010/main" val="623007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694560" y="947251"/>
            <a:ext cx="10626351" cy="8207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en-US" altLang="ja-JP" sz="4600" dirty="0">
                <a:latin typeface="HGPMinchoE" panose="02020900000000000000" pitchFamily="18" charset="-128"/>
                <a:ea typeface="HGPMinchoE" panose="02020900000000000000" pitchFamily="18" charset="-128"/>
                <a:sym typeface="Arial"/>
              </a:rPr>
              <a:t>Azure</a:t>
            </a:r>
            <a:r>
              <a:rPr lang="ja-JP" altLang="en-US" sz="4600">
                <a:latin typeface="HGPMinchoE" panose="02020900000000000000" pitchFamily="18" charset="-128"/>
                <a:ea typeface="HGPMinchoE" panose="02020900000000000000" pitchFamily="18" charset="-128"/>
                <a:sym typeface="Arial"/>
              </a:rPr>
              <a:t>の補足</a:t>
            </a:r>
            <a:r>
              <a:rPr lang="ja-JP" altLang="en-US" sz="3800">
                <a:latin typeface="HGPMinchoE" panose="02020900000000000000" pitchFamily="18" charset="-128"/>
                <a:ea typeface="HGPMinchoE" panose="02020900000000000000" pitchFamily="18" charset="-128"/>
                <a:sym typeface="Arial"/>
              </a:rPr>
              <a:t>（体験入学でも活用できる）</a:t>
            </a:r>
            <a:endParaRPr sz="3800"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131" name="Google Shape;131;p19"/>
          <p:cNvSpPr txBox="1">
            <a:spLocks noGrp="1"/>
          </p:cNvSpPr>
          <p:nvPr>
            <p:ph type="subTitle" idx="1"/>
          </p:nvPr>
        </p:nvSpPr>
        <p:spPr>
          <a:xfrm>
            <a:off x="4198513" y="1869582"/>
            <a:ext cx="7122399" cy="1682870"/>
          </a:xfrm>
          <a:prstGeom prst="rect">
            <a:avLst/>
          </a:prstGeom>
          <a:noFill/>
          <a:ln>
            <a:noFill/>
          </a:ln>
        </p:spPr>
        <p:txBody>
          <a:bodyPr spcFirstLastPara="1" wrap="square" lIns="91425" tIns="45700" rIns="91425" bIns="45700" anchor="t" anchorCtr="0">
            <a:noAutofit/>
          </a:bodyPr>
          <a:lstStyle/>
          <a:p>
            <a:pPr marL="0" lvl="0" indent="0" algn="l" rtl="0">
              <a:lnSpc>
                <a:spcPct val="116666"/>
              </a:lnSpc>
              <a:spcBef>
                <a:spcPts val="0"/>
              </a:spcBef>
              <a:spcAft>
                <a:spcPts val="0"/>
              </a:spcAft>
              <a:buClr>
                <a:schemeClr val="dk1"/>
              </a:buClr>
              <a:buSzPts val="2400"/>
              <a:buNone/>
            </a:pPr>
            <a:r>
              <a:rPr lang="en-US" altLang="ja-JP" sz="2200" dirty="0">
                <a:solidFill>
                  <a:schemeClr val="tx1"/>
                </a:solidFill>
                <a:latin typeface="HGPMinchoE" panose="02020900000000000000" pitchFamily="18" charset="-128"/>
                <a:ea typeface="HGPMinchoE" panose="02020900000000000000" pitchFamily="18" charset="-128"/>
              </a:rPr>
              <a:t>Azure</a:t>
            </a:r>
            <a:r>
              <a:rPr lang="ja-JP" altLang="en-US" sz="2200">
                <a:solidFill>
                  <a:schemeClr val="tx1"/>
                </a:solidFill>
                <a:latin typeface="HGPMinchoE" panose="02020900000000000000" pitchFamily="18" charset="-128"/>
                <a:ea typeface="HGPMinchoE" panose="02020900000000000000" pitchFamily="18" charset="-128"/>
              </a:rPr>
              <a:t>ではクラウドを母体とした、</a:t>
            </a:r>
            <a:r>
              <a:rPr lang="en-US" altLang="ja-JP" sz="2200" dirty="0">
                <a:solidFill>
                  <a:schemeClr val="tx1"/>
                </a:solidFill>
                <a:latin typeface="HGPMinchoE" panose="02020900000000000000" pitchFamily="18" charset="-128"/>
                <a:ea typeface="HGPMinchoE" panose="02020900000000000000" pitchFamily="18" charset="-128"/>
              </a:rPr>
              <a:t>Ai</a:t>
            </a:r>
            <a:r>
              <a:rPr lang="ja-JP" altLang="en-US" sz="2200">
                <a:solidFill>
                  <a:schemeClr val="tx1"/>
                </a:solidFill>
                <a:latin typeface="HGPMinchoE" panose="02020900000000000000" pitchFamily="18" charset="-128"/>
                <a:ea typeface="HGPMinchoE" panose="02020900000000000000" pitchFamily="18" charset="-128"/>
              </a:rPr>
              <a:t>や</a:t>
            </a:r>
            <a:r>
              <a:rPr lang="en-US" altLang="ja-JP" sz="2200" dirty="0">
                <a:solidFill>
                  <a:schemeClr val="tx1"/>
                </a:solidFill>
                <a:latin typeface="HGPMinchoE" panose="02020900000000000000" pitchFamily="18" charset="-128"/>
                <a:ea typeface="HGPMinchoE" panose="02020900000000000000" pitchFamily="18" charset="-128"/>
              </a:rPr>
              <a:t>IoT</a:t>
            </a:r>
            <a:r>
              <a:rPr lang="ja-JP" altLang="en-US" sz="2200">
                <a:solidFill>
                  <a:schemeClr val="tx1"/>
                </a:solidFill>
                <a:latin typeface="HGPMinchoE" panose="02020900000000000000" pitchFamily="18" charset="-128"/>
                <a:ea typeface="HGPMinchoE" panose="02020900000000000000" pitchFamily="18" charset="-128"/>
              </a:rPr>
              <a:t>に関する多くのサービス（</a:t>
            </a:r>
            <a:r>
              <a:rPr lang="en-US" altLang="ja-JP" sz="2200" dirty="0">
                <a:solidFill>
                  <a:schemeClr val="tx1"/>
                </a:solidFill>
                <a:latin typeface="HGPMinchoE" panose="02020900000000000000" pitchFamily="18" charset="-128"/>
                <a:ea typeface="HGPMinchoE" panose="02020900000000000000" pitchFamily="18" charset="-128"/>
              </a:rPr>
              <a:t>API</a:t>
            </a:r>
            <a:r>
              <a:rPr lang="ja-JP" altLang="en-US" sz="2200">
                <a:solidFill>
                  <a:schemeClr val="tx1"/>
                </a:solidFill>
                <a:latin typeface="HGPMinchoE" panose="02020900000000000000" pitchFamily="18" charset="-128"/>
                <a:ea typeface="HGPMinchoE" panose="02020900000000000000" pitchFamily="18" charset="-128"/>
              </a:rPr>
              <a:t>）が提供されています。（</a:t>
            </a:r>
            <a:r>
              <a:rPr lang="en-US" altLang="ja-JP" sz="2200" dirty="0">
                <a:solidFill>
                  <a:schemeClr val="tx1"/>
                </a:solidFill>
                <a:latin typeface="HGPMinchoE" panose="02020900000000000000" pitchFamily="18" charset="-128"/>
                <a:ea typeface="HGPMinchoE" panose="02020900000000000000" pitchFamily="18" charset="-128"/>
              </a:rPr>
              <a:t>Azure</a:t>
            </a:r>
            <a:r>
              <a:rPr lang="ja-JP" altLang="en-US" sz="2200">
                <a:solidFill>
                  <a:schemeClr val="tx1"/>
                </a:solidFill>
                <a:latin typeface="HGPMinchoE" panose="02020900000000000000" pitchFamily="18" charset="-128"/>
                <a:ea typeface="HGPMinchoE" panose="02020900000000000000" pitchFamily="18" charset="-128"/>
              </a:rPr>
              <a:t>の活用が前提）</a:t>
            </a:r>
            <a:endParaRPr lang="en-US" altLang="ja-JP" sz="22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2200">
                <a:solidFill>
                  <a:schemeClr val="tx1"/>
                </a:solidFill>
                <a:latin typeface="HGPMinchoE" panose="02020900000000000000" pitchFamily="18" charset="-128"/>
                <a:ea typeface="HGPMinchoE" panose="02020900000000000000" pitchFamily="18" charset="-128"/>
              </a:rPr>
              <a:t>比較的簡易的に</a:t>
            </a:r>
            <a:r>
              <a:rPr lang="en-US" altLang="ja-JP" sz="2200" dirty="0">
                <a:solidFill>
                  <a:schemeClr val="tx1"/>
                </a:solidFill>
                <a:latin typeface="HGPMinchoE" panose="02020900000000000000" pitchFamily="18" charset="-128"/>
                <a:ea typeface="HGPMinchoE" panose="02020900000000000000" pitchFamily="18" charset="-128"/>
              </a:rPr>
              <a:t>Ai</a:t>
            </a:r>
            <a:r>
              <a:rPr lang="ja-JP" altLang="en-US" sz="2200">
                <a:solidFill>
                  <a:schemeClr val="tx1"/>
                </a:solidFill>
                <a:latin typeface="HGPMinchoE" panose="02020900000000000000" pitchFamily="18" charset="-128"/>
                <a:ea typeface="HGPMinchoE" panose="02020900000000000000" pitchFamily="18" charset="-128"/>
              </a:rPr>
              <a:t>を活用できるものもあるため、「</a:t>
            </a:r>
            <a:r>
              <a:rPr lang="ja-JP" altLang="en-US" sz="2200" u="sng">
                <a:solidFill>
                  <a:srgbClr val="0070C0"/>
                </a:solidFill>
                <a:latin typeface="HGPMinchoE" panose="02020900000000000000" pitchFamily="18" charset="-128"/>
                <a:ea typeface="HGPMinchoE" panose="02020900000000000000" pitchFamily="18" charset="-128"/>
              </a:rPr>
              <a:t>体験入学などで</a:t>
            </a:r>
            <a:r>
              <a:rPr lang="en-US" altLang="ja-JP" sz="2200" u="sng" dirty="0">
                <a:solidFill>
                  <a:srgbClr val="0070C0"/>
                </a:solidFill>
                <a:latin typeface="HGPMinchoE" panose="02020900000000000000" pitchFamily="18" charset="-128"/>
                <a:ea typeface="HGPMinchoE" panose="02020900000000000000" pitchFamily="18" charset="-128"/>
              </a:rPr>
              <a:t>Ai</a:t>
            </a:r>
            <a:r>
              <a:rPr lang="ja-JP" altLang="en-US" sz="2200" u="sng">
                <a:solidFill>
                  <a:srgbClr val="0070C0"/>
                </a:solidFill>
                <a:latin typeface="HGPMinchoE" panose="02020900000000000000" pitchFamily="18" charset="-128"/>
                <a:ea typeface="HGPMinchoE" panose="02020900000000000000" pitchFamily="18" charset="-128"/>
              </a:rPr>
              <a:t>というキーワードを用いる</a:t>
            </a:r>
            <a:r>
              <a:rPr lang="ja-JP" altLang="en-US" sz="2200">
                <a:solidFill>
                  <a:schemeClr val="tx1"/>
                </a:solidFill>
                <a:latin typeface="HGPMinchoE" panose="02020900000000000000" pitchFamily="18" charset="-128"/>
                <a:ea typeface="HGPMinchoE" panose="02020900000000000000" pitchFamily="18" charset="-128"/>
              </a:rPr>
              <a:t>」事も出来る。</a:t>
            </a:r>
            <a:endParaRPr lang="en-US" altLang="ja-JP" sz="2200" dirty="0">
              <a:solidFill>
                <a:schemeClr val="tx1"/>
              </a:solidFill>
              <a:latin typeface="HGPMinchoE" panose="02020900000000000000" pitchFamily="18" charset="-128"/>
              <a:ea typeface="HGPMinchoE" panose="02020900000000000000" pitchFamily="18" charset="-128"/>
            </a:endParaRPr>
          </a:p>
        </p:txBody>
      </p:sp>
      <p:pic>
        <p:nvPicPr>
          <p:cNvPr id="7" name="Google Shape;133;p19">
            <a:extLst>
              <a:ext uri="{FF2B5EF4-FFF2-40B4-BE49-F238E27FC236}">
                <a16:creationId xmlns:a16="http://schemas.microsoft.com/office/drawing/2014/main" id="{29158090-A739-C048-889D-5631B5FD0AF0}"/>
              </a:ext>
            </a:extLst>
          </p:cNvPr>
          <p:cNvPicPr preferRelativeResize="0"/>
          <p:nvPr/>
        </p:nvPicPr>
        <p:blipFill rotWithShape="1">
          <a:blip r:embed="rId3">
            <a:alphaModFix/>
          </a:blip>
          <a:srcRect t="20424" b="21764"/>
          <a:stretch/>
        </p:blipFill>
        <p:spPr>
          <a:xfrm>
            <a:off x="780196" y="2001466"/>
            <a:ext cx="3221995" cy="1397035"/>
          </a:xfrm>
          <a:prstGeom prst="rect">
            <a:avLst/>
          </a:prstGeom>
          <a:noFill/>
          <a:ln>
            <a:noFill/>
          </a:ln>
        </p:spPr>
      </p:pic>
      <p:sp>
        <p:nvSpPr>
          <p:cNvPr id="8" name="Google Shape;138;p19">
            <a:extLst>
              <a:ext uri="{FF2B5EF4-FFF2-40B4-BE49-F238E27FC236}">
                <a16:creationId xmlns:a16="http://schemas.microsoft.com/office/drawing/2014/main" id="{97527A36-A0A1-2E44-968E-ADA8A465B2BC}"/>
              </a:ext>
            </a:extLst>
          </p:cNvPr>
          <p:cNvSpPr txBox="1"/>
          <p:nvPr/>
        </p:nvSpPr>
        <p:spPr>
          <a:xfrm>
            <a:off x="658936" y="5411674"/>
            <a:ext cx="3411940" cy="96286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3200"/>
              <a:buFont typeface="Arial"/>
              <a:buNone/>
            </a:pPr>
            <a:r>
              <a:rPr lang="en-US" altLang="ja-JP" sz="3200" b="1" dirty="0">
                <a:solidFill>
                  <a:srgbClr val="0070C0"/>
                </a:solidFill>
                <a:latin typeface="HGPMinchoE" panose="02020900000000000000" pitchFamily="18" charset="-128"/>
                <a:ea typeface="HGPMinchoE" panose="02020900000000000000" pitchFamily="18" charset="-128"/>
                <a:sym typeface="Arial"/>
              </a:rPr>
              <a:t>Azure</a:t>
            </a:r>
          </a:p>
          <a:p>
            <a:pPr marL="0" marR="0" lvl="0" indent="0" algn="ctr" rtl="0">
              <a:lnSpc>
                <a:spcPct val="100000"/>
              </a:lnSpc>
              <a:spcBef>
                <a:spcPts val="0"/>
              </a:spcBef>
              <a:spcAft>
                <a:spcPts val="0"/>
              </a:spcAft>
              <a:buClr>
                <a:srgbClr val="0070C0"/>
              </a:buClr>
              <a:buSzPts val="3200"/>
              <a:buFont typeface="Arial"/>
              <a:buNone/>
            </a:pPr>
            <a:r>
              <a:rPr lang="en-US" sz="2200" b="1" dirty="0">
                <a:solidFill>
                  <a:srgbClr val="0070C0"/>
                </a:solidFill>
                <a:latin typeface="HGPMinchoE" panose="02020900000000000000" pitchFamily="18" charset="-128"/>
                <a:ea typeface="HGPMinchoE" panose="02020900000000000000" pitchFamily="18" charset="-128"/>
              </a:rPr>
              <a:t>Custom Vision</a:t>
            </a:r>
            <a:endParaRPr sz="2200" dirty="0">
              <a:solidFill>
                <a:srgbClr val="FF0000"/>
              </a:solidFill>
              <a:latin typeface="HGPMinchoE" panose="02020900000000000000" pitchFamily="18" charset="-128"/>
              <a:ea typeface="HGPMinchoE" panose="02020900000000000000" pitchFamily="18" charset="-128"/>
              <a:sym typeface="Arial"/>
            </a:endParaRPr>
          </a:p>
        </p:txBody>
      </p:sp>
      <p:pic>
        <p:nvPicPr>
          <p:cNvPr id="3" name="図 2">
            <a:extLst>
              <a:ext uri="{FF2B5EF4-FFF2-40B4-BE49-F238E27FC236}">
                <a16:creationId xmlns:a16="http://schemas.microsoft.com/office/drawing/2014/main" id="{93754954-73A7-7D42-98EE-593763664EAB}"/>
              </a:ext>
            </a:extLst>
          </p:cNvPr>
          <p:cNvPicPr>
            <a:picLocks noChangeAspect="1"/>
          </p:cNvPicPr>
          <p:nvPr/>
        </p:nvPicPr>
        <p:blipFill>
          <a:blip r:embed="rId4"/>
          <a:stretch>
            <a:fillRect/>
          </a:stretch>
        </p:blipFill>
        <p:spPr>
          <a:xfrm>
            <a:off x="1687837" y="3989274"/>
            <a:ext cx="1422400" cy="1422400"/>
          </a:xfrm>
          <a:prstGeom prst="rect">
            <a:avLst/>
          </a:prstGeom>
        </p:spPr>
      </p:pic>
      <p:sp>
        <p:nvSpPr>
          <p:cNvPr id="9" name="Google Shape;131;p19">
            <a:extLst>
              <a:ext uri="{FF2B5EF4-FFF2-40B4-BE49-F238E27FC236}">
                <a16:creationId xmlns:a16="http://schemas.microsoft.com/office/drawing/2014/main" id="{A7DE5BAA-6304-8948-AA99-1CB1F32ED427}"/>
              </a:ext>
            </a:extLst>
          </p:cNvPr>
          <p:cNvSpPr txBox="1">
            <a:spLocks/>
          </p:cNvSpPr>
          <p:nvPr/>
        </p:nvSpPr>
        <p:spPr>
          <a:xfrm>
            <a:off x="4198513" y="3667111"/>
            <a:ext cx="7122399" cy="290905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en-US" altLang="ja-JP" sz="2200" dirty="0">
                <a:solidFill>
                  <a:srgbClr val="0070C0"/>
                </a:solidFill>
                <a:latin typeface="HGPMinchoE" panose="02020900000000000000" pitchFamily="18" charset="-128"/>
                <a:ea typeface="HGPMinchoE" panose="02020900000000000000" pitchFamily="18" charset="-128"/>
              </a:rPr>
              <a:t>【Azure Custom Vision</a:t>
            </a:r>
            <a:r>
              <a:rPr lang="ja-JP" altLang="en-US" sz="2200">
                <a:solidFill>
                  <a:srgbClr val="0070C0"/>
                </a:solidFill>
                <a:latin typeface="HGPMinchoE" panose="02020900000000000000" pitchFamily="18" charset="-128"/>
                <a:ea typeface="HGPMinchoE" panose="02020900000000000000" pitchFamily="18" charset="-128"/>
              </a:rPr>
              <a:t>（画像解析</a:t>
            </a:r>
            <a:r>
              <a:rPr lang="en-US" altLang="ja-JP" sz="2200" dirty="0">
                <a:solidFill>
                  <a:srgbClr val="0070C0"/>
                </a:solidFill>
                <a:latin typeface="HGPMinchoE" panose="02020900000000000000" pitchFamily="18" charset="-128"/>
                <a:ea typeface="HGPMinchoE" panose="02020900000000000000" pitchFamily="18" charset="-128"/>
              </a:rPr>
              <a:t>API</a:t>
            </a:r>
            <a:r>
              <a:rPr lang="ja-JP" altLang="en-US" sz="2200">
                <a:solidFill>
                  <a:srgbClr val="0070C0"/>
                </a:solidFill>
                <a:latin typeface="HGPMinchoE" panose="02020900000000000000" pitchFamily="18" charset="-128"/>
                <a:ea typeface="HGPMinchoE" panose="02020900000000000000" pitchFamily="18" charset="-128"/>
              </a:rPr>
              <a:t>）を用いた場合</a:t>
            </a:r>
            <a:r>
              <a:rPr lang="en-US" altLang="ja-JP" sz="2200" dirty="0">
                <a:solidFill>
                  <a:srgbClr val="0070C0"/>
                </a:solidFill>
                <a:latin typeface="HGPMinchoE" panose="02020900000000000000" pitchFamily="18" charset="-128"/>
                <a:ea typeface="HGPMinchoE" panose="02020900000000000000" pitchFamily="18" charset="-128"/>
              </a:rPr>
              <a:t>】</a:t>
            </a:r>
          </a:p>
          <a:p>
            <a:pPr marL="0" indent="0" algn="l">
              <a:lnSpc>
                <a:spcPct val="116666"/>
              </a:lnSpc>
              <a:spcBef>
                <a:spcPts val="0"/>
              </a:spcBef>
            </a:pPr>
            <a:r>
              <a:rPr lang="en-US" altLang="ja-JP" sz="2200" dirty="0">
                <a:solidFill>
                  <a:srgbClr val="0070C0"/>
                </a:solidFill>
                <a:latin typeface="HGPMinchoE" panose="02020900000000000000" pitchFamily="18" charset="-128"/>
                <a:ea typeface="HGPMinchoE" panose="02020900000000000000" pitchFamily="18" charset="-128"/>
              </a:rPr>
              <a:t>〜</a:t>
            </a:r>
            <a:r>
              <a:rPr lang="ja-JP" altLang="en-US" sz="2200">
                <a:solidFill>
                  <a:srgbClr val="0070C0"/>
                </a:solidFill>
                <a:latin typeface="HGPMinchoE" panose="02020900000000000000" pitchFamily="18" charset="-128"/>
                <a:ea typeface="HGPMinchoE" panose="02020900000000000000" pitchFamily="18" charset="-128"/>
              </a:rPr>
              <a:t>テーマ例：注目の</a:t>
            </a:r>
            <a:r>
              <a:rPr lang="en-US" altLang="ja-JP" sz="2200" dirty="0">
                <a:solidFill>
                  <a:srgbClr val="0070C0"/>
                </a:solidFill>
                <a:latin typeface="HGPMinchoE" panose="02020900000000000000" pitchFamily="18" charset="-128"/>
                <a:ea typeface="HGPMinchoE" panose="02020900000000000000" pitchFamily="18" charset="-128"/>
              </a:rPr>
              <a:t>Ai</a:t>
            </a:r>
            <a:r>
              <a:rPr lang="ja-JP" altLang="en-US" sz="2200">
                <a:solidFill>
                  <a:srgbClr val="0070C0"/>
                </a:solidFill>
                <a:latin typeface="HGPMinchoE" panose="02020900000000000000" pitchFamily="18" charset="-128"/>
                <a:ea typeface="HGPMinchoE" panose="02020900000000000000" pitchFamily="18" charset="-128"/>
              </a:rPr>
              <a:t>技術で、画像を判別してみよう！</a:t>
            </a:r>
            <a:r>
              <a:rPr lang="en-US" altLang="ja-JP" sz="2200" dirty="0">
                <a:solidFill>
                  <a:srgbClr val="0070C0"/>
                </a:solidFill>
                <a:latin typeface="HGPMinchoE" panose="02020900000000000000" pitchFamily="18" charset="-128"/>
                <a:ea typeface="HGPMinchoE" panose="02020900000000000000" pitchFamily="18" charset="-128"/>
              </a:rPr>
              <a:t>〜</a:t>
            </a:r>
          </a:p>
          <a:p>
            <a:pPr marL="0" indent="0" algn="l">
              <a:lnSpc>
                <a:spcPct val="116666"/>
              </a:lnSpc>
              <a:spcBef>
                <a:spcPts val="0"/>
              </a:spcBef>
            </a:pPr>
            <a:endParaRPr lang="en-US" altLang="ja-JP" sz="5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en-US" altLang="ja-JP" sz="1800" dirty="0">
                <a:solidFill>
                  <a:schemeClr val="tx1"/>
                </a:solidFill>
                <a:latin typeface="HGPMinchoE" panose="02020900000000000000" pitchFamily="18" charset="-128"/>
                <a:ea typeface="HGPMinchoE" panose="02020900000000000000" pitchFamily="18" charset="-128"/>
              </a:rPr>
              <a:t>Custom Vision </a:t>
            </a:r>
            <a:r>
              <a:rPr lang="ja-JP" altLang="en-US" sz="1800">
                <a:solidFill>
                  <a:schemeClr val="tx1"/>
                </a:solidFill>
                <a:latin typeface="HGPMinchoE" panose="02020900000000000000" pitchFamily="18" charset="-128"/>
                <a:ea typeface="HGPMinchoE" panose="02020900000000000000" pitchFamily="18" charset="-128"/>
              </a:rPr>
              <a:t>サービスを使用して、</a:t>
            </a:r>
            <a:r>
              <a:rPr lang="en-US" altLang="ja-JP" sz="1800" dirty="0">
                <a:solidFill>
                  <a:schemeClr val="tx1"/>
                </a:solidFill>
                <a:latin typeface="HGPMinchoE" panose="02020900000000000000" pitchFamily="18" charset="-128"/>
                <a:ea typeface="HGPMinchoE" panose="02020900000000000000" pitchFamily="18" charset="-128"/>
              </a:rPr>
              <a:t>Azure</a:t>
            </a:r>
          </a:p>
          <a:p>
            <a:pPr marL="0" indent="0" algn="l">
              <a:lnSpc>
                <a:spcPct val="116666"/>
              </a:lnSpc>
              <a:spcBef>
                <a:spcPts val="0"/>
              </a:spcBef>
            </a:pPr>
            <a:r>
              <a:rPr lang="ja-JP" altLang="en-US" sz="1800">
                <a:solidFill>
                  <a:schemeClr val="tx1"/>
                </a:solidFill>
                <a:latin typeface="HGPMinchoE" panose="02020900000000000000" pitchFamily="18" charset="-128"/>
                <a:ea typeface="HGPMinchoE" panose="02020900000000000000" pitchFamily="18" charset="-128"/>
              </a:rPr>
              <a:t>クラウド内にカスタム画像分類器を構築する</a:t>
            </a:r>
            <a:endParaRPr lang="en-US" altLang="ja-JP" sz="18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solidFill>
                  <a:schemeClr val="tx1"/>
                </a:solidFill>
                <a:latin typeface="HGPMinchoE" panose="02020900000000000000" pitchFamily="18" charset="-128"/>
                <a:ea typeface="HGPMinchoE" panose="02020900000000000000" pitchFamily="18" charset="-128"/>
              </a:rPr>
              <a:t>ことが可能。このサービスを活用し、画像を判</a:t>
            </a:r>
            <a:endParaRPr lang="en-US" altLang="ja-JP" sz="18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solidFill>
                  <a:schemeClr val="tx1"/>
                </a:solidFill>
                <a:latin typeface="HGPMinchoE" panose="02020900000000000000" pitchFamily="18" charset="-128"/>
                <a:ea typeface="HGPMinchoE" panose="02020900000000000000" pitchFamily="18" charset="-128"/>
              </a:rPr>
              <a:t>別する簡易的な</a:t>
            </a:r>
            <a:r>
              <a:rPr lang="en-US" altLang="ja-JP" sz="1800" dirty="0">
                <a:solidFill>
                  <a:schemeClr val="tx1"/>
                </a:solidFill>
                <a:latin typeface="HGPMinchoE" panose="02020900000000000000" pitchFamily="18" charset="-128"/>
                <a:ea typeface="HGPMinchoE" panose="02020900000000000000" pitchFamily="18" charset="-128"/>
              </a:rPr>
              <a:t>Ai</a:t>
            </a:r>
            <a:r>
              <a:rPr lang="ja-JP" altLang="en-US" sz="1800">
                <a:solidFill>
                  <a:schemeClr val="tx1"/>
                </a:solidFill>
                <a:latin typeface="HGPMinchoE" panose="02020900000000000000" pitchFamily="18" charset="-128"/>
                <a:ea typeface="HGPMinchoE" panose="02020900000000000000" pitchFamily="18" charset="-128"/>
              </a:rPr>
              <a:t>コンテンツを作成。</a:t>
            </a:r>
            <a:r>
              <a:rPr lang="en-US" altLang="ja-JP" sz="1800" dirty="0">
                <a:solidFill>
                  <a:schemeClr val="tx1"/>
                </a:solidFill>
                <a:latin typeface="HGPMinchoE" panose="02020900000000000000" pitchFamily="18" charset="-128"/>
                <a:ea typeface="HGPMinchoE" panose="02020900000000000000" pitchFamily="18" charset="-128"/>
              </a:rPr>
              <a:t>Ai</a:t>
            </a:r>
            <a:r>
              <a:rPr lang="ja-JP" altLang="en-US" sz="1800">
                <a:solidFill>
                  <a:schemeClr val="tx1"/>
                </a:solidFill>
                <a:latin typeface="HGPMinchoE" panose="02020900000000000000" pitchFamily="18" charset="-128"/>
                <a:ea typeface="HGPMinchoE" panose="02020900000000000000" pitchFamily="18" charset="-128"/>
              </a:rPr>
              <a:t>活用</a:t>
            </a:r>
            <a:endParaRPr lang="en-US" altLang="ja-JP" sz="18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solidFill>
                  <a:schemeClr val="tx1"/>
                </a:solidFill>
                <a:latin typeface="HGPMinchoE" panose="02020900000000000000" pitchFamily="18" charset="-128"/>
                <a:ea typeface="HGPMinchoE" panose="02020900000000000000" pitchFamily="18" charset="-128"/>
              </a:rPr>
              <a:t>におけるワークフロー（学習モデルの作成、学</a:t>
            </a:r>
            <a:endParaRPr lang="en-US" altLang="ja-JP" sz="18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solidFill>
                  <a:schemeClr val="tx1"/>
                </a:solidFill>
                <a:latin typeface="HGPMinchoE" panose="02020900000000000000" pitchFamily="18" charset="-128"/>
                <a:ea typeface="HGPMinchoE" panose="02020900000000000000" pitchFamily="18" charset="-128"/>
              </a:rPr>
              <a:t>習及び予測、</a:t>
            </a:r>
            <a:r>
              <a:rPr lang="en-US" altLang="ja-JP" sz="1800" dirty="0">
                <a:solidFill>
                  <a:schemeClr val="tx1"/>
                </a:solidFill>
                <a:latin typeface="HGPMinchoE" panose="02020900000000000000" pitchFamily="18" charset="-128"/>
                <a:ea typeface="HGPMinchoE" panose="02020900000000000000" pitchFamily="18" charset="-128"/>
              </a:rPr>
              <a:t>API</a:t>
            </a:r>
            <a:r>
              <a:rPr lang="ja-JP" altLang="en-US" sz="1800">
                <a:solidFill>
                  <a:schemeClr val="tx1"/>
                </a:solidFill>
                <a:latin typeface="HGPMinchoE" panose="02020900000000000000" pitchFamily="18" charset="-128"/>
                <a:ea typeface="HGPMinchoE" panose="02020900000000000000" pitchFamily="18" charset="-128"/>
              </a:rPr>
              <a:t>活用、出力）を体験する。</a:t>
            </a:r>
            <a:endParaRPr lang="en-US" altLang="ja-JP" sz="1800" dirty="0">
              <a:solidFill>
                <a:schemeClr val="tx1"/>
              </a:solidFill>
              <a:latin typeface="HGPMinchoE" panose="02020900000000000000" pitchFamily="18" charset="-128"/>
              <a:ea typeface="HGPMinchoE" panose="02020900000000000000" pitchFamily="18" charset="-128"/>
            </a:endParaRPr>
          </a:p>
        </p:txBody>
      </p:sp>
      <p:pic>
        <p:nvPicPr>
          <p:cNvPr id="4" name="図 3">
            <a:extLst>
              <a:ext uri="{FF2B5EF4-FFF2-40B4-BE49-F238E27FC236}">
                <a16:creationId xmlns:a16="http://schemas.microsoft.com/office/drawing/2014/main" id="{FEF3B4F6-CBB7-414D-B9FE-82D23DE99241}"/>
              </a:ext>
            </a:extLst>
          </p:cNvPr>
          <p:cNvPicPr>
            <a:picLocks noChangeAspect="1"/>
          </p:cNvPicPr>
          <p:nvPr/>
        </p:nvPicPr>
        <p:blipFill>
          <a:blip r:embed="rId5"/>
          <a:stretch>
            <a:fillRect/>
          </a:stretch>
        </p:blipFill>
        <p:spPr>
          <a:xfrm>
            <a:off x="8686104" y="4537611"/>
            <a:ext cx="1898389" cy="1067844"/>
          </a:xfrm>
          <a:prstGeom prst="rect">
            <a:avLst/>
          </a:prstGeom>
        </p:spPr>
      </p:pic>
      <p:pic>
        <p:nvPicPr>
          <p:cNvPr id="5" name="図 4">
            <a:extLst>
              <a:ext uri="{FF2B5EF4-FFF2-40B4-BE49-F238E27FC236}">
                <a16:creationId xmlns:a16="http://schemas.microsoft.com/office/drawing/2014/main" id="{5C83BA79-0B75-E743-A6C7-890309E9010B}"/>
              </a:ext>
            </a:extLst>
          </p:cNvPr>
          <p:cNvPicPr>
            <a:picLocks noChangeAspect="1"/>
          </p:cNvPicPr>
          <p:nvPr/>
        </p:nvPicPr>
        <p:blipFill>
          <a:blip r:embed="rId6"/>
          <a:stretch>
            <a:fillRect/>
          </a:stretch>
        </p:blipFill>
        <p:spPr>
          <a:xfrm>
            <a:off x="10001337" y="4983851"/>
            <a:ext cx="1760603" cy="990339"/>
          </a:xfrm>
          <a:prstGeom prst="rect">
            <a:avLst/>
          </a:prstGeom>
        </p:spPr>
      </p:pic>
      <p:sp>
        <p:nvSpPr>
          <p:cNvPr id="13" name="Google Shape;138;p19">
            <a:extLst>
              <a:ext uri="{FF2B5EF4-FFF2-40B4-BE49-F238E27FC236}">
                <a16:creationId xmlns:a16="http://schemas.microsoft.com/office/drawing/2014/main" id="{B2F14F8A-EB67-AA4C-AC12-1C91B5C80969}"/>
              </a:ext>
            </a:extLst>
          </p:cNvPr>
          <p:cNvSpPr txBox="1"/>
          <p:nvPr/>
        </p:nvSpPr>
        <p:spPr>
          <a:xfrm>
            <a:off x="8644310" y="5718189"/>
            <a:ext cx="3160776" cy="96286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0070C0"/>
              </a:buClr>
              <a:buSzPts val="3200"/>
              <a:buFont typeface="Arial"/>
              <a:buNone/>
            </a:pPr>
            <a:r>
              <a:rPr lang="ja-JP" altLang="en-US" sz="1600" b="1">
                <a:solidFill>
                  <a:srgbClr val="0070C0"/>
                </a:solidFill>
                <a:latin typeface="HGPMinchoE" panose="02020900000000000000" pitchFamily="18" charset="-128"/>
                <a:ea typeface="HGPMinchoE" panose="02020900000000000000" pitchFamily="18" charset="-128"/>
              </a:rPr>
              <a:t>■実施例：</a:t>
            </a:r>
            <a:endParaRPr lang="en-US" altLang="ja-JP" sz="1600" b="1" dirty="0">
              <a:solidFill>
                <a:srgbClr val="0070C0"/>
              </a:solidFill>
              <a:latin typeface="HGPMinchoE" panose="02020900000000000000" pitchFamily="18" charset="-128"/>
              <a:ea typeface="HGPMinchoE" panose="02020900000000000000" pitchFamily="18" charset="-128"/>
            </a:endParaRPr>
          </a:p>
          <a:p>
            <a:pPr marL="0" marR="0" lvl="0" indent="0" rtl="0">
              <a:lnSpc>
                <a:spcPct val="100000"/>
              </a:lnSpc>
              <a:spcBef>
                <a:spcPts val="0"/>
              </a:spcBef>
              <a:spcAft>
                <a:spcPts val="0"/>
              </a:spcAft>
              <a:buClr>
                <a:srgbClr val="0070C0"/>
              </a:buClr>
              <a:buSzPts val="3200"/>
              <a:buFont typeface="Arial"/>
              <a:buNone/>
            </a:pPr>
            <a:r>
              <a:rPr lang="en-US" altLang="ja-JP" sz="1600" b="1" dirty="0">
                <a:solidFill>
                  <a:srgbClr val="0070C0"/>
                </a:solidFill>
                <a:latin typeface="HGPMinchoE" panose="02020900000000000000" pitchFamily="18" charset="-128"/>
                <a:ea typeface="HGPMinchoE" panose="02020900000000000000" pitchFamily="18" charset="-128"/>
              </a:rPr>
              <a:t>Ai</a:t>
            </a:r>
            <a:r>
              <a:rPr lang="ja-JP" altLang="en-US" sz="1600" b="1">
                <a:solidFill>
                  <a:srgbClr val="0070C0"/>
                </a:solidFill>
                <a:latin typeface="HGPMinchoE" panose="02020900000000000000" pitchFamily="18" charset="-128"/>
                <a:ea typeface="HGPMinchoE" panose="02020900000000000000" pitchFamily="18" charset="-128"/>
              </a:rPr>
              <a:t>にきのこの山・たけのこの里を</a:t>
            </a:r>
            <a:endParaRPr lang="en-US" altLang="ja-JP" sz="1600" b="1" dirty="0">
              <a:solidFill>
                <a:srgbClr val="0070C0"/>
              </a:solidFill>
              <a:latin typeface="HGPMinchoE" panose="02020900000000000000" pitchFamily="18" charset="-128"/>
              <a:ea typeface="HGPMinchoE" panose="02020900000000000000" pitchFamily="18" charset="-128"/>
            </a:endParaRPr>
          </a:p>
          <a:p>
            <a:pPr marL="0" marR="0" lvl="0" indent="0" rtl="0">
              <a:lnSpc>
                <a:spcPct val="100000"/>
              </a:lnSpc>
              <a:spcBef>
                <a:spcPts val="0"/>
              </a:spcBef>
              <a:spcAft>
                <a:spcPts val="0"/>
              </a:spcAft>
              <a:buClr>
                <a:srgbClr val="0070C0"/>
              </a:buClr>
              <a:buSzPts val="3200"/>
              <a:buFont typeface="Arial"/>
              <a:buNone/>
            </a:pPr>
            <a:r>
              <a:rPr lang="ja-JP" altLang="en-US" sz="1600">
                <a:solidFill>
                  <a:srgbClr val="0070C0"/>
                </a:solidFill>
                <a:latin typeface="HGPMinchoE" panose="02020900000000000000" pitchFamily="18" charset="-128"/>
                <a:ea typeface="HGPMinchoE" panose="02020900000000000000" pitchFamily="18" charset="-128"/>
                <a:sym typeface="Arial"/>
              </a:rPr>
              <a:t>予測判定させる。</a:t>
            </a:r>
            <a:endParaRPr sz="1600" dirty="0">
              <a:solidFill>
                <a:srgbClr val="0070C0"/>
              </a:solidFill>
              <a:latin typeface="HGPMinchoE" panose="02020900000000000000" pitchFamily="18" charset="-128"/>
              <a:ea typeface="HGPMinchoE" panose="02020900000000000000" pitchFamily="18" charset="-128"/>
              <a:sym typeface="Arial"/>
            </a:endParaRPr>
          </a:p>
        </p:txBody>
      </p:sp>
      <p:sp>
        <p:nvSpPr>
          <p:cNvPr id="14" name="Google Shape;129;p19">
            <a:extLst>
              <a:ext uri="{FF2B5EF4-FFF2-40B4-BE49-F238E27FC236}">
                <a16:creationId xmlns:a16="http://schemas.microsoft.com/office/drawing/2014/main" id="{67BFBE3F-03EF-E74B-BF83-1E8508FEC020}"/>
              </a:ext>
            </a:extLst>
          </p:cNvPr>
          <p:cNvSpPr txBox="1">
            <a:spLocks/>
          </p:cNvSpPr>
          <p:nvPr/>
        </p:nvSpPr>
        <p:spPr>
          <a:xfrm>
            <a:off x="2124615" y="3093023"/>
            <a:ext cx="568481" cy="66833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600"/>
            </a:pPr>
            <a:r>
              <a:rPr lang="en-US" altLang="ja-JP" b="1" dirty="0">
                <a:solidFill>
                  <a:srgbClr val="0070C0"/>
                </a:solidFill>
                <a:latin typeface="HGPMinchoE" panose="02020900000000000000" pitchFamily="18" charset="-128"/>
                <a:ea typeface="HGPMinchoE" panose="02020900000000000000" pitchFamily="18" charset="-128"/>
              </a:rPr>
              <a:t>+</a:t>
            </a:r>
            <a:endParaRPr lang="ja-JP" altLang="en-US" b="1" dirty="0">
              <a:solidFill>
                <a:srgbClr val="0070C0"/>
              </a:solidFill>
              <a:latin typeface="HGPMinchoE" panose="02020900000000000000" pitchFamily="18" charset="-128"/>
              <a:ea typeface="HGPMinchoE" panose="02020900000000000000" pitchFamily="18" charset="-128"/>
            </a:endParaRPr>
          </a:p>
        </p:txBody>
      </p:sp>
    </p:spTree>
    <p:extLst>
      <p:ext uri="{BB962C8B-B14F-4D97-AF65-F5344CB8AC3E}">
        <p14:creationId xmlns:p14="http://schemas.microsoft.com/office/powerpoint/2010/main" val="49734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99970" y="795373"/>
            <a:ext cx="10212192" cy="746125"/>
          </a:xfrm>
          <a:prstGeom prst="rect">
            <a:avLst/>
          </a:prstGeom>
          <a:noFill/>
          <a:ln>
            <a:noFill/>
          </a:ln>
        </p:spPr>
        <p:txBody>
          <a:bodyPr spcFirstLastPara="1" wrap="square" lIns="91425" tIns="45700" rIns="91425" bIns="45700" anchor="t" anchorCtr="0">
            <a:noAutofit/>
          </a:bodyPr>
          <a:lstStyle/>
          <a:p>
            <a:pPr lvl="0" algn="l">
              <a:buSzPts val="4600"/>
            </a:pPr>
            <a:r>
              <a:rPr lang="ja-JP" altLang="en-US" sz="3800">
                <a:latin typeface="HGPMinchoE" panose="02020900000000000000" pitchFamily="18" charset="-128"/>
                <a:ea typeface="HGPMinchoE" panose="02020900000000000000" pitchFamily="18" charset="-128"/>
                <a:sym typeface="Arial"/>
              </a:rPr>
              <a:t>調査における</a:t>
            </a:r>
            <a:r>
              <a:rPr lang="en-US" altLang="ja-JP" sz="3800" dirty="0">
                <a:latin typeface="HGPMinchoE" panose="02020900000000000000" pitchFamily="18" charset="-128"/>
                <a:ea typeface="HGPMinchoE" panose="02020900000000000000" pitchFamily="18" charset="-128"/>
              </a:rPr>
              <a:t>Microsoft</a:t>
            </a:r>
            <a:r>
              <a:rPr lang="ja-JP" altLang="en-US" sz="3800">
                <a:latin typeface="HGPMinchoE" panose="02020900000000000000" pitchFamily="18" charset="-128"/>
                <a:ea typeface="HGPMinchoE" panose="02020900000000000000" pitchFamily="18" charset="-128"/>
              </a:rPr>
              <a:t>からの協力</a:t>
            </a:r>
            <a:r>
              <a:rPr lang="ja-JP" altLang="en-US" sz="3800">
                <a:latin typeface="HGPMinchoE" panose="02020900000000000000" pitchFamily="18" charset="-128"/>
                <a:ea typeface="HGPMinchoE" panose="02020900000000000000" pitchFamily="18" charset="-128"/>
                <a:sym typeface="Arial"/>
              </a:rPr>
              <a:t>提案について</a:t>
            </a:r>
            <a:endParaRPr sz="3800"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131" name="Google Shape;131;p19"/>
          <p:cNvSpPr txBox="1">
            <a:spLocks noGrp="1"/>
          </p:cNvSpPr>
          <p:nvPr>
            <p:ph type="subTitle" idx="1"/>
          </p:nvPr>
        </p:nvSpPr>
        <p:spPr>
          <a:xfrm>
            <a:off x="4345656" y="2390734"/>
            <a:ext cx="7428810" cy="4340356"/>
          </a:xfrm>
          <a:prstGeom prst="rect">
            <a:avLst/>
          </a:prstGeom>
          <a:noFill/>
          <a:ln>
            <a:noFill/>
          </a:ln>
        </p:spPr>
        <p:txBody>
          <a:bodyPr spcFirstLastPara="1" wrap="square" lIns="91425" tIns="45700" rIns="91425" bIns="45700" anchor="t" anchorCtr="0">
            <a:noAutofit/>
          </a:bodyPr>
          <a:lstStyle/>
          <a:p>
            <a:pPr marL="0" lvl="0" indent="0" algn="l" rtl="0">
              <a:lnSpc>
                <a:spcPct val="116666"/>
              </a:lnSpc>
              <a:spcBef>
                <a:spcPts val="0"/>
              </a:spcBef>
              <a:spcAft>
                <a:spcPts val="0"/>
              </a:spcAft>
              <a:buClr>
                <a:schemeClr val="dk1"/>
              </a:buClr>
              <a:buSzPts val="2400"/>
              <a:buNone/>
            </a:pPr>
            <a:r>
              <a:rPr lang="ja-JP" altLang="en-US" sz="2200">
                <a:latin typeface="HGPMinchoE" panose="02020900000000000000" pitchFamily="18" charset="-128"/>
                <a:ea typeface="HGPMinchoE" panose="02020900000000000000" pitchFamily="18" charset="-128"/>
                <a:sym typeface="Arial"/>
              </a:rPr>
              <a:t>＜＜</a:t>
            </a:r>
            <a:r>
              <a:rPr lang="en-US" altLang="ja-JP" sz="2200" dirty="0">
                <a:latin typeface="HGPMinchoE" panose="02020900000000000000" pitchFamily="18" charset="-128"/>
                <a:ea typeface="HGPMinchoE" panose="02020900000000000000" pitchFamily="18" charset="-128"/>
                <a:sym typeface="Arial"/>
              </a:rPr>
              <a:t>Microsoft</a:t>
            </a:r>
            <a:r>
              <a:rPr lang="ja-JP" altLang="en-US" sz="2200">
                <a:latin typeface="HGPMinchoE" panose="02020900000000000000" pitchFamily="18" charset="-128"/>
                <a:ea typeface="HGPMinchoE" panose="02020900000000000000" pitchFamily="18" charset="-128"/>
                <a:sym typeface="Arial"/>
              </a:rPr>
              <a:t>からの提案内容＞＞</a:t>
            </a:r>
            <a:endParaRPr lang="en-US" altLang="ja-JP" sz="2200" dirty="0">
              <a:latin typeface="HGPMinchoE" panose="02020900000000000000" pitchFamily="18" charset="-128"/>
              <a:ea typeface="HGPMinchoE" panose="02020900000000000000" pitchFamily="18" charset="-128"/>
              <a:sym typeface="Arial"/>
            </a:endParaRPr>
          </a:p>
          <a:p>
            <a:pPr marL="0" lvl="0" indent="0" algn="l" rtl="0">
              <a:lnSpc>
                <a:spcPct val="116666"/>
              </a:lnSpc>
              <a:spcBef>
                <a:spcPts val="0"/>
              </a:spcBef>
              <a:spcAft>
                <a:spcPts val="0"/>
              </a:spcAft>
              <a:buClr>
                <a:schemeClr val="dk1"/>
              </a:buClr>
              <a:buSzPts val="2400"/>
              <a:buNone/>
            </a:pPr>
            <a:r>
              <a:rPr lang="ja-JP" altLang="en-US" sz="2200">
                <a:solidFill>
                  <a:srgbClr val="0070C0"/>
                </a:solidFill>
                <a:latin typeface="HGPMinchoE" panose="02020900000000000000" pitchFamily="18" charset="-128"/>
                <a:ea typeface="HGPMinchoE" panose="02020900000000000000" pitchFamily="18" charset="-128"/>
                <a:sym typeface="Arial"/>
              </a:rPr>
              <a:t>・本校向け教師へのトレーニングを実施。</a:t>
            </a:r>
            <a:endParaRPr lang="en-US" altLang="ja-JP" sz="2200" dirty="0">
              <a:solidFill>
                <a:srgbClr val="0070C0"/>
              </a:solidFill>
              <a:latin typeface="HGPMinchoE" panose="02020900000000000000" pitchFamily="18" charset="-128"/>
              <a:ea typeface="HGPMinchoE" panose="02020900000000000000" pitchFamily="18" charset="-128"/>
              <a:sym typeface="Arial"/>
            </a:endParaRPr>
          </a:p>
          <a:p>
            <a:pPr marL="0" lvl="0" indent="0" algn="l" rtl="0">
              <a:lnSpc>
                <a:spcPct val="116666"/>
              </a:lnSpc>
              <a:spcBef>
                <a:spcPts val="0"/>
              </a:spcBef>
              <a:spcAft>
                <a:spcPts val="0"/>
              </a:spcAft>
              <a:buClr>
                <a:schemeClr val="dk1"/>
              </a:buClr>
              <a:buSzPts val="2400"/>
              <a:buNone/>
            </a:pPr>
            <a:r>
              <a:rPr lang="ja-JP" altLang="en-US" sz="1800">
                <a:solidFill>
                  <a:schemeClr val="tx1"/>
                </a:solidFill>
                <a:latin typeface="HGPMinchoE" panose="02020900000000000000" pitchFamily="18" charset="-128"/>
                <a:ea typeface="HGPMinchoE" panose="02020900000000000000" pitchFamily="18" charset="-128"/>
              </a:rPr>
              <a:t>　</a:t>
            </a:r>
            <a:r>
              <a:rPr lang="en-US" altLang="ja-JP" sz="1800" dirty="0">
                <a:solidFill>
                  <a:schemeClr val="tx1"/>
                </a:solidFill>
                <a:latin typeface="HGPMinchoE" panose="02020900000000000000" pitchFamily="18" charset="-128"/>
                <a:ea typeface="HGPMinchoE" panose="02020900000000000000" pitchFamily="18" charset="-128"/>
              </a:rPr>
              <a:t>※</a:t>
            </a:r>
            <a:r>
              <a:rPr lang="ja-JP" altLang="en-US" sz="1800">
                <a:solidFill>
                  <a:schemeClr val="tx1"/>
                </a:solidFill>
                <a:latin typeface="HGPMinchoE" panose="02020900000000000000" pitchFamily="18" charset="-128"/>
                <a:ea typeface="HGPMinchoE" panose="02020900000000000000" pitchFamily="18" charset="-128"/>
              </a:rPr>
              <a:t>クラウド活用、運用に関するトレーニングを本校向けに実施。</a:t>
            </a:r>
            <a:endParaRPr lang="en-US" altLang="ja-JP" sz="18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1800">
                <a:solidFill>
                  <a:schemeClr val="tx1"/>
                </a:solidFill>
                <a:latin typeface="HGPMinchoE" panose="02020900000000000000" pitchFamily="18" charset="-128"/>
                <a:ea typeface="HGPMinchoE" panose="02020900000000000000" pitchFamily="18" charset="-128"/>
              </a:rPr>
              <a:t>　　</a:t>
            </a:r>
            <a:r>
              <a:rPr lang="en-US" altLang="ja-JP" sz="1800" dirty="0">
                <a:solidFill>
                  <a:schemeClr val="tx1"/>
                </a:solidFill>
                <a:latin typeface="HGPMinchoE" panose="02020900000000000000" pitchFamily="18" charset="-128"/>
                <a:ea typeface="HGPMinchoE" panose="02020900000000000000" pitchFamily="18" charset="-128"/>
              </a:rPr>
              <a:t> </a:t>
            </a:r>
            <a:r>
              <a:rPr lang="ja-JP" altLang="en-US" sz="1800">
                <a:solidFill>
                  <a:schemeClr val="tx1"/>
                </a:solidFill>
                <a:latin typeface="HGPMinchoE" panose="02020900000000000000" pitchFamily="18" charset="-128"/>
                <a:ea typeface="HGPMinchoE" panose="02020900000000000000" pitchFamily="18" charset="-128"/>
              </a:rPr>
              <a:t>更に</a:t>
            </a:r>
            <a:r>
              <a:rPr lang="en-US" altLang="ja-JP" sz="1800" dirty="0">
                <a:solidFill>
                  <a:schemeClr val="tx1"/>
                </a:solidFill>
                <a:latin typeface="HGPMinchoE" panose="02020900000000000000" pitchFamily="18" charset="-128"/>
                <a:ea typeface="HGPMinchoE" panose="02020900000000000000" pitchFamily="18" charset="-128"/>
              </a:rPr>
              <a:t>Microsoft</a:t>
            </a:r>
            <a:r>
              <a:rPr lang="ja-JP" altLang="en-US" sz="1800">
                <a:solidFill>
                  <a:schemeClr val="tx1"/>
                </a:solidFill>
                <a:latin typeface="HGPMinchoE" panose="02020900000000000000" pitchFamily="18" charset="-128"/>
                <a:ea typeface="HGPMinchoE" panose="02020900000000000000" pitchFamily="18" charset="-128"/>
              </a:rPr>
              <a:t>実施の、「マイクロソフト認定資格」取得への</a:t>
            </a:r>
            <a:endParaRPr lang="en-US" altLang="ja-JP" sz="18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1800">
                <a:solidFill>
                  <a:schemeClr val="tx1"/>
                </a:solidFill>
                <a:latin typeface="HGPMinchoE" panose="02020900000000000000" pitchFamily="18" charset="-128"/>
                <a:ea typeface="HGPMinchoE" panose="02020900000000000000" pitchFamily="18" charset="-128"/>
              </a:rPr>
              <a:t>　　</a:t>
            </a:r>
            <a:r>
              <a:rPr lang="en-US" altLang="ja-JP" sz="1800" dirty="0">
                <a:solidFill>
                  <a:schemeClr val="tx1"/>
                </a:solidFill>
                <a:latin typeface="HGPMinchoE" panose="02020900000000000000" pitchFamily="18" charset="-128"/>
                <a:ea typeface="HGPMinchoE" panose="02020900000000000000" pitchFamily="18" charset="-128"/>
              </a:rPr>
              <a:t> </a:t>
            </a:r>
            <a:r>
              <a:rPr lang="ja-JP" altLang="en-US" sz="1800">
                <a:solidFill>
                  <a:schemeClr val="tx1"/>
                </a:solidFill>
                <a:latin typeface="HGPMinchoE" panose="02020900000000000000" pitchFamily="18" charset="-128"/>
                <a:ea typeface="HGPMinchoE" panose="02020900000000000000" pitchFamily="18" charset="-128"/>
              </a:rPr>
              <a:t>バックアップも行うとの事。</a:t>
            </a:r>
            <a:endParaRPr lang="en-US" altLang="ja-JP" sz="18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2200">
                <a:solidFill>
                  <a:srgbClr val="0070C0"/>
                </a:solidFill>
                <a:latin typeface="HGPMinchoE" panose="02020900000000000000" pitchFamily="18" charset="-128"/>
                <a:ea typeface="HGPMinchoE" panose="02020900000000000000" pitchFamily="18" charset="-128"/>
              </a:rPr>
              <a:t>・本校カリキュラムの革新に向けた様々な相談の受付及び</a:t>
            </a:r>
            <a:endParaRPr lang="en-US" altLang="ja-JP" sz="2200" dirty="0">
              <a:solidFill>
                <a:srgbClr val="0070C0"/>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1800">
                <a:solidFill>
                  <a:schemeClr val="tx1"/>
                </a:solidFill>
                <a:latin typeface="HGPMinchoE" panose="02020900000000000000" pitchFamily="18" charset="-128"/>
                <a:ea typeface="HGPMinchoE" panose="02020900000000000000" pitchFamily="18" charset="-128"/>
              </a:rPr>
              <a:t>　</a:t>
            </a:r>
            <a:r>
              <a:rPr lang="en-US" altLang="ja-JP" sz="2200" dirty="0">
                <a:solidFill>
                  <a:srgbClr val="0070C0"/>
                </a:solidFill>
                <a:latin typeface="HGPMinchoE" panose="02020900000000000000" pitchFamily="18" charset="-128"/>
                <a:ea typeface="HGPMinchoE" panose="02020900000000000000" pitchFamily="18" charset="-128"/>
              </a:rPr>
              <a:t>Azure</a:t>
            </a:r>
            <a:r>
              <a:rPr lang="ja-JP" altLang="en-US" sz="2200">
                <a:solidFill>
                  <a:srgbClr val="0070C0"/>
                </a:solidFill>
                <a:latin typeface="HGPMinchoE" panose="02020900000000000000" pitchFamily="18" charset="-128"/>
                <a:ea typeface="HGPMinchoE" panose="02020900000000000000" pitchFamily="18" charset="-128"/>
              </a:rPr>
              <a:t>を活用したコンテンツの提案などを行う。</a:t>
            </a:r>
            <a:endParaRPr lang="en-US" altLang="ja-JP" sz="2200" dirty="0">
              <a:solidFill>
                <a:srgbClr val="0070C0"/>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1800">
                <a:solidFill>
                  <a:schemeClr val="tx1"/>
                </a:solidFill>
                <a:latin typeface="HGPMinchoE" panose="02020900000000000000" pitchFamily="18" charset="-128"/>
                <a:ea typeface="HGPMinchoE" panose="02020900000000000000" pitchFamily="18" charset="-128"/>
              </a:rPr>
              <a:t>　</a:t>
            </a:r>
            <a:r>
              <a:rPr lang="en-US" altLang="ja-JP" sz="1800" dirty="0">
                <a:solidFill>
                  <a:schemeClr val="tx1"/>
                </a:solidFill>
                <a:latin typeface="HGPMinchoE" panose="02020900000000000000" pitchFamily="18" charset="-128"/>
                <a:ea typeface="HGPMinchoE" panose="02020900000000000000" pitchFamily="18" charset="-128"/>
              </a:rPr>
              <a:t>※Ai</a:t>
            </a:r>
            <a:r>
              <a:rPr lang="ja-JP" altLang="en-US" sz="1800">
                <a:solidFill>
                  <a:schemeClr val="tx1"/>
                </a:solidFill>
                <a:latin typeface="HGPMinchoE" panose="02020900000000000000" pitchFamily="18" charset="-128"/>
                <a:ea typeface="HGPMinchoE" panose="02020900000000000000" pitchFamily="18" charset="-128"/>
              </a:rPr>
              <a:t>や</a:t>
            </a:r>
            <a:r>
              <a:rPr lang="en-US" altLang="ja-JP" sz="1800" dirty="0">
                <a:solidFill>
                  <a:schemeClr val="tx1"/>
                </a:solidFill>
                <a:latin typeface="HGPMinchoE" panose="02020900000000000000" pitchFamily="18" charset="-128"/>
                <a:ea typeface="HGPMinchoE" panose="02020900000000000000" pitchFamily="18" charset="-128"/>
              </a:rPr>
              <a:t>IoT</a:t>
            </a:r>
            <a:r>
              <a:rPr lang="ja-JP" altLang="en-US" sz="1800">
                <a:solidFill>
                  <a:schemeClr val="tx1"/>
                </a:solidFill>
                <a:latin typeface="HGPMinchoE" panose="02020900000000000000" pitchFamily="18" charset="-128"/>
                <a:ea typeface="HGPMinchoE" panose="02020900000000000000" pitchFamily="18" charset="-128"/>
              </a:rPr>
              <a:t>といった先進的な魅力あるカリキュラムの相談を受けるとの事。</a:t>
            </a:r>
            <a:endParaRPr lang="en-US" altLang="ja-JP" sz="18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1800">
                <a:solidFill>
                  <a:schemeClr val="tx1"/>
                </a:solidFill>
                <a:latin typeface="HGPMinchoE" panose="02020900000000000000" pitchFamily="18" charset="-128"/>
                <a:ea typeface="HGPMinchoE" panose="02020900000000000000" pitchFamily="18" charset="-128"/>
              </a:rPr>
              <a:t>　　</a:t>
            </a:r>
            <a:r>
              <a:rPr lang="en-US" altLang="ja-JP" sz="1800" dirty="0">
                <a:solidFill>
                  <a:schemeClr val="tx1"/>
                </a:solidFill>
                <a:latin typeface="HGPMinchoE" panose="02020900000000000000" pitchFamily="18" charset="-128"/>
                <a:ea typeface="HGPMinchoE" panose="02020900000000000000" pitchFamily="18" charset="-128"/>
              </a:rPr>
              <a:t> </a:t>
            </a:r>
            <a:r>
              <a:rPr lang="ja-JP" altLang="en-US" sz="1800">
                <a:solidFill>
                  <a:schemeClr val="tx1"/>
                </a:solidFill>
                <a:latin typeface="HGPMinchoE" panose="02020900000000000000" pitchFamily="18" charset="-128"/>
                <a:ea typeface="HGPMinchoE" panose="02020900000000000000" pitchFamily="18" charset="-128"/>
              </a:rPr>
              <a:t>ための協力なパートナーになり得る。</a:t>
            </a:r>
            <a:endParaRPr lang="en-US" altLang="ja-JP" sz="18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2200">
                <a:solidFill>
                  <a:srgbClr val="0070C0"/>
                </a:solidFill>
                <a:latin typeface="HGPMinchoE" panose="02020900000000000000" pitchFamily="18" charset="-128"/>
                <a:ea typeface="HGPMinchoE" panose="02020900000000000000" pitchFamily="18" charset="-128"/>
              </a:rPr>
              <a:t>・クラウドサービスの懸念事項である「従量課金」に対し、</a:t>
            </a:r>
            <a:endParaRPr lang="en-US" altLang="ja-JP" sz="2200" dirty="0">
              <a:solidFill>
                <a:srgbClr val="0070C0"/>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1800">
                <a:solidFill>
                  <a:srgbClr val="0070C0"/>
                </a:solidFill>
                <a:latin typeface="HGPMinchoE" panose="02020900000000000000" pitchFamily="18" charset="-128"/>
                <a:ea typeface="HGPMinchoE" panose="02020900000000000000" pitchFamily="18" charset="-128"/>
              </a:rPr>
              <a:t>　</a:t>
            </a:r>
            <a:r>
              <a:rPr lang="ja-JP" altLang="en-US" sz="2200">
                <a:solidFill>
                  <a:srgbClr val="0070C0"/>
                </a:solidFill>
                <a:latin typeface="HGPMinchoE" panose="02020900000000000000" pitchFamily="18" charset="-128"/>
                <a:ea typeface="HGPMinchoE" panose="02020900000000000000" pitchFamily="18" charset="-128"/>
              </a:rPr>
              <a:t>本校向けのクラウド設計や提案などを行う。</a:t>
            </a:r>
            <a:endParaRPr lang="en-US" altLang="ja-JP" sz="2200" dirty="0">
              <a:solidFill>
                <a:srgbClr val="0070C0"/>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1800">
                <a:solidFill>
                  <a:schemeClr val="tx1"/>
                </a:solidFill>
                <a:latin typeface="HGPMinchoE" panose="02020900000000000000" pitchFamily="18" charset="-128"/>
                <a:ea typeface="HGPMinchoE" panose="02020900000000000000" pitchFamily="18" charset="-128"/>
              </a:rPr>
              <a:t>　</a:t>
            </a:r>
            <a:r>
              <a:rPr lang="en-US" altLang="ja-JP" sz="1800" dirty="0">
                <a:solidFill>
                  <a:schemeClr val="tx1"/>
                </a:solidFill>
                <a:latin typeface="HGPMinchoE" panose="02020900000000000000" pitchFamily="18" charset="-128"/>
                <a:ea typeface="HGPMinchoE" panose="02020900000000000000" pitchFamily="18" charset="-128"/>
              </a:rPr>
              <a:t>※</a:t>
            </a:r>
            <a:r>
              <a:rPr lang="ja-JP" altLang="en-US" sz="1800">
                <a:solidFill>
                  <a:schemeClr val="tx1"/>
                </a:solidFill>
                <a:latin typeface="HGPMinchoE" panose="02020900000000000000" pitchFamily="18" charset="-128"/>
                <a:ea typeface="HGPMinchoE" panose="02020900000000000000" pitchFamily="18" charset="-128"/>
              </a:rPr>
              <a:t>懸念事項となる従量課金への問題点もカバーできる。</a:t>
            </a:r>
            <a:endParaRPr lang="en-US" altLang="ja-JP" sz="1800" dirty="0">
              <a:solidFill>
                <a:schemeClr val="tx1"/>
              </a:solidFill>
              <a:latin typeface="HGPMinchoE" panose="02020900000000000000" pitchFamily="18" charset="-128"/>
              <a:ea typeface="HGPMinchoE" panose="02020900000000000000" pitchFamily="18" charset="-128"/>
            </a:endParaRPr>
          </a:p>
        </p:txBody>
      </p:sp>
      <p:pic>
        <p:nvPicPr>
          <p:cNvPr id="7" name="Google Shape;133;p19">
            <a:extLst>
              <a:ext uri="{FF2B5EF4-FFF2-40B4-BE49-F238E27FC236}">
                <a16:creationId xmlns:a16="http://schemas.microsoft.com/office/drawing/2014/main" id="{29158090-A739-C048-889D-5631B5FD0AF0}"/>
              </a:ext>
            </a:extLst>
          </p:cNvPr>
          <p:cNvPicPr preferRelativeResize="0"/>
          <p:nvPr/>
        </p:nvPicPr>
        <p:blipFill rotWithShape="1">
          <a:blip r:embed="rId3">
            <a:alphaModFix/>
          </a:blip>
          <a:srcRect/>
          <a:stretch/>
        </p:blipFill>
        <p:spPr>
          <a:xfrm>
            <a:off x="927339" y="3258625"/>
            <a:ext cx="3221995" cy="2416497"/>
          </a:xfrm>
          <a:prstGeom prst="rect">
            <a:avLst/>
          </a:prstGeom>
          <a:noFill/>
          <a:ln>
            <a:noFill/>
          </a:ln>
        </p:spPr>
      </p:pic>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1004839" y="1521256"/>
            <a:ext cx="10495258" cy="7408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カリキュラム革新に向けたクラウド導入への本校からの調査依頼に対し、下記の様な提案あり。またこの提案が本校向けであることが魅力と考えます。</a:t>
            </a:r>
          </a:p>
        </p:txBody>
      </p:sp>
    </p:spTree>
    <p:extLst>
      <p:ext uri="{BB962C8B-B14F-4D97-AF65-F5344CB8AC3E}">
        <p14:creationId xmlns:p14="http://schemas.microsoft.com/office/powerpoint/2010/main" val="316986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86242"/>
            <a:ext cx="9144000" cy="2387600"/>
          </a:xfrm>
          <a:prstGeom prst="rect">
            <a:avLst/>
          </a:prstGeom>
          <a:noFill/>
          <a:ln>
            <a:noFill/>
          </a:ln>
        </p:spPr>
        <p:txBody>
          <a:bodyPr spcFirstLastPara="1" wrap="square" lIns="91425" tIns="45700" rIns="91425" bIns="45700" anchor="ctr" anchorCtr="1">
            <a:noAutofit/>
          </a:bodyPr>
          <a:lstStyle/>
          <a:p>
            <a:pPr marL="0" lvl="0" indent="0" algn="ctr" rtl="0">
              <a:lnSpc>
                <a:spcPct val="90000"/>
              </a:lnSpc>
              <a:spcBef>
                <a:spcPts val="0"/>
              </a:spcBef>
              <a:spcAft>
                <a:spcPts val="0"/>
              </a:spcAft>
              <a:buClr>
                <a:schemeClr val="dk1"/>
              </a:buClr>
              <a:buSzPts val="4600"/>
              <a:buFont typeface="Arial"/>
              <a:buNone/>
            </a:pPr>
            <a:r>
              <a:rPr lang="ja-JP" altLang="en-US" sz="4600">
                <a:latin typeface="HGPMinchoE" panose="02020900000000000000" pitchFamily="18" charset="-128"/>
                <a:ea typeface="HGPMinchoE" panose="02020900000000000000" pitchFamily="18" charset="-128"/>
                <a:sym typeface="Arial"/>
              </a:rPr>
              <a:t>カリキュラムにおける</a:t>
            </a:r>
            <a:br>
              <a:rPr lang="en-US" altLang="ja-JP" sz="4600" dirty="0">
                <a:latin typeface="HGPMinchoE" panose="02020900000000000000" pitchFamily="18" charset="-128"/>
                <a:ea typeface="HGPMinchoE" panose="02020900000000000000" pitchFamily="18" charset="-128"/>
                <a:sym typeface="Arial"/>
              </a:rPr>
            </a:br>
            <a:r>
              <a:rPr lang="ja-JP" altLang="en-US" sz="4600">
                <a:latin typeface="HGPMinchoE" panose="02020900000000000000" pitchFamily="18" charset="-128"/>
                <a:ea typeface="HGPMinchoE" panose="02020900000000000000" pitchFamily="18" charset="-128"/>
                <a:sym typeface="Arial"/>
              </a:rPr>
              <a:t>懸念事項と対応について</a:t>
            </a:r>
            <a:endParaRPr dirty="0">
              <a:latin typeface="HGPMinchoE" panose="02020900000000000000" pitchFamily="18" charset="-128"/>
              <a:ea typeface="HGPMinchoE" panose="02020900000000000000" pitchFamily="18" charset="-128"/>
            </a:endParaRPr>
          </a:p>
        </p:txBody>
      </p:sp>
      <p:sp>
        <p:nvSpPr>
          <p:cNvPr id="85" name="Google Shape;85;p13"/>
          <p:cNvSpPr txBox="1">
            <a:spLocks noGrp="1"/>
          </p:cNvSpPr>
          <p:nvPr>
            <p:ph type="subTitle" idx="1"/>
          </p:nvPr>
        </p:nvSpPr>
        <p:spPr>
          <a:xfrm>
            <a:off x="1524000" y="4827106"/>
            <a:ext cx="9144000" cy="5183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a:latin typeface="HGPMinchoE" panose="02020900000000000000" pitchFamily="18" charset="-128"/>
                <a:ea typeface="HGPMinchoE" panose="02020900000000000000" pitchFamily="18" charset="-128"/>
                <a:sym typeface="Arial"/>
              </a:rPr>
              <a:t>OH教務部 </a:t>
            </a:r>
            <a:r>
              <a:rPr lang="en-US" altLang="ja-JP" dirty="0">
                <a:latin typeface="HGPMinchoE" panose="02020900000000000000" pitchFamily="18" charset="-128"/>
                <a:ea typeface="HGPMinchoE" panose="02020900000000000000" pitchFamily="18" charset="-128"/>
                <a:sym typeface="Arial"/>
              </a:rPr>
              <a:t>IT</a:t>
            </a:r>
            <a:r>
              <a:rPr lang="ja-JP" altLang="en-US">
                <a:latin typeface="HGPMinchoE" panose="02020900000000000000" pitchFamily="18" charset="-128"/>
                <a:ea typeface="HGPMinchoE" panose="02020900000000000000" pitchFamily="18" charset="-128"/>
                <a:sym typeface="Arial"/>
              </a:rPr>
              <a:t>学部</a:t>
            </a:r>
            <a:r>
              <a:rPr lang="ja-JP">
                <a:latin typeface="HGPMinchoE" panose="02020900000000000000" pitchFamily="18" charset="-128"/>
                <a:ea typeface="HGPMinchoE" panose="02020900000000000000" pitchFamily="18" charset="-128"/>
                <a:sym typeface="Arial"/>
              </a:rPr>
              <a:t>　宮内清臣／浅田正雄</a:t>
            </a:r>
            <a:endParaRPr dirty="0">
              <a:latin typeface="HGPMinchoE" panose="02020900000000000000" pitchFamily="18" charset="-128"/>
              <a:ea typeface="HGPMinchoE" panose="02020900000000000000" pitchFamily="18" charset="-128"/>
              <a:sym typeface="Arial"/>
            </a:endParaRPr>
          </a:p>
        </p:txBody>
      </p:sp>
      <p:sp>
        <p:nvSpPr>
          <p:cNvPr id="4" name="Google Shape;92;p14">
            <a:extLst>
              <a:ext uri="{FF2B5EF4-FFF2-40B4-BE49-F238E27FC236}">
                <a16:creationId xmlns:a16="http://schemas.microsoft.com/office/drawing/2014/main" id="{A827F16E-3445-0147-9C99-F37613A7A302}"/>
              </a:ext>
            </a:extLst>
          </p:cNvPr>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HGPMinchoE" panose="02020900000000000000" pitchFamily="18" charset="-128"/>
              <a:ea typeface="HGPMinchoE" panose="02020900000000000000" pitchFamily="18" charset="-128"/>
              <a:sym typeface="Arial"/>
            </a:endParaRPr>
          </a:p>
        </p:txBody>
      </p:sp>
    </p:spTree>
    <p:extLst>
      <p:ext uri="{BB962C8B-B14F-4D97-AF65-F5344CB8AC3E}">
        <p14:creationId xmlns:p14="http://schemas.microsoft.com/office/powerpoint/2010/main" val="118850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lvl="0"/>
            <a:r>
              <a:rPr lang="ja-JP" sz="1800">
                <a:solidFill>
                  <a:schemeClr val="bg1"/>
                </a:solidFill>
                <a:latin typeface="HGPMinchoE" panose="02020900000000000000" pitchFamily="18" charset="-128"/>
                <a:ea typeface="HGPMinchoE" panose="02020900000000000000" pitchFamily="18" charset="-128"/>
                <a:sym typeface="Arial"/>
              </a:rPr>
              <a:t>　●</a:t>
            </a:r>
            <a:r>
              <a:rPr lang="ja-JP" altLang="en-US" sz="1800">
                <a:solidFill>
                  <a:schemeClr val="bg1"/>
                </a:solidFill>
                <a:latin typeface="HGPMinchoE" panose="02020900000000000000" pitchFamily="18" charset="-128"/>
                <a:ea typeface="HGPMinchoE" panose="02020900000000000000" pitchFamily="18" charset="-128"/>
              </a:rPr>
              <a:t>カリキュラムにおける懸念事項と対応方について</a:t>
            </a:r>
            <a:endParaRPr sz="1800" dirty="0">
              <a:solidFill>
                <a:schemeClr val="bg1"/>
              </a:solidFill>
              <a:latin typeface="HGPMinchoE" panose="02020900000000000000" pitchFamily="18" charset="-128"/>
              <a:ea typeface="HGPMinchoE" panose="02020900000000000000" pitchFamily="18" charset="-128"/>
              <a:sym typeface="Arial"/>
            </a:endParaRPr>
          </a:p>
        </p:txBody>
      </p:sp>
      <p:sp>
        <p:nvSpPr>
          <p:cNvPr id="9" name="Google Shape;147;p20">
            <a:extLst>
              <a:ext uri="{FF2B5EF4-FFF2-40B4-BE49-F238E27FC236}">
                <a16:creationId xmlns:a16="http://schemas.microsoft.com/office/drawing/2014/main" id="{34C86526-2CE5-D143-927A-E7285FBB2E93}"/>
              </a:ext>
            </a:extLst>
          </p:cNvPr>
          <p:cNvSpPr txBox="1">
            <a:spLocks/>
          </p:cNvSpPr>
          <p:nvPr/>
        </p:nvSpPr>
        <p:spPr>
          <a:xfrm>
            <a:off x="928088" y="1725070"/>
            <a:ext cx="10335823" cy="35618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今後のカリキュラムの進化において、クラウドサービスの導入は必須と考えます。</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しかし、いざクラウドサービスを導入するには以下の様な懸念事項が挙げられます。</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●クラウドサービスは金額固定出来ない従量課金制</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クラウドサービスの利用は金額固定出来ない従量課金制となります。</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solidFill>
                  <a:schemeClr val="tx1"/>
                </a:solidFill>
                <a:latin typeface="HGPMinchoE" panose="02020900000000000000" pitchFamily="18" charset="-128"/>
                <a:ea typeface="HGPMinchoE" panose="02020900000000000000" pitchFamily="18" charset="-128"/>
              </a:rPr>
              <a:t>カリキュラム検討に向けた検証、検証後のカリキュラムへの導入においてこの従量課金制による</a:t>
            </a:r>
            <a:endParaRPr lang="en-US" altLang="ja-JP" sz="18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solidFill>
                  <a:schemeClr val="tx1"/>
                </a:solidFill>
                <a:latin typeface="HGPMinchoE" panose="02020900000000000000" pitchFamily="18" charset="-128"/>
                <a:ea typeface="HGPMinchoE" panose="02020900000000000000" pitchFamily="18" charset="-128"/>
              </a:rPr>
              <a:t>「金額が固定できないこと」が懸念事項となります。</a:t>
            </a:r>
            <a:endParaRPr lang="en-US" altLang="ja-JP" sz="18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5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●クレジット支払いが必要</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上記に加え、一般的な費用の支払いにはクレジットカードが用いられることになります。</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法人カードを保有しない本校においては、この支払方法も懸念事項になります。</a:t>
            </a:r>
            <a:endParaRPr lang="en-US" altLang="ja-JP" sz="1800" dirty="0">
              <a:latin typeface="HGPMinchoE" panose="02020900000000000000" pitchFamily="18" charset="-128"/>
              <a:ea typeface="HGPMinchoE" panose="02020900000000000000" pitchFamily="18" charset="-128"/>
            </a:endParaRPr>
          </a:p>
        </p:txBody>
      </p:sp>
      <p:sp>
        <p:nvSpPr>
          <p:cNvPr id="7" name="Google Shape;129;p19">
            <a:extLst>
              <a:ext uri="{FF2B5EF4-FFF2-40B4-BE49-F238E27FC236}">
                <a16:creationId xmlns:a16="http://schemas.microsoft.com/office/drawing/2014/main" id="{A87CECA4-0D14-A14B-ABC3-EADC7953C0F5}"/>
              </a:ext>
            </a:extLst>
          </p:cNvPr>
          <p:cNvSpPr txBox="1">
            <a:spLocks/>
          </p:cNvSpPr>
          <p:nvPr/>
        </p:nvSpPr>
        <p:spPr>
          <a:xfrm>
            <a:off x="599970" y="878646"/>
            <a:ext cx="10236352" cy="746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600"/>
            </a:pPr>
            <a:r>
              <a:rPr lang="ja-JP" altLang="en-US" sz="4200">
                <a:latin typeface="HGPMinchoE" panose="02020900000000000000" pitchFamily="18" charset="-128"/>
                <a:ea typeface="HGPMinchoE" panose="02020900000000000000" pitchFamily="18" charset="-128"/>
              </a:rPr>
              <a:t>クラウドサービス導入における懸念事項</a:t>
            </a:r>
            <a:endParaRPr lang="ja-JP" altLang="en-US" sz="4200" dirty="0">
              <a:latin typeface="HGPMinchoE" panose="02020900000000000000" pitchFamily="18" charset="-128"/>
              <a:ea typeface="HGPMinchoE" panose="02020900000000000000" pitchFamily="18" charset="-128"/>
            </a:endParaRPr>
          </a:p>
        </p:txBody>
      </p:sp>
      <p:sp>
        <p:nvSpPr>
          <p:cNvPr id="5" name="Google Shape;147;p20">
            <a:extLst>
              <a:ext uri="{FF2B5EF4-FFF2-40B4-BE49-F238E27FC236}">
                <a16:creationId xmlns:a16="http://schemas.microsoft.com/office/drawing/2014/main" id="{89428523-6B8A-774A-A03D-CCAFB3A70DD9}"/>
              </a:ext>
            </a:extLst>
          </p:cNvPr>
          <p:cNvSpPr txBox="1">
            <a:spLocks/>
          </p:cNvSpPr>
          <p:nvPr/>
        </p:nvSpPr>
        <p:spPr>
          <a:xfrm>
            <a:off x="3574478" y="5503028"/>
            <a:ext cx="7963584" cy="93573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000" u="sng">
                <a:solidFill>
                  <a:srgbClr val="0070C0"/>
                </a:solidFill>
                <a:latin typeface="HGPMinchoE" panose="02020900000000000000" pitchFamily="18" charset="-128"/>
                <a:ea typeface="HGPMinchoE" panose="02020900000000000000" pitchFamily="18" charset="-128"/>
              </a:rPr>
              <a:t>サービスには無料枠（無料での利用サービス）が存在する</a:t>
            </a:r>
            <a:r>
              <a:rPr lang="ja-JP" altLang="en-US" sz="2000">
                <a:latin typeface="HGPMinchoE" panose="02020900000000000000" pitchFamily="18" charset="-128"/>
                <a:ea typeface="HGPMinchoE" panose="02020900000000000000" pitchFamily="18" charset="-128"/>
              </a:rPr>
              <a:t>。この無料枠で実施可能なレベルを調査し、カリキュラム検討や実施が可能かを確認。</a:t>
            </a:r>
            <a:endParaRPr lang="en-US" altLang="ja-JP" sz="2000" dirty="0">
              <a:latin typeface="HGPMinchoE" panose="02020900000000000000" pitchFamily="18" charset="-128"/>
              <a:ea typeface="HGPMinchoE" panose="02020900000000000000" pitchFamily="18" charset="-128"/>
            </a:endParaRPr>
          </a:p>
        </p:txBody>
      </p:sp>
      <p:sp>
        <p:nvSpPr>
          <p:cNvPr id="6" name="正方形/長方形 5">
            <a:extLst>
              <a:ext uri="{FF2B5EF4-FFF2-40B4-BE49-F238E27FC236}">
                <a16:creationId xmlns:a16="http://schemas.microsoft.com/office/drawing/2014/main" id="{4BD4A2B8-DB3B-5147-A8FF-9D2DFBC4AD1E}"/>
              </a:ext>
            </a:extLst>
          </p:cNvPr>
          <p:cNvSpPr/>
          <p:nvPr/>
        </p:nvSpPr>
        <p:spPr>
          <a:xfrm>
            <a:off x="947656" y="5453225"/>
            <a:ext cx="2435596" cy="9309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a:latin typeface="HGPMinchoE" panose="02020900000000000000" pitchFamily="18" charset="-128"/>
                <a:ea typeface="HGPMinchoE" panose="02020900000000000000" pitchFamily="18" charset="-128"/>
              </a:rPr>
              <a:t>無料枠を用いた</a:t>
            </a:r>
            <a:endParaRPr kumimoji="1" lang="en-US" altLang="ja-JP" sz="1800" dirty="0">
              <a:latin typeface="HGPMinchoE" panose="02020900000000000000" pitchFamily="18" charset="-128"/>
              <a:ea typeface="HGPMinchoE" panose="02020900000000000000" pitchFamily="18" charset="-128"/>
            </a:endParaRPr>
          </a:p>
          <a:p>
            <a:pPr algn="ctr"/>
            <a:r>
              <a:rPr kumimoji="1" lang="ja-JP" altLang="en-US" sz="1800">
                <a:latin typeface="HGPMinchoE" panose="02020900000000000000" pitchFamily="18" charset="-128"/>
                <a:ea typeface="HGPMinchoE" panose="02020900000000000000" pitchFamily="18" charset="-128"/>
              </a:rPr>
              <a:t>調査と検証を実施</a:t>
            </a:r>
          </a:p>
        </p:txBody>
      </p:sp>
    </p:spTree>
    <p:extLst>
      <p:ext uri="{BB962C8B-B14F-4D97-AF65-F5344CB8AC3E}">
        <p14:creationId xmlns:p14="http://schemas.microsoft.com/office/powerpoint/2010/main" val="243464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57438" y="863926"/>
            <a:ext cx="10236352"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3800">
                <a:latin typeface="HGPMinchoE" panose="02020900000000000000" pitchFamily="18" charset="-128"/>
                <a:ea typeface="HGPMinchoE" panose="02020900000000000000" pitchFamily="18" charset="-128"/>
              </a:rPr>
              <a:t>クラウドサービスの無料枠について</a:t>
            </a:r>
            <a:endParaRPr sz="3800"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lvl="0"/>
            <a:r>
              <a:rPr lang="ja-JP" altLang="en-US" sz="1800">
                <a:solidFill>
                  <a:schemeClr val="bg1"/>
                </a:solidFill>
                <a:latin typeface="HGPMinchoE" panose="02020900000000000000" pitchFamily="18" charset="-128"/>
                <a:ea typeface="HGPMinchoE" panose="02020900000000000000" pitchFamily="18" charset="-128"/>
              </a:rPr>
              <a:t>　●カリキュラムにおける懸念事項と対応方について</a:t>
            </a:r>
            <a:endParaRPr lang="ja-JP" altLang="en-US" sz="1800" dirty="0">
              <a:solidFill>
                <a:schemeClr val="bg1"/>
              </a:solidFill>
              <a:latin typeface="HGPMinchoE" panose="02020900000000000000" pitchFamily="18" charset="-128"/>
              <a:ea typeface="HGPMinchoE" panose="02020900000000000000" pitchFamily="18" charset="-128"/>
            </a:endParaRPr>
          </a:p>
        </p:txBody>
      </p:sp>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585103" y="1558084"/>
            <a:ext cx="11378726" cy="35035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＜＜無料枠の特徴について（</a:t>
            </a:r>
            <a:r>
              <a:rPr lang="en-US" altLang="ja-JP" sz="2200" dirty="0">
                <a:latin typeface="HGPMinchoE" panose="02020900000000000000" pitchFamily="18" charset="-128"/>
                <a:ea typeface="HGPMinchoE" panose="02020900000000000000" pitchFamily="18" charset="-128"/>
              </a:rPr>
              <a:t>Azure</a:t>
            </a:r>
            <a:r>
              <a:rPr lang="ja-JP" altLang="en-US" sz="2200">
                <a:latin typeface="HGPMinchoE" panose="02020900000000000000" pitchFamily="18" charset="-128"/>
                <a:ea typeface="HGPMinchoE" panose="02020900000000000000" pitchFamily="18" charset="-128"/>
              </a:rPr>
              <a:t>の調査）＞＞</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●仮想マシンを年間で「</a:t>
            </a:r>
            <a:r>
              <a:rPr lang="en-US" altLang="ja-JP" sz="2200" dirty="0">
                <a:solidFill>
                  <a:srgbClr val="0070C0"/>
                </a:solidFill>
                <a:latin typeface="HGPMinchoE" panose="02020900000000000000" pitchFamily="18" charset="-128"/>
                <a:ea typeface="HGPMinchoE" panose="02020900000000000000" pitchFamily="18" charset="-128"/>
              </a:rPr>
              <a:t>750</a:t>
            </a:r>
            <a:r>
              <a:rPr lang="ja-JP" altLang="en-US" sz="2200">
                <a:solidFill>
                  <a:srgbClr val="0070C0"/>
                </a:solidFill>
                <a:latin typeface="HGPMinchoE" panose="02020900000000000000" pitchFamily="18" charset="-128"/>
                <a:ea typeface="HGPMinchoE" panose="02020900000000000000" pitchFamily="18" charset="-128"/>
              </a:rPr>
              <a:t>時間まで」可動させる事が可能。</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a:t>
            </a:r>
            <a:r>
              <a:rPr lang="en-US" altLang="ja-JP" sz="2200" dirty="0">
                <a:solidFill>
                  <a:srgbClr val="0070C0"/>
                </a:solidFill>
                <a:latin typeface="HGPMinchoE" panose="02020900000000000000" pitchFamily="18" charset="-128"/>
                <a:ea typeface="HGPMinchoE" panose="02020900000000000000" pitchFamily="18" charset="-128"/>
              </a:rPr>
              <a:t>$100</a:t>
            </a:r>
            <a:r>
              <a:rPr lang="ja-JP" altLang="en-US" sz="2200">
                <a:solidFill>
                  <a:srgbClr val="0070C0"/>
                </a:solidFill>
                <a:latin typeface="HGPMinchoE" panose="02020900000000000000" pitchFamily="18" charset="-128"/>
                <a:ea typeface="HGPMinchoE" panose="02020900000000000000" pitchFamily="18" charset="-128"/>
              </a:rPr>
              <a:t>ドルの無料チケットが配布される。（毎年配布される特典）</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１）仮想マシンを年間で「</a:t>
            </a:r>
            <a:r>
              <a:rPr lang="en-US" altLang="ja-JP" sz="2200" dirty="0">
                <a:latin typeface="HGPMinchoE" panose="02020900000000000000" pitchFamily="18" charset="-128"/>
                <a:ea typeface="HGPMinchoE" panose="02020900000000000000" pitchFamily="18" charset="-128"/>
              </a:rPr>
              <a:t>750</a:t>
            </a:r>
            <a:r>
              <a:rPr lang="ja-JP" altLang="en-US" sz="2200">
                <a:latin typeface="HGPMinchoE" panose="02020900000000000000" pitchFamily="18" charset="-128"/>
                <a:ea typeface="HGPMinchoE" panose="02020900000000000000" pitchFamily="18" charset="-128"/>
              </a:rPr>
              <a:t>時間まで」可動させる事が可能。</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一般的な仮想サーバーを</a:t>
            </a:r>
            <a:r>
              <a:rPr lang="en-US" altLang="ja-JP" sz="1800" dirty="0">
                <a:latin typeface="HGPMinchoE" panose="02020900000000000000" pitchFamily="18" charset="-128"/>
                <a:ea typeface="HGPMinchoE" panose="02020900000000000000" pitchFamily="18" charset="-128"/>
              </a:rPr>
              <a:t>24</a:t>
            </a:r>
            <a:r>
              <a:rPr lang="ja-JP" altLang="en-US" sz="1800">
                <a:latin typeface="HGPMinchoE" panose="02020900000000000000" pitchFamily="18" charset="-128"/>
                <a:ea typeface="HGPMinchoE" panose="02020900000000000000" pitchFamily="18" charset="-128"/>
              </a:rPr>
              <a:t>時間可動させる場合、約１ヶ月稼働させることが可能。（</a:t>
            </a:r>
            <a:r>
              <a:rPr lang="en-US" altLang="ja-JP" sz="1800" dirty="0">
                <a:latin typeface="HGPMinchoE" panose="02020900000000000000" pitchFamily="18" charset="-128"/>
                <a:ea typeface="HGPMinchoE" panose="02020900000000000000" pitchFamily="18" charset="-128"/>
              </a:rPr>
              <a:t> ※750</a:t>
            </a:r>
            <a:r>
              <a:rPr lang="ja-JP" altLang="en-US" sz="1800">
                <a:latin typeface="HGPMinchoE" panose="02020900000000000000" pitchFamily="18" charset="-128"/>
                <a:ea typeface="HGPMinchoE" panose="02020900000000000000" pitchFamily="18" charset="-128"/>
              </a:rPr>
              <a:t>時間</a:t>
            </a:r>
            <a:r>
              <a:rPr lang="en-US" altLang="ja-JP" sz="1800" dirty="0">
                <a:latin typeface="HGPMinchoE" panose="02020900000000000000" pitchFamily="18" charset="-128"/>
                <a:ea typeface="HGPMinchoE" panose="02020900000000000000" pitchFamily="18" charset="-128"/>
              </a:rPr>
              <a:t>÷24</a:t>
            </a:r>
            <a:r>
              <a:rPr lang="ja-JP" altLang="en-US" sz="1800">
                <a:latin typeface="HGPMinchoE" panose="02020900000000000000" pitchFamily="18" charset="-128"/>
                <a:ea typeface="HGPMinchoE" panose="02020900000000000000" pitchFamily="18" charset="-128"/>
              </a:rPr>
              <a:t>時間＝</a:t>
            </a:r>
            <a:r>
              <a:rPr lang="en-US" altLang="ja-JP" sz="1800" dirty="0">
                <a:latin typeface="HGPMinchoE" panose="02020900000000000000" pitchFamily="18" charset="-128"/>
                <a:ea typeface="HGPMinchoE" panose="02020900000000000000" pitchFamily="18" charset="-128"/>
              </a:rPr>
              <a:t>31.25</a:t>
            </a:r>
            <a:r>
              <a:rPr lang="ja-JP" altLang="en-US" sz="1800">
                <a:latin typeface="HGPMinchoE" panose="02020900000000000000" pitchFamily="18" charset="-128"/>
                <a:ea typeface="HGPMinchoE" panose="02020900000000000000" pitchFamily="18" charset="-128"/>
              </a:rPr>
              <a:t>日 ）</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よって、</a:t>
            </a:r>
            <a:r>
              <a:rPr lang="ja-JP" altLang="en-US" sz="1800" u="sng">
                <a:solidFill>
                  <a:srgbClr val="0070C0"/>
                </a:solidFill>
                <a:latin typeface="HGPMinchoE" panose="02020900000000000000" pitchFamily="18" charset="-128"/>
                <a:ea typeface="HGPMinchoE" panose="02020900000000000000" pitchFamily="18" charset="-128"/>
              </a:rPr>
              <a:t>無料枠の</a:t>
            </a:r>
            <a:r>
              <a:rPr lang="en-US" altLang="ja-JP" sz="1800" u="sng" dirty="0">
                <a:solidFill>
                  <a:srgbClr val="0070C0"/>
                </a:solidFill>
                <a:latin typeface="HGPMinchoE" panose="02020900000000000000" pitchFamily="18" charset="-128"/>
                <a:ea typeface="HGPMinchoE" panose="02020900000000000000" pitchFamily="18" charset="-128"/>
              </a:rPr>
              <a:t>750</a:t>
            </a:r>
            <a:r>
              <a:rPr lang="ja-JP" altLang="en-US" sz="1800" u="sng">
                <a:solidFill>
                  <a:srgbClr val="0070C0"/>
                </a:solidFill>
                <a:latin typeface="HGPMinchoE" panose="02020900000000000000" pitchFamily="18" charset="-128"/>
                <a:ea typeface="HGPMinchoE" panose="02020900000000000000" pitchFamily="18" charset="-128"/>
              </a:rPr>
              <a:t>時間は実質</a:t>
            </a:r>
            <a:r>
              <a:rPr lang="en-US" altLang="ja-JP" sz="1800" u="sng" dirty="0">
                <a:solidFill>
                  <a:srgbClr val="0070C0"/>
                </a:solidFill>
                <a:latin typeface="HGPMinchoE" panose="02020900000000000000" pitchFamily="18" charset="-128"/>
                <a:ea typeface="HGPMinchoE" panose="02020900000000000000" pitchFamily="18" charset="-128"/>
              </a:rPr>
              <a:t>1</a:t>
            </a:r>
            <a:r>
              <a:rPr lang="ja-JP" altLang="en-US" sz="1800" u="sng">
                <a:solidFill>
                  <a:srgbClr val="0070C0"/>
                </a:solidFill>
                <a:latin typeface="HGPMinchoE" panose="02020900000000000000" pitchFamily="18" charset="-128"/>
                <a:ea typeface="HGPMinchoE" panose="02020900000000000000" pitchFamily="18" charset="-128"/>
              </a:rPr>
              <a:t>ヶ月のお試し期間</a:t>
            </a:r>
            <a:r>
              <a:rPr lang="ja-JP" altLang="en-US" sz="1800">
                <a:latin typeface="HGPMinchoE" panose="02020900000000000000" pitchFamily="18" charset="-128"/>
                <a:ea typeface="HGPMinchoE" panose="02020900000000000000" pitchFamily="18" charset="-128"/>
              </a:rPr>
              <a:t>と考えて良い。</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２）</a:t>
            </a:r>
            <a:r>
              <a:rPr lang="en-US" altLang="ja-JP" sz="2200" dirty="0">
                <a:latin typeface="HGPMinchoE" panose="02020900000000000000" pitchFamily="18" charset="-128"/>
                <a:ea typeface="HGPMinchoE" panose="02020900000000000000" pitchFamily="18" charset="-128"/>
              </a:rPr>
              <a:t>$100</a:t>
            </a:r>
            <a:r>
              <a:rPr lang="ja-JP" altLang="en-US" sz="2200">
                <a:latin typeface="HGPMinchoE" panose="02020900000000000000" pitchFamily="18" charset="-128"/>
                <a:ea typeface="HGPMinchoE" panose="02020900000000000000" pitchFamily="18" charset="-128"/>
              </a:rPr>
              <a:t>ドルの無料チケットが配布される。（毎年配布される特典）</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１アカウントについて年間で＄１００ドルの無料チケットが配布される。</a:t>
            </a:r>
            <a:endParaRPr lang="en-US" altLang="ja-JP" sz="1800" dirty="0">
              <a:latin typeface="HGPMinchoE" panose="02020900000000000000" pitchFamily="18" charset="-128"/>
              <a:ea typeface="HGPMinchoE" panose="02020900000000000000" pitchFamily="18" charset="-128"/>
            </a:endParaRPr>
          </a:p>
        </p:txBody>
      </p:sp>
      <p:sp>
        <p:nvSpPr>
          <p:cNvPr id="5" name="Google Shape;147;p20">
            <a:extLst>
              <a:ext uri="{FF2B5EF4-FFF2-40B4-BE49-F238E27FC236}">
                <a16:creationId xmlns:a16="http://schemas.microsoft.com/office/drawing/2014/main" id="{3F50AC42-6DF8-2D41-9709-5922A309FB03}"/>
              </a:ext>
            </a:extLst>
          </p:cNvPr>
          <p:cNvSpPr txBox="1">
            <a:spLocks/>
          </p:cNvSpPr>
          <p:nvPr/>
        </p:nvSpPr>
        <p:spPr>
          <a:xfrm>
            <a:off x="3618607" y="5208115"/>
            <a:ext cx="5492141" cy="115808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・無料枠の仮想サーバの費用は</a:t>
            </a:r>
            <a:r>
              <a:rPr lang="en-US" altLang="ja-JP" sz="1800" dirty="0">
                <a:latin typeface="HGPMinchoE" panose="02020900000000000000" pitchFamily="18" charset="-128"/>
                <a:ea typeface="HGPMinchoE" panose="02020900000000000000" pitchFamily="18" charset="-128"/>
              </a:rPr>
              <a:t>1.68</a:t>
            </a:r>
            <a:r>
              <a:rPr lang="ja-JP" altLang="en-US" sz="1800">
                <a:latin typeface="HGPMinchoE" panose="02020900000000000000" pitchFamily="18" charset="-128"/>
                <a:ea typeface="HGPMinchoE" panose="02020900000000000000" pitchFamily="18" charset="-128"/>
              </a:rPr>
              <a:t>円</a:t>
            </a:r>
            <a:r>
              <a:rPr lang="en-US" altLang="ja-JP" sz="1800" dirty="0">
                <a:latin typeface="HGPMinchoE" panose="02020900000000000000" pitchFamily="18" charset="-128"/>
                <a:ea typeface="HGPMinchoE" panose="02020900000000000000" pitchFamily="18" charset="-128"/>
              </a:rPr>
              <a:t>/</a:t>
            </a:r>
            <a:r>
              <a:rPr lang="ja-JP" altLang="en-US" sz="1800">
                <a:latin typeface="HGPMinchoE" panose="02020900000000000000" pitchFamily="18" charset="-128"/>
                <a:ea typeface="HGPMinchoE" panose="02020900000000000000" pitchFamily="18" charset="-128"/>
              </a:rPr>
              <a:t>時間</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a:t>
            </a:r>
            <a:r>
              <a:rPr lang="en-US" altLang="ja-JP" sz="1800" dirty="0">
                <a:latin typeface="HGPMinchoE" panose="02020900000000000000" pitchFamily="18" charset="-128"/>
                <a:ea typeface="HGPMinchoE" panose="02020900000000000000" pitchFamily="18" charset="-128"/>
              </a:rPr>
              <a:t>$100/</a:t>
            </a:r>
            <a:r>
              <a:rPr lang="ja-JP" altLang="en-US" sz="1800">
                <a:latin typeface="HGPMinchoE" panose="02020900000000000000" pitchFamily="18" charset="-128"/>
                <a:ea typeface="HGPMinchoE" panose="02020900000000000000" pitchFamily="18" charset="-128"/>
              </a:rPr>
              <a:t>（</a:t>
            </a:r>
            <a:r>
              <a:rPr lang="en-US" altLang="ja-JP" sz="1800" dirty="0">
                <a:latin typeface="HGPMinchoE" panose="02020900000000000000" pitchFamily="18" charset="-128"/>
                <a:ea typeface="HGPMinchoE" panose="02020900000000000000" pitchFamily="18" charset="-128"/>
              </a:rPr>
              <a:t>1.68</a:t>
            </a:r>
            <a:r>
              <a:rPr lang="ja-JP" altLang="en-US" sz="1800">
                <a:latin typeface="HGPMinchoE" panose="02020900000000000000" pitchFamily="18" charset="-128"/>
                <a:ea typeface="HGPMinchoE" panose="02020900000000000000" pitchFamily="18" charset="-128"/>
              </a:rPr>
              <a:t>円</a:t>
            </a:r>
            <a:r>
              <a:rPr lang="en-US" altLang="ja-JP" sz="1800" dirty="0">
                <a:latin typeface="HGPMinchoE" panose="02020900000000000000" pitchFamily="18" charset="-128"/>
                <a:ea typeface="HGPMinchoE" panose="02020900000000000000" pitchFamily="18" charset="-128"/>
              </a:rPr>
              <a:t>/</a:t>
            </a:r>
            <a:r>
              <a:rPr lang="ja-JP" altLang="en-US" sz="1800">
                <a:latin typeface="HGPMinchoE" panose="02020900000000000000" pitchFamily="18" charset="-128"/>
                <a:ea typeface="HGPMinchoE" panose="02020900000000000000" pitchFamily="18" charset="-128"/>
              </a:rPr>
              <a:t>時間</a:t>
            </a:r>
            <a:r>
              <a:rPr lang="en-US" altLang="ja-JP" sz="1800" dirty="0">
                <a:latin typeface="HGPMinchoE" panose="02020900000000000000" pitchFamily="18" charset="-128"/>
                <a:ea typeface="HGPMinchoE" panose="02020900000000000000" pitchFamily="18" charset="-128"/>
              </a:rPr>
              <a:t>×24</a:t>
            </a:r>
            <a:r>
              <a:rPr lang="ja-JP" altLang="en-US" sz="1800">
                <a:latin typeface="HGPMinchoE" panose="02020900000000000000" pitchFamily="18" charset="-128"/>
                <a:ea typeface="HGPMinchoE" panose="02020900000000000000" pitchFamily="18" charset="-128"/>
              </a:rPr>
              <a:t>）＝</a:t>
            </a:r>
            <a:r>
              <a:rPr lang="en-US" altLang="ja-JP" sz="1800" dirty="0">
                <a:latin typeface="HGPMinchoE" panose="02020900000000000000" pitchFamily="18" charset="-128"/>
                <a:ea typeface="HGPMinchoE" panose="02020900000000000000" pitchFamily="18" charset="-128"/>
              </a:rPr>
              <a:t>272.81</a:t>
            </a:r>
            <a:r>
              <a:rPr lang="ja-JP" altLang="en-US" sz="1800">
                <a:latin typeface="HGPMinchoE" panose="02020900000000000000" pitchFamily="18" charset="-128"/>
                <a:ea typeface="HGPMinchoE" panose="02020900000000000000" pitchFamily="18" charset="-128"/>
              </a:rPr>
              <a:t>日（無料チケット）</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a:t>
            </a:r>
            <a:r>
              <a:rPr lang="en-US" altLang="ja-JP" sz="1800" dirty="0">
                <a:latin typeface="HGPMinchoE" panose="02020900000000000000" pitchFamily="18" charset="-128"/>
                <a:ea typeface="HGPMinchoE" panose="02020900000000000000" pitchFamily="18" charset="-128"/>
              </a:rPr>
              <a:t>272.81</a:t>
            </a:r>
            <a:r>
              <a:rPr lang="ja-JP" altLang="en-US" sz="1800">
                <a:latin typeface="HGPMinchoE" panose="02020900000000000000" pitchFamily="18" charset="-128"/>
                <a:ea typeface="HGPMinchoE" panose="02020900000000000000" pitchFamily="18" charset="-128"/>
              </a:rPr>
              <a:t>日（無料チケット）</a:t>
            </a:r>
            <a:r>
              <a:rPr lang="en-US" altLang="ja-JP" sz="1800" dirty="0">
                <a:latin typeface="HGPMinchoE" panose="02020900000000000000" pitchFamily="18" charset="-128"/>
                <a:ea typeface="HGPMinchoE" panose="02020900000000000000" pitchFamily="18" charset="-128"/>
              </a:rPr>
              <a:t>+31.25</a:t>
            </a:r>
            <a:r>
              <a:rPr lang="ja-JP" altLang="en-US" sz="1800">
                <a:latin typeface="HGPMinchoE" panose="02020900000000000000" pitchFamily="18" charset="-128"/>
                <a:ea typeface="HGPMinchoE" panose="02020900000000000000" pitchFamily="18" charset="-128"/>
              </a:rPr>
              <a:t>日（</a:t>
            </a:r>
            <a:r>
              <a:rPr lang="en-US" altLang="ja-JP" sz="1800" dirty="0">
                <a:latin typeface="HGPMinchoE" panose="02020900000000000000" pitchFamily="18" charset="-128"/>
                <a:ea typeface="HGPMinchoE" panose="02020900000000000000" pitchFamily="18" charset="-128"/>
              </a:rPr>
              <a:t>750</a:t>
            </a:r>
            <a:r>
              <a:rPr lang="ja-JP" altLang="en-US" sz="1800">
                <a:latin typeface="HGPMinchoE" panose="02020900000000000000" pitchFamily="18" charset="-128"/>
                <a:ea typeface="HGPMinchoE" panose="02020900000000000000" pitchFamily="18" charset="-128"/>
              </a:rPr>
              <a:t>時間）＝</a:t>
            </a:r>
            <a:r>
              <a:rPr lang="en-US" altLang="ja-JP" sz="1800" dirty="0">
                <a:latin typeface="HGPMinchoE" panose="02020900000000000000" pitchFamily="18" charset="-128"/>
                <a:ea typeface="HGPMinchoE" panose="02020900000000000000" pitchFamily="18" charset="-128"/>
              </a:rPr>
              <a:t>304</a:t>
            </a:r>
            <a:r>
              <a:rPr lang="ja-JP" altLang="en-US" sz="1800">
                <a:latin typeface="HGPMinchoE" panose="02020900000000000000" pitchFamily="18" charset="-128"/>
                <a:ea typeface="HGPMinchoE" panose="02020900000000000000" pitchFamily="18" charset="-128"/>
              </a:rPr>
              <a:t>日</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en-US" altLang="ja-JP" sz="1500" dirty="0">
                <a:solidFill>
                  <a:srgbClr val="FF0000"/>
                </a:solidFill>
                <a:latin typeface="HGPMinchoE" panose="02020900000000000000" pitchFamily="18" charset="-128"/>
                <a:ea typeface="HGPMinchoE" panose="02020900000000000000" pitchFamily="18" charset="-128"/>
              </a:rPr>
              <a:t>※</a:t>
            </a:r>
            <a:r>
              <a:rPr lang="ja-JP" altLang="en-US" sz="1500">
                <a:solidFill>
                  <a:srgbClr val="FF0000"/>
                </a:solidFill>
                <a:latin typeface="HGPMinchoE" panose="02020900000000000000" pitchFamily="18" charset="-128"/>
                <a:ea typeface="HGPMinchoE" panose="02020900000000000000" pitchFamily="18" charset="-128"/>
              </a:rPr>
              <a:t>上記計算結果は、環境や状況によって異なります。</a:t>
            </a:r>
            <a:endParaRPr lang="en-US" altLang="ja-JP" sz="1500" dirty="0">
              <a:solidFill>
                <a:srgbClr val="FF0000"/>
              </a:solidFill>
              <a:latin typeface="HGPMinchoE" panose="02020900000000000000" pitchFamily="18" charset="-128"/>
              <a:ea typeface="HGPMinchoE" panose="02020900000000000000" pitchFamily="18" charset="-128"/>
            </a:endParaRPr>
          </a:p>
        </p:txBody>
      </p:sp>
      <p:sp>
        <p:nvSpPr>
          <p:cNvPr id="2" name="正方形/長方形 1">
            <a:extLst>
              <a:ext uri="{FF2B5EF4-FFF2-40B4-BE49-F238E27FC236}">
                <a16:creationId xmlns:a16="http://schemas.microsoft.com/office/drawing/2014/main" id="{86CBCDE4-6044-D142-8FC6-3FB04A2E2C2C}"/>
              </a:ext>
            </a:extLst>
          </p:cNvPr>
          <p:cNvSpPr/>
          <p:nvPr/>
        </p:nvSpPr>
        <p:spPr>
          <a:xfrm>
            <a:off x="565041" y="5187222"/>
            <a:ext cx="2934586" cy="1158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800">
                <a:latin typeface="HGPMinchoE" panose="02020900000000000000" pitchFamily="18" charset="-128"/>
                <a:ea typeface="HGPMinchoE" panose="02020900000000000000" pitchFamily="18" charset="-128"/>
              </a:rPr>
              <a:t>　上記、１）と２）を併用して</a:t>
            </a:r>
            <a:endParaRPr kumimoji="1" lang="en-US" altLang="ja-JP" sz="1800" dirty="0">
              <a:latin typeface="HGPMinchoE" panose="02020900000000000000" pitchFamily="18" charset="-128"/>
              <a:ea typeface="HGPMinchoE" panose="02020900000000000000" pitchFamily="18" charset="-128"/>
            </a:endParaRPr>
          </a:p>
          <a:p>
            <a:r>
              <a:rPr kumimoji="1" lang="ja-JP" altLang="en-US" sz="1800">
                <a:latin typeface="HGPMinchoE" panose="02020900000000000000" pitchFamily="18" charset="-128"/>
                <a:ea typeface="HGPMinchoE" panose="02020900000000000000" pitchFamily="18" charset="-128"/>
              </a:rPr>
              <a:t>　安価なマシンが稼働する</a:t>
            </a:r>
            <a:endParaRPr kumimoji="1" lang="en-US" altLang="ja-JP" sz="1800" dirty="0">
              <a:latin typeface="HGPMinchoE" panose="02020900000000000000" pitchFamily="18" charset="-128"/>
              <a:ea typeface="HGPMinchoE" panose="02020900000000000000" pitchFamily="18" charset="-128"/>
            </a:endParaRPr>
          </a:p>
          <a:p>
            <a:r>
              <a:rPr kumimoji="1" lang="ja-JP" altLang="en-US" sz="1800">
                <a:latin typeface="HGPMinchoE" panose="02020900000000000000" pitchFamily="18" charset="-128"/>
                <a:ea typeface="HGPMinchoE" panose="02020900000000000000" pitchFamily="18" charset="-128"/>
              </a:rPr>
              <a:t>　日数を計算する</a:t>
            </a:r>
          </a:p>
        </p:txBody>
      </p:sp>
      <p:sp>
        <p:nvSpPr>
          <p:cNvPr id="8" name="Google Shape;129;p19">
            <a:extLst>
              <a:ext uri="{FF2B5EF4-FFF2-40B4-BE49-F238E27FC236}">
                <a16:creationId xmlns:a16="http://schemas.microsoft.com/office/drawing/2014/main" id="{16A3CBD8-0288-E640-B0C7-B01657409DF1}"/>
              </a:ext>
            </a:extLst>
          </p:cNvPr>
          <p:cNvSpPr txBox="1">
            <a:spLocks/>
          </p:cNvSpPr>
          <p:nvPr/>
        </p:nvSpPr>
        <p:spPr>
          <a:xfrm>
            <a:off x="8942175" y="5131902"/>
            <a:ext cx="436002" cy="116083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600"/>
            </a:pPr>
            <a:r>
              <a:rPr lang="en-US" altLang="ja-JP" sz="8000" dirty="0">
                <a:solidFill>
                  <a:srgbClr val="FF0000"/>
                </a:solidFill>
                <a:latin typeface="HGSMinchoE" panose="02020900000000000000" pitchFamily="18" charset="-128"/>
                <a:ea typeface="HGSMinchoE" panose="02020900000000000000" pitchFamily="18" charset="-128"/>
              </a:rPr>
              <a:t>}</a:t>
            </a:r>
            <a:endParaRPr lang="ja-JP" altLang="en-US" sz="8000" dirty="0">
              <a:solidFill>
                <a:srgbClr val="FF0000"/>
              </a:solidFill>
              <a:latin typeface="HGSMinchoE" panose="02020900000000000000" pitchFamily="18" charset="-128"/>
              <a:ea typeface="HGSMinchoE" panose="02020900000000000000" pitchFamily="18" charset="-128"/>
            </a:endParaRPr>
          </a:p>
        </p:txBody>
      </p:sp>
      <p:sp>
        <p:nvSpPr>
          <p:cNvPr id="9" name="Google Shape;129;p19">
            <a:extLst>
              <a:ext uri="{FF2B5EF4-FFF2-40B4-BE49-F238E27FC236}">
                <a16:creationId xmlns:a16="http://schemas.microsoft.com/office/drawing/2014/main" id="{8B6B5373-FAFA-B74D-86BD-46A55193DB5B}"/>
              </a:ext>
            </a:extLst>
          </p:cNvPr>
          <p:cNvSpPr txBox="1">
            <a:spLocks/>
          </p:cNvSpPr>
          <p:nvPr/>
        </p:nvSpPr>
        <p:spPr>
          <a:xfrm>
            <a:off x="9249576" y="4993822"/>
            <a:ext cx="2884460" cy="143798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600"/>
            </a:pPr>
            <a:r>
              <a:rPr lang="en-US" altLang="ja-JP" sz="2000" dirty="0">
                <a:latin typeface="HGPMinchoE" panose="02020900000000000000" pitchFamily="18" charset="-128"/>
                <a:ea typeface="HGPMinchoE" panose="02020900000000000000" pitchFamily="18" charset="-128"/>
              </a:rPr>
              <a:t>【</a:t>
            </a:r>
            <a:r>
              <a:rPr lang="ja-JP" altLang="en-US" sz="2000">
                <a:latin typeface="HGPMinchoE" panose="02020900000000000000" pitchFamily="18" charset="-128"/>
                <a:ea typeface="HGPMinchoE" panose="02020900000000000000" pitchFamily="18" charset="-128"/>
              </a:rPr>
              <a:t>１）、２）併用の日数</a:t>
            </a:r>
            <a:r>
              <a:rPr lang="en-US" altLang="ja-JP" sz="2000" dirty="0">
                <a:latin typeface="HGPMinchoE" panose="02020900000000000000" pitchFamily="18" charset="-128"/>
                <a:ea typeface="HGPMinchoE" panose="02020900000000000000" pitchFamily="18" charset="-128"/>
              </a:rPr>
              <a:t>】</a:t>
            </a:r>
          </a:p>
          <a:p>
            <a:pPr>
              <a:buSzPts val="4600"/>
            </a:pPr>
            <a:endParaRPr lang="en-US" altLang="ja-JP" sz="1000" dirty="0">
              <a:latin typeface="HGPMinchoE" panose="02020900000000000000" pitchFamily="18" charset="-128"/>
              <a:ea typeface="HGPMinchoE" panose="02020900000000000000" pitchFamily="18" charset="-128"/>
            </a:endParaRPr>
          </a:p>
          <a:p>
            <a:pPr>
              <a:buSzPts val="4600"/>
            </a:pPr>
            <a:r>
              <a:rPr lang="en-US" altLang="ja-JP" sz="2400" b="1" dirty="0">
                <a:solidFill>
                  <a:srgbClr val="0070C0"/>
                </a:solidFill>
                <a:latin typeface="HGPMinchoE" panose="02020900000000000000" pitchFamily="18" charset="-128"/>
                <a:ea typeface="HGPMinchoE" panose="02020900000000000000" pitchFamily="18" charset="-128"/>
              </a:rPr>
              <a:t>304</a:t>
            </a:r>
            <a:r>
              <a:rPr lang="ja-JP" altLang="en-US" sz="2400" b="1">
                <a:solidFill>
                  <a:srgbClr val="0070C0"/>
                </a:solidFill>
                <a:latin typeface="HGPMinchoE" panose="02020900000000000000" pitchFamily="18" charset="-128"/>
                <a:ea typeface="HGPMinchoE" panose="02020900000000000000" pitchFamily="18" charset="-128"/>
              </a:rPr>
              <a:t>日（約１１ヶ月）</a:t>
            </a:r>
            <a:endParaRPr lang="en-US" altLang="ja-JP" sz="2400" b="1" dirty="0">
              <a:solidFill>
                <a:srgbClr val="0070C0"/>
              </a:solidFill>
              <a:latin typeface="HGPMinchoE" panose="02020900000000000000" pitchFamily="18" charset="-128"/>
              <a:ea typeface="HGPMinchoE" panose="02020900000000000000" pitchFamily="18" charset="-128"/>
            </a:endParaRPr>
          </a:p>
          <a:p>
            <a:pPr>
              <a:buSzPts val="4600"/>
            </a:pPr>
            <a:endParaRPr lang="en-US" altLang="ja-JP" sz="500" dirty="0">
              <a:latin typeface="HGPMinchoE" panose="02020900000000000000" pitchFamily="18" charset="-128"/>
              <a:ea typeface="HGPMinchoE" panose="02020900000000000000" pitchFamily="18" charset="-128"/>
            </a:endParaRPr>
          </a:p>
          <a:p>
            <a:pPr>
              <a:buSzPts val="4600"/>
            </a:pPr>
            <a:r>
              <a:rPr lang="ja-JP" altLang="en-US" sz="1800">
                <a:latin typeface="HGPMinchoE" panose="02020900000000000000" pitchFamily="18" charset="-128"/>
                <a:ea typeface="HGPMinchoE" panose="02020900000000000000" pitchFamily="18" charset="-128"/>
              </a:rPr>
              <a:t>一番安価な仮想マシンを</a:t>
            </a:r>
            <a:endParaRPr lang="en-US" altLang="ja-JP" sz="1800" dirty="0">
              <a:latin typeface="HGPMinchoE" panose="02020900000000000000" pitchFamily="18" charset="-128"/>
              <a:ea typeface="HGPMinchoE" panose="02020900000000000000" pitchFamily="18" charset="-128"/>
            </a:endParaRPr>
          </a:p>
          <a:p>
            <a:pPr>
              <a:buSzPts val="4600"/>
            </a:pPr>
            <a:r>
              <a:rPr lang="en-US" altLang="ja-JP" sz="1800" dirty="0">
                <a:latin typeface="HGPMinchoE" panose="02020900000000000000" pitchFamily="18" charset="-128"/>
                <a:ea typeface="HGPMinchoE" panose="02020900000000000000" pitchFamily="18" charset="-128"/>
              </a:rPr>
              <a:t>24</a:t>
            </a:r>
            <a:r>
              <a:rPr lang="ja-JP" altLang="en-US" sz="1800">
                <a:latin typeface="HGPMinchoE" panose="02020900000000000000" pitchFamily="18" charset="-128"/>
                <a:ea typeface="HGPMinchoE" panose="02020900000000000000" pitchFamily="18" charset="-128"/>
              </a:rPr>
              <a:t>時間起動した場合。</a:t>
            </a:r>
            <a:endParaRPr lang="en-US" altLang="ja-JP" sz="1800" dirty="0">
              <a:latin typeface="HGPMinchoE" panose="02020900000000000000" pitchFamily="18" charset="-128"/>
              <a:ea typeface="HGPMinchoE" panose="02020900000000000000" pitchFamily="18" charset="-128"/>
            </a:endParaRPr>
          </a:p>
        </p:txBody>
      </p:sp>
      <p:sp>
        <p:nvSpPr>
          <p:cNvPr id="10" name="四角形吹き出し 9">
            <a:extLst>
              <a:ext uri="{FF2B5EF4-FFF2-40B4-BE49-F238E27FC236}">
                <a16:creationId xmlns:a16="http://schemas.microsoft.com/office/drawing/2014/main" id="{0280FD32-51DF-0447-A60F-6551A62CDBF8}"/>
              </a:ext>
            </a:extLst>
          </p:cNvPr>
          <p:cNvSpPr/>
          <p:nvPr/>
        </p:nvSpPr>
        <p:spPr>
          <a:xfrm>
            <a:off x="9469095" y="4108737"/>
            <a:ext cx="2461484" cy="736804"/>
          </a:xfrm>
          <a:prstGeom prst="wedgeRectCallout">
            <a:avLst>
              <a:gd name="adj1" fmla="val -2572"/>
              <a:gd name="adj2" fmla="val 748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a:solidFill>
                  <a:schemeClr val="bg1"/>
                </a:solidFill>
                <a:latin typeface="HGPMinchoE" panose="02020900000000000000" pitchFamily="18" charset="-128"/>
                <a:ea typeface="HGPMinchoE" panose="02020900000000000000" pitchFamily="18" charset="-128"/>
              </a:rPr>
              <a:t>１年間の稼働は不可能</a:t>
            </a:r>
          </a:p>
        </p:txBody>
      </p:sp>
    </p:spTree>
    <p:extLst>
      <p:ext uri="{BB962C8B-B14F-4D97-AF65-F5344CB8AC3E}">
        <p14:creationId xmlns:p14="http://schemas.microsoft.com/office/powerpoint/2010/main" val="1381176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57438" y="863926"/>
            <a:ext cx="10236352"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3800">
                <a:latin typeface="HGPMinchoE" panose="02020900000000000000" pitchFamily="18" charset="-128"/>
                <a:ea typeface="HGPMinchoE" panose="02020900000000000000" pitchFamily="18" charset="-128"/>
              </a:rPr>
              <a:t>無料枠のポイントについて</a:t>
            </a:r>
            <a:endParaRPr sz="3800"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lvl="0"/>
            <a:r>
              <a:rPr lang="ja-JP" altLang="en-US" sz="1800">
                <a:solidFill>
                  <a:schemeClr val="bg1"/>
                </a:solidFill>
                <a:latin typeface="HGPMinchoE" panose="02020900000000000000" pitchFamily="18" charset="-128"/>
                <a:ea typeface="HGPMinchoE" panose="02020900000000000000" pitchFamily="18" charset="-128"/>
              </a:rPr>
              <a:t>　●カリキュラムにおける懸念事項と対応方について</a:t>
            </a:r>
            <a:endParaRPr lang="ja-JP" altLang="en-US" sz="1800" dirty="0">
              <a:solidFill>
                <a:schemeClr val="bg1"/>
              </a:solidFill>
              <a:latin typeface="HGPMinchoE" panose="02020900000000000000" pitchFamily="18" charset="-128"/>
              <a:ea typeface="HGPMinchoE" panose="02020900000000000000" pitchFamily="18" charset="-128"/>
            </a:endParaRPr>
          </a:p>
        </p:txBody>
      </p:sp>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585103" y="1558083"/>
            <a:ext cx="11378726" cy="492436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無料枠については前頁の内容に加え、下記もポイントとなります。</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●１番安価な仮想マシンを</a:t>
            </a:r>
            <a:r>
              <a:rPr lang="en-US" altLang="ja-JP" sz="2200" dirty="0">
                <a:solidFill>
                  <a:srgbClr val="0070C0"/>
                </a:solidFill>
                <a:latin typeface="HGPMinchoE" panose="02020900000000000000" pitchFamily="18" charset="-128"/>
                <a:ea typeface="HGPMinchoE" panose="02020900000000000000" pitchFamily="18" charset="-128"/>
              </a:rPr>
              <a:t>24</a:t>
            </a:r>
            <a:r>
              <a:rPr lang="ja-JP" altLang="en-US" sz="2200">
                <a:solidFill>
                  <a:srgbClr val="0070C0"/>
                </a:solidFill>
                <a:latin typeface="HGPMinchoE" panose="02020900000000000000" pitchFamily="18" charset="-128"/>
                <a:ea typeface="HGPMinchoE" panose="02020900000000000000" pitchFamily="18" charset="-128"/>
              </a:rPr>
              <a:t>時間稼働した場合、「約１１ヶ月」稼働可能。（１年間は不可）</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●無料枠で利用できる仮想サーバーのスペックは指定されたもののみ可能。</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●検証の結果、無料枠では</a:t>
            </a:r>
            <a:r>
              <a:rPr lang="en-US" altLang="ja-JP" sz="2200" dirty="0">
                <a:solidFill>
                  <a:srgbClr val="0070C0"/>
                </a:solidFill>
                <a:latin typeface="HGPMinchoE" panose="02020900000000000000" pitchFamily="18" charset="-128"/>
                <a:ea typeface="HGPMinchoE" panose="02020900000000000000" pitchFamily="18" charset="-128"/>
              </a:rPr>
              <a:t>Linux</a:t>
            </a:r>
            <a:r>
              <a:rPr lang="ja-JP" altLang="en-US" sz="2200">
                <a:solidFill>
                  <a:srgbClr val="0070C0"/>
                </a:solidFill>
                <a:latin typeface="HGPMinchoE" panose="02020900000000000000" pitchFamily="18" charset="-128"/>
                <a:ea typeface="HGPMinchoE" panose="02020900000000000000" pitchFamily="18" charset="-128"/>
              </a:rPr>
              <a:t>サーバーは実行可、</a:t>
            </a:r>
            <a:r>
              <a:rPr lang="en-US" altLang="ja-JP" sz="2200" dirty="0">
                <a:solidFill>
                  <a:srgbClr val="0070C0"/>
                </a:solidFill>
                <a:latin typeface="HGPMinchoE" panose="02020900000000000000" pitchFamily="18" charset="-128"/>
                <a:ea typeface="HGPMinchoE" panose="02020900000000000000" pitchFamily="18" charset="-128"/>
              </a:rPr>
              <a:t>windows</a:t>
            </a:r>
            <a:r>
              <a:rPr lang="ja-JP" altLang="en-US" sz="2200">
                <a:solidFill>
                  <a:srgbClr val="0070C0"/>
                </a:solidFill>
                <a:latin typeface="HGPMinchoE" panose="02020900000000000000" pitchFamily="18" charset="-128"/>
                <a:ea typeface="HGPMinchoE" panose="02020900000000000000" pitchFamily="18" charset="-128"/>
              </a:rPr>
              <a:t>サーバーは実行不可。</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●稼働以外にも、データを保存するストレージが必要になる為、別途費用が必要。</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無料枠で利用できる仮想マシンのスペックは低いため、現在のカリキュラムで作成している</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システム以上のモノ（</a:t>
            </a:r>
            <a:r>
              <a:rPr lang="en-US" altLang="ja-JP" sz="2200" dirty="0">
                <a:latin typeface="HGPMinchoE" panose="02020900000000000000" pitchFamily="18" charset="-128"/>
                <a:ea typeface="HGPMinchoE" panose="02020900000000000000" pitchFamily="18" charset="-128"/>
              </a:rPr>
              <a:t>Ai</a:t>
            </a:r>
            <a:r>
              <a:rPr lang="ja-JP" altLang="en-US" sz="2200">
                <a:latin typeface="HGPMinchoE" panose="02020900000000000000" pitchFamily="18" charset="-128"/>
                <a:ea typeface="HGPMinchoE" panose="02020900000000000000" pitchFamily="18" charset="-128"/>
              </a:rPr>
              <a:t>や</a:t>
            </a:r>
            <a:r>
              <a:rPr lang="en-US" altLang="ja-JP" sz="2200" dirty="0">
                <a:latin typeface="HGPMinchoE" panose="02020900000000000000" pitchFamily="18" charset="-128"/>
                <a:ea typeface="HGPMinchoE" panose="02020900000000000000" pitchFamily="18" charset="-128"/>
              </a:rPr>
              <a:t>IoT</a:t>
            </a:r>
            <a:r>
              <a:rPr lang="ja-JP" altLang="en-US" sz="2200">
                <a:latin typeface="HGPMinchoE" panose="02020900000000000000" pitchFamily="18" charset="-128"/>
                <a:ea typeface="HGPMinchoE" panose="02020900000000000000" pitchFamily="18" charset="-128"/>
              </a:rPr>
              <a:t>、産学連携などの大掛かりなシステムなど）を実施は不可能。</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en-US" altLang="ja-JP" sz="1800" dirty="0">
                <a:latin typeface="HGPMinchoE" panose="02020900000000000000" pitchFamily="18" charset="-128"/>
                <a:ea typeface="HGPMinchoE" panose="02020900000000000000" pitchFamily="18" charset="-128"/>
              </a:rPr>
              <a:t>※</a:t>
            </a:r>
            <a:r>
              <a:rPr lang="ja-JP" altLang="en-US" sz="1800">
                <a:latin typeface="HGPMinchoE" panose="02020900000000000000" pitchFamily="18" charset="-128"/>
                <a:ea typeface="HGPMinchoE" panose="02020900000000000000" pitchFamily="18" charset="-128"/>
              </a:rPr>
              <a:t>現在でも産学連携などでクラウド環境を利用する際、負荷のかかる処理を行う場合、仮想マシンのレスポンスが</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　</a:t>
            </a:r>
            <a:r>
              <a:rPr lang="en-US" altLang="ja-JP" sz="1800" dirty="0">
                <a:latin typeface="HGPMinchoE" panose="02020900000000000000" pitchFamily="18" charset="-128"/>
                <a:ea typeface="HGPMinchoE" panose="02020900000000000000" pitchFamily="18" charset="-128"/>
              </a:rPr>
              <a:t> </a:t>
            </a:r>
            <a:r>
              <a:rPr lang="ja-JP" altLang="en-US" sz="1800">
                <a:latin typeface="HGPMinchoE" panose="02020900000000000000" pitchFamily="18" charset="-128"/>
                <a:ea typeface="HGPMinchoE" panose="02020900000000000000" pitchFamily="18" charset="-128"/>
              </a:rPr>
              <a:t>遅くなるため、スペックを上げているのが実情。</a:t>
            </a:r>
            <a:endParaRPr lang="en-US" altLang="ja-JP" sz="1800" dirty="0">
              <a:latin typeface="HGPMinchoE" panose="02020900000000000000" pitchFamily="18" charset="-128"/>
              <a:ea typeface="HGPMinchoE" panose="02020900000000000000" pitchFamily="18" charset="-128"/>
            </a:endParaRPr>
          </a:p>
        </p:txBody>
      </p:sp>
    </p:spTree>
    <p:extLst>
      <p:ext uri="{BB962C8B-B14F-4D97-AF65-F5344CB8AC3E}">
        <p14:creationId xmlns:p14="http://schemas.microsoft.com/office/powerpoint/2010/main" val="1067841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57438" y="980301"/>
            <a:ext cx="10236352"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3800">
                <a:latin typeface="HGPMinchoE" panose="02020900000000000000" pitchFamily="18" charset="-128"/>
                <a:ea typeface="HGPMinchoE" panose="02020900000000000000" pitchFamily="18" charset="-128"/>
              </a:rPr>
              <a:t>無料枠の調査及び検証結果について</a:t>
            </a:r>
            <a:endParaRPr sz="3800"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lvl="0"/>
            <a:r>
              <a:rPr lang="ja-JP" altLang="en-US" sz="1800">
                <a:solidFill>
                  <a:schemeClr val="bg1"/>
                </a:solidFill>
                <a:latin typeface="HGPMinchoE" panose="02020900000000000000" pitchFamily="18" charset="-128"/>
                <a:ea typeface="HGPMinchoE" panose="02020900000000000000" pitchFamily="18" charset="-128"/>
              </a:rPr>
              <a:t>　●カリキュラムにおける懸念事項と対応方について</a:t>
            </a:r>
            <a:endParaRPr lang="ja-JP" altLang="en-US" sz="1800" dirty="0">
              <a:solidFill>
                <a:schemeClr val="bg1"/>
              </a:solidFill>
              <a:latin typeface="HGPMinchoE" panose="02020900000000000000" pitchFamily="18" charset="-128"/>
              <a:ea typeface="HGPMinchoE" panose="02020900000000000000" pitchFamily="18" charset="-128"/>
            </a:endParaRPr>
          </a:p>
        </p:txBody>
      </p:sp>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668229" y="1940458"/>
            <a:ext cx="10853212" cy="24881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solidFill>
                  <a:schemeClr val="tx1"/>
                </a:solidFill>
                <a:latin typeface="HGPMinchoE" panose="02020900000000000000" pitchFamily="18" charset="-128"/>
                <a:ea typeface="HGPMinchoE" panose="02020900000000000000" pitchFamily="18" charset="-128"/>
              </a:rPr>
              <a:t>＜＜無料枠で実施可能な事、不可能な事＞＞</a:t>
            </a:r>
            <a:endParaRPr lang="en-US" altLang="ja-JP" sz="22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●現在のカリキュラム（産学連携を除く）であればクラウド無料枠での実施可能。</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　</a:t>
            </a:r>
            <a:r>
              <a:rPr lang="en-US" altLang="ja-JP" sz="2200" dirty="0">
                <a:solidFill>
                  <a:srgbClr val="0070C0"/>
                </a:solidFill>
                <a:latin typeface="HGPMinchoE" panose="02020900000000000000" pitchFamily="18" charset="-128"/>
                <a:ea typeface="HGPMinchoE" panose="02020900000000000000" pitchFamily="18" charset="-128"/>
              </a:rPr>
              <a:t> </a:t>
            </a:r>
            <a:r>
              <a:rPr lang="ja-JP" altLang="en-US" sz="2200">
                <a:solidFill>
                  <a:srgbClr val="0070C0"/>
                </a:solidFill>
                <a:latin typeface="HGPMinchoE" panose="02020900000000000000" pitchFamily="18" charset="-128"/>
                <a:ea typeface="HGPMinchoE" panose="02020900000000000000" pitchFamily="18" charset="-128"/>
              </a:rPr>
              <a:t>但し、利用できる期間は大凡１１ヶ月。</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●産学連携などの複雑なシステム、今後取り組むべき</a:t>
            </a:r>
            <a:r>
              <a:rPr lang="en-US" altLang="ja-JP" sz="2200" dirty="0">
                <a:solidFill>
                  <a:srgbClr val="0070C0"/>
                </a:solidFill>
                <a:latin typeface="HGPMinchoE" panose="02020900000000000000" pitchFamily="18" charset="-128"/>
                <a:ea typeface="HGPMinchoE" panose="02020900000000000000" pitchFamily="18" charset="-128"/>
              </a:rPr>
              <a:t>Ai</a:t>
            </a:r>
            <a:r>
              <a:rPr lang="ja-JP" altLang="en-US" sz="2200">
                <a:solidFill>
                  <a:srgbClr val="0070C0"/>
                </a:solidFill>
                <a:latin typeface="HGPMinchoE" panose="02020900000000000000" pitchFamily="18" charset="-128"/>
                <a:ea typeface="HGPMinchoE" panose="02020900000000000000" pitchFamily="18" charset="-128"/>
              </a:rPr>
              <a:t>や</a:t>
            </a:r>
            <a:r>
              <a:rPr lang="en-US" altLang="ja-JP" sz="2200" dirty="0">
                <a:solidFill>
                  <a:srgbClr val="0070C0"/>
                </a:solidFill>
                <a:latin typeface="HGPMinchoE" panose="02020900000000000000" pitchFamily="18" charset="-128"/>
                <a:ea typeface="HGPMinchoE" panose="02020900000000000000" pitchFamily="18" charset="-128"/>
              </a:rPr>
              <a:t>IoT</a:t>
            </a:r>
            <a:r>
              <a:rPr lang="ja-JP" altLang="en-US" sz="2200">
                <a:solidFill>
                  <a:srgbClr val="0070C0"/>
                </a:solidFill>
                <a:latin typeface="HGPMinchoE" panose="02020900000000000000" pitchFamily="18" charset="-128"/>
                <a:ea typeface="HGPMinchoE" panose="02020900000000000000" pitchFamily="18" charset="-128"/>
              </a:rPr>
              <a:t>など実施に関しては</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　</a:t>
            </a:r>
            <a:r>
              <a:rPr lang="en-US" altLang="ja-JP" sz="2200" dirty="0">
                <a:solidFill>
                  <a:srgbClr val="0070C0"/>
                </a:solidFill>
                <a:latin typeface="HGPMinchoE" panose="02020900000000000000" pitchFamily="18" charset="-128"/>
                <a:ea typeface="HGPMinchoE" panose="02020900000000000000" pitchFamily="18" charset="-128"/>
              </a:rPr>
              <a:t> </a:t>
            </a:r>
            <a:r>
              <a:rPr lang="ja-JP" altLang="en-US" sz="2200">
                <a:solidFill>
                  <a:srgbClr val="0070C0"/>
                </a:solidFill>
                <a:latin typeface="HGPMinchoE" panose="02020900000000000000" pitchFamily="18" charset="-128"/>
                <a:ea typeface="HGPMinchoE" panose="02020900000000000000" pitchFamily="18" charset="-128"/>
              </a:rPr>
              <a:t>無料枠では実施不可能。</a:t>
            </a:r>
            <a:endParaRPr lang="en-US" altLang="ja-JP" sz="2200" dirty="0">
              <a:solidFill>
                <a:srgbClr val="0070C0"/>
              </a:solidFill>
              <a:latin typeface="HGPMinchoE" panose="02020900000000000000" pitchFamily="18" charset="-128"/>
              <a:ea typeface="HGPMinchoE" panose="02020900000000000000" pitchFamily="18" charset="-128"/>
            </a:endParaRPr>
          </a:p>
        </p:txBody>
      </p:sp>
      <p:sp>
        <p:nvSpPr>
          <p:cNvPr id="5" name="Google Shape;129;p19">
            <a:extLst>
              <a:ext uri="{FF2B5EF4-FFF2-40B4-BE49-F238E27FC236}">
                <a16:creationId xmlns:a16="http://schemas.microsoft.com/office/drawing/2014/main" id="{AB8D94ED-04F1-D54E-8686-2881ED3D4A3B}"/>
              </a:ext>
            </a:extLst>
          </p:cNvPr>
          <p:cNvSpPr txBox="1">
            <a:spLocks/>
          </p:cNvSpPr>
          <p:nvPr/>
        </p:nvSpPr>
        <p:spPr>
          <a:xfrm>
            <a:off x="668229" y="4732242"/>
            <a:ext cx="10853212" cy="16506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600"/>
            </a:pPr>
            <a:r>
              <a:rPr lang="ja-JP" altLang="en-US" sz="3200">
                <a:latin typeface="HGPMinchoE" panose="02020900000000000000" pitchFamily="18" charset="-128"/>
                <a:ea typeface="HGPMinchoE" panose="02020900000000000000" pitchFamily="18" charset="-128"/>
              </a:rPr>
              <a:t>今後のカリキュラムの発展を見据えると、無料枠でのカリキュラム導入は不可能。また、有料を検討する場合は、従量課金制に対する対応策を講じる必要があります。</a:t>
            </a:r>
            <a:endParaRPr lang="ja-JP" altLang="en-US" sz="3200" dirty="0">
              <a:latin typeface="HGPMinchoE" panose="02020900000000000000" pitchFamily="18" charset="-128"/>
              <a:ea typeface="HGPMinchoE" panose="02020900000000000000" pitchFamily="18" charset="-128"/>
            </a:endParaRPr>
          </a:p>
        </p:txBody>
      </p:sp>
    </p:spTree>
    <p:extLst>
      <p:ext uri="{BB962C8B-B14F-4D97-AF65-F5344CB8AC3E}">
        <p14:creationId xmlns:p14="http://schemas.microsoft.com/office/powerpoint/2010/main" val="256801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86242"/>
            <a:ext cx="9144000" cy="2387600"/>
          </a:xfrm>
          <a:prstGeom prst="rect">
            <a:avLst/>
          </a:prstGeom>
          <a:noFill/>
          <a:ln>
            <a:noFill/>
          </a:ln>
        </p:spPr>
        <p:txBody>
          <a:bodyPr spcFirstLastPara="1" wrap="square" lIns="91425" tIns="45700" rIns="91425" bIns="45700" anchor="ctr" anchorCtr="1">
            <a:noAutofit/>
          </a:bodyPr>
          <a:lstStyle/>
          <a:p>
            <a:pPr marL="0" lvl="0" indent="0" algn="ctr" rtl="0">
              <a:lnSpc>
                <a:spcPct val="90000"/>
              </a:lnSpc>
              <a:spcBef>
                <a:spcPts val="0"/>
              </a:spcBef>
              <a:spcAft>
                <a:spcPts val="0"/>
              </a:spcAft>
              <a:buClr>
                <a:schemeClr val="dk1"/>
              </a:buClr>
              <a:buSzPts val="4600"/>
              <a:buFont typeface="Arial"/>
              <a:buNone/>
            </a:pPr>
            <a:r>
              <a:rPr lang="ja-JP" sz="4600">
                <a:latin typeface="HGPMinchoE" panose="02020900000000000000" pitchFamily="18" charset="-128"/>
                <a:ea typeface="HGPMinchoE" panose="02020900000000000000" pitchFamily="18" charset="-128"/>
                <a:sym typeface="Arial"/>
              </a:rPr>
              <a:t>クラウド</a:t>
            </a:r>
            <a:r>
              <a:rPr lang="ja-JP" altLang="en-US" sz="4600">
                <a:latin typeface="HGPMinchoE" panose="02020900000000000000" pitchFamily="18" charset="-128"/>
                <a:ea typeface="HGPMinchoE" panose="02020900000000000000" pitchFamily="18" charset="-128"/>
                <a:sym typeface="Arial"/>
              </a:rPr>
              <a:t>導入に対する</a:t>
            </a:r>
            <a:br>
              <a:rPr lang="ja-JP" sz="4600">
                <a:latin typeface="HGPMinchoE" panose="02020900000000000000" pitchFamily="18" charset="-128"/>
                <a:ea typeface="HGPMinchoE" panose="02020900000000000000" pitchFamily="18" charset="-128"/>
                <a:sym typeface="Arial"/>
              </a:rPr>
            </a:br>
            <a:r>
              <a:rPr lang="en-US" altLang="ja-JP" sz="4600" dirty="0">
                <a:latin typeface="HGPMinchoE" panose="02020900000000000000" pitchFamily="18" charset="-128"/>
                <a:ea typeface="HGPMinchoE" panose="02020900000000000000" pitchFamily="18" charset="-128"/>
                <a:sym typeface="Arial"/>
              </a:rPr>
              <a:t>Microsoft</a:t>
            </a:r>
            <a:r>
              <a:rPr lang="ja-JP" altLang="en-US" sz="4600">
                <a:latin typeface="HGPMinchoE" panose="02020900000000000000" pitchFamily="18" charset="-128"/>
                <a:ea typeface="HGPMinchoE" panose="02020900000000000000" pitchFamily="18" charset="-128"/>
                <a:sym typeface="Arial"/>
              </a:rPr>
              <a:t>からの提案について</a:t>
            </a:r>
            <a:endParaRPr dirty="0">
              <a:latin typeface="HGPMinchoE" panose="02020900000000000000" pitchFamily="18" charset="-128"/>
              <a:ea typeface="HGPMinchoE" panose="02020900000000000000" pitchFamily="18" charset="-128"/>
            </a:endParaRPr>
          </a:p>
        </p:txBody>
      </p:sp>
      <p:sp>
        <p:nvSpPr>
          <p:cNvPr id="85" name="Google Shape;85;p13"/>
          <p:cNvSpPr txBox="1">
            <a:spLocks noGrp="1"/>
          </p:cNvSpPr>
          <p:nvPr>
            <p:ph type="subTitle" idx="1"/>
          </p:nvPr>
        </p:nvSpPr>
        <p:spPr>
          <a:xfrm>
            <a:off x="1524000" y="4827106"/>
            <a:ext cx="9144000" cy="51837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ja-JP">
                <a:latin typeface="HGPMinchoE" panose="02020900000000000000" pitchFamily="18" charset="-128"/>
                <a:ea typeface="HGPMinchoE" panose="02020900000000000000" pitchFamily="18" charset="-128"/>
                <a:sym typeface="Arial"/>
              </a:rPr>
              <a:t>OH教務部 </a:t>
            </a:r>
            <a:r>
              <a:rPr lang="en-US" altLang="ja-JP" dirty="0">
                <a:latin typeface="HGPMinchoE" panose="02020900000000000000" pitchFamily="18" charset="-128"/>
                <a:ea typeface="HGPMinchoE" panose="02020900000000000000" pitchFamily="18" charset="-128"/>
                <a:sym typeface="Arial"/>
              </a:rPr>
              <a:t>IT</a:t>
            </a:r>
            <a:r>
              <a:rPr lang="ja-JP" altLang="en-US">
                <a:latin typeface="HGPMinchoE" panose="02020900000000000000" pitchFamily="18" charset="-128"/>
                <a:ea typeface="HGPMinchoE" panose="02020900000000000000" pitchFamily="18" charset="-128"/>
                <a:sym typeface="Arial"/>
              </a:rPr>
              <a:t>学部</a:t>
            </a:r>
            <a:r>
              <a:rPr lang="ja-JP">
                <a:latin typeface="HGPMinchoE" panose="02020900000000000000" pitchFamily="18" charset="-128"/>
                <a:ea typeface="HGPMinchoE" panose="02020900000000000000" pitchFamily="18" charset="-128"/>
                <a:sym typeface="Arial"/>
              </a:rPr>
              <a:t>　宮内清臣／浅田正雄</a:t>
            </a:r>
            <a:endParaRPr dirty="0">
              <a:latin typeface="HGPMinchoE" panose="02020900000000000000" pitchFamily="18" charset="-128"/>
              <a:ea typeface="HGPMinchoE" panose="02020900000000000000" pitchFamily="18" charset="-128"/>
              <a:sym typeface="Arial"/>
            </a:endParaRPr>
          </a:p>
        </p:txBody>
      </p:sp>
      <p:sp>
        <p:nvSpPr>
          <p:cNvPr id="4" name="Google Shape;92;p14">
            <a:extLst>
              <a:ext uri="{FF2B5EF4-FFF2-40B4-BE49-F238E27FC236}">
                <a16:creationId xmlns:a16="http://schemas.microsoft.com/office/drawing/2014/main" id="{A827F16E-3445-0147-9C99-F37613A7A302}"/>
              </a:ext>
            </a:extLst>
          </p:cNvPr>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HGPMinchoE" panose="02020900000000000000" pitchFamily="18" charset="-128"/>
              <a:ea typeface="HGPMinchoE" panose="02020900000000000000" pitchFamily="18" charset="-128"/>
              <a:sym typeface="Arial"/>
            </a:endParaRPr>
          </a:p>
        </p:txBody>
      </p:sp>
    </p:spTree>
    <p:extLst>
      <p:ext uri="{BB962C8B-B14F-4D97-AF65-F5344CB8AC3E}">
        <p14:creationId xmlns:p14="http://schemas.microsoft.com/office/powerpoint/2010/main" val="170997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646999" y="1093461"/>
            <a:ext cx="8051100" cy="820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sz="4600">
                <a:latin typeface="HGPMinchoE" panose="02020900000000000000" pitchFamily="18" charset="-128"/>
                <a:ea typeface="HGPMinchoE" panose="02020900000000000000" pitchFamily="18" charset="-128"/>
                <a:sym typeface="Arial"/>
              </a:rPr>
              <a:t>クラウドサービスとは？</a:t>
            </a:r>
            <a:endParaRPr dirty="0">
              <a:latin typeface="HGPMinchoE" panose="02020900000000000000" pitchFamily="18" charset="-128"/>
              <a:ea typeface="HGPMinchoE" panose="02020900000000000000" pitchFamily="18" charset="-128"/>
            </a:endParaRPr>
          </a:p>
        </p:txBody>
      </p:sp>
      <p:sp>
        <p:nvSpPr>
          <p:cNvPr id="98" name="Google Shape;98;p15"/>
          <p:cNvSpPr txBox="1">
            <a:spLocks noGrp="1"/>
          </p:cNvSpPr>
          <p:nvPr>
            <p:ph type="subTitle" idx="1"/>
          </p:nvPr>
        </p:nvSpPr>
        <p:spPr>
          <a:xfrm>
            <a:off x="1198760" y="2260327"/>
            <a:ext cx="9667200" cy="2700000"/>
          </a:xfrm>
          <a:prstGeom prst="rect">
            <a:avLst/>
          </a:prstGeom>
          <a:noFill/>
          <a:ln>
            <a:noFill/>
          </a:ln>
        </p:spPr>
        <p:txBody>
          <a:bodyPr spcFirstLastPara="1" wrap="square" lIns="91425" tIns="45700" rIns="91425" bIns="45700" anchor="t" anchorCtr="0">
            <a:noAutofit/>
          </a:bodyPr>
          <a:lstStyle/>
          <a:p>
            <a:pPr marL="0" lvl="0" indent="0" algn="l" rtl="0">
              <a:lnSpc>
                <a:spcPct val="127272"/>
              </a:lnSpc>
              <a:spcBef>
                <a:spcPts val="0"/>
              </a:spcBef>
              <a:spcAft>
                <a:spcPts val="0"/>
              </a:spcAft>
              <a:buClr>
                <a:schemeClr val="dk1"/>
              </a:buClr>
              <a:buSzPts val="2200"/>
              <a:buNone/>
            </a:pPr>
            <a:r>
              <a:rPr lang="ja-JP" sz="2200">
                <a:latin typeface="HGPMinchoE" panose="02020900000000000000" pitchFamily="18" charset="-128"/>
                <a:ea typeface="HGPMinchoE" panose="02020900000000000000" pitchFamily="18" charset="-128"/>
                <a:sym typeface="Arial"/>
              </a:rPr>
              <a:t>クラウドサービスは、従来は利用者が手元のコンピュータで利用していたデータやソフトウェアを、ネットワーク経由で、サービスとして利用者に提供するものです。</a:t>
            </a:r>
            <a:endParaRPr sz="2200" dirty="0">
              <a:latin typeface="HGPMinchoE" panose="02020900000000000000" pitchFamily="18" charset="-128"/>
              <a:ea typeface="HGPMinchoE" panose="02020900000000000000" pitchFamily="18" charset="-128"/>
              <a:sym typeface="Arial"/>
            </a:endParaRPr>
          </a:p>
          <a:p>
            <a:pPr marL="0" lvl="0" indent="0" algn="l" rtl="0">
              <a:lnSpc>
                <a:spcPct val="127272"/>
              </a:lnSpc>
              <a:spcBef>
                <a:spcPts val="1000"/>
              </a:spcBef>
              <a:spcAft>
                <a:spcPts val="0"/>
              </a:spcAft>
              <a:buClr>
                <a:schemeClr val="dk1"/>
              </a:buClr>
              <a:buSzPts val="2200"/>
              <a:buNone/>
            </a:pPr>
            <a:r>
              <a:rPr lang="ja-JP" sz="2200">
                <a:latin typeface="HGPMinchoE" panose="02020900000000000000" pitchFamily="18" charset="-128"/>
                <a:ea typeface="HGPMinchoE" panose="02020900000000000000" pitchFamily="18" charset="-128"/>
                <a:sym typeface="Arial"/>
              </a:rPr>
              <a:t>利用者側が</a:t>
            </a:r>
            <a:r>
              <a:rPr lang="ja-JP" sz="2200">
                <a:solidFill>
                  <a:srgbClr val="2E75B5"/>
                </a:solidFill>
                <a:latin typeface="HGPMinchoE" panose="02020900000000000000" pitchFamily="18" charset="-128"/>
                <a:ea typeface="HGPMinchoE" panose="02020900000000000000" pitchFamily="18" charset="-128"/>
                <a:sym typeface="Arial"/>
              </a:rPr>
              <a:t>最低限の環境</a:t>
            </a:r>
            <a:r>
              <a:rPr lang="ja-JP" sz="2200">
                <a:latin typeface="HGPMinchoE" panose="02020900000000000000" pitchFamily="18" charset="-128"/>
                <a:ea typeface="HGPMinchoE" panose="02020900000000000000" pitchFamily="18" charset="-128"/>
                <a:sym typeface="Arial"/>
              </a:rPr>
              <a:t>（パーソナルコンピュータや携帯情報端末などのクライアント、その上で動くWebブラウザ、インターネット接続環境など）を用意することで、</a:t>
            </a:r>
            <a:r>
              <a:rPr lang="ja-JP" sz="2200">
                <a:solidFill>
                  <a:srgbClr val="2E75B5"/>
                </a:solidFill>
                <a:latin typeface="HGPMinchoE" panose="02020900000000000000" pitchFamily="18" charset="-128"/>
                <a:ea typeface="HGPMinchoE" panose="02020900000000000000" pitchFamily="18" charset="-128"/>
                <a:sym typeface="Arial"/>
              </a:rPr>
              <a:t>どの端末からでも、さまざまなサービスを利用することができます</a:t>
            </a:r>
            <a:r>
              <a:rPr lang="ja-JP" sz="2200">
                <a:latin typeface="HGPMinchoE" panose="02020900000000000000" pitchFamily="18" charset="-128"/>
                <a:ea typeface="HGPMinchoE" panose="02020900000000000000" pitchFamily="18" charset="-128"/>
                <a:sym typeface="Arial"/>
              </a:rPr>
              <a:t>。</a:t>
            </a:r>
            <a:endParaRPr sz="2200" dirty="0">
              <a:latin typeface="HGPMinchoE" panose="02020900000000000000" pitchFamily="18" charset="-128"/>
              <a:ea typeface="HGPMinchoE" panose="02020900000000000000" pitchFamily="18" charset="-128"/>
              <a:sym typeface="Arial"/>
            </a:endParaRPr>
          </a:p>
        </p:txBody>
      </p:sp>
      <p:sp>
        <p:nvSpPr>
          <p:cNvPr id="99" name="Google Shape;99;p15"/>
          <p:cNvSpPr/>
          <p:nvPr/>
        </p:nvSpPr>
        <p:spPr>
          <a:xfrm>
            <a:off x="0" y="0"/>
            <a:ext cx="12192000" cy="573300"/>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b="0" i="0" u="none" strike="noStrike" cap="none">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1948553" y="902463"/>
            <a:ext cx="8294893" cy="1417622"/>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chemeClr val="dk1"/>
              </a:buClr>
              <a:buSzPts val="4600"/>
              <a:buFont typeface="Arial"/>
              <a:buNone/>
            </a:pPr>
            <a:r>
              <a:rPr lang="en-US" altLang="ja-JP" sz="4600" dirty="0">
                <a:latin typeface="HGPMinchoE" panose="02020900000000000000" pitchFamily="18" charset="-128"/>
                <a:ea typeface="HGPMinchoE" panose="02020900000000000000" pitchFamily="18" charset="-128"/>
                <a:sym typeface="Arial"/>
              </a:rPr>
              <a:t>Azure</a:t>
            </a:r>
            <a:r>
              <a:rPr lang="ja-JP" altLang="en-US" sz="4600">
                <a:latin typeface="HGPMinchoE" panose="02020900000000000000" pitchFamily="18" charset="-128"/>
                <a:ea typeface="HGPMinchoE" panose="02020900000000000000" pitchFamily="18" charset="-128"/>
                <a:sym typeface="Arial"/>
              </a:rPr>
              <a:t>導入に対する</a:t>
            </a:r>
            <a:br>
              <a:rPr lang="en-US" altLang="ja-JP" sz="4600" dirty="0">
                <a:latin typeface="HGPMinchoE" panose="02020900000000000000" pitchFamily="18" charset="-128"/>
                <a:ea typeface="HGPMinchoE" panose="02020900000000000000" pitchFamily="18" charset="-128"/>
                <a:sym typeface="Arial"/>
              </a:rPr>
            </a:br>
            <a:r>
              <a:rPr lang="en-US" altLang="ja-JP" sz="4600" dirty="0">
                <a:latin typeface="HGPMinchoE" panose="02020900000000000000" pitchFamily="18" charset="-128"/>
                <a:ea typeface="HGPMinchoE" panose="02020900000000000000" pitchFamily="18" charset="-128"/>
                <a:sym typeface="Arial"/>
              </a:rPr>
              <a:t>Microsoft</a:t>
            </a:r>
            <a:r>
              <a:rPr lang="ja-JP" altLang="en-US" sz="4600">
                <a:latin typeface="HGPMinchoE" panose="02020900000000000000" pitchFamily="18" charset="-128"/>
                <a:ea typeface="HGPMinchoE" panose="02020900000000000000" pitchFamily="18" charset="-128"/>
                <a:sym typeface="Arial"/>
              </a:rPr>
              <a:t>からの提案について</a:t>
            </a:r>
            <a:endParaRPr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クラウド導入に</a:t>
            </a:r>
            <a:r>
              <a:rPr lang="ja-JP" altLang="en-US" sz="1800">
                <a:solidFill>
                  <a:schemeClr val="lt1"/>
                </a:solidFill>
                <a:latin typeface="HGPMinchoE" panose="02020900000000000000" pitchFamily="18" charset="-128"/>
                <a:ea typeface="HGPMinchoE" panose="02020900000000000000" pitchFamily="18" charset="-128"/>
                <a:sym typeface="Arial"/>
              </a:rPr>
              <a:t>対する</a:t>
            </a:r>
            <a:r>
              <a:rPr lang="en-US" altLang="ja-JP" sz="1800" dirty="0">
                <a:solidFill>
                  <a:schemeClr val="lt1"/>
                </a:solidFill>
                <a:latin typeface="HGPMinchoE" panose="02020900000000000000" pitchFamily="18" charset="-128"/>
                <a:ea typeface="HGPMinchoE" panose="02020900000000000000" pitchFamily="18" charset="-128"/>
                <a:sym typeface="Arial"/>
              </a:rPr>
              <a:t>Microsoft</a:t>
            </a:r>
            <a:r>
              <a:rPr lang="ja-JP" altLang="en-US" sz="1800">
                <a:solidFill>
                  <a:schemeClr val="lt1"/>
                </a:solidFill>
                <a:latin typeface="HGPMinchoE" panose="02020900000000000000" pitchFamily="18" charset="-128"/>
                <a:ea typeface="HGPMinchoE" panose="02020900000000000000" pitchFamily="18" charset="-128"/>
                <a:sym typeface="Arial"/>
              </a:rPr>
              <a:t>からの提案について</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9" name="Google Shape;147;p20">
            <a:extLst>
              <a:ext uri="{FF2B5EF4-FFF2-40B4-BE49-F238E27FC236}">
                <a16:creationId xmlns:a16="http://schemas.microsoft.com/office/drawing/2014/main" id="{34C86526-2CE5-D143-927A-E7285FBB2E93}"/>
              </a:ext>
            </a:extLst>
          </p:cNvPr>
          <p:cNvSpPr txBox="1">
            <a:spLocks/>
          </p:cNvSpPr>
          <p:nvPr/>
        </p:nvSpPr>
        <p:spPr>
          <a:xfrm>
            <a:off x="926460" y="2441503"/>
            <a:ext cx="10335823" cy="39413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＜＜提案の経緯＞＞</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カリキュラム革新に向けたクラウド、</a:t>
            </a:r>
            <a:r>
              <a:rPr lang="en-US" altLang="ja-JP" sz="2200" dirty="0">
                <a:latin typeface="HGPMinchoE" panose="02020900000000000000" pitchFamily="18" charset="-128"/>
                <a:ea typeface="HGPMinchoE" panose="02020900000000000000" pitchFamily="18" charset="-128"/>
              </a:rPr>
              <a:t>Ai</a:t>
            </a:r>
            <a:r>
              <a:rPr lang="ja-JP" altLang="en-US" sz="2200">
                <a:latin typeface="HGPMinchoE" panose="02020900000000000000" pitchFamily="18" charset="-128"/>
                <a:ea typeface="HGPMinchoE" panose="02020900000000000000" pitchFamily="18" charset="-128"/>
              </a:rPr>
              <a:t>、</a:t>
            </a:r>
            <a:r>
              <a:rPr lang="en-US" altLang="ja-JP" sz="2200" dirty="0">
                <a:latin typeface="HGPMinchoE" panose="02020900000000000000" pitchFamily="18" charset="-128"/>
                <a:ea typeface="HGPMinchoE" panose="02020900000000000000" pitchFamily="18" charset="-128"/>
              </a:rPr>
              <a:t>IoT</a:t>
            </a:r>
            <a:r>
              <a:rPr lang="ja-JP" altLang="en-US" sz="2200">
                <a:latin typeface="HGPMinchoE" panose="02020900000000000000" pitchFamily="18" charset="-128"/>
                <a:ea typeface="HGPMinchoE" panose="02020900000000000000" pitchFamily="18" charset="-128"/>
              </a:rPr>
              <a:t>に関する調査や検証方法など技術的な問題、</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クラウドサービスは一般的に金額固定出来ない従量課金制（使った分だけクレジットで</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支払いする）。法人クレジットカードを保有しない本校への導入方法などの解決策に関し</a:t>
            </a:r>
            <a:r>
              <a:rPr lang="en-US" altLang="ja-JP" sz="2200" dirty="0">
                <a:latin typeface="HGPMinchoE" panose="02020900000000000000" pitchFamily="18" charset="-128"/>
                <a:ea typeface="HGPMinchoE" panose="02020900000000000000" pitchFamily="18" charset="-128"/>
              </a:rPr>
              <a:t>Microsoft</a:t>
            </a:r>
            <a:r>
              <a:rPr lang="ja-JP" altLang="en-US" sz="2200">
                <a:latin typeface="HGPMinchoE" panose="02020900000000000000" pitchFamily="18" charset="-128"/>
                <a:ea typeface="HGPMinchoE" panose="02020900000000000000" pitchFamily="18" charset="-128"/>
              </a:rPr>
              <a:t>に対し調査を実施。結果、本校向けの提案があった。</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＜＜提案の概要＞＞</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・固定額利用の提案。（一定金額内での利用）　</a:t>
            </a:r>
            <a:r>
              <a:rPr lang="en-US" altLang="ja-JP" sz="2200" dirty="0">
                <a:latin typeface="HGPMinchoE" panose="02020900000000000000" pitchFamily="18" charset="-128"/>
                <a:ea typeface="HGPMinchoE" panose="02020900000000000000" pitchFamily="18" charset="-128"/>
              </a:rPr>
              <a:t>※</a:t>
            </a:r>
            <a:r>
              <a:rPr lang="ja-JP" altLang="en-US" sz="2200">
                <a:latin typeface="HGPMinchoE" panose="02020900000000000000" pitchFamily="18" charset="-128"/>
                <a:ea typeface="HGPMinchoE" panose="02020900000000000000" pitchFamily="18" charset="-128"/>
              </a:rPr>
              <a:t>従量課金制への対策。</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・従来の契約費用を変えずに、クラウド（上記）を利用可。</a:t>
            </a:r>
          </a:p>
        </p:txBody>
      </p:sp>
    </p:spTree>
    <p:extLst>
      <p:ext uri="{BB962C8B-B14F-4D97-AF65-F5344CB8AC3E}">
        <p14:creationId xmlns:p14="http://schemas.microsoft.com/office/powerpoint/2010/main" val="16771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99970" y="774353"/>
            <a:ext cx="9960454"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200">
                <a:latin typeface="HGPMinchoE" panose="02020900000000000000" pitchFamily="18" charset="-128"/>
                <a:ea typeface="HGPMinchoE" panose="02020900000000000000" pitchFamily="18" charset="-128"/>
                <a:sym typeface="Arial"/>
              </a:rPr>
              <a:t>具体的な提案内容について</a:t>
            </a:r>
            <a:endParaRPr sz="4200"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lvl="0"/>
            <a:r>
              <a:rPr lang="ja-JP" altLang="en-US" sz="1800">
                <a:solidFill>
                  <a:schemeClr val="lt1"/>
                </a:solidFill>
                <a:latin typeface="HGPMinchoE" panose="02020900000000000000" pitchFamily="18" charset="-128"/>
                <a:ea typeface="HGPMinchoE" panose="02020900000000000000" pitchFamily="18" charset="-128"/>
              </a:rPr>
              <a:t>　● クラウド導入に対する</a:t>
            </a:r>
            <a:r>
              <a:rPr lang="en" altLang="ja-JP" sz="1800" dirty="0">
                <a:solidFill>
                  <a:schemeClr val="lt1"/>
                </a:solidFill>
                <a:latin typeface="HGPMinchoE" panose="02020900000000000000" pitchFamily="18" charset="-128"/>
                <a:ea typeface="HGPMinchoE" panose="02020900000000000000" pitchFamily="18" charset="-128"/>
              </a:rPr>
              <a:t>Microsoft</a:t>
            </a:r>
            <a:r>
              <a:rPr lang="ja-JP" altLang="en-US" sz="1800">
                <a:solidFill>
                  <a:schemeClr val="lt1"/>
                </a:solidFill>
                <a:latin typeface="HGPMinchoE" panose="02020900000000000000" pitchFamily="18" charset="-128"/>
                <a:ea typeface="HGPMinchoE" panose="02020900000000000000" pitchFamily="18" charset="-128"/>
              </a:rPr>
              <a:t>からの提案について</a:t>
            </a:r>
            <a:endParaRPr lang="ja-JP" altLang="en-US" sz="1800" dirty="0">
              <a:solidFill>
                <a:schemeClr val="lt1"/>
              </a:solidFill>
              <a:latin typeface="HGPMinchoE" panose="02020900000000000000" pitchFamily="18" charset="-128"/>
              <a:ea typeface="HGPMinchoE" panose="02020900000000000000" pitchFamily="18" charset="-128"/>
            </a:endParaRPr>
          </a:p>
        </p:txBody>
      </p:sp>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788276" y="1520478"/>
            <a:ext cx="10552385" cy="503797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本来、現在</a:t>
            </a:r>
            <a:r>
              <a:rPr lang="en-US" altLang="ja-JP" sz="2200" dirty="0">
                <a:latin typeface="HGPMinchoE" panose="02020900000000000000" pitchFamily="18" charset="-128"/>
                <a:ea typeface="HGPMinchoE" panose="02020900000000000000" pitchFamily="18" charset="-128"/>
              </a:rPr>
              <a:t>Microsoft</a:t>
            </a:r>
            <a:r>
              <a:rPr lang="ja-JP" altLang="en-US" sz="2200">
                <a:latin typeface="HGPMinchoE" panose="02020900000000000000" pitchFamily="18" charset="-128"/>
                <a:ea typeface="HGPMinchoE" panose="02020900000000000000" pitchFamily="18" charset="-128"/>
              </a:rPr>
              <a:t>との</a:t>
            </a:r>
            <a:r>
              <a:rPr lang="en-US" altLang="ja-JP" sz="2200" dirty="0">
                <a:latin typeface="HGPMinchoE" panose="02020900000000000000" pitchFamily="18" charset="-128"/>
                <a:ea typeface="HGPMinchoE" panose="02020900000000000000" pitchFamily="18" charset="-128"/>
              </a:rPr>
              <a:t>OVS-ES</a:t>
            </a:r>
            <a:r>
              <a:rPr lang="ja-JP" altLang="en-US" sz="2200">
                <a:latin typeface="HGPMinchoE" panose="02020900000000000000" pitchFamily="18" charset="-128"/>
                <a:ea typeface="HGPMinchoE" panose="02020900000000000000" pitchFamily="18" charset="-128"/>
              </a:rPr>
              <a:t>契約に加え、クラウド利用料を加える事になるが、提案ではクラウドを含めた費用で且つ、契約費が変わらない特別価格の提案があった。</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●従来の</a:t>
            </a:r>
            <a:r>
              <a:rPr lang="en-US" altLang="ja-JP" sz="2200" dirty="0">
                <a:solidFill>
                  <a:srgbClr val="0070C0"/>
                </a:solidFill>
                <a:latin typeface="HGPMinchoE" panose="02020900000000000000" pitchFamily="18" charset="-128"/>
                <a:ea typeface="HGPMinchoE" panose="02020900000000000000" pitchFamily="18" charset="-128"/>
              </a:rPr>
              <a:t>OVS-ES</a:t>
            </a:r>
            <a:r>
              <a:rPr lang="ja-JP" altLang="en-US" sz="2200">
                <a:solidFill>
                  <a:srgbClr val="0070C0"/>
                </a:solidFill>
                <a:latin typeface="HGPMinchoE" panose="02020900000000000000" pitchFamily="18" charset="-128"/>
                <a:ea typeface="HGPMinchoE" panose="02020900000000000000" pitchFamily="18" charset="-128"/>
              </a:rPr>
              <a:t>費用を可能な限りディスカウント（約</a:t>
            </a:r>
            <a:r>
              <a:rPr lang="en-US" altLang="ja-JP" sz="2200" dirty="0">
                <a:solidFill>
                  <a:srgbClr val="0070C0"/>
                </a:solidFill>
                <a:latin typeface="HGPMinchoE" panose="02020900000000000000" pitchFamily="18" charset="-128"/>
                <a:ea typeface="HGPMinchoE" panose="02020900000000000000" pitchFamily="18" charset="-128"/>
              </a:rPr>
              <a:t>300</a:t>
            </a:r>
            <a:r>
              <a:rPr lang="ja-JP" altLang="en-US" sz="2200">
                <a:solidFill>
                  <a:srgbClr val="0070C0"/>
                </a:solidFill>
                <a:latin typeface="HGPMinchoE" panose="02020900000000000000" pitchFamily="18" charset="-128"/>
                <a:ea typeface="HGPMinchoE" panose="02020900000000000000" pitchFamily="18" charset="-128"/>
              </a:rPr>
              <a:t>万）する。</a:t>
            </a:r>
            <a:endParaRPr lang="en-US" altLang="ja-JP" sz="2200" dirty="0">
              <a:solidFill>
                <a:srgbClr val="0070C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0070C0"/>
                </a:solidFill>
                <a:latin typeface="HGPMinchoE" panose="02020900000000000000" pitchFamily="18" charset="-128"/>
                <a:ea typeface="HGPMinchoE" panose="02020900000000000000" pitchFamily="18" charset="-128"/>
              </a:rPr>
              <a:t>●上記ディスカウント費をクラウド用の費用（約</a:t>
            </a:r>
            <a:r>
              <a:rPr lang="en-US" altLang="ja-JP" sz="2200" dirty="0">
                <a:solidFill>
                  <a:srgbClr val="0070C0"/>
                </a:solidFill>
                <a:latin typeface="HGPMinchoE" panose="02020900000000000000" pitchFamily="18" charset="-128"/>
                <a:ea typeface="HGPMinchoE" panose="02020900000000000000" pitchFamily="18" charset="-128"/>
              </a:rPr>
              <a:t>300</a:t>
            </a:r>
            <a:r>
              <a:rPr lang="ja-JP" altLang="en-US" sz="2200">
                <a:solidFill>
                  <a:srgbClr val="0070C0"/>
                </a:solidFill>
                <a:latin typeface="HGPMinchoE" panose="02020900000000000000" pitchFamily="18" charset="-128"/>
                <a:ea typeface="HGPMinchoE" panose="02020900000000000000" pitchFamily="18" charset="-128"/>
              </a:rPr>
              <a:t>万）に包含する。</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＜＜提案内容について＞＞</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a:t>
            </a:r>
            <a:r>
              <a:rPr lang="en-US" altLang="ja-JP" sz="2200" dirty="0">
                <a:latin typeface="HGPMinchoE" panose="02020900000000000000" pitchFamily="18" charset="-128"/>
                <a:ea typeface="HGPMinchoE" panose="02020900000000000000" pitchFamily="18" charset="-128"/>
              </a:rPr>
              <a:t>OVS-ES</a:t>
            </a:r>
            <a:r>
              <a:rPr lang="ja-JP" altLang="en-US" sz="2200">
                <a:latin typeface="HGPMinchoE" panose="02020900000000000000" pitchFamily="18" charset="-128"/>
                <a:ea typeface="HGPMinchoE" panose="02020900000000000000" pitchFamily="18" charset="-128"/>
              </a:rPr>
              <a:t>契約から、</a:t>
            </a:r>
            <a:r>
              <a:rPr lang="en-US" altLang="ja-JP" sz="2200" dirty="0">
                <a:latin typeface="HGPMinchoE" panose="02020900000000000000" pitchFamily="18" charset="-128"/>
                <a:ea typeface="HGPMinchoE" panose="02020900000000000000" pitchFamily="18" charset="-128"/>
              </a:rPr>
              <a:t>School Agreement</a:t>
            </a:r>
            <a:r>
              <a:rPr lang="ja-JP" altLang="en-US" sz="2200">
                <a:latin typeface="HGPMinchoE" panose="02020900000000000000" pitchFamily="18" charset="-128"/>
                <a:ea typeface="HGPMinchoE" panose="02020900000000000000" pitchFamily="18" charset="-128"/>
              </a:rPr>
              <a:t>契約に変更し、契約単価を下げる。</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　</a:t>
            </a:r>
            <a:r>
              <a:rPr lang="en-US" altLang="ja-JP" sz="1800" dirty="0">
                <a:latin typeface="HGPMinchoE" panose="02020900000000000000" pitchFamily="18" charset="-128"/>
                <a:ea typeface="HGPMinchoE" panose="02020900000000000000" pitchFamily="18" charset="-128"/>
              </a:rPr>
              <a:t>※</a:t>
            </a:r>
            <a:r>
              <a:rPr lang="en-US" altLang="ja-JP" sz="1800" u="sng" dirty="0">
                <a:latin typeface="HGPMinchoE" panose="02020900000000000000" pitchFamily="18" charset="-128"/>
                <a:ea typeface="HGPMinchoE" panose="02020900000000000000" pitchFamily="18" charset="-128"/>
              </a:rPr>
              <a:t>OVS-ES</a:t>
            </a:r>
            <a:r>
              <a:rPr lang="ja-JP" altLang="en-US" sz="1800" u="sng">
                <a:latin typeface="HGPMinchoE" panose="02020900000000000000" pitchFamily="18" charset="-128"/>
                <a:ea typeface="HGPMinchoE" panose="02020900000000000000" pitchFamily="18" charset="-128"/>
              </a:rPr>
              <a:t>契約の単価変更は米国本国への承認が必要</a:t>
            </a:r>
            <a:r>
              <a:rPr lang="ja-JP" altLang="en-US" sz="1800">
                <a:latin typeface="HGPMinchoE" panose="02020900000000000000" pitchFamily="18" charset="-128"/>
                <a:ea typeface="HGPMinchoE" panose="02020900000000000000" pitchFamily="18" charset="-128"/>
              </a:rPr>
              <a:t>な為、事実上不可との事。</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　　</a:t>
            </a:r>
            <a:r>
              <a:rPr lang="en-US" altLang="ja-JP" sz="1800" dirty="0">
                <a:latin typeface="HGPMinchoE" panose="02020900000000000000" pitchFamily="18" charset="-128"/>
                <a:ea typeface="HGPMinchoE" panose="02020900000000000000" pitchFamily="18" charset="-128"/>
              </a:rPr>
              <a:t> School Agreement</a:t>
            </a:r>
            <a:r>
              <a:rPr lang="ja-JP" altLang="en-US" sz="1800">
                <a:latin typeface="HGPMinchoE" panose="02020900000000000000" pitchFamily="18" charset="-128"/>
                <a:ea typeface="HGPMinchoE" panose="02020900000000000000" pitchFamily="18" charset="-128"/>
              </a:rPr>
              <a:t>契約は日本法人で金額変更が可能である。よって、形態を変えディスカウントする。</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　</a:t>
            </a:r>
            <a:r>
              <a:rPr lang="en-US" altLang="ja-JP" sz="1800" dirty="0">
                <a:latin typeface="HGPMinchoE" panose="02020900000000000000" pitchFamily="18" charset="-128"/>
                <a:ea typeface="HGPMinchoE" panose="02020900000000000000" pitchFamily="18" charset="-128"/>
              </a:rPr>
              <a:t>※Microsoft</a:t>
            </a:r>
            <a:r>
              <a:rPr lang="ja-JP" altLang="en-US" sz="1800">
                <a:latin typeface="HGPMinchoE" panose="02020900000000000000" pitchFamily="18" charset="-128"/>
                <a:ea typeface="HGPMinchoE" panose="02020900000000000000" pitchFamily="18" charset="-128"/>
              </a:rPr>
              <a:t>製品のインストールは、</a:t>
            </a:r>
            <a:r>
              <a:rPr lang="ja-JP" altLang="en-US" sz="1800" u="sng">
                <a:latin typeface="HGPMinchoE" panose="02020900000000000000" pitchFamily="18" charset="-128"/>
                <a:ea typeface="HGPMinchoE" panose="02020900000000000000" pitchFamily="18" charset="-128"/>
              </a:rPr>
              <a:t>人（</a:t>
            </a:r>
            <a:r>
              <a:rPr lang="en-US" altLang="ja-JP" sz="1800" u="sng" dirty="0">
                <a:latin typeface="HGPMinchoE" panose="02020900000000000000" pitchFamily="18" charset="-128"/>
                <a:ea typeface="HGPMinchoE" panose="02020900000000000000" pitchFamily="18" charset="-128"/>
              </a:rPr>
              <a:t>OVS-ES</a:t>
            </a:r>
            <a:r>
              <a:rPr lang="ja-JP" altLang="en-US" sz="1800" u="sng">
                <a:latin typeface="HGPMinchoE" panose="02020900000000000000" pitchFamily="18" charset="-128"/>
                <a:ea typeface="HGPMinchoE" panose="02020900000000000000" pitchFamily="18" charset="-128"/>
              </a:rPr>
              <a:t>）から機器に移管</a:t>
            </a:r>
            <a:r>
              <a:rPr lang="ja-JP" altLang="en-US" sz="1800">
                <a:latin typeface="HGPMinchoE" panose="02020900000000000000" pitchFamily="18" charset="-128"/>
                <a:ea typeface="HGPMinchoE" panose="02020900000000000000" pitchFamily="18" charset="-128"/>
              </a:rPr>
              <a:t>。</a:t>
            </a:r>
            <a:endParaRPr lang="en-US" altLang="ja-JP" sz="18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　　</a:t>
            </a:r>
            <a:r>
              <a:rPr lang="en-US" altLang="ja-JP" sz="1800" dirty="0">
                <a:latin typeface="HGPMinchoE" panose="02020900000000000000" pitchFamily="18" charset="-128"/>
                <a:ea typeface="HGPMinchoE" panose="02020900000000000000" pitchFamily="18" charset="-128"/>
              </a:rPr>
              <a:t> </a:t>
            </a:r>
            <a:r>
              <a:rPr lang="ja-JP" altLang="en-US" sz="1800">
                <a:latin typeface="HGPMinchoE" panose="02020900000000000000" pitchFamily="18" charset="-128"/>
                <a:ea typeface="HGPMinchoE" panose="02020900000000000000" pitchFamily="18" charset="-128"/>
              </a:rPr>
              <a:t>但し、全学生を契約対象とすることで、</a:t>
            </a:r>
            <a:r>
              <a:rPr lang="ja-JP" altLang="en-US" sz="1800">
                <a:solidFill>
                  <a:schemeClr val="tx1"/>
                </a:solidFill>
                <a:latin typeface="HGPMinchoE" panose="02020900000000000000" pitchFamily="18" charset="-128"/>
                <a:ea typeface="HGPMinchoE" panose="02020900000000000000" pitchFamily="18" charset="-128"/>
              </a:rPr>
              <a:t>人への契約形態となり従来契約である</a:t>
            </a:r>
            <a:r>
              <a:rPr lang="en-US" altLang="ja-JP" sz="1800" u="sng" dirty="0">
                <a:solidFill>
                  <a:srgbClr val="FF0000"/>
                </a:solidFill>
                <a:latin typeface="HGPMinchoE" panose="02020900000000000000" pitchFamily="18" charset="-128"/>
                <a:ea typeface="HGPMinchoE" panose="02020900000000000000" pitchFamily="18" charset="-128"/>
              </a:rPr>
              <a:t>OVS-ES</a:t>
            </a:r>
            <a:r>
              <a:rPr lang="ja-JP" altLang="en-US" sz="1800" u="sng">
                <a:solidFill>
                  <a:srgbClr val="FF0000"/>
                </a:solidFill>
                <a:latin typeface="HGPMinchoE" panose="02020900000000000000" pitchFamily="18" charset="-128"/>
                <a:ea typeface="HGPMinchoE" panose="02020900000000000000" pitchFamily="18" charset="-128"/>
              </a:rPr>
              <a:t>と同様</a:t>
            </a:r>
            <a:r>
              <a:rPr lang="ja-JP" altLang="en-US" sz="1800">
                <a:solidFill>
                  <a:schemeClr val="tx1"/>
                </a:solidFill>
                <a:latin typeface="HGPMinchoE" panose="02020900000000000000" pitchFamily="18" charset="-128"/>
                <a:ea typeface="HGPMinchoE" panose="02020900000000000000" pitchFamily="18" charset="-128"/>
              </a:rPr>
              <a:t>になる。</a:t>
            </a:r>
            <a:endParaRPr lang="en-US" altLang="ja-JP" sz="1800" dirty="0">
              <a:solidFill>
                <a:schemeClr val="tx1"/>
              </a:solidFill>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・ディスカウントに関わる契約の担保として、同条件を</a:t>
            </a:r>
            <a:r>
              <a:rPr lang="ja-JP" altLang="en-US" sz="2200">
                <a:solidFill>
                  <a:schemeClr val="tx1"/>
                </a:solidFill>
                <a:latin typeface="HGPMinchoE" panose="02020900000000000000" pitchFamily="18" charset="-128"/>
                <a:ea typeface="HGPMinchoE" panose="02020900000000000000" pitchFamily="18" charset="-128"/>
              </a:rPr>
              <a:t>３年間契約</a:t>
            </a:r>
            <a:r>
              <a:rPr lang="ja-JP" altLang="en-US" sz="2200">
                <a:latin typeface="HGPMinchoE" panose="02020900000000000000" pitchFamily="18" charset="-128"/>
                <a:ea typeface="HGPMinchoE" panose="02020900000000000000" pitchFamily="18" charset="-128"/>
              </a:rPr>
              <a:t>とする。</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latin typeface="HGPMinchoE" panose="02020900000000000000" pitchFamily="18" charset="-128"/>
                <a:ea typeface="HGPMinchoE" panose="02020900000000000000" pitchFamily="18" charset="-128"/>
              </a:rPr>
              <a:t>　</a:t>
            </a:r>
            <a:r>
              <a:rPr lang="en-US" altLang="ja-JP" sz="1800" dirty="0">
                <a:latin typeface="HGPMinchoE" panose="02020900000000000000" pitchFamily="18" charset="-128"/>
                <a:ea typeface="HGPMinchoE" panose="02020900000000000000" pitchFamily="18" charset="-128"/>
              </a:rPr>
              <a:t>※</a:t>
            </a:r>
            <a:r>
              <a:rPr lang="ja-JP" altLang="en-US" sz="1800">
                <a:latin typeface="HGPMinchoE" panose="02020900000000000000" pitchFamily="18" charset="-128"/>
                <a:ea typeface="HGPMinchoE" panose="02020900000000000000" pitchFamily="18" charset="-128"/>
              </a:rPr>
              <a:t>３年後、必要に応じ</a:t>
            </a:r>
            <a:r>
              <a:rPr lang="en-US" altLang="ja-JP" sz="1800" dirty="0">
                <a:latin typeface="HGPMinchoE" panose="02020900000000000000" pitchFamily="18" charset="-128"/>
                <a:ea typeface="HGPMinchoE" panose="02020900000000000000" pitchFamily="18" charset="-128"/>
              </a:rPr>
              <a:t>OVS-ES</a:t>
            </a:r>
            <a:r>
              <a:rPr lang="ja-JP" altLang="en-US" sz="1800">
                <a:latin typeface="HGPMinchoE" panose="02020900000000000000" pitchFamily="18" charset="-128"/>
                <a:ea typeface="HGPMinchoE" panose="02020900000000000000" pitchFamily="18" charset="-128"/>
              </a:rPr>
              <a:t>への契約に戻すことは可能。</a:t>
            </a:r>
            <a:endParaRPr lang="en-US" altLang="ja-JP" sz="1800" dirty="0">
              <a:latin typeface="HGPMinchoE" panose="02020900000000000000" pitchFamily="18" charset="-128"/>
              <a:ea typeface="HGPMinchoE" panose="02020900000000000000" pitchFamily="18" charset="-128"/>
            </a:endParaRPr>
          </a:p>
        </p:txBody>
      </p:sp>
    </p:spTree>
    <p:extLst>
      <p:ext uri="{BB962C8B-B14F-4D97-AF65-F5344CB8AC3E}">
        <p14:creationId xmlns:p14="http://schemas.microsoft.com/office/powerpoint/2010/main" val="39944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99970" y="774353"/>
            <a:ext cx="8294893"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200">
                <a:latin typeface="HGPMinchoE" panose="02020900000000000000" pitchFamily="18" charset="-128"/>
                <a:ea typeface="HGPMinchoE" panose="02020900000000000000" pitchFamily="18" charset="-128"/>
                <a:sym typeface="Arial"/>
              </a:rPr>
              <a:t>提案内容のイメージ</a:t>
            </a:r>
            <a:endParaRPr sz="4200"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lvl="0"/>
            <a:r>
              <a:rPr lang="ja-JP" altLang="en-US" sz="1800">
                <a:solidFill>
                  <a:schemeClr val="lt1"/>
                </a:solidFill>
                <a:latin typeface="HGPMinchoE" panose="02020900000000000000" pitchFamily="18" charset="-128"/>
                <a:ea typeface="HGPMinchoE" panose="02020900000000000000" pitchFamily="18" charset="-128"/>
              </a:rPr>
              <a:t>　● クラウド導入に対する</a:t>
            </a:r>
            <a:r>
              <a:rPr lang="en" altLang="ja-JP" sz="1800" dirty="0">
                <a:solidFill>
                  <a:schemeClr val="lt1"/>
                </a:solidFill>
                <a:latin typeface="HGPMinchoE" panose="02020900000000000000" pitchFamily="18" charset="-128"/>
                <a:ea typeface="HGPMinchoE" panose="02020900000000000000" pitchFamily="18" charset="-128"/>
              </a:rPr>
              <a:t>Microsoft</a:t>
            </a:r>
            <a:r>
              <a:rPr lang="ja-JP" altLang="en-US" sz="1800">
                <a:solidFill>
                  <a:schemeClr val="lt1"/>
                </a:solidFill>
                <a:latin typeface="HGPMinchoE" panose="02020900000000000000" pitchFamily="18" charset="-128"/>
                <a:ea typeface="HGPMinchoE" panose="02020900000000000000" pitchFamily="18" charset="-128"/>
              </a:rPr>
              <a:t>からの提案について</a:t>
            </a:r>
            <a:endParaRPr lang="ja-JP" altLang="en-US" sz="1800" dirty="0">
              <a:solidFill>
                <a:schemeClr val="lt1"/>
              </a:solidFill>
              <a:latin typeface="HGPMinchoE" panose="02020900000000000000" pitchFamily="18" charset="-128"/>
              <a:ea typeface="HGPMinchoE" panose="02020900000000000000" pitchFamily="18" charset="-128"/>
            </a:endParaRPr>
          </a:p>
        </p:txBody>
      </p:sp>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794485" y="2882162"/>
            <a:ext cx="8833550" cy="4323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en-US" altLang="ja-JP" sz="1800" dirty="0">
                <a:latin typeface="HGPMinchoE" panose="02020900000000000000" pitchFamily="18" charset="-128"/>
                <a:ea typeface="HGPMinchoE" panose="02020900000000000000" pitchFamily="18" charset="-128"/>
              </a:rPr>
              <a:t>※Microsoft</a:t>
            </a:r>
            <a:r>
              <a:rPr lang="ja-JP" altLang="en-US" sz="1800">
                <a:latin typeface="HGPMinchoE" panose="02020900000000000000" pitchFamily="18" charset="-128"/>
                <a:ea typeface="HGPMinchoE" panose="02020900000000000000" pitchFamily="18" charset="-128"/>
              </a:rPr>
              <a:t>製品を、学園及び学生が保有する機器全てにインストール可能。</a:t>
            </a:r>
            <a:endParaRPr lang="en-US" altLang="ja-JP" sz="1800" dirty="0">
              <a:latin typeface="HGPMinchoE" panose="02020900000000000000" pitchFamily="18" charset="-128"/>
              <a:ea typeface="HGPMinchoE" panose="02020900000000000000" pitchFamily="18" charset="-128"/>
            </a:endParaRPr>
          </a:p>
        </p:txBody>
      </p:sp>
      <p:sp>
        <p:nvSpPr>
          <p:cNvPr id="2" name="テキスト ボックス 1">
            <a:extLst>
              <a:ext uri="{FF2B5EF4-FFF2-40B4-BE49-F238E27FC236}">
                <a16:creationId xmlns:a16="http://schemas.microsoft.com/office/drawing/2014/main" id="{8AB45F9A-72A3-DF41-BB9B-4CBFADEBA050}"/>
              </a:ext>
            </a:extLst>
          </p:cNvPr>
          <p:cNvSpPr txBox="1"/>
          <p:nvPr/>
        </p:nvSpPr>
        <p:spPr>
          <a:xfrm>
            <a:off x="819110" y="1975105"/>
            <a:ext cx="8075753" cy="900000"/>
          </a:xfrm>
          <a:prstGeom prst="rect">
            <a:avLst/>
          </a:prstGeom>
          <a:solidFill>
            <a:schemeClr val="accent1"/>
          </a:solidFill>
        </p:spPr>
        <p:txBody>
          <a:bodyPr wrap="square" rtlCol="0" anchor="ctr" anchorCtr="1">
            <a:spAutoFit/>
          </a:bodyPr>
          <a:lstStyle/>
          <a:p>
            <a:pPr algn="ctr"/>
            <a:r>
              <a:rPr kumimoji="1" lang="en-US" altLang="ja-JP" sz="3000" dirty="0">
                <a:solidFill>
                  <a:schemeClr val="bg1"/>
                </a:solidFill>
                <a:latin typeface="HGPMinchoE" panose="02020900000000000000" pitchFamily="18" charset="-128"/>
                <a:ea typeface="HGPMinchoE" panose="02020900000000000000" pitchFamily="18" charset="-128"/>
              </a:rPr>
              <a:t>OVS-ES</a:t>
            </a:r>
            <a:r>
              <a:rPr kumimoji="1" lang="ja-JP" altLang="en-US" sz="3000">
                <a:solidFill>
                  <a:schemeClr val="bg1"/>
                </a:solidFill>
                <a:latin typeface="HGPMinchoE" panose="02020900000000000000" pitchFamily="18" charset="-128"/>
                <a:ea typeface="HGPMinchoE" panose="02020900000000000000" pitchFamily="18" charset="-128"/>
              </a:rPr>
              <a:t>契約（従来）</a:t>
            </a:r>
          </a:p>
        </p:txBody>
      </p:sp>
      <p:sp>
        <p:nvSpPr>
          <p:cNvPr id="7" name="Google Shape;147;p20">
            <a:extLst>
              <a:ext uri="{FF2B5EF4-FFF2-40B4-BE49-F238E27FC236}">
                <a16:creationId xmlns:a16="http://schemas.microsoft.com/office/drawing/2014/main" id="{3FA9B142-F7B6-E646-A18B-8509FF81D3E4}"/>
              </a:ext>
            </a:extLst>
          </p:cNvPr>
          <p:cNvSpPr txBox="1">
            <a:spLocks/>
          </p:cNvSpPr>
          <p:nvPr/>
        </p:nvSpPr>
        <p:spPr>
          <a:xfrm>
            <a:off x="794485" y="1472086"/>
            <a:ext cx="8833550" cy="4776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600">
                <a:latin typeface="HGPMinchoE" panose="02020900000000000000" pitchFamily="18" charset="-128"/>
                <a:ea typeface="HGPMinchoE" panose="02020900000000000000" pitchFamily="18" charset="-128"/>
              </a:rPr>
              <a:t>■</a:t>
            </a:r>
            <a:r>
              <a:rPr lang="en-US" altLang="ja-JP" sz="2600" dirty="0">
                <a:latin typeface="HGPMinchoE" panose="02020900000000000000" pitchFamily="18" charset="-128"/>
                <a:ea typeface="HGPMinchoE" panose="02020900000000000000" pitchFamily="18" charset="-128"/>
              </a:rPr>
              <a:t>OVS-ES</a:t>
            </a:r>
            <a:r>
              <a:rPr lang="ja-JP" altLang="en-US" sz="2600">
                <a:latin typeface="HGPMinchoE" panose="02020900000000000000" pitchFamily="18" charset="-128"/>
                <a:ea typeface="HGPMinchoE" panose="02020900000000000000" pitchFamily="18" charset="-128"/>
              </a:rPr>
              <a:t>契約（従来）￥</a:t>
            </a:r>
            <a:r>
              <a:rPr lang="en-US" altLang="ja-JP" sz="2600" dirty="0">
                <a:latin typeface="HGPMinchoE" panose="02020900000000000000" pitchFamily="18" charset="-128"/>
                <a:ea typeface="HGPMinchoE" panose="02020900000000000000" pitchFamily="18" charset="-128"/>
              </a:rPr>
              <a:t>27,002,484</a:t>
            </a:r>
            <a:r>
              <a:rPr lang="en-US" altLang="ja-JP" sz="1800" dirty="0">
                <a:latin typeface="HGPMinchoE" panose="02020900000000000000" pitchFamily="18" charset="-128"/>
                <a:ea typeface="HGPMinchoE" panose="02020900000000000000" pitchFamily="18" charset="-128"/>
              </a:rPr>
              <a:t> </a:t>
            </a:r>
            <a:r>
              <a:rPr lang="ja-JP" altLang="en-US" sz="1800">
                <a:latin typeface="HGPMinchoE" panose="02020900000000000000" pitchFamily="18" charset="-128"/>
                <a:ea typeface="HGPMinchoE" panose="02020900000000000000" pitchFamily="18" charset="-128"/>
              </a:rPr>
              <a:t>税込</a:t>
            </a:r>
            <a:endParaRPr lang="en-US" altLang="ja-JP" sz="2600" dirty="0">
              <a:latin typeface="HGPMinchoE" panose="02020900000000000000" pitchFamily="18" charset="-128"/>
              <a:ea typeface="HGPMinchoE" panose="02020900000000000000" pitchFamily="18" charset="-128"/>
            </a:endParaRPr>
          </a:p>
        </p:txBody>
      </p:sp>
      <p:sp>
        <p:nvSpPr>
          <p:cNvPr id="8" name="Google Shape;147;p20">
            <a:extLst>
              <a:ext uri="{FF2B5EF4-FFF2-40B4-BE49-F238E27FC236}">
                <a16:creationId xmlns:a16="http://schemas.microsoft.com/office/drawing/2014/main" id="{19DF093E-47A0-5E4A-8C81-521387FA19E1}"/>
              </a:ext>
            </a:extLst>
          </p:cNvPr>
          <p:cNvSpPr txBox="1">
            <a:spLocks/>
          </p:cNvSpPr>
          <p:nvPr/>
        </p:nvSpPr>
        <p:spPr>
          <a:xfrm>
            <a:off x="783109" y="4875363"/>
            <a:ext cx="6532091" cy="131719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en-US" altLang="ja-JP" sz="1800" dirty="0">
                <a:latin typeface="HGPMinchoE" panose="02020900000000000000" pitchFamily="18" charset="-128"/>
                <a:ea typeface="HGPMinchoE" panose="02020900000000000000" pitchFamily="18" charset="-128"/>
              </a:rPr>
              <a:t>※Microsoft</a:t>
            </a:r>
            <a:r>
              <a:rPr lang="ja-JP" altLang="en-US" sz="1800">
                <a:latin typeface="HGPMinchoE" panose="02020900000000000000" pitchFamily="18" charset="-128"/>
                <a:ea typeface="HGPMinchoE" panose="02020900000000000000" pitchFamily="18" charset="-128"/>
              </a:rPr>
              <a:t>製品を、</a:t>
            </a:r>
            <a:r>
              <a:rPr lang="ja-JP" altLang="en-US" sz="1800">
                <a:solidFill>
                  <a:srgbClr val="FF0000"/>
                </a:solidFill>
                <a:latin typeface="HGPMinchoE" panose="02020900000000000000" pitchFamily="18" charset="-128"/>
                <a:ea typeface="HGPMinchoE" panose="02020900000000000000" pitchFamily="18" charset="-128"/>
              </a:rPr>
              <a:t>学生が保有する機器にインストール可能。</a:t>
            </a:r>
            <a:endParaRPr lang="en-US" altLang="ja-JP" sz="1800" dirty="0">
              <a:solidFill>
                <a:srgbClr val="FF000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solidFill>
                  <a:srgbClr val="FF0000"/>
                </a:solidFill>
                <a:latin typeface="HGPMinchoE" panose="02020900000000000000" pitchFamily="18" charset="-128"/>
                <a:ea typeface="HGPMinchoE" panose="02020900000000000000" pitchFamily="18" charset="-128"/>
              </a:rPr>
              <a:t>　</a:t>
            </a:r>
            <a:r>
              <a:rPr lang="en-US" altLang="ja-JP" sz="1800" dirty="0">
                <a:solidFill>
                  <a:srgbClr val="FF0000"/>
                </a:solidFill>
                <a:latin typeface="HGPMinchoE" panose="02020900000000000000" pitchFamily="18" charset="-128"/>
                <a:ea typeface="HGPMinchoE" panose="02020900000000000000" pitchFamily="18" charset="-128"/>
              </a:rPr>
              <a:t> </a:t>
            </a:r>
            <a:r>
              <a:rPr lang="ja-JP" altLang="en-US" sz="1800">
                <a:solidFill>
                  <a:srgbClr val="FF0000"/>
                </a:solidFill>
                <a:latin typeface="HGPMinchoE" panose="02020900000000000000" pitchFamily="18" charset="-128"/>
                <a:ea typeface="HGPMinchoE" panose="02020900000000000000" pitchFamily="18" charset="-128"/>
              </a:rPr>
              <a:t>但し、契約数が学生総数の場合、学生に関わる全ての機器へ</a:t>
            </a:r>
            <a:endParaRPr lang="en-US" altLang="ja-JP" sz="1800" dirty="0">
              <a:solidFill>
                <a:srgbClr val="FF000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1800">
                <a:solidFill>
                  <a:srgbClr val="FF0000"/>
                </a:solidFill>
                <a:latin typeface="HGPMinchoE" panose="02020900000000000000" pitchFamily="18" charset="-128"/>
                <a:ea typeface="HGPMinchoE" panose="02020900000000000000" pitchFamily="18" charset="-128"/>
              </a:rPr>
              <a:t>　</a:t>
            </a:r>
            <a:r>
              <a:rPr lang="en-US" altLang="ja-JP" sz="1800" dirty="0">
                <a:solidFill>
                  <a:srgbClr val="FF0000"/>
                </a:solidFill>
                <a:latin typeface="HGPMinchoE" panose="02020900000000000000" pitchFamily="18" charset="-128"/>
                <a:ea typeface="HGPMinchoE" panose="02020900000000000000" pitchFamily="18" charset="-128"/>
              </a:rPr>
              <a:t> </a:t>
            </a:r>
            <a:r>
              <a:rPr lang="ja-JP" altLang="en-US" sz="1800">
                <a:solidFill>
                  <a:srgbClr val="FF0000"/>
                </a:solidFill>
                <a:latin typeface="HGPMinchoE" panose="02020900000000000000" pitchFamily="18" charset="-128"/>
                <a:ea typeface="HGPMinchoE" panose="02020900000000000000" pitchFamily="18" charset="-128"/>
              </a:rPr>
              <a:t>インストール可能。</a:t>
            </a:r>
            <a:r>
              <a:rPr lang="ja-JP" altLang="en-US" sz="1800">
                <a:latin typeface="HGPMinchoE" panose="02020900000000000000" pitchFamily="18" charset="-128"/>
                <a:ea typeface="HGPMinchoE" panose="02020900000000000000" pitchFamily="18" charset="-128"/>
              </a:rPr>
              <a:t>（従来の契約</a:t>
            </a:r>
            <a:r>
              <a:rPr lang="ja-JP" altLang="en-US" sz="1800">
                <a:solidFill>
                  <a:schemeClr val="tx1"/>
                </a:solidFill>
                <a:latin typeface="HGPMinchoE" panose="02020900000000000000" pitchFamily="18" charset="-128"/>
                <a:ea typeface="HGPMinchoE" panose="02020900000000000000" pitchFamily="18" charset="-128"/>
              </a:rPr>
              <a:t>形態と同様になる）</a:t>
            </a:r>
            <a:endParaRPr lang="en-US" altLang="ja-JP" sz="1800" dirty="0">
              <a:solidFill>
                <a:schemeClr val="tx1"/>
              </a:solidFill>
              <a:latin typeface="HGPMinchoE" panose="02020900000000000000" pitchFamily="18" charset="-128"/>
              <a:ea typeface="HGPMinchoE" panose="02020900000000000000" pitchFamily="18" charset="-128"/>
            </a:endParaRPr>
          </a:p>
        </p:txBody>
      </p:sp>
      <p:sp>
        <p:nvSpPr>
          <p:cNvPr id="9" name="テキスト ボックス 8">
            <a:extLst>
              <a:ext uri="{FF2B5EF4-FFF2-40B4-BE49-F238E27FC236}">
                <a16:creationId xmlns:a16="http://schemas.microsoft.com/office/drawing/2014/main" id="{4BDF3A58-22BB-1A45-8384-35FF5035BE15}"/>
              </a:ext>
            </a:extLst>
          </p:cNvPr>
          <p:cNvSpPr txBox="1"/>
          <p:nvPr/>
        </p:nvSpPr>
        <p:spPr>
          <a:xfrm>
            <a:off x="848678" y="3883959"/>
            <a:ext cx="5538267" cy="900000"/>
          </a:xfrm>
          <a:prstGeom prst="rect">
            <a:avLst/>
          </a:prstGeom>
          <a:solidFill>
            <a:schemeClr val="accent1"/>
          </a:solidFill>
        </p:spPr>
        <p:txBody>
          <a:bodyPr wrap="square" rtlCol="0" anchor="ctr" anchorCtr="1">
            <a:spAutoFit/>
          </a:bodyPr>
          <a:lstStyle/>
          <a:p>
            <a:pPr algn="ctr"/>
            <a:r>
              <a:rPr kumimoji="1" lang="en-US" altLang="ja-JP" sz="3000" dirty="0">
                <a:solidFill>
                  <a:schemeClr val="bg1"/>
                </a:solidFill>
                <a:latin typeface="HGPMinchoE" panose="02020900000000000000" pitchFamily="18" charset="-128"/>
                <a:ea typeface="HGPMinchoE" panose="02020900000000000000" pitchFamily="18" charset="-128"/>
              </a:rPr>
              <a:t>School Agreement</a:t>
            </a:r>
            <a:r>
              <a:rPr kumimoji="1" lang="ja-JP" altLang="en-US" sz="3000">
                <a:solidFill>
                  <a:schemeClr val="bg1"/>
                </a:solidFill>
                <a:latin typeface="HGPMinchoE" panose="02020900000000000000" pitchFamily="18" charset="-128"/>
                <a:ea typeface="HGPMinchoE" panose="02020900000000000000" pitchFamily="18" charset="-128"/>
              </a:rPr>
              <a:t>契約（提案）</a:t>
            </a:r>
          </a:p>
        </p:txBody>
      </p:sp>
      <p:sp>
        <p:nvSpPr>
          <p:cNvPr id="10" name="Google Shape;147;p20">
            <a:extLst>
              <a:ext uri="{FF2B5EF4-FFF2-40B4-BE49-F238E27FC236}">
                <a16:creationId xmlns:a16="http://schemas.microsoft.com/office/drawing/2014/main" id="{136AF70A-CD28-C943-9CBA-131B16DC26EF}"/>
              </a:ext>
            </a:extLst>
          </p:cNvPr>
          <p:cNvSpPr txBox="1">
            <a:spLocks/>
          </p:cNvSpPr>
          <p:nvPr/>
        </p:nvSpPr>
        <p:spPr>
          <a:xfrm>
            <a:off x="824053" y="3356104"/>
            <a:ext cx="9866114" cy="4776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600">
                <a:latin typeface="HGPMinchoE" panose="02020900000000000000" pitchFamily="18" charset="-128"/>
                <a:ea typeface="HGPMinchoE" panose="02020900000000000000" pitchFamily="18" charset="-128"/>
              </a:rPr>
              <a:t>■</a:t>
            </a:r>
            <a:r>
              <a:rPr lang="en-US" altLang="ja-JP" sz="2600" dirty="0">
                <a:latin typeface="HGPMinchoE" panose="02020900000000000000" pitchFamily="18" charset="-128"/>
                <a:ea typeface="HGPMinchoE" panose="02020900000000000000" pitchFamily="18" charset="-128"/>
              </a:rPr>
              <a:t>School Agreement</a:t>
            </a:r>
            <a:r>
              <a:rPr lang="ja-JP" altLang="en-US" sz="2600">
                <a:latin typeface="HGPMinchoE" panose="02020900000000000000" pitchFamily="18" charset="-128"/>
                <a:ea typeface="HGPMinchoE" panose="02020900000000000000" pitchFamily="18" charset="-128"/>
              </a:rPr>
              <a:t>＋</a:t>
            </a:r>
            <a:r>
              <a:rPr lang="en-US" altLang="ja-JP" sz="2600" dirty="0">
                <a:latin typeface="HGPMinchoE" panose="02020900000000000000" pitchFamily="18" charset="-128"/>
                <a:ea typeface="HGPMinchoE" panose="02020900000000000000" pitchFamily="18" charset="-128"/>
              </a:rPr>
              <a:t>Azure</a:t>
            </a:r>
            <a:r>
              <a:rPr lang="ja-JP" altLang="en-US" sz="2600">
                <a:latin typeface="HGPMinchoE" panose="02020900000000000000" pitchFamily="18" charset="-128"/>
                <a:ea typeface="HGPMinchoE" panose="02020900000000000000" pitchFamily="18" charset="-128"/>
              </a:rPr>
              <a:t>（提案）￥</a:t>
            </a:r>
            <a:r>
              <a:rPr lang="en-US" altLang="ja-JP" sz="2600" dirty="0">
                <a:latin typeface="HGPMinchoE" panose="02020900000000000000" pitchFamily="18" charset="-128"/>
                <a:ea typeface="HGPMinchoE" panose="02020900000000000000" pitchFamily="18" charset="-128"/>
              </a:rPr>
              <a:t>26,884,570</a:t>
            </a:r>
            <a:r>
              <a:rPr lang="en-US" altLang="ja-JP" sz="1800" dirty="0">
                <a:latin typeface="HGPMinchoE" panose="02020900000000000000" pitchFamily="18" charset="-128"/>
                <a:ea typeface="HGPMinchoE" panose="02020900000000000000" pitchFamily="18" charset="-128"/>
              </a:rPr>
              <a:t> </a:t>
            </a:r>
            <a:r>
              <a:rPr lang="ja-JP" altLang="en-US" sz="1800">
                <a:latin typeface="HGPMinchoE" panose="02020900000000000000" pitchFamily="18" charset="-128"/>
                <a:ea typeface="HGPMinchoE" panose="02020900000000000000" pitchFamily="18" charset="-128"/>
              </a:rPr>
              <a:t>税込　</a:t>
            </a:r>
            <a:r>
              <a:rPr lang="ja-JP" altLang="en-US" sz="2000">
                <a:solidFill>
                  <a:srgbClr val="FF0000"/>
                </a:solidFill>
                <a:latin typeface="HGPMinchoE" panose="02020900000000000000" pitchFamily="18" charset="-128"/>
                <a:ea typeface="HGPMinchoE" panose="02020900000000000000" pitchFamily="18" charset="-128"/>
              </a:rPr>
              <a:t>（約</a:t>
            </a:r>
            <a:r>
              <a:rPr lang="en-US" altLang="ja-JP" sz="2000" dirty="0">
                <a:solidFill>
                  <a:srgbClr val="FF0000"/>
                </a:solidFill>
                <a:latin typeface="HGPMinchoE" panose="02020900000000000000" pitchFamily="18" charset="-128"/>
                <a:ea typeface="HGPMinchoE" panose="02020900000000000000" pitchFamily="18" charset="-128"/>
              </a:rPr>
              <a:t>10</a:t>
            </a:r>
            <a:r>
              <a:rPr lang="ja-JP" altLang="en-US" sz="2000">
                <a:solidFill>
                  <a:srgbClr val="FF0000"/>
                </a:solidFill>
                <a:latin typeface="HGPMinchoE" panose="02020900000000000000" pitchFamily="18" charset="-128"/>
                <a:ea typeface="HGPMinchoE" panose="02020900000000000000" pitchFamily="18" charset="-128"/>
              </a:rPr>
              <a:t>万安）</a:t>
            </a:r>
            <a:endParaRPr lang="en-US" altLang="ja-JP" sz="2000" dirty="0">
              <a:solidFill>
                <a:srgbClr val="FF0000"/>
              </a:solidFill>
              <a:latin typeface="HGPMinchoE" panose="02020900000000000000" pitchFamily="18" charset="-128"/>
              <a:ea typeface="HGPMinchoE" panose="02020900000000000000" pitchFamily="18" charset="-128"/>
            </a:endParaRPr>
          </a:p>
        </p:txBody>
      </p:sp>
      <p:sp>
        <p:nvSpPr>
          <p:cNvPr id="11" name="テキスト ボックス 10">
            <a:extLst>
              <a:ext uri="{FF2B5EF4-FFF2-40B4-BE49-F238E27FC236}">
                <a16:creationId xmlns:a16="http://schemas.microsoft.com/office/drawing/2014/main" id="{B4401887-C441-2448-99BE-561983F1FF83}"/>
              </a:ext>
            </a:extLst>
          </p:cNvPr>
          <p:cNvSpPr txBox="1"/>
          <p:nvPr/>
        </p:nvSpPr>
        <p:spPr>
          <a:xfrm>
            <a:off x="6391693" y="3883045"/>
            <a:ext cx="2503170" cy="900000"/>
          </a:xfrm>
          <a:prstGeom prst="rect">
            <a:avLst/>
          </a:prstGeom>
          <a:solidFill>
            <a:srgbClr val="92D050"/>
          </a:solidFill>
        </p:spPr>
        <p:txBody>
          <a:bodyPr wrap="square" rtlCol="0" anchor="ctr" anchorCtr="1">
            <a:spAutoFit/>
          </a:bodyPr>
          <a:lstStyle/>
          <a:p>
            <a:pPr algn="ctr"/>
            <a:r>
              <a:rPr kumimoji="1" lang="en-US" altLang="ja-JP" sz="3000" dirty="0">
                <a:solidFill>
                  <a:schemeClr val="bg1"/>
                </a:solidFill>
                <a:latin typeface="HGPMinchoE" panose="02020900000000000000" pitchFamily="18" charset="-128"/>
                <a:ea typeface="HGPMinchoE" panose="02020900000000000000" pitchFamily="18" charset="-128"/>
              </a:rPr>
              <a:t>Azure</a:t>
            </a:r>
            <a:endParaRPr kumimoji="1" lang="ja-JP" altLang="en-US" sz="3000">
              <a:solidFill>
                <a:schemeClr val="bg1"/>
              </a:solidFill>
              <a:latin typeface="HGPMinchoE" panose="02020900000000000000" pitchFamily="18" charset="-128"/>
              <a:ea typeface="HGPMinchoE" panose="02020900000000000000" pitchFamily="18" charset="-128"/>
            </a:endParaRPr>
          </a:p>
        </p:txBody>
      </p:sp>
      <p:sp>
        <p:nvSpPr>
          <p:cNvPr id="3" name="四角形吹き出し 2">
            <a:extLst>
              <a:ext uri="{FF2B5EF4-FFF2-40B4-BE49-F238E27FC236}">
                <a16:creationId xmlns:a16="http://schemas.microsoft.com/office/drawing/2014/main" id="{A99755DE-2EF7-DC47-89FE-F36CFAE06B42}"/>
              </a:ext>
            </a:extLst>
          </p:cNvPr>
          <p:cNvSpPr/>
          <p:nvPr/>
        </p:nvSpPr>
        <p:spPr>
          <a:xfrm>
            <a:off x="7643278" y="4875364"/>
            <a:ext cx="3534770" cy="1054380"/>
          </a:xfrm>
          <a:prstGeom prst="wedgeRectCallout">
            <a:avLst>
              <a:gd name="adj1" fmla="val -36442"/>
              <a:gd name="adj2" fmla="val -750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chemeClr val="bg1"/>
                </a:solidFill>
                <a:latin typeface="HGPMinchoE" panose="02020900000000000000" pitchFamily="18" charset="-128"/>
                <a:ea typeface="HGPMinchoE" panose="02020900000000000000" pitchFamily="18" charset="-128"/>
              </a:rPr>
              <a:t>School Agreement</a:t>
            </a:r>
            <a:r>
              <a:rPr kumimoji="1" lang="ja-JP" altLang="en-US" sz="1800">
                <a:solidFill>
                  <a:schemeClr val="bg1"/>
                </a:solidFill>
                <a:latin typeface="HGPMinchoE" panose="02020900000000000000" pitchFamily="18" charset="-128"/>
                <a:ea typeface="HGPMinchoE" panose="02020900000000000000" pitchFamily="18" charset="-128"/>
              </a:rPr>
              <a:t>への変更</a:t>
            </a:r>
            <a:endParaRPr kumimoji="1" lang="en-US" altLang="ja-JP" sz="1800" dirty="0">
              <a:solidFill>
                <a:schemeClr val="bg1"/>
              </a:solidFill>
              <a:latin typeface="HGPMinchoE" panose="02020900000000000000" pitchFamily="18" charset="-128"/>
              <a:ea typeface="HGPMinchoE" panose="02020900000000000000" pitchFamily="18" charset="-128"/>
            </a:endParaRPr>
          </a:p>
          <a:p>
            <a:pPr algn="ctr"/>
            <a:r>
              <a:rPr kumimoji="1" lang="ja-JP" altLang="en-US" sz="1800">
                <a:solidFill>
                  <a:schemeClr val="bg1"/>
                </a:solidFill>
                <a:latin typeface="HGPMinchoE" panose="02020900000000000000" pitchFamily="18" charset="-128"/>
                <a:ea typeface="HGPMinchoE" panose="02020900000000000000" pitchFamily="18" charset="-128"/>
              </a:rPr>
              <a:t>により契約単価を下げ</a:t>
            </a:r>
            <a:endParaRPr kumimoji="1" lang="en-US" altLang="ja-JP" sz="1800" dirty="0">
              <a:solidFill>
                <a:schemeClr val="bg1"/>
              </a:solidFill>
              <a:latin typeface="HGPMinchoE" panose="02020900000000000000" pitchFamily="18" charset="-128"/>
              <a:ea typeface="HGPMinchoE" panose="02020900000000000000" pitchFamily="18" charset="-128"/>
            </a:endParaRPr>
          </a:p>
          <a:p>
            <a:pPr algn="ctr"/>
            <a:r>
              <a:rPr kumimoji="1" lang="ja-JP" altLang="en-US" sz="1800">
                <a:solidFill>
                  <a:schemeClr val="bg1"/>
                </a:solidFill>
                <a:latin typeface="HGPMinchoE" panose="02020900000000000000" pitchFamily="18" charset="-128"/>
                <a:ea typeface="HGPMinchoE" panose="02020900000000000000" pitchFamily="18" charset="-128"/>
              </a:rPr>
              <a:t>約</a:t>
            </a:r>
            <a:r>
              <a:rPr kumimoji="1" lang="en-US" altLang="ja-JP" sz="1800" dirty="0">
                <a:solidFill>
                  <a:schemeClr val="bg1"/>
                </a:solidFill>
                <a:latin typeface="HGPMinchoE" panose="02020900000000000000" pitchFamily="18" charset="-128"/>
                <a:ea typeface="HGPMinchoE" panose="02020900000000000000" pitchFamily="18" charset="-128"/>
              </a:rPr>
              <a:t>300</a:t>
            </a:r>
            <a:r>
              <a:rPr kumimoji="1" lang="ja-JP" altLang="en-US" sz="1800">
                <a:solidFill>
                  <a:schemeClr val="bg1"/>
                </a:solidFill>
                <a:latin typeface="HGPMinchoE" panose="02020900000000000000" pitchFamily="18" charset="-128"/>
                <a:ea typeface="HGPMinchoE" panose="02020900000000000000" pitchFamily="18" charset="-128"/>
              </a:rPr>
              <a:t>万円分</a:t>
            </a:r>
            <a:r>
              <a:rPr kumimoji="1" lang="en-US" altLang="ja-JP" sz="1800" dirty="0">
                <a:solidFill>
                  <a:schemeClr val="bg1"/>
                </a:solidFill>
                <a:latin typeface="HGPMinchoE" panose="02020900000000000000" pitchFamily="18" charset="-128"/>
                <a:ea typeface="HGPMinchoE" panose="02020900000000000000" pitchFamily="18" charset="-128"/>
              </a:rPr>
              <a:t>Azure</a:t>
            </a:r>
            <a:r>
              <a:rPr kumimoji="1" lang="ja-JP" altLang="en-US" sz="1800">
                <a:solidFill>
                  <a:schemeClr val="bg1"/>
                </a:solidFill>
                <a:latin typeface="HGPMinchoE" panose="02020900000000000000" pitchFamily="18" charset="-128"/>
                <a:ea typeface="HGPMinchoE" panose="02020900000000000000" pitchFamily="18" charset="-128"/>
              </a:rPr>
              <a:t>利用を可能に。</a:t>
            </a:r>
          </a:p>
        </p:txBody>
      </p:sp>
      <p:sp>
        <p:nvSpPr>
          <p:cNvPr id="12" name="テキスト ボックス 11">
            <a:extLst>
              <a:ext uri="{FF2B5EF4-FFF2-40B4-BE49-F238E27FC236}">
                <a16:creationId xmlns:a16="http://schemas.microsoft.com/office/drawing/2014/main" id="{74AA0139-CE09-1A46-BC64-6D7CCCF1FDF7}"/>
              </a:ext>
            </a:extLst>
          </p:cNvPr>
          <p:cNvSpPr txBox="1"/>
          <p:nvPr/>
        </p:nvSpPr>
        <p:spPr>
          <a:xfrm>
            <a:off x="8894863" y="1999442"/>
            <a:ext cx="2557464" cy="864000"/>
          </a:xfrm>
          <a:prstGeom prst="rect">
            <a:avLst/>
          </a:prstGeom>
          <a:solidFill>
            <a:schemeClr val="accent6">
              <a:lumMod val="40000"/>
              <a:lumOff val="60000"/>
            </a:schemeClr>
          </a:solidFill>
          <a:ln w="25400">
            <a:solidFill>
              <a:srgbClr val="92D050"/>
            </a:solidFill>
          </a:ln>
        </p:spPr>
        <p:txBody>
          <a:bodyPr wrap="square" rtlCol="0" anchor="ctr" anchorCtr="1">
            <a:spAutoFit/>
          </a:bodyPr>
          <a:lstStyle/>
          <a:p>
            <a:pPr algn="ctr"/>
            <a:r>
              <a:rPr kumimoji="1" lang="en-US" altLang="ja-JP" sz="3000" dirty="0">
                <a:solidFill>
                  <a:schemeClr val="tx1"/>
                </a:solidFill>
                <a:latin typeface="HGPMinchoE" panose="02020900000000000000" pitchFamily="18" charset="-128"/>
                <a:ea typeface="HGPMinchoE" panose="02020900000000000000" pitchFamily="18" charset="-128"/>
              </a:rPr>
              <a:t>Azure</a:t>
            </a:r>
            <a:endParaRPr kumimoji="1" lang="ja-JP" altLang="en-US" sz="3000">
              <a:solidFill>
                <a:schemeClr val="tx1"/>
              </a:solidFill>
              <a:latin typeface="HGPMinchoE" panose="02020900000000000000" pitchFamily="18" charset="-128"/>
              <a:ea typeface="HGPMinchoE" panose="02020900000000000000" pitchFamily="18" charset="-128"/>
            </a:endParaRPr>
          </a:p>
        </p:txBody>
      </p:sp>
      <p:sp>
        <p:nvSpPr>
          <p:cNvPr id="13" name="四角形吹き出し 12">
            <a:extLst>
              <a:ext uri="{FF2B5EF4-FFF2-40B4-BE49-F238E27FC236}">
                <a16:creationId xmlns:a16="http://schemas.microsoft.com/office/drawing/2014/main" id="{C61F9734-2480-6E4E-8E65-1F92D0927FA9}"/>
              </a:ext>
            </a:extLst>
          </p:cNvPr>
          <p:cNvSpPr/>
          <p:nvPr/>
        </p:nvSpPr>
        <p:spPr>
          <a:xfrm>
            <a:off x="7860650" y="896294"/>
            <a:ext cx="3534770" cy="924125"/>
          </a:xfrm>
          <a:prstGeom prst="wedgeRectCallout">
            <a:avLst>
              <a:gd name="adj1" fmla="val -7045"/>
              <a:gd name="adj2" fmla="val 865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a:solidFill>
                  <a:schemeClr val="bg1"/>
                </a:solidFill>
                <a:latin typeface="HGPMinchoE" panose="02020900000000000000" pitchFamily="18" charset="-128"/>
                <a:ea typeface="HGPMinchoE" panose="02020900000000000000" pitchFamily="18" charset="-128"/>
              </a:rPr>
              <a:t>本来クラウド環境を準備する場合</a:t>
            </a:r>
            <a:endParaRPr kumimoji="1" lang="en-US" altLang="ja-JP" sz="1800" dirty="0">
              <a:solidFill>
                <a:schemeClr val="bg1"/>
              </a:solidFill>
              <a:latin typeface="HGPMinchoE" panose="02020900000000000000" pitchFamily="18" charset="-128"/>
              <a:ea typeface="HGPMinchoE" panose="02020900000000000000" pitchFamily="18" charset="-128"/>
            </a:endParaRPr>
          </a:p>
          <a:p>
            <a:pPr algn="ctr"/>
            <a:r>
              <a:rPr kumimoji="1" lang="ja-JP" altLang="en-US" sz="1800">
                <a:solidFill>
                  <a:schemeClr val="bg1"/>
                </a:solidFill>
                <a:latin typeface="HGPMinchoE" panose="02020900000000000000" pitchFamily="18" charset="-128"/>
                <a:ea typeface="HGPMinchoE" panose="02020900000000000000" pitchFamily="18" charset="-128"/>
              </a:rPr>
              <a:t>従来契約に費用が追加される。</a:t>
            </a:r>
          </a:p>
        </p:txBody>
      </p:sp>
      <p:sp>
        <p:nvSpPr>
          <p:cNvPr id="14" name="Google Shape;129;p19">
            <a:extLst>
              <a:ext uri="{FF2B5EF4-FFF2-40B4-BE49-F238E27FC236}">
                <a16:creationId xmlns:a16="http://schemas.microsoft.com/office/drawing/2014/main" id="{D658A61E-1546-DD4F-A33B-45D8FE470EC5}"/>
              </a:ext>
            </a:extLst>
          </p:cNvPr>
          <p:cNvSpPr txBox="1">
            <a:spLocks/>
          </p:cNvSpPr>
          <p:nvPr/>
        </p:nvSpPr>
        <p:spPr>
          <a:xfrm>
            <a:off x="584844" y="6077163"/>
            <a:ext cx="10810576" cy="5176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600"/>
            </a:pPr>
            <a:r>
              <a:rPr lang="ja-JP" altLang="en-US" sz="2800">
                <a:latin typeface="HGPMinchoE" panose="02020900000000000000" pitchFamily="18" charset="-128"/>
                <a:ea typeface="HGPMinchoE" panose="02020900000000000000" pitchFamily="18" charset="-128"/>
              </a:rPr>
              <a:t>本来、従来契約に追加される</a:t>
            </a:r>
            <a:r>
              <a:rPr lang="en-US" altLang="ja-JP" sz="2800" dirty="0">
                <a:latin typeface="HGPMinchoE" panose="02020900000000000000" pitchFamily="18" charset="-128"/>
                <a:ea typeface="HGPMinchoE" panose="02020900000000000000" pitchFamily="18" charset="-128"/>
              </a:rPr>
              <a:t>Azure</a:t>
            </a:r>
            <a:r>
              <a:rPr lang="ja-JP" altLang="en-US" sz="2800">
                <a:latin typeface="HGPMinchoE" panose="02020900000000000000" pitchFamily="18" charset="-128"/>
                <a:ea typeface="HGPMinchoE" panose="02020900000000000000" pitchFamily="18" charset="-128"/>
              </a:rPr>
              <a:t>費用を含めるという見積もり提案。</a:t>
            </a:r>
            <a:endParaRPr lang="ja-JP" altLang="en-US" sz="2800" dirty="0">
              <a:latin typeface="HGPMinchoE" panose="02020900000000000000" pitchFamily="18" charset="-128"/>
              <a:ea typeface="HGPMinchoE" panose="02020900000000000000" pitchFamily="18" charset="-128"/>
            </a:endParaRPr>
          </a:p>
        </p:txBody>
      </p:sp>
      <p:sp>
        <p:nvSpPr>
          <p:cNvPr id="16" name="Google Shape;147;p20">
            <a:extLst>
              <a:ext uri="{FF2B5EF4-FFF2-40B4-BE49-F238E27FC236}">
                <a16:creationId xmlns:a16="http://schemas.microsoft.com/office/drawing/2014/main" id="{88E256FE-A1B6-E047-AAF6-5B2906C84779}"/>
              </a:ext>
            </a:extLst>
          </p:cNvPr>
          <p:cNvSpPr txBox="1">
            <a:spLocks/>
          </p:cNvSpPr>
          <p:nvPr/>
        </p:nvSpPr>
        <p:spPr>
          <a:xfrm>
            <a:off x="8905246" y="2932673"/>
            <a:ext cx="2626048" cy="69106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nSpc>
                <a:spcPct val="116666"/>
              </a:lnSpc>
              <a:spcBef>
                <a:spcPts val="0"/>
              </a:spcBef>
            </a:pPr>
            <a:r>
              <a:rPr lang="ja-JP" altLang="en-US" sz="1800">
                <a:solidFill>
                  <a:srgbClr val="FF0000"/>
                </a:solidFill>
                <a:latin typeface="HGPMinchoE" panose="02020900000000000000" pitchFamily="18" charset="-128"/>
                <a:ea typeface="HGPMinchoE" panose="02020900000000000000" pitchFamily="18" charset="-128"/>
              </a:rPr>
              <a:t>クラウド関連の費用が</a:t>
            </a:r>
            <a:endParaRPr lang="en-US" altLang="ja-JP" sz="1800" dirty="0">
              <a:solidFill>
                <a:srgbClr val="FF0000"/>
              </a:solidFill>
              <a:latin typeface="HGPMinchoE" panose="02020900000000000000" pitchFamily="18" charset="-128"/>
              <a:ea typeface="HGPMinchoE" panose="02020900000000000000" pitchFamily="18" charset="-128"/>
            </a:endParaRPr>
          </a:p>
          <a:p>
            <a:pPr marL="0" indent="0">
              <a:lnSpc>
                <a:spcPct val="116666"/>
              </a:lnSpc>
              <a:spcBef>
                <a:spcPts val="0"/>
              </a:spcBef>
            </a:pPr>
            <a:r>
              <a:rPr lang="ja-JP" altLang="en-US" sz="1800">
                <a:solidFill>
                  <a:srgbClr val="FF0000"/>
                </a:solidFill>
                <a:latin typeface="HGPMinchoE" panose="02020900000000000000" pitchFamily="18" charset="-128"/>
                <a:ea typeface="HGPMinchoE" panose="02020900000000000000" pitchFamily="18" charset="-128"/>
              </a:rPr>
              <a:t>純増する</a:t>
            </a:r>
            <a:endParaRPr lang="en-US" altLang="ja-JP" sz="1800" dirty="0">
              <a:solidFill>
                <a:srgbClr val="FF0000"/>
              </a:solidFill>
              <a:latin typeface="HGPMinchoE" panose="02020900000000000000" pitchFamily="18" charset="-128"/>
              <a:ea typeface="HGPMinchoE" panose="02020900000000000000" pitchFamily="18" charset="-128"/>
            </a:endParaRPr>
          </a:p>
        </p:txBody>
      </p:sp>
    </p:spTree>
    <p:extLst>
      <p:ext uri="{BB962C8B-B14F-4D97-AF65-F5344CB8AC3E}">
        <p14:creationId xmlns:p14="http://schemas.microsoft.com/office/powerpoint/2010/main" val="225540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99970" y="972163"/>
            <a:ext cx="10236352"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200">
                <a:solidFill>
                  <a:schemeClr val="tx1"/>
                </a:solidFill>
                <a:latin typeface="HGPMinchoE" panose="02020900000000000000" pitchFamily="18" charset="-128"/>
                <a:ea typeface="HGPMinchoE" panose="02020900000000000000" pitchFamily="18" charset="-128"/>
              </a:rPr>
              <a:t>懸念事項（契約数の増減に対する考え方</a:t>
            </a:r>
            <a:r>
              <a:rPr lang="en-US" altLang="ja-JP" sz="4200" dirty="0">
                <a:solidFill>
                  <a:schemeClr val="tx1"/>
                </a:solidFill>
                <a:latin typeface="HGPMinchoE" panose="02020900000000000000" pitchFamily="18" charset="-128"/>
                <a:ea typeface="HGPMinchoE" panose="02020900000000000000" pitchFamily="18" charset="-128"/>
              </a:rPr>
              <a:t>①</a:t>
            </a:r>
            <a:r>
              <a:rPr lang="ja-JP" altLang="en-US" sz="4200">
                <a:solidFill>
                  <a:schemeClr val="tx1"/>
                </a:solidFill>
                <a:latin typeface="HGPMinchoE" panose="02020900000000000000" pitchFamily="18" charset="-128"/>
                <a:ea typeface="HGPMinchoE" panose="02020900000000000000" pitchFamily="18" charset="-128"/>
              </a:rPr>
              <a:t>）</a:t>
            </a:r>
            <a:endParaRPr sz="4200" dirty="0">
              <a:solidFill>
                <a:schemeClr val="tx1"/>
              </a:solidFill>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lvl="0"/>
            <a:r>
              <a:rPr lang="ja-JP" altLang="en-US" sz="1800">
                <a:solidFill>
                  <a:schemeClr val="lt1"/>
                </a:solidFill>
                <a:latin typeface="HGPMinchoE" panose="02020900000000000000" pitchFamily="18" charset="-128"/>
                <a:ea typeface="HGPMinchoE" panose="02020900000000000000" pitchFamily="18" charset="-128"/>
              </a:rPr>
              <a:t>　● クラウド導入に対する</a:t>
            </a:r>
            <a:r>
              <a:rPr lang="en" altLang="ja-JP" sz="1800" dirty="0">
                <a:solidFill>
                  <a:schemeClr val="lt1"/>
                </a:solidFill>
                <a:latin typeface="HGPMinchoE" panose="02020900000000000000" pitchFamily="18" charset="-128"/>
                <a:ea typeface="HGPMinchoE" panose="02020900000000000000" pitchFamily="18" charset="-128"/>
              </a:rPr>
              <a:t>Microsoft</a:t>
            </a:r>
            <a:r>
              <a:rPr lang="ja-JP" altLang="en-US" sz="1800">
                <a:solidFill>
                  <a:schemeClr val="lt1"/>
                </a:solidFill>
                <a:latin typeface="HGPMinchoE" panose="02020900000000000000" pitchFamily="18" charset="-128"/>
                <a:ea typeface="HGPMinchoE" panose="02020900000000000000" pitchFamily="18" charset="-128"/>
              </a:rPr>
              <a:t>からの提案について</a:t>
            </a:r>
            <a:endParaRPr lang="ja-JP" altLang="en-US" sz="1800" dirty="0">
              <a:solidFill>
                <a:schemeClr val="lt1"/>
              </a:solidFill>
              <a:latin typeface="HGPMinchoE" panose="02020900000000000000" pitchFamily="18" charset="-128"/>
              <a:ea typeface="HGPMinchoE" panose="02020900000000000000" pitchFamily="18" charset="-128"/>
            </a:endParaRPr>
          </a:p>
        </p:txBody>
      </p:sp>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788276" y="1939775"/>
            <a:ext cx="10552385" cy="44276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今回の提案は金額を大きく変えずにクラウドが活用できる</a:t>
            </a:r>
            <a:r>
              <a:rPr lang="en-US" altLang="ja-JP" sz="2200" dirty="0">
                <a:latin typeface="HGPMinchoE" panose="02020900000000000000" pitchFamily="18" charset="-128"/>
                <a:ea typeface="HGPMinchoE" panose="02020900000000000000" pitchFamily="18" charset="-128"/>
              </a:rPr>
              <a:t>HAL</a:t>
            </a:r>
            <a:r>
              <a:rPr lang="ja-JP" altLang="en-US" sz="2200">
                <a:latin typeface="HGPMinchoE" panose="02020900000000000000" pitchFamily="18" charset="-128"/>
                <a:ea typeface="HGPMinchoE" panose="02020900000000000000" pitchFamily="18" charset="-128"/>
              </a:rPr>
              <a:t>だけに向けた、特別価格の提案となります。この提案に関し、次年度以降の学生数の増減に対する留意事項あり。</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＜＜契約に関する数の増減について＞＞</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・契約数が増加した場合、「単価」</a:t>
            </a:r>
            <a:r>
              <a:rPr lang="en-US" altLang="ja-JP" sz="2200" dirty="0">
                <a:latin typeface="HGPMinchoE" panose="02020900000000000000" pitchFamily="18" charset="-128"/>
                <a:ea typeface="HGPMinchoE" panose="02020900000000000000" pitchFamily="18" charset="-128"/>
              </a:rPr>
              <a:t>×</a:t>
            </a:r>
            <a:r>
              <a:rPr lang="ja-JP" altLang="en-US" sz="2200">
                <a:latin typeface="HGPMinchoE" panose="02020900000000000000" pitchFamily="18" charset="-128"/>
                <a:ea typeface="HGPMinchoE" panose="02020900000000000000" pitchFamily="18" charset="-128"/>
              </a:rPr>
              <a:t>「増加人数」の追加が必要。（従来と変化なし）</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chemeClr val="tx1"/>
                </a:solidFill>
                <a:latin typeface="HGPMinchoE" panose="02020900000000000000" pitchFamily="18" charset="-128"/>
                <a:ea typeface="HGPMinchoE" panose="02020900000000000000" pitchFamily="18" charset="-128"/>
              </a:rPr>
              <a:t>・契約数が減少した場合、今回の契約金額から下げることは出来ません。</a:t>
            </a:r>
            <a:endParaRPr lang="en-US" altLang="ja-JP" sz="2200" dirty="0">
              <a:solidFill>
                <a:srgbClr val="FF0000"/>
              </a:solidFill>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2200" dirty="0">
              <a:latin typeface="HGPMinchoE" panose="02020900000000000000" pitchFamily="18" charset="-128"/>
              <a:ea typeface="HGPMinchoE" panose="02020900000000000000" pitchFamily="18" charset="-128"/>
            </a:endParaRPr>
          </a:p>
        </p:txBody>
      </p:sp>
      <p:sp>
        <p:nvSpPr>
          <p:cNvPr id="7" name="テキスト ボックス 6">
            <a:extLst>
              <a:ext uri="{FF2B5EF4-FFF2-40B4-BE49-F238E27FC236}">
                <a16:creationId xmlns:a16="http://schemas.microsoft.com/office/drawing/2014/main" id="{D4E411EA-8BE6-5942-B6DD-D068DCDC2089}"/>
              </a:ext>
            </a:extLst>
          </p:cNvPr>
          <p:cNvSpPr txBox="1"/>
          <p:nvPr/>
        </p:nvSpPr>
        <p:spPr>
          <a:xfrm>
            <a:off x="502551" y="4527960"/>
            <a:ext cx="5339456" cy="720000"/>
          </a:xfrm>
          <a:prstGeom prst="rect">
            <a:avLst/>
          </a:prstGeom>
          <a:solidFill>
            <a:schemeClr val="accent1"/>
          </a:solidFill>
        </p:spPr>
        <p:txBody>
          <a:bodyPr wrap="square" rtlCol="0" anchor="ctr" anchorCtr="1">
            <a:spAutoFit/>
          </a:bodyPr>
          <a:lstStyle/>
          <a:p>
            <a:pPr algn="ctr"/>
            <a:r>
              <a:rPr kumimoji="1" lang="en-US" altLang="ja-JP" sz="2600" dirty="0">
                <a:solidFill>
                  <a:schemeClr val="bg1"/>
                </a:solidFill>
                <a:latin typeface="HGPMinchoE" panose="02020900000000000000" pitchFamily="18" charset="-128"/>
                <a:ea typeface="HGPMinchoE" panose="02020900000000000000" pitchFamily="18" charset="-128"/>
              </a:rPr>
              <a:t>School Agreement</a:t>
            </a:r>
            <a:r>
              <a:rPr kumimoji="1" lang="ja-JP" altLang="en-US" sz="2600">
                <a:solidFill>
                  <a:schemeClr val="bg1"/>
                </a:solidFill>
                <a:latin typeface="HGPMinchoE" panose="02020900000000000000" pitchFamily="18" charset="-128"/>
                <a:ea typeface="HGPMinchoE" panose="02020900000000000000" pitchFamily="18" charset="-128"/>
              </a:rPr>
              <a:t>契約（</a:t>
            </a:r>
            <a:r>
              <a:rPr kumimoji="1" lang="en-US" altLang="ja-JP" sz="2600" dirty="0">
                <a:solidFill>
                  <a:schemeClr val="bg1"/>
                </a:solidFill>
                <a:latin typeface="HGPMinchoE" panose="02020900000000000000" pitchFamily="18" charset="-128"/>
                <a:ea typeface="HGPMinchoE" panose="02020900000000000000" pitchFamily="18" charset="-128"/>
              </a:rPr>
              <a:t>6920</a:t>
            </a:r>
            <a:r>
              <a:rPr kumimoji="1" lang="ja-JP" altLang="en-US" sz="2600">
                <a:solidFill>
                  <a:schemeClr val="bg1"/>
                </a:solidFill>
                <a:latin typeface="HGPMinchoE" panose="02020900000000000000" pitchFamily="18" charset="-128"/>
                <a:ea typeface="HGPMinchoE" panose="02020900000000000000" pitchFamily="18" charset="-128"/>
              </a:rPr>
              <a:t>名）</a:t>
            </a:r>
          </a:p>
        </p:txBody>
      </p:sp>
      <p:sp>
        <p:nvSpPr>
          <p:cNvPr id="8" name="テキスト ボックス 7">
            <a:extLst>
              <a:ext uri="{FF2B5EF4-FFF2-40B4-BE49-F238E27FC236}">
                <a16:creationId xmlns:a16="http://schemas.microsoft.com/office/drawing/2014/main" id="{BB2DFB21-B430-EC44-9394-D618F97A3978}"/>
              </a:ext>
            </a:extLst>
          </p:cNvPr>
          <p:cNvSpPr txBox="1"/>
          <p:nvPr/>
        </p:nvSpPr>
        <p:spPr>
          <a:xfrm>
            <a:off x="5842007" y="4527960"/>
            <a:ext cx="2557464" cy="720000"/>
          </a:xfrm>
          <a:prstGeom prst="rect">
            <a:avLst/>
          </a:prstGeom>
          <a:solidFill>
            <a:srgbClr val="92D050"/>
          </a:solidFill>
        </p:spPr>
        <p:txBody>
          <a:bodyPr wrap="square" rtlCol="0" anchor="ctr" anchorCtr="1">
            <a:spAutoFit/>
          </a:bodyPr>
          <a:lstStyle/>
          <a:p>
            <a:pPr algn="ctr"/>
            <a:r>
              <a:rPr kumimoji="1" lang="en-US" altLang="ja-JP" sz="2600" dirty="0">
                <a:solidFill>
                  <a:schemeClr val="bg1"/>
                </a:solidFill>
                <a:latin typeface="HGPMinchoE" panose="02020900000000000000" pitchFamily="18" charset="-128"/>
                <a:ea typeface="HGPMinchoE" panose="02020900000000000000" pitchFamily="18" charset="-128"/>
              </a:rPr>
              <a:t>Azure</a:t>
            </a:r>
            <a:r>
              <a:rPr kumimoji="1" lang="ja-JP" altLang="en-US" sz="2600">
                <a:solidFill>
                  <a:schemeClr val="bg1"/>
                </a:solidFill>
                <a:latin typeface="HGPMinchoE" panose="02020900000000000000" pitchFamily="18" charset="-128"/>
                <a:ea typeface="HGPMinchoE" panose="02020900000000000000" pitchFamily="18" charset="-128"/>
              </a:rPr>
              <a:t>（約</a:t>
            </a:r>
            <a:r>
              <a:rPr kumimoji="1" lang="en-US" altLang="ja-JP" sz="2600" dirty="0">
                <a:solidFill>
                  <a:schemeClr val="bg1"/>
                </a:solidFill>
                <a:latin typeface="HGPMinchoE" panose="02020900000000000000" pitchFamily="18" charset="-128"/>
                <a:ea typeface="HGPMinchoE" panose="02020900000000000000" pitchFamily="18" charset="-128"/>
              </a:rPr>
              <a:t>300</a:t>
            </a:r>
            <a:r>
              <a:rPr kumimoji="1" lang="ja-JP" altLang="en-US" sz="2600">
                <a:solidFill>
                  <a:schemeClr val="bg1"/>
                </a:solidFill>
                <a:latin typeface="HGPMinchoE" panose="02020900000000000000" pitchFamily="18" charset="-128"/>
                <a:ea typeface="HGPMinchoE" panose="02020900000000000000" pitchFamily="18" charset="-128"/>
              </a:rPr>
              <a:t>万）</a:t>
            </a:r>
          </a:p>
        </p:txBody>
      </p:sp>
      <p:sp>
        <p:nvSpPr>
          <p:cNvPr id="15" name="テキスト ボックス 14">
            <a:extLst>
              <a:ext uri="{FF2B5EF4-FFF2-40B4-BE49-F238E27FC236}">
                <a16:creationId xmlns:a16="http://schemas.microsoft.com/office/drawing/2014/main" id="{67BBDD5B-230C-A545-8439-B8A3CD12F9B7}"/>
              </a:ext>
            </a:extLst>
          </p:cNvPr>
          <p:cNvSpPr txBox="1"/>
          <p:nvPr/>
        </p:nvSpPr>
        <p:spPr>
          <a:xfrm>
            <a:off x="502551" y="5747713"/>
            <a:ext cx="5085456" cy="720000"/>
          </a:xfrm>
          <a:prstGeom prst="rect">
            <a:avLst/>
          </a:prstGeom>
          <a:solidFill>
            <a:schemeClr val="accent1"/>
          </a:solidFill>
        </p:spPr>
        <p:txBody>
          <a:bodyPr wrap="square" rtlCol="0" anchor="ctr" anchorCtr="1">
            <a:spAutoFit/>
          </a:bodyPr>
          <a:lstStyle/>
          <a:p>
            <a:pPr algn="ctr"/>
            <a:r>
              <a:rPr kumimoji="1" lang="en-US" altLang="ja-JP" sz="2600" dirty="0">
                <a:solidFill>
                  <a:schemeClr val="bg1"/>
                </a:solidFill>
                <a:latin typeface="HGPMinchoE" panose="02020900000000000000" pitchFamily="18" charset="-128"/>
                <a:ea typeface="HGPMinchoE" panose="02020900000000000000" pitchFamily="18" charset="-128"/>
              </a:rPr>
              <a:t>School Agreement</a:t>
            </a:r>
            <a:r>
              <a:rPr kumimoji="1" lang="ja-JP" altLang="en-US" sz="2600">
                <a:solidFill>
                  <a:schemeClr val="bg1"/>
                </a:solidFill>
                <a:latin typeface="HGPMinchoE" panose="02020900000000000000" pitchFamily="18" charset="-128"/>
                <a:ea typeface="HGPMinchoE" panose="02020900000000000000" pitchFamily="18" charset="-128"/>
              </a:rPr>
              <a:t>契約（</a:t>
            </a:r>
            <a:r>
              <a:rPr kumimoji="1" lang="en-US" altLang="ja-JP" sz="2600" dirty="0">
                <a:solidFill>
                  <a:schemeClr val="bg1"/>
                </a:solidFill>
                <a:latin typeface="HGPMinchoE" panose="02020900000000000000" pitchFamily="18" charset="-128"/>
                <a:ea typeface="HGPMinchoE" panose="02020900000000000000" pitchFamily="18" charset="-128"/>
              </a:rPr>
              <a:t>6900</a:t>
            </a:r>
            <a:r>
              <a:rPr kumimoji="1" lang="ja-JP" altLang="en-US" sz="2600">
                <a:solidFill>
                  <a:schemeClr val="bg1"/>
                </a:solidFill>
                <a:latin typeface="HGPMinchoE" panose="02020900000000000000" pitchFamily="18" charset="-128"/>
                <a:ea typeface="HGPMinchoE" panose="02020900000000000000" pitchFamily="18" charset="-128"/>
              </a:rPr>
              <a:t>名）</a:t>
            </a:r>
          </a:p>
        </p:txBody>
      </p:sp>
      <p:sp>
        <p:nvSpPr>
          <p:cNvPr id="16" name="テキスト ボックス 15">
            <a:extLst>
              <a:ext uri="{FF2B5EF4-FFF2-40B4-BE49-F238E27FC236}">
                <a16:creationId xmlns:a16="http://schemas.microsoft.com/office/drawing/2014/main" id="{F2EF5CD4-9481-914E-B2F4-9DE6403CA0A1}"/>
              </a:ext>
            </a:extLst>
          </p:cNvPr>
          <p:cNvSpPr txBox="1"/>
          <p:nvPr/>
        </p:nvSpPr>
        <p:spPr>
          <a:xfrm>
            <a:off x="5842007" y="5747713"/>
            <a:ext cx="2557464" cy="720000"/>
          </a:xfrm>
          <a:prstGeom prst="rect">
            <a:avLst/>
          </a:prstGeom>
          <a:solidFill>
            <a:srgbClr val="92D050"/>
          </a:solidFill>
        </p:spPr>
        <p:txBody>
          <a:bodyPr wrap="square" rtlCol="0" anchor="ctr" anchorCtr="1">
            <a:spAutoFit/>
          </a:bodyPr>
          <a:lstStyle/>
          <a:p>
            <a:pPr algn="ctr"/>
            <a:r>
              <a:rPr kumimoji="1" lang="en-US" altLang="ja-JP" sz="2600" dirty="0">
                <a:solidFill>
                  <a:schemeClr val="bg1"/>
                </a:solidFill>
                <a:latin typeface="HGPMinchoE" panose="02020900000000000000" pitchFamily="18" charset="-128"/>
                <a:ea typeface="HGPMinchoE" panose="02020900000000000000" pitchFamily="18" charset="-128"/>
              </a:rPr>
              <a:t>Azure</a:t>
            </a:r>
            <a:r>
              <a:rPr kumimoji="1" lang="ja-JP" altLang="en-US" sz="2600">
                <a:solidFill>
                  <a:schemeClr val="bg1"/>
                </a:solidFill>
                <a:latin typeface="HGPMinchoE" panose="02020900000000000000" pitchFamily="18" charset="-128"/>
                <a:ea typeface="HGPMinchoE" panose="02020900000000000000" pitchFamily="18" charset="-128"/>
              </a:rPr>
              <a:t>（約</a:t>
            </a:r>
            <a:r>
              <a:rPr kumimoji="1" lang="en-US" altLang="ja-JP" sz="2600" dirty="0">
                <a:solidFill>
                  <a:schemeClr val="bg1"/>
                </a:solidFill>
                <a:latin typeface="HGPMinchoE" panose="02020900000000000000" pitchFamily="18" charset="-128"/>
                <a:ea typeface="HGPMinchoE" panose="02020900000000000000" pitchFamily="18" charset="-128"/>
              </a:rPr>
              <a:t>300</a:t>
            </a:r>
            <a:r>
              <a:rPr kumimoji="1" lang="ja-JP" altLang="en-US" sz="2600">
                <a:solidFill>
                  <a:schemeClr val="bg1"/>
                </a:solidFill>
                <a:latin typeface="HGPMinchoE" panose="02020900000000000000" pitchFamily="18" charset="-128"/>
                <a:ea typeface="HGPMinchoE" panose="02020900000000000000" pitchFamily="18" charset="-128"/>
              </a:rPr>
              <a:t>万）</a:t>
            </a:r>
          </a:p>
        </p:txBody>
      </p:sp>
      <p:sp>
        <p:nvSpPr>
          <p:cNvPr id="17" name="テキスト ボックス 16">
            <a:extLst>
              <a:ext uri="{FF2B5EF4-FFF2-40B4-BE49-F238E27FC236}">
                <a16:creationId xmlns:a16="http://schemas.microsoft.com/office/drawing/2014/main" id="{85540118-E93C-B74F-BBDE-13CF8D3CC8FF}"/>
              </a:ext>
            </a:extLst>
          </p:cNvPr>
          <p:cNvSpPr txBox="1"/>
          <p:nvPr/>
        </p:nvSpPr>
        <p:spPr>
          <a:xfrm>
            <a:off x="5588007" y="5746020"/>
            <a:ext cx="254000" cy="702000"/>
          </a:xfrm>
          <a:prstGeom prst="rect">
            <a:avLst/>
          </a:prstGeom>
          <a:noFill/>
          <a:ln w="12700">
            <a:solidFill>
              <a:schemeClr val="accent1">
                <a:shade val="50000"/>
              </a:schemeClr>
            </a:solidFill>
          </a:ln>
        </p:spPr>
        <p:txBody>
          <a:bodyPr wrap="square" rtlCol="0" anchor="ctr" anchorCtr="1">
            <a:spAutoFit/>
          </a:bodyPr>
          <a:lstStyle/>
          <a:p>
            <a:pPr algn="ctr"/>
            <a:endParaRPr kumimoji="1" lang="ja-JP" altLang="en-US" sz="2600">
              <a:solidFill>
                <a:schemeClr val="bg1"/>
              </a:solidFill>
              <a:latin typeface="HGPMinchoE" panose="02020900000000000000" pitchFamily="18" charset="-128"/>
              <a:ea typeface="HGPMinchoE" panose="02020900000000000000" pitchFamily="18" charset="-128"/>
            </a:endParaRPr>
          </a:p>
        </p:txBody>
      </p:sp>
      <p:sp>
        <p:nvSpPr>
          <p:cNvPr id="18" name="Google Shape;129;p19">
            <a:extLst>
              <a:ext uri="{FF2B5EF4-FFF2-40B4-BE49-F238E27FC236}">
                <a16:creationId xmlns:a16="http://schemas.microsoft.com/office/drawing/2014/main" id="{73B0B624-373D-B841-B137-ADB859ED1883}"/>
              </a:ext>
            </a:extLst>
          </p:cNvPr>
          <p:cNvSpPr txBox="1">
            <a:spLocks/>
          </p:cNvSpPr>
          <p:nvPr/>
        </p:nvSpPr>
        <p:spPr>
          <a:xfrm>
            <a:off x="8558811" y="4656013"/>
            <a:ext cx="613266" cy="17507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600"/>
            </a:pPr>
            <a:r>
              <a:rPr lang="en-US" altLang="ja-JP" sz="12000" dirty="0">
                <a:solidFill>
                  <a:srgbClr val="FF0000"/>
                </a:solidFill>
                <a:latin typeface="HGSMinchoE" panose="02020900000000000000" pitchFamily="18" charset="-128"/>
                <a:ea typeface="HGSMinchoE" panose="02020900000000000000" pitchFamily="18" charset="-128"/>
              </a:rPr>
              <a:t>}</a:t>
            </a:r>
            <a:endParaRPr lang="ja-JP" altLang="en-US" sz="12000" dirty="0">
              <a:solidFill>
                <a:srgbClr val="FF0000"/>
              </a:solidFill>
              <a:latin typeface="HGSMinchoE" panose="02020900000000000000" pitchFamily="18" charset="-128"/>
              <a:ea typeface="HGSMinchoE" panose="02020900000000000000" pitchFamily="18" charset="-128"/>
            </a:endParaRPr>
          </a:p>
        </p:txBody>
      </p:sp>
      <p:sp>
        <p:nvSpPr>
          <p:cNvPr id="19" name="Google Shape;147;p20">
            <a:extLst>
              <a:ext uri="{FF2B5EF4-FFF2-40B4-BE49-F238E27FC236}">
                <a16:creationId xmlns:a16="http://schemas.microsoft.com/office/drawing/2014/main" id="{6B9CEA66-E323-0248-B55D-E74AE2C291DD}"/>
              </a:ext>
            </a:extLst>
          </p:cNvPr>
          <p:cNvSpPr txBox="1">
            <a:spLocks/>
          </p:cNvSpPr>
          <p:nvPr/>
        </p:nvSpPr>
        <p:spPr>
          <a:xfrm>
            <a:off x="464506" y="4067636"/>
            <a:ext cx="4124430" cy="4776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000">
                <a:latin typeface="HGPMinchoE" panose="02020900000000000000" pitchFamily="18" charset="-128"/>
                <a:ea typeface="HGPMinchoE" panose="02020900000000000000" pitchFamily="18" charset="-128"/>
              </a:rPr>
              <a:t>■例：</a:t>
            </a:r>
            <a:r>
              <a:rPr lang="en-US" altLang="ja-JP" sz="2000" dirty="0">
                <a:latin typeface="HGPMinchoE" panose="02020900000000000000" pitchFamily="18" charset="-128"/>
                <a:ea typeface="HGPMinchoE" panose="02020900000000000000" pitchFamily="18" charset="-128"/>
              </a:rPr>
              <a:t>2019</a:t>
            </a:r>
            <a:r>
              <a:rPr lang="ja-JP" altLang="en-US" sz="2000">
                <a:latin typeface="HGPMinchoE" panose="02020900000000000000" pitchFamily="18" charset="-128"/>
                <a:ea typeface="HGPMinchoE" panose="02020900000000000000" pitchFamily="18" charset="-128"/>
              </a:rPr>
              <a:t>年度（契約総数：</a:t>
            </a:r>
            <a:r>
              <a:rPr lang="en-US" altLang="ja-JP" sz="2000" dirty="0">
                <a:latin typeface="HGPMinchoE" panose="02020900000000000000" pitchFamily="18" charset="-128"/>
                <a:ea typeface="HGPMinchoE" panose="02020900000000000000" pitchFamily="18" charset="-128"/>
              </a:rPr>
              <a:t>6920</a:t>
            </a:r>
            <a:r>
              <a:rPr lang="ja-JP" altLang="en-US" sz="2000">
                <a:latin typeface="HGPMinchoE" panose="02020900000000000000" pitchFamily="18" charset="-128"/>
                <a:ea typeface="HGPMinchoE" panose="02020900000000000000" pitchFamily="18" charset="-128"/>
              </a:rPr>
              <a:t>名）</a:t>
            </a:r>
            <a:endParaRPr lang="en-US" altLang="ja-JP" sz="2000" dirty="0">
              <a:solidFill>
                <a:srgbClr val="FF0000"/>
              </a:solidFill>
              <a:latin typeface="HGPMinchoE" panose="02020900000000000000" pitchFamily="18" charset="-128"/>
              <a:ea typeface="HGPMinchoE" panose="02020900000000000000" pitchFamily="18" charset="-128"/>
            </a:endParaRPr>
          </a:p>
        </p:txBody>
      </p:sp>
      <p:sp>
        <p:nvSpPr>
          <p:cNvPr id="20" name="Google Shape;147;p20">
            <a:extLst>
              <a:ext uri="{FF2B5EF4-FFF2-40B4-BE49-F238E27FC236}">
                <a16:creationId xmlns:a16="http://schemas.microsoft.com/office/drawing/2014/main" id="{5DD48750-E9CD-2D49-A1BD-A46B0A54768D}"/>
              </a:ext>
            </a:extLst>
          </p:cNvPr>
          <p:cNvSpPr txBox="1">
            <a:spLocks/>
          </p:cNvSpPr>
          <p:nvPr/>
        </p:nvSpPr>
        <p:spPr>
          <a:xfrm>
            <a:off x="464506" y="5284415"/>
            <a:ext cx="6969230" cy="4776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000">
                <a:latin typeface="HGPMinchoE" panose="02020900000000000000" pitchFamily="18" charset="-128"/>
                <a:ea typeface="HGPMinchoE" panose="02020900000000000000" pitchFamily="18" charset="-128"/>
              </a:rPr>
              <a:t>■例：</a:t>
            </a:r>
            <a:r>
              <a:rPr lang="en-US" altLang="ja-JP" sz="2000" dirty="0">
                <a:latin typeface="HGPMinchoE" panose="02020900000000000000" pitchFamily="18" charset="-128"/>
                <a:ea typeface="HGPMinchoE" panose="02020900000000000000" pitchFamily="18" charset="-128"/>
              </a:rPr>
              <a:t>2020</a:t>
            </a:r>
            <a:r>
              <a:rPr lang="ja-JP" altLang="en-US" sz="2000">
                <a:latin typeface="HGPMinchoE" panose="02020900000000000000" pitchFamily="18" charset="-128"/>
                <a:ea typeface="HGPMinchoE" panose="02020900000000000000" pitchFamily="18" charset="-128"/>
              </a:rPr>
              <a:t>年度（契約総数：</a:t>
            </a:r>
            <a:r>
              <a:rPr lang="en-US" altLang="ja-JP" sz="2000" dirty="0">
                <a:latin typeface="HGPMinchoE" panose="02020900000000000000" pitchFamily="18" charset="-128"/>
                <a:ea typeface="HGPMinchoE" panose="02020900000000000000" pitchFamily="18" charset="-128"/>
              </a:rPr>
              <a:t>6900</a:t>
            </a:r>
            <a:r>
              <a:rPr lang="ja-JP" altLang="en-US" sz="2000">
                <a:latin typeface="HGPMinchoE" panose="02020900000000000000" pitchFamily="18" charset="-128"/>
                <a:ea typeface="HGPMinchoE" panose="02020900000000000000" pitchFamily="18" charset="-128"/>
              </a:rPr>
              <a:t>名</a:t>
            </a:r>
            <a:r>
              <a:rPr lang="en-US" altLang="ja-JP" sz="2000" dirty="0">
                <a:latin typeface="HGPMinchoE" panose="02020900000000000000" pitchFamily="18" charset="-128"/>
                <a:ea typeface="HGPMinchoE" panose="02020900000000000000" pitchFamily="18" charset="-128"/>
              </a:rPr>
              <a:t> ※2019</a:t>
            </a:r>
            <a:r>
              <a:rPr lang="ja-JP" altLang="en-US" sz="2000">
                <a:latin typeface="HGPMinchoE" panose="02020900000000000000" pitchFamily="18" charset="-128"/>
                <a:ea typeface="HGPMinchoE" panose="02020900000000000000" pitchFamily="18" charset="-128"/>
              </a:rPr>
              <a:t>年度より</a:t>
            </a:r>
            <a:r>
              <a:rPr lang="en-US" altLang="ja-JP" sz="2000" dirty="0">
                <a:latin typeface="HGPMinchoE" panose="02020900000000000000" pitchFamily="18" charset="-128"/>
                <a:ea typeface="HGPMinchoE" panose="02020900000000000000" pitchFamily="18" charset="-128"/>
              </a:rPr>
              <a:t>20</a:t>
            </a:r>
            <a:r>
              <a:rPr lang="ja-JP" altLang="en-US" sz="2000">
                <a:latin typeface="HGPMinchoE" panose="02020900000000000000" pitchFamily="18" charset="-128"/>
                <a:ea typeface="HGPMinchoE" panose="02020900000000000000" pitchFamily="18" charset="-128"/>
              </a:rPr>
              <a:t>名減少）</a:t>
            </a:r>
            <a:endParaRPr lang="en-US" altLang="ja-JP" sz="2000" dirty="0">
              <a:solidFill>
                <a:srgbClr val="FF0000"/>
              </a:solidFill>
              <a:latin typeface="HGPMinchoE" panose="02020900000000000000" pitchFamily="18" charset="-128"/>
              <a:ea typeface="HGPMinchoE" panose="02020900000000000000" pitchFamily="18" charset="-128"/>
            </a:endParaRPr>
          </a:p>
        </p:txBody>
      </p:sp>
      <p:sp>
        <p:nvSpPr>
          <p:cNvPr id="21" name="Google Shape;129;p19">
            <a:extLst>
              <a:ext uri="{FF2B5EF4-FFF2-40B4-BE49-F238E27FC236}">
                <a16:creationId xmlns:a16="http://schemas.microsoft.com/office/drawing/2014/main" id="{57707DAC-F31E-BA47-89D0-455D0E9207BF}"/>
              </a:ext>
            </a:extLst>
          </p:cNvPr>
          <p:cNvSpPr txBox="1">
            <a:spLocks/>
          </p:cNvSpPr>
          <p:nvPr/>
        </p:nvSpPr>
        <p:spPr>
          <a:xfrm>
            <a:off x="9091888" y="4780004"/>
            <a:ext cx="2884460" cy="16251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ts val="4600"/>
            </a:pPr>
            <a:r>
              <a:rPr lang="en-US" altLang="ja-JP" sz="2000" dirty="0">
                <a:latin typeface="HGPMinchoE" panose="02020900000000000000" pitchFamily="18" charset="-128"/>
                <a:ea typeface="HGPMinchoE" panose="02020900000000000000" pitchFamily="18" charset="-128"/>
              </a:rPr>
              <a:t>【</a:t>
            </a:r>
            <a:r>
              <a:rPr lang="ja-JP" altLang="en-US" sz="2000">
                <a:latin typeface="HGPMinchoE" panose="02020900000000000000" pitchFamily="18" charset="-128"/>
                <a:ea typeface="HGPMinchoE" panose="02020900000000000000" pitchFamily="18" charset="-128"/>
              </a:rPr>
              <a:t>特別価格の条件として</a:t>
            </a:r>
            <a:r>
              <a:rPr lang="en-US" altLang="ja-JP" sz="2000" dirty="0">
                <a:latin typeface="HGPMinchoE" panose="02020900000000000000" pitchFamily="18" charset="-128"/>
                <a:ea typeface="HGPMinchoE" panose="02020900000000000000" pitchFamily="18" charset="-128"/>
              </a:rPr>
              <a:t>】</a:t>
            </a:r>
          </a:p>
          <a:p>
            <a:pPr algn="l">
              <a:buSzPts val="4600"/>
            </a:pPr>
            <a:endParaRPr lang="en-US" altLang="ja-JP" sz="1000" dirty="0">
              <a:latin typeface="HGPMinchoE" panose="02020900000000000000" pitchFamily="18" charset="-128"/>
              <a:ea typeface="HGPMinchoE" panose="02020900000000000000" pitchFamily="18" charset="-128"/>
            </a:endParaRPr>
          </a:p>
          <a:p>
            <a:pPr algn="l">
              <a:buSzPts val="4600"/>
            </a:pPr>
            <a:r>
              <a:rPr lang="ja-JP" altLang="en-US" sz="2500">
                <a:latin typeface="HGPMinchoE" panose="02020900000000000000" pitchFamily="18" charset="-128"/>
                <a:ea typeface="HGPMinchoE" panose="02020900000000000000" pitchFamily="18" charset="-128"/>
              </a:rPr>
              <a:t>契約数が減少した場合、金額を下げることはできません。</a:t>
            </a:r>
            <a:endParaRPr lang="ja-JP" altLang="en-US" sz="2500" dirty="0">
              <a:latin typeface="HGPMinchoE" panose="02020900000000000000" pitchFamily="18" charset="-128"/>
              <a:ea typeface="HGPMinchoE" panose="02020900000000000000" pitchFamily="18" charset="-128"/>
            </a:endParaRPr>
          </a:p>
        </p:txBody>
      </p:sp>
    </p:spTree>
    <p:extLst>
      <p:ext uri="{BB962C8B-B14F-4D97-AF65-F5344CB8AC3E}">
        <p14:creationId xmlns:p14="http://schemas.microsoft.com/office/powerpoint/2010/main" val="2510892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99970" y="714138"/>
            <a:ext cx="10236352"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200">
                <a:latin typeface="HGPMinchoE" panose="02020900000000000000" pitchFamily="18" charset="-128"/>
                <a:ea typeface="HGPMinchoE" panose="02020900000000000000" pitchFamily="18" charset="-128"/>
              </a:rPr>
              <a:t>懸念事項（契約数の増減に対する考え方②）</a:t>
            </a:r>
            <a:endParaRPr sz="4200"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lvl="0"/>
            <a:r>
              <a:rPr lang="ja-JP" altLang="en-US" sz="1800">
                <a:solidFill>
                  <a:schemeClr val="lt1"/>
                </a:solidFill>
                <a:latin typeface="HGPMinchoE" panose="02020900000000000000" pitchFamily="18" charset="-128"/>
                <a:ea typeface="HGPMinchoE" panose="02020900000000000000" pitchFamily="18" charset="-128"/>
              </a:rPr>
              <a:t>　● クラウド導入に対する</a:t>
            </a:r>
            <a:r>
              <a:rPr lang="en" altLang="ja-JP" sz="1800" dirty="0">
                <a:solidFill>
                  <a:schemeClr val="lt1"/>
                </a:solidFill>
                <a:latin typeface="HGPMinchoE" panose="02020900000000000000" pitchFamily="18" charset="-128"/>
                <a:ea typeface="HGPMinchoE" panose="02020900000000000000" pitchFamily="18" charset="-128"/>
              </a:rPr>
              <a:t>Microsoft</a:t>
            </a:r>
            <a:r>
              <a:rPr lang="ja-JP" altLang="en-US" sz="1800">
                <a:solidFill>
                  <a:schemeClr val="lt1"/>
                </a:solidFill>
                <a:latin typeface="HGPMinchoE" panose="02020900000000000000" pitchFamily="18" charset="-128"/>
                <a:ea typeface="HGPMinchoE" panose="02020900000000000000" pitchFamily="18" charset="-128"/>
              </a:rPr>
              <a:t>からの提案について</a:t>
            </a:r>
            <a:endParaRPr lang="ja-JP" altLang="en-US" sz="1800" dirty="0">
              <a:solidFill>
                <a:schemeClr val="lt1"/>
              </a:solidFill>
              <a:latin typeface="HGPMinchoE" panose="02020900000000000000" pitchFamily="18" charset="-128"/>
              <a:ea typeface="HGPMinchoE" panose="02020900000000000000" pitchFamily="18" charset="-128"/>
            </a:endParaRPr>
          </a:p>
        </p:txBody>
      </p:sp>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819807" y="1392479"/>
            <a:ext cx="10552385" cy="163593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＜＜特別価格提案のポイント＞＞</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・契約人数：</a:t>
            </a:r>
            <a:r>
              <a:rPr lang="en-US" altLang="ja-JP" sz="2200" dirty="0">
                <a:latin typeface="HGPMinchoE" panose="02020900000000000000" pitchFamily="18" charset="-128"/>
                <a:ea typeface="HGPMinchoE" panose="02020900000000000000" pitchFamily="18" charset="-128"/>
              </a:rPr>
              <a:t>6920</a:t>
            </a:r>
            <a:r>
              <a:rPr lang="ja-JP" altLang="en-US" sz="2200">
                <a:latin typeface="HGPMinchoE" panose="02020900000000000000" pitchFamily="18" charset="-128"/>
                <a:ea typeface="HGPMinchoE" panose="02020900000000000000" pitchFamily="18" charset="-128"/>
              </a:rPr>
              <a:t>名</a:t>
            </a:r>
            <a:r>
              <a:rPr lang="ja-JP" altLang="en-US" sz="2200" dirty="0">
                <a:latin typeface="HGPMinchoE" panose="02020900000000000000" pitchFamily="18" charset="-128"/>
                <a:ea typeface="HGPMinchoE" panose="02020900000000000000" pitchFamily="18" charset="-128"/>
              </a:rPr>
              <a:t>　</a:t>
            </a:r>
            <a:r>
              <a:rPr lang="ja-JP" altLang="en-US" sz="2200">
                <a:latin typeface="HGPMinchoE" panose="02020900000000000000" pitchFamily="18" charset="-128"/>
                <a:ea typeface="HGPMinchoE" panose="02020900000000000000" pitchFamily="18" charset="-128"/>
              </a:rPr>
              <a:t>・金額単価：</a:t>
            </a:r>
            <a:r>
              <a:rPr lang="en-US" altLang="ja-JP" sz="2200" dirty="0">
                <a:latin typeface="HGPMinchoE" panose="02020900000000000000" pitchFamily="18" charset="-128"/>
                <a:ea typeface="HGPMinchoE" panose="02020900000000000000" pitchFamily="18" charset="-128"/>
              </a:rPr>
              <a:t>2,080</a:t>
            </a:r>
            <a:r>
              <a:rPr lang="ja-JP" altLang="en-US" sz="2200">
                <a:latin typeface="HGPMinchoE" panose="02020900000000000000" pitchFamily="18" charset="-128"/>
                <a:ea typeface="HGPMinchoE" panose="02020900000000000000" pitchFamily="18" charset="-128"/>
              </a:rPr>
              <a:t>円</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a:t>
            </a:r>
            <a:r>
              <a:rPr lang="en-US" altLang="ja-JP" sz="2200" dirty="0">
                <a:latin typeface="HGPMinchoE" panose="02020900000000000000" pitchFamily="18" charset="-128"/>
                <a:ea typeface="HGPMinchoE" panose="02020900000000000000" pitchFamily="18" charset="-128"/>
              </a:rPr>
              <a:t>Azure</a:t>
            </a:r>
            <a:r>
              <a:rPr lang="ja-JP" altLang="en-US" sz="2200">
                <a:latin typeface="HGPMinchoE" panose="02020900000000000000" pitchFamily="18" charset="-128"/>
                <a:ea typeface="HGPMinchoE" panose="02020900000000000000" pitchFamily="18" charset="-128"/>
              </a:rPr>
              <a:t>費用：</a:t>
            </a:r>
            <a:r>
              <a:rPr lang="en-US" altLang="ja-JP" sz="2200" dirty="0">
                <a:latin typeface="HGPMinchoE" panose="02020900000000000000" pitchFamily="18" charset="-128"/>
                <a:ea typeface="HGPMinchoE" panose="02020900000000000000" pitchFamily="18" charset="-128"/>
              </a:rPr>
              <a:t>300</a:t>
            </a:r>
            <a:r>
              <a:rPr lang="ja-JP" altLang="en-US" sz="2200">
                <a:latin typeface="HGPMinchoE" panose="02020900000000000000" pitchFamily="18" charset="-128"/>
                <a:ea typeface="HGPMinchoE" panose="02020900000000000000" pitchFamily="18" charset="-128"/>
              </a:rPr>
              <a:t>チケット（約</a:t>
            </a:r>
            <a:r>
              <a:rPr lang="en-US" altLang="ja-JP" sz="2200" dirty="0">
                <a:latin typeface="HGPMinchoE" panose="02020900000000000000" pitchFamily="18" charset="-128"/>
                <a:ea typeface="HGPMinchoE" panose="02020900000000000000" pitchFamily="18" charset="-128"/>
              </a:rPr>
              <a:t>300</a:t>
            </a:r>
            <a:r>
              <a:rPr lang="ja-JP" altLang="en-US" sz="2200">
                <a:latin typeface="HGPMinchoE" panose="02020900000000000000" pitchFamily="18" charset="-128"/>
                <a:ea typeface="HGPMinchoE" panose="02020900000000000000" pitchFamily="18" charset="-128"/>
              </a:rPr>
              <a:t>万円）</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en-US" altLang="ja-JP" sz="2200" dirty="0">
                <a:latin typeface="HGPMinchoE" panose="02020900000000000000" pitchFamily="18" charset="-128"/>
                <a:ea typeface="HGPMinchoE" panose="02020900000000000000" pitchFamily="18" charset="-128"/>
              </a:rPr>
              <a:t> ※Azure</a:t>
            </a:r>
            <a:r>
              <a:rPr lang="ja-JP" altLang="en-US" sz="2200">
                <a:latin typeface="HGPMinchoE" panose="02020900000000000000" pitchFamily="18" charset="-128"/>
                <a:ea typeface="HGPMinchoE" panose="02020900000000000000" pitchFamily="18" charset="-128"/>
              </a:rPr>
              <a:t>費用の</a:t>
            </a:r>
            <a:r>
              <a:rPr lang="en-US" altLang="ja-JP" sz="2200" dirty="0">
                <a:latin typeface="HGPMinchoE" panose="02020900000000000000" pitchFamily="18" charset="-128"/>
                <a:ea typeface="HGPMinchoE" panose="02020900000000000000" pitchFamily="18" charset="-128"/>
              </a:rPr>
              <a:t>300</a:t>
            </a:r>
            <a:r>
              <a:rPr lang="ja-JP" altLang="en-US" sz="2200">
                <a:latin typeface="HGPMinchoE" panose="02020900000000000000" pitchFamily="18" charset="-128"/>
                <a:ea typeface="HGPMinchoE" panose="02020900000000000000" pitchFamily="18" charset="-128"/>
              </a:rPr>
              <a:t>万は、</a:t>
            </a:r>
            <a:r>
              <a:rPr lang="en-US" altLang="ja-JP" sz="2200" dirty="0">
                <a:latin typeface="HGPMinchoE" panose="02020900000000000000" pitchFamily="18" charset="-128"/>
                <a:ea typeface="HGPMinchoE" panose="02020900000000000000" pitchFamily="18" charset="-128"/>
              </a:rPr>
              <a:t>School Agreement</a:t>
            </a:r>
            <a:r>
              <a:rPr lang="ja-JP" altLang="en-US" sz="2200">
                <a:latin typeface="HGPMinchoE" panose="02020900000000000000" pitchFamily="18" charset="-128"/>
                <a:ea typeface="HGPMinchoE" panose="02020900000000000000" pitchFamily="18" charset="-128"/>
              </a:rPr>
              <a:t>の約</a:t>
            </a:r>
            <a:r>
              <a:rPr lang="en-US" altLang="ja-JP" sz="2200" dirty="0">
                <a:latin typeface="HGPMinchoE" panose="02020900000000000000" pitchFamily="18" charset="-128"/>
                <a:ea typeface="HGPMinchoE" panose="02020900000000000000" pitchFamily="18" charset="-128"/>
              </a:rPr>
              <a:t>1442</a:t>
            </a:r>
            <a:r>
              <a:rPr lang="ja-JP" altLang="en-US" sz="2200">
                <a:latin typeface="HGPMinchoE" panose="02020900000000000000" pitchFamily="18" charset="-128"/>
                <a:ea typeface="HGPMinchoE" panose="02020900000000000000" pitchFamily="18" charset="-128"/>
              </a:rPr>
              <a:t>名分（</a:t>
            </a:r>
            <a:r>
              <a:rPr lang="en-US" altLang="ja-JP" sz="2200" dirty="0">
                <a:latin typeface="HGPMinchoE" panose="02020900000000000000" pitchFamily="18" charset="-128"/>
                <a:ea typeface="HGPMinchoE" panose="02020900000000000000" pitchFamily="18" charset="-128"/>
              </a:rPr>
              <a:t>300</a:t>
            </a:r>
            <a:r>
              <a:rPr lang="ja-JP" altLang="en-US" sz="2200">
                <a:latin typeface="HGPMinchoE" panose="02020900000000000000" pitchFamily="18" charset="-128"/>
                <a:ea typeface="HGPMinchoE" panose="02020900000000000000" pitchFamily="18" charset="-128"/>
              </a:rPr>
              <a:t>万</a:t>
            </a:r>
            <a:r>
              <a:rPr lang="en-US" altLang="ja-JP" sz="2200" dirty="0">
                <a:latin typeface="HGPMinchoE" panose="02020900000000000000" pitchFamily="18" charset="-128"/>
                <a:ea typeface="HGPMinchoE" panose="02020900000000000000" pitchFamily="18" charset="-128"/>
              </a:rPr>
              <a:t>÷2,080</a:t>
            </a:r>
            <a:r>
              <a:rPr lang="ja-JP" altLang="en-US" sz="2200">
                <a:latin typeface="HGPMinchoE" panose="02020900000000000000" pitchFamily="18" charset="-128"/>
                <a:ea typeface="HGPMinchoE" panose="02020900000000000000" pitchFamily="18" charset="-128"/>
              </a:rPr>
              <a:t>円／１名）</a:t>
            </a:r>
            <a:endParaRPr lang="en-US" altLang="ja-JP" sz="2200" dirty="0">
              <a:latin typeface="HGPMinchoE" panose="02020900000000000000" pitchFamily="18" charset="-128"/>
              <a:ea typeface="HGPMinchoE" panose="02020900000000000000" pitchFamily="18" charset="-128"/>
            </a:endParaRPr>
          </a:p>
        </p:txBody>
      </p:sp>
      <p:sp>
        <p:nvSpPr>
          <p:cNvPr id="5" name="Google Shape;147;p20">
            <a:extLst>
              <a:ext uri="{FF2B5EF4-FFF2-40B4-BE49-F238E27FC236}">
                <a16:creationId xmlns:a16="http://schemas.microsoft.com/office/drawing/2014/main" id="{332FE5E9-0743-5C4E-9BF1-E76A96F7A076}"/>
              </a:ext>
            </a:extLst>
          </p:cNvPr>
          <p:cNvSpPr txBox="1">
            <a:spLocks/>
          </p:cNvSpPr>
          <p:nvPr/>
        </p:nvSpPr>
        <p:spPr>
          <a:xfrm>
            <a:off x="651729" y="5421778"/>
            <a:ext cx="10720463" cy="12470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200">
                <a:solidFill>
                  <a:srgbClr val="FF0000"/>
                </a:solidFill>
                <a:latin typeface="HGPMinchoE" panose="02020900000000000000" pitchFamily="18" charset="-128"/>
                <a:ea typeface="HGPMinchoE" panose="02020900000000000000" pitchFamily="18" charset="-128"/>
              </a:rPr>
              <a:t>東名阪での総計「</a:t>
            </a:r>
            <a:r>
              <a:rPr lang="en-US" altLang="ja-JP" sz="2200" dirty="0">
                <a:solidFill>
                  <a:srgbClr val="FF0000"/>
                </a:solidFill>
                <a:latin typeface="HGPMinchoE" panose="02020900000000000000" pitchFamily="18" charset="-128"/>
                <a:ea typeface="HGPMinchoE" panose="02020900000000000000" pitchFamily="18" charset="-128"/>
              </a:rPr>
              <a:t>1442</a:t>
            </a:r>
            <a:r>
              <a:rPr lang="ja-JP" altLang="en-US" sz="2200">
                <a:solidFill>
                  <a:srgbClr val="FF0000"/>
                </a:solidFill>
                <a:latin typeface="HGPMinchoE" panose="02020900000000000000" pitchFamily="18" charset="-128"/>
                <a:ea typeface="HGPMinchoE" panose="02020900000000000000" pitchFamily="18" charset="-128"/>
              </a:rPr>
              <a:t>名」。東名阪各校の場合、「</a:t>
            </a:r>
            <a:r>
              <a:rPr lang="en-US" altLang="ja-JP" sz="2200" dirty="0">
                <a:solidFill>
                  <a:srgbClr val="FF0000"/>
                </a:solidFill>
                <a:latin typeface="HGPMinchoE" panose="02020900000000000000" pitchFamily="18" charset="-128"/>
                <a:ea typeface="HGPMinchoE" panose="02020900000000000000" pitchFamily="18" charset="-128"/>
              </a:rPr>
              <a:t>480</a:t>
            </a:r>
            <a:r>
              <a:rPr lang="ja-JP" altLang="en-US" sz="2200">
                <a:solidFill>
                  <a:srgbClr val="FF0000"/>
                </a:solidFill>
                <a:latin typeface="HGPMinchoE" panose="02020900000000000000" pitchFamily="18" charset="-128"/>
                <a:ea typeface="HGPMinchoE" panose="02020900000000000000" pitchFamily="18" charset="-128"/>
              </a:rPr>
              <a:t>名」。</a:t>
            </a:r>
            <a:endParaRPr lang="en-US" altLang="ja-JP" sz="2200" dirty="0">
              <a:solidFill>
                <a:srgbClr val="FF000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FF0000"/>
                </a:solidFill>
                <a:latin typeface="HGPMinchoE" panose="02020900000000000000" pitchFamily="18" charset="-128"/>
                <a:ea typeface="HGPMinchoE" panose="02020900000000000000" pitchFamily="18" charset="-128"/>
              </a:rPr>
              <a:t>よって毎年、東名阪各校で</a:t>
            </a:r>
            <a:r>
              <a:rPr lang="en-US" altLang="ja-JP" sz="2200" dirty="0">
                <a:solidFill>
                  <a:srgbClr val="FF0000"/>
                </a:solidFill>
                <a:latin typeface="HGPMinchoE" panose="02020900000000000000" pitchFamily="18" charset="-128"/>
                <a:ea typeface="HGPMinchoE" panose="02020900000000000000" pitchFamily="18" charset="-128"/>
              </a:rPr>
              <a:t>480</a:t>
            </a:r>
            <a:r>
              <a:rPr lang="ja-JP" altLang="en-US" sz="2200">
                <a:solidFill>
                  <a:srgbClr val="FF0000"/>
                </a:solidFill>
                <a:latin typeface="HGPMinchoE" panose="02020900000000000000" pitchFamily="18" charset="-128"/>
                <a:ea typeface="HGPMinchoE" panose="02020900000000000000" pitchFamily="18" charset="-128"/>
              </a:rPr>
              <a:t>名以上の減少になるまで、損失にならない計算になります。</a:t>
            </a:r>
            <a:endParaRPr lang="en-US" altLang="ja-JP" sz="2200" dirty="0">
              <a:solidFill>
                <a:srgbClr val="FF000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FF0000"/>
                </a:solidFill>
                <a:latin typeface="HGPMinchoE" panose="02020900000000000000" pitchFamily="18" charset="-128"/>
                <a:ea typeface="HGPMinchoE" panose="02020900000000000000" pitchFamily="18" charset="-128"/>
              </a:rPr>
              <a:t>今後のクラウド化、</a:t>
            </a:r>
            <a:r>
              <a:rPr lang="en-US" altLang="ja-JP" sz="2200" dirty="0">
                <a:solidFill>
                  <a:srgbClr val="FF0000"/>
                </a:solidFill>
                <a:latin typeface="HGPMinchoE" panose="02020900000000000000" pitchFamily="18" charset="-128"/>
                <a:ea typeface="HGPMinchoE" panose="02020900000000000000" pitchFamily="18" charset="-128"/>
              </a:rPr>
              <a:t>Ai</a:t>
            </a:r>
            <a:r>
              <a:rPr lang="ja-JP" altLang="en-US" sz="2200">
                <a:solidFill>
                  <a:srgbClr val="FF0000"/>
                </a:solidFill>
                <a:latin typeface="HGPMinchoE" panose="02020900000000000000" pitchFamily="18" charset="-128"/>
                <a:ea typeface="HGPMinchoE" panose="02020900000000000000" pitchFamily="18" charset="-128"/>
              </a:rPr>
              <a:t>・</a:t>
            </a:r>
            <a:r>
              <a:rPr lang="en-US" altLang="ja-JP" sz="2200" dirty="0">
                <a:solidFill>
                  <a:srgbClr val="FF0000"/>
                </a:solidFill>
                <a:latin typeface="HGPMinchoE" panose="02020900000000000000" pitchFamily="18" charset="-128"/>
                <a:ea typeface="HGPMinchoE" panose="02020900000000000000" pitchFamily="18" charset="-128"/>
              </a:rPr>
              <a:t>IoT</a:t>
            </a:r>
            <a:r>
              <a:rPr lang="ja-JP" altLang="en-US" sz="2200">
                <a:solidFill>
                  <a:srgbClr val="FF0000"/>
                </a:solidFill>
                <a:latin typeface="HGPMinchoE" panose="02020900000000000000" pitchFamily="18" charset="-128"/>
                <a:ea typeface="HGPMinchoE" panose="02020900000000000000" pitchFamily="18" charset="-128"/>
              </a:rPr>
              <a:t>への取り組みに対して、</a:t>
            </a:r>
            <a:r>
              <a:rPr lang="en-US" altLang="ja-JP" sz="2200" dirty="0">
                <a:solidFill>
                  <a:srgbClr val="FF0000"/>
                </a:solidFill>
                <a:latin typeface="HGPMinchoE" panose="02020900000000000000" pitchFamily="18" charset="-128"/>
                <a:ea typeface="HGPMinchoE" panose="02020900000000000000" pitchFamily="18" charset="-128"/>
              </a:rPr>
              <a:t>Microsoft</a:t>
            </a:r>
            <a:r>
              <a:rPr lang="ja-JP" altLang="en-US" sz="2200">
                <a:solidFill>
                  <a:srgbClr val="FF0000"/>
                </a:solidFill>
                <a:latin typeface="HGPMinchoE" panose="02020900000000000000" pitchFamily="18" charset="-128"/>
                <a:ea typeface="HGPMinchoE" panose="02020900000000000000" pitchFamily="18" charset="-128"/>
              </a:rPr>
              <a:t>の提案は十分価値があります。</a:t>
            </a:r>
            <a:endParaRPr lang="en-US" altLang="ja-JP" sz="2200" dirty="0">
              <a:solidFill>
                <a:srgbClr val="FF0000"/>
              </a:solidFill>
              <a:latin typeface="HGPMinchoE" panose="02020900000000000000" pitchFamily="18" charset="-128"/>
              <a:ea typeface="HGPMinchoE" panose="02020900000000000000" pitchFamily="18" charset="-128"/>
            </a:endParaRPr>
          </a:p>
        </p:txBody>
      </p:sp>
      <p:sp>
        <p:nvSpPr>
          <p:cNvPr id="12" name="テキスト ボックス 11">
            <a:extLst>
              <a:ext uri="{FF2B5EF4-FFF2-40B4-BE49-F238E27FC236}">
                <a16:creationId xmlns:a16="http://schemas.microsoft.com/office/drawing/2014/main" id="{58B6D3E9-1D4B-FB47-9087-EC600D9E66BC}"/>
              </a:ext>
            </a:extLst>
          </p:cNvPr>
          <p:cNvSpPr txBox="1"/>
          <p:nvPr/>
        </p:nvSpPr>
        <p:spPr>
          <a:xfrm>
            <a:off x="581990" y="3611183"/>
            <a:ext cx="7454971" cy="540000"/>
          </a:xfrm>
          <a:prstGeom prst="rect">
            <a:avLst/>
          </a:prstGeom>
          <a:solidFill>
            <a:schemeClr val="accent1"/>
          </a:solidFill>
        </p:spPr>
        <p:txBody>
          <a:bodyPr wrap="square" rtlCol="0" anchor="ctr" anchorCtr="1">
            <a:spAutoFit/>
          </a:bodyPr>
          <a:lstStyle/>
          <a:p>
            <a:pPr algn="ctr"/>
            <a:r>
              <a:rPr kumimoji="1" lang="en-US" altLang="ja-JP" sz="3000" dirty="0">
                <a:solidFill>
                  <a:schemeClr val="bg1"/>
                </a:solidFill>
                <a:latin typeface="HGPMinchoE" panose="02020900000000000000" pitchFamily="18" charset="-128"/>
                <a:ea typeface="HGPMinchoE" panose="02020900000000000000" pitchFamily="18" charset="-128"/>
              </a:rPr>
              <a:t>OVS-ES</a:t>
            </a:r>
            <a:r>
              <a:rPr kumimoji="1" lang="ja-JP" altLang="en-US" sz="3000">
                <a:solidFill>
                  <a:schemeClr val="bg1"/>
                </a:solidFill>
                <a:latin typeface="HGPMinchoE" panose="02020900000000000000" pitchFamily="18" charset="-128"/>
                <a:ea typeface="HGPMinchoE" panose="02020900000000000000" pitchFamily="18" charset="-128"/>
              </a:rPr>
              <a:t>契約（従来）</a:t>
            </a:r>
          </a:p>
        </p:txBody>
      </p:sp>
      <p:sp>
        <p:nvSpPr>
          <p:cNvPr id="13" name="Google Shape;147;p20">
            <a:extLst>
              <a:ext uri="{FF2B5EF4-FFF2-40B4-BE49-F238E27FC236}">
                <a16:creationId xmlns:a16="http://schemas.microsoft.com/office/drawing/2014/main" id="{91686C07-3374-5F44-9945-D2331CD5C8C0}"/>
              </a:ext>
            </a:extLst>
          </p:cNvPr>
          <p:cNvSpPr txBox="1">
            <a:spLocks/>
          </p:cNvSpPr>
          <p:nvPr/>
        </p:nvSpPr>
        <p:spPr>
          <a:xfrm>
            <a:off x="557365" y="3061163"/>
            <a:ext cx="11109118" cy="4776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600">
                <a:latin typeface="HGPMinchoE" panose="02020900000000000000" pitchFamily="18" charset="-128"/>
                <a:ea typeface="HGPMinchoE" panose="02020900000000000000" pitchFamily="18" charset="-128"/>
              </a:rPr>
              <a:t>■従来契約：</a:t>
            </a:r>
            <a:r>
              <a:rPr lang="en-US" altLang="ja-JP" sz="2600" dirty="0">
                <a:latin typeface="HGPMinchoE" panose="02020900000000000000" pitchFamily="18" charset="-128"/>
                <a:ea typeface="HGPMinchoE" panose="02020900000000000000" pitchFamily="18" charset="-128"/>
              </a:rPr>
              <a:t>OVS-ES</a:t>
            </a:r>
            <a:r>
              <a:rPr lang="ja-JP" altLang="en-US" sz="2600">
                <a:latin typeface="HGPMinchoE" panose="02020900000000000000" pitchFamily="18" charset="-128"/>
                <a:ea typeface="HGPMinchoE" panose="02020900000000000000" pitchFamily="18" charset="-128"/>
              </a:rPr>
              <a:t>契約＋</a:t>
            </a:r>
            <a:r>
              <a:rPr lang="en-US" altLang="ja-JP" sz="2600" dirty="0">
                <a:latin typeface="HGPMinchoE" panose="02020900000000000000" pitchFamily="18" charset="-128"/>
                <a:ea typeface="HGPMinchoE" panose="02020900000000000000" pitchFamily="18" charset="-128"/>
              </a:rPr>
              <a:t>Azure</a:t>
            </a:r>
            <a:r>
              <a:rPr lang="ja-JP" altLang="en-US" sz="2600">
                <a:latin typeface="HGPMinchoE" panose="02020900000000000000" pitchFamily="18" charset="-128"/>
                <a:ea typeface="HGPMinchoE" panose="02020900000000000000" pitchFamily="18" charset="-128"/>
              </a:rPr>
              <a:t>費用</a:t>
            </a:r>
            <a:r>
              <a:rPr lang="ja-JP" altLang="en-US" sz="2300">
                <a:solidFill>
                  <a:srgbClr val="FF0000"/>
                </a:solidFill>
                <a:latin typeface="HGPMinchoE" panose="02020900000000000000" pitchFamily="18" charset="-128"/>
                <a:ea typeface="HGPMinchoE" panose="02020900000000000000" pitchFamily="18" charset="-128"/>
              </a:rPr>
              <a:t>（</a:t>
            </a:r>
            <a:r>
              <a:rPr lang="en-US" altLang="ja-JP" sz="2300" dirty="0">
                <a:solidFill>
                  <a:srgbClr val="FF0000"/>
                </a:solidFill>
                <a:latin typeface="HGPMinchoE" panose="02020900000000000000" pitchFamily="18" charset="-128"/>
                <a:ea typeface="HGPMinchoE" panose="02020900000000000000" pitchFamily="18" charset="-128"/>
              </a:rPr>
              <a:t>Azure</a:t>
            </a:r>
            <a:r>
              <a:rPr lang="ja-JP" altLang="en-US" sz="2300">
                <a:solidFill>
                  <a:srgbClr val="FF0000"/>
                </a:solidFill>
                <a:latin typeface="HGPMinchoE" panose="02020900000000000000" pitchFamily="18" charset="-128"/>
                <a:ea typeface="HGPMinchoE" panose="02020900000000000000" pitchFamily="18" charset="-128"/>
              </a:rPr>
              <a:t>を利用する場合費用は純増）</a:t>
            </a:r>
            <a:endParaRPr lang="en-US" altLang="ja-JP" sz="2300" dirty="0">
              <a:solidFill>
                <a:srgbClr val="FF0000"/>
              </a:solidFill>
              <a:latin typeface="HGPMinchoE" panose="02020900000000000000" pitchFamily="18" charset="-128"/>
              <a:ea typeface="HGPMinchoE" panose="02020900000000000000" pitchFamily="18" charset="-128"/>
            </a:endParaRPr>
          </a:p>
        </p:txBody>
      </p:sp>
      <p:sp>
        <p:nvSpPr>
          <p:cNvPr id="14" name="テキスト ボックス 13">
            <a:extLst>
              <a:ext uri="{FF2B5EF4-FFF2-40B4-BE49-F238E27FC236}">
                <a16:creationId xmlns:a16="http://schemas.microsoft.com/office/drawing/2014/main" id="{094DA590-A884-084C-B08B-8C58BE9623FC}"/>
              </a:ext>
            </a:extLst>
          </p:cNvPr>
          <p:cNvSpPr txBox="1"/>
          <p:nvPr/>
        </p:nvSpPr>
        <p:spPr>
          <a:xfrm>
            <a:off x="611558" y="4735487"/>
            <a:ext cx="5538267" cy="540000"/>
          </a:xfrm>
          <a:prstGeom prst="rect">
            <a:avLst/>
          </a:prstGeom>
          <a:solidFill>
            <a:schemeClr val="accent1"/>
          </a:solidFill>
        </p:spPr>
        <p:txBody>
          <a:bodyPr wrap="square" rtlCol="0" anchor="ctr" anchorCtr="1">
            <a:spAutoFit/>
          </a:bodyPr>
          <a:lstStyle/>
          <a:p>
            <a:pPr algn="ctr"/>
            <a:r>
              <a:rPr kumimoji="1" lang="en-US" altLang="ja-JP" sz="3000" dirty="0">
                <a:solidFill>
                  <a:schemeClr val="bg1"/>
                </a:solidFill>
                <a:latin typeface="HGPMinchoE" panose="02020900000000000000" pitchFamily="18" charset="-128"/>
                <a:ea typeface="HGPMinchoE" panose="02020900000000000000" pitchFamily="18" charset="-128"/>
              </a:rPr>
              <a:t>School Agreement</a:t>
            </a:r>
            <a:r>
              <a:rPr kumimoji="1" lang="ja-JP" altLang="en-US" sz="3000">
                <a:solidFill>
                  <a:schemeClr val="bg1"/>
                </a:solidFill>
                <a:latin typeface="HGPMinchoE" panose="02020900000000000000" pitchFamily="18" charset="-128"/>
                <a:ea typeface="HGPMinchoE" panose="02020900000000000000" pitchFamily="18" charset="-128"/>
              </a:rPr>
              <a:t>契約（提案）</a:t>
            </a:r>
          </a:p>
        </p:txBody>
      </p:sp>
      <p:sp>
        <p:nvSpPr>
          <p:cNvPr id="15" name="Google Shape;147;p20">
            <a:extLst>
              <a:ext uri="{FF2B5EF4-FFF2-40B4-BE49-F238E27FC236}">
                <a16:creationId xmlns:a16="http://schemas.microsoft.com/office/drawing/2014/main" id="{8115C3E5-4637-234F-A218-00D8A08F3F56}"/>
              </a:ext>
            </a:extLst>
          </p:cNvPr>
          <p:cNvSpPr txBox="1">
            <a:spLocks/>
          </p:cNvSpPr>
          <p:nvPr/>
        </p:nvSpPr>
        <p:spPr>
          <a:xfrm>
            <a:off x="586932" y="4207632"/>
            <a:ext cx="7450029" cy="4776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ja-JP" altLang="en-US" sz="2600">
                <a:latin typeface="HGPMinchoE" panose="02020900000000000000" pitchFamily="18" charset="-128"/>
                <a:ea typeface="HGPMinchoE" panose="02020900000000000000" pitchFamily="18" charset="-128"/>
              </a:rPr>
              <a:t>■今回の提案：</a:t>
            </a:r>
            <a:r>
              <a:rPr lang="en-US" altLang="ja-JP" sz="2600" dirty="0">
                <a:latin typeface="HGPMinchoE" panose="02020900000000000000" pitchFamily="18" charset="-128"/>
                <a:ea typeface="HGPMinchoE" panose="02020900000000000000" pitchFamily="18" charset="-128"/>
              </a:rPr>
              <a:t>School Agreement</a:t>
            </a:r>
            <a:r>
              <a:rPr lang="ja-JP" altLang="en-US" sz="2600">
                <a:latin typeface="HGPMinchoE" panose="02020900000000000000" pitchFamily="18" charset="-128"/>
                <a:ea typeface="HGPMinchoE" panose="02020900000000000000" pitchFamily="18" charset="-128"/>
              </a:rPr>
              <a:t>契約（</a:t>
            </a:r>
            <a:r>
              <a:rPr lang="en-US" altLang="ja-JP" sz="2600" dirty="0">
                <a:latin typeface="HGPMinchoE" panose="02020900000000000000" pitchFamily="18" charset="-128"/>
                <a:ea typeface="HGPMinchoE" panose="02020900000000000000" pitchFamily="18" charset="-128"/>
              </a:rPr>
              <a:t>Azure</a:t>
            </a:r>
            <a:r>
              <a:rPr lang="ja-JP" altLang="en-US" sz="2600">
                <a:latin typeface="HGPMinchoE" panose="02020900000000000000" pitchFamily="18" charset="-128"/>
                <a:ea typeface="HGPMinchoE" panose="02020900000000000000" pitchFamily="18" charset="-128"/>
              </a:rPr>
              <a:t>含む）</a:t>
            </a:r>
            <a:endParaRPr lang="en-US" altLang="ja-JP" sz="2600" dirty="0">
              <a:solidFill>
                <a:srgbClr val="FF0000"/>
              </a:solidFill>
              <a:latin typeface="HGPMinchoE" panose="02020900000000000000" pitchFamily="18" charset="-128"/>
              <a:ea typeface="HGPMinchoE" panose="02020900000000000000" pitchFamily="18" charset="-128"/>
            </a:endParaRPr>
          </a:p>
        </p:txBody>
      </p:sp>
      <p:sp>
        <p:nvSpPr>
          <p:cNvPr id="16" name="テキスト ボックス 15">
            <a:extLst>
              <a:ext uri="{FF2B5EF4-FFF2-40B4-BE49-F238E27FC236}">
                <a16:creationId xmlns:a16="http://schemas.microsoft.com/office/drawing/2014/main" id="{A614A4D9-6D58-CE43-BC7D-17E4392A4D03}"/>
              </a:ext>
            </a:extLst>
          </p:cNvPr>
          <p:cNvSpPr txBox="1"/>
          <p:nvPr/>
        </p:nvSpPr>
        <p:spPr>
          <a:xfrm>
            <a:off x="6143422" y="4730667"/>
            <a:ext cx="1882388" cy="540000"/>
          </a:xfrm>
          <a:prstGeom prst="rect">
            <a:avLst/>
          </a:prstGeom>
          <a:solidFill>
            <a:srgbClr val="92D050"/>
          </a:solidFill>
        </p:spPr>
        <p:txBody>
          <a:bodyPr wrap="square" rtlCol="0" anchor="ctr" anchorCtr="1">
            <a:spAutoFit/>
          </a:bodyPr>
          <a:lstStyle/>
          <a:p>
            <a:pPr algn="ctr"/>
            <a:r>
              <a:rPr kumimoji="1" lang="en-US" altLang="ja-JP" sz="3000" dirty="0">
                <a:solidFill>
                  <a:schemeClr val="bg1"/>
                </a:solidFill>
                <a:latin typeface="HGPMinchoE" panose="02020900000000000000" pitchFamily="18" charset="-128"/>
                <a:ea typeface="HGPMinchoE" panose="02020900000000000000" pitchFamily="18" charset="-128"/>
              </a:rPr>
              <a:t>Azure</a:t>
            </a:r>
            <a:endParaRPr kumimoji="1" lang="ja-JP" altLang="en-US" sz="3000">
              <a:solidFill>
                <a:schemeClr val="bg1"/>
              </a:solidFill>
              <a:latin typeface="HGPMinchoE" panose="02020900000000000000" pitchFamily="18" charset="-128"/>
              <a:ea typeface="HGPMinchoE" panose="02020900000000000000" pitchFamily="18" charset="-128"/>
            </a:endParaRPr>
          </a:p>
        </p:txBody>
      </p:sp>
      <p:sp>
        <p:nvSpPr>
          <p:cNvPr id="17" name="テキスト ボックス 16">
            <a:extLst>
              <a:ext uri="{FF2B5EF4-FFF2-40B4-BE49-F238E27FC236}">
                <a16:creationId xmlns:a16="http://schemas.microsoft.com/office/drawing/2014/main" id="{67A7DD30-FD2D-1A47-8156-D22919B95533}"/>
              </a:ext>
            </a:extLst>
          </p:cNvPr>
          <p:cNvSpPr txBox="1"/>
          <p:nvPr/>
        </p:nvSpPr>
        <p:spPr>
          <a:xfrm>
            <a:off x="8052509" y="3607059"/>
            <a:ext cx="2557464" cy="522000"/>
          </a:xfrm>
          <a:prstGeom prst="rect">
            <a:avLst/>
          </a:prstGeom>
          <a:solidFill>
            <a:schemeClr val="accent6">
              <a:lumMod val="40000"/>
              <a:lumOff val="60000"/>
            </a:schemeClr>
          </a:solidFill>
          <a:ln w="25400">
            <a:solidFill>
              <a:srgbClr val="92D050"/>
            </a:solidFill>
          </a:ln>
        </p:spPr>
        <p:txBody>
          <a:bodyPr wrap="square" rtlCol="0" anchor="ctr" anchorCtr="1">
            <a:spAutoFit/>
          </a:bodyPr>
          <a:lstStyle/>
          <a:p>
            <a:pPr algn="ctr"/>
            <a:r>
              <a:rPr kumimoji="1" lang="en-US" altLang="ja-JP" sz="3000" dirty="0">
                <a:solidFill>
                  <a:schemeClr val="tx1"/>
                </a:solidFill>
                <a:latin typeface="HGPMinchoE" panose="02020900000000000000" pitchFamily="18" charset="-128"/>
                <a:ea typeface="HGPMinchoE" panose="02020900000000000000" pitchFamily="18" charset="-128"/>
              </a:rPr>
              <a:t>Azure</a:t>
            </a:r>
            <a:endParaRPr kumimoji="1" lang="ja-JP" altLang="en-US" sz="3000">
              <a:solidFill>
                <a:schemeClr val="tx1"/>
              </a:solidFill>
              <a:latin typeface="HGPMinchoE" panose="02020900000000000000" pitchFamily="18" charset="-128"/>
              <a:ea typeface="HGPMinchoE" panose="02020900000000000000" pitchFamily="18" charset="-128"/>
            </a:endParaRPr>
          </a:p>
        </p:txBody>
      </p:sp>
      <p:sp>
        <p:nvSpPr>
          <p:cNvPr id="18" name="四角形吹き出し 17">
            <a:extLst>
              <a:ext uri="{FF2B5EF4-FFF2-40B4-BE49-F238E27FC236}">
                <a16:creationId xmlns:a16="http://schemas.microsoft.com/office/drawing/2014/main" id="{9C825C35-A6F6-1446-8A15-473EF5F673DE}"/>
              </a:ext>
            </a:extLst>
          </p:cNvPr>
          <p:cNvSpPr/>
          <p:nvPr/>
        </p:nvSpPr>
        <p:spPr>
          <a:xfrm>
            <a:off x="8355495" y="4408593"/>
            <a:ext cx="3534770" cy="1329163"/>
          </a:xfrm>
          <a:prstGeom prst="wedgeRectCallout">
            <a:avLst>
              <a:gd name="adj1" fmla="val -65085"/>
              <a:gd name="adj2" fmla="val -416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a:solidFill>
                  <a:schemeClr val="bg1"/>
                </a:solidFill>
                <a:latin typeface="HGPMinchoE" panose="02020900000000000000" pitchFamily="18" charset="-128"/>
                <a:ea typeface="HGPMinchoE" panose="02020900000000000000" pitchFamily="18" charset="-128"/>
              </a:rPr>
              <a:t>School Agreement</a:t>
            </a:r>
            <a:r>
              <a:rPr kumimoji="1" lang="ja-JP" altLang="en-US" sz="1800">
                <a:solidFill>
                  <a:schemeClr val="bg1"/>
                </a:solidFill>
                <a:latin typeface="HGPMinchoE" panose="02020900000000000000" pitchFamily="18" charset="-128"/>
                <a:ea typeface="HGPMinchoE" panose="02020900000000000000" pitchFamily="18" charset="-128"/>
              </a:rPr>
              <a:t>契約単価の</a:t>
            </a:r>
            <a:endParaRPr kumimoji="1" lang="en-US" altLang="ja-JP" sz="1800" dirty="0">
              <a:solidFill>
                <a:schemeClr val="bg1"/>
              </a:solidFill>
              <a:latin typeface="HGPMinchoE" panose="02020900000000000000" pitchFamily="18" charset="-128"/>
              <a:ea typeface="HGPMinchoE" panose="02020900000000000000" pitchFamily="18" charset="-128"/>
            </a:endParaRPr>
          </a:p>
          <a:p>
            <a:pPr algn="ctr"/>
            <a:r>
              <a:rPr kumimoji="1" lang="ja-JP" altLang="en-US" sz="2500">
                <a:solidFill>
                  <a:schemeClr val="bg1"/>
                </a:solidFill>
                <a:latin typeface="HGPMinchoE" panose="02020900000000000000" pitchFamily="18" charset="-128"/>
                <a:ea typeface="HGPMinchoE" panose="02020900000000000000" pitchFamily="18" charset="-128"/>
              </a:rPr>
              <a:t>「</a:t>
            </a:r>
            <a:r>
              <a:rPr kumimoji="1" lang="en-US" altLang="ja-JP" sz="2500" dirty="0">
                <a:solidFill>
                  <a:schemeClr val="bg1"/>
                </a:solidFill>
                <a:latin typeface="HGPMinchoE" panose="02020900000000000000" pitchFamily="18" charset="-128"/>
                <a:ea typeface="HGPMinchoE" panose="02020900000000000000" pitchFamily="18" charset="-128"/>
              </a:rPr>
              <a:t>1442</a:t>
            </a:r>
            <a:r>
              <a:rPr kumimoji="1" lang="ja-JP" altLang="en-US" sz="2500">
                <a:solidFill>
                  <a:schemeClr val="bg1"/>
                </a:solidFill>
                <a:latin typeface="HGPMinchoE" panose="02020900000000000000" pitchFamily="18" charset="-128"/>
                <a:ea typeface="HGPMinchoE" panose="02020900000000000000" pitchFamily="18" charset="-128"/>
              </a:rPr>
              <a:t>名分」</a:t>
            </a:r>
            <a:r>
              <a:rPr kumimoji="1" lang="ja-JP" altLang="en-US" sz="1800">
                <a:solidFill>
                  <a:schemeClr val="bg1"/>
                </a:solidFill>
                <a:latin typeface="HGPMinchoE" panose="02020900000000000000" pitchFamily="18" charset="-128"/>
                <a:ea typeface="HGPMinchoE" panose="02020900000000000000" pitchFamily="18" charset="-128"/>
              </a:rPr>
              <a:t>に相当する。</a:t>
            </a:r>
          </a:p>
        </p:txBody>
      </p:sp>
    </p:spTree>
    <p:extLst>
      <p:ext uri="{BB962C8B-B14F-4D97-AF65-F5344CB8AC3E}">
        <p14:creationId xmlns:p14="http://schemas.microsoft.com/office/powerpoint/2010/main" val="3529784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99970" y="876627"/>
            <a:ext cx="10236352"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200">
                <a:latin typeface="HGPMinchoE" panose="02020900000000000000" pitchFamily="18" charset="-128"/>
                <a:ea typeface="HGPMinchoE" panose="02020900000000000000" pitchFamily="18" charset="-128"/>
              </a:rPr>
              <a:t>参考（直近５年の学生数の推移）</a:t>
            </a:r>
            <a:endParaRPr sz="4200"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lvl="0"/>
            <a:r>
              <a:rPr lang="ja-JP" altLang="en-US" sz="1800">
                <a:solidFill>
                  <a:schemeClr val="lt1"/>
                </a:solidFill>
                <a:latin typeface="HGPMinchoE" panose="02020900000000000000" pitchFamily="18" charset="-128"/>
                <a:ea typeface="HGPMinchoE" panose="02020900000000000000" pitchFamily="18" charset="-128"/>
              </a:rPr>
              <a:t>　● クラウド導入に対する</a:t>
            </a:r>
            <a:r>
              <a:rPr lang="en" altLang="ja-JP" sz="1800" dirty="0">
                <a:solidFill>
                  <a:schemeClr val="lt1"/>
                </a:solidFill>
                <a:latin typeface="HGPMinchoE" panose="02020900000000000000" pitchFamily="18" charset="-128"/>
                <a:ea typeface="HGPMinchoE" panose="02020900000000000000" pitchFamily="18" charset="-128"/>
              </a:rPr>
              <a:t>Microsoft</a:t>
            </a:r>
            <a:r>
              <a:rPr lang="ja-JP" altLang="en-US" sz="1800">
                <a:solidFill>
                  <a:schemeClr val="lt1"/>
                </a:solidFill>
                <a:latin typeface="HGPMinchoE" panose="02020900000000000000" pitchFamily="18" charset="-128"/>
                <a:ea typeface="HGPMinchoE" panose="02020900000000000000" pitchFamily="18" charset="-128"/>
              </a:rPr>
              <a:t>からの提案について</a:t>
            </a:r>
            <a:endParaRPr lang="ja-JP" altLang="en-US" sz="1800" dirty="0">
              <a:solidFill>
                <a:schemeClr val="lt1"/>
              </a:solidFill>
              <a:latin typeface="HGPMinchoE" panose="02020900000000000000" pitchFamily="18" charset="-128"/>
              <a:ea typeface="HGPMinchoE" panose="02020900000000000000" pitchFamily="18" charset="-128"/>
            </a:endParaRPr>
          </a:p>
        </p:txBody>
      </p:sp>
      <p:sp>
        <p:nvSpPr>
          <p:cNvPr id="6" name="Google Shape;147;p20">
            <a:extLst>
              <a:ext uri="{FF2B5EF4-FFF2-40B4-BE49-F238E27FC236}">
                <a16:creationId xmlns:a16="http://schemas.microsoft.com/office/drawing/2014/main" id="{CEEF9995-C880-9147-987F-DDC3C2976252}"/>
              </a:ext>
            </a:extLst>
          </p:cNvPr>
          <p:cNvSpPr txBox="1">
            <a:spLocks/>
          </p:cNvSpPr>
          <p:nvPr/>
        </p:nvSpPr>
        <p:spPr>
          <a:xfrm>
            <a:off x="788276" y="5213441"/>
            <a:ext cx="10552385" cy="144666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en-US" altLang="ja-JP" sz="2200" dirty="0">
                <a:solidFill>
                  <a:srgbClr val="FF0000"/>
                </a:solidFill>
                <a:latin typeface="HGPMinchoE" panose="02020900000000000000" pitchFamily="18" charset="-128"/>
                <a:ea typeface="HGPMinchoE" panose="02020900000000000000" pitchFamily="18" charset="-128"/>
              </a:rPr>
              <a:t>※2019</a:t>
            </a:r>
            <a:r>
              <a:rPr lang="ja-JP" altLang="en-US" sz="2200">
                <a:solidFill>
                  <a:srgbClr val="FF0000"/>
                </a:solidFill>
                <a:latin typeface="HGPMinchoE" panose="02020900000000000000" pitchFamily="18" charset="-128"/>
                <a:ea typeface="HGPMinchoE" panose="02020900000000000000" pitchFamily="18" charset="-128"/>
              </a:rPr>
              <a:t>年を含む直近５年の全体推移においても減少は</a:t>
            </a:r>
            <a:r>
              <a:rPr lang="en-US" altLang="ja-JP" sz="2200" dirty="0">
                <a:solidFill>
                  <a:srgbClr val="FF0000"/>
                </a:solidFill>
                <a:latin typeface="HGPMinchoE" panose="02020900000000000000" pitchFamily="18" charset="-128"/>
                <a:ea typeface="HGPMinchoE" panose="02020900000000000000" pitchFamily="18" charset="-128"/>
              </a:rPr>
              <a:t>2015</a:t>
            </a:r>
            <a:r>
              <a:rPr lang="ja-JP" altLang="en-US" sz="2200">
                <a:solidFill>
                  <a:srgbClr val="FF0000"/>
                </a:solidFill>
                <a:latin typeface="HGPMinchoE" panose="02020900000000000000" pitchFamily="18" charset="-128"/>
                <a:ea typeface="HGPMinchoE" panose="02020900000000000000" pitchFamily="18" charset="-128"/>
              </a:rPr>
              <a:t>年から</a:t>
            </a:r>
            <a:r>
              <a:rPr lang="en-US" altLang="ja-JP" sz="2200" dirty="0">
                <a:solidFill>
                  <a:srgbClr val="FF0000"/>
                </a:solidFill>
                <a:latin typeface="HGPMinchoE" panose="02020900000000000000" pitchFamily="18" charset="-128"/>
                <a:ea typeface="HGPMinchoE" panose="02020900000000000000" pitchFamily="18" charset="-128"/>
              </a:rPr>
              <a:t>2016</a:t>
            </a:r>
            <a:r>
              <a:rPr lang="ja-JP" altLang="en-US" sz="2200">
                <a:solidFill>
                  <a:srgbClr val="FF0000"/>
                </a:solidFill>
                <a:latin typeface="HGPMinchoE" panose="02020900000000000000" pitchFamily="18" charset="-128"/>
                <a:ea typeface="HGPMinchoE" panose="02020900000000000000" pitchFamily="18" charset="-128"/>
              </a:rPr>
              <a:t>年の４名減少</a:t>
            </a:r>
            <a:endParaRPr lang="en-US" altLang="ja-JP" sz="2200" dirty="0">
              <a:solidFill>
                <a:srgbClr val="FF000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solidFill>
                  <a:srgbClr val="FF0000"/>
                </a:solidFill>
                <a:latin typeface="HGPMinchoE" panose="02020900000000000000" pitchFamily="18" charset="-128"/>
                <a:ea typeface="HGPMinchoE" panose="02020900000000000000" pitchFamily="18" charset="-128"/>
              </a:rPr>
              <a:t>　</a:t>
            </a:r>
            <a:r>
              <a:rPr lang="en-US" altLang="ja-JP" sz="2200" dirty="0">
                <a:solidFill>
                  <a:srgbClr val="FF0000"/>
                </a:solidFill>
                <a:latin typeface="HGPMinchoE" panose="02020900000000000000" pitchFamily="18" charset="-128"/>
                <a:ea typeface="HGPMinchoE" panose="02020900000000000000" pitchFamily="18" charset="-128"/>
              </a:rPr>
              <a:t> </a:t>
            </a:r>
            <a:r>
              <a:rPr lang="ja-JP" altLang="en-US" sz="2200">
                <a:solidFill>
                  <a:srgbClr val="FF0000"/>
                </a:solidFill>
                <a:latin typeface="HGPMinchoE" panose="02020900000000000000" pitchFamily="18" charset="-128"/>
                <a:ea typeface="HGPMinchoE" panose="02020900000000000000" pitchFamily="18" charset="-128"/>
              </a:rPr>
              <a:t>しかなく、３年計</a:t>
            </a:r>
            <a:r>
              <a:rPr lang="en-US" altLang="ja-JP" sz="2200" dirty="0">
                <a:solidFill>
                  <a:srgbClr val="FF0000"/>
                </a:solidFill>
                <a:latin typeface="HGPMinchoE" panose="02020900000000000000" pitchFamily="18" charset="-128"/>
                <a:ea typeface="HGPMinchoE" panose="02020900000000000000" pitchFamily="18" charset="-128"/>
              </a:rPr>
              <a:t>1442</a:t>
            </a:r>
            <a:r>
              <a:rPr lang="ja-JP" altLang="en-US" sz="2200">
                <a:solidFill>
                  <a:srgbClr val="FF0000"/>
                </a:solidFill>
                <a:latin typeface="HGPMinchoE" panose="02020900000000000000" pitchFamily="18" charset="-128"/>
                <a:ea typeface="HGPMinchoE" panose="02020900000000000000" pitchFamily="18" charset="-128"/>
              </a:rPr>
              <a:t>名、年間</a:t>
            </a:r>
            <a:r>
              <a:rPr lang="en-US" altLang="ja-JP" sz="2200" dirty="0">
                <a:solidFill>
                  <a:srgbClr val="FF0000"/>
                </a:solidFill>
                <a:latin typeface="HGPMinchoE" panose="02020900000000000000" pitchFamily="18" charset="-128"/>
                <a:ea typeface="HGPMinchoE" panose="02020900000000000000" pitchFamily="18" charset="-128"/>
              </a:rPr>
              <a:t>480</a:t>
            </a:r>
            <a:r>
              <a:rPr lang="ja-JP" altLang="en-US" sz="2200">
                <a:solidFill>
                  <a:srgbClr val="FF0000"/>
                </a:solidFill>
                <a:latin typeface="HGPMinchoE" panose="02020900000000000000" pitchFamily="18" charset="-128"/>
                <a:ea typeface="HGPMinchoE" panose="02020900000000000000" pitchFamily="18" charset="-128"/>
              </a:rPr>
              <a:t>名（各校</a:t>
            </a:r>
            <a:r>
              <a:rPr lang="en-US" altLang="ja-JP" sz="2200" dirty="0">
                <a:solidFill>
                  <a:srgbClr val="FF0000"/>
                </a:solidFill>
                <a:latin typeface="HGPMinchoE" panose="02020900000000000000" pitchFamily="18" charset="-128"/>
                <a:ea typeface="HGPMinchoE" panose="02020900000000000000" pitchFamily="18" charset="-128"/>
              </a:rPr>
              <a:t>160</a:t>
            </a:r>
            <a:r>
              <a:rPr lang="ja-JP" altLang="en-US" sz="2200">
                <a:solidFill>
                  <a:srgbClr val="FF0000"/>
                </a:solidFill>
                <a:latin typeface="HGPMinchoE" panose="02020900000000000000" pitchFamily="18" charset="-128"/>
                <a:ea typeface="HGPMinchoE" panose="02020900000000000000" pitchFamily="18" charset="-128"/>
              </a:rPr>
              <a:t>名）の減少は考えにくい状況です。</a:t>
            </a:r>
            <a:endParaRPr lang="en-US" altLang="ja-JP" sz="2200" dirty="0">
              <a:solidFill>
                <a:srgbClr val="FF0000"/>
              </a:solidFill>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1000" dirty="0">
              <a:solidFill>
                <a:srgbClr val="FF0000"/>
              </a:solidFill>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600">
                <a:solidFill>
                  <a:schemeClr val="tx1"/>
                </a:solidFill>
                <a:latin typeface="HGPMinchoE" panose="02020900000000000000" pitchFamily="18" charset="-128"/>
                <a:ea typeface="HGPMinchoE" panose="02020900000000000000" pitchFamily="18" charset="-128"/>
              </a:rPr>
              <a:t>よって今回の</a:t>
            </a:r>
            <a:r>
              <a:rPr lang="en-US" altLang="ja-JP" sz="2600" dirty="0">
                <a:solidFill>
                  <a:schemeClr val="tx1"/>
                </a:solidFill>
                <a:latin typeface="HGPMinchoE" panose="02020900000000000000" pitchFamily="18" charset="-128"/>
                <a:ea typeface="HGPMinchoE" panose="02020900000000000000" pitchFamily="18" charset="-128"/>
              </a:rPr>
              <a:t>Microsoft</a:t>
            </a:r>
            <a:r>
              <a:rPr lang="ja-JP" altLang="en-US" sz="2600">
                <a:solidFill>
                  <a:schemeClr val="tx1"/>
                </a:solidFill>
                <a:latin typeface="HGPMinchoE" panose="02020900000000000000" pitchFamily="18" charset="-128"/>
                <a:ea typeface="HGPMinchoE" panose="02020900000000000000" pitchFamily="18" charset="-128"/>
              </a:rPr>
              <a:t>からの見積もり提案は決して悪条件ではありません。</a:t>
            </a:r>
            <a:endParaRPr lang="en-US" altLang="ja-JP" sz="2600" dirty="0">
              <a:solidFill>
                <a:schemeClr val="tx1"/>
              </a:solidFill>
              <a:latin typeface="HGPMinchoE" panose="02020900000000000000" pitchFamily="18" charset="-128"/>
              <a:ea typeface="HGPMinchoE" panose="02020900000000000000" pitchFamily="18" charset="-128"/>
            </a:endParaRPr>
          </a:p>
        </p:txBody>
      </p:sp>
      <p:graphicFrame>
        <p:nvGraphicFramePr>
          <p:cNvPr id="3" name="オブジェクト 2">
            <a:extLst>
              <a:ext uri="{FF2B5EF4-FFF2-40B4-BE49-F238E27FC236}">
                <a16:creationId xmlns:a16="http://schemas.microsoft.com/office/drawing/2014/main" id="{0C8B911B-4999-E248-975E-975D0F92859E}"/>
              </a:ext>
            </a:extLst>
          </p:cNvPr>
          <p:cNvGraphicFramePr>
            <a:graphicFrameLocks noChangeAspect="1"/>
          </p:cNvGraphicFramePr>
          <p:nvPr>
            <p:extLst>
              <p:ext uri="{D42A27DB-BD31-4B8C-83A1-F6EECF244321}">
                <p14:modId xmlns:p14="http://schemas.microsoft.com/office/powerpoint/2010/main" val="2470284427"/>
              </p:ext>
            </p:extLst>
          </p:nvPr>
        </p:nvGraphicFramePr>
        <p:xfrm>
          <a:off x="1965731" y="1609104"/>
          <a:ext cx="8038078" cy="3454213"/>
        </p:xfrm>
        <a:graphic>
          <a:graphicData uri="http://schemas.openxmlformats.org/presentationml/2006/ole">
            <mc:AlternateContent xmlns:mc="http://schemas.openxmlformats.org/markup-compatibility/2006">
              <mc:Choice xmlns:v="urn:schemas-microsoft-com:vml" Requires="v">
                <p:oleObj spid="_x0000_s2631" name="シート" r:id="rId4" imgW="6629400" imgH="3098800" progId="Excel.Sheet.8">
                  <p:embed/>
                </p:oleObj>
              </mc:Choice>
              <mc:Fallback>
                <p:oleObj name="シート" r:id="rId4" imgW="6629400" imgH="3098800" progId="Excel.Sheet.8">
                  <p:embed/>
                  <p:pic>
                    <p:nvPicPr>
                      <p:cNvPr id="0" name=""/>
                      <p:cNvPicPr/>
                      <p:nvPr/>
                    </p:nvPicPr>
                    <p:blipFill>
                      <a:blip r:embed="rId5"/>
                      <a:stretch>
                        <a:fillRect/>
                      </a:stretch>
                    </p:blipFill>
                    <p:spPr>
                      <a:xfrm>
                        <a:off x="1965731" y="1609104"/>
                        <a:ext cx="8038078" cy="3454213"/>
                      </a:xfrm>
                      <a:prstGeom prst="rect">
                        <a:avLst/>
                      </a:prstGeom>
                    </p:spPr>
                  </p:pic>
                </p:oleObj>
              </mc:Fallback>
            </mc:AlternateContent>
          </a:graphicData>
        </a:graphic>
      </p:graphicFrame>
    </p:spTree>
    <p:extLst>
      <p:ext uri="{BB962C8B-B14F-4D97-AF65-F5344CB8AC3E}">
        <p14:creationId xmlns:p14="http://schemas.microsoft.com/office/powerpoint/2010/main" val="1026180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1948553" y="1089666"/>
            <a:ext cx="8294893" cy="746125"/>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chemeClr val="dk1"/>
              </a:buClr>
              <a:buSzPts val="4600"/>
              <a:buFont typeface="Arial"/>
              <a:buNone/>
            </a:pPr>
            <a:r>
              <a:rPr lang="ja-JP" altLang="en-US" sz="4600">
                <a:latin typeface="HGPMinchoE" panose="02020900000000000000" pitchFamily="18" charset="-128"/>
                <a:ea typeface="HGPMinchoE" panose="02020900000000000000" pitchFamily="18" charset="-128"/>
                <a:sym typeface="Arial"/>
              </a:rPr>
              <a:t>まとめ</a:t>
            </a:r>
            <a:endParaRPr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9" name="Google Shape;147;p20">
            <a:extLst>
              <a:ext uri="{FF2B5EF4-FFF2-40B4-BE49-F238E27FC236}">
                <a16:creationId xmlns:a16="http://schemas.microsoft.com/office/drawing/2014/main" id="{34C86526-2CE5-D143-927A-E7285FBB2E93}"/>
              </a:ext>
            </a:extLst>
          </p:cNvPr>
          <p:cNvSpPr txBox="1">
            <a:spLocks/>
          </p:cNvSpPr>
          <p:nvPr/>
        </p:nvSpPr>
        <p:spPr>
          <a:xfrm>
            <a:off x="1004838" y="2245764"/>
            <a:ext cx="10335823" cy="199971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l">
              <a:lnSpc>
                <a:spcPct val="116666"/>
              </a:lnSpc>
              <a:spcBef>
                <a:spcPts val="0"/>
              </a:spcBef>
            </a:pPr>
            <a:r>
              <a:rPr lang="en-US" altLang="ja-JP" sz="2200" dirty="0">
                <a:latin typeface="HGPMinchoE" panose="02020900000000000000" pitchFamily="18" charset="-128"/>
                <a:ea typeface="HGPMinchoE" panose="02020900000000000000" pitchFamily="18" charset="-128"/>
              </a:rPr>
              <a:t>Microsoft</a:t>
            </a:r>
            <a:r>
              <a:rPr lang="ja-JP" altLang="en-US" sz="2200">
                <a:latin typeface="HGPMinchoE" panose="02020900000000000000" pitchFamily="18" charset="-128"/>
                <a:ea typeface="HGPMinchoE" panose="02020900000000000000" pitchFamily="18" charset="-128"/>
              </a:rPr>
              <a:t>からの提案を取り入れる事により、</a:t>
            </a:r>
            <a:r>
              <a:rPr lang="en-US" altLang="ja-JP" sz="2200" dirty="0">
                <a:latin typeface="HGPMinchoE" panose="02020900000000000000" pitchFamily="18" charset="-128"/>
                <a:ea typeface="HGPMinchoE" panose="02020900000000000000" pitchFamily="18" charset="-128"/>
              </a:rPr>
              <a:t>IT</a:t>
            </a:r>
            <a:r>
              <a:rPr lang="ja-JP" altLang="en-US" sz="2200">
                <a:latin typeface="HGPMinchoE" panose="02020900000000000000" pitchFamily="18" charset="-128"/>
                <a:ea typeface="HGPMinchoE" panose="02020900000000000000" pitchFamily="18" charset="-128"/>
              </a:rPr>
              <a:t>学部、</a:t>
            </a:r>
            <a:r>
              <a:rPr lang="en-US" altLang="ja-JP" sz="2200" dirty="0">
                <a:latin typeface="HGPMinchoE" panose="02020900000000000000" pitchFamily="18" charset="-128"/>
                <a:ea typeface="HGPMinchoE" panose="02020900000000000000" pitchFamily="18" charset="-128"/>
              </a:rPr>
              <a:t>Ai</a:t>
            </a:r>
            <a:r>
              <a:rPr lang="ja-JP" altLang="en-US" sz="2200">
                <a:latin typeface="HGPMinchoE" panose="02020900000000000000" pitchFamily="18" charset="-128"/>
                <a:ea typeface="HGPMinchoE" panose="02020900000000000000" pitchFamily="18" charset="-128"/>
              </a:rPr>
              <a:t>・</a:t>
            </a:r>
            <a:r>
              <a:rPr lang="en-US" altLang="ja-JP" sz="2200" dirty="0">
                <a:latin typeface="HGPMinchoE" panose="02020900000000000000" pitchFamily="18" charset="-128"/>
                <a:ea typeface="HGPMinchoE" panose="02020900000000000000" pitchFamily="18" charset="-128"/>
              </a:rPr>
              <a:t>IoT</a:t>
            </a:r>
            <a:r>
              <a:rPr lang="ja-JP" altLang="en-US" sz="2200">
                <a:latin typeface="HGPMinchoE" panose="02020900000000000000" pitchFamily="18" charset="-128"/>
                <a:ea typeface="HGPMinchoE" panose="02020900000000000000" pitchFamily="18" charset="-128"/>
              </a:rPr>
              <a:t>カリキュラムを始め先進のカリキュラムを実施する事が可能であり、他校に先駆けクラウドや</a:t>
            </a:r>
            <a:r>
              <a:rPr lang="en-US" altLang="ja-JP" sz="2200" dirty="0">
                <a:latin typeface="HGPMinchoE" panose="02020900000000000000" pitchFamily="18" charset="-128"/>
                <a:ea typeface="HGPMinchoE" panose="02020900000000000000" pitchFamily="18" charset="-128"/>
              </a:rPr>
              <a:t>Ai</a:t>
            </a:r>
            <a:r>
              <a:rPr lang="ja-JP" altLang="en-US" sz="2200">
                <a:latin typeface="HGPMinchoE" panose="02020900000000000000" pitchFamily="18" charset="-128"/>
                <a:ea typeface="HGPMinchoE" panose="02020900000000000000" pitchFamily="18" charset="-128"/>
              </a:rPr>
              <a:t>・</a:t>
            </a:r>
            <a:r>
              <a:rPr lang="en-US" altLang="ja-JP" sz="2200" dirty="0" err="1">
                <a:latin typeface="HGPMinchoE" panose="02020900000000000000" pitchFamily="18" charset="-128"/>
                <a:ea typeface="HGPMinchoE" panose="02020900000000000000" pitchFamily="18" charset="-128"/>
              </a:rPr>
              <a:t>Iot</a:t>
            </a:r>
            <a:r>
              <a:rPr lang="ja-JP" altLang="en-US" sz="2200">
                <a:latin typeface="HGPMinchoE" panose="02020900000000000000" pitchFamily="18" charset="-128"/>
                <a:ea typeface="HGPMinchoE" panose="02020900000000000000" pitchFamily="18" charset="-128"/>
              </a:rPr>
              <a:t>を取り入れたカリキュラムの実施が可能になります。</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また、クラウド関連を導入する上での懸念事項である、従量課金関連の問題も解決に繋がる可能性もございます。様々な問題が一気に解決すると考えます。</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ja-JP" altLang="en-US" sz="2200">
                <a:latin typeface="HGPMinchoE" panose="02020900000000000000" pitchFamily="18" charset="-128"/>
                <a:ea typeface="HGPMinchoE" panose="02020900000000000000" pitchFamily="18" charset="-128"/>
              </a:rPr>
              <a:t>提案内容より、全学生の</a:t>
            </a:r>
            <a:r>
              <a:rPr lang="en-US" altLang="ja-JP" sz="2200" dirty="0">
                <a:latin typeface="HGPMinchoE" panose="02020900000000000000" pitchFamily="18" charset="-128"/>
                <a:ea typeface="HGPMinchoE" panose="02020900000000000000" pitchFamily="18" charset="-128"/>
              </a:rPr>
              <a:t>Microsoft</a:t>
            </a:r>
            <a:r>
              <a:rPr lang="ja-JP" altLang="en-US" sz="2200">
                <a:latin typeface="HGPMinchoE" panose="02020900000000000000" pitchFamily="18" charset="-128"/>
                <a:ea typeface="HGPMinchoE" panose="02020900000000000000" pitchFamily="18" charset="-128"/>
              </a:rPr>
              <a:t>製品のインストール利用、それに加えカリキュラム革新のキーワードである「クラウド」「</a:t>
            </a:r>
            <a:r>
              <a:rPr lang="en-US" altLang="ja-JP" sz="2200" dirty="0">
                <a:latin typeface="HGPMinchoE" panose="02020900000000000000" pitchFamily="18" charset="-128"/>
                <a:ea typeface="HGPMinchoE" panose="02020900000000000000" pitchFamily="18" charset="-128"/>
              </a:rPr>
              <a:t>Ai</a:t>
            </a:r>
            <a:r>
              <a:rPr lang="ja-JP" altLang="en-US" sz="2200">
                <a:latin typeface="HGPMinchoE" panose="02020900000000000000" pitchFamily="18" charset="-128"/>
                <a:ea typeface="HGPMinchoE" panose="02020900000000000000" pitchFamily="18" charset="-128"/>
              </a:rPr>
              <a:t>」「</a:t>
            </a:r>
            <a:r>
              <a:rPr lang="en-US" altLang="ja-JP" sz="2200" dirty="0">
                <a:latin typeface="HGPMinchoE" panose="02020900000000000000" pitchFamily="18" charset="-128"/>
                <a:ea typeface="HGPMinchoE" panose="02020900000000000000" pitchFamily="18" charset="-128"/>
              </a:rPr>
              <a:t>IoT</a:t>
            </a:r>
            <a:r>
              <a:rPr lang="ja-JP" altLang="en-US" sz="2200">
                <a:latin typeface="HGPMinchoE" panose="02020900000000000000" pitchFamily="18" charset="-128"/>
                <a:ea typeface="HGPMinchoE" panose="02020900000000000000" pitchFamily="18" charset="-128"/>
              </a:rPr>
              <a:t>」の学習が問題なく行えることから、今回の</a:t>
            </a:r>
            <a:endParaRPr lang="en-US" altLang="ja-JP" sz="2200" dirty="0">
              <a:latin typeface="HGPMinchoE" panose="02020900000000000000" pitchFamily="18" charset="-128"/>
              <a:ea typeface="HGPMinchoE" panose="02020900000000000000" pitchFamily="18" charset="-128"/>
            </a:endParaRPr>
          </a:p>
          <a:p>
            <a:pPr marL="0" indent="0" algn="l">
              <a:lnSpc>
                <a:spcPct val="116666"/>
              </a:lnSpc>
              <a:spcBef>
                <a:spcPts val="0"/>
              </a:spcBef>
            </a:pPr>
            <a:r>
              <a:rPr lang="en-US" altLang="ja-JP" sz="2200" dirty="0">
                <a:latin typeface="HGPMinchoE" panose="02020900000000000000" pitchFamily="18" charset="-128"/>
                <a:ea typeface="HGPMinchoE" panose="02020900000000000000" pitchFamily="18" charset="-128"/>
              </a:rPr>
              <a:t>Microsoft</a:t>
            </a:r>
            <a:r>
              <a:rPr lang="ja-JP" altLang="en-US" sz="2200">
                <a:latin typeface="HGPMinchoE" panose="02020900000000000000" pitchFamily="18" charset="-128"/>
                <a:ea typeface="HGPMinchoE" panose="02020900000000000000" pitchFamily="18" charset="-128"/>
              </a:rPr>
              <a:t>からの契約提案を前向きに、検討を頂ければ幸いです。</a:t>
            </a:r>
            <a:endParaRPr lang="en-US" altLang="ja-JP" sz="2200" dirty="0">
              <a:latin typeface="HGPMinchoE" panose="02020900000000000000" pitchFamily="18" charset="-128"/>
              <a:ea typeface="HGPMinchoE" panose="02020900000000000000" pitchFamily="18" charset="-128"/>
            </a:endParaRPr>
          </a:p>
          <a:p>
            <a:pPr marL="0" indent="0" algn="r">
              <a:lnSpc>
                <a:spcPct val="116666"/>
              </a:lnSpc>
              <a:spcBef>
                <a:spcPts val="0"/>
              </a:spcBef>
            </a:pPr>
            <a:r>
              <a:rPr lang="ja-JP" altLang="en-US" sz="2200">
                <a:latin typeface="HGPMinchoE" panose="02020900000000000000" pitchFamily="18" charset="-128"/>
                <a:ea typeface="HGPMinchoE" panose="02020900000000000000" pitchFamily="18" charset="-128"/>
              </a:rPr>
              <a:t>以上。</a:t>
            </a:r>
          </a:p>
        </p:txBody>
      </p:sp>
    </p:spTree>
    <p:extLst>
      <p:ext uri="{BB962C8B-B14F-4D97-AF65-F5344CB8AC3E}">
        <p14:creationId xmlns:p14="http://schemas.microsoft.com/office/powerpoint/2010/main" val="11047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604406" y="1064691"/>
            <a:ext cx="7491900" cy="820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sz="4600">
                <a:latin typeface="HGPMinchoE" panose="02020900000000000000" pitchFamily="18" charset="-128"/>
                <a:ea typeface="HGPMinchoE" panose="02020900000000000000" pitchFamily="18" charset="-128"/>
                <a:sym typeface="Arial"/>
              </a:rPr>
              <a:t>クラウドサービスとは？</a:t>
            </a:r>
            <a:endParaRPr dirty="0">
              <a:latin typeface="HGPMinchoE" panose="02020900000000000000" pitchFamily="18" charset="-128"/>
              <a:ea typeface="HGPMinchoE" panose="02020900000000000000" pitchFamily="18" charset="-128"/>
            </a:endParaRPr>
          </a:p>
        </p:txBody>
      </p:sp>
      <p:sp>
        <p:nvSpPr>
          <p:cNvPr id="105" name="Google Shape;105;p16"/>
          <p:cNvSpPr txBox="1">
            <a:spLocks noGrp="1"/>
          </p:cNvSpPr>
          <p:nvPr>
            <p:ph type="subTitle" idx="1"/>
          </p:nvPr>
        </p:nvSpPr>
        <p:spPr>
          <a:xfrm>
            <a:off x="746077" y="5049246"/>
            <a:ext cx="10718042" cy="1396338"/>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000"/>
              <a:buNone/>
            </a:pPr>
            <a:r>
              <a:rPr lang="ja-JP" sz="2000">
                <a:latin typeface="HGPMinchoE" panose="02020900000000000000" pitchFamily="18" charset="-128"/>
                <a:ea typeface="HGPMinchoE" panose="02020900000000000000" pitchFamily="18" charset="-128"/>
                <a:sym typeface="Arial"/>
              </a:rPr>
              <a:t>クラウドサービスを利用することで、これまで機材の購入やシステムの構築、管理などにかかるとされていたさまざまな手間や時間の削減をはじめとして、業務の効率化やコストダウンを図れるというメリットがあります。</a:t>
            </a:r>
            <a:r>
              <a:rPr lang="ja-JP" altLang="en-US" sz="2000">
                <a:solidFill>
                  <a:srgbClr val="FF0000"/>
                </a:solidFill>
                <a:latin typeface="HGPMinchoE" panose="02020900000000000000" pitchFamily="18" charset="-128"/>
                <a:ea typeface="HGPMinchoE" panose="02020900000000000000" pitchFamily="18" charset="-128"/>
                <a:sym typeface="Arial"/>
              </a:rPr>
              <a:t>また、サービスによってはクラウドを軸とし、</a:t>
            </a:r>
            <a:r>
              <a:rPr lang="en-US" altLang="ja-JP" sz="2000" dirty="0">
                <a:solidFill>
                  <a:srgbClr val="FF0000"/>
                </a:solidFill>
                <a:latin typeface="HGPMinchoE" panose="02020900000000000000" pitchFamily="18" charset="-128"/>
                <a:ea typeface="HGPMinchoE" panose="02020900000000000000" pitchFamily="18" charset="-128"/>
                <a:sym typeface="Arial"/>
              </a:rPr>
              <a:t>Ai</a:t>
            </a:r>
            <a:r>
              <a:rPr lang="ja-JP" altLang="en-US" sz="2000">
                <a:solidFill>
                  <a:srgbClr val="FF0000"/>
                </a:solidFill>
                <a:latin typeface="HGPMinchoE" panose="02020900000000000000" pitchFamily="18" charset="-128"/>
                <a:ea typeface="HGPMinchoE" panose="02020900000000000000" pitchFamily="18" charset="-128"/>
                <a:sym typeface="Arial"/>
              </a:rPr>
              <a:t>や</a:t>
            </a:r>
            <a:r>
              <a:rPr lang="en-US" altLang="ja-JP" sz="2000" dirty="0">
                <a:solidFill>
                  <a:srgbClr val="FF0000"/>
                </a:solidFill>
                <a:latin typeface="HGPMinchoE" panose="02020900000000000000" pitchFamily="18" charset="-128"/>
                <a:ea typeface="HGPMinchoE" panose="02020900000000000000" pitchFamily="18" charset="-128"/>
                <a:sym typeface="Arial"/>
              </a:rPr>
              <a:t>IoT</a:t>
            </a:r>
            <a:r>
              <a:rPr lang="ja-JP" altLang="en-US" sz="2000">
                <a:solidFill>
                  <a:srgbClr val="FF0000"/>
                </a:solidFill>
                <a:latin typeface="HGPMinchoE" panose="02020900000000000000" pitchFamily="18" charset="-128"/>
                <a:ea typeface="HGPMinchoE" panose="02020900000000000000" pitchFamily="18" charset="-128"/>
                <a:sym typeface="Arial"/>
              </a:rPr>
              <a:t>などのサービス展開もしています。</a:t>
            </a:r>
            <a:endParaRPr sz="2000" dirty="0">
              <a:solidFill>
                <a:srgbClr val="FF0000"/>
              </a:solidFill>
              <a:latin typeface="HGPMinchoE" panose="02020900000000000000" pitchFamily="18" charset="-128"/>
              <a:ea typeface="HGPMinchoE" panose="02020900000000000000" pitchFamily="18" charset="-128"/>
              <a:sym typeface="Arial"/>
            </a:endParaRPr>
          </a:p>
        </p:txBody>
      </p:sp>
      <p:pic>
        <p:nvPicPr>
          <p:cNvPr id="106" name="Google Shape;106;p16"/>
          <p:cNvPicPr preferRelativeResize="0"/>
          <p:nvPr/>
        </p:nvPicPr>
        <p:blipFill rotWithShape="1">
          <a:blip r:embed="rId3">
            <a:alphaModFix/>
          </a:blip>
          <a:srcRect/>
          <a:stretch/>
        </p:blipFill>
        <p:spPr>
          <a:xfrm>
            <a:off x="2681113" y="1792885"/>
            <a:ext cx="6728347" cy="3312416"/>
          </a:xfrm>
          <a:prstGeom prst="rect">
            <a:avLst/>
          </a:prstGeom>
          <a:noFill/>
          <a:ln>
            <a:noFill/>
          </a:ln>
        </p:spPr>
      </p:pic>
      <p:sp>
        <p:nvSpPr>
          <p:cNvPr id="107" name="Google Shape;107;p16"/>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746076" y="930060"/>
            <a:ext cx="9953591" cy="8207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sz="4600">
                <a:latin typeface="HGPMinchoE" panose="02020900000000000000" pitchFamily="18" charset="-128"/>
                <a:ea typeface="HGPMinchoE" panose="02020900000000000000" pitchFamily="18" charset="-128"/>
                <a:sym typeface="Arial"/>
              </a:rPr>
              <a:t>クラウド導入</a:t>
            </a:r>
            <a:r>
              <a:rPr lang="ja-JP" altLang="en-US" sz="4600">
                <a:latin typeface="HGPMinchoE" panose="02020900000000000000" pitchFamily="18" charset="-128"/>
                <a:ea typeface="HGPMinchoE" panose="02020900000000000000" pitchFamily="18" charset="-128"/>
                <a:sym typeface="Arial"/>
              </a:rPr>
              <a:t>提案</a:t>
            </a:r>
            <a:r>
              <a:rPr lang="ja-JP" sz="4600">
                <a:latin typeface="HGPMinchoE" panose="02020900000000000000" pitchFamily="18" charset="-128"/>
                <a:ea typeface="HGPMinchoE" panose="02020900000000000000" pitchFamily="18" charset="-128"/>
                <a:sym typeface="Arial"/>
              </a:rPr>
              <a:t>の理由①</a:t>
            </a:r>
            <a:endParaRPr sz="4600" dirty="0">
              <a:latin typeface="HGPMinchoE" panose="02020900000000000000" pitchFamily="18" charset="-128"/>
              <a:ea typeface="HGPMinchoE" panose="02020900000000000000" pitchFamily="18" charset="-128"/>
              <a:sym typeface="Arial"/>
            </a:endParaRPr>
          </a:p>
        </p:txBody>
      </p:sp>
      <p:sp>
        <p:nvSpPr>
          <p:cNvPr id="113" name="Google Shape;113;p17"/>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114" name="Google Shape;114;p17"/>
          <p:cNvSpPr txBox="1">
            <a:spLocks noGrp="1"/>
          </p:cNvSpPr>
          <p:nvPr>
            <p:ph type="subTitle" idx="1"/>
          </p:nvPr>
        </p:nvSpPr>
        <p:spPr>
          <a:xfrm>
            <a:off x="1237396" y="1693020"/>
            <a:ext cx="9844585" cy="4031214"/>
          </a:xfrm>
          <a:prstGeom prst="rect">
            <a:avLst/>
          </a:prstGeom>
          <a:noFill/>
          <a:ln>
            <a:noFill/>
          </a:ln>
        </p:spPr>
        <p:txBody>
          <a:bodyPr spcFirstLastPara="1" wrap="square" lIns="91425" tIns="45700" rIns="91425" bIns="45700" anchor="t" anchorCtr="0">
            <a:noAutofit/>
          </a:bodyPr>
          <a:lstStyle/>
          <a:p>
            <a:pPr marL="0" lvl="0" indent="0" algn="l" rtl="0">
              <a:lnSpc>
                <a:spcPct val="127272"/>
              </a:lnSpc>
              <a:spcBef>
                <a:spcPts val="0"/>
              </a:spcBef>
              <a:spcAft>
                <a:spcPts val="0"/>
              </a:spcAft>
              <a:buClr>
                <a:schemeClr val="dk1"/>
              </a:buClr>
              <a:buSzPts val="2200"/>
              <a:buNone/>
            </a:pPr>
            <a:r>
              <a:rPr lang="ja-JP" altLang="en-US" sz="3200">
                <a:latin typeface="HGPMinchoE" panose="02020900000000000000" pitchFamily="18" charset="-128"/>
                <a:ea typeface="HGPMinchoE" panose="02020900000000000000" pitchFamily="18" charset="-128"/>
                <a:sym typeface="Arial"/>
              </a:rPr>
              <a:t>●</a:t>
            </a:r>
            <a:r>
              <a:rPr lang="en-US" altLang="ja-JP" sz="3200" dirty="0">
                <a:latin typeface="HGPMinchoE" panose="02020900000000000000" pitchFamily="18" charset="-128"/>
                <a:ea typeface="HGPMinchoE" panose="02020900000000000000" pitchFamily="18" charset="-128"/>
                <a:sym typeface="Arial"/>
              </a:rPr>
              <a:t>IT</a:t>
            </a:r>
            <a:r>
              <a:rPr lang="ja-JP" altLang="en-US" sz="3200">
                <a:latin typeface="HGPMinchoE" panose="02020900000000000000" pitchFamily="18" charset="-128"/>
                <a:ea typeface="HGPMinchoE" panose="02020900000000000000" pitchFamily="18" charset="-128"/>
                <a:sym typeface="Arial"/>
              </a:rPr>
              <a:t>業界における開発手法の大きな変化</a:t>
            </a:r>
            <a:endParaRPr lang="en-US" altLang="ja-JP" sz="3200" dirty="0">
              <a:latin typeface="HGPMinchoE" panose="02020900000000000000" pitchFamily="18" charset="-128"/>
              <a:ea typeface="HGPMinchoE" panose="02020900000000000000" pitchFamily="18" charset="-128"/>
              <a:sym typeface="Arial"/>
            </a:endParaRPr>
          </a:p>
          <a:p>
            <a:pPr marL="0" lvl="0" indent="0" algn="l" rtl="0">
              <a:lnSpc>
                <a:spcPct val="127272"/>
              </a:lnSpc>
              <a:spcBef>
                <a:spcPts val="0"/>
              </a:spcBef>
              <a:spcAft>
                <a:spcPts val="0"/>
              </a:spcAft>
              <a:buClr>
                <a:schemeClr val="dk1"/>
              </a:buClr>
              <a:buSzPts val="2200"/>
              <a:buNone/>
            </a:pPr>
            <a:r>
              <a:rPr lang="ja-JP" altLang="en-US" sz="2200">
                <a:latin typeface="HGPMinchoE" panose="02020900000000000000" pitchFamily="18" charset="-128"/>
                <a:ea typeface="HGPMinchoE" panose="02020900000000000000" pitchFamily="18" charset="-128"/>
              </a:rPr>
              <a:t>多くの企業がオンプレミスからクラウドへ移管しており早急に取り組む必要がある。</a:t>
            </a:r>
            <a:endParaRPr lang="en-US" altLang="ja-JP" sz="2200" dirty="0">
              <a:latin typeface="HGPMinchoE" panose="02020900000000000000" pitchFamily="18" charset="-128"/>
              <a:ea typeface="HGPMinchoE" panose="02020900000000000000" pitchFamily="18" charset="-128"/>
            </a:endParaRPr>
          </a:p>
          <a:p>
            <a:pPr marL="0" lvl="0" indent="0" algn="l" rtl="0">
              <a:lnSpc>
                <a:spcPct val="127272"/>
              </a:lnSpc>
              <a:spcBef>
                <a:spcPts val="0"/>
              </a:spcBef>
              <a:spcAft>
                <a:spcPts val="0"/>
              </a:spcAft>
              <a:buClr>
                <a:schemeClr val="dk1"/>
              </a:buClr>
              <a:buSzPts val="2200"/>
              <a:buNone/>
            </a:pPr>
            <a:endParaRPr lang="en-US" altLang="ja-JP" sz="1000" dirty="0">
              <a:latin typeface="HGPMinchoE" panose="02020900000000000000" pitchFamily="18" charset="-128"/>
              <a:ea typeface="HGPMinchoE" panose="02020900000000000000" pitchFamily="18" charset="-128"/>
              <a:sym typeface="Arial"/>
            </a:endParaRPr>
          </a:p>
          <a:p>
            <a:pPr marL="0" lvl="0" indent="0" algn="l" rtl="0">
              <a:lnSpc>
                <a:spcPct val="127272"/>
              </a:lnSpc>
              <a:spcBef>
                <a:spcPts val="0"/>
              </a:spcBef>
              <a:spcAft>
                <a:spcPts val="0"/>
              </a:spcAft>
              <a:buClr>
                <a:schemeClr val="dk1"/>
              </a:buClr>
              <a:buSzPts val="2200"/>
              <a:buNone/>
            </a:pPr>
            <a:r>
              <a:rPr lang="ja-JP" sz="2200">
                <a:latin typeface="HGPMinchoE" panose="02020900000000000000" pitchFamily="18" charset="-128"/>
                <a:ea typeface="HGPMinchoE" panose="02020900000000000000" pitchFamily="18" charset="-128"/>
                <a:sym typeface="Arial"/>
              </a:rPr>
              <a:t>クラウドは、</a:t>
            </a:r>
            <a:r>
              <a:rPr lang="ja-JP" sz="2200">
                <a:solidFill>
                  <a:schemeClr val="tx1"/>
                </a:solidFill>
                <a:latin typeface="HGPMinchoE" panose="02020900000000000000" pitchFamily="18" charset="-128"/>
                <a:ea typeface="HGPMinchoE" panose="02020900000000000000" pitchFamily="18" charset="-128"/>
                <a:sym typeface="Arial"/>
              </a:rPr>
              <a:t>自社でハードウェアや設備を購入、準備することなく、インターネット経由でコンピューティング、データベース、ストレージ、ソフトウェアといったさまざまな IT リソースをオンデマンドで利用することができるサービスとなります。</a:t>
            </a:r>
            <a:endParaRPr sz="2200" dirty="0">
              <a:solidFill>
                <a:schemeClr val="tx1"/>
              </a:solidFill>
              <a:latin typeface="HGPMinchoE" panose="02020900000000000000" pitchFamily="18" charset="-128"/>
              <a:ea typeface="HGPMinchoE" panose="02020900000000000000" pitchFamily="18" charset="-128"/>
              <a:sym typeface="Arial"/>
            </a:endParaRPr>
          </a:p>
          <a:p>
            <a:pPr marL="0" lvl="0" indent="0" algn="l" rtl="0">
              <a:lnSpc>
                <a:spcPct val="127272"/>
              </a:lnSpc>
              <a:spcBef>
                <a:spcPts val="1000"/>
              </a:spcBef>
              <a:spcAft>
                <a:spcPts val="0"/>
              </a:spcAft>
              <a:buClr>
                <a:schemeClr val="dk1"/>
              </a:buClr>
              <a:buSzPts val="2200"/>
              <a:buNone/>
            </a:pPr>
            <a:r>
              <a:rPr lang="ja-JP" sz="2200">
                <a:solidFill>
                  <a:schemeClr val="tx1"/>
                </a:solidFill>
                <a:latin typeface="HGPMinchoE" panose="02020900000000000000" pitchFamily="18" charset="-128"/>
                <a:ea typeface="HGPMinchoE" panose="02020900000000000000" pitchFamily="18" charset="-128"/>
                <a:sym typeface="Arial"/>
              </a:rPr>
              <a:t>よって、インフラの準備及び整備、可動までの時間的なコスト、ハードウェアを始めとする物理的なコストの軽減が望</a:t>
            </a:r>
            <a:r>
              <a:rPr lang="ja-JP" sz="2200">
                <a:latin typeface="HGPMinchoE" panose="02020900000000000000" pitchFamily="18" charset="-128"/>
                <a:ea typeface="HGPMinchoE" panose="02020900000000000000" pitchFamily="18" charset="-128"/>
                <a:sym typeface="Arial"/>
              </a:rPr>
              <a:t>めることにより、現在では多くの企業でシステムの開発及び運用をこれまでの方式である</a:t>
            </a:r>
            <a:r>
              <a:rPr lang="ja-JP" sz="2200" u="sng">
                <a:solidFill>
                  <a:schemeClr val="accent5">
                    <a:lumMod val="75000"/>
                  </a:schemeClr>
                </a:solidFill>
                <a:latin typeface="HGPMinchoE" panose="02020900000000000000" pitchFamily="18" charset="-128"/>
                <a:ea typeface="HGPMinchoE" panose="02020900000000000000" pitchFamily="18" charset="-128"/>
                <a:sym typeface="Arial"/>
              </a:rPr>
              <a:t>「オンプレミス」から「クラウド」に移管</a:t>
            </a:r>
            <a:r>
              <a:rPr lang="ja-JP" sz="2200">
                <a:latin typeface="HGPMinchoE" panose="02020900000000000000" pitchFamily="18" charset="-128"/>
                <a:ea typeface="HGPMinchoE" panose="02020900000000000000" pitchFamily="18" charset="-128"/>
                <a:sym typeface="Arial"/>
              </a:rPr>
              <a:t>している。</a:t>
            </a:r>
            <a:endParaRPr dirty="0">
              <a:latin typeface="HGPMinchoE" panose="02020900000000000000" pitchFamily="18" charset="-128"/>
              <a:ea typeface="HGPMinchoE" panose="02020900000000000000" pitchFamily="18" charset="-128"/>
            </a:endParaRPr>
          </a:p>
        </p:txBody>
      </p:sp>
      <p:sp>
        <p:nvSpPr>
          <p:cNvPr id="115" name="Google Shape;115;p17"/>
          <p:cNvSpPr txBox="1"/>
          <p:nvPr/>
        </p:nvSpPr>
        <p:spPr>
          <a:xfrm>
            <a:off x="1226023" y="5724234"/>
            <a:ext cx="9651244" cy="97344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9300"/>
              </a:buClr>
              <a:buSzPts val="2200"/>
              <a:buFont typeface="Arial"/>
              <a:buNone/>
            </a:pPr>
            <a:r>
              <a:rPr lang="ja-JP" sz="1600" b="1">
                <a:solidFill>
                  <a:srgbClr val="FF9300"/>
                </a:solidFill>
                <a:latin typeface="HGPMinchoE" panose="02020900000000000000" pitchFamily="18" charset="-128"/>
                <a:ea typeface="HGPMinchoE" panose="02020900000000000000" pitchFamily="18" charset="-128"/>
                <a:sym typeface="Arial"/>
              </a:rPr>
              <a:t>【オンプレミスとは】</a:t>
            </a:r>
            <a:endParaRPr sz="1600" dirty="0">
              <a:latin typeface="HGPMinchoE" panose="02020900000000000000" pitchFamily="18" charset="-128"/>
              <a:ea typeface="HGPMinchoE" panose="02020900000000000000" pitchFamily="18" charset="-128"/>
            </a:endParaRPr>
          </a:p>
          <a:p>
            <a:pPr marL="0" marR="0" lvl="0" indent="0" algn="l" rtl="0">
              <a:spcBef>
                <a:spcPts val="1000"/>
              </a:spcBef>
              <a:spcAft>
                <a:spcPts val="0"/>
              </a:spcAft>
              <a:buClr>
                <a:schemeClr val="dk1"/>
              </a:buClr>
              <a:buSzPts val="2200"/>
              <a:buFont typeface="Arial"/>
              <a:buNone/>
            </a:pPr>
            <a:r>
              <a:rPr lang="ja-JP" sz="1600">
                <a:solidFill>
                  <a:schemeClr val="dk1"/>
                </a:solidFill>
                <a:latin typeface="HGPMinchoE" panose="02020900000000000000" pitchFamily="18" charset="-128"/>
                <a:ea typeface="HGPMinchoE" panose="02020900000000000000" pitchFamily="18" charset="-128"/>
                <a:sym typeface="Arial"/>
              </a:rPr>
              <a:t>自社で購入、準備、運用する情報システムのハードウェア/ソフトウェア（サーバー、ネットワーク、場所、電源、空調）を指す。自社サーバーの事を表しています。</a:t>
            </a:r>
            <a:endParaRPr sz="1600" dirty="0">
              <a:solidFill>
                <a:schemeClr val="dk1"/>
              </a:solidFill>
              <a:latin typeface="HGPMinchoE" panose="02020900000000000000" pitchFamily="18" charset="-128"/>
              <a:ea typeface="HGPMinchoE" panose="02020900000000000000" pitchFamily="18" charset="-128"/>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ctrTitle"/>
          </p:nvPr>
        </p:nvSpPr>
        <p:spPr>
          <a:xfrm>
            <a:off x="746077" y="783652"/>
            <a:ext cx="6944904" cy="8207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sz="4600">
                <a:latin typeface="HGPMinchoE" panose="02020900000000000000" pitchFamily="18" charset="-128"/>
                <a:ea typeface="HGPMinchoE" panose="02020900000000000000" pitchFamily="18" charset="-128"/>
                <a:sym typeface="Arial"/>
              </a:rPr>
              <a:t>クラウド導入</a:t>
            </a:r>
            <a:r>
              <a:rPr lang="ja-JP" altLang="en-US" sz="4600">
                <a:latin typeface="HGPMinchoE" panose="02020900000000000000" pitchFamily="18" charset="-128"/>
                <a:ea typeface="HGPMinchoE" panose="02020900000000000000" pitchFamily="18" charset="-128"/>
                <a:sym typeface="Arial"/>
              </a:rPr>
              <a:t>提案</a:t>
            </a:r>
            <a:r>
              <a:rPr lang="ja-JP" sz="4600">
                <a:latin typeface="HGPMinchoE" panose="02020900000000000000" pitchFamily="18" charset="-128"/>
                <a:ea typeface="HGPMinchoE" panose="02020900000000000000" pitchFamily="18" charset="-128"/>
                <a:sym typeface="Arial"/>
              </a:rPr>
              <a:t>の理由②</a:t>
            </a:r>
            <a:endParaRPr dirty="0">
              <a:latin typeface="HGPMinchoE" panose="02020900000000000000" pitchFamily="18" charset="-128"/>
              <a:ea typeface="HGPMinchoE" panose="02020900000000000000" pitchFamily="18" charset="-128"/>
            </a:endParaRPr>
          </a:p>
        </p:txBody>
      </p:sp>
      <p:sp>
        <p:nvSpPr>
          <p:cNvPr id="121" name="Google Shape;121;p18"/>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a:solidFill>
                <a:schemeClr val="lt1"/>
              </a:solidFill>
              <a:latin typeface="HGPMinchoE" panose="02020900000000000000" pitchFamily="18" charset="-128"/>
              <a:ea typeface="HGPMinchoE" panose="02020900000000000000" pitchFamily="18" charset="-128"/>
              <a:sym typeface="Arial"/>
            </a:endParaRPr>
          </a:p>
        </p:txBody>
      </p:sp>
      <p:sp>
        <p:nvSpPr>
          <p:cNvPr id="122" name="Google Shape;122;p18"/>
          <p:cNvSpPr txBox="1">
            <a:spLocks noGrp="1"/>
          </p:cNvSpPr>
          <p:nvPr>
            <p:ph type="subTitle" idx="1"/>
          </p:nvPr>
        </p:nvSpPr>
        <p:spPr>
          <a:xfrm>
            <a:off x="1237396" y="1479128"/>
            <a:ext cx="9844585" cy="4840009"/>
          </a:xfrm>
          <a:prstGeom prst="rect">
            <a:avLst/>
          </a:prstGeom>
          <a:noFill/>
          <a:ln>
            <a:noFill/>
          </a:ln>
        </p:spPr>
        <p:txBody>
          <a:bodyPr spcFirstLastPara="1" wrap="square" lIns="91425" tIns="45700" rIns="91425" bIns="45700" anchor="t" anchorCtr="0">
            <a:noAutofit/>
          </a:bodyPr>
          <a:lstStyle/>
          <a:p>
            <a:pPr marL="0" lvl="0" indent="0" algn="l">
              <a:lnSpc>
                <a:spcPct val="127272"/>
              </a:lnSpc>
              <a:spcBef>
                <a:spcPts val="0"/>
              </a:spcBef>
              <a:buSzPts val="2200"/>
            </a:pPr>
            <a:r>
              <a:rPr lang="ja-JP" altLang="en-US" sz="3200">
                <a:solidFill>
                  <a:srgbClr val="0070C0"/>
                </a:solidFill>
                <a:latin typeface="HGPMinchoE" panose="02020900000000000000" pitchFamily="18" charset="-128"/>
                <a:ea typeface="HGPMinchoE" panose="02020900000000000000" pitchFamily="18" charset="-128"/>
              </a:rPr>
              <a:t>●学生に対する様々なメリットがある。</a:t>
            </a:r>
            <a:endParaRPr lang="en-US" altLang="ja-JP" sz="3200" dirty="0">
              <a:solidFill>
                <a:srgbClr val="0070C0"/>
              </a:solidFill>
              <a:latin typeface="HGPMinchoE" panose="02020900000000000000" pitchFamily="18" charset="-128"/>
              <a:ea typeface="HGPMinchoE" panose="02020900000000000000" pitchFamily="18" charset="-128"/>
            </a:endParaRPr>
          </a:p>
          <a:p>
            <a:pPr marL="0" lvl="0" indent="0" algn="l">
              <a:lnSpc>
                <a:spcPct val="127272"/>
              </a:lnSpc>
              <a:spcBef>
                <a:spcPts val="0"/>
              </a:spcBef>
              <a:buSzPts val="2200"/>
            </a:pPr>
            <a:r>
              <a:rPr lang="ja-JP" altLang="en-US" sz="2200">
                <a:solidFill>
                  <a:srgbClr val="0070C0"/>
                </a:solidFill>
                <a:latin typeface="HGPMinchoE" panose="02020900000000000000" pitchFamily="18" charset="-128"/>
                <a:ea typeface="HGPMinchoE" panose="02020900000000000000" pitchFamily="18" charset="-128"/>
              </a:rPr>
              <a:t>就職作品制作や産学連携での利用、他校に先駆けたクラウド教育など</a:t>
            </a:r>
            <a:endParaRPr lang="en-US" altLang="ja-JP" sz="2200" dirty="0">
              <a:solidFill>
                <a:srgbClr val="0070C0"/>
              </a:solidFill>
              <a:latin typeface="HGPMinchoE" panose="02020900000000000000" pitchFamily="18" charset="-128"/>
              <a:ea typeface="HGPMinchoE" panose="02020900000000000000" pitchFamily="18" charset="-128"/>
            </a:endParaRPr>
          </a:p>
          <a:p>
            <a:pPr marL="0" lvl="0" indent="0" algn="l">
              <a:lnSpc>
                <a:spcPct val="127272"/>
              </a:lnSpc>
              <a:spcBef>
                <a:spcPts val="0"/>
              </a:spcBef>
              <a:buSzPts val="2200"/>
            </a:pPr>
            <a:r>
              <a:rPr lang="ja-JP" altLang="en-US" sz="2200">
                <a:solidFill>
                  <a:srgbClr val="0070C0"/>
                </a:solidFill>
                <a:latin typeface="HGPMinchoE" panose="02020900000000000000" pitchFamily="18" charset="-128"/>
                <a:ea typeface="HGPMinchoE" panose="02020900000000000000" pitchFamily="18" charset="-128"/>
              </a:rPr>
              <a:t>学生においては多くのメリットがあります。当然、満足度の向上にも繋がります。</a:t>
            </a:r>
            <a:endParaRPr lang="en-US" altLang="ja-JP" sz="2200" dirty="0">
              <a:solidFill>
                <a:srgbClr val="0070C0"/>
              </a:solidFill>
              <a:latin typeface="HGPMinchoE" panose="02020900000000000000" pitchFamily="18" charset="-128"/>
              <a:ea typeface="HGPMinchoE" panose="02020900000000000000" pitchFamily="18" charset="-128"/>
            </a:endParaRPr>
          </a:p>
          <a:p>
            <a:pPr marL="0" lvl="0" indent="0" algn="l" rtl="0">
              <a:lnSpc>
                <a:spcPct val="127272"/>
              </a:lnSpc>
              <a:spcBef>
                <a:spcPts val="0"/>
              </a:spcBef>
              <a:spcAft>
                <a:spcPts val="0"/>
              </a:spcAft>
              <a:buClr>
                <a:schemeClr val="dk1"/>
              </a:buClr>
              <a:buSzPts val="2200"/>
              <a:buNone/>
            </a:pPr>
            <a:endParaRPr lang="en-US" altLang="ja-JP" sz="500" dirty="0">
              <a:latin typeface="HGPMinchoE" panose="02020900000000000000" pitchFamily="18" charset="-128"/>
              <a:ea typeface="HGPMinchoE" panose="02020900000000000000" pitchFamily="18" charset="-128"/>
              <a:sym typeface="Arial"/>
            </a:endParaRPr>
          </a:p>
          <a:p>
            <a:pPr marL="0" lvl="0" indent="0" algn="l" rtl="0">
              <a:lnSpc>
                <a:spcPct val="127272"/>
              </a:lnSpc>
              <a:spcBef>
                <a:spcPts val="0"/>
              </a:spcBef>
              <a:spcAft>
                <a:spcPts val="0"/>
              </a:spcAft>
              <a:buClr>
                <a:schemeClr val="dk1"/>
              </a:buClr>
              <a:buSzPts val="2200"/>
              <a:buNone/>
            </a:pPr>
            <a:r>
              <a:rPr lang="ja-JP" sz="2200">
                <a:latin typeface="HGPMinchoE" panose="02020900000000000000" pitchFamily="18" charset="-128"/>
                <a:ea typeface="HGPMinchoE" panose="02020900000000000000" pitchFamily="18" charset="-128"/>
                <a:sym typeface="Arial"/>
              </a:rPr>
              <a:t>学生たちの就職先における実業務においてクラウドを用いたシステム開発のスキルが求められてくること、また産学連携授業においても連携先企業からクラウド環境での開発が求められています。</a:t>
            </a:r>
            <a:r>
              <a:rPr lang="ja-JP" altLang="en-US" sz="2200">
                <a:latin typeface="HGPMinchoE" panose="02020900000000000000" pitchFamily="18" charset="-128"/>
                <a:ea typeface="HGPMinchoE" panose="02020900000000000000" pitchFamily="18" charset="-128"/>
                <a:sym typeface="Arial"/>
              </a:rPr>
              <a:t>（産学連携においては、企業から提供されるクラウド環境で初めて学習しているのが実情）</a:t>
            </a:r>
            <a:endParaRPr sz="2200" dirty="0">
              <a:latin typeface="HGPMinchoE" panose="02020900000000000000" pitchFamily="18" charset="-128"/>
              <a:ea typeface="HGPMinchoE" panose="02020900000000000000" pitchFamily="18" charset="-128"/>
              <a:sym typeface="Arial"/>
            </a:endParaRPr>
          </a:p>
          <a:p>
            <a:pPr marL="0" lvl="0" indent="0" algn="l" rtl="0">
              <a:lnSpc>
                <a:spcPct val="127272"/>
              </a:lnSpc>
              <a:spcBef>
                <a:spcPts val="1000"/>
              </a:spcBef>
              <a:spcAft>
                <a:spcPts val="0"/>
              </a:spcAft>
              <a:buClr>
                <a:schemeClr val="dk1"/>
              </a:buClr>
              <a:buSzPts val="2200"/>
              <a:buNone/>
            </a:pPr>
            <a:r>
              <a:rPr lang="ja-JP" sz="2200">
                <a:latin typeface="HGPMinchoE" panose="02020900000000000000" pitchFamily="18" charset="-128"/>
                <a:ea typeface="HGPMinchoE" panose="02020900000000000000" pitchFamily="18" charset="-128"/>
                <a:sym typeface="Arial"/>
              </a:rPr>
              <a:t>よって、これらの業界・企業ニーズにカリキュラムを合致させる事が必要</a:t>
            </a:r>
            <a:r>
              <a:rPr lang="ja-JP" altLang="en-US" sz="2200">
                <a:latin typeface="HGPMinchoE" panose="02020900000000000000" pitchFamily="18" charset="-128"/>
                <a:ea typeface="HGPMinchoE" panose="02020900000000000000" pitchFamily="18" charset="-128"/>
                <a:sym typeface="Arial"/>
              </a:rPr>
              <a:t>。更に</a:t>
            </a:r>
            <a:r>
              <a:rPr lang="ja-JP" altLang="en-US" sz="2200" u="sng">
                <a:solidFill>
                  <a:srgbClr val="0070C0"/>
                </a:solidFill>
                <a:latin typeface="HGPMinchoE" panose="02020900000000000000" pitchFamily="18" charset="-128"/>
                <a:ea typeface="HGPMinchoE" panose="02020900000000000000" pitchFamily="18" charset="-128"/>
                <a:sym typeface="Arial"/>
              </a:rPr>
              <a:t>他校に先駆けクラウド教育を実施する</a:t>
            </a:r>
            <a:r>
              <a:rPr lang="ja-JP" altLang="en-US" sz="2200">
                <a:latin typeface="HGPMinchoE" panose="02020900000000000000" pitchFamily="18" charset="-128"/>
                <a:ea typeface="HGPMinchoE" panose="02020900000000000000" pitchFamily="18" charset="-128"/>
                <a:sym typeface="Arial"/>
              </a:rPr>
              <a:t>事で、</a:t>
            </a:r>
            <a:r>
              <a:rPr lang="ja-JP" sz="2200">
                <a:latin typeface="HGPMinchoE" panose="02020900000000000000" pitchFamily="18" charset="-128"/>
                <a:ea typeface="HGPMinchoE" panose="02020900000000000000" pitchFamily="18" charset="-128"/>
                <a:sym typeface="Arial"/>
              </a:rPr>
              <a:t>業界におけるHALの評価</a:t>
            </a:r>
            <a:r>
              <a:rPr lang="ja-JP" altLang="en-US" sz="2200">
                <a:latin typeface="HGPMinchoE" panose="02020900000000000000" pitchFamily="18" charset="-128"/>
                <a:ea typeface="HGPMinchoE" panose="02020900000000000000" pitchFamily="18" charset="-128"/>
                <a:sym typeface="Arial"/>
              </a:rPr>
              <a:t>に必ずつながります。加えて、</a:t>
            </a:r>
            <a:r>
              <a:rPr lang="ja-JP" sz="2200">
                <a:latin typeface="HGPMinchoE" panose="02020900000000000000" pitchFamily="18" charset="-128"/>
                <a:ea typeface="HGPMinchoE" panose="02020900000000000000" pitchFamily="18" charset="-128"/>
                <a:sym typeface="Arial"/>
              </a:rPr>
              <a:t>学生の満足度につながるなど様々な面での利点に直結します。</a:t>
            </a:r>
            <a:endParaRPr sz="2200" dirty="0">
              <a:latin typeface="HGPMinchoE" panose="02020900000000000000" pitchFamily="18" charset="-128"/>
              <a:ea typeface="HGPMinchoE" panose="02020900000000000000" pitchFamily="18" charset="-128"/>
              <a:sym typeface="Arial"/>
            </a:endParaRPr>
          </a:p>
        </p:txBody>
      </p:sp>
      <p:sp>
        <p:nvSpPr>
          <p:cNvPr id="123" name="Google Shape;123;p18"/>
          <p:cNvSpPr txBox="1"/>
          <p:nvPr/>
        </p:nvSpPr>
        <p:spPr>
          <a:xfrm>
            <a:off x="1142895" y="6287823"/>
            <a:ext cx="9844585" cy="57017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9300"/>
              </a:buClr>
              <a:buSzPts val="2800"/>
              <a:buFont typeface="Arial"/>
              <a:buNone/>
            </a:pPr>
            <a:r>
              <a:rPr lang="ja-JP" sz="2500">
                <a:solidFill>
                  <a:srgbClr val="FF9300"/>
                </a:solidFill>
                <a:latin typeface="HGPMinchoE" panose="02020900000000000000" pitchFamily="18" charset="-128"/>
                <a:ea typeface="HGPMinchoE" panose="02020900000000000000" pitchFamily="18" charset="-128"/>
                <a:sym typeface="Arial"/>
              </a:rPr>
              <a:t>以上がクラウドをカリキュラムに導入</a:t>
            </a:r>
            <a:r>
              <a:rPr lang="ja-JP" altLang="en-US" sz="2500">
                <a:solidFill>
                  <a:srgbClr val="FF9300"/>
                </a:solidFill>
                <a:latin typeface="HGPMinchoE" panose="02020900000000000000" pitchFamily="18" charset="-128"/>
                <a:ea typeface="HGPMinchoE" panose="02020900000000000000" pitchFamily="18" charset="-128"/>
                <a:sym typeface="Arial"/>
              </a:rPr>
              <a:t>提案</a:t>
            </a:r>
            <a:r>
              <a:rPr lang="ja-JP" sz="2500">
                <a:solidFill>
                  <a:srgbClr val="FF9300"/>
                </a:solidFill>
                <a:latin typeface="HGPMinchoE" panose="02020900000000000000" pitchFamily="18" charset="-128"/>
                <a:ea typeface="HGPMinchoE" panose="02020900000000000000" pitchFamily="18" charset="-128"/>
                <a:sym typeface="Arial"/>
              </a:rPr>
              <a:t>する理由となります。</a:t>
            </a:r>
            <a:endParaRPr sz="2500" dirty="0">
              <a:solidFill>
                <a:srgbClr val="FF9300"/>
              </a:solidFill>
              <a:latin typeface="HGPMinchoE" panose="02020900000000000000" pitchFamily="18" charset="-128"/>
              <a:ea typeface="HGPMinchoE" panose="02020900000000000000" pitchFamily="18" charset="-128"/>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694561" y="947251"/>
            <a:ext cx="7906604" cy="8207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sz="4600">
                <a:latin typeface="HGPMinchoE" panose="02020900000000000000" pitchFamily="18" charset="-128"/>
                <a:ea typeface="HGPMinchoE" panose="02020900000000000000" pitchFamily="18" charset="-128"/>
                <a:sym typeface="Arial"/>
              </a:rPr>
              <a:t>主流３大クラウドサービス</a:t>
            </a:r>
            <a:endParaRPr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131" name="Google Shape;131;p19"/>
          <p:cNvSpPr txBox="1">
            <a:spLocks noGrp="1"/>
          </p:cNvSpPr>
          <p:nvPr>
            <p:ph type="subTitle" idx="1"/>
          </p:nvPr>
        </p:nvSpPr>
        <p:spPr>
          <a:xfrm>
            <a:off x="1121485" y="1778991"/>
            <a:ext cx="10199428" cy="1327506"/>
          </a:xfrm>
          <a:prstGeom prst="rect">
            <a:avLst/>
          </a:prstGeom>
          <a:noFill/>
          <a:ln>
            <a:noFill/>
          </a:ln>
        </p:spPr>
        <p:txBody>
          <a:bodyPr spcFirstLastPara="1" wrap="square" lIns="91425" tIns="45700" rIns="91425" bIns="45700" anchor="t" anchorCtr="0">
            <a:noAutofit/>
          </a:bodyPr>
          <a:lstStyle/>
          <a:p>
            <a:pPr marL="0" lvl="0" indent="0" algn="l" rtl="0">
              <a:lnSpc>
                <a:spcPct val="116666"/>
              </a:lnSpc>
              <a:spcBef>
                <a:spcPts val="0"/>
              </a:spcBef>
              <a:spcAft>
                <a:spcPts val="0"/>
              </a:spcAft>
              <a:buClr>
                <a:schemeClr val="dk1"/>
              </a:buClr>
              <a:buSzPts val="2400"/>
              <a:buNone/>
            </a:pPr>
            <a:r>
              <a:rPr lang="ja-JP" sz="2200">
                <a:latin typeface="HGPMinchoE" panose="02020900000000000000" pitchFamily="18" charset="-128"/>
                <a:ea typeface="HGPMinchoE" panose="02020900000000000000" pitchFamily="18" charset="-128"/>
                <a:sym typeface="Arial"/>
              </a:rPr>
              <a:t>Amazon、Microsoft、 Googleの主要3社が提供しているクラウドサービス</a:t>
            </a:r>
            <a:r>
              <a:rPr lang="ja-JP" altLang="en-US" sz="2200">
                <a:latin typeface="HGPMinchoE" panose="02020900000000000000" pitchFamily="18" charset="-128"/>
                <a:ea typeface="HGPMinchoE" panose="02020900000000000000" pitchFamily="18" charset="-128"/>
                <a:sym typeface="Arial"/>
              </a:rPr>
              <a:t>が</a:t>
            </a:r>
            <a:r>
              <a:rPr lang="ja-JP" sz="2200">
                <a:latin typeface="HGPMinchoE" panose="02020900000000000000" pitchFamily="18" charset="-128"/>
                <a:ea typeface="HGPMinchoE" panose="02020900000000000000" pitchFamily="18" charset="-128"/>
                <a:sym typeface="Arial"/>
              </a:rPr>
              <a:t>「3大クラウド」と呼ばれ</a:t>
            </a:r>
            <a:r>
              <a:rPr lang="ja-JP" altLang="en-US" sz="2200">
                <a:latin typeface="HGPMinchoE" panose="02020900000000000000" pitchFamily="18" charset="-128"/>
                <a:ea typeface="HGPMinchoE" panose="02020900000000000000" pitchFamily="18" charset="-128"/>
                <a:sym typeface="Arial"/>
              </a:rPr>
              <a:t>、</a:t>
            </a:r>
            <a:r>
              <a:rPr lang="ja-JP" sz="2200">
                <a:solidFill>
                  <a:schemeClr val="tx1"/>
                </a:solidFill>
                <a:latin typeface="HGPMinchoE" panose="02020900000000000000" pitchFamily="18" charset="-128"/>
                <a:ea typeface="HGPMinchoE" panose="02020900000000000000" pitchFamily="18" charset="-128"/>
                <a:sym typeface="Arial"/>
              </a:rPr>
              <a:t>世界的なシェアを誇っています。</a:t>
            </a:r>
            <a:endParaRPr sz="2200" dirty="0">
              <a:solidFill>
                <a:schemeClr val="tx1"/>
              </a:solidFill>
              <a:latin typeface="HGPMinchoE" panose="02020900000000000000" pitchFamily="18" charset="-128"/>
              <a:ea typeface="HGPMinchoE" panose="02020900000000000000" pitchFamily="18" charset="-128"/>
              <a:sym typeface="Arial"/>
            </a:endParaRPr>
          </a:p>
        </p:txBody>
      </p:sp>
      <p:pic>
        <p:nvPicPr>
          <p:cNvPr id="132" name="Google Shape;132;p19"/>
          <p:cNvPicPr preferRelativeResize="0"/>
          <p:nvPr/>
        </p:nvPicPr>
        <p:blipFill rotWithShape="1">
          <a:blip r:embed="rId3">
            <a:alphaModFix/>
          </a:blip>
          <a:srcRect/>
          <a:stretch/>
        </p:blipFill>
        <p:spPr>
          <a:xfrm>
            <a:off x="766548" y="3334905"/>
            <a:ext cx="3164006" cy="1582003"/>
          </a:xfrm>
          <a:prstGeom prst="rect">
            <a:avLst/>
          </a:prstGeom>
          <a:noFill/>
          <a:ln>
            <a:noFill/>
          </a:ln>
        </p:spPr>
      </p:pic>
      <p:pic>
        <p:nvPicPr>
          <p:cNvPr id="133" name="Google Shape;133;p19"/>
          <p:cNvPicPr preferRelativeResize="0"/>
          <p:nvPr/>
        </p:nvPicPr>
        <p:blipFill rotWithShape="1">
          <a:blip r:embed="rId4">
            <a:alphaModFix/>
          </a:blip>
          <a:srcRect/>
          <a:stretch/>
        </p:blipFill>
        <p:spPr>
          <a:xfrm>
            <a:off x="4461691" y="3007643"/>
            <a:ext cx="3221995" cy="2416497"/>
          </a:xfrm>
          <a:prstGeom prst="rect">
            <a:avLst/>
          </a:prstGeom>
          <a:noFill/>
          <a:ln>
            <a:noFill/>
          </a:ln>
        </p:spPr>
      </p:pic>
      <p:pic>
        <p:nvPicPr>
          <p:cNvPr id="134" name="Google Shape;134;p19"/>
          <p:cNvPicPr preferRelativeResize="0"/>
          <p:nvPr/>
        </p:nvPicPr>
        <p:blipFill rotWithShape="1">
          <a:blip r:embed="rId5">
            <a:alphaModFix/>
          </a:blip>
          <a:srcRect/>
          <a:stretch/>
        </p:blipFill>
        <p:spPr>
          <a:xfrm>
            <a:off x="8362120" y="3198425"/>
            <a:ext cx="2873413" cy="2011388"/>
          </a:xfrm>
          <a:prstGeom prst="rect">
            <a:avLst/>
          </a:prstGeom>
          <a:noFill/>
          <a:ln>
            <a:noFill/>
          </a:ln>
        </p:spPr>
      </p:pic>
      <p:sp>
        <p:nvSpPr>
          <p:cNvPr id="135" name="Google Shape;135;p19"/>
          <p:cNvSpPr/>
          <p:nvPr/>
        </p:nvSpPr>
        <p:spPr>
          <a:xfrm>
            <a:off x="8052181" y="3007643"/>
            <a:ext cx="3411940" cy="2416496"/>
          </a:xfrm>
          <a:prstGeom prst="rect">
            <a:avLst/>
          </a:prstGeom>
          <a:noFill/>
          <a:ln w="2857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6" name="Google Shape;136;p19"/>
          <p:cNvSpPr/>
          <p:nvPr/>
        </p:nvSpPr>
        <p:spPr>
          <a:xfrm>
            <a:off x="4385476" y="2996267"/>
            <a:ext cx="3411940" cy="2416496"/>
          </a:xfrm>
          <a:prstGeom prst="rect">
            <a:avLst/>
          </a:prstGeom>
          <a:noFill/>
          <a:ln w="2857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19"/>
          <p:cNvSpPr/>
          <p:nvPr/>
        </p:nvSpPr>
        <p:spPr>
          <a:xfrm>
            <a:off x="656229" y="2996267"/>
            <a:ext cx="3411940" cy="2416496"/>
          </a:xfrm>
          <a:prstGeom prst="rect">
            <a:avLst/>
          </a:prstGeom>
          <a:noFill/>
          <a:ln w="28575"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8" name="Google Shape;138;p19"/>
          <p:cNvSpPr txBox="1"/>
          <p:nvPr/>
        </p:nvSpPr>
        <p:spPr>
          <a:xfrm>
            <a:off x="656229" y="5589897"/>
            <a:ext cx="3411940" cy="96286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3200"/>
              <a:buFont typeface="Arial"/>
              <a:buNone/>
            </a:pPr>
            <a:r>
              <a:rPr lang="ja-JP" sz="3200" b="1">
                <a:solidFill>
                  <a:srgbClr val="0070C0"/>
                </a:solidFill>
                <a:latin typeface="HGPMinchoE" panose="02020900000000000000" pitchFamily="18" charset="-128"/>
                <a:ea typeface="HGPMinchoE" panose="02020900000000000000" pitchFamily="18" charset="-128"/>
                <a:sym typeface="Arial"/>
              </a:rPr>
              <a:t>AWS</a:t>
            </a:r>
            <a:r>
              <a:rPr lang="ja-JP" sz="2400">
                <a:solidFill>
                  <a:srgbClr val="0070C0"/>
                </a:solidFill>
                <a:latin typeface="HGPMinchoE" panose="02020900000000000000" pitchFamily="18" charset="-128"/>
                <a:ea typeface="HGPMinchoE" panose="02020900000000000000" pitchFamily="18" charset="-128"/>
                <a:sym typeface="Arial"/>
              </a:rPr>
              <a:t>（提供：Amazon）</a:t>
            </a:r>
            <a:endParaRPr lang="en-US" altLang="ja-JP" sz="2400" dirty="0">
              <a:solidFill>
                <a:srgbClr val="0070C0"/>
              </a:solidFill>
              <a:latin typeface="HGPMinchoE" panose="02020900000000000000" pitchFamily="18" charset="-128"/>
              <a:ea typeface="HGPMinchoE" panose="02020900000000000000" pitchFamily="18" charset="-128"/>
              <a:sym typeface="Arial"/>
            </a:endParaRPr>
          </a:p>
          <a:p>
            <a:pPr marL="0" marR="0" lvl="0" indent="0" algn="ctr" rtl="0">
              <a:lnSpc>
                <a:spcPct val="100000"/>
              </a:lnSpc>
              <a:spcBef>
                <a:spcPts val="0"/>
              </a:spcBef>
              <a:spcAft>
                <a:spcPts val="0"/>
              </a:spcAft>
              <a:buClr>
                <a:srgbClr val="0070C0"/>
              </a:buClr>
              <a:buSzPts val="3200"/>
              <a:buFont typeface="Arial"/>
              <a:buNone/>
            </a:pPr>
            <a:r>
              <a:rPr lang="ja-JP" sz="2400">
                <a:solidFill>
                  <a:srgbClr val="0070C0"/>
                </a:solidFill>
                <a:latin typeface="HGPMinchoE" panose="02020900000000000000" pitchFamily="18" charset="-128"/>
                <a:ea typeface="HGPMinchoE" panose="02020900000000000000" pitchFamily="18" charset="-128"/>
              </a:rPr>
              <a:t>シェア３３％</a:t>
            </a:r>
            <a:endParaRPr sz="2400" dirty="0">
              <a:solidFill>
                <a:srgbClr val="0070C0"/>
              </a:solidFill>
              <a:latin typeface="HGPMinchoE" panose="02020900000000000000" pitchFamily="18" charset="-128"/>
              <a:ea typeface="HGPMinchoE" panose="02020900000000000000" pitchFamily="18" charset="-128"/>
              <a:sym typeface="Arial"/>
            </a:endParaRPr>
          </a:p>
        </p:txBody>
      </p:sp>
      <p:sp>
        <p:nvSpPr>
          <p:cNvPr id="139" name="Google Shape;139;p19"/>
          <p:cNvSpPr txBox="1"/>
          <p:nvPr/>
        </p:nvSpPr>
        <p:spPr>
          <a:xfrm>
            <a:off x="4244455" y="5578521"/>
            <a:ext cx="3807726" cy="97424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3200"/>
              <a:buFont typeface="Arial"/>
              <a:buNone/>
            </a:pPr>
            <a:r>
              <a:rPr lang="ja-JP" sz="3200" b="1">
                <a:solidFill>
                  <a:srgbClr val="0070C0"/>
                </a:solidFill>
                <a:latin typeface="HGPMinchoE" panose="02020900000000000000" pitchFamily="18" charset="-128"/>
                <a:ea typeface="HGPMinchoE" panose="02020900000000000000" pitchFamily="18" charset="-128"/>
                <a:sym typeface="Arial"/>
              </a:rPr>
              <a:t>Azure</a:t>
            </a:r>
            <a:r>
              <a:rPr lang="ja-JP" sz="2400">
                <a:solidFill>
                  <a:srgbClr val="0070C0"/>
                </a:solidFill>
                <a:latin typeface="HGPMinchoE" panose="02020900000000000000" pitchFamily="18" charset="-128"/>
                <a:ea typeface="HGPMinchoE" panose="02020900000000000000" pitchFamily="18" charset="-128"/>
                <a:sym typeface="Arial"/>
              </a:rPr>
              <a:t>（提供：Microsoft）</a:t>
            </a:r>
            <a:endParaRPr lang="en-US" altLang="ja-JP" sz="2400" dirty="0">
              <a:solidFill>
                <a:srgbClr val="0070C0"/>
              </a:solidFill>
              <a:latin typeface="HGPMinchoE" panose="02020900000000000000" pitchFamily="18" charset="-128"/>
              <a:ea typeface="HGPMinchoE" panose="02020900000000000000" pitchFamily="18" charset="-128"/>
              <a:sym typeface="Arial"/>
            </a:endParaRPr>
          </a:p>
          <a:p>
            <a:pPr marL="0" marR="0" lvl="0" indent="0" algn="ctr" rtl="0">
              <a:lnSpc>
                <a:spcPct val="100000"/>
              </a:lnSpc>
              <a:spcBef>
                <a:spcPts val="0"/>
              </a:spcBef>
              <a:spcAft>
                <a:spcPts val="0"/>
              </a:spcAft>
              <a:buClr>
                <a:srgbClr val="0070C0"/>
              </a:buClr>
              <a:buSzPts val="3200"/>
              <a:buFont typeface="Arial"/>
              <a:buNone/>
            </a:pPr>
            <a:r>
              <a:rPr lang="ja-JP" sz="2400">
                <a:solidFill>
                  <a:srgbClr val="0070C0"/>
                </a:solidFill>
                <a:latin typeface="HGPMinchoE" panose="02020900000000000000" pitchFamily="18" charset="-128"/>
                <a:ea typeface="HGPMinchoE" panose="02020900000000000000" pitchFamily="18" charset="-128"/>
              </a:rPr>
              <a:t>シェア１３％</a:t>
            </a:r>
            <a:endParaRPr sz="2400" dirty="0">
              <a:solidFill>
                <a:srgbClr val="0070C0"/>
              </a:solidFill>
              <a:latin typeface="HGPMinchoE" panose="02020900000000000000" pitchFamily="18" charset="-128"/>
              <a:ea typeface="HGPMinchoE" panose="02020900000000000000" pitchFamily="18" charset="-128"/>
              <a:sym typeface="Arial"/>
            </a:endParaRPr>
          </a:p>
        </p:txBody>
      </p:sp>
      <p:sp>
        <p:nvSpPr>
          <p:cNvPr id="140" name="Google Shape;140;p19"/>
          <p:cNvSpPr txBox="1"/>
          <p:nvPr/>
        </p:nvSpPr>
        <p:spPr>
          <a:xfrm>
            <a:off x="8063521" y="5592169"/>
            <a:ext cx="3411940" cy="96059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3200"/>
              <a:buFont typeface="Arial"/>
              <a:buNone/>
            </a:pPr>
            <a:r>
              <a:rPr lang="ja-JP" sz="3200" b="1">
                <a:solidFill>
                  <a:srgbClr val="0070C0"/>
                </a:solidFill>
                <a:latin typeface="HGPMinchoE" panose="02020900000000000000" pitchFamily="18" charset="-128"/>
                <a:ea typeface="HGPMinchoE" panose="02020900000000000000" pitchFamily="18" charset="-128"/>
                <a:sym typeface="Arial"/>
              </a:rPr>
              <a:t>GCP</a:t>
            </a:r>
            <a:r>
              <a:rPr lang="ja-JP" sz="2400">
                <a:solidFill>
                  <a:srgbClr val="0070C0"/>
                </a:solidFill>
                <a:latin typeface="HGPMinchoE" panose="02020900000000000000" pitchFamily="18" charset="-128"/>
                <a:ea typeface="HGPMinchoE" panose="02020900000000000000" pitchFamily="18" charset="-128"/>
                <a:sym typeface="Arial"/>
              </a:rPr>
              <a:t>（提供：google）</a:t>
            </a:r>
            <a:endParaRPr lang="en-US" altLang="ja-JP" sz="2400" dirty="0">
              <a:solidFill>
                <a:srgbClr val="0070C0"/>
              </a:solidFill>
              <a:latin typeface="HGPMinchoE" panose="02020900000000000000" pitchFamily="18" charset="-128"/>
              <a:ea typeface="HGPMinchoE" panose="02020900000000000000" pitchFamily="18" charset="-128"/>
              <a:sym typeface="Arial"/>
            </a:endParaRPr>
          </a:p>
          <a:p>
            <a:pPr marL="0" marR="0" lvl="0" indent="0" algn="ctr" rtl="0">
              <a:lnSpc>
                <a:spcPct val="100000"/>
              </a:lnSpc>
              <a:spcBef>
                <a:spcPts val="0"/>
              </a:spcBef>
              <a:spcAft>
                <a:spcPts val="0"/>
              </a:spcAft>
              <a:buClr>
                <a:srgbClr val="0070C0"/>
              </a:buClr>
              <a:buSzPts val="3200"/>
              <a:buFont typeface="Arial"/>
              <a:buNone/>
            </a:pPr>
            <a:r>
              <a:rPr lang="ja-JP" sz="2400">
                <a:solidFill>
                  <a:srgbClr val="0070C0"/>
                </a:solidFill>
                <a:latin typeface="HGPMinchoE" panose="02020900000000000000" pitchFamily="18" charset="-128"/>
                <a:ea typeface="HGPMinchoE" panose="02020900000000000000" pitchFamily="18" charset="-128"/>
              </a:rPr>
              <a:t>シェア６％</a:t>
            </a:r>
            <a:endParaRPr sz="2400" dirty="0">
              <a:solidFill>
                <a:srgbClr val="0070C0"/>
              </a:solidFill>
              <a:latin typeface="HGPMinchoE" panose="02020900000000000000" pitchFamily="18" charset="-128"/>
              <a:ea typeface="HGPMinchoE" panose="02020900000000000000" pitchFamily="18" charset="-128"/>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694561" y="947251"/>
            <a:ext cx="7906604" cy="8207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600">
                <a:latin typeface="HGPMinchoE" panose="02020900000000000000" pitchFamily="18" charset="-128"/>
                <a:ea typeface="HGPMinchoE" panose="02020900000000000000" pitchFamily="18" charset="-128"/>
                <a:sym typeface="Arial"/>
              </a:rPr>
              <a:t>現在までの調査状況（</a:t>
            </a:r>
            <a:r>
              <a:rPr lang="en-US" altLang="ja-JP" sz="4600" dirty="0">
                <a:latin typeface="HGPMinchoE" panose="02020900000000000000" pitchFamily="18" charset="-128"/>
                <a:ea typeface="HGPMinchoE" panose="02020900000000000000" pitchFamily="18" charset="-128"/>
                <a:sym typeface="Arial"/>
              </a:rPr>
              <a:t>AWS</a:t>
            </a:r>
            <a:r>
              <a:rPr lang="ja-JP" altLang="en-US" sz="4600">
                <a:latin typeface="HGPMinchoE" panose="02020900000000000000" pitchFamily="18" charset="-128"/>
                <a:ea typeface="HGPMinchoE" panose="02020900000000000000" pitchFamily="18" charset="-128"/>
                <a:sym typeface="Arial"/>
              </a:rPr>
              <a:t>）</a:t>
            </a:r>
            <a:endParaRPr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131" name="Google Shape;131;p19"/>
          <p:cNvSpPr txBox="1">
            <a:spLocks noGrp="1"/>
          </p:cNvSpPr>
          <p:nvPr>
            <p:ph type="subTitle" idx="1"/>
          </p:nvPr>
        </p:nvSpPr>
        <p:spPr>
          <a:xfrm>
            <a:off x="4186157" y="1870587"/>
            <a:ext cx="7122399" cy="4680526"/>
          </a:xfrm>
          <a:prstGeom prst="rect">
            <a:avLst/>
          </a:prstGeom>
          <a:noFill/>
          <a:ln>
            <a:noFill/>
          </a:ln>
        </p:spPr>
        <p:txBody>
          <a:bodyPr spcFirstLastPara="1" wrap="square" lIns="91425" tIns="45700" rIns="91425" bIns="45700" anchor="t" anchorCtr="0">
            <a:noAutofit/>
          </a:bodyPr>
          <a:lstStyle/>
          <a:p>
            <a:pPr marL="0" lvl="0" indent="0" algn="l" rtl="0">
              <a:lnSpc>
                <a:spcPct val="116666"/>
              </a:lnSpc>
              <a:spcBef>
                <a:spcPts val="0"/>
              </a:spcBef>
              <a:spcAft>
                <a:spcPts val="0"/>
              </a:spcAft>
              <a:buClr>
                <a:schemeClr val="dk1"/>
              </a:buClr>
              <a:buSzPts val="2400"/>
              <a:buNone/>
            </a:pPr>
            <a:r>
              <a:rPr lang="ja-JP" altLang="en-US" sz="2200">
                <a:latin typeface="HGPMinchoE" panose="02020900000000000000" pitchFamily="18" charset="-128"/>
                <a:ea typeface="HGPMinchoE" panose="02020900000000000000" pitchFamily="18" charset="-128"/>
                <a:sym typeface="Arial"/>
              </a:rPr>
              <a:t>業界でのシェアはトップ。業界的に最も多いサービスと考えられる。</a:t>
            </a:r>
            <a:r>
              <a:rPr lang="ja-JP" altLang="en-US" sz="2200">
                <a:solidFill>
                  <a:schemeClr val="tx1"/>
                </a:solidFill>
                <a:latin typeface="HGPMinchoE" panose="02020900000000000000" pitchFamily="18" charset="-128"/>
                <a:ea typeface="HGPMinchoE" panose="02020900000000000000" pitchFamily="18" charset="-128"/>
                <a:sym typeface="Arial"/>
              </a:rPr>
              <a:t>教育機関に導入をする上では、</a:t>
            </a:r>
            <a:r>
              <a:rPr lang="en-US" altLang="ja-JP" sz="2200" dirty="0">
                <a:solidFill>
                  <a:schemeClr val="tx1"/>
                </a:solidFill>
                <a:latin typeface="HGPMinchoE" panose="02020900000000000000" pitchFamily="18" charset="-128"/>
                <a:ea typeface="HGPMinchoE" panose="02020900000000000000" pitchFamily="18" charset="-128"/>
                <a:sym typeface="Arial"/>
              </a:rPr>
              <a:t>AWS</a:t>
            </a:r>
            <a:r>
              <a:rPr lang="ja-JP" altLang="en-US" sz="2200">
                <a:solidFill>
                  <a:schemeClr val="tx1"/>
                </a:solidFill>
                <a:latin typeface="HGPMinchoE" panose="02020900000000000000" pitchFamily="18" charset="-128"/>
                <a:ea typeface="HGPMinchoE" panose="02020900000000000000" pitchFamily="18" charset="-128"/>
                <a:sym typeface="Arial"/>
              </a:rPr>
              <a:t>が提供している「</a:t>
            </a:r>
            <a:r>
              <a:rPr lang="en-US" altLang="ja-JP" sz="2200" dirty="0">
                <a:solidFill>
                  <a:schemeClr val="tx1"/>
                </a:solidFill>
                <a:latin typeface="HGPMinchoE" panose="02020900000000000000" pitchFamily="18" charset="-128"/>
                <a:ea typeface="HGPMinchoE" panose="02020900000000000000" pitchFamily="18" charset="-128"/>
                <a:sym typeface="Arial"/>
              </a:rPr>
              <a:t>AWS Educate</a:t>
            </a:r>
            <a:r>
              <a:rPr lang="ja-JP" altLang="en-US" sz="2200">
                <a:solidFill>
                  <a:schemeClr val="tx1"/>
                </a:solidFill>
                <a:latin typeface="HGPMinchoE" panose="02020900000000000000" pitchFamily="18" charset="-128"/>
                <a:ea typeface="HGPMinchoE" panose="02020900000000000000" pitchFamily="18" charset="-128"/>
                <a:sym typeface="Arial"/>
              </a:rPr>
              <a:t>」という学習プログラムが存在する。</a:t>
            </a:r>
            <a:endParaRPr lang="en-US" altLang="ja-JP" sz="2200" dirty="0">
              <a:solidFill>
                <a:schemeClr val="tx1"/>
              </a:solidFill>
              <a:latin typeface="HGPMinchoE" panose="02020900000000000000" pitchFamily="18" charset="-128"/>
              <a:ea typeface="HGPMinchoE" panose="02020900000000000000" pitchFamily="18" charset="-128"/>
              <a:sym typeface="Arial"/>
            </a:endParaRPr>
          </a:p>
          <a:p>
            <a:pPr marL="0" lvl="0" indent="0" algn="l" rtl="0">
              <a:lnSpc>
                <a:spcPct val="116666"/>
              </a:lnSpc>
              <a:spcBef>
                <a:spcPts val="0"/>
              </a:spcBef>
              <a:spcAft>
                <a:spcPts val="0"/>
              </a:spcAft>
              <a:buClr>
                <a:schemeClr val="dk1"/>
              </a:buClr>
              <a:buSzPts val="2400"/>
              <a:buNone/>
            </a:pPr>
            <a:r>
              <a:rPr lang="en-US" altLang="ja-JP" sz="2200" dirty="0">
                <a:solidFill>
                  <a:schemeClr val="tx1"/>
                </a:solidFill>
                <a:latin typeface="HGPMinchoE" panose="02020900000000000000" pitchFamily="18" charset="-128"/>
                <a:ea typeface="HGPMinchoE" panose="02020900000000000000" pitchFamily="18" charset="-128"/>
              </a:rPr>
              <a:t>AWS Educate</a:t>
            </a:r>
            <a:r>
              <a:rPr lang="ja-JP" altLang="en-US" sz="2200">
                <a:solidFill>
                  <a:schemeClr val="tx1"/>
                </a:solidFill>
                <a:latin typeface="HGPMinchoE" panose="02020900000000000000" pitchFamily="18" charset="-128"/>
                <a:ea typeface="HGPMinchoE" panose="02020900000000000000" pitchFamily="18" charset="-128"/>
              </a:rPr>
              <a:t>を受講するためには「加盟校</a:t>
            </a:r>
            <a:r>
              <a:rPr lang="en-US" altLang="ja-JP" sz="2200" dirty="0">
                <a:solidFill>
                  <a:schemeClr val="tx1"/>
                </a:solidFill>
                <a:latin typeface="HGPMinchoE" panose="02020900000000000000" pitchFamily="18" charset="-128"/>
                <a:ea typeface="HGPMinchoE" panose="02020900000000000000" pitchFamily="18" charset="-128"/>
              </a:rPr>
              <a:t>※</a:t>
            </a:r>
            <a:r>
              <a:rPr lang="ja-JP" altLang="en-US" sz="2200">
                <a:solidFill>
                  <a:schemeClr val="tx1"/>
                </a:solidFill>
                <a:latin typeface="HGPMinchoE" panose="02020900000000000000" pitchFamily="18" charset="-128"/>
                <a:ea typeface="HGPMinchoE" panose="02020900000000000000" pitchFamily="18" charset="-128"/>
              </a:rPr>
              <a:t>」となっている必要がある。この加盟校になることにより、</a:t>
            </a:r>
            <a:r>
              <a:rPr lang="en-US" altLang="ja-JP" sz="2200" dirty="0">
                <a:solidFill>
                  <a:schemeClr val="tx1"/>
                </a:solidFill>
                <a:latin typeface="HGPMinchoE" panose="02020900000000000000" pitchFamily="18" charset="-128"/>
                <a:ea typeface="HGPMinchoE" panose="02020900000000000000" pitchFamily="18" charset="-128"/>
              </a:rPr>
              <a:t>AWS</a:t>
            </a:r>
            <a:r>
              <a:rPr lang="ja-JP" altLang="en-US" sz="2200">
                <a:solidFill>
                  <a:schemeClr val="tx1"/>
                </a:solidFill>
                <a:latin typeface="HGPMinchoE" panose="02020900000000000000" pitchFamily="18" charset="-128"/>
                <a:ea typeface="HGPMinchoE" panose="02020900000000000000" pitchFamily="18" charset="-128"/>
              </a:rPr>
              <a:t>が提供する教師トレーニングや学生向け教材の利用など、教育に関するサービスを受けることが可能。</a:t>
            </a:r>
            <a:endParaRPr lang="en-US" altLang="ja-JP" sz="22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endParaRPr lang="en-US" altLang="ja-JP" sz="1200" dirty="0">
              <a:solidFill>
                <a:schemeClr val="tx1"/>
              </a:solidFill>
              <a:latin typeface="HGPMinchoE" panose="02020900000000000000" pitchFamily="18" charset="-128"/>
              <a:ea typeface="HGPMinchoE" panose="02020900000000000000" pitchFamily="18" charset="-128"/>
              <a:sym typeface="Arial"/>
            </a:endParaRPr>
          </a:p>
          <a:p>
            <a:pPr marL="0" lvl="0" indent="0" algn="l" rtl="0">
              <a:lnSpc>
                <a:spcPct val="116666"/>
              </a:lnSpc>
              <a:spcBef>
                <a:spcPts val="0"/>
              </a:spcBef>
              <a:spcAft>
                <a:spcPts val="0"/>
              </a:spcAft>
              <a:buClr>
                <a:schemeClr val="dk1"/>
              </a:buClr>
              <a:buSzPts val="2400"/>
              <a:buNone/>
            </a:pPr>
            <a:r>
              <a:rPr lang="en-US" altLang="ja-JP" sz="2200" dirty="0">
                <a:solidFill>
                  <a:schemeClr val="tx1"/>
                </a:solidFill>
                <a:latin typeface="HGPMinchoE" panose="02020900000000000000" pitchFamily="18" charset="-128"/>
                <a:ea typeface="HGPMinchoE" panose="02020900000000000000" pitchFamily="18" charset="-128"/>
              </a:rPr>
              <a:t>※</a:t>
            </a:r>
            <a:r>
              <a:rPr lang="ja-JP" altLang="en-US" sz="2200">
                <a:solidFill>
                  <a:schemeClr val="tx1"/>
                </a:solidFill>
                <a:latin typeface="HGPMinchoE" panose="02020900000000000000" pitchFamily="18" charset="-128"/>
                <a:ea typeface="HGPMinchoE" panose="02020900000000000000" pitchFamily="18" charset="-128"/>
              </a:rPr>
              <a:t>加盟校制度：</a:t>
            </a:r>
            <a:endParaRPr lang="en-US" altLang="ja-JP" sz="22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en-US" altLang="ja-JP" sz="2200" dirty="0">
                <a:solidFill>
                  <a:schemeClr val="tx1"/>
                </a:solidFill>
                <a:latin typeface="HGPMinchoE" panose="02020900000000000000" pitchFamily="18" charset="-128"/>
                <a:ea typeface="HGPMinchoE" panose="02020900000000000000" pitchFamily="18" charset="-128"/>
              </a:rPr>
              <a:t>AWS</a:t>
            </a:r>
            <a:r>
              <a:rPr lang="ja-JP" altLang="en-US" sz="2200">
                <a:solidFill>
                  <a:schemeClr val="tx1"/>
                </a:solidFill>
                <a:latin typeface="HGPMinchoE" panose="02020900000000000000" pitchFamily="18" charset="-128"/>
                <a:ea typeface="HGPMinchoE" panose="02020900000000000000" pitchFamily="18" charset="-128"/>
              </a:rPr>
              <a:t>に対し、加盟校として登録する。（登録費は不要）</a:t>
            </a:r>
            <a:r>
              <a:rPr lang="en-US" altLang="ja-JP" sz="2200" dirty="0">
                <a:solidFill>
                  <a:schemeClr val="tx1"/>
                </a:solidFill>
                <a:latin typeface="HGPMinchoE" panose="02020900000000000000" pitchFamily="18" charset="-128"/>
                <a:ea typeface="HGPMinchoE" panose="02020900000000000000" pitchFamily="18" charset="-128"/>
              </a:rPr>
              <a:t>AWS</a:t>
            </a:r>
            <a:r>
              <a:rPr lang="ja-JP" altLang="en-US" sz="2200">
                <a:solidFill>
                  <a:schemeClr val="tx1"/>
                </a:solidFill>
                <a:latin typeface="HGPMinchoE" panose="02020900000000000000" pitchFamily="18" charset="-128"/>
                <a:ea typeface="HGPMinchoE" panose="02020900000000000000" pitchFamily="18" charset="-128"/>
              </a:rPr>
              <a:t>が提供する</a:t>
            </a:r>
            <a:r>
              <a:rPr lang="ja-JP" altLang="en-US" sz="2200" u="sng">
                <a:solidFill>
                  <a:srgbClr val="0070C0"/>
                </a:solidFill>
                <a:latin typeface="HGPMinchoE" panose="02020900000000000000" pitchFamily="18" charset="-128"/>
                <a:ea typeface="HGPMinchoE" panose="02020900000000000000" pitchFamily="18" charset="-128"/>
              </a:rPr>
              <a:t>学習コンテンツを活用できるのは、</a:t>
            </a:r>
            <a:r>
              <a:rPr lang="en-US" altLang="ja-JP" sz="2200" u="sng" dirty="0">
                <a:solidFill>
                  <a:srgbClr val="0070C0"/>
                </a:solidFill>
                <a:latin typeface="HGPMinchoE" panose="02020900000000000000" pitchFamily="18" charset="-128"/>
                <a:ea typeface="HGPMinchoE" panose="02020900000000000000" pitchFamily="18" charset="-128"/>
              </a:rPr>
              <a:t>AWS</a:t>
            </a:r>
            <a:r>
              <a:rPr lang="ja-JP" altLang="en-US" sz="2200" u="sng">
                <a:solidFill>
                  <a:srgbClr val="0070C0"/>
                </a:solidFill>
                <a:latin typeface="HGPMinchoE" panose="02020900000000000000" pitchFamily="18" charset="-128"/>
                <a:ea typeface="HGPMinchoE" panose="02020900000000000000" pitchFamily="18" charset="-128"/>
              </a:rPr>
              <a:t>認定トレーナーの資格を保持する者に限定</a:t>
            </a:r>
            <a:r>
              <a:rPr lang="ja-JP" altLang="en-US" sz="2200">
                <a:solidFill>
                  <a:schemeClr val="tx1"/>
                </a:solidFill>
                <a:latin typeface="HGPMinchoE" panose="02020900000000000000" pitchFamily="18" charset="-128"/>
                <a:ea typeface="HGPMinchoE" panose="02020900000000000000" pitchFamily="18" charset="-128"/>
              </a:rPr>
              <a:t>される。</a:t>
            </a:r>
            <a:endParaRPr lang="en-US" altLang="ja-JP" sz="2200" dirty="0">
              <a:solidFill>
                <a:schemeClr val="tx1"/>
              </a:solidFill>
              <a:latin typeface="HGPMinchoE" panose="02020900000000000000" pitchFamily="18" charset="-128"/>
              <a:ea typeface="HGPMinchoE" panose="02020900000000000000" pitchFamily="18" charset="-128"/>
            </a:endParaRPr>
          </a:p>
        </p:txBody>
      </p:sp>
      <p:pic>
        <p:nvPicPr>
          <p:cNvPr id="132" name="Google Shape;132;p19"/>
          <p:cNvPicPr preferRelativeResize="0"/>
          <p:nvPr/>
        </p:nvPicPr>
        <p:blipFill rotWithShape="1">
          <a:blip r:embed="rId3">
            <a:alphaModFix/>
          </a:blip>
          <a:srcRect/>
          <a:stretch/>
        </p:blipFill>
        <p:spPr>
          <a:xfrm>
            <a:off x="780196" y="2265604"/>
            <a:ext cx="3164006" cy="1582003"/>
          </a:xfrm>
          <a:prstGeom prst="rect">
            <a:avLst/>
          </a:prstGeom>
          <a:noFill/>
          <a:ln>
            <a:noFill/>
          </a:ln>
        </p:spPr>
      </p:pic>
    </p:spTree>
    <p:extLst>
      <p:ext uri="{BB962C8B-B14F-4D97-AF65-F5344CB8AC3E}">
        <p14:creationId xmlns:p14="http://schemas.microsoft.com/office/powerpoint/2010/main" val="291913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694561" y="947251"/>
            <a:ext cx="7906604" cy="8207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600">
                <a:latin typeface="HGPMinchoE" panose="02020900000000000000" pitchFamily="18" charset="-128"/>
                <a:ea typeface="HGPMinchoE" panose="02020900000000000000" pitchFamily="18" charset="-128"/>
                <a:sym typeface="Arial"/>
              </a:rPr>
              <a:t>現在までの調査状況（</a:t>
            </a:r>
            <a:r>
              <a:rPr lang="en-US" altLang="ja-JP" sz="4600" dirty="0">
                <a:latin typeface="HGPMinchoE" panose="02020900000000000000" pitchFamily="18" charset="-128"/>
                <a:ea typeface="HGPMinchoE" panose="02020900000000000000" pitchFamily="18" charset="-128"/>
                <a:sym typeface="Arial"/>
              </a:rPr>
              <a:t>Azure</a:t>
            </a:r>
            <a:r>
              <a:rPr lang="ja-JP" altLang="en-US" sz="4600">
                <a:latin typeface="HGPMinchoE" panose="02020900000000000000" pitchFamily="18" charset="-128"/>
                <a:ea typeface="HGPMinchoE" panose="02020900000000000000" pitchFamily="18" charset="-128"/>
                <a:sym typeface="Arial"/>
              </a:rPr>
              <a:t>）</a:t>
            </a:r>
            <a:endParaRPr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131" name="Google Shape;131;p19"/>
          <p:cNvSpPr txBox="1">
            <a:spLocks noGrp="1"/>
          </p:cNvSpPr>
          <p:nvPr>
            <p:ph type="subTitle" idx="1"/>
          </p:nvPr>
        </p:nvSpPr>
        <p:spPr>
          <a:xfrm>
            <a:off x="4198513" y="1874114"/>
            <a:ext cx="7122399" cy="4491060"/>
          </a:xfrm>
          <a:prstGeom prst="rect">
            <a:avLst/>
          </a:prstGeom>
          <a:noFill/>
          <a:ln>
            <a:noFill/>
          </a:ln>
        </p:spPr>
        <p:txBody>
          <a:bodyPr spcFirstLastPara="1" wrap="square" lIns="91425" tIns="45700" rIns="91425" bIns="45700" anchor="t" anchorCtr="0">
            <a:noAutofit/>
          </a:bodyPr>
          <a:lstStyle/>
          <a:p>
            <a:pPr marL="0" lvl="0" indent="0" algn="l" rtl="0">
              <a:lnSpc>
                <a:spcPct val="116666"/>
              </a:lnSpc>
              <a:spcBef>
                <a:spcPts val="0"/>
              </a:spcBef>
              <a:spcAft>
                <a:spcPts val="0"/>
              </a:spcAft>
              <a:buClr>
                <a:schemeClr val="dk1"/>
              </a:buClr>
              <a:buSzPts val="2400"/>
              <a:buNone/>
            </a:pPr>
            <a:r>
              <a:rPr lang="ja-JP" altLang="en-US" sz="2200">
                <a:latin typeface="HGPMinchoE" panose="02020900000000000000" pitchFamily="18" charset="-128"/>
                <a:ea typeface="HGPMinchoE" panose="02020900000000000000" pitchFamily="18" charset="-128"/>
                <a:sym typeface="Arial"/>
              </a:rPr>
              <a:t>業界でのシェアは２位。しかし、クラウドを始め様々なサービス（</a:t>
            </a:r>
            <a:r>
              <a:rPr lang="en-US" altLang="ja-JP" sz="2200" dirty="0">
                <a:latin typeface="HGPMinchoE" panose="02020900000000000000" pitchFamily="18" charset="-128"/>
                <a:ea typeface="HGPMinchoE" panose="02020900000000000000" pitchFamily="18" charset="-128"/>
                <a:sym typeface="Arial"/>
              </a:rPr>
              <a:t>Ai</a:t>
            </a:r>
            <a:r>
              <a:rPr lang="ja-JP" altLang="en-US" sz="2200">
                <a:latin typeface="HGPMinchoE" panose="02020900000000000000" pitchFamily="18" charset="-128"/>
                <a:ea typeface="HGPMinchoE" panose="02020900000000000000" pitchFamily="18" charset="-128"/>
                <a:sym typeface="Arial"/>
              </a:rPr>
              <a:t>や</a:t>
            </a:r>
            <a:r>
              <a:rPr lang="en-US" altLang="ja-JP" sz="2200" dirty="0">
                <a:latin typeface="HGPMinchoE" panose="02020900000000000000" pitchFamily="18" charset="-128"/>
                <a:ea typeface="HGPMinchoE" panose="02020900000000000000" pitchFamily="18" charset="-128"/>
                <a:sym typeface="Arial"/>
              </a:rPr>
              <a:t>IoT</a:t>
            </a:r>
            <a:r>
              <a:rPr lang="ja-JP" altLang="en-US" sz="2200">
                <a:latin typeface="HGPMinchoE" panose="02020900000000000000" pitchFamily="18" charset="-128"/>
                <a:ea typeface="HGPMinchoE" panose="02020900000000000000" pitchFamily="18" charset="-128"/>
                <a:sym typeface="Arial"/>
              </a:rPr>
              <a:t>など）が数多く用意されていることもあり、勢いがある。</a:t>
            </a:r>
            <a:r>
              <a:rPr lang="en-US" altLang="ja-JP" sz="2200" dirty="0">
                <a:latin typeface="HGPMinchoE" panose="02020900000000000000" pitchFamily="18" charset="-128"/>
                <a:ea typeface="HGPMinchoE" panose="02020900000000000000" pitchFamily="18" charset="-128"/>
              </a:rPr>
              <a:t>AWS</a:t>
            </a:r>
            <a:r>
              <a:rPr lang="ja-JP" altLang="en-US" sz="2200">
                <a:latin typeface="HGPMinchoE" panose="02020900000000000000" pitchFamily="18" charset="-128"/>
                <a:ea typeface="HGPMinchoE" panose="02020900000000000000" pitchFamily="18" charset="-128"/>
              </a:rPr>
              <a:t>同様に活用される頻度の高いサービス</a:t>
            </a:r>
            <a:r>
              <a:rPr lang="ja-JP" altLang="en-US" sz="2200">
                <a:latin typeface="HGPMinchoE" panose="02020900000000000000" pitchFamily="18" charset="-128"/>
                <a:ea typeface="HGPMinchoE" panose="02020900000000000000" pitchFamily="18" charset="-128"/>
                <a:sym typeface="Arial"/>
              </a:rPr>
              <a:t>。</a:t>
            </a:r>
            <a:endParaRPr lang="en-US" altLang="ja-JP" sz="2200" dirty="0">
              <a:solidFill>
                <a:srgbClr val="0070C0"/>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2200">
                <a:solidFill>
                  <a:schemeClr val="tx1"/>
                </a:solidFill>
                <a:latin typeface="HGPMinchoE" panose="02020900000000000000" pitchFamily="18" charset="-128"/>
                <a:ea typeface="HGPMinchoE" panose="02020900000000000000" pitchFamily="18" charset="-128"/>
                <a:sym typeface="Arial"/>
              </a:rPr>
              <a:t>また</a:t>
            </a:r>
            <a:r>
              <a:rPr lang="en-US" altLang="ja-JP" sz="2200" dirty="0">
                <a:solidFill>
                  <a:schemeClr val="tx1"/>
                </a:solidFill>
                <a:latin typeface="HGPMinchoE" panose="02020900000000000000" pitchFamily="18" charset="-128"/>
                <a:ea typeface="HGPMinchoE" panose="02020900000000000000" pitchFamily="18" charset="-128"/>
                <a:sym typeface="Arial"/>
              </a:rPr>
              <a:t>AWS</a:t>
            </a:r>
            <a:r>
              <a:rPr lang="ja-JP" altLang="en-US" sz="2200">
                <a:solidFill>
                  <a:schemeClr val="tx1"/>
                </a:solidFill>
                <a:latin typeface="HGPMinchoE" panose="02020900000000000000" pitchFamily="18" charset="-128"/>
                <a:ea typeface="HGPMinchoE" panose="02020900000000000000" pitchFamily="18" charset="-128"/>
                <a:sym typeface="Arial"/>
              </a:rPr>
              <a:t>同様に、様々な教育コンテンツが存在する。</a:t>
            </a:r>
            <a:endParaRPr lang="en-US" altLang="ja-JP" sz="2200" dirty="0">
              <a:solidFill>
                <a:schemeClr val="tx1"/>
              </a:solidFill>
              <a:latin typeface="HGPMinchoE" panose="02020900000000000000" pitchFamily="18" charset="-128"/>
              <a:ea typeface="HGPMinchoE" panose="02020900000000000000" pitchFamily="18" charset="-128"/>
              <a:sym typeface="Arial"/>
            </a:endParaRPr>
          </a:p>
          <a:p>
            <a:pPr marL="0" lvl="0" indent="0" algn="l" rtl="0">
              <a:lnSpc>
                <a:spcPct val="116666"/>
              </a:lnSpc>
              <a:spcBef>
                <a:spcPts val="0"/>
              </a:spcBef>
              <a:spcAft>
                <a:spcPts val="0"/>
              </a:spcAft>
              <a:buClr>
                <a:schemeClr val="dk1"/>
              </a:buClr>
              <a:buSzPts val="2400"/>
              <a:buNone/>
            </a:pPr>
            <a:r>
              <a:rPr lang="en-US" altLang="ja-JP" sz="2200" dirty="0">
                <a:solidFill>
                  <a:schemeClr val="tx1"/>
                </a:solidFill>
                <a:latin typeface="HGPMinchoE" panose="02020900000000000000" pitchFamily="18" charset="-128"/>
                <a:ea typeface="HGPMinchoE" panose="02020900000000000000" pitchFamily="18" charset="-128"/>
              </a:rPr>
              <a:t>※</a:t>
            </a:r>
            <a:r>
              <a:rPr lang="ja-JP" altLang="en-US" sz="2200" u="sng">
                <a:solidFill>
                  <a:schemeClr val="tx1"/>
                </a:solidFill>
                <a:latin typeface="HGPMinchoE" panose="02020900000000000000" pitchFamily="18" charset="-128"/>
                <a:ea typeface="HGPMinchoE" panose="02020900000000000000" pitchFamily="18" charset="-128"/>
              </a:rPr>
              <a:t>コンテンツ活用の為に認定資格を保持する必要がない</a:t>
            </a:r>
            <a:r>
              <a:rPr lang="ja-JP" altLang="en-US" sz="2200">
                <a:solidFill>
                  <a:schemeClr val="tx1"/>
                </a:solidFill>
                <a:latin typeface="HGPMinchoE" panose="02020900000000000000" pitchFamily="18" charset="-128"/>
                <a:ea typeface="HGPMinchoE" panose="02020900000000000000" pitchFamily="18" charset="-128"/>
              </a:rPr>
              <a:t>。</a:t>
            </a:r>
            <a:endParaRPr lang="en-US" altLang="ja-JP" sz="2200" dirty="0">
              <a:solidFill>
                <a:schemeClr val="tx1"/>
              </a:solidFill>
              <a:latin typeface="HGPMinchoE" panose="02020900000000000000" pitchFamily="18" charset="-128"/>
              <a:ea typeface="HGPMinchoE" panose="02020900000000000000" pitchFamily="18" charset="-128"/>
              <a:sym typeface="Arial"/>
            </a:endParaRPr>
          </a:p>
          <a:p>
            <a:pPr marL="0" lvl="0" indent="0" algn="l" rtl="0">
              <a:lnSpc>
                <a:spcPct val="116666"/>
              </a:lnSpc>
              <a:spcBef>
                <a:spcPts val="0"/>
              </a:spcBef>
              <a:spcAft>
                <a:spcPts val="0"/>
              </a:spcAft>
              <a:buClr>
                <a:schemeClr val="dk1"/>
              </a:buClr>
              <a:buSzPts val="2400"/>
              <a:buNone/>
            </a:pPr>
            <a:r>
              <a:rPr lang="ja-JP" altLang="en-US" sz="2200">
                <a:solidFill>
                  <a:schemeClr val="tx1"/>
                </a:solidFill>
                <a:latin typeface="HGPMinchoE" panose="02020900000000000000" pitchFamily="18" charset="-128"/>
                <a:ea typeface="HGPMinchoE" panose="02020900000000000000" pitchFamily="18" charset="-128"/>
              </a:rPr>
              <a:t>更に、</a:t>
            </a:r>
            <a:r>
              <a:rPr lang="en-US" altLang="ja-JP" sz="2200" dirty="0">
                <a:solidFill>
                  <a:schemeClr val="tx1"/>
                </a:solidFill>
                <a:latin typeface="HGPMinchoE" panose="02020900000000000000" pitchFamily="18" charset="-128"/>
                <a:ea typeface="HGPMinchoE" panose="02020900000000000000" pitchFamily="18" charset="-128"/>
              </a:rPr>
              <a:t>Azure</a:t>
            </a:r>
            <a:r>
              <a:rPr lang="ja-JP" altLang="en-US" sz="2200">
                <a:solidFill>
                  <a:schemeClr val="tx1"/>
                </a:solidFill>
                <a:latin typeface="HGPMinchoE" panose="02020900000000000000" pitchFamily="18" charset="-128"/>
                <a:ea typeface="HGPMinchoE" panose="02020900000000000000" pitchFamily="18" charset="-128"/>
              </a:rPr>
              <a:t>では</a:t>
            </a:r>
            <a:r>
              <a:rPr lang="ja-JP" altLang="en-US" sz="2200" u="sng">
                <a:solidFill>
                  <a:srgbClr val="0070C0"/>
                </a:solidFill>
                <a:latin typeface="HGPMinchoE" panose="02020900000000000000" pitchFamily="18" charset="-128"/>
                <a:ea typeface="HGPMinchoE" panose="02020900000000000000" pitchFamily="18" charset="-128"/>
              </a:rPr>
              <a:t>クラウドサービスを軸とし、「</a:t>
            </a:r>
            <a:r>
              <a:rPr lang="en-US" altLang="ja-JP" sz="2200" u="sng" dirty="0">
                <a:solidFill>
                  <a:srgbClr val="0070C0"/>
                </a:solidFill>
                <a:latin typeface="HGPMinchoE" panose="02020900000000000000" pitchFamily="18" charset="-128"/>
                <a:ea typeface="HGPMinchoE" panose="02020900000000000000" pitchFamily="18" charset="-128"/>
              </a:rPr>
              <a:t>Ai</a:t>
            </a:r>
            <a:r>
              <a:rPr lang="ja-JP" altLang="en-US" sz="2200" u="sng">
                <a:solidFill>
                  <a:srgbClr val="0070C0"/>
                </a:solidFill>
                <a:latin typeface="HGPMinchoE" panose="02020900000000000000" pitchFamily="18" charset="-128"/>
                <a:ea typeface="HGPMinchoE" panose="02020900000000000000" pitchFamily="18" charset="-128"/>
              </a:rPr>
              <a:t>」や「</a:t>
            </a:r>
            <a:r>
              <a:rPr lang="en-US" altLang="ja-JP" sz="2200" u="sng" dirty="0">
                <a:solidFill>
                  <a:srgbClr val="0070C0"/>
                </a:solidFill>
                <a:latin typeface="HGPMinchoE" panose="02020900000000000000" pitchFamily="18" charset="-128"/>
                <a:ea typeface="HGPMinchoE" panose="02020900000000000000" pitchFamily="18" charset="-128"/>
              </a:rPr>
              <a:t>IoT</a:t>
            </a:r>
            <a:r>
              <a:rPr lang="ja-JP" altLang="en-US" sz="2200" u="sng">
                <a:solidFill>
                  <a:srgbClr val="0070C0"/>
                </a:solidFill>
                <a:latin typeface="HGPMinchoE" panose="02020900000000000000" pitchFamily="18" charset="-128"/>
                <a:ea typeface="HGPMinchoE" panose="02020900000000000000" pitchFamily="18" charset="-128"/>
              </a:rPr>
              <a:t>」などの今まさに業界で必要とされ始めている様々なサービスが提供されている</a:t>
            </a:r>
            <a:r>
              <a:rPr lang="ja-JP" altLang="en-US" sz="2200">
                <a:solidFill>
                  <a:schemeClr val="tx1"/>
                </a:solidFill>
                <a:latin typeface="HGPMinchoE" panose="02020900000000000000" pitchFamily="18" charset="-128"/>
                <a:ea typeface="HGPMinchoE" panose="02020900000000000000" pitchFamily="18" charset="-128"/>
              </a:rPr>
              <a:t>。そして、これらを活用した教育コンテンツが有ることも魅力。取り入れる事により、</a:t>
            </a:r>
            <a:r>
              <a:rPr lang="ja-JP" altLang="en-US" sz="2200" u="sng">
                <a:solidFill>
                  <a:srgbClr val="0070C0"/>
                </a:solidFill>
                <a:latin typeface="HGPMinchoE" panose="02020900000000000000" pitchFamily="18" charset="-128"/>
                <a:ea typeface="HGPMinchoE" panose="02020900000000000000" pitchFamily="18" charset="-128"/>
              </a:rPr>
              <a:t>他校に先駆けた先進的なカリキュラムを実施する</a:t>
            </a:r>
            <a:r>
              <a:rPr lang="ja-JP" altLang="en-US" sz="2200">
                <a:solidFill>
                  <a:schemeClr val="tx1"/>
                </a:solidFill>
                <a:latin typeface="HGPMinchoE" panose="02020900000000000000" pitchFamily="18" charset="-128"/>
                <a:ea typeface="HGPMinchoE" panose="02020900000000000000" pitchFamily="18" charset="-128"/>
              </a:rPr>
              <a:t>ことが可能。</a:t>
            </a:r>
            <a:endParaRPr lang="en-US" altLang="ja-JP" sz="22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en-US" altLang="ja-JP" sz="2200" dirty="0">
                <a:solidFill>
                  <a:schemeClr val="tx1"/>
                </a:solidFill>
                <a:latin typeface="HGPMinchoE" panose="02020900000000000000" pitchFamily="18" charset="-128"/>
                <a:ea typeface="HGPMinchoE" panose="02020900000000000000" pitchFamily="18" charset="-128"/>
              </a:rPr>
              <a:t>AWS</a:t>
            </a:r>
            <a:r>
              <a:rPr lang="ja-JP" altLang="en-US" sz="2200">
                <a:solidFill>
                  <a:schemeClr val="tx1"/>
                </a:solidFill>
                <a:latin typeface="HGPMinchoE" panose="02020900000000000000" pitchFamily="18" charset="-128"/>
                <a:ea typeface="HGPMinchoE" panose="02020900000000000000" pitchFamily="18" charset="-128"/>
              </a:rPr>
              <a:t>同様に教師向けのトレーニングも実施している。</a:t>
            </a:r>
            <a:endParaRPr lang="en-US" altLang="ja-JP" sz="2200" dirty="0">
              <a:solidFill>
                <a:schemeClr val="tx1"/>
              </a:solidFill>
              <a:latin typeface="HGPMinchoE" panose="02020900000000000000" pitchFamily="18" charset="-128"/>
              <a:ea typeface="HGPMinchoE" panose="02020900000000000000" pitchFamily="18" charset="-128"/>
            </a:endParaRPr>
          </a:p>
        </p:txBody>
      </p:sp>
      <p:pic>
        <p:nvPicPr>
          <p:cNvPr id="7" name="Google Shape;133;p19">
            <a:extLst>
              <a:ext uri="{FF2B5EF4-FFF2-40B4-BE49-F238E27FC236}">
                <a16:creationId xmlns:a16="http://schemas.microsoft.com/office/drawing/2014/main" id="{29158090-A739-C048-889D-5631B5FD0AF0}"/>
              </a:ext>
            </a:extLst>
          </p:cNvPr>
          <p:cNvPicPr preferRelativeResize="0"/>
          <p:nvPr/>
        </p:nvPicPr>
        <p:blipFill rotWithShape="1">
          <a:blip r:embed="rId3">
            <a:alphaModFix/>
          </a:blip>
          <a:srcRect/>
          <a:stretch/>
        </p:blipFill>
        <p:spPr>
          <a:xfrm>
            <a:off x="780196" y="1874114"/>
            <a:ext cx="3221995" cy="2416497"/>
          </a:xfrm>
          <a:prstGeom prst="rect">
            <a:avLst/>
          </a:prstGeom>
          <a:noFill/>
          <a:ln>
            <a:noFill/>
          </a:ln>
        </p:spPr>
      </p:pic>
    </p:spTree>
    <p:extLst>
      <p:ext uri="{BB962C8B-B14F-4D97-AF65-F5344CB8AC3E}">
        <p14:creationId xmlns:p14="http://schemas.microsoft.com/office/powerpoint/2010/main" val="236153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694561" y="947251"/>
            <a:ext cx="7906604" cy="8207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600"/>
              <a:buFont typeface="Arial"/>
              <a:buNone/>
            </a:pPr>
            <a:r>
              <a:rPr lang="ja-JP" altLang="en-US" sz="4600">
                <a:latin typeface="HGPMinchoE" panose="02020900000000000000" pitchFamily="18" charset="-128"/>
                <a:ea typeface="HGPMinchoE" panose="02020900000000000000" pitchFamily="18" charset="-128"/>
                <a:sym typeface="Arial"/>
              </a:rPr>
              <a:t>現在までの調査状況（</a:t>
            </a:r>
            <a:r>
              <a:rPr lang="en-US" altLang="ja-JP" sz="4600" dirty="0">
                <a:latin typeface="HGPMinchoE" panose="02020900000000000000" pitchFamily="18" charset="-128"/>
                <a:ea typeface="HGPMinchoE" panose="02020900000000000000" pitchFamily="18" charset="-128"/>
                <a:sym typeface="Arial"/>
              </a:rPr>
              <a:t>GCP</a:t>
            </a:r>
            <a:r>
              <a:rPr lang="ja-JP" altLang="en-US" sz="4600">
                <a:latin typeface="HGPMinchoE" panose="02020900000000000000" pitchFamily="18" charset="-128"/>
                <a:ea typeface="HGPMinchoE" panose="02020900000000000000" pitchFamily="18" charset="-128"/>
                <a:sym typeface="Arial"/>
              </a:rPr>
              <a:t>）</a:t>
            </a:r>
            <a:endParaRPr dirty="0">
              <a:latin typeface="HGPMinchoE" panose="02020900000000000000" pitchFamily="18" charset="-128"/>
              <a:ea typeface="HGPMinchoE" panose="02020900000000000000" pitchFamily="18" charset="-128"/>
            </a:endParaRPr>
          </a:p>
        </p:txBody>
      </p:sp>
      <p:sp>
        <p:nvSpPr>
          <p:cNvPr id="130" name="Google Shape;130;p19"/>
          <p:cNvSpPr/>
          <p:nvPr/>
        </p:nvSpPr>
        <p:spPr>
          <a:xfrm>
            <a:off x="0" y="0"/>
            <a:ext cx="12192000" cy="573206"/>
          </a:xfrm>
          <a:prstGeom prst="rect">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800">
                <a:solidFill>
                  <a:schemeClr val="lt1"/>
                </a:solidFill>
                <a:latin typeface="HGPMinchoE" panose="02020900000000000000" pitchFamily="18" charset="-128"/>
                <a:ea typeface="HGPMinchoE" panose="02020900000000000000" pitchFamily="18" charset="-128"/>
                <a:sym typeface="Arial"/>
              </a:rPr>
              <a:t>　● クラウドサービスカリキュラム導入に関するご提案</a:t>
            </a:r>
            <a:endParaRPr sz="1800" dirty="0">
              <a:solidFill>
                <a:schemeClr val="lt1"/>
              </a:solidFill>
              <a:latin typeface="HGPMinchoE" panose="02020900000000000000" pitchFamily="18" charset="-128"/>
              <a:ea typeface="HGPMinchoE" panose="02020900000000000000" pitchFamily="18" charset="-128"/>
              <a:sym typeface="Arial"/>
            </a:endParaRPr>
          </a:p>
        </p:txBody>
      </p:sp>
      <p:sp>
        <p:nvSpPr>
          <p:cNvPr id="131" name="Google Shape;131;p19"/>
          <p:cNvSpPr txBox="1">
            <a:spLocks noGrp="1"/>
          </p:cNvSpPr>
          <p:nvPr>
            <p:ph type="subTitle" idx="1"/>
          </p:nvPr>
        </p:nvSpPr>
        <p:spPr>
          <a:xfrm>
            <a:off x="4198513" y="2092121"/>
            <a:ext cx="7122399" cy="3648151"/>
          </a:xfrm>
          <a:prstGeom prst="rect">
            <a:avLst/>
          </a:prstGeom>
          <a:noFill/>
          <a:ln>
            <a:noFill/>
          </a:ln>
        </p:spPr>
        <p:txBody>
          <a:bodyPr spcFirstLastPara="1" wrap="square" lIns="91425" tIns="45700" rIns="91425" bIns="45700" anchor="t" anchorCtr="0">
            <a:noAutofit/>
          </a:bodyPr>
          <a:lstStyle/>
          <a:p>
            <a:pPr marL="0" lvl="0" indent="0" algn="l" rtl="0">
              <a:lnSpc>
                <a:spcPct val="116666"/>
              </a:lnSpc>
              <a:spcBef>
                <a:spcPts val="0"/>
              </a:spcBef>
              <a:spcAft>
                <a:spcPts val="0"/>
              </a:spcAft>
              <a:buClr>
                <a:schemeClr val="dk1"/>
              </a:buClr>
              <a:buSzPts val="2400"/>
              <a:buNone/>
            </a:pPr>
            <a:r>
              <a:rPr lang="ja-JP" altLang="en-US" sz="2200">
                <a:latin typeface="HGPMinchoE" panose="02020900000000000000" pitchFamily="18" charset="-128"/>
                <a:ea typeface="HGPMinchoE" panose="02020900000000000000" pitchFamily="18" charset="-128"/>
                <a:sym typeface="Arial"/>
              </a:rPr>
              <a:t>業界でのシェアは</a:t>
            </a:r>
            <a:r>
              <a:rPr lang="ja-JP" altLang="en-US" sz="2200">
                <a:latin typeface="HGPMinchoE" panose="02020900000000000000" pitchFamily="18" charset="-128"/>
                <a:ea typeface="HGPMinchoE" panose="02020900000000000000" pitchFamily="18" charset="-128"/>
              </a:rPr>
              <a:t>３</a:t>
            </a:r>
            <a:r>
              <a:rPr lang="ja-JP" altLang="en-US" sz="2200">
                <a:latin typeface="HGPMinchoE" panose="02020900000000000000" pitchFamily="18" charset="-128"/>
                <a:ea typeface="HGPMinchoE" panose="02020900000000000000" pitchFamily="18" charset="-128"/>
                <a:sym typeface="Arial"/>
              </a:rPr>
              <a:t>位。しかし、</a:t>
            </a:r>
            <a:r>
              <a:rPr lang="en-US" altLang="ja-JP" sz="2200" dirty="0">
                <a:latin typeface="HGPMinchoE" panose="02020900000000000000" pitchFamily="18" charset="-128"/>
                <a:ea typeface="HGPMinchoE" panose="02020900000000000000" pitchFamily="18" charset="-128"/>
                <a:sym typeface="Arial"/>
              </a:rPr>
              <a:t>AWS</a:t>
            </a:r>
            <a:r>
              <a:rPr lang="ja-JP" altLang="en-US" sz="2200">
                <a:latin typeface="HGPMinchoE" panose="02020900000000000000" pitchFamily="18" charset="-128"/>
                <a:ea typeface="HGPMinchoE" panose="02020900000000000000" pitchFamily="18" charset="-128"/>
                <a:sym typeface="Arial"/>
              </a:rPr>
              <a:t>・</a:t>
            </a:r>
            <a:r>
              <a:rPr lang="en-US" altLang="ja-JP" sz="2200" dirty="0">
                <a:latin typeface="HGPMinchoE" panose="02020900000000000000" pitchFamily="18" charset="-128"/>
                <a:ea typeface="HGPMinchoE" panose="02020900000000000000" pitchFamily="18" charset="-128"/>
                <a:sym typeface="Arial"/>
              </a:rPr>
              <a:t>Azure</a:t>
            </a:r>
            <a:r>
              <a:rPr lang="ja-JP" altLang="en-US" sz="2200">
                <a:latin typeface="HGPMinchoE" panose="02020900000000000000" pitchFamily="18" charset="-128"/>
                <a:ea typeface="HGPMinchoE" panose="02020900000000000000" pitchFamily="18" charset="-128"/>
                <a:sym typeface="Arial"/>
              </a:rPr>
              <a:t>との差が大きく、クラウドサービスとしては他の２サービスより断然弱い。</a:t>
            </a:r>
            <a:endParaRPr lang="en-US" altLang="ja-JP" sz="2200" dirty="0">
              <a:latin typeface="HGPMinchoE" panose="02020900000000000000" pitchFamily="18" charset="-128"/>
              <a:ea typeface="HGPMinchoE" panose="02020900000000000000" pitchFamily="18" charset="-128"/>
              <a:sym typeface="Arial"/>
            </a:endParaRPr>
          </a:p>
          <a:p>
            <a:pPr marL="0" lvl="0" indent="0" algn="l" rtl="0">
              <a:lnSpc>
                <a:spcPct val="116666"/>
              </a:lnSpc>
              <a:spcBef>
                <a:spcPts val="0"/>
              </a:spcBef>
              <a:spcAft>
                <a:spcPts val="0"/>
              </a:spcAft>
              <a:buClr>
                <a:schemeClr val="dk1"/>
              </a:buClr>
              <a:buSzPts val="2400"/>
              <a:buNone/>
            </a:pPr>
            <a:r>
              <a:rPr lang="ja-JP" altLang="en-US" sz="2200">
                <a:solidFill>
                  <a:schemeClr val="tx1"/>
                </a:solidFill>
                <a:latin typeface="HGPMinchoE" panose="02020900000000000000" pitchFamily="18" charset="-128"/>
                <a:ea typeface="HGPMinchoE" panose="02020900000000000000" pitchFamily="18" charset="-128"/>
              </a:rPr>
              <a:t>関連しサービスなどの調査を行う上での</a:t>
            </a:r>
            <a:r>
              <a:rPr lang="ja-JP" altLang="en-US" sz="2200" u="sng">
                <a:solidFill>
                  <a:srgbClr val="0070C0"/>
                </a:solidFill>
                <a:latin typeface="HGPMinchoE" panose="02020900000000000000" pitchFamily="18" charset="-128"/>
                <a:ea typeface="HGPMinchoE" panose="02020900000000000000" pitchFamily="18" charset="-128"/>
              </a:rPr>
              <a:t>窓口が基本的には無く、加えてサービスは基本的に英語での提供であり、情報を得ることが現状ではほぼ不可能</a:t>
            </a:r>
            <a:r>
              <a:rPr lang="ja-JP" altLang="en-US" sz="2200">
                <a:solidFill>
                  <a:schemeClr val="tx1"/>
                </a:solidFill>
                <a:latin typeface="HGPMinchoE" panose="02020900000000000000" pitchFamily="18" charset="-128"/>
                <a:ea typeface="HGPMinchoE" panose="02020900000000000000" pitchFamily="18" charset="-128"/>
              </a:rPr>
              <a:t>。</a:t>
            </a:r>
            <a:endParaRPr lang="en-US" altLang="ja-JP" sz="22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endParaRPr lang="en-US" altLang="ja-JP" sz="2200" dirty="0">
              <a:solidFill>
                <a:schemeClr val="tx1"/>
              </a:solidFill>
              <a:latin typeface="HGPMinchoE" panose="02020900000000000000" pitchFamily="18" charset="-128"/>
              <a:ea typeface="HGPMinchoE" panose="02020900000000000000" pitchFamily="18" charset="-128"/>
            </a:endParaRPr>
          </a:p>
          <a:p>
            <a:pPr marL="0" lvl="0" indent="0" algn="l" rtl="0">
              <a:lnSpc>
                <a:spcPct val="116666"/>
              </a:lnSpc>
              <a:spcBef>
                <a:spcPts val="0"/>
              </a:spcBef>
              <a:spcAft>
                <a:spcPts val="0"/>
              </a:spcAft>
              <a:buClr>
                <a:schemeClr val="dk1"/>
              </a:buClr>
              <a:buSzPts val="2400"/>
              <a:buNone/>
            </a:pPr>
            <a:r>
              <a:rPr lang="ja-JP" altLang="en-US" sz="2200">
                <a:solidFill>
                  <a:schemeClr val="tx1"/>
                </a:solidFill>
                <a:latin typeface="HGPMinchoE" panose="02020900000000000000" pitchFamily="18" charset="-128"/>
                <a:ea typeface="HGPMinchoE" panose="02020900000000000000" pitchFamily="18" charset="-128"/>
              </a:rPr>
              <a:t>よって、クラウド検証や今後のカリキュラム革新を念頭にした場合、</a:t>
            </a:r>
            <a:r>
              <a:rPr lang="en-US" altLang="ja-JP" sz="2200" dirty="0">
                <a:solidFill>
                  <a:schemeClr val="tx1"/>
                </a:solidFill>
                <a:latin typeface="HGPMinchoE" panose="02020900000000000000" pitchFamily="18" charset="-128"/>
                <a:ea typeface="HGPMinchoE" panose="02020900000000000000" pitchFamily="18" charset="-128"/>
              </a:rPr>
              <a:t>GCP</a:t>
            </a:r>
            <a:r>
              <a:rPr lang="ja-JP" altLang="en-US" sz="2200">
                <a:solidFill>
                  <a:schemeClr val="tx1"/>
                </a:solidFill>
                <a:latin typeface="HGPMinchoE" panose="02020900000000000000" pitchFamily="18" charset="-128"/>
                <a:ea typeface="HGPMinchoE" panose="02020900000000000000" pitchFamily="18" charset="-128"/>
              </a:rPr>
              <a:t>は調査の対象外と考える。</a:t>
            </a:r>
            <a:endParaRPr lang="en-US" altLang="ja-JP" sz="2200" dirty="0">
              <a:solidFill>
                <a:schemeClr val="tx1"/>
              </a:solidFill>
              <a:latin typeface="HGPMinchoE" panose="02020900000000000000" pitchFamily="18" charset="-128"/>
              <a:ea typeface="HGPMinchoE" panose="02020900000000000000" pitchFamily="18" charset="-128"/>
            </a:endParaRPr>
          </a:p>
        </p:txBody>
      </p:sp>
      <p:pic>
        <p:nvPicPr>
          <p:cNvPr id="10" name="Google Shape;134;p19">
            <a:extLst>
              <a:ext uri="{FF2B5EF4-FFF2-40B4-BE49-F238E27FC236}">
                <a16:creationId xmlns:a16="http://schemas.microsoft.com/office/drawing/2014/main" id="{FD49827F-B1F4-B943-B3FF-2BDBF35F1C3E}"/>
              </a:ext>
            </a:extLst>
          </p:cNvPr>
          <p:cNvPicPr preferRelativeResize="0"/>
          <p:nvPr/>
        </p:nvPicPr>
        <p:blipFill rotWithShape="1">
          <a:blip r:embed="rId3">
            <a:alphaModFix/>
          </a:blip>
          <a:srcRect/>
          <a:stretch/>
        </p:blipFill>
        <p:spPr>
          <a:xfrm>
            <a:off x="954486" y="2279223"/>
            <a:ext cx="2873413" cy="2011388"/>
          </a:xfrm>
          <a:prstGeom prst="rect">
            <a:avLst/>
          </a:prstGeom>
          <a:noFill/>
          <a:ln>
            <a:noFill/>
          </a:ln>
        </p:spPr>
      </p:pic>
    </p:spTree>
    <p:extLst>
      <p:ext uri="{BB962C8B-B14F-4D97-AF65-F5344CB8AC3E}">
        <p14:creationId xmlns:p14="http://schemas.microsoft.com/office/powerpoint/2010/main" val="2089192511"/>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2720</TotalTime>
  <Words>2961</Words>
  <Application>Microsoft Macintosh PowerPoint</Application>
  <PresentationFormat>ワイド画面</PresentationFormat>
  <Paragraphs>265</Paragraphs>
  <Slides>26</Slides>
  <Notes>26</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26</vt:i4>
      </vt:variant>
    </vt:vector>
  </HeadingPairs>
  <TitlesOfParts>
    <vt:vector size="31" baseType="lpstr">
      <vt:lpstr>HGPMinchoE</vt:lpstr>
      <vt:lpstr>HGSMinchoE</vt:lpstr>
      <vt:lpstr>Arial</vt:lpstr>
      <vt:lpstr>Office テーマ</vt:lpstr>
      <vt:lpstr>シート</vt:lpstr>
      <vt:lpstr>クラウドサービス カリキュラム導入に関する 調査及び提案について</vt:lpstr>
      <vt:lpstr>クラウドサービスとは？</vt:lpstr>
      <vt:lpstr>クラウドサービスとは？</vt:lpstr>
      <vt:lpstr>クラウド導入提案の理由①</vt:lpstr>
      <vt:lpstr>クラウド導入提案の理由②</vt:lpstr>
      <vt:lpstr>主流３大クラウドサービス</vt:lpstr>
      <vt:lpstr>現在までの調査状況（AWS）</vt:lpstr>
      <vt:lpstr>現在までの調査状況（Azure）</vt:lpstr>
      <vt:lpstr>現在までの調査状況（GCP）</vt:lpstr>
      <vt:lpstr>教育に関するバックアップ（AWS・Azure）</vt:lpstr>
      <vt:lpstr>ここまでのまとめ</vt:lpstr>
      <vt:lpstr>Azureの補足（体験入学でも活用できる）</vt:lpstr>
      <vt:lpstr>調査におけるMicrosoftからの協力提案について</vt:lpstr>
      <vt:lpstr>カリキュラムにおける 懸念事項と対応について</vt:lpstr>
      <vt:lpstr>PowerPoint プレゼンテーション</vt:lpstr>
      <vt:lpstr>クラウドサービスの無料枠について</vt:lpstr>
      <vt:lpstr>無料枠のポイントについて</vt:lpstr>
      <vt:lpstr>無料枠の調査及び検証結果について</vt:lpstr>
      <vt:lpstr>クラウド導入に対する Microsoftからの提案について</vt:lpstr>
      <vt:lpstr>Azure導入に対する Microsoftからの提案について</vt:lpstr>
      <vt:lpstr>具体的な提案内容について</vt:lpstr>
      <vt:lpstr>提案内容のイメージ</vt:lpstr>
      <vt:lpstr>懸念事項（契約数の増減に対する考え方①）</vt:lpstr>
      <vt:lpstr>懸念事項（契約数の増減に対する考え方②）</vt:lpstr>
      <vt:lpstr>参考（直近５年の学生数の推移）</vt:lpstr>
      <vt:lpstr>まとめ</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クラウドサービス カリキュラム導入に関するご提案</dc:title>
  <cp:lastModifiedBy>宮内 清臣</cp:lastModifiedBy>
  <cp:revision>472</cp:revision>
  <dcterms:modified xsi:type="dcterms:W3CDTF">2019-07-29T03:51:55Z</dcterms:modified>
</cp:coreProperties>
</file>