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43d7a06fa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43d7a06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43d7a06fa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43d7a06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43d7a06fa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43d7a06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43d7a06fa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43d7a06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43d7a06fa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43d7a06f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43d7a06fa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43d7a06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43d7a06fa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43d7a06f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Análisis de sentimientos en Twitter</a:t>
            </a:r>
            <a:endParaRPr sz="6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</a:t>
            </a:r>
            <a:r>
              <a:rPr lang="es"/>
              <a:t> de octubre del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/>
              <a:t>Conclusiones extra</a:t>
            </a:r>
            <a:endParaRPr sz="8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3"/>
          <p:cNvGrpSpPr/>
          <p:nvPr/>
        </p:nvGrpSpPr>
        <p:grpSpPr>
          <a:xfrm>
            <a:off x="396850" y="231383"/>
            <a:ext cx="2628925" cy="2104844"/>
            <a:chOff x="431925" y="1304875"/>
            <a:chExt cx="2628925" cy="3416400"/>
          </a:xfrm>
        </p:grpSpPr>
        <p:sp>
          <p:nvSpPr>
            <p:cNvPr id="159" name="Google Shape;159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3"/>
          <p:cNvSpPr txBox="1"/>
          <p:nvPr>
            <p:ph idx="4294967295" type="body"/>
          </p:nvPr>
        </p:nvSpPr>
        <p:spPr>
          <a:xfrm>
            <a:off x="396850" y="171200"/>
            <a:ext cx="24945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Mayoría positiva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62" name="Google Shape;162;p23"/>
          <p:cNvSpPr txBox="1"/>
          <p:nvPr>
            <p:ph idx="4294967295" type="body"/>
          </p:nvPr>
        </p:nvSpPr>
        <p:spPr>
          <a:xfrm>
            <a:off x="473250" y="776750"/>
            <a:ext cx="24786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La mayoría de los tweets son positivos.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119 de 166.</a:t>
            </a:r>
            <a:endParaRPr sz="1600"/>
          </a:p>
        </p:txBody>
      </p:sp>
      <p:grpSp>
        <p:nvGrpSpPr>
          <p:cNvPr id="163" name="Google Shape;163;p23"/>
          <p:cNvGrpSpPr/>
          <p:nvPr/>
        </p:nvGrpSpPr>
        <p:grpSpPr>
          <a:xfrm>
            <a:off x="3248456" y="231390"/>
            <a:ext cx="2632500" cy="2104844"/>
            <a:chOff x="3320450" y="1304875"/>
            <a:chExt cx="2632500" cy="3416400"/>
          </a:xfrm>
        </p:grpSpPr>
        <p:sp>
          <p:nvSpPr>
            <p:cNvPr id="164" name="Google Shape;164;p2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3"/>
          <p:cNvSpPr txBox="1"/>
          <p:nvPr>
            <p:ph idx="4294967295" type="body"/>
          </p:nvPr>
        </p:nvSpPr>
        <p:spPr>
          <a:xfrm>
            <a:off x="3317400" y="171050"/>
            <a:ext cx="24945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Interacción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67" name="Google Shape;167;p23"/>
          <p:cNvSpPr txBox="1"/>
          <p:nvPr>
            <p:ph idx="4294967295" type="body"/>
          </p:nvPr>
        </p:nvSpPr>
        <p:spPr>
          <a:xfrm>
            <a:off x="3324738" y="7767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La mayoría se dan entre la propia cuenta de @TheBridge_Tech y @heavymetal_es (miembro de la escuela).</a:t>
            </a:r>
            <a:endParaRPr sz="1600"/>
          </a:p>
        </p:txBody>
      </p:sp>
      <p:grpSp>
        <p:nvGrpSpPr>
          <p:cNvPr id="168" name="Google Shape;168;p23"/>
          <p:cNvGrpSpPr/>
          <p:nvPr/>
        </p:nvGrpSpPr>
        <p:grpSpPr>
          <a:xfrm>
            <a:off x="6103550" y="231314"/>
            <a:ext cx="2632500" cy="2061797"/>
            <a:chOff x="6212550" y="1304875"/>
            <a:chExt cx="2632500" cy="3416400"/>
          </a:xfrm>
        </p:grpSpPr>
        <p:sp>
          <p:nvSpPr>
            <p:cNvPr id="169" name="Google Shape;169;p2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3"/>
          <p:cNvSpPr txBox="1"/>
          <p:nvPr>
            <p:ph idx="4294967295" type="body"/>
          </p:nvPr>
        </p:nvSpPr>
        <p:spPr>
          <a:xfrm>
            <a:off x="6163550" y="171050"/>
            <a:ext cx="24945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Volumen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2" name="Google Shape;172;p23"/>
          <p:cNvSpPr txBox="1"/>
          <p:nvPr>
            <p:ph idx="4294967295" type="body"/>
          </p:nvPr>
        </p:nvSpPr>
        <p:spPr>
          <a:xfrm>
            <a:off x="6177400" y="7767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Más de la mitad de los tweets son de junio.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85 de 166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396850" y="2396408"/>
            <a:ext cx="2628925" cy="2104844"/>
            <a:chOff x="431925" y="1304875"/>
            <a:chExt cx="2628925" cy="3416400"/>
          </a:xfrm>
        </p:grpSpPr>
        <p:sp>
          <p:nvSpPr>
            <p:cNvPr id="174" name="Google Shape;174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3"/>
          <p:cNvSpPr txBox="1"/>
          <p:nvPr>
            <p:ph idx="4294967295" type="body"/>
          </p:nvPr>
        </p:nvSpPr>
        <p:spPr>
          <a:xfrm>
            <a:off x="396850" y="2336225"/>
            <a:ext cx="24945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Idioma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7" name="Google Shape;177;p23"/>
          <p:cNvSpPr txBox="1"/>
          <p:nvPr>
            <p:ph idx="4294967295" type="body"/>
          </p:nvPr>
        </p:nvSpPr>
        <p:spPr>
          <a:xfrm>
            <a:off x="473250" y="2941775"/>
            <a:ext cx="24786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166 de 179 son en Español</a:t>
            </a:r>
            <a:endParaRPr sz="1600"/>
          </a:p>
        </p:txBody>
      </p:sp>
      <p:grpSp>
        <p:nvGrpSpPr>
          <p:cNvPr id="178" name="Google Shape;178;p23"/>
          <p:cNvGrpSpPr/>
          <p:nvPr/>
        </p:nvGrpSpPr>
        <p:grpSpPr>
          <a:xfrm>
            <a:off x="3324750" y="2456583"/>
            <a:ext cx="2628925" cy="2104844"/>
            <a:chOff x="431925" y="1304875"/>
            <a:chExt cx="2628925" cy="3416400"/>
          </a:xfrm>
        </p:grpSpPr>
        <p:sp>
          <p:nvSpPr>
            <p:cNvPr id="179" name="Google Shape;179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3"/>
          <p:cNvSpPr txBox="1"/>
          <p:nvPr>
            <p:ph idx="4294967295" type="body"/>
          </p:nvPr>
        </p:nvSpPr>
        <p:spPr>
          <a:xfrm>
            <a:off x="3324750" y="2369850"/>
            <a:ext cx="24945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Correlación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 txBox="1"/>
          <p:nvPr>
            <p:ph idx="4294967295" type="body"/>
          </p:nvPr>
        </p:nvSpPr>
        <p:spPr>
          <a:xfrm>
            <a:off x="3370900" y="2864175"/>
            <a:ext cx="24786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Los Retweets y los likes están muy relacionados</a:t>
            </a:r>
            <a:endParaRPr sz="1600"/>
          </a:p>
        </p:txBody>
      </p:sp>
      <p:grpSp>
        <p:nvGrpSpPr>
          <p:cNvPr id="183" name="Google Shape;183;p23"/>
          <p:cNvGrpSpPr/>
          <p:nvPr/>
        </p:nvGrpSpPr>
        <p:grpSpPr>
          <a:xfrm>
            <a:off x="6194625" y="2430033"/>
            <a:ext cx="2628925" cy="2104844"/>
            <a:chOff x="431925" y="1304875"/>
            <a:chExt cx="2628925" cy="3416400"/>
          </a:xfrm>
        </p:grpSpPr>
        <p:sp>
          <p:nvSpPr>
            <p:cNvPr id="184" name="Google Shape;184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3"/>
          <p:cNvSpPr txBox="1"/>
          <p:nvPr>
            <p:ph idx="4294967295" type="body"/>
          </p:nvPr>
        </p:nvSpPr>
        <p:spPr>
          <a:xfrm>
            <a:off x="6194625" y="2369850"/>
            <a:ext cx="24945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Usuario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87" name="Google Shape;187;p23"/>
          <p:cNvSpPr txBox="1"/>
          <p:nvPr>
            <p:ph idx="4294967295" type="body"/>
          </p:nvPr>
        </p:nvSpPr>
        <p:spPr>
          <a:xfrm>
            <a:off x="6271025" y="2975400"/>
            <a:ext cx="24786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@GuillermoDeHaro es muy mencionado pero no tiene ningún tweet mencionando a @TheBridge_Tech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671250" y="385775"/>
            <a:ext cx="78522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Modelo</a:t>
            </a:r>
            <a:endParaRPr sz="7200"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823650" y="1393050"/>
            <a:ext cx="7852200" cy="28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Pre entrenado.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LogisticRegression.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CountVectorizer: ngrams_range (1, 2).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Clasifica en: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bueno = 0.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no_bueno = 1.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más importantes</a:t>
            </a:r>
            <a:endParaRPr/>
          </a:p>
        </p:txBody>
      </p:sp>
      <p:sp>
        <p:nvSpPr>
          <p:cNvPr id="199" name="Google Shape;199;p25"/>
          <p:cNvSpPr txBox="1"/>
          <p:nvPr>
            <p:ph idx="2" type="body"/>
          </p:nvPr>
        </p:nvSpPr>
        <p:spPr>
          <a:xfrm>
            <a:off x="49073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288" y="1228413"/>
            <a:ext cx="44291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236675" y="17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del modelo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749825"/>
            <a:ext cx="8520600" cy="4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1- Clasificar emojis en función del sentimiento.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2- Tener en cuenta el </a:t>
            </a:r>
            <a:r>
              <a:rPr lang="es">
                <a:solidFill>
                  <a:srgbClr val="B7B7B7"/>
                </a:solidFill>
              </a:rPr>
              <a:t>número de las</a:t>
            </a:r>
            <a:r>
              <a:rPr lang="es">
                <a:solidFill>
                  <a:srgbClr val="B7B7B7"/>
                </a:solidFill>
              </a:rPr>
              <a:t> métricas públicas: likes, retweets y respuestas.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3- Modificación de parámetros en el modelo. Ej. ngram_range.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4- Respecto al EDA:</a:t>
            </a:r>
            <a:endParaRPr>
              <a:solidFill>
                <a:srgbClr val="B7B7B7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s">
                <a:solidFill>
                  <a:srgbClr val="B7B7B7"/>
                </a:solidFill>
              </a:rPr>
              <a:t>No minar los tweets de la cuenta @TheBridge_Tech.</a:t>
            </a:r>
            <a:endParaRPr>
              <a:solidFill>
                <a:srgbClr val="B7B7B7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s">
                <a:solidFill>
                  <a:srgbClr val="B7B7B7"/>
                </a:solidFill>
              </a:rPr>
              <a:t>Pasar todo el texto a minúsculas.</a:t>
            </a:r>
            <a:endParaRPr>
              <a:solidFill>
                <a:srgbClr val="B7B7B7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s">
                <a:solidFill>
                  <a:srgbClr val="B7B7B7"/>
                </a:solidFill>
              </a:rPr>
              <a:t>Omitir los signos de acentuación.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551100" y="47280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Oportunidades donde aplicar ML</a:t>
            </a:r>
            <a:r>
              <a:rPr b="1" lang="es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En relación al modelo: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Estudio del impacto de las campañas de marketing.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Estudio que relacione el nº de alumnos con Twitter.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Otros usos: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Segmentación del tipo de usuarios de la web.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36675" y="17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749825"/>
            <a:ext cx="8520600" cy="4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1- Minado de datos con </a:t>
            </a:r>
            <a:r>
              <a:rPr lang="es">
                <a:solidFill>
                  <a:srgbClr val="FF0000"/>
                </a:solidFill>
              </a:rPr>
              <a:t>Python</a:t>
            </a:r>
            <a:r>
              <a:rPr lang="es"/>
              <a:t> y la librería </a:t>
            </a:r>
            <a:r>
              <a:rPr lang="es">
                <a:solidFill>
                  <a:srgbClr val="FF0000"/>
                </a:solidFill>
              </a:rPr>
              <a:t>Twint</a:t>
            </a:r>
            <a:r>
              <a:rPr lang="es">
                <a:solidFill>
                  <a:srgbClr val="B7B7B7"/>
                </a:solidFill>
              </a:rPr>
              <a:t>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2- Análisis Exploratorio de Datos.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3- Creación de base de datos </a:t>
            </a:r>
            <a:r>
              <a:rPr lang="es">
                <a:solidFill>
                  <a:srgbClr val="FF0000"/>
                </a:solidFill>
              </a:rPr>
              <a:t>SQL</a:t>
            </a:r>
            <a:r>
              <a:rPr lang="es">
                <a:solidFill>
                  <a:srgbClr val="B7B7B7"/>
                </a:solidFill>
              </a:rPr>
              <a:t> con dos tablas: tweets y users. Librería </a:t>
            </a:r>
            <a:r>
              <a:rPr lang="es">
                <a:solidFill>
                  <a:srgbClr val="FF0000"/>
                </a:solidFill>
              </a:rPr>
              <a:t>Sqlite3</a:t>
            </a:r>
            <a:r>
              <a:rPr lang="es">
                <a:solidFill>
                  <a:srgbClr val="B7B7B7"/>
                </a:solidFill>
              </a:rPr>
              <a:t>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4- Procesado del texto: signos de puntuación, links, </a:t>
            </a:r>
            <a:r>
              <a:rPr lang="es">
                <a:solidFill>
                  <a:srgbClr val="FF0000"/>
                </a:solidFill>
              </a:rPr>
              <a:t>StopWords</a:t>
            </a:r>
            <a:r>
              <a:rPr lang="es">
                <a:solidFill>
                  <a:srgbClr val="B7B7B7"/>
                </a:solidFill>
              </a:rPr>
              <a:t>, emojis, </a:t>
            </a:r>
            <a:r>
              <a:rPr lang="es">
                <a:solidFill>
                  <a:srgbClr val="FF0000"/>
                </a:solidFill>
              </a:rPr>
              <a:t>SnowballStemmer</a:t>
            </a:r>
            <a:r>
              <a:rPr lang="es">
                <a:solidFill>
                  <a:srgbClr val="B7B7B7"/>
                </a:solidFill>
              </a:rPr>
              <a:t>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5- Predicción: modelo pre entrenado de </a:t>
            </a:r>
            <a:r>
              <a:rPr lang="es">
                <a:solidFill>
                  <a:srgbClr val="FF0000"/>
                </a:solidFill>
              </a:rPr>
              <a:t>LogisticRegression</a:t>
            </a:r>
            <a:r>
              <a:rPr lang="es">
                <a:solidFill>
                  <a:srgbClr val="B7B7B7"/>
                </a:solidFill>
              </a:rPr>
              <a:t> (</a:t>
            </a:r>
            <a:r>
              <a:rPr lang="es">
                <a:solidFill>
                  <a:srgbClr val="FF0000"/>
                </a:solidFill>
              </a:rPr>
              <a:t>CountVectorizer</a:t>
            </a:r>
            <a:r>
              <a:rPr lang="es">
                <a:solidFill>
                  <a:srgbClr val="B7B7B7"/>
                </a:solidFill>
              </a:rPr>
              <a:t>: ngram_range(1,2)).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6 - Crear aplicación para nuevas predicciones.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B7B7B7"/>
                </a:solidFill>
              </a:rPr>
              <a:t>7- Despliegue en la nube con </a:t>
            </a:r>
            <a:r>
              <a:rPr lang="es">
                <a:solidFill>
                  <a:srgbClr val="FF0000"/>
                </a:solidFill>
              </a:rPr>
              <a:t>Pythoneverywhere</a:t>
            </a:r>
            <a:r>
              <a:rPr lang="es">
                <a:solidFill>
                  <a:srgbClr val="B7B7B7"/>
                </a:solidFill>
              </a:rPr>
              <a:t> y enlazado a </a:t>
            </a:r>
            <a:r>
              <a:rPr lang="es">
                <a:solidFill>
                  <a:srgbClr val="FF0000"/>
                </a:solidFill>
              </a:rPr>
              <a:t>GitHub</a:t>
            </a:r>
            <a:r>
              <a:rPr lang="es">
                <a:solidFill>
                  <a:srgbClr val="B7B7B7"/>
                </a:solidFill>
              </a:rPr>
              <a:t>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7248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/>
              <a:t>Resultados del análisis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36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Tweet con mayor repercusión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54575" y="7284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Más retweets: 11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10950" y="7284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Más Likes: 22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271000"/>
            <a:ext cx="3850901" cy="34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450" y="1271000"/>
            <a:ext cx="4148147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36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Tweet con mayor repercusión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54575" y="7284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Más respuestas: 6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10950" y="7284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Más interacciones totales: 30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26" y="1271000"/>
            <a:ext cx="4067850" cy="320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451" y="1271000"/>
            <a:ext cx="4067850" cy="320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 que más menciona a @TheBridge_tech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Char char="●"/>
            </a:pPr>
            <a:r>
              <a:rPr lang="es">
                <a:solidFill>
                  <a:srgbClr val="1E1E1E"/>
                </a:solidFill>
              </a:rPr>
              <a:t>10 veces: @heavymental_es</a:t>
            </a:r>
            <a:endParaRPr>
              <a:solidFill>
                <a:srgbClr val="1E1E1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8 veces: @mulder01198676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6 veces: @designetworking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6 veces: j@oobid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4294967295" type="title"/>
          </p:nvPr>
        </p:nvSpPr>
        <p:spPr>
          <a:xfrm>
            <a:off x="225750" y="425275"/>
            <a:ext cx="748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Mes con mayor número de tweets</a:t>
            </a:r>
            <a:endParaRPr/>
          </a:p>
        </p:txBody>
      </p:sp>
      <p:sp>
        <p:nvSpPr>
          <p:cNvPr id="101" name="Google Shape;101;p19"/>
          <p:cNvSpPr txBox="1"/>
          <p:nvPr>
            <p:ph idx="4294967295" type="body"/>
          </p:nvPr>
        </p:nvSpPr>
        <p:spPr>
          <a:xfrm>
            <a:off x="429575" y="1218425"/>
            <a:ext cx="3310200" cy="17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Tweet totales: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b="1" lang="es" sz="2000">
                <a:solidFill>
                  <a:schemeClr val="dk1"/>
                </a:solidFill>
              </a:rPr>
              <a:t>166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Fechas: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b="1" lang="es" sz="2000">
                <a:solidFill>
                  <a:schemeClr val="dk1"/>
                </a:solidFill>
              </a:rPr>
              <a:t>13 de junio 2022 </a:t>
            </a:r>
            <a:endParaRPr b="1"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   -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  -    5 de octubre de 2022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56890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Agosto</a:t>
            </a:r>
            <a:endParaRPr sz="1300"/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3997150" y="1307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5"/>
                </a:solidFill>
              </a:rPr>
              <a:t>85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3997000" y="1621500"/>
            <a:ext cx="689700" cy="29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3997288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Junio</a:t>
            </a:r>
            <a:endParaRPr sz="1400"/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4843150" y="312532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5"/>
                </a:solidFill>
              </a:rPr>
              <a:t>30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843150" y="3439725"/>
            <a:ext cx="689400" cy="111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484315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Julio</a:t>
            </a:r>
            <a:endParaRPr sz="1400"/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7380800" y="39246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0000"/>
                </a:solidFill>
              </a:rPr>
              <a:t>6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7380700" y="4239000"/>
            <a:ext cx="689400" cy="30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6322000" y="4544700"/>
            <a:ext cx="1115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Septiembre</a:t>
            </a:r>
            <a:endParaRPr sz="1400"/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5689000" y="366352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5"/>
                </a:solidFill>
              </a:rPr>
              <a:t>15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534850" y="3439725"/>
            <a:ext cx="689400" cy="111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6534850" y="312532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5"/>
                </a:solidFill>
              </a:rPr>
              <a:t>30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689000" y="3977925"/>
            <a:ext cx="6894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7380700" y="4568875"/>
            <a:ext cx="1115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Octubre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Palabras más frecuentes</a:t>
            </a:r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24" name="Google Shape;124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formación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3416153" y="125420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11 veces.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8" name="Google Shape;128;p20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29" name="Google Shape;129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talento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10 veces.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34" name="Google Shape;134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10 veces.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39" name="Google Shape;139;p20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gracias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9 veces.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Correlación matemática entre las métricas públicas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86438"/>
            <a:ext cx="4528500" cy="386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