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8" r:id="rId3"/>
    <p:sldId id="404" r:id="rId4"/>
    <p:sldId id="427" r:id="rId5"/>
    <p:sldId id="337" r:id="rId6"/>
    <p:sldId id="260" r:id="rId7"/>
    <p:sldId id="408" r:id="rId8"/>
    <p:sldId id="428" r:id="rId9"/>
    <p:sldId id="407" r:id="rId10"/>
    <p:sldId id="429" r:id="rId11"/>
    <p:sldId id="430" r:id="rId12"/>
    <p:sldId id="431" r:id="rId13"/>
    <p:sldId id="486" r:id="rId14"/>
    <p:sldId id="477" r:id="rId15"/>
    <p:sldId id="500" r:id="rId16"/>
    <p:sldId id="409" r:id="rId17"/>
    <p:sldId id="433" r:id="rId18"/>
    <p:sldId id="478" r:id="rId19"/>
    <p:sldId id="432" r:id="rId20"/>
    <p:sldId id="490" r:id="rId21"/>
    <p:sldId id="488" r:id="rId22"/>
    <p:sldId id="489" r:id="rId23"/>
    <p:sldId id="479" r:id="rId24"/>
    <p:sldId id="502" r:id="rId25"/>
    <p:sldId id="503" r:id="rId26"/>
    <p:sldId id="504" r:id="rId27"/>
    <p:sldId id="480" r:id="rId28"/>
    <p:sldId id="505" r:id="rId29"/>
    <p:sldId id="507" r:id="rId30"/>
    <p:sldId id="506" r:id="rId31"/>
    <p:sldId id="508" r:id="rId32"/>
    <p:sldId id="509" r:id="rId33"/>
    <p:sldId id="434" r:id="rId34"/>
    <p:sldId id="435" r:id="rId35"/>
    <p:sldId id="436" r:id="rId36"/>
    <p:sldId id="437" r:id="rId37"/>
    <p:sldId id="438" r:id="rId38"/>
    <p:sldId id="439" r:id="rId39"/>
    <p:sldId id="440" r:id="rId40"/>
    <p:sldId id="441" r:id="rId41"/>
    <p:sldId id="442" r:id="rId42"/>
    <p:sldId id="495" r:id="rId43"/>
    <p:sldId id="501" r:id="rId44"/>
    <p:sldId id="443" r:id="rId45"/>
    <p:sldId id="444" r:id="rId46"/>
    <p:sldId id="481" r:id="rId47"/>
    <p:sldId id="491" r:id="rId48"/>
    <p:sldId id="493" r:id="rId49"/>
    <p:sldId id="510" r:id="rId50"/>
    <p:sldId id="492" r:id="rId51"/>
    <p:sldId id="496" r:id="rId52"/>
    <p:sldId id="497" r:id="rId53"/>
    <p:sldId id="498" r:id="rId54"/>
    <p:sldId id="499" r:id="rId55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533" cy="497969"/>
          </a:xfrm>
          <a:prstGeom prst="rect">
            <a:avLst/>
          </a:prstGeom>
        </p:spPr>
        <p:txBody>
          <a:bodyPr vert="horz" lIns="88313" tIns="44156" rIns="88313" bIns="44156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146" y="1"/>
            <a:ext cx="2949532" cy="497969"/>
          </a:xfrm>
          <a:prstGeom prst="rect">
            <a:avLst/>
          </a:prstGeom>
        </p:spPr>
        <p:txBody>
          <a:bodyPr vert="horz" lIns="88313" tIns="44156" rIns="88313" bIns="44156" rtlCol="0"/>
          <a:lstStyle>
            <a:lvl1pPr algn="r">
              <a:defRPr sz="1200"/>
            </a:lvl1pPr>
          </a:lstStyle>
          <a:p>
            <a:fld id="{9829E89A-A1E9-4F49-8C35-1A4CCF5A54DE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1369"/>
            <a:ext cx="2949533" cy="497969"/>
          </a:xfrm>
          <a:prstGeom prst="rect">
            <a:avLst/>
          </a:prstGeom>
        </p:spPr>
        <p:txBody>
          <a:bodyPr vert="horz" lIns="88313" tIns="44156" rIns="88313" bIns="44156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146" y="9441369"/>
            <a:ext cx="2949532" cy="497969"/>
          </a:xfrm>
          <a:prstGeom prst="rect">
            <a:avLst/>
          </a:prstGeom>
        </p:spPr>
        <p:txBody>
          <a:bodyPr vert="horz" lIns="88313" tIns="44156" rIns="88313" bIns="44156" rtlCol="0" anchor="b"/>
          <a:lstStyle>
            <a:lvl1pPr algn="r">
              <a:defRPr sz="1200"/>
            </a:lvl1pPr>
          </a:lstStyle>
          <a:p>
            <a:fld id="{E304D826-BD1A-4E9C-968A-96AB9BA6E3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5034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533" cy="497969"/>
          </a:xfrm>
          <a:prstGeom prst="rect">
            <a:avLst/>
          </a:prstGeom>
        </p:spPr>
        <p:txBody>
          <a:bodyPr vert="horz" lIns="88313" tIns="44156" rIns="88313" bIns="44156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146" y="1"/>
            <a:ext cx="2949532" cy="497969"/>
          </a:xfrm>
          <a:prstGeom prst="rect">
            <a:avLst/>
          </a:prstGeom>
        </p:spPr>
        <p:txBody>
          <a:bodyPr vert="horz" lIns="88313" tIns="44156" rIns="88313" bIns="44156" rtlCol="0"/>
          <a:lstStyle>
            <a:lvl1pPr algn="r">
              <a:defRPr sz="1200"/>
            </a:lvl1pPr>
          </a:lstStyle>
          <a:p>
            <a:fld id="{EDB63CB0-A50E-4976-8D0A-12F5DED8E53B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313" tIns="44156" rIns="88313" bIns="44156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480" y="4783895"/>
            <a:ext cx="5445760" cy="3912834"/>
          </a:xfrm>
          <a:prstGeom prst="rect">
            <a:avLst/>
          </a:prstGeom>
        </p:spPr>
        <p:txBody>
          <a:bodyPr vert="horz" lIns="88313" tIns="44156" rIns="88313" bIns="44156" rtlCol="0"/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1369"/>
            <a:ext cx="2949533" cy="497969"/>
          </a:xfrm>
          <a:prstGeom prst="rect">
            <a:avLst/>
          </a:prstGeom>
        </p:spPr>
        <p:txBody>
          <a:bodyPr vert="horz" lIns="88313" tIns="44156" rIns="88313" bIns="44156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146" y="9441369"/>
            <a:ext cx="2949532" cy="497969"/>
          </a:xfrm>
          <a:prstGeom prst="rect">
            <a:avLst/>
          </a:prstGeom>
        </p:spPr>
        <p:txBody>
          <a:bodyPr vert="horz" lIns="88313" tIns="44156" rIns="88313" bIns="44156" rtlCol="0" anchor="b"/>
          <a:lstStyle>
            <a:lvl1pPr algn="r">
              <a:defRPr sz="1200"/>
            </a:lvl1pPr>
          </a:lstStyle>
          <a:p>
            <a:fld id="{3EF715A7-3996-4509-B6A6-9C3F343065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2435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33151A-5C43-4742-8311-CBCBCED50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E7B435E-8339-4B60-BAB4-00DF45638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8244C7-F899-47B7-A509-111068D1A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9D8C-09E1-43E4-B922-1E534369A4F5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8A17F1-E8D2-4ED5-80A3-F72C4A9CD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652581-DF80-429E-8197-BBDFCC34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82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DE9E28-3A9D-4191-B49F-FB0A4CD1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A59F6F-087D-4162-858D-7F0636E9C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D91A39-60B7-487B-AB09-D9FE494D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AB57-47B1-41C9-B0D8-22766E4E2649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D04586-078E-48E1-A07D-4B0E3097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FA2978-B296-468A-8E82-80540030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61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935CDCC-C5CF-4A80-8685-2CD6CCAD7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0E0209-1058-4B5C-8F86-F412CF136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F97E0D-8E95-4A8C-B54F-F4B4FBC6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E2F1-6D61-44F7-8FE0-E1C24C4FBE32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628916-146D-4D3F-AEC3-099DE54C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00B7AE-56AA-4B18-80B7-CCC24E24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87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ADA61D-9341-4959-83C2-FE544B65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E98FC7-25E7-4267-9F60-B37DC11C6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6340A5-AF5B-4124-9C4C-9759B59A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7045-343A-4FC8-8EFF-A9151CEA34FC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6321FA-3CEA-4023-9CD6-EF43A7D89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BB35EA-D843-4A69-B5FF-9AEE7897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732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069F8-14C7-4262-A2CE-D7063A87A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A35F9B-6072-4D2F-AEDF-ECDAEBF74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BD4641-10C9-4727-9AC2-1262C1DDB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780A-D0DD-4963-91FB-7BF5F878622C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0DAE5B-2585-45EE-BC08-F3FFE203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319C36-5997-4446-9831-C06EE611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07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19293-6445-4A32-9786-AB72CEE2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AC4CB5-2B37-4FD9-B429-6D4C968D8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3F2942-EB4B-469C-BAAF-D4202689B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8B1DEB-898A-4E0C-9E2D-2B470B406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32AE-7EC9-483D-995A-B34D92ED046F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6548B3-9EE5-44EB-894C-83D56E59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5B6251-8FAD-4CAC-B6BD-6B045699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46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F1D582-78B6-4F00-ACD3-647E5513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B6F5C1-56FC-4046-B777-090549203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60F187-7A8F-48A0-8C86-98953BBFD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00A1BF1-6E2D-46AF-B130-8D318E369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59F410-82A5-46EF-842C-7FDDD3082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22D9FB1-3809-4E76-A9FC-7D04CD62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EDCC-2C7E-4413-87FF-5023FB798727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6DCB853-D5F0-4B0D-8732-AD8B5845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AF6EF62-3C70-4245-8C4E-0CC9F788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974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2BBB8D-EA87-4984-B357-C041404F8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9A3A47-EBE2-4060-B9F7-138EE9D2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185B-DB80-4595-90FC-C72F338E9C80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D70AAF8-23C6-405B-8E65-BF51D3562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9A21E0-4CC9-40CB-B030-6F037B2B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19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E183F08-31AA-40E0-B493-DA9A6C0A8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5DC-BFF8-4A3A-89D1-390815283CBE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8B2C4A-C2B9-429A-8812-6DFDAD23E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9F9EA0-7E58-40CC-99D2-7402DFFE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8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B8F10-F838-4422-842C-9DD8E9F1E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2C274F-3407-4199-8CA6-9D0E15E4D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01EA32-BE51-4CAC-9371-E9FE7D59E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A13453-FD18-4F93-A0FC-E07C695C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4C8E-969A-4003-BC22-500DB1E8E5D3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F0CC3C-78C1-4927-A57F-FF029FAF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C3E9C1-DCAB-4852-BCA4-4B8B4920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74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10B413-DB43-4251-B6EA-6EE55325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5E63025-6BD9-4CE2-AD32-3F1DCE626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9BF7A2-F790-48FE-89CE-310835C47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5845ED-85E0-4812-907D-0B24F2DF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CCDC-DFEB-4086-A57C-A81903EA77A1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B6B849-171C-43E1-B504-016A4488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99A422-64E4-4D96-8E5B-FAABA662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30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64AB221-F5B3-4592-AD11-DCA73B5C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7DD79F-EA2D-466D-A2B8-C5B765713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899CE3-0435-4A70-8316-A50C5BDBD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0075A-173B-439D-A2E6-77C8C81F0F58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F0D77E-D54C-46AD-AA55-387EA0236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D84515-02E6-4049-B418-E1368016F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4D3EC-E2A2-4058-9621-0838DAB2D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5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D6B4D3-1B24-4BBA-87D8-263BE2174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77" y="1182688"/>
            <a:ext cx="11865845" cy="2387600"/>
          </a:xfrm>
        </p:spPr>
        <p:txBody>
          <a:bodyPr>
            <a:normAutofit/>
          </a:bodyPr>
          <a:lstStyle/>
          <a:p>
            <a:r>
              <a:rPr lang="en-US" altLang="ja-JP" sz="5400" kern="100" dirty="0" smtClean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Models of Infectious Diseases (I)</a:t>
            </a:r>
            <a:r>
              <a:rPr lang="en-US" altLang="ja-JP" sz="3600" kern="100" dirty="0" smtClean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/>
            </a:r>
            <a:br>
              <a:rPr lang="en-US" altLang="ja-JP" sz="3600" kern="100" dirty="0" smtClean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r>
              <a:rPr lang="en-US" altLang="ja-JP" sz="3600" kern="100" dirty="0" smtClean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/>
            </a:r>
            <a:br>
              <a:rPr lang="en-US" altLang="ja-JP" sz="3600" kern="100" dirty="0" smtClean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r>
              <a:rPr lang="ja-JP" altLang="en-US" sz="2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/>
            </a:r>
            <a:br>
              <a:rPr lang="ja-JP" altLang="en-US" sz="2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r>
              <a:rPr lang="en-US" altLang="ja-JP" sz="2400" kern="100" dirty="0" smtClean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&lt;Last Updated on October </a:t>
            </a:r>
            <a:r>
              <a:rPr lang="en-US" altLang="ja-JP" sz="2400" kern="100" dirty="0" smtClean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8, </a:t>
            </a:r>
            <a:r>
              <a:rPr lang="en-US" altLang="ja-JP" sz="2400" kern="100" dirty="0" smtClean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2020&gt;</a:t>
            </a:r>
            <a:endParaRPr kumimoji="1" lang="ja-JP" altLang="en-US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1E00CE-CE4D-424C-B162-5D3B71DA6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3038"/>
            <a:ext cx="9144000" cy="1960562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sz="36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Taisuke Nakata</a:t>
            </a:r>
          </a:p>
          <a:p>
            <a:endParaRPr lang="en-US" altLang="ja-JP" sz="3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en-US" altLang="ja-JP" sz="36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Graduate School of Public Policy</a:t>
            </a:r>
          </a:p>
          <a:p>
            <a:r>
              <a:rPr lang="en-US" altLang="ja-JP" sz="36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University of Tokyo</a:t>
            </a:r>
            <a:endParaRPr lang="ja-JP" altLang="en-US" sz="2800" dirty="0" smtClean="0">
              <a:ea typeface="游明朝" panose="02020400000000000000" pitchFamily="1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80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93160"/>
                <a:ext cx="10515600" cy="56631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dirty="0" smtClean="0">
                    <a:latin typeface="Cambria Math" panose="02040503050406030204" pitchFamily="18" charset="0"/>
                  </a:rPr>
                  <a:t>Thus, at a steady state, we have</a:t>
                </a:r>
              </a:p>
              <a:p>
                <a:pPr marL="0" indent="0">
                  <a:buNone/>
                </a:pPr>
                <a:endParaRPr lang="en-US" altLang="ja-JP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</m:oMath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</m:oMath>
                </a14:m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The first two equations are the same in the sense that, if one is satisfied, the other is also satisfied.</a:t>
                </a:r>
              </a:p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Eliminate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𝑆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𝑠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to obtain </a:t>
                </a:r>
              </a:p>
              <a:p>
                <a:pPr lvl="1"/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93160"/>
                <a:ext cx="10515600" cy="5663190"/>
              </a:xfrm>
              <a:blipFill>
                <a:blip r:embed="rId2"/>
                <a:stretch>
                  <a:fillRect l="-1217" t="-19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1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3672" y="1545214"/>
                <a:ext cx="10515600" cy="3296950"/>
              </a:xfrm>
            </p:spPr>
            <p:txBody>
              <a:bodyPr>
                <a:normAutofit fontScale="92500" lnSpcReduction="10000"/>
              </a:bodyPr>
              <a:lstStyle/>
              <a:p>
                <a:pPr marL="228600"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ja-JP" sz="3300" b="0" i="0" dirty="0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altLang="ja-JP" sz="33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300" i="1" dirty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3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3300" i="1" dirty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sz="3300" i="1" dirty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altLang="ja-JP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3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3300" i="1" dirty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sz="33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33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r>
                  <a:rPr lang="en-US" altLang="ja-JP" sz="3600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There are two steady states.</a:t>
                </a:r>
              </a:p>
              <a:p>
                <a:endParaRPr lang="en-US" altLang="ja-JP" sz="4000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lvl="1"/>
                <a:r>
                  <a:rPr lang="en-US" altLang="ja-JP" sz="2800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One steady state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800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𝑆</m:t>
                        </m:r>
                      </m:e>
                      <m:sub>
                        <m:r>
                          <a:rPr lang="en-US" altLang="ja-JP" sz="2800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𝑠</m:t>
                        </m:r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𝑠</m:t>
                        </m:r>
                      </m:sub>
                    </m:sSub>
                    <m:r>
                      <a:rPr lang="en-US" altLang="ja-JP" sz="2800" i="1" dirty="0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=0</m:t>
                    </m:r>
                  </m:oMath>
                </a14:m>
                <a:r>
                  <a:rPr lang="en-US" altLang="ja-JP" sz="2800" b="0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dirty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800" i="1" dirty="0" err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𝐼</m:t>
                        </m:r>
                      </m:e>
                      <m:sub>
                        <m:r>
                          <a:rPr lang="en-US" altLang="ja-JP" sz="2800" i="1" dirty="0" err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𝑠</m:t>
                        </m:r>
                        <m:r>
                          <a:rPr lang="en-US" altLang="ja-JP" sz="2800" i="1" dirty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𝑠</m:t>
                        </m:r>
                      </m:sub>
                    </m:sSub>
                    <m:r>
                      <a:rPr lang="en-US" altLang="ja-JP" sz="2800" i="1" dirty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=1</m:t>
                    </m:r>
                  </m:oMath>
                </a14:m>
                <a:r>
                  <a:rPr lang="en-US" altLang="ja-JP" sz="2800" b="0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.</a:t>
                </a:r>
              </a:p>
              <a:p>
                <a:pPr lvl="1"/>
                <a:r>
                  <a:rPr lang="en-US" altLang="ja-JP" sz="2800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The other steady state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dirty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800" i="1" dirty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𝑆</m:t>
                        </m:r>
                      </m:e>
                      <m:sub>
                        <m:r>
                          <a:rPr lang="en-US" altLang="ja-JP" sz="2800" i="1" dirty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𝑠𝑠</m:t>
                        </m:r>
                      </m:sub>
                    </m:sSub>
                    <m:r>
                      <a:rPr lang="en-US" altLang="ja-JP" sz="2800" i="1" dirty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2800" b="0" i="1" dirty="0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1</m:t>
                    </m:r>
                  </m:oMath>
                </a14:m>
                <a:r>
                  <a:rPr lang="en-US" altLang="ja-JP" sz="2800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dirty="0" err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2800" i="1" dirty="0" err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𝐼</m:t>
                        </m:r>
                      </m:e>
                      <m:sub>
                        <m:r>
                          <a:rPr lang="en-US" altLang="ja-JP" sz="2800" i="1" dirty="0" err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𝑠</m:t>
                        </m:r>
                        <m:r>
                          <a:rPr lang="en-US" altLang="ja-JP" sz="2800" i="1" dirty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𝑠</m:t>
                        </m:r>
                      </m:sub>
                    </m:sSub>
                    <m:r>
                      <a:rPr lang="en-US" altLang="ja-JP" sz="2800" i="1" dirty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=0</m:t>
                    </m:r>
                  </m:oMath>
                </a14:m>
                <a:r>
                  <a:rPr lang="en-US" altLang="ja-JP" sz="2800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.</a:t>
                </a:r>
                <a:endParaRPr lang="en-US" altLang="ja-JP" sz="28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lvl="1"/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3672" y="1545214"/>
                <a:ext cx="10515600" cy="3296950"/>
              </a:xfrm>
              <a:blipFill>
                <a:blip r:embed="rId2"/>
                <a:stretch>
                  <a:fillRect l="-1391" b="-44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0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FFC40-BBD2-42BB-8F2F-37DEA83A9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7" y="114300"/>
            <a:ext cx="10515600" cy="1122939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Compute </a:t>
            </a:r>
            <a:r>
              <a:rPr lang="en-US" altLang="ja-JP" b="1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“dynamics” </a:t>
            </a:r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(convergence to steady state)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9194"/>
                <a:ext cx="10515600" cy="556880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</a:t>
                </a:r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)</a:t>
                </a:r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.</a:t>
                </a:r>
              </a:p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Compute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 ,</m:t>
                    </m:r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}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=2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∞</m:t>
                        </m:r>
                      </m:sup>
                    </m:sSubSup>
                  </m:oMath>
                </a14:m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How? Recursively.</a:t>
                </a:r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lvl="1"/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𝛾𝜖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𝛾𝜖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𝛾𝜖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 smtClean="0">
                  <a:latin typeface="游明朝" panose="02020400000000000000" pitchFamily="18" charset="-128"/>
                </a:endParaRPr>
              </a:p>
              <a:p>
                <a:endParaRPr lang="en-US" altLang="ja-JP" dirty="0">
                  <a:latin typeface="游明朝" panose="02020400000000000000" pitchFamily="18" charset="-128"/>
                </a:endParaRPr>
              </a:p>
              <a:p>
                <a:r>
                  <a:rPr lang="en-US" altLang="ja-JP" dirty="0">
                    <a:latin typeface="游明朝" panose="02020400000000000000" pitchFamily="18" charset="-128"/>
                  </a:rPr>
                  <a:t>a</a:t>
                </a:r>
                <a:r>
                  <a:rPr lang="en-US" altLang="ja-JP" dirty="0" smtClean="0">
                    <a:latin typeface="游明朝" panose="02020400000000000000" pitchFamily="18" charset="-128"/>
                  </a:rPr>
                  <a:t>nd so on…</a:t>
                </a:r>
                <a:endParaRPr lang="en-US" altLang="ja-JP" dirty="0">
                  <a:latin typeface="游明朝" panose="02020400000000000000" pitchFamily="18" charset="-128"/>
                </a:endParaRPr>
              </a:p>
              <a:p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9194"/>
                <a:ext cx="10515600" cy="5568806"/>
              </a:xfrm>
              <a:blipFill>
                <a:blip r:embed="rId2"/>
                <a:stretch>
                  <a:fillRect l="-928" t="-2188" b="-18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00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953" y="633124"/>
            <a:ext cx="7064830" cy="5723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29936" y="2296391"/>
                <a:ext cx="13196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3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32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ja-JP" sz="32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36" y="2296391"/>
                <a:ext cx="1319646" cy="584775"/>
              </a:xfrm>
              <a:prstGeom prst="rect">
                <a:avLst/>
              </a:prstGeom>
              <a:blipFill>
                <a:blip r:embed="rId3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6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720" y="624465"/>
            <a:ext cx="7048096" cy="57318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9936" y="2296391"/>
                <a:ext cx="13196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3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32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ja-JP" sz="32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36" y="2296391"/>
                <a:ext cx="1319646" cy="584775"/>
              </a:xfrm>
              <a:prstGeom prst="rect">
                <a:avLst/>
              </a:prstGeom>
              <a:blipFill>
                <a:blip r:embed="rId3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481" y="319665"/>
            <a:ext cx="7481232" cy="60366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6255" y="2286000"/>
                <a:ext cx="18911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3200" b="0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Lower 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ja-JP" sz="32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</a:t>
                </a:r>
                <a:r>
                  <a:rPr lang="en-US" altLang="ja-JP" sz="3200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55" y="2286000"/>
                <a:ext cx="1891145" cy="584775"/>
              </a:xfrm>
              <a:prstGeom prst="rect">
                <a:avLst/>
              </a:prstGeom>
              <a:blipFill>
                <a:blip r:embed="rId3"/>
                <a:stretch>
                  <a:fillRect l="-8039" t="-13542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12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423FFC40-BBD2-42BB-8F2F-37DEA83A9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7" y="114300"/>
            <a:ext cx="10515600" cy="1122939"/>
          </a:xfrm>
        </p:spPr>
        <p:txBody>
          <a:bodyPr>
            <a:normAutofit/>
          </a:bodyPr>
          <a:lstStyle/>
          <a:p>
            <a:pPr lvl="1"/>
            <a:r>
              <a:rPr lang="en-US" altLang="ja-JP" sz="40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Compute </a:t>
            </a:r>
            <a:r>
              <a:rPr lang="en-US" altLang="ja-JP" sz="4000" b="1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“dynamics” </a:t>
            </a:r>
            <a:r>
              <a:rPr lang="en-US" altLang="ja-JP" sz="40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(exogenous shocks)</a:t>
            </a:r>
            <a:endParaRPr lang="en-US" altLang="ja-JP" sz="4000" b="1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9194"/>
                <a:ext cx="10515600" cy="5568806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Introduce “Lockdown” policy.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: degree of lockdown at time t.</a:t>
                </a:r>
              </a:p>
              <a:p>
                <a:pPr lvl="1"/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is an exogenous shock.</a:t>
                </a:r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9194"/>
                <a:ext cx="10515600" cy="5568806"/>
              </a:xfrm>
              <a:blipFill>
                <a:blip r:embed="rId2"/>
                <a:stretch>
                  <a:fillRect l="-1043" t="-18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60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17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8309" y="334025"/>
                <a:ext cx="10515600" cy="4893397"/>
              </a:xfrm>
            </p:spPr>
            <p:txBody>
              <a:bodyPr>
                <a:normAutofit/>
              </a:bodyPr>
              <a:lstStyle/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Suppose that</a:t>
                </a: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for 31&lt;=t&lt;=80. </a:t>
                </a:r>
              </a:p>
              <a:p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309" y="334025"/>
                <a:ext cx="10515600" cy="489339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72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468" y="706582"/>
            <a:ext cx="6834012" cy="538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3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19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9194"/>
                <a:ext cx="10515600" cy="506715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.</a:t>
                </a:r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is output.</a:t>
                </a:r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Define a per-period utility at time t as follows.</a:t>
                </a:r>
              </a:p>
              <a:p>
                <a:pPr lvl="1"/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𝜒</m:t>
                      </m:r>
                      <m:sSub>
                        <m:sSubPr>
                          <m:ctrlP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ja-JP" sz="36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Define welfare at time t as follows.</a:t>
                </a:r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lvl="1"/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ja-JP" sz="36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altLang="ja-JP" sz="36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altLang="ja-JP" sz="360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ja-JP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6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ja-JP" sz="36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ja-JP" sz="3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36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36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ja-JP" sz="36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ja-JP" sz="3600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36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3600" b="0" i="1" dirty="0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ja-JP" sz="36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3600" b="0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altLang="ja-JP" sz="36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ja-JP" sz="360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9194"/>
                <a:ext cx="10515600" cy="5067156"/>
              </a:xfrm>
              <a:blipFill>
                <a:blip r:embed="rId2"/>
                <a:stretch>
                  <a:fillRect l="-928" t="-24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タイトル 1">
            <a:extLst>
              <a:ext uri="{FF2B5EF4-FFF2-40B4-BE49-F238E27FC236}">
                <a16:creationId xmlns:a16="http://schemas.microsoft.com/office/drawing/2014/main" id="{423FFC40-BBD2-42BB-8F2F-37DEA83A9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6" y="114300"/>
            <a:ext cx="11346433" cy="1122939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Analyze </a:t>
            </a:r>
            <a:r>
              <a:rPr lang="en-US" altLang="ja-JP" b="1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“welfare.”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133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5918B-A868-443F-9F9E-92F9FF1C4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647"/>
            <a:ext cx="10515600" cy="881784"/>
          </a:xfrm>
        </p:spPr>
        <p:txBody>
          <a:bodyPr/>
          <a:lstStyle/>
          <a:p>
            <a:r>
              <a:rPr lang="en-US" altLang="ja-JP" sz="4400" kern="100" dirty="0" smtClean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Outline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DD4A05-17D6-4085-AB67-9E3B0804A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4692"/>
            <a:ext cx="10030691" cy="4481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kern="100" dirty="0" smtClean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(1) </a:t>
            </a:r>
            <a:r>
              <a:rPr lang="en-US" altLang="ja-JP" sz="36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SI Model</a:t>
            </a:r>
            <a:endParaRPr lang="en-US" altLang="ja-JP" sz="3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3600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3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3600" kern="100" dirty="0" smtClean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(2) </a:t>
            </a:r>
            <a:r>
              <a:rPr lang="en-US" altLang="ja-JP" sz="36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SIS Model</a:t>
            </a:r>
            <a:endParaRPr lang="en-US" altLang="ja-JP" sz="3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3600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3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3600" kern="100" dirty="0" smtClean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(3) </a:t>
            </a:r>
            <a:r>
              <a:rPr lang="en-US" altLang="ja-JP" sz="36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SIR </a:t>
            </a:r>
            <a:r>
              <a:rPr lang="en-US" altLang="ja-JP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Model</a:t>
            </a:r>
          </a:p>
          <a:p>
            <a:pPr marL="0" indent="0">
              <a:buNone/>
            </a:pPr>
            <a:endParaRPr lang="en-US" altLang="ja-JP" sz="3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8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20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9194"/>
                <a:ext cx="10515600" cy="5067156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Note that the welfare can be written recursively as</a:t>
                </a:r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lvl="1"/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ja-JP" sz="36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altLang="ja-JP" sz="36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altLang="ja-JP" sz="360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ja-JP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6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ja-JP" sz="36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ja-JP" sz="3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36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36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ja-JP" sz="36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ja-JP" sz="3600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36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3600" b="0" i="1" dirty="0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ja-JP" sz="36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3600" b="0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altLang="ja-JP" sz="36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ja-JP" sz="36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altLang="ja-JP" sz="3600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sz="36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ja-JP" sz="3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3600" dirty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ja-JP" sz="36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ja-JP" sz="36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ja-JP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ja-JP" sz="36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ja-JP" sz="360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9194"/>
                <a:ext cx="10515600" cy="5067156"/>
              </a:xfrm>
              <a:blipFill>
                <a:blip r:embed="rId2"/>
                <a:stretch>
                  <a:fillRect l="-1043" t="-2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93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21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9194"/>
                <a:ext cx="10515600" cy="506715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is easy.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is </a:t>
                </a:r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a bit tricky.</a:t>
                </a:r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Step 1: Compute the steady state utility,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. </a:t>
                </a:r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lvl="1" indent="0">
                  <a:spcBef>
                    <a:spcPts val="1000"/>
                  </a:spcBef>
                  <a:buNone/>
                </a:pPr>
                <a:endParaRPr lang="en-US" altLang="ja-JP" sz="3600" i="1" dirty="0" smtClean="0">
                  <a:latin typeface="Cambria Math" panose="02040503050406030204" pitchFamily="18" charset="0"/>
                </a:endParaRPr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𝜒</m:t>
                      </m:r>
                      <m:sSub>
                        <m:sSubPr>
                          <m:ctrlP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</m:oMath>
                  </m:oMathPara>
                </a14:m>
                <a:endParaRPr lang="en-US" altLang="ja-JP" sz="36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Step 2: Compute the steady state welfare,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</m:oMath>
                </a14:m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. </a:t>
                </a:r>
              </a:p>
              <a:p>
                <a:pPr lvl="1"/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r>
                        <a:rPr lang="en-US" altLang="ja-JP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r>
                        <a:rPr lang="en-US" altLang="ja-JP" sz="3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</m:oMath>
                  </m:oMathPara>
                </a14:m>
                <a:endParaRPr lang="en-US" altLang="ja-JP" sz="360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dirty="0" smtClean="0">
                          <a:latin typeface="Cambria Math" panose="02040503050406030204" pitchFamily="18" charset="0"/>
                        </a:rPr>
                        <m:t>⇒ </m:t>
                      </m:r>
                      <m:sSub>
                        <m:sSubPr>
                          <m:ctrlP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ja-JP" sz="3600" i="1" dirty="0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altLang="ja-JP" sz="36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ja-JP" sz="360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9194"/>
                <a:ext cx="10515600" cy="5067156"/>
              </a:xfrm>
              <a:blipFill>
                <a:blip r:embed="rId2"/>
                <a:stretch>
                  <a:fillRect l="-928" t="-24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77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22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9194"/>
                <a:ext cx="10515600" cy="5067156"/>
              </a:xfrm>
            </p:spPr>
            <p:txBody>
              <a:bodyPr>
                <a:normAutofit fontScale="92500"/>
              </a:bodyPr>
              <a:lstStyle/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Step 3: Assume that, after time T, the economy is at the steady state, so that </a:t>
                </a:r>
                <a:endParaRPr lang="en-US" altLang="ja-JP" sz="3600" i="1" dirty="0" smtClean="0">
                  <a:latin typeface="Cambria Math" panose="02040503050406030204" pitchFamily="18" charset="0"/>
                </a:endParaRPr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ja-JP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b="0" i="1" dirty="0" smtClean="0">
                          <a:latin typeface="Cambria Math" panose="02040503050406030204" pitchFamily="18" charset="0"/>
                        </a:rPr>
                        <m:t>…=</m:t>
                      </m:r>
                      <m:sSub>
                        <m:sSubPr>
                          <m:ctrlP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</m:oMath>
                  </m:oMathPara>
                </a14:m>
                <a:endParaRPr lang="en-US" altLang="ja-JP" sz="36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Step </a:t>
                </a:r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4: Recursively compute welfare from T-1 to 1.</a:t>
                </a:r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sz="3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ja-JP" sz="36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ja-JP" sz="36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altLang="ja-JP" sz="3600" i="1" dirty="0" smtClean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:r>
                  <a:rPr lang="en-US" altLang="ja-JP" sz="3600" i="1" dirty="0" smtClean="0">
                    <a:latin typeface="Cambria Math" panose="02040503050406030204" pitchFamily="18" charset="0"/>
                  </a:rPr>
                  <a:t>…</a:t>
                </a:r>
                <a:endParaRPr lang="en-US" altLang="ja-JP" sz="36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36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ja-JP" sz="36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ja-JP" sz="360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9194"/>
                <a:ext cx="10515600" cy="5067156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39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095" y="1142999"/>
            <a:ext cx="5692137" cy="462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6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24</a:t>
            </a:fld>
            <a:endParaRPr kumimoji="1" lang="ja-JP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341" y="849178"/>
            <a:ext cx="6552950" cy="515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8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25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02248"/>
                <a:ext cx="10515600" cy="565410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9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900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39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39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9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9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ja-JP" sz="39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3900" i="1" dirty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ja-JP" sz="3900" i="1" dirty="0">
                          <a:latin typeface="Cambria Math" panose="02040503050406030204" pitchFamily="18" charset="0"/>
                        </a:rPr>
                        <m:t>𝜒</m:t>
                      </m:r>
                      <m:sSub>
                        <m:sSubPr>
                          <m:ctrlPr>
                            <a:rPr lang="en-US" altLang="ja-JP" sz="39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9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39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35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5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35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ja-JP" sz="35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5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sz="3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500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sz="35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35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3500" b="0" i="1" dirty="0" smtClean="0">
                          <a:latin typeface="Cambria Math" panose="02040503050406030204" pitchFamily="18" charset="0"/>
                        </a:rPr>
                        <m:t>𝜒</m:t>
                      </m:r>
                      <m:sSub>
                        <m:sSubPr>
                          <m:ctrlPr>
                            <a:rPr lang="en-US" altLang="ja-JP" sz="3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5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35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ja-JP" sz="35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ja-JP" sz="3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ja-JP" sz="3600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sz="3600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r>
                  <a:rPr lang="en-US" altLang="ja-JP" sz="3600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Higher </a:t>
                </a:r>
                <a14:m>
                  <m:oMath xmlns:m="http://schemas.openxmlformats.org/officeDocument/2006/math">
                    <m:r>
                      <a:rPr lang="en-US" altLang="ja-JP" sz="3600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sz="3600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(more intense lockdown) means</a:t>
                </a:r>
              </a:p>
              <a:p>
                <a:pPr lvl="1"/>
                <a:r>
                  <a:rPr lang="en-US" altLang="ja-JP" sz="3200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less output (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ja-JP" sz="3200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) today</a:t>
                </a:r>
              </a:p>
              <a:p>
                <a:pPr lvl="1"/>
                <a:r>
                  <a:rPr lang="en-US" altLang="ja-JP" sz="32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l</a:t>
                </a:r>
                <a:r>
                  <a:rPr lang="en-US" altLang="ja-JP" sz="3200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ess infection </a:t>
                </a:r>
                <a:r>
                  <a:rPr lang="en-US" altLang="ja-JP" sz="3200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ja-JP" sz="3200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) in the future</a:t>
                </a:r>
              </a:p>
              <a:p>
                <a:pPr lvl="1"/>
                <a:r>
                  <a:rPr lang="en-US" altLang="ja-JP" sz="3200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More susceptible people and thus higher output in the future.</a:t>
                </a:r>
              </a:p>
              <a:p>
                <a:pPr marL="0" indent="0">
                  <a:buNone/>
                </a:pPr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r>
                  <a:rPr lang="en-US" altLang="ja-JP" sz="3600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This is an example of an </a:t>
                </a:r>
                <a:r>
                  <a:rPr lang="en-US" altLang="ja-JP" sz="3600" b="1" dirty="0" err="1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intertemoral</a:t>
                </a:r>
                <a:r>
                  <a:rPr lang="en-US" altLang="ja-JP" sz="3600" b="1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</a:t>
                </a:r>
                <a:r>
                  <a:rPr lang="en-US" altLang="ja-JP" sz="3600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tradeoff.</a:t>
                </a:r>
              </a:p>
              <a:p>
                <a:pPr lvl="1"/>
                <a:r>
                  <a:rPr lang="en-US" altLang="ja-JP" sz="3200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An action that worsens (improves) today’s utility improves (worsens) future utility flows.</a:t>
                </a:r>
                <a:endParaRPr lang="en-US" altLang="ja-JP" sz="3200" b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ja-JP" sz="360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02248"/>
                <a:ext cx="10515600" cy="5654102"/>
              </a:xfrm>
              <a:blipFill>
                <a:blip r:embed="rId2"/>
                <a:stretch>
                  <a:fillRect l="-1391" b="-8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31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D9AFD0E5-ACA2-4ADE-BAC1-29731B54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589" y="294475"/>
            <a:ext cx="10515600" cy="6248428"/>
          </a:xfrm>
        </p:spPr>
        <p:txBody>
          <a:bodyPr>
            <a:normAutofit/>
          </a:bodyPr>
          <a:lstStyle/>
          <a:p>
            <a:endParaRPr lang="en-US" altLang="ja-JP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en-US" altLang="ja-JP" sz="36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The opposite of intertemporal tradeoff is intra-temporal (or static) tradeoff.</a:t>
            </a:r>
          </a:p>
          <a:p>
            <a:pPr lvl="1"/>
            <a:r>
              <a:rPr lang="en-US" altLang="ja-JP" sz="28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In the SI model, there is no </a:t>
            </a:r>
            <a:r>
              <a:rPr lang="en-US" altLang="ja-JP" sz="2800" dirty="0" err="1" smtClean="0">
                <a:latin typeface="游明朝" panose="02020400000000000000" pitchFamily="18" charset="-128"/>
                <a:ea typeface="游明朝" panose="02020400000000000000" pitchFamily="18" charset="-128"/>
              </a:rPr>
              <a:t>intratempotal</a:t>
            </a:r>
            <a:r>
              <a:rPr lang="en-US" altLang="ja-JP" sz="28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 tradeoff.</a:t>
            </a:r>
          </a:p>
          <a:p>
            <a:pPr marL="0" indent="0">
              <a:buNone/>
            </a:pPr>
            <a:endParaRPr lang="en-US" altLang="ja-JP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en-US" altLang="ja-JP" sz="36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You will see different kinds of intra- and inter-temporal tradeoffs throughout the course.</a:t>
            </a:r>
          </a:p>
          <a:p>
            <a:pPr lvl="1"/>
            <a:r>
              <a:rPr lang="en-US" altLang="ja-JP" sz="2800" b="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Today’s consumption versus future consumption (inter-).</a:t>
            </a:r>
          </a:p>
          <a:p>
            <a:pPr lvl="1"/>
            <a:r>
              <a:rPr lang="en-US" altLang="ja-JP" sz="28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Today’s consumption versus today’s leisure (intra-).</a:t>
            </a:r>
          </a:p>
          <a:p>
            <a:pPr lvl="1"/>
            <a:r>
              <a:rPr lang="en-US" altLang="ja-JP" sz="28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Today’s inflation versus future inflation (inter-).</a:t>
            </a:r>
          </a:p>
          <a:p>
            <a:pPr lvl="1"/>
            <a:r>
              <a:rPr lang="en-US" altLang="ja-JP" sz="28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Today’s inflation versus today’s output gap (intra-).</a:t>
            </a:r>
            <a:endParaRPr lang="en-US" altLang="ja-JP" sz="2800" b="0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lvl="1"/>
            <a:endParaRPr lang="en-US" altLang="ja-JP" sz="2800" b="0" dirty="0" smtClean="0">
              <a:latin typeface="Cambria Math" panose="02040503050406030204" pitchFamily="18" charset="0"/>
            </a:endParaRPr>
          </a:p>
          <a:p>
            <a:pPr marL="457200" lvl="1" indent="0">
              <a:buNone/>
            </a:pPr>
            <a:endParaRPr lang="en-US" altLang="ja-JP" sz="3600" i="1" dirty="0">
              <a:latin typeface="Cambria Math" panose="02040503050406030204" pitchFamily="18" charset="0"/>
            </a:endParaRPr>
          </a:p>
          <a:p>
            <a:pPr lvl="1"/>
            <a:endParaRPr lang="en-US" altLang="ja-JP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312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27</a:t>
            </a:fld>
            <a:endParaRPr kumimoji="1" lang="ja-JP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773" y="1080655"/>
            <a:ext cx="5944504" cy="479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6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D9AFD0E5-ACA2-4ADE-BAC1-29731B54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0211"/>
            <a:ext cx="10515600" cy="5642946"/>
          </a:xfrm>
        </p:spPr>
        <p:txBody>
          <a:bodyPr>
            <a:normAutofit lnSpcReduction="10000"/>
          </a:bodyPr>
          <a:lstStyle/>
          <a:p>
            <a:r>
              <a:rPr lang="en-US" altLang="ja-JP" sz="36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In this example, lockdown policy improves welfare at </a:t>
            </a:r>
            <a:r>
              <a:rPr lang="en-US" altLang="ja-JP" sz="3600" b="1" u="sng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all time t</a:t>
            </a:r>
            <a:r>
              <a:rPr lang="en-US" altLang="ja-JP" sz="36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. </a:t>
            </a:r>
          </a:p>
          <a:p>
            <a:endParaRPr lang="en-US" altLang="ja-JP" sz="3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en-US" altLang="ja-JP" sz="36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In particular, government can improve welfare by implementing the lockdown at time 31.</a:t>
            </a:r>
          </a:p>
          <a:p>
            <a:endParaRPr lang="en-US" altLang="ja-JP" sz="3600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en-US" altLang="ja-JP" sz="36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You could also analyze the optimal timing and intensity of lockdown in this framework, though that would be a bit technically challenging in this model.</a:t>
            </a:r>
          </a:p>
          <a:p>
            <a:pPr lvl="1"/>
            <a:r>
              <a:rPr lang="en-US" altLang="ja-JP" sz="32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Easier in the New Keynesian model.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lvl="1" indent="0">
              <a:buNone/>
            </a:pPr>
            <a:endParaRPr lang="en-US" altLang="ja-JP" sz="3600" i="1" dirty="0">
              <a:latin typeface="Cambria Math" panose="02040503050406030204" pitchFamily="18" charset="0"/>
            </a:endParaRPr>
          </a:p>
          <a:p>
            <a:pPr lvl="1"/>
            <a:endParaRPr lang="en-US" altLang="ja-JP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072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18B4F8-0069-4795-A498-E8A7B8DD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46" y="2329007"/>
            <a:ext cx="3193472" cy="1325563"/>
          </a:xfrm>
        </p:spPr>
        <p:txBody>
          <a:bodyPr>
            <a:normAutofit/>
          </a:bodyPr>
          <a:lstStyle/>
          <a:p>
            <a:pPr algn="just"/>
            <a:r>
              <a:rPr lang="en-US" altLang="ja-JP" dirty="0" smtClean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Normative</a:t>
            </a:r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 question</a:t>
            </a:r>
            <a:endParaRPr lang="en-US" altLang="ja-JP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29</a:t>
            </a:fld>
            <a:endParaRPr kumimoji="1" lang="ja-JP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461" y="171118"/>
            <a:ext cx="4999212" cy="66868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4746" y="4757989"/>
            <a:ext cx="43052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https://www.federalreserve.gov/monetarypolicy/files/FOMC20110809tealbookb20110804.pdf</a:t>
            </a:r>
          </a:p>
        </p:txBody>
      </p:sp>
    </p:spTree>
    <p:extLst>
      <p:ext uri="{BB962C8B-B14F-4D97-AF65-F5344CB8AC3E}">
        <p14:creationId xmlns:p14="http://schemas.microsoft.com/office/powerpoint/2010/main" val="292704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5918B-A868-443F-9F9E-92F9FF1C4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647"/>
            <a:ext cx="10515600" cy="881784"/>
          </a:xfrm>
        </p:spPr>
        <p:txBody>
          <a:bodyPr/>
          <a:lstStyle/>
          <a:p>
            <a:r>
              <a:rPr lang="en-US" altLang="ja-JP" sz="4400" kern="100" dirty="0" smtClean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Key takeaways from this lecture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DD4A05-17D6-4085-AB67-9E3B0804A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431"/>
            <a:ext cx="10515600" cy="4615296"/>
          </a:xfrm>
        </p:spPr>
        <p:txBody>
          <a:bodyPr>
            <a:noAutofit/>
          </a:bodyPr>
          <a:lstStyle/>
          <a:p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Our first look at mathematical models to help better understand reality.</a:t>
            </a:r>
            <a:endParaRPr lang="en-US" altLang="ja-JP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endParaRPr lang="en-US" altLang="ja-JP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These are not economic models, but share many similarities</a:t>
            </a:r>
            <a:r>
              <a:rPr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with them.</a:t>
            </a:r>
          </a:p>
          <a:p>
            <a:endParaRPr lang="en-US" altLang="ja-JP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In particular, </a:t>
            </a:r>
          </a:p>
          <a:p>
            <a:pPr lvl="1"/>
            <a:r>
              <a:rPr lang="en-US" altLang="ja-JP" sz="28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Find </a:t>
            </a:r>
            <a:r>
              <a:rPr lang="en-US" altLang="ja-JP" sz="2800" b="1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“steady states.”</a:t>
            </a:r>
          </a:p>
          <a:p>
            <a:pPr lvl="1"/>
            <a:r>
              <a:rPr lang="en-US" altLang="ja-JP" sz="28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Compute </a:t>
            </a:r>
            <a:r>
              <a:rPr lang="en-US" altLang="ja-JP" sz="2800" b="1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“dynamics”</a:t>
            </a:r>
          </a:p>
          <a:p>
            <a:pPr lvl="2"/>
            <a:r>
              <a:rPr lang="en-US" altLang="ja-JP" sz="24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Convergence towards a steady state,</a:t>
            </a:r>
          </a:p>
          <a:p>
            <a:pPr lvl="2"/>
            <a:r>
              <a:rPr lang="en-US" altLang="ja-JP" sz="24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Analyze the effect of exogenous shocks.</a:t>
            </a:r>
          </a:p>
          <a:p>
            <a:pPr lvl="1"/>
            <a:r>
              <a:rPr lang="en-US" altLang="ja-JP" sz="28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Analyze “</a:t>
            </a:r>
            <a:r>
              <a:rPr lang="en-US" altLang="ja-JP" sz="2800" b="1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welfare</a:t>
            </a:r>
            <a:r>
              <a:rPr lang="en-US" altLang="ja-JP" sz="28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18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D9AFD0E5-ACA2-4ADE-BAC1-29731B54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0210"/>
            <a:ext cx="10515600" cy="5586139"/>
          </a:xfrm>
        </p:spPr>
        <p:txBody>
          <a:bodyPr>
            <a:normAutofit lnSpcReduction="10000"/>
          </a:bodyPr>
          <a:lstStyle/>
          <a:p>
            <a:r>
              <a:rPr lang="en-US" altLang="ja-JP" sz="36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There are cases in which a certain policy improves welfare at the time of implementation, and but not for all dates in the future. </a:t>
            </a:r>
          </a:p>
          <a:p>
            <a:pPr lvl="1"/>
            <a:r>
              <a:rPr lang="en-US" altLang="ja-JP" sz="32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In the example above, that could happen if the solid line and dashed line crossed at some future date.</a:t>
            </a:r>
          </a:p>
          <a:p>
            <a:endParaRPr lang="en-US" altLang="ja-JP" sz="3600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en-US" altLang="ja-JP" sz="36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Such policies are said to be “</a:t>
            </a:r>
            <a:r>
              <a:rPr lang="en-US" altLang="ja-JP" sz="3600" b="1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time-inconsistent</a:t>
            </a:r>
            <a:r>
              <a:rPr lang="en-US" altLang="ja-JP" sz="36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” and thought to be hard to implement. Examples of time-inconsistent policy includes:</a:t>
            </a:r>
          </a:p>
          <a:p>
            <a:pPr lvl="1"/>
            <a:r>
              <a:rPr lang="en-US" altLang="ja-JP" sz="28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Bailout policy for banks by the financial regulator.</a:t>
            </a:r>
          </a:p>
          <a:p>
            <a:pPr lvl="1"/>
            <a:r>
              <a:rPr lang="en-US" altLang="ja-JP" sz="28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Inflation overshooting policy by the central bank. 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lvl="1" indent="0">
              <a:buNone/>
            </a:pPr>
            <a:endParaRPr lang="en-US" altLang="ja-JP" sz="3600" i="1" dirty="0">
              <a:latin typeface="Cambria Math" panose="02040503050406030204" pitchFamily="18" charset="0"/>
            </a:endParaRPr>
          </a:p>
          <a:p>
            <a:pPr lvl="1"/>
            <a:endParaRPr lang="en-US" altLang="ja-JP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349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D9AFD0E5-ACA2-4ADE-BAC1-29731B54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0210"/>
            <a:ext cx="10515600" cy="558613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ja-JP" sz="3600" i="1" dirty="0" smtClean="0">
              <a:latin typeface="Cambria Math" panose="02040503050406030204" pitchFamily="18" charset="0"/>
            </a:endParaRPr>
          </a:p>
          <a:p>
            <a:pPr lvl="1"/>
            <a:endParaRPr lang="en-US" altLang="ja-JP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790" y="3301057"/>
            <a:ext cx="7429500" cy="2838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823" y="393872"/>
            <a:ext cx="7086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6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D9AFD0E5-ACA2-4ADE-BAC1-29731B54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0210"/>
            <a:ext cx="10515600" cy="558613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ja-JP" sz="3600" i="1" dirty="0" smtClean="0">
              <a:latin typeface="Cambria Math" panose="02040503050406030204" pitchFamily="18" charset="0"/>
            </a:endParaRPr>
          </a:p>
          <a:p>
            <a:pPr lvl="1"/>
            <a:endParaRPr lang="en-US" altLang="ja-JP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955" y="1970902"/>
            <a:ext cx="5920948" cy="42630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9324" y="492952"/>
            <a:ext cx="103961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Welfare evolution associated with the inflation 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overshooting policy by the central bank. </a:t>
            </a:r>
          </a:p>
        </p:txBody>
      </p:sp>
    </p:spTree>
    <p:extLst>
      <p:ext uri="{BB962C8B-B14F-4D97-AF65-F5344CB8AC3E}">
        <p14:creationId xmlns:p14="http://schemas.microsoft.com/office/powerpoint/2010/main" val="215074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5918B-A868-443F-9F9E-92F9FF1C4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647"/>
            <a:ext cx="10515600" cy="881784"/>
          </a:xfrm>
        </p:spPr>
        <p:txBody>
          <a:bodyPr/>
          <a:lstStyle/>
          <a:p>
            <a:r>
              <a:rPr lang="en-US" altLang="ja-JP" sz="4400" kern="100" dirty="0" smtClean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Outline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DD4A05-17D6-4085-AB67-9E3B0804A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8132"/>
            <a:ext cx="10515600" cy="3972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kern="100" dirty="0" smtClean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(1) </a:t>
            </a:r>
            <a:r>
              <a:rPr lang="en-US" altLang="ja-JP" sz="3600" dirty="0" smtClean="0">
                <a:solidFill>
                  <a:srgbClr val="00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SI Model</a:t>
            </a:r>
            <a:endParaRPr lang="en-US" altLang="ja-JP" sz="3600" dirty="0">
              <a:solidFill>
                <a:srgbClr val="00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3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5400" b="1" kern="100" dirty="0" smtClean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(2) </a:t>
            </a:r>
            <a:r>
              <a:rPr lang="en-US" altLang="ja-JP" sz="5400" b="1" dirty="0" smtClean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SIS Model</a:t>
            </a:r>
            <a:endParaRPr lang="en-US" altLang="ja-JP" sz="5400" b="1" dirty="0">
              <a:solidFill>
                <a:srgbClr val="FF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3600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36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(3) </a:t>
            </a:r>
            <a:r>
              <a:rPr lang="en-US" altLang="ja-JP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SIR Model</a:t>
            </a:r>
          </a:p>
          <a:p>
            <a:pPr marL="0" indent="0">
              <a:buNone/>
            </a:pPr>
            <a:endParaRPr lang="en-US" altLang="ja-JP" sz="3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5" name="Rounded Rectangle 4"/>
          <p:cNvSpPr/>
          <p:nvPr/>
        </p:nvSpPr>
        <p:spPr>
          <a:xfrm>
            <a:off x="1403204" y="2825811"/>
            <a:ext cx="3241964" cy="1735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Susceptible</a:t>
            </a:r>
            <a:endParaRPr kumimoji="1" lang="ja-JP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072746" y="2805545"/>
            <a:ext cx="3241964" cy="1735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Infected</a:t>
            </a:r>
            <a:endParaRPr kumimoji="1" lang="ja-JP" altLang="en-US" dirty="0"/>
          </a:p>
        </p:txBody>
      </p:sp>
      <p:sp>
        <p:nvSpPr>
          <p:cNvPr id="9" name="Right Arrow 8"/>
          <p:cNvSpPr/>
          <p:nvPr/>
        </p:nvSpPr>
        <p:spPr>
          <a:xfrm>
            <a:off x="4912302" y="4156363"/>
            <a:ext cx="1953491" cy="561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97174" y="4717473"/>
                <a:ext cx="14339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174" y="4717473"/>
                <a:ext cx="1433946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タイトル 1">
            <a:extLst>
              <a:ext uri="{FF2B5EF4-FFF2-40B4-BE49-F238E27FC236}">
                <a16:creationId xmlns:a16="http://schemas.microsoft.com/office/drawing/2014/main" id="{423FFC40-BBD2-42BB-8F2F-37DEA83A9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SIS Model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4912301" y="2825812"/>
            <a:ext cx="1953491" cy="561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104534" y="2056370"/>
                <a:ext cx="14339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534" y="2056370"/>
                <a:ext cx="1433946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48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FFC40-BBD2-42BB-8F2F-37DEA83A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SIS Model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AFD0E5-ACA2-4ADE-BAC1-29731B54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14021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Malaria</a:t>
            </a:r>
            <a:r>
              <a:rPr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, common cold, and </a:t>
            </a:r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chlamydia, etc.</a:t>
            </a:r>
          </a:p>
          <a:p>
            <a:endParaRPr lang="en-US" altLang="ja-JP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After you get infected, you can recover, but without obtaining immunity (so that you can get infected again).</a:t>
            </a:r>
          </a:p>
          <a:p>
            <a:endParaRPr lang="en-US" altLang="ja-JP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Everyone can get infected.</a:t>
            </a:r>
          </a:p>
          <a:p>
            <a:endParaRPr lang="en-US" altLang="ja-JP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A backward-looking model (easy to solve)</a:t>
            </a:r>
          </a:p>
          <a:p>
            <a:endParaRPr lang="en-US" altLang="ja-JP" sz="2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800" kern="100" dirty="0" smtClean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Not optimization based.</a:t>
            </a:r>
          </a:p>
          <a:p>
            <a:pPr marL="0" indent="0">
              <a:buNone/>
            </a:pP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49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4682" y="1202313"/>
                <a:ext cx="10515600" cy="515403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</a:t>
                </a:r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: Number of people susceptible to the </a:t>
                </a:r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disease </a:t>
                </a:r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at time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</a:t>
                </a:r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: Number of people with the disease at time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.</a:t>
                </a:r>
              </a:p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Normalization</a:t>
                </a:r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.</a:t>
                </a:r>
              </a:p>
              <a:p>
                <a:pPr marL="0" indent="0">
                  <a:buNone/>
                </a:pPr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With </a:t>
                </a:r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probability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, </a:t>
                </a:r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susceptible person at time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becomes </a:t>
                </a:r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infected at time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.</a:t>
                </a:r>
              </a:p>
              <a:p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With probability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, </a:t>
                </a:r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infected person at time t </a:t>
                </a:r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recover without </a:t>
                </a:r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obtaining immunity at time t + 1.</a:t>
                </a:r>
              </a:p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Initial </a:t>
                </a:r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condition: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.</a:t>
                </a:r>
                <a:endParaRPr kumimoji="1" lang="ja-JP" altLang="en-US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682" y="1202313"/>
                <a:ext cx="10515600" cy="5154037"/>
              </a:xfrm>
              <a:blipFill>
                <a:blip r:embed="rId2"/>
                <a:stretch>
                  <a:fillRect l="-1043" t="-20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90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4682" y="1202314"/>
                <a:ext cx="10515600" cy="408665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sSub>
                      <m:sSubPr>
                        <m:ctrlP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ja-JP" dirty="0" smtClean="0">
                    <a:solidFill>
                      <a:srgbClr val="FF0000"/>
                    </a:solidFill>
                    <a:latin typeface="游明朝" panose="02020400000000000000" pitchFamily="18" charset="-128"/>
                    <a:ea typeface="游明朝" panose="02020400000000000000" pitchFamily="18" charset="-128"/>
                  </a:rPr>
                  <a:t> </a:t>
                </a:r>
                <a:endParaRPr lang="en-US" altLang="ja-JP" dirty="0">
                  <a:solidFill>
                    <a:srgbClr val="FF0000"/>
                  </a:solidFill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b="0" i="1" dirty="0" smtClean="0">
                  <a:latin typeface="Cambria Math" panose="02040503050406030204" pitchFamily="18" charset="0"/>
                </a:endParaRPr>
              </a:p>
              <a:p>
                <a:endParaRPr lang="en-US" altLang="ja-JP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sSub>
                      <m:sSubPr>
                        <m:ctrlPr>
                          <a:rPr lang="en-US" altLang="ja-JP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682" y="1202314"/>
                <a:ext cx="10515600" cy="408665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63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FFC40-BBD2-42BB-8F2F-37DEA83A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Find </a:t>
            </a:r>
            <a:r>
              <a:rPr lang="en-US" altLang="ja-JP" b="1" dirty="0">
                <a:latin typeface="游明朝" panose="02020400000000000000" pitchFamily="18" charset="-128"/>
                <a:ea typeface="游明朝" panose="02020400000000000000" pitchFamily="18" charset="-128"/>
              </a:rPr>
              <a:t>“steady </a:t>
            </a:r>
            <a:r>
              <a:rPr lang="en-US" altLang="ja-JP" b="1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states.”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436721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sSub>
                      <m:sSubPr>
                        <m:ctrlP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</m:oMath>
                </a14:m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sSub>
                      <m:sSubPr>
                        <m:ctrlP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</m:oMath>
                </a14:m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43672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52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93160"/>
                <a:ext cx="10515600" cy="56631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dirty="0" smtClean="0">
                    <a:latin typeface="Cambria Math" panose="02040503050406030204" pitchFamily="18" charset="0"/>
                  </a:rPr>
                  <a:t>Thus, at a steady state, we have</a:t>
                </a:r>
              </a:p>
              <a:p>
                <a:pPr marL="0" indent="0">
                  <a:buNone/>
                </a:pPr>
                <a:endParaRPr lang="en-US" altLang="ja-JP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sSub>
                      <m:sSubPr>
                        <m:ctrlP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</m:oMath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sSub>
                      <m:sSubPr>
                        <m:ctrlP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</m:oMath>
                </a14:m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The first two equations are the same in the sense that if one is satisfied, the other is also satisfied.</a:t>
                </a:r>
              </a:p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Eliminate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𝐼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𝑠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to obtain </a:t>
                </a:r>
              </a:p>
              <a:p>
                <a:pPr lvl="1"/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𝑠𝑠</m:t>
                            </m:r>
                          </m:sub>
                        </m:sSub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sSub>
                      <m:sSubPr>
                        <m:ctrlP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</m:oMath>
                </a14:m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93160"/>
                <a:ext cx="10515600" cy="5663190"/>
              </a:xfrm>
              <a:blipFill>
                <a:blip r:embed="rId2"/>
                <a:stretch>
                  <a:fillRect l="-1217" t="-19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11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5918B-A868-443F-9F9E-92F9FF1C4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647"/>
            <a:ext cx="10515600" cy="881784"/>
          </a:xfrm>
        </p:spPr>
        <p:txBody>
          <a:bodyPr/>
          <a:lstStyle/>
          <a:p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Outline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DD4A05-17D6-4085-AB67-9E3B0804A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8133"/>
            <a:ext cx="10515600" cy="5073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5400" b="1" kern="100" dirty="0" smtClean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(1) </a:t>
            </a:r>
            <a:r>
              <a:rPr lang="en-US" altLang="ja-JP" sz="5400" b="1" dirty="0" smtClean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SI Model</a:t>
            </a:r>
            <a:endParaRPr lang="en-US" altLang="ja-JP" sz="5400" b="1" dirty="0">
              <a:solidFill>
                <a:srgbClr val="FF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3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3600" kern="100" dirty="0" smtClean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(2) </a:t>
            </a:r>
            <a:r>
              <a:rPr lang="en-US" altLang="ja-JP" sz="36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SIS Model</a:t>
            </a:r>
            <a:endParaRPr lang="en-US" altLang="ja-JP" sz="3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endParaRPr lang="en-US" altLang="ja-JP" sz="3600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en-US" altLang="ja-JP" sz="3600" kern="100" dirty="0" smtClean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(3) </a:t>
            </a:r>
            <a:r>
              <a:rPr lang="en-US" altLang="ja-JP" sz="36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SIR </a:t>
            </a:r>
            <a:r>
              <a:rPr lang="en-US" altLang="ja-JP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Model</a:t>
            </a:r>
          </a:p>
          <a:p>
            <a:pPr marL="0" indent="0">
              <a:buNone/>
            </a:pPr>
            <a:endParaRPr lang="en-US" altLang="ja-JP" sz="3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36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2500" y="817849"/>
                <a:ext cx="10515600" cy="5323178"/>
              </a:xfrm>
            </p:spPr>
            <p:txBody>
              <a:bodyPr>
                <a:normAutofit fontScale="85000" lnSpcReduction="20000"/>
              </a:bodyPr>
              <a:lstStyle/>
              <a:p>
                <a:pPr marL="228600"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ja-JP" sz="5100" b="0" i="0" dirty="0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altLang="ja-JP" sz="51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5100" i="1" dirty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sz="5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51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5100" i="1" dirty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ctrlPr>
                          <a:rPr lang="en-US" altLang="ja-JP" sz="5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100" i="1" dirty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ja-JP" sz="5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5100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5100" i="1" dirty="0">
                                <a:latin typeface="Cambria Math" panose="02040503050406030204" pitchFamily="18" charset="0"/>
                              </a:rPr>
                              <m:t>𝑠𝑠</m:t>
                            </m:r>
                          </m:sub>
                        </m:sSub>
                      </m:e>
                    </m:d>
                    <m:r>
                      <a:rPr lang="en-US" altLang="ja-JP" sz="51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51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sSub>
                      <m:sSubPr>
                        <m:ctrlPr>
                          <a:rPr lang="en-US" altLang="ja-JP" sz="51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51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51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</m:oMath>
                </a14:m>
                <a:endParaRPr lang="en-US" altLang="ja-JP" sz="5100" dirty="0" smtClean="0">
                  <a:solidFill>
                    <a:srgbClr val="000000"/>
                  </a:solidFill>
                  <a:latin typeface="游明朝" panose="02020400000000000000" pitchFamily="18" charset="-128"/>
                </a:endParaRPr>
              </a:p>
              <a:p>
                <a:pPr marL="457200" lvl="2" indent="0">
                  <a:spcBef>
                    <a:spcPts val="1000"/>
                  </a:spcBef>
                  <a:buNone/>
                </a:pPr>
                <a:r>
                  <a:rPr lang="en-US" altLang="ja-JP" sz="5100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5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51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5100" i="1" dirty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sz="51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5100" i="1" dirty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altLang="ja-JP" sz="5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100" i="1" dirty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ja-JP" sz="5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5100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5100" i="1" dirty="0">
                                <a:latin typeface="Cambria Math" panose="02040503050406030204" pitchFamily="18" charset="0"/>
                              </a:rPr>
                              <m:t>𝑠𝑠</m:t>
                            </m:r>
                          </m:sub>
                        </m:sSub>
                      </m:e>
                    </m:d>
                    <m:r>
                      <a:rPr lang="en-US" altLang="ja-JP" sz="51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51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ja-JP" sz="51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51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sz="5800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r>
                  <a:rPr lang="en-US" altLang="ja-JP" sz="5100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There are two steady states.</a:t>
                </a:r>
              </a:p>
              <a:p>
                <a:endParaRPr lang="en-US" altLang="ja-JP" sz="5800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lvl="1"/>
                <a:r>
                  <a:rPr lang="en-US" altLang="ja-JP" sz="3800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One steady state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800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3800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𝑆</m:t>
                        </m:r>
                      </m:e>
                      <m:sub>
                        <m:r>
                          <a:rPr lang="en-US" altLang="ja-JP" sz="3800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𝑠</m:t>
                        </m:r>
                        <m:r>
                          <a:rPr lang="en-US" altLang="ja-JP" sz="3800" b="0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𝑠</m:t>
                        </m:r>
                      </m:sub>
                    </m:sSub>
                    <m:r>
                      <a:rPr lang="en-US" altLang="ja-JP" sz="3800" i="1" dirty="0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f>
                      <m:fPr>
                        <m:ctrlPr>
                          <a:rPr lang="en-US" altLang="ja-JP" sz="3800" b="0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r>
                          <a:rPr lang="en-US" altLang="ja-JP" sz="3800" b="0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𝜏</m:t>
                        </m:r>
                      </m:num>
                      <m:den>
                        <m:r>
                          <a:rPr lang="en-US" altLang="ja-JP" sz="3800" b="0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𝛾</m:t>
                        </m:r>
                      </m:den>
                    </m:f>
                    <m:r>
                      <a:rPr lang="en-US" altLang="ja-JP" sz="3800" i="1" dirty="0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 </m:t>
                    </m:r>
                    <m:r>
                      <a:rPr lang="en-US" altLang="ja-JP" sz="3800" b="0" i="1" dirty="0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𝑎𝑛𝑑</m:t>
                    </m:r>
                    <m:r>
                      <a:rPr lang="en-US" altLang="ja-JP" sz="3800" i="1" dirty="0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 </m:t>
                    </m:r>
                    <m:sSub>
                      <m:sSubPr>
                        <m:ctrlPr>
                          <a:rPr lang="en-US" altLang="ja-JP" sz="3800" i="1" dirty="0" err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3800" i="1" dirty="0" err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𝐼</m:t>
                        </m:r>
                      </m:e>
                      <m:sub>
                        <m:r>
                          <a:rPr lang="en-US" altLang="ja-JP" sz="3800" i="1" dirty="0" err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𝑠</m:t>
                        </m:r>
                        <m:r>
                          <a:rPr lang="en-US" altLang="ja-JP" sz="3800" b="0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𝑠</m:t>
                        </m:r>
                      </m:sub>
                    </m:sSub>
                    <m:r>
                      <a:rPr lang="en-US" altLang="ja-JP" sz="3800" i="1" dirty="0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=1</m:t>
                    </m:r>
                    <m:r>
                      <a:rPr lang="en-US" altLang="ja-JP" sz="3800" b="0" i="1" dirty="0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−</m:t>
                    </m:r>
                    <m:f>
                      <m:fPr>
                        <m:ctrlPr>
                          <a:rPr lang="en-US" altLang="ja-JP" sz="3800" i="1" dirty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fPr>
                      <m:num>
                        <m:r>
                          <a:rPr lang="en-US" altLang="ja-JP" sz="3800" i="1" dirty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𝜏</m:t>
                        </m:r>
                      </m:num>
                      <m:den>
                        <m:r>
                          <a:rPr lang="en-US" altLang="ja-JP" sz="3800" i="1" dirty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𝛾</m:t>
                        </m:r>
                      </m:den>
                    </m:f>
                    <m:r>
                      <a:rPr lang="en-US" altLang="ja-JP" sz="3800" b="0" i="1" dirty="0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.</m:t>
                    </m:r>
                  </m:oMath>
                </a14:m>
                <a:endParaRPr lang="en-US" altLang="ja-JP" sz="3800" b="0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lvl="1"/>
                <a:endParaRPr lang="en-US" altLang="ja-JP" sz="3800" b="0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lvl="1"/>
                <a:r>
                  <a:rPr lang="en-US" altLang="ja-JP" sz="3800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The other steady state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800" i="1" dirty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3800" i="1" dirty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𝑆</m:t>
                        </m:r>
                      </m:e>
                      <m:sub>
                        <m:r>
                          <a:rPr lang="en-US" altLang="ja-JP" sz="3800" i="1" dirty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𝑠𝑠</m:t>
                        </m:r>
                      </m:sub>
                    </m:sSub>
                    <m:r>
                      <a:rPr lang="en-US" altLang="ja-JP" sz="3800" i="1" dirty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3800" b="0" i="1" dirty="0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1</m:t>
                    </m:r>
                    <m:r>
                      <a:rPr lang="en-US" altLang="ja-JP" sz="3800" i="1" dirty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 </m:t>
                    </m:r>
                    <m:r>
                      <a:rPr lang="en-US" altLang="ja-JP" sz="3800" i="1" dirty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𝑎𝑛𝑑</m:t>
                    </m:r>
                    <m:r>
                      <a:rPr lang="en-US" altLang="ja-JP" sz="3800" i="1" dirty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 </m:t>
                    </m:r>
                    <m:sSub>
                      <m:sSubPr>
                        <m:ctrlPr>
                          <a:rPr lang="en-US" altLang="ja-JP" sz="3800" i="1" dirty="0" err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3800" i="1" dirty="0" err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𝐼</m:t>
                        </m:r>
                      </m:e>
                      <m:sub>
                        <m:r>
                          <a:rPr lang="en-US" altLang="ja-JP" sz="3800" i="1" dirty="0" err="1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𝑠</m:t>
                        </m:r>
                        <m:r>
                          <a:rPr lang="en-US" altLang="ja-JP" sz="3800" i="1" dirty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𝑠</m:t>
                        </m:r>
                      </m:sub>
                    </m:sSub>
                    <m:r>
                      <a:rPr lang="en-US" altLang="ja-JP" sz="3800" i="1" dirty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r>
                      <a:rPr lang="en-US" altLang="ja-JP" sz="3800" b="0" i="1" dirty="0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0</m:t>
                    </m:r>
                    <m:r>
                      <a:rPr lang="en-US" altLang="ja-JP" sz="3800" i="1" dirty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.</m:t>
                    </m:r>
                  </m:oMath>
                </a14:m>
                <a:endParaRPr lang="en-US" altLang="ja-JP" sz="38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lvl="1"/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2500" y="817849"/>
                <a:ext cx="10515600" cy="5323178"/>
              </a:xfrm>
              <a:blipFill>
                <a:blip r:embed="rId2"/>
                <a:stretch>
                  <a:fillRect l="-2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40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248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FFC40-BBD2-42BB-8F2F-37DEA83A9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7" y="114300"/>
            <a:ext cx="10515600" cy="1122939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Compute </a:t>
            </a:r>
            <a:r>
              <a:rPr lang="en-US" altLang="ja-JP" b="1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“dynamics”</a:t>
            </a:r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 (convergence toward steady state).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9194"/>
                <a:ext cx="10515600" cy="556880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</a:t>
                </a:r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)</a:t>
                </a:r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.</a:t>
                </a:r>
              </a:p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Compute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 ,</m:t>
                    </m:r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}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=2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∞</m:t>
                        </m:r>
                      </m:sup>
                    </m:sSubSup>
                  </m:oMath>
                </a14:m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How? Recursively.</a:t>
                </a:r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sSub>
                      <m:sSubPr>
                        <m:ctrlP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</m:oMath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sSub>
                      <m:sSubPr>
                        <m:ctrlP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</m:oMath>
                </a14:m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lvl="1"/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𝛾𝜖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𝜏𝜖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𝛾𝜖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𝜏𝜖</m:t>
                    </m:r>
                  </m:oMath>
                </a14:m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𝛾𝜖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𝜏𝜖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𝜏𝜖</m:t>
                    </m:r>
                  </m:oMath>
                </a14:m>
                <a:endParaRPr lang="en-US" altLang="ja-JP" dirty="0" smtClean="0">
                  <a:latin typeface="游明朝" panose="02020400000000000000" pitchFamily="18" charset="-128"/>
                </a:endParaRPr>
              </a:p>
              <a:p>
                <a:endParaRPr lang="en-US" altLang="ja-JP" dirty="0">
                  <a:latin typeface="游明朝" panose="02020400000000000000" pitchFamily="18" charset="-128"/>
                </a:endParaRPr>
              </a:p>
              <a:p>
                <a:r>
                  <a:rPr lang="en-US" altLang="ja-JP" dirty="0">
                    <a:latin typeface="游明朝" panose="02020400000000000000" pitchFamily="18" charset="-128"/>
                  </a:rPr>
                  <a:t>a</a:t>
                </a:r>
                <a:r>
                  <a:rPr lang="en-US" altLang="ja-JP" dirty="0" smtClean="0">
                    <a:latin typeface="游明朝" panose="02020400000000000000" pitchFamily="18" charset="-128"/>
                  </a:rPr>
                  <a:t>nd so on…</a:t>
                </a:r>
                <a:endParaRPr lang="en-US" altLang="ja-JP" dirty="0">
                  <a:latin typeface="游明朝" panose="02020400000000000000" pitchFamily="18" charset="-128"/>
                </a:endParaRPr>
              </a:p>
              <a:p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9194"/>
                <a:ext cx="10515600" cy="5568806"/>
              </a:xfrm>
              <a:blipFill>
                <a:blip r:embed="rId2"/>
                <a:stretch>
                  <a:fillRect l="-928" t="-2188" b="-27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39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42</a:t>
            </a:fld>
            <a:endParaRPr kumimoji="1" lang="ja-JP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240" y="654627"/>
            <a:ext cx="6714181" cy="547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43</a:t>
            </a:fld>
            <a:endParaRPr kumimoji="1" lang="ja-JP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563" y="278102"/>
            <a:ext cx="7593982" cy="60782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79308" y="2582562"/>
                <a:ext cx="17608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dirty="0" smtClean="0"/>
                  <a:t>Lower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8" y="2582562"/>
                <a:ext cx="1760838" cy="369332"/>
              </a:xfrm>
              <a:prstGeom prst="rect">
                <a:avLst/>
              </a:prstGeom>
              <a:blipFill>
                <a:blip r:embed="rId3"/>
                <a:stretch>
                  <a:fillRect l="-2768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03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44</a:t>
            </a:fld>
            <a:endParaRPr kumimoji="1"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423FFC40-BBD2-42BB-8F2F-37DEA83A9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7" y="114300"/>
            <a:ext cx="10515600" cy="1122939"/>
          </a:xfrm>
        </p:spPr>
        <p:txBody>
          <a:bodyPr>
            <a:normAutofit/>
          </a:bodyPr>
          <a:lstStyle/>
          <a:p>
            <a:pPr lvl="1"/>
            <a:r>
              <a:rPr lang="en-US" altLang="ja-JP" sz="40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Compute </a:t>
            </a:r>
            <a:r>
              <a:rPr lang="en-US" altLang="ja-JP" sz="4000" b="1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“dynamics”</a:t>
            </a:r>
            <a:r>
              <a:rPr lang="en-US" altLang="ja-JP" sz="4000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 (exogenous shocks).</a:t>
            </a:r>
            <a:endParaRPr lang="en-US" altLang="ja-JP" sz="4000" b="1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9194"/>
                <a:ext cx="10515600" cy="5568806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Introduce “Lockdown” policy.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: degree of lockdown at time t. </a:t>
                </a:r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sSub>
                      <m:sSubPr>
                        <m:ctrlP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</m:oMath>
                </a14:m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sSub>
                      <m:sSubPr>
                        <m:ctrlP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</m:oMath>
                </a14:m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9194"/>
                <a:ext cx="10515600" cy="5568806"/>
              </a:xfrm>
              <a:blipFill>
                <a:blip r:embed="rId2"/>
                <a:stretch>
                  <a:fillRect l="-1043" t="-18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88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45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9194"/>
                <a:ext cx="10515600" cy="4893397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Suppose that</a:t>
                </a: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for </a:t>
                </a:r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51</a:t>
                </a:r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&lt;=t&lt;=</a:t>
                </a:r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150</a:t>
                </a:r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.  </a:t>
                </a:r>
              </a:p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9194"/>
                <a:ext cx="10515600" cy="4893397"/>
              </a:xfrm>
              <a:blipFill>
                <a:blip r:embed="rId2"/>
                <a:stretch>
                  <a:fillRect l="-1043" t="-21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56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46</a:t>
            </a:fld>
            <a:endParaRPr kumimoji="1" lang="ja-JP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001" y="478127"/>
            <a:ext cx="8180011" cy="587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3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47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9194"/>
                <a:ext cx="10515600" cy="506715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.</a:t>
                </a:r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is output.</a:t>
                </a:r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Define a per-period utility at time t as follows.</a:t>
                </a:r>
              </a:p>
              <a:p>
                <a:pPr lvl="1"/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𝜒</m:t>
                      </m:r>
                      <m:sSub>
                        <m:sSubPr>
                          <m:ctrlP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ja-JP" sz="36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Define welfare at time t as follows.</a:t>
                </a:r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lvl="1"/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36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ja-JP" sz="36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altLang="ja-JP" sz="36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altLang="ja-JP" sz="360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ja-JP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6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ja-JP" sz="36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ja-JP" sz="3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36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36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ja-JP" sz="36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ja-JP" sz="3600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36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3600" b="0" i="1" dirty="0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ja-JP" sz="36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3600" b="0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altLang="ja-JP" sz="36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ja-JP" sz="360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9194"/>
                <a:ext cx="10515600" cy="5067156"/>
              </a:xfrm>
              <a:blipFill>
                <a:blip r:embed="rId2"/>
                <a:stretch>
                  <a:fillRect l="-928" t="-24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タイトル 1">
            <a:extLst>
              <a:ext uri="{FF2B5EF4-FFF2-40B4-BE49-F238E27FC236}">
                <a16:creationId xmlns:a16="http://schemas.microsoft.com/office/drawing/2014/main" id="{423FFC40-BBD2-42BB-8F2F-37DEA83A9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6" y="114300"/>
            <a:ext cx="11346433" cy="1122939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Analyze </a:t>
            </a:r>
            <a:r>
              <a:rPr lang="en-US" altLang="ja-JP" b="1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“welfare.”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16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48</a:t>
            </a:fld>
            <a:endParaRPr kumimoji="1" lang="ja-JP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237" y="1504950"/>
            <a:ext cx="45815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49</a:t>
            </a:fld>
            <a:endParaRPr kumimoji="1" lang="ja-JP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774" y="512805"/>
            <a:ext cx="6637057" cy="534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3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Rounded Rectangle 4"/>
          <p:cNvSpPr/>
          <p:nvPr/>
        </p:nvSpPr>
        <p:spPr>
          <a:xfrm>
            <a:off x="1569027" y="2805545"/>
            <a:ext cx="3241964" cy="1735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Susceptible</a:t>
            </a:r>
            <a:endParaRPr kumimoji="1" lang="ja-JP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072746" y="2805545"/>
            <a:ext cx="3241964" cy="1735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Infected</a:t>
            </a:r>
            <a:endParaRPr kumimoji="1" lang="ja-JP" altLang="en-US" dirty="0"/>
          </a:p>
        </p:txBody>
      </p:sp>
      <p:sp>
        <p:nvSpPr>
          <p:cNvPr id="9" name="Right Arrow 8"/>
          <p:cNvSpPr/>
          <p:nvPr/>
        </p:nvSpPr>
        <p:spPr>
          <a:xfrm>
            <a:off x="5018808" y="3491345"/>
            <a:ext cx="1953491" cy="561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24895" y="2721904"/>
                <a:ext cx="14339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895" y="2721904"/>
                <a:ext cx="1433946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タイトル 1">
            <a:extLst>
              <a:ext uri="{FF2B5EF4-FFF2-40B4-BE49-F238E27FC236}">
                <a16:creationId xmlns:a16="http://schemas.microsoft.com/office/drawing/2014/main" id="{423FFC40-BBD2-42BB-8F2F-37DEA83A9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SI Model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485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50</a:t>
            </a:fld>
            <a:endParaRPr kumimoji="1" lang="ja-JP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1533525"/>
            <a:ext cx="48577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5918B-A868-443F-9F9E-92F9FF1C4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90" y="2709647"/>
            <a:ext cx="10106891" cy="881784"/>
          </a:xfrm>
        </p:spPr>
        <p:txBody>
          <a:bodyPr/>
          <a:lstStyle/>
          <a:p>
            <a:pPr algn="ctr"/>
            <a:r>
              <a:rPr lang="en-US" altLang="ja-JP" sz="4400" kern="100" dirty="0" smtClean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Exercises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51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5918B-A868-443F-9F9E-92F9FF1C4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647"/>
            <a:ext cx="10515600" cy="881784"/>
          </a:xfrm>
        </p:spPr>
        <p:txBody>
          <a:bodyPr/>
          <a:lstStyle/>
          <a:p>
            <a:r>
              <a:rPr lang="en-US" altLang="ja-JP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1</a:t>
            </a:r>
            <a:r>
              <a:rPr lang="en-US" altLang="ja-JP" kern="100" dirty="0" smtClean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. SIS-D Model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52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84DD4A05-17D6-4085-AB67-9E3B0804A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5711"/>
                <a:ext cx="10515600" cy="494157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3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3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sSub>
                      <m:sSubPr>
                        <m:ctrlPr>
                          <a:rPr lang="en-US" altLang="ja-JP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ja-JP" sz="3600" dirty="0">
                    <a:solidFill>
                      <a:srgbClr val="000000"/>
                    </a:solidFill>
                    <a:latin typeface="游明朝" panose="02020400000000000000" pitchFamily="18" charset="-128"/>
                    <a:ea typeface="游明朝" panose="02020400000000000000" pitchFamily="18" charset="-128"/>
                  </a:rPr>
                  <a:t> </a:t>
                </a:r>
                <a:endParaRPr lang="en-US" altLang="ja-JP" sz="3600" dirty="0">
                  <a:solidFill>
                    <a:srgbClr val="FF0000"/>
                  </a:solidFill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3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3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3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sSub>
                      <m:sSubPr>
                        <m:ctrlPr>
                          <a:rPr lang="en-US" altLang="ja-JP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3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3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3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en-US" altLang="ja-JP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ja-JP" sz="36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sz="36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en-US" altLang="ja-JP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ja-JP" sz="36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sz="36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ja-JP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3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endParaRPr lang="en-US" altLang="ja-JP" sz="36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sz="3600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84DD4A05-17D6-4085-AB67-9E3B0804A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5711"/>
                <a:ext cx="10515600" cy="494157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98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53</a:t>
            </a:fld>
            <a:endParaRPr kumimoji="1" lang="ja-JP" altLang="en-US"/>
          </a:p>
        </p:txBody>
      </p:sp>
      <p:sp>
        <p:nvSpPr>
          <p:cNvPr id="5" name="Rounded Rectangle 4"/>
          <p:cNvSpPr/>
          <p:nvPr/>
        </p:nvSpPr>
        <p:spPr>
          <a:xfrm>
            <a:off x="1343025" y="2055884"/>
            <a:ext cx="3241964" cy="1735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Susceptible</a:t>
            </a:r>
            <a:endParaRPr kumimoji="1" lang="ja-JP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169808" y="2106641"/>
            <a:ext cx="3241964" cy="1735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Infected</a:t>
            </a:r>
            <a:endParaRPr kumimoji="1" lang="ja-JP" altLang="en-US" dirty="0"/>
          </a:p>
        </p:txBody>
      </p:sp>
      <p:sp>
        <p:nvSpPr>
          <p:cNvPr id="9" name="Right Arrow 8"/>
          <p:cNvSpPr/>
          <p:nvPr/>
        </p:nvSpPr>
        <p:spPr>
          <a:xfrm>
            <a:off x="4900654" y="3358243"/>
            <a:ext cx="1953491" cy="561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85526" y="3919353"/>
                <a:ext cx="14339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526" y="3919353"/>
                <a:ext cx="1433946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タイトル 1">
            <a:extLst>
              <a:ext uri="{FF2B5EF4-FFF2-40B4-BE49-F238E27FC236}">
                <a16:creationId xmlns:a16="http://schemas.microsoft.com/office/drawing/2014/main" id="{423FFC40-BBD2-42BB-8F2F-37DEA83A9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SIS-D Model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4900653" y="2027692"/>
            <a:ext cx="1953491" cy="561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92886" y="1258250"/>
                <a:ext cx="14339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886" y="1258250"/>
                <a:ext cx="1433946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own Arrow 1"/>
          <p:cNvSpPr/>
          <p:nvPr/>
        </p:nvSpPr>
        <p:spPr>
          <a:xfrm>
            <a:off x="8505404" y="4076943"/>
            <a:ext cx="570772" cy="8328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076176" y="3944975"/>
                <a:ext cx="14339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176" y="3944975"/>
                <a:ext cx="1433946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7169808" y="4986685"/>
            <a:ext cx="3241964" cy="1735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Dead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892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8858" y="1388688"/>
                <a:ext cx="10515600" cy="4967661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Examine the steady state of the model. If there are more than one steady state, make sure you compute all of them.</a:t>
                </a:r>
              </a:p>
              <a:p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Compute convergence to a steady state (with non-zero S). </a:t>
                </a:r>
              </a:p>
              <a:p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Analyze the effect of a lockdown policy.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for </a:t>
                </a:r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51</a:t>
                </a:r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&lt;=t&lt;=</a:t>
                </a:r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150</a:t>
                </a:r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. </a:t>
                </a:r>
              </a:p>
              <a:p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Analyze the </a:t>
                </a:r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welfare effect </a:t>
                </a:r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of a lockdown policy.</a:t>
                </a:r>
              </a:p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8858" y="1388688"/>
                <a:ext cx="10515600" cy="4967661"/>
              </a:xfrm>
              <a:blipFill>
                <a:blip r:embed="rId2"/>
                <a:stretch>
                  <a:fillRect l="-1043" t="-22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54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21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FFC40-BBD2-42BB-8F2F-37DEA83A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SI Model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AFD0E5-ACA2-4ADE-BAC1-29731B54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14021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HIV, Herpes, etc.</a:t>
            </a:r>
          </a:p>
          <a:p>
            <a:endParaRPr lang="en-US" altLang="ja-JP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Once you get infected, there is no treatment.</a:t>
            </a:r>
          </a:p>
          <a:p>
            <a:endParaRPr lang="en-US" altLang="ja-JP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en-US" altLang="ja-JP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A backward-looking model (easy to solve)</a:t>
            </a:r>
          </a:p>
          <a:p>
            <a:endParaRPr lang="en-US" altLang="ja-JP" sz="2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ja-JP" sz="2800" kern="100" dirty="0" smtClean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Not optimization based.</a:t>
            </a:r>
          </a:p>
          <a:p>
            <a:pPr marL="0" indent="0">
              <a:buNone/>
            </a:pP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53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4682" y="1202314"/>
                <a:ext cx="10515600" cy="408665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</a:t>
                </a:r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: Number of people susceptible to the </a:t>
                </a:r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disease </a:t>
                </a:r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at time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</a:t>
                </a:r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: Number of people with the disease at time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.</a:t>
                </a:r>
              </a:p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Normalization</a:t>
                </a:r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.</a:t>
                </a:r>
              </a:p>
              <a:p>
                <a:pPr marL="0" indent="0">
                  <a:buNone/>
                </a:pPr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0" indent="0">
                  <a:buNone/>
                </a:pPr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With </a:t>
                </a:r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probability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, </a:t>
                </a:r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susceptible person at time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becomes </a:t>
                </a:r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infected at time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.</a:t>
                </a:r>
              </a:p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Initial </a:t>
                </a:r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condition: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.</a:t>
                </a:r>
                <a:endParaRPr kumimoji="1" lang="ja-JP" altLang="en-US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682" y="1202314"/>
                <a:ext cx="10515600" cy="4086658"/>
              </a:xfrm>
              <a:blipFill>
                <a:blip r:embed="rId2"/>
                <a:stretch>
                  <a:fillRect l="-1043" t="-2534" b="-1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73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4682" y="1202314"/>
                <a:ext cx="10515600" cy="408665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b="0" i="1" dirty="0" smtClean="0">
                  <a:latin typeface="Cambria Math" panose="02040503050406030204" pitchFamily="18" charset="0"/>
                </a:endParaRPr>
              </a:p>
              <a:p>
                <a:endParaRPr lang="en-US" altLang="ja-JP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682" y="1202314"/>
                <a:ext cx="10515600" cy="408665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43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FFC40-BBD2-42BB-8F2F-37DEA83A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Find </a:t>
            </a:r>
            <a:r>
              <a:rPr lang="en-US" altLang="ja-JP" b="1" dirty="0">
                <a:latin typeface="游明朝" panose="02020400000000000000" pitchFamily="18" charset="-128"/>
                <a:ea typeface="游明朝" panose="02020400000000000000" pitchFamily="18" charset="-128"/>
              </a:rPr>
              <a:t>“steady </a:t>
            </a:r>
            <a:r>
              <a:rPr lang="en-US" altLang="ja-JP" b="1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states.”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5167313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A steady state is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+1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for any variable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𝑋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 </m:t>
                    </m:r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in the model.</a:t>
                </a:r>
              </a:p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𝑋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𝑠𝑠</m:t>
                        </m:r>
                      </m:sub>
                    </m:sSub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 denote a steady state of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𝑋</m:t>
                    </m:r>
                  </m:oMath>
                </a14:m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.</a:t>
                </a:r>
              </a:p>
              <a:p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r>
                  <a:rPr lang="en-US" altLang="ja-JP" dirty="0" smtClean="0">
                    <a:latin typeface="游明朝" panose="02020400000000000000" pitchFamily="18" charset="-128"/>
                    <a:ea typeface="游明朝" panose="02020400000000000000" pitchFamily="18" charset="-128"/>
                  </a:rPr>
                  <a:t>At a steady state of SI model, we have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</m:oMath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</m:oMath>
                </a14:m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 smtClean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AFD0E5-ACA2-4ADE-BAC1-29731B548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5167313"/>
              </a:xfrm>
              <a:blipFill>
                <a:blip r:embed="rId2"/>
                <a:stretch>
                  <a:fillRect l="-1043" t="-2005" r="-9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D3EC-E2A2-4058-9621-0838DAB2DC6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29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8386</TotalTime>
  <Words>796</Words>
  <Application>Microsoft Office PowerPoint</Application>
  <PresentationFormat>Widescreen</PresentationFormat>
  <Paragraphs>386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游ゴシック</vt:lpstr>
      <vt:lpstr>游ゴシック Light</vt:lpstr>
      <vt:lpstr>游明朝</vt:lpstr>
      <vt:lpstr>Arial</vt:lpstr>
      <vt:lpstr>Cambria Math</vt:lpstr>
      <vt:lpstr>Times New Roman</vt:lpstr>
      <vt:lpstr>Office テーマ</vt:lpstr>
      <vt:lpstr>Models of Infectious Diseases (I)   &lt;Last Updated on October 8, 2020&gt;</vt:lpstr>
      <vt:lpstr>Outline</vt:lpstr>
      <vt:lpstr>Key takeaways from this lecture</vt:lpstr>
      <vt:lpstr>Outline</vt:lpstr>
      <vt:lpstr>SI Model</vt:lpstr>
      <vt:lpstr>SI Model</vt:lpstr>
      <vt:lpstr>PowerPoint Presentation</vt:lpstr>
      <vt:lpstr>PowerPoint Presentation</vt:lpstr>
      <vt:lpstr>Find “steady states.”</vt:lpstr>
      <vt:lpstr>PowerPoint Presentation</vt:lpstr>
      <vt:lpstr>PowerPoint Presentation</vt:lpstr>
      <vt:lpstr>Compute “dynamics” (convergence to steady state)</vt:lpstr>
      <vt:lpstr>PowerPoint Presentation</vt:lpstr>
      <vt:lpstr>PowerPoint Presentation</vt:lpstr>
      <vt:lpstr>PowerPoint Presentation</vt:lpstr>
      <vt:lpstr>Compute “dynamics” (exogenous shocks)</vt:lpstr>
      <vt:lpstr>PowerPoint Presentation</vt:lpstr>
      <vt:lpstr>PowerPoint Presentation</vt:lpstr>
      <vt:lpstr>Analyze “welfare.”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Normative question</vt:lpstr>
      <vt:lpstr>PowerPoint Presentation</vt:lpstr>
      <vt:lpstr>PowerPoint Presentation</vt:lpstr>
      <vt:lpstr>PowerPoint Presentation</vt:lpstr>
      <vt:lpstr>Outline</vt:lpstr>
      <vt:lpstr>SIS Model</vt:lpstr>
      <vt:lpstr>SIS Model</vt:lpstr>
      <vt:lpstr>PowerPoint Presentation</vt:lpstr>
      <vt:lpstr>PowerPoint Presentation</vt:lpstr>
      <vt:lpstr>Find “steady states.”</vt:lpstr>
      <vt:lpstr>PowerPoint Presentation</vt:lpstr>
      <vt:lpstr>PowerPoint Presentation</vt:lpstr>
      <vt:lpstr>Compute “dynamics” (convergence toward steady state).</vt:lpstr>
      <vt:lpstr>PowerPoint Presentation</vt:lpstr>
      <vt:lpstr>PowerPoint Presentation</vt:lpstr>
      <vt:lpstr>Compute “dynamics” (exogenous shocks).</vt:lpstr>
      <vt:lpstr>PowerPoint Presentation</vt:lpstr>
      <vt:lpstr>PowerPoint Presentation</vt:lpstr>
      <vt:lpstr>Analyze “welfare.”</vt:lpstr>
      <vt:lpstr>PowerPoint Presentation</vt:lpstr>
      <vt:lpstr>PowerPoint Presentation</vt:lpstr>
      <vt:lpstr>PowerPoint Presentation</vt:lpstr>
      <vt:lpstr>Exercises</vt:lpstr>
      <vt:lpstr>1. SIS-D Model</vt:lpstr>
      <vt:lpstr>SIS-D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FRBの金融政策の戦術・枠組みについて</dc:title>
  <dc:creator>Mori, Masataka</dc:creator>
  <cp:lastModifiedBy>Taisuke</cp:lastModifiedBy>
  <cp:revision>535</cp:revision>
  <cp:lastPrinted>2020-09-17T08:43:08Z</cp:lastPrinted>
  <dcterms:created xsi:type="dcterms:W3CDTF">2020-06-29T07:23:47Z</dcterms:created>
  <dcterms:modified xsi:type="dcterms:W3CDTF">2020-10-08T06:38:52Z</dcterms:modified>
</cp:coreProperties>
</file>