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98" r:id="rId3"/>
    <p:sldId id="427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82" r:id="rId13"/>
    <p:sldId id="502" r:id="rId14"/>
    <p:sldId id="503" r:id="rId15"/>
    <p:sldId id="508" r:id="rId16"/>
    <p:sldId id="520" r:id="rId17"/>
    <p:sldId id="505" r:id="rId18"/>
    <p:sldId id="504" r:id="rId19"/>
    <p:sldId id="517" r:id="rId20"/>
    <p:sldId id="518" r:id="rId21"/>
    <p:sldId id="516" r:id="rId22"/>
    <p:sldId id="519" r:id="rId23"/>
    <p:sldId id="458" r:id="rId24"/>
    <p:sldId id="459" r:id="rId25"/>
    <p:sldId id="483" r:id="rId26"/>
    <p:sldId id="521" r:id="rId27"/>
    <p:sldId id="509" r:id="rId28"/>
    <p:sldId id="522" r:id="rId29"/>
    <p:sldId id="510" r:id="rId30"/>
    <p:sldId id="523" r:id="rId31"/>
    <p:sldId id="460" r:id="rId32"/>
    <p:sldId id="515" r:id="rId33"/>
    <p:sldId id="497" r:id="rId34"/>
    <p:sldId id="526" r:id="rId35"/>
    <p:sldId id="511" r:id="rId36"/>
    <p:sldId id="525" r:id="rId37"/>
    <p:sldId id="513" r:id="rId38"/>
    <p:sldId id="524" r:id="rId39"/>
    <p:sldId id="465" r:id="rId40"/>
    <p:sldId id="466" r:id="rId41"/>
    <p:sldId id="474" r:id="rId42"/>
    <p:sldId id="484" r:id="rId43"/>
    <p:sldId id="499" r:id="rId44"/>
    <p:sldId id="500" r:id="rId45"/>
    <p:sldId id="501" r:id="rId46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E89A-A1E9-4F49-8C35-1A4CCF5A54D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4D826-BD1A-4E9C-968A-96AB9BA6E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0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63CB0-A50E-4976-8D0A-12F5DED8E53B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15A7-3996-4509-B6A6-9C3F34306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43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3151A-5C43-4742-8311-CBCBCED5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7B435E-8339-4B60-BAB4-00DF45638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244C7-F899-47B7-A509-111068D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9D8C-09E1-43E4-B922-1E534369A4F5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A17F1-E8D2-4ED5-80A3-F72C4A9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52581-DF80-429E-8197-BBDFCC3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9E28-3A9D-4191-B49F-FB0A4CD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59F6F-087D-4162-858D-7F0636E9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91A39-60B7-487B-AB09-D9FE494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B57-47B1-41C9-B0D8-22766E4E2649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04586-078E-48E1-A07D-4B0E3097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A2978-B296-468A-8E82-80540030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5CDCC-C5CF-4A80-8685-2CD6CCAD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E0209-1058-4B5C-8F86-F412CF136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97E0D-8E95-4A8C-B54F-F4B4FBC6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2F1-6D61-44F7-8FE0-E1C24C4FBE32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28916-146D-4D3F-AEC3-099DE54C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0B7AE-56AA-4B18-80B7-CCC24E24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7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A61D-9341-4959-83C2-FE544B65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98FC7-25E7-4267-9F60-B37DC11C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340A5-AF5B-4124-9C4C-9759B59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045-343A-4FC8-8EFF-A9151CEA34FC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321FA-3CEA-4023-9CD6-EF43A7D8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B35EA-D843-4A69-B5FF-9AEE7897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3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069F8-14C7-4262-A2CE-D7063A87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35F9B-6072-4D2F-AEDF-ECDAEBF7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D4641-10C9-4727-9AC2-1262C1DD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780A-D0DD-4963-91FB-7BF5F878622C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DAE5B-2585-45EE-BC08-F3FFE203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19C36-5997-4446-9831-C06EE61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0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19293-6445-4A32-9786-AB72CEE2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4CB5-2B37-4FD9-B429-6D4C968D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F2942-EB4B-469C-BAAF-D4202689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8B1DEB-898A-4E0C-9E2D-2B470B40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32AE-7EC9-483D-995A-B34D92ED046F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548B3-9EE5-44EB-894C-83D56E59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B6251-8FAD-4CAC-B6BD-6B04569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1D582-78B6-4F00-ACD3-647E551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F5C1-56FC-4046-B777-09054920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0F187-7A8F-48A0-8C86-98953BBFD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0A1BF1-6E2D-46AF-B130-8D318E36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9F410-82A5-46EF-842C-7FDDD308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2D9FB1-3809-4E76-A9FC-7D04CD6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DCC-2C7E-4413-87FF-5023FB798727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DCB853-D5F0-4B0D-8732-AD8B584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F6EF62-3C70-4245-8C4E-0CC9F78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7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BBB8D-EA87-4984-B357-C041404F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9A3A47-EBE2-4060-B9F7-138EE9D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185B-DB80-4595-90FC-C72F338E9C80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70AAF8-23C6-405B-8E65-BF51D35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9A21E0-4CC9-40CB-B030-6F037B2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183F08-31AA-40E0-B493-DA9A6C0A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5DC-BFF8-4A3A-89D1-390815283CBE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8B2C4A-C2B9-429A-8812-6DFDAD23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9F9EA0-7E58-40CC-99D2-7402DF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B8F10-F838-4422-842C-9DD8E9F1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C274F-3407-4199-8CA6-9D0E15E4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01EA32-BE51-4CAC-9371-E9FE7D59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13453-FD18-4F93-A0FC-E07C695C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C8E-969A-4003-BC22-500DB1E8E5D3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0CC3C-78C1-4927-A57F-FF029FAF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C3E9C1-DCAB-4852-BCA4-4B8B492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7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0B413-DB43-4251-B6EA-6EE55325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E63025-6BD9-4CE2-AD32-3F1DCE626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9BF7A2-F790-48FE-89CE-310835C4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845ED-85E0-4812-907D-0B24F2D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CDC-DFEB-4086-A57C-A81903EA77A1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6B849-171C-43E1-B504-016A4488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9A422-64E4-4D96-8E5B-FAABA66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4AB221-F5B3-4592-AD11-DCA73B5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DD79F-EA2D-466D-A2B8-C5B76571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99CE3-0435-4A70-8316-A50C5BDB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75A-173B-439D-A2E6-77C8C81F0F58}" type="datetime1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0D77E-D54C-46AD-AA55-387EA023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84515-02E6-4049-B418-E1368016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aminmoll.com/wp-content/uploads/2020/05/SIR_notes.pdf" TargetMode="External"/><Relationship Id="rId2" Type="http://schemas.openxmlformats.org/officeDocument/2006/relationships/hyperlink" Target="https://www.minneapolisfed.org/research/quarterly-review/on-using-sir-models-to-model-disease-scenarios-for-covid-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B4D3-1B24-4BBA-87D8-263BE217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55" y="1392359"/>
            <a:ext cx="11865845" cy="2387600"/>
          </a:xfrm>
        </p:spPr>
        <p:txBody>
          <a:bodyPr>
            <a:normAutofit/>
          </a:bodyPr>
          <a:lstStyle/>
          <a:p>
            <a:r>
              <a:rPr lang="en-US" altLang="ja-JP" sz="5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Models of Infectious Diseases (II)</a:t>
            </a:r>
            <a: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/>
            </a:r>
            <a:b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2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&lt;Last Updated on October</a:t>
            </a:r>
            <a:r>
              <a:rPr lang="ja-JP" altLang="en-US" sz="2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2400" kern="10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14, </a:t>
            </a:r>
            <a:r>
              <a:rPr lang="en-US" altLang="ja-JP" sz="2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2020&gt;</a:t>
            </a:r>
            <a:endParaRPr kumimoji="1" lang="ja-JP" altLang="en-US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1E00CE-CE4D-424C-B162-5D3B71DA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96056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Taisuke Nakata</a:t>
            </a:r>
          </a:p>
          <a:p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Graduate School of Public Policy</a:t>
            </a: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University of Tokyo</a:t>
            </a:r>
            <a:endParaRPr lang="ja-JP" altLang="en-US" sz="2800" dirty="0" smtClean="0"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500" y="817849"/>
                <a:ext cx="10515600" cy="545826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500" i="1" dirty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sz="35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sz="3500" i="1" dirty="0" smtClean="0">
                        <a:latin typeface="Cambria Math" panose="02040503050406030204" pitchFamily="18" charset="0"/>
                      </a:rPr>
                      <m:t>∗0∗</m:t>
                    </m:r>
                    <m:sSub>
                      <m:sSub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sz="35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sz="3500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sz="35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sz="35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satisfying the two equations above can be steady states.</a:t>
                </a:r>
              </a:p>
              <a:p>
                <a:endParaRPr lang="en-US" altLang="ja-JP" sz="35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For example,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5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5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𝑠𝑠</m:t>
                        </m:r>
                      </m:sub>
                    </m:sSub>
                    <m:r>
                      <a:rPr lang="en-US" altLang="ja-JP" sz="35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35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1,  </m:t>
                    </m:r>
                    <m:sSub>
                      <m:sSubPr>
                        <m:ctrlPr>
                          <a:rPr lang="en-US" altLang="ja-JP" sz="35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35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35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35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35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</m:oMath>
                </a14:m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35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  <m:sSub>
                      <m:sSubPr>
                        <m:ctrlPr>
                          <a:rPr lang="en-US" altLang="ja-JP" sz="35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𝐼</m:t>
                        </m:r>
                      </m:e>
                      <m:sub>
                        <m:r>
                          <a:rPr lang="en-US" altLang="ja-JP" sz="35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35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35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 is one steady state.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altLang="ja-JP" sz="35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Which steady state the economy will end up depends on the initial condition.</a:t>
                </a:r>
                <a:endParaRPr lang="en-US" altLang="ja-JP" sz="35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58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0" y="817849"/>
                <a:ext cx="10515600" cy="5458260"/>
              </a:xfrm>
              <a:blipFill>
                <a:blip r:embed="rId2"/>
                <a:stretch>
                  <a:fillRect l="-1333" r="-1333" b="-2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4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114300"/>
            <a:ext cx="10515600" cy="112293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 (convergence towards steady state)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8316"/>
                <a:ext cx="10515600" cy="55688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=2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∞</m:t>
                        </m:r>
                      </m:sup>
                    </m:sSubSup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How? Recursively.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𝛾𝜖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𝛾𝜖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𝜏𝜖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𝜏𝜖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𝜏𝜖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8316"/>
                <a:ext cx="10515600" cy="5568806"/>
              </a:xfrm>
              <a:blipFill>
                <a:blip r:embed="rId2"/>
                <a:stretch>
                  <a:fillRect l="-1043" t="-2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4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6" y="53937"/>
            <a:ext cx="9804689" cy="66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500" y="817849"/>
                <a:ext cx="10515600" cy="5458260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3500" dirty="0" smtClean="0">
                    <a:latin typeface="Cambria Math" panose="02040503050406030204" pitchFamily="18" charset="0"/>
                  </a:rPr>
                  <a:t>Basic reproductive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35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altLang="ja-JP" sz="3500" dirty="0">
                  <a:latin typeface="Cambria Math" panose="02040503050406030204" pitchFamily="18" charset="0"/>
                </a:endParaRPr>
              </a:p>
              <a:p>
                <a:endParaRPr lang="en-US" altLang="ja-JP" sz="350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sz="3500" dirty="0" smtClean="0">
                    <a:latin typeface="Cambria Math" panose="02040503050406030204" pitchFamily="18" charset="0"/>
                  </a:rPr>
                  <a:t>Effective </a:t>
                </a:r>
                <a:r>
                  <a:rPr lang="en-US" altLang="ja-JP" sz="3500" dirty="0">
                    <a:latin typeface="Cambria Math" panose="02040503050406030204" pitchFamily="18" charset="0"/>
                  </a:rPr>
                  <a:t>reproductive number</a:t>
                </a:r>
                <a:r>
                  <a:rPr lang="en-US" altLang="ja-JP" sz="3500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35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ja-JP" sz="35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ja-JP" sz="3500" i="1" dirty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35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Herd immunity threshold: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35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5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35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500" dirty="0" smtClean="0">
                    <a:latin typeface="Cambria Math" panose="02040503050406030204" pitchFamily="18" charset="0"/>
                  </a:rPr>
                  <a:t>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ja-JP" sz="35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35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500" b="0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ja-JP" sz="3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35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ja-JP" sz="35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35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500" dirty="0">
                  <a:latin typeface="Cambria Math" panose="02040503050406030204" pitchFamily="18" charset="0"/>
                </a:endParaRPr>
              </a:p>
              <a:p>
                <a:endParaRPr lang="en-US" altLang="ja-JP" sz="35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0" y="817849"/>
                <a:ext cx="10515600" cy="5458260"/>
              </a:xfrm>
              <a:blipFill>
                <a:blip r:embed="rId2"/>
                <a:stretch>
                  <a:fillRect l="-1507" t="-1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9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500" y="817849"/>
                <a:ext cx="10515600" cy="5458260"/>
              </a:xfrm>
            </p:spPr>
            <p:txBody>
              <a:bodyPr>
                <a:normAutofit/>
              </a:bodyPr>
              <a:lstStyle/>
              <a:p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4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4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sz="4000" i="1" dirty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4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4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4000" i="1" dirty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4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ja-JP" sz="4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ja-JP" sz="4000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altLang="ja-JP" sz="4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4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4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4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4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4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4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4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4000" dirty="0">
                  <a:solidFill>
                    <a:srgbClr val="000000"/>
                  </a:solidFill>
                  <a:latin typeface="游明朝" panose="02020400000000000000" pitchFamily="18" charset="-128"/>
                </a:endParaRPr>
              </a:p>
              <a:p>
                <a:endParaRPr lang="en-US" altLang="ja-JP" sz="4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40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peaks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4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4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ja-JP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40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0" y="817849"/>
                <a:ext cx="10515600" cy="54582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2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09550"/>
            <a:ext cx="9496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29" y="526322"/>
            <a:ext cx="7773371" cy="58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354" y="305230"/>
                <a:ext cx="10515600" cy="655277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4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4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4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4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500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ja-JP" sz="3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ja-JP" sz="3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3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5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35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0" i="1" dirty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ja-JP" sz="3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ja-JP" sz="3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3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5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3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0" i="1" dirty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ja-JP" sz="3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5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3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1&lt;</m:t>
                      </m:r>
                      <m:f>
                        <m:fPr>
                          <m:ctrlPr>
                            <a:rPr lang="en-US" altLang="ja-JP" sz="3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3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5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35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35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4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39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3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ja-JP" sz="39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3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ja-JP" sz="39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9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39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9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39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9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ja-JP" sz="39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any t.</a:t>
                </a:r>
              </a:p>
              <a:p>
                <a:r>
                  <a:rPr lang="en-US" altLang="ja-JP" sz="3900" b="1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So,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ja-JP" sz="39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9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39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ja-JP" sz="3900" b="1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ja-JP" sz="39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ja-JP" sz="3900" b="1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declines at any time.</a:t>
                </a:r>
              </a:p>
              <a:p>
                <a:endParaRPr lang="en-US" altLang="ja-JP" sz="39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43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354" y="305230"/>
                <a:ext cx="10515600" cy="6552770"/>
              </a:xfrm>
              <a:blipFill>
                <a:blip r:embed="rId2"/>
                <a:stretch>
                  <a:fillRect l="-1623" b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88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27" y="73025"/>
            <a:ext cx="105537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67" y="484910"/>
            <a:ext cx="9601133" cy="56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480"/>
            <a:ext cx="10515600" cy="5560869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Useful references:</a:t>
            </a: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Andrew </a:t>
            </a:r>
            <a:r>
              <a:rPr lang="en-US" altLang="ja-JP" sz="2800" dirty="0" err="1" smtClean="0">
                <a:latin typeface="游明朝" panose="02020400000000000000" pitchFamily="18" charset="-128"/>
                <a:ea typeface="游明朝" panose="02020400000000000000" pitchFamily="18" charset="-128"/>
              </a:rPr>
              <a:t>Atkeson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 “On Using SIR Models to Model Disease Scenarios for 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COVID-19.”</a:t>
            </a:r>
          </a:p>
          <a:p>
            <a:pPr lvl="1"/>
            <a:endParaRPr lang="en-US" altLang="ja-JP" sz="2800" dirty="0" smtClean="0">
              <a:latin typeface="游明朝" panose="02020400000000000000" pitchFamily="18" charset="-128"/>
              <a:ea typeface="游明朝" panose="02020400000000000000" pitchFamily="18" charset="-128"/>
              <a:hlinkClick r:id=""/>
            </a:endParaRPr>
          </a:p>
          <a:p>
            <a:pPr lvl="1"/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  <a:hlinkClick r:id="rId2"/>
              </a:rPr>
              <a:t>https://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  <a:hlinkClick r:id="rId2"/>
              </a:rPr>
              <a:t>www.minneapolisfed.org/research/quarterly-review/on-using-sir-models-to-model-disease-scenarios-for-covid-19</a:t>
            </a:r>
            <a:endParaRPr lang="en-US" altLang="ja-JP" sz="28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Ben 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Moll “Lockdowns in SIR 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Models.”</a:t>
            </a:r>
          </a:p>
          <a:p>
            <a:pPr lvl="1"/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  <a:hlinkClick r:id="rId3"/>
              </a:rPr>
              <a:t>https://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  <a:hlinkClick r:id="rId3"/>
              </a:rPr>
              <a:t>benjaminmoll.com/wp-content/uploads/2020/05/SIR_notes.pdf</a:t>
            </a:r>
            <a:endParaRPr lang="en-US" altLang="ja-JP" sz="28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endParaRPr lang="en-US" altLang="ja-JP" sz="28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endParaRPr lang="en-US" altLang="ja-JP" sz="28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2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68" y="844510"/>
            <a:ext cx="6057847" cy="46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25" y="402223"/>
            <a:ext cx="10002585" cy="57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71" y="1013412"/>
            <a:ext cx="5955283" cy="46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114300"/>
            <a:ext cx="10515600" cy="1122939"/>
          </a:xfrm>
        </p:spPr>
        <p:txBody>
          <a:bodyPr/>
          <a:lstStyle/>
          <a:p>
            <a:pPr lvl="1"/>
            <a:r>
              <a:rPr lang="en-US" altLang="ja-JP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</a:t>
            </a:r>
            <a:r>
              <a:rPr lang="en-US" altLang="ja-JP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 (exogenous shocks)</a:t>
            </a:r>
            <a:endParaRPr lang="en-US" altLang="ja-JP" sz="4000" b="1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Introduce “Lockdown” policy.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: degree of lockdown at time t. 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  <a:blipFill>
                <a:blip r:embed="rId2"/>
                <a:stretch>
                  <a:fillRect l="-1043" t="-1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4893397"/>
              </a:xfrm>
            </p:spPr>
            <p:txBody>
              <a:bodyPr>
                <a:normAutofit/>
              </a:bodyPr>
              <a:lstStyle/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=0.5, 0.25, 0.75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 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48933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09562"/>
            <a:ext cx="8620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66850"/>
            <a:ext cx="4800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24" y="372658"/>
            <a:ext cx="7887276" cy="59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24000"/>
            <a:ext cx="4810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90" y="604636"/>
            <a:ext cx="10437837" cy="5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Outline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133"/>
            <a:ext cx="10515600" cy="507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(1) </a:t>
            </a:r>
            <a:r>
              <a:rPr lang="en-US" altLang="ja-JP" sz="36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SI Model</a:t>
            </a:r>
            <a:endParaRPr lang="en-US" altLang="ja-JP" sz="36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6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(2) 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SIS Model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5400" b="1" kern="1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(3) </a:t>
            </a:r>
            <a:r>
              <a:rPr lang="en-US" altLang="ja-JP" sz="5400" b="1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SIR </a:t>
            </a:r>
            <a:r>
              <a:rPr lang="en-US" altLang="ja-JP" sz="54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Model</a:t>
            </a: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19237"/>
            <a:ext cx="48482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6" y="114300"/>
            <a:ext cx="11346433" cy="112293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“welfare.”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)(1−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is output.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Define a per-period utility at time t as follows.</a:t>
                </a:r>
              </a:p>
              <a:p>
                <a:pPr lvl="1"/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Define welfare at time t as follows.</a:t>
                </a:r>
              </a:p>
              <a:p>
                <a:pPr lvl="1"/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ja-JP" sz="3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ja-JP" sz="36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ja-JP" sz="36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3600" dirty="0"/>
                  <a:t>       </a:t>
                </a:r>
                <a14:m>
                  <m:oMath xmlns:m="http://schemas.openxmlformats.org/officeDocument/2006/math"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  <a:blipFill>
                <a:blip r:embed="rId2"/>
                <a:stretch>
                  <a:fillRect l="-928" t="-2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3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4893397"/>
              </a:xfrm>
            </p:spPr>
            <p:txBody>
              <a:bodyPr>
                <a:normAutofit/>
              </a:bodyPr>
              <a:lstStyle/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=0.5, 0.25, 0.75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 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48933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4" y="1465758"/>
            <a:ext cx="4581525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1465758"/>
            <a:ext cx="4752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828675"/>
            <a:ext cx="63341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25" y="1430296"/>
            <a:ext cx="4772025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8" y="1449347"/>
            <a:ext cx="4580918" cy="38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36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019175"/>
            <a:ext cx="68961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59" y="1527822"/>
            <a:ext cx="4892128" cy="382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2" y="1527822"/>
            <a:ext cx="4876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919162"/>
            <a:ext cx="61436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" y="2709647"/>
            <a:ext cx="10106891" cy="881784"/>
          </a:xfrm>
        </p:spPr>
        <p:txBody>
          <a:bodyPr/>
          <a:lstStyle/>
          <a:p>
            <a:pPr algn="ctr"/>
            <a:r>
              <a:rPr lang="en-US" altLang="ja-JP" sz="44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Exercises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93963" y="2825811"/>
            <a:ext cx="2923310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Susceptible</a:t>
            </a:r>
            <a:endParaRPr kumimoji="1" lang="ja-JP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81967" y="2856768"/>
            <a:ext cx="2726751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Infected</a:t>
            </a:r>
            <a:endParaRPr kumimoji="1" lang="ja-JP" alt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57548" y="3412897"/>
            <a:ext cx="1284144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3329" y="3974007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29" y="3974007"/>
                <a:ext cx="143394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SIR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673685" y="3412897"/>
            <a:ext cx="1418360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5754" y="3974006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54" y="3974006"/>
                <a:ext cx="143394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9216737" y="2845028"/>
            <a:ext cx="2639292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Recovered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65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. SIR-D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84DD4A05-17D6-4085-AB67-9E3B0804A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8787"/>
                <a:ext cx="10515600" cy="514756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solidFill>
                    <a:srgbClr val="FF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altLang="ja-JP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84DD4A05-17D6-4085-AB67-9E3B0804A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8787"/>
                <a:ext cx="10515600" cy="5147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81326" y="1767569"/>
            <a:ext cx="2923310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Susceptible</a:t>
            </a:r>
            <a:endParaRPr kumimoji="1" lang="ja-JP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9330" y="1798526"/>
            <a:ext cx="2726751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Infected</a:t>
            </a:r>
            <a:endParaRPr kumimoji="1" lang="ja-JP" alt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44911" y="2354655"/>
            <a:ext cx="1284144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0692" y="2915765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92" y="2915765"/>
                <a:ext cx="143394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SIR-D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761048" y="2354655"/>
            <a:ext cx="1418360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83117" y="2915764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117" y="2915764"/>
                <a:ext cx="143394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9304100" y="1786786"/>
            <a:ext cx="2639292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Recovered</a:t>
            </a:r>
            <a:endParaRPr kumimoji="1" lang="ja-JP" alt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847319" y="3829668"/>
            <a:ext cx="570772" cy="83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0" y="3751988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1988"/>
                <a:ext cx="143394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4769330" y="4803630"/>
            <a:ext cx="2750965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0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58" y="1388689"/>
            <a:ext cx="10515600" cy="408665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Examine the steady state of the model.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convergence to a steady state.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the effect of a lockdown policy.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Analyze the 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welfare effect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of a lockdown policy.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5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. SEIR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84DD4A05-17D6-4085-AB67-9E3B0804A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8787"/>
                <a:ext cx="10515600" cy="514756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 smtClean="0">
                  <a:solidFill>
                    <a:srgbClr val="FF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solidFill>
                    <a:srgbClr val="000000"/>
                  </a:solidFill>
                  <a:latin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 smtClean="0">
                  <a:solidFill>
                    <a:srgbClr val="000000"/>
                  </a:solidFill>
                  <a:latin typeface="游明朝" panose="02020400000000000000" pitchFamily="18" charset="-128"/>
                </a:endParaRPr>
              </a:p>
              <a:p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84DD4A05-17D6-4085-AB67-9E3B0804A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8787"/>
                <a:ext cx="10515600" cy="5147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1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81326" y="1767569"/>
            <a:ext cx="2923310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Susceptible</a:t>
            </a:r>
            <a:endParaRPr kumimoji="1" lang="ja-JP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9330" y="1798526"/>
            <a:ext cx="2726751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Infected</a:t>
            </a:r>
            <a:endParaRPr kumimoji="1" lang="ja-JP" altLang="en-US" dirty="0"/>
          </a:p>
        </p:txBody>
      </p:sp>
      <p:sp>
        <p:nvSpPr>
          <p:cNvPr id="9" name="Right Arrow 8"/>
          <p:cNvSpPr/>
          <p:nvPr/>
        </p:nvSpPr>
        <p:spPr>
          <a:xfrm rot="2928337">
            <a:off x="2050173" y="3850823"/>
            <a:ext cx="1077261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5969" y="4146139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69" y="4146139"/>
                <a:ext cx="143394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SEIR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761048" y="2354655"/>
            <a:ext cx="1418360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83117" y="2915764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117" y="2915764"/>
                <a:ext cx="143394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9304100" y="1786786"/>
            <a:ext cx="2639292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Recovered</a:t>
            </a:r>
            <a:endParaRPr kumimoji="1" lang="ja-JP" altLang="en-US" dirty="0"/>
          </a:p>
        </p:txBody>
      </p:sp>
      <p:sp>
        <p:nvSpPr>
          <p:cNvPr id="13" name="Down Arrow 12"/>
          <p:cNvSpPr/>
          <p:nvPr/>
        </p:nvSpPr>
        <p:spPr>
          <a:xfrm rot="11919423">
            <a:off x="4902645" y="3679513"/>
            <a:ext cx="570772" cy="1059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88031" y="4089538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031" y="4089538"/>
                <a:ext cx="143394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2501988" y="4915580"/>
            <a:ext cx="2750965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Exposed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2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58" y="1388689"/>
            <a:ext cx="10515600" cy="408665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Examine the steady state of the model.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convergence to a steady state.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the effect of a lockdown policy.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Analyze the 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welfare effect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of a lockdown policy.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9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SIR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14021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Covid-19, etc.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After you get infected, you can recover with immunity (so that you won’t get infected again).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Initially, everyone can get infected.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 backward-looking model (easy to solve)</a:t>
            </a:r>
          </a:p>
          <a:p>
            <a:endParaRPr lang="en-US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8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Not optimization based.</a:t>
            </a:r>
          </a:p>
          <a:p>
            <a:pPr marL="0" indent="0">
              <a:buNone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6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682" y="1202313"/>
                <a:ext cx="10515600" cy="515403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Number of people susceptible to the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disease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Number of people with the disease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: Number of people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recovered from disease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Normalization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With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susceptible person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becomes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infected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infected person at time t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recover without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obtaining immunity at time t + 1.</a:t>
                </a: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Initial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.</a:t>
                </a:r>
                <a:endParaRPr kumimoji="1"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682" y="1202313"/>
                <a:ext cx="10515600" cy="5154037"/>
              </a:xfrm>
              <a:blipFill>
                <a:blip r:embed="rId2"/>
                <a:stretch>
                  <a:fillRect l="-1043" t="-2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682" y="1202314"/>
                <a:ext cx="10515600" cy="483480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solidFill>
                    <a:srgbClr val="FF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682" y="1202314"/>
                <a:ext cx="10515600" cy="48348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6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Find </a:t>
            </a: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“steady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states.”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36721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367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9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3160"/>
                <a:ext cx="10515600" cy="5663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>
                    <a:latin typeface="Cambria Math" panose="02040503050406030204" pitchFamily="18" charset="0"/>
                  </a:rPr>
                  <a:t>Thus, at a steady state,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From the third equation, we have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We are left with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∗0∗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3160"/>
                <a:ext cx="10515600" cy="5663190"/>
              </a:xfrm>
              <a:blipFill>
                <a:blip r:embed="rId2"/>
                <a:stretch>
                  <a:fillRect l="-1217"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314</Words>
  <Application>Microsoft Office PowerPoint</Application>
  <PresentationFormat>Widescreen</PresentationFormat>
  <Paragraphs>248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游ゴシック</vt:lpstr>
      <vt:lpstr>游ゴシック Light</vt:lpstr>
      <vt:lpstr>游明朝</vt:lpstr>
      <vt:lpstr>Arial</vt:lpstr>
      <vt:lpstr>Cambria Math</vt:lpstr>
      <vt:lpstr>Times New Roman</vt:lpstr>
      <vt:lpstr>Office テーマ</vt:lpstr>
      <vt:lpstr>Models of Infectious Diseases (II)   &lt;Last Updated on October 14, 2020&gt;</vt:lpstr>
      <vt:lpstr>PowerPoint Presentation</vt:lpstr>
      <vt:lpstr>Outline</vt:lpstr>
      <vt:lpstr>SIR Model</vt:lpstr>
      <vt:lpstr>SIR Model</vt:lpstr>
      <vt:lpstr>PowerPoint Presentation</vt:lpstr>
      <vt:lpstr>PowerPoint Presentation</vt:lpstr>
      <vt:lpstr>Find “steady states.”</vt:lpstr>
      <vt:lpstr>PowerPoint Presentation</vt:lpstr>
      <vt:lpstr>PowerPoint Presentation</vt:lpstr>
      <vt:lpstr>Compute “dynamics” (convergence towards steady state)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“dynamics” (exogenous shocks)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Analyze “welfare.”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1. SIR-D Model</vt:lpstr>
      <vt:lpstr>SIR-D Model</vt:lpstr>
      <vt:lpstr>PowerPoint Presentation</vt:lpstr>
      <vt:lpstr>2. SEIR Model</vt:lpstr>
      <vt:lpstr>SEIR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FRBの金融政策の戦術・枠組みについて </dc:title>
  <dc:creator>Mori, Masataka</dc:creator>
  <cp:lastModifiedBy>Taisuke</cp:lastModifiedBy>
  <cp:revision>519</cp:revision>
  <cp:lastPrinted>2020-07-06T10:41:08Z</cp:lastPrinted>
  <dcterms:created xsi:type="dcterms:W3CDTF">2020-06-29T07:23:47Z</dcterms:created>
  <dcterms:modified xsi:type="dcterms:W3CDTF">2020-10-14T08:13:40Z</dcterms:modified>
</cp:coreProperties>
</file>