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310" r:id="rId15"/>
    <p:sldId id="295" r:id="rId16"/>
    <p:sldId id="298" r:id="rId17"/>
    <p:sldId id="299" r:id="rId18"/>
    <p:sldId id="300" r:id="rId19"/>
    <p:sldId id="301" r:id="rId20"/>
    <p:sldId id="303" r:id="rId21"/>
    <p:sldId id="304" r:id="rId22"/>
    <p:sldId id="306" r:id="rId23"/>
    <p:sldId id="311" r:id="rId2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HARA YUSHI / 柏原 祐志" initials="KY/柏祐" lastIdx="2" clrIdx="0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2" name="INOUE HIROYUKI / 井上 裕之" initials="IH/井裕" lastIdx="3" clrIdx="1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22T17:11:21.856" idx="2">
    <p:pos x="2533" y="452"/>
    <p:text>1枚パイプ（%&gt;%）についての説明など入れるのはいかがでしょう。
ショートカットなども含めると後の演習にも役立つかと思います。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22T17:11:45.445" idx="3">
    <p:pos x="2225" y="1630"/>
    <p:text>以上、でしょうか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6:36:00.770" idx="1">
    <p:pos x="4136" y="2226"/>
    <p:text>細かいですが、「CRCL」でしょうか。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PowerPoint__________2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package" Target="../embeddings/Microsoft_Word___1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データの左側から別のデータを結合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という列を作成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</a:t>
            </a:r>
            <a:r>
              <a:rPr lang="nb-NO" altLang="ja-JP" sz="1200" dirty="0" smtClean="0">
                <a:solidFill>
                  <a:srgbClr val="0070C0"/>
                </a:solidFill>
              </a:rPr>
              <a:t>ifelse</a:t>
            </a:r>
            <a:r>
              <a:rPr lang="nb-NO" altLang="ja-JP" sz="1200" dirty="0" smtClean="0"/>
              <a:t>(MALE </a:t>
            </a:r>
            <a:r>
              <a:rPr lang="nb-NO" altLang="ja-JP" sz="1200" dirty="0"/>
              <a:t>== </a:t>
            </a:r>
            <a:r>
              <a:rPr lang="nb-NO" altLang="ja-JP" sz="1200" dirty="0" smtClean="0"/>
              <a:t>0, </a:t>
            </a:r>
            <a:r>
              <a:rPr lang="nb-NO" altLang="ja-JP" sz="1200" dirty="0"/>
              <a:t>50 + 0.91*(HT-152.4), 45.5 + 0.91*(HT-152.4))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に新たに</a:t>
            </a:r>
            <a:r>
              <a:rPr lang="en-US" altLang="ja-JP" sz="1200" dirty="0" smtClean="0"/>
              <a:t>IBW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いう列を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性別で式を変える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323"/>
              </p:ext>
            </p:extLst>
          </p:nvPr>
        </p:nvGraphicFramePr>
        <p:xfrm>
          <a:off x="7967921" y="1768491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8958455" y="2096500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</a:t>
            </a:r>
            <a:r>
              <a:rPr lang="en-US" altLang="ja-JP" sz="1000" dirty="0" smtClean="0">
                <a:solidFill>
                  <a:schemeClr val="tx1"/>
                </a:solidFill>
              </a:rPr>
              <a:t>22*(</a:t>
            </a:r>
            <a:r>
              <a:rPr lang="en-US" altLang="ja-JP" sz="1000" dirty="0">
                <a:solidFill>
                  <a:schemeClr val="tx1"/>
                </a:solidFill>
              </a:rPr>
              <a:t>HT/100)^2)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0598"/>
              </p:ext>
            </p:extLst>
          </p:nvPr>
        </p:nvGraphicFramePr>
        <p:xfrm>
          <a:off x="10413750" y="1768491"/>
          <a:ext cx="102883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4"/>
                <a:gridCol w="342944"/>
                <a:gridCol w="342944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63.6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8610600" y="4662745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expand.grid</a:t>
            </a:r>
            <a:r>
              <a:rPr lang="en-US" altLang="ja-JP" sz="1000" dirty="0" smtClean="0">
                <a:solidFill>
                  <a:schemeClr val="tx1"/>
                </a:solidFill>
              </a:rPr>
              <a:t>(ID=1:3, TIME=0:2)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251"/>
              </p:ext>
            </p:extLst>
          </p:nvPr>
        </p:nvGraphicFramePr>
        <p:xfrm>
          <a:off x="9982200" y="3406543"/>
          <a:ext cx="768642" cy="28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nm_data2,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back_info.csv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と</a:t>
            </a:r>
            <a:r>
              <a:rPr lang="ja-JP" altLang="en-US" dirty="0"/>
              <a:t>して読み込み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nm_data2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としてマージしてください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CYP2D6</a:t>
            </a:r>
            <a:r>
              <a:rPr lang="ja-JP" altLang="en-US" dirty="0" smtClean="0"/>
              <a:t> </a:t>
            </a:r>
            <a:r>
              <a:rPr lang="en-US" altLang="ja-JP" dirty="0" smtClean="0"/>
              <a:t>Phenotype</a:t>
            </a:r>
            <a:r>
              <a:rPr lang="ja-JP" altLang="en-US" dirty="0" smtClean="0"/>
              <a:t>ごとの被験者数を算出してください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-2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</a:t>
            </a:r>
            <a:r>
              <a:rPr lang="ja-JP" altLang="en-US" sz="1600" dirty="0" smtClean="0"/>
              <a:t>                                 </a:t>
            </a:r>
            <a:r>
              <a:rPr lang="en-US" altLang="ja-JP" sz="1600" dirty="0" err="1" smtClean="0"/>
              <a:t>col_types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cols(C     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back_info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"/Data/back_info.csv"),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Merge dataset &amp; count ID by CYP2D6</a:t>
            </a:r>
          </a:p>
          <a:p>
            <a:pPr marL="0" indent="0">
              <a:buNone/>
            </a:pPr>
            <a:r>
              <a:rPr lang="en-US" altLang="ja-JP" sz="1600" dirty="0"/>
              <a:t>nm_data2 %&gt;% </a:t>
            </a:r>
            <a:r>
              <a:rPr lang="en-US" altLang="ja-JP" sz="1600" dirty="0" err="1"/>
              <a:t>left_join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back_info</a:t>
            </a:r>
            <a:r>
              <a:rPr lang="en-US" altLang="ja-JP" sz="1600" dirty="0"/>
              <a:t>, by="ID")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(CYP2D6) %&gt;% count()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geom_line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ggplot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以降の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設定（</a:t>
            </a:r>
            <a:r>
              <a:rPr kumimoji="1" lang="en-US" altLang="ja-JP" sz="2000" dirty="0" smtClean="0"/>
              <a:t>ex: </a:t>
            </a:r>
            <a:r>
              <a:rPr kumimoji="1" lang="ja-JP" altLang="en-US" sz="2000" dirty="0" smtClean="0"/>
              <a:t>用いるデータ，</a:t>
            </a:r>
            <a:r>
              <a:rPr kumimoji="1" lang="en-US" altLang="ja-JP" sz="2000" dirty="0" smtClean="0"/>
              <a:t>x, y</a:t>
            </a:r>
            <a:r>
              <a:rPr kumimoji="1" lang="ja-JP" altLang="en-US" sz="2000" dirty="0" smtClean="0"/>
              <a:t>に使うデータ）を定義する</a:t>
            </a:r>
            <a:endParaRPr kumimoji="1" lang="en-US" altLang="ja-JP" sz="2000" dirty="0" smtClean="0"/>
          </a:p>
          <a:p>
            <a:pPr lvl="1"/>
            <a:r>
              <a:rPr lang="ja-JP" altLang="en-US" sz="1600" dirty="0"/>
              <a:t>データ中の列を使用する場合，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()</a:t>
            </a:r>
            <a:r>
              <a:rPr lang="ja-JP" altLang="en-US" sz="1600" dirty="0"/>
              <a:t>を用いる</a:t>
            </a:r>
            <a:endParaRPr lang="en-US" altLang="ja-JP" sz="1600" dirty="0"/>
          </a:p>
          <a:p>
            <a:pPr lvl="1"/>
            <a:r>
              <a:rPr kumimoji="1" lang="ja-JP" altLang="en-US" sz="1600" dirty="0" smtClean="0"/>
              <a:t>これを設定して実行しても何も作成されない（枠のみ）</a:t>
            </a:r>
            <a:endParaRPr kumimoji="1" lang="en-US" altLang="ja-JP" sz="1600" dirty="0" smtClean="0"/>
          </a:p>
          <a:p>
            <a:pPr lvl="1"/>
            <a:r>
              <a:rPr lang="en-US" altLang="ja-JP" sz="1600" dirty="0" smtClean="0"/>
              <a:t>group</a:t>
            </a:r>
            <a:r>
              <a:rPr lang="ja-JP" altLang="en-US" sz="1600" dirty="0" smtClean="0"/>
              <a:t>で指定した値ごとにプロットする</a:t>
            </a:r>
            <a:endParaRPr lang="en-US" altLang="ja-JP" sz="1600" dirty="0" smtClean="0"/>
          </a:p>
          <a:p>
            <a:pPr lvl="1"/>
            <a:r>
              <a:rPr kumimoji="1" lang="en-US" altLang="ja-JP" sz="1600" dirty="0" err="1" smtClean="0"/>
              <a:t>colour</a:t>
            </a:r>
            <a:r>
              <a:rPr kumimoji="1" lang="ja-JP" altLang="en-US" sz="1600" dirty="0" smtClean="0"/>
              <a:t>で指定した値ごとに色を分ける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=MALE))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の列を用いる。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ごとにプロットし，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ごとに色を分ける。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y=CONC</a:t>
            </a:r>
            <a:r>
              <a:rPr lang="en-US" altLang="ja-JP" sz="1200" dirty="0"/>
              <a:t> 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ja-JP" altLang="en-US" sz="1200" dirty="0" smtClean="0"/>
              <a:t>同上</a:t>
            </a:r>
            <a:endParaRPr lang="en-US" altLang="ja-JP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散布図を作成する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分けた散布図を作成する。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</a:t>
            </a:r>
            <a:r>
              <a:rPr lang="en-US" altLang="ja-JP" sz="1200" dirty="0"/>
              <a:t>+ </a:t>
            </a:r>
            <a:r>
              <a:rPr lang="en-US" altLang="ja-JP" sz="1200" dirty="0" err="1">
                <a:solidFill>
                  <a:srgbClr val="0070C0"/>
                </a:solidFill>
              </a:rPr>
              <a:t>geom_point</a:t>
            </a:r>
            <a:r>
              <a:rPr lang="en-US" altLang="ja-JP" sz="1200" dirty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に変換した</a:t>
            </a:r>
            <a:r>
              <a:rPr lang="en-US" altLang="ja-JP" sz="1200" dirty="0" smtClean="0"/>
              <a:t>MALE</a:t>
            </a:r>
            <a:r>
              <a:rPr lang="ja-JP" altLang="en-US" sz="1200" dirty="0"/>
              <a:t>ごとに色を分けた散布図を作成する</a:t>
            </a:r>
            <a:r>
              <a:rPr lang="ja-JP" altLang="en-US" sz="1600" dirty="0"/>
              <a:t>。</a:t>
            </a:r>
            <a:endParaRPr lang="en-US" altLang="ja-JP" sz="20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折れ線グラフを作成する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</a:t>
            </a:r>
            <a:r>
              <a:rPr lang="en-US" altLang="ja-JP" sz="1200" dirty="0"/>
              <a:t>factor(MALE)</a:t>
            </a:r>
            <a:r>
              <a:rPr lang="en-US" altLang="ja-JP" sz="1200" dirty="0" smtClean="0"/>
              <a:t>)) </a:t>
            </a:r>
            <a:r>
              <a:rPr lang="en-US" altLang="ja-JP" sz="1200" dirty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分けた折れ線グラフを</a:t>
            </a:r>
            <a:r>
              <a:rPr lang="ja-JP" altLang="en-US" sz="1200" dirty="0"/>
              <a:t>作成する。</a:t>
            </a:r>
            <a:endParaRPr lang="en-US" altLang="ja-JP" sz="1600" dirty="0"/>
          </a:p>
          <a:p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56" y="3830408"/>
            <a:ext cx="3547726" cy="28381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13" y="3557115"/>
            <a:ext cx="3751443" cy="30011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24" y="3361727"/>
            <a:ext cx="3995676" cy="319654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4" y="3090954"/>
            <a:ext cx="4101746" cy="32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要約，分割してプロット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dirty="0" smtClean="0">
                <a:solidFill>
                  <a:srgbClr val="0070C0"/>
                </a:solidFill>
              </a:rPr>
              <a:t>/grid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stat_summay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要約統計量を算出し，プロットする</a:t>
            </a:r>
            <a:endParaRPr kumimoji="1" lang="en-US" altLang="ja-JP" sz="2000" dirty="0" smtClean="0"/>
          </a:p>
          <a:p>
            <a:pPr lvl="1"/>
            <a:r>
              <a:rPr kumimoji="1" lang="en-US" altLang="ja-JP" sz="1800" dirty="0" smtClean="0"/>
              <a:t>fun</a:t>
            </a:r>
            <a:r>
              <a:rPr kumimoji="1" lang="ja-JP" altLang="en-US" sz="1800" dirty="0" err="1" smtClean="0"/>
              <a:t>で算</a:t>
            </a:r>
            <a:r>
              <a:rPr kumimoji="1" lang="ja-JP" altLang="en-US" sz="1800" dirty="0" smtClean="0"/>
              <a:t>出する統計量を指定（デフォルト：</a:t>
            </a:r>
            <a:r>
              <a:rPr kumimoji="1" lang="en-US" altLang="ja-JP" sz="1800" dirty="0" smtClean="0"/>
              <a:t>mean </a:t>
            </a:r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</a:t>
            </a:r>
            <a:r>
              <a:rPr kumimoji="1" lang="en-US" altLang="ja-JP" sz="1800" dirty="0" smtClean="0"/>
              <a:t>SE </a:t>
            </a:r>
            <a:r>
              <a:rPr kumimoji="1" lang="ja-JP" altLang="en-US" sz="1800" dirty="0" err="1" smtClean="0"/>
              <a:t>を算</a:t>
            </a:r>
            <a:r>
              <a:rPr kumimoji="1" lang="ja-JP" altLang="en-US" sz="1800" dirty="0" smtClean="0"/>
              <a:t>出）</a:t>
            </a:r>
            <a:endParaRPr kumimoji="1" lang="en-US" altLang="ja-JP" sz="1800" dirty="0" smtClean="0"/>
          </a:p>
          <a:p>
            <a:pPr lvl="1"/>
            <a:r>
              <a:rPr lang="en-US" altLang="ja-JP" sz="1800" dirty="0" err="1" smtClean="0"/>
              <a:t>geom</a:t>
            </a:r>
            <a:r>
              <a:rPr lang="ja-JP" altLang="en-US" sz="1800" dirty="0" smtClean="0"/>
              <a:t>で何を表示するか指定（デフォルト：</a:t>
            </a:r>
            <a:r>
              <a:rPr lang="en-US" altLang="ja-JP" sz="1800" dirty="0" smtClean="0"/>
              <a:t>”point”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ごとに色分けして平均 </a:t>
            </a:r>
            <a:r>
              <a:rPr lang="en-US" altLang="ja-JP" sz="1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 </a:t>
            </a:r>
            <a:r>
              <a:rPr lang="en-US" altLang="ja-JP" sz="1200" dirty="0" smtClean="0"/>
              <a:t>SE</a:t>
            </a:r>
            <a:r>
              <a:rPr lang="ja-JP" altLang="en-US" sz="1200" dirty="0" smtClean="0"/>
              <a:t>をプロットする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(fun=median, </a:t>
            </a:r>
            <a:r>
              <a:rPr lang="en-US" altLang="ja-JP" sz="1200" dirty="0" err="1" smtClean="0"/>
              <a:t>geom</a:t>
            </a:r>
            <a:r>
              <a:rPr lang="en-US" altLang="ja-JP" sz="1200" dirty="0" smtClean="0"/>
              <a:t>=“line”)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けして中央値をプロットし，線で結ぶ</a:t>
            </a:r>
            <a:endParaRPr lang="ja-JP" altLang="en-US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回帰直線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平滑化曲線をプロット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method</a:t>
            </a:r>
            <a:r>
              <a:rPr lang="ja-JP" altLang="en-US" sz="1800" dirty="0" err="1" smtClean="0"/>
              <a:t>で</a:t>
            </a:r>
            <a:r>
              <a:rPr lang="ja-JP" altLang="en-US" sz="1800" dirty="0" err="1"/>
              <a:t>算</a:t>
            </a:r>
            <a:r>
              <a:rPr lang="ja-JP" altLang="en-US" sz="1800" dirty="0"/>
              <a:t>出</a:t>
            </a:r>
            <a:r>
              <a:rPr lang="ja-JP" altLang="en-US" sz="1800" dirty="0" smtClean="0"/>
              <a:t>する</a:t>
            </a:r>
            <a:r>
              <a:rPr lang="ja-JP" altLang="en-US" sz="1800" dirty="0"/>
              <a:t>方法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指定（デフォルト</a:t>
            </a:r>
            <a:r>
              <a:rPr lang="ja-JP" altLang="en-US" sz="1800" dirty="0" smtClean="0"/>
              <a:t>：データ数に応じて自動で判断）</a:t>
            </a:r>
            <a:endParaRPr lang="en-US" altLang="ja-JP" sz="1800" dirty="0" smtClean="0"/>
          </a:p>
          <a:p>
            <a:pPr lvl="2"/>
            <a:r>
              <a:rPr lang="en-US" altLang="ja-JP" sz="1400" dirty="0" smtClean="0"/>
              <a:t>method</a:t>
            </a:r>
            <a:r>
              <a:rPr lang="ja-JP" altLang="en-US" sz="1400" dirty="0" smtClean="0"/>
              <a:t>のオプション：</a:t>
            </a:r>
            <a:r>
              <a:rPr lang="en-US" altLang="ja-JP" sz="1400" dirty="0" smtClean="0"/>
              <a:t>“loess”, “</a:t>
            </a:r>
            <a:r>
              <a:rPr lang="en-US" altLang="ja-JP" sz="1400" dirty="0" err="1" smtClean="0"/>
              <a:t>glm</a:t>
            </a:r>
            <a:r>
              <a:rPr lang="en-US" altLang="ja-JP" sz="1400" dirty="0" smtClean="0"/>
              <a:t>”, “lm”, “gam”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けして平滑化曲線を作成する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指定した変数ごとに図を分割する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scales</a:t>
            </a:r>
            <a:r>
              <a:rPr lang="ja-JP" altLang="en-US" sz="1800" dirty="0" smtClean="0"/>
              <a:t>で縦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横軸のスケール調整が可能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</a:t>
            </a:r>
            <a:r>
              <a:rPr lang="en-US" altLang="ja-JP" sz="1200" dirty="0" smtClean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1200" dirty="0" smtClean="0"/>
              <a:t>(~ID, scales=“free”)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ごとに図を分け，</a:t>
            </a:r>
            <a:r>
              <a:rPr lang="en-US" altLang="ja-JP" sz="1200" dirty="0" smtClean="0"/>
              <a:t>line plot</a:t>
            </a:r>
            <a:r>
              <a:rPr lang="ja-JP" altLang="en-US" sz="1200" dirty="0" smtClean="0"/>
              <a:t>を作成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2000" dirty="0" smtClean="0"/>
              <a:t>: </a:t>
            </a:r>
            <a:r>
              <a:rPr lang="ja-JP" altLang="en-US" sz="2000" dirty="0"/>
              <a:t>指定した変数ごとに図</a:t>
            </a:r>
            <a:r>
              <a:rPr lang="ja-JP" altLang="en-US" sz="2000" dirty="0" smtClean="0"/>
              <a:t>を縦横に分割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/>
              <a:t>scales</a:t>
            </a:r>
            <a:r>
              <a:rPr lang="ja-JP" altLang="en-US" sz="1800" dirty="0"/>
              <a:t>で縦</a:t>
            </a:r>
            <a:r>
              <a:rPr lang="en-US" altLang="ja-JP" sz="1800" dirty="0"/>
              <a:t>/</a:t>
            </a:r>
            <a:r>
              <a:rPr lang="ja-JP" altLang="en-US" sz="1800" dirty="0"/>
              <a:t>横軸のスケール調整が可能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>
                <a:solidFill>
                  <a:srgbClr val="0070C0"/>
                </a:solidFill>
              </a:rPr>
              <a:t>geom_line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1200" dirty="0" smtClean="0"/>
              <a:t>(DRUG~MALE, </a:t>
            </a:r>
            <a:r>
              <a:rPr lang="en-US" altLang="ja-JP" sz="1200" dirty="0"/>
              <a:t>scales=“free”)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ごとに色分け</a:t>
            </a:r>
            <a:r>
              <a:rPr lang="ja-JP" altLang="en-US" sz="1200" dirty="0" smtClean="0"/>
              <a:t>，</a:t>
            </a:r>
            <a:r>
              <a:rPr lang="en-US" altLang="ja-JP" sz="1200" dirty="0" err="1" smtClean="0"/>
              <a:t>DRUGxMALE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図を分け，</a:t>
            </a:r>
            <a:r>
              <a:rPr lang="en-US" altLang="ja-JP" sz="1200" dirty="0"/>
              <a:t>line plot</a:t>
            </a:r>
            <a:r>
              <a:rPr lang="ja-JP" altLang="en-US" sz="1200" dirty="0"/>
              <a:t>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83" y="2253119"/>
            <a:ext cx="5357244" cy="42857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84" y="2333652"/>
            <a:ext cx="5155909" cy="41247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50" y="2333652"/>
            <a:ext cx="5162376" cy="4129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57" y="2108148"/>
            <a:ext cx="5592136" cy="44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図，ヒストグラム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geom_histogram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箱</a:t>
            </a:r>
            <a:r>
              <a:rPr lang="ja-JP" altLang="en-US" sz="2000" dirty="0" err="1" smtClean="0"/>
              <a:t>ひげ</a:t>
            </a:r>
            <a:r>
              <a:rPr lang="ja-JP" altLang="en-US" sz="2000" dirty="0" smtClean="0"/>
              <a:t>図の作成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(x=factor(PN), y=CRCL)</a:t>
            </a:r>
            <a:r>
              <a:rPr lang="en-US" altLang="ja-JP" sz="1200" dirty="0" smtClean="0"/>
              <a:t>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/>
              <a:t>+</a:t>
            </a:r>
            <a:r>
              <a:rPr lang="en-US" altLang="ja-JP" sz="1200" dirty="0">
                <a:solidFill>
                  <a:srgbClr val="0070C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 smtClean="0"/>
              <a:t>nm_dat_b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化した</a:t>
            </a:r>
            <a:r>
              <a:rPr lang="en-US" altLang="ja-JP" sz="1200" dirty="0" smtClean="0"/>
              <a:t>PN</a:t>
            </a:r>
            <a:r>
              <a:rPr lang="ja-JP" altLang="en-US" sz="1200" dirty="0" err="1" smtClean="0"/>
              <a:t>，</a:t>
            </a:r>
            <a:r>
              <a:rPr lang="en-US" altLang="ja-JP" sz="1200" dirty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して</a:t>
            </a:r>
            <a:r>
              <a:rPr lang="ja-JP" altLang="en-US" sz="1200" dirty="0" smtClean="0"/>
              <a:t>，</a:t>
            </a:r>
            <a:r>
              <a:rPr lang="ja-JP" altLang="en-US" sz="1200" dirty="0"/>
              <a:t>箱</a:t>
            </a:r>
            <a:r>
              <a:rPr lang="ja-JP" altLang="en-US" sz="1200" dirty="0" err="1"/>
              <a:t>ひげ</a:t>
            </a:r>
            <a:r>
              <a:rPr lang="ja-JP" altLang="en-US" sz="1200" dirty="0" smtClean="0"/>
              <a:t>図を作成</a:t>
            </a:r>
            <a:endParaRPr lang="en-US" altLang="ja-JP" sz="1200" dirty="0" smtClean="0"/>
          </a:p>
          <a:p>
            <a:pPr marL="457200" lvl="1" indent="0">
              <a:buNone/>
            </a:pP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ヒストグラムの作成</a:t>
            </a:r>
            <a:endParaRPr lang="en-US" altLang="ja-JP" sz="2000" dirty="0" smtClean="0"/>
          </a:p>
          <a:p>
            <a:pPr lvl="1"/>
            <a:r>
              <a:rPr lang="en-US" altLang="ja-JP" sz="1600" dirty="0" err="1" smtClean="0"/>
              <a:t>binwidth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bin</a:t>
            </a:r>
            <a:r>
              <a:rPr lang="ja-JP" altLang="en-US" sz="1600" dirty="0" smtClean="0"/>
              <a:t>の幅を設定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fill</a:t>
            </a:r>
            <a:r>
              <a:rPr lang="ja-JP" altLang="en-US" sz="1600" dirty="0" smtClean="0"/>
              <a:t>で変数ごとに色分け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position=“identity”</a:t>
            </a:r>
            <a:r>
              <a:rPr lang="ja-JP" altLang="en-US" sz="1600" dirty="0" smtClean="0"/>
              <a:t>で重ねて表示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(x=CRCL))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>
                <a:solidFill>
                  <a:srgbClr val="0070C0"/>
                </a:solidFill>
              </a:rPr>
              <a:t>geom_histogram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(x=CRCL, fill=factor(PN)),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position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“identity”, </a:t>
            </a:r>
            <a:r>
              <a:rPr lang="en-US" altLang="ja-JP" sz="1200" dirty="0"/>
              <a:t>alpha = 0.5, </a:t>
            </a:r>
            <a:r>
              <a:rPr lang="en-US" altLang="ja-JP" sz="1200" dirty="0" err="1"/>
              <a:t>binwidth</a:t>
            </a:r>
            <a:r>
              <a:rPr lang="en-US" altLang="ja-JP" sz="1200" dirty="0"/>
              <a:t> = 10</a:t>
            </a:r>
            <a:r>
              <a:rPr lang="en-US" altLang="ja-JP" sz="1200" dirty="0" smtClean="0"/>
              <a:t>)</a:t>
            </a:r>
            <a:br>
              <a:rPr lang="en-US" altLang="ja-JP" sz="1200" dirty="0" smtClean="0"/>
            </a:b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PN</a:t>
            </a:r>
            <a:r>
              <a:rPr lang="ja-JP" altLang="en-US" sz="1200" dirty="0" smtClean="0"/>
              <a:t>で色分けして</a:t>
            </a:r>
            <a:r>
              <a:rPr lang="en-US" altLang="ja-JP" sz="1200" dirty="0" smtClean="0"/>
              <a:t>CRCL</a:t>
            </a:r>
            <a:r>
              <a:rPr lang="ja-JP" altLang="en-US" sz="1200" dirty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2207304"/>
            <a:ext cx="5130743" cy="4104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4" y="2146903"/>
            <a:ext cx="5281744" cy="42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</a:t>
            </a:r>
            <a:r>
              <a:rPr lang="ja-JP" altLang="en-US" dirty="0" smtClean="0"/>
              <a:t>の</a:t>
            </a:r>
            <a:r>
              <a:rPr lang="en-US" altLang="ja-JP" dirty="0" smtClean="0"/>
              <a:t>Formatting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xlab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ylab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ggtitle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theme…..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ja-JP" altLang="en-US" sz="1200" dirty="0" smtClean="0"/>
              <a:t>関数例：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err="1" smtClean="0"/>
              <a:t>ggplot</a:t>
            </a:r>
            <a:r>
              <a:rPr lang="en-US" altLang="ja-JP" sz="1200" dirty="0" smtClean="0"/>
              <a:t>(data=nm_data_p2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/>
              <a:t>geom_line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(group=ID)) + </a:t>
            </a:r>
            <a:r>
              <a:rPr lang="en-US" altLang="ja-JP" sz="1200" dirty="0" err="1"/>
              <a:t>facet_grid</a:t>
            </a:r>
            <a:r>
              <a:rPr lang="en-US" altLang="ja-JP" sz="1200" dirty="0"/>
              <a:t>(DRUG~MALE, scales="free") + 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xlab</a:t>
            </a:r>
            <a:r>
              <a:rPr lang="en-US" altLang="ja-JP" sz="1200" dirty="0" smtClean="0"/>
              <a:t>(“Time </a:t>
            </a:r>
            <a:r>
              <a:rPr lang="en-US" altLang="ja-JP" sz="1200" dirty="0"/>
              <a:t>after dose(</a:t>
            </a:r>
            <a:r>
              <a:rPr lang="en-US" altLang="ja-JP" sz="1200" dirty="0" err="1"/>
              <a:t>hr</a:t>
            </a:r>
            <a:r>
              <a:rPr lang="en-US" altLang="ja-JP" sz="1200" dirty="0" smtClean="0"/>
              <a:t>)”) </a:t>
            </a:r>
            <a:r>
              <a:rPr lang="en-US" altLang="ja-JP" sz="1200" dirty="0"/>
              <a:t>+ </a:t>
            </a:r>
            <a:r>
              <a:rPr lang="en-US" altLang="ja-JP" sz="1200" dirty="0" err="1"/>
              <a:t>ylab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(ng/mL</a:t>
            </a:r>
            <a:r>
              <a:rPr lang="en-US" altLang="ja-JP" sz="1200" dirty="0" smtClean="0"/>
              <a:t>)”) +   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</a:t>
            </a:r>
            <a:r>
              <a:rPr lang="ja-JP" altLang="en-US" sz="1200" dirty="0">
                <a:solidFill>
                  <a:srgbClr val="00B050"/>
                </a:solidFill>
              </a:rPr>
              <a:t>名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scale_x_continuous</a:t>
            </a:r>
            <a:r>
              <a:rPr lang="en-US" altLang="ja-JP" sz="1200" dirty="0"/>
              <a:t>(breaks =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(0, 10, by=2)) + </a:t>
            </a:r>
            <a:r>
              <a:rPr lang="ja-JP" altLang="en-US" sz="1200" dirty="0" smtClean="0"/>
              <a:t>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x</a:t>
            </a:r>
            <a:r>
              <a:rPr lang="ja-JP" altLang="en-US" sz="1200" dirty="0" smtClean="0">
                <a:solidFill>
                  <a:srgbClr val="00B050"/>
                </a:solidFill>
              </a:rPr>
              <a:t>軸の目盛りの切り方（</a:t>
            </a:r>
            <a:r>
              <a:rPr lang="en-US" altLang="ja-JP" sz="1200" dirty="0" smtClean="0">
                <a:solidFill>
                  <a:srgbClr val="00B050"/>
                </a:solidFill>
              </a:rPr>
              <a:t>y</a:t>
            </a:r>
            <a:r>
              <a:rPr lang="ja-JP" altLang="en-US" sz="1200" dirty="0" smtClean="0">
                <a:solidFill>
                  <a:srgbClr val="00B050"/>
                </a:solidFill>
              </a:rPr>
              <a:t>軸も同様に設定可能</a:t>
            </a:r>
            <a:r>
              <a:rPr lang="en-US" altLang="ja-JP" sz="1200" dirty="0" smtClean="0">
                <a:solidFill>
                  <a:srgbClr val="00B050"/>
                </a:solidFill>
              </a:rPr>
              <a:t>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scale_y_continuous</a:t>
            </a:r>
            <a:r>
              <a:rPr lang="ja-JP" altLang="en-US" sz="1200" dirty="0" smtClean="0">
                <a:solidFill>
                  <a:srgbClr val="00B050"/>
                </a:solidFill>
              </a:rPr>
              <a:t>）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scale_colour_discrete</a:t>
            </a:r>
            <a:r>
              <a:rPr lang="en-US" altLang="ja-JP" sz="1200" dirty="0"/>
              <a:t>(name = </a:t>
            </a:r>
            <a:r>
              <a:rPr lang="en-US" altLang="ja-JP" sz="1200" dirty="0" smtClean="0"/>
              <a:t>“Sex </a:t>
            </a:r>
            <a:r>
              <a:rPr lang="en-US" altLang="ja-JP" sz="1200" dirty="0"/>
              <a:t>(0=Female, 1=Male</a:t>
            </a:r>
            <a:r>
              <a:rPr lang="en-US" altLang="ja-JP" sz="1200" dirty="0" smtClean="0"/>
              <a:t>)”) + </a:t>
            </a:r>
            <a:r>
              <a:rPr lang="ja-JP" altLang="en-US" sz="1200" dirty="0" smtClean="0"/>
              <a:t>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ggtitle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Profiles by </a:t>
            </a:r>
            <a:r>
              <a:rPr lang="en-US" altLang="ja-JP" sz="1200" dirty="0" smtClean="0"/>
              <a:t>Sex”, </a:t>
            </a:r>
            <a:r>
              <a:rPr lang="en-US" altLang="ja-JP" sz="1200" dirty="0"/>
              <a:t>subtitle = </a:t>
            </a:r>
            <a:r>
              <a:rPr lang="en-US" altLang="ja-JP" sz="1200" dirty="0" smtClean="0"/>
              <a:t>“Only </a:t>
            </a:r>
            <a:r>
              <a:rPr lang="en-US" altLang="ja-JP" sz="1200" dirty="0"/>
              <a:t>PN=19 data </a:t>
            </a:r>
            <a:r>
              <a:rPr lang="en-US" altLang="ja-JP" sz="1200" dirty="0" smtClean="0"/>
              <a:t>used”) + </a:t>
            </a:r>
            <a:r>
              <a:rPr lang="ja-JP" altLang="en-US" sz="1200" dirty="0" smtClean="0"/>
              <a:t>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r>
              <a:rPr lang="ja-JP" altLang="en-US" sz="1200" dirty="0" err="1" smtClean="0">
                <a:solidFill>
                  <a:srgbClr val="00B050"/>
                </a:solidFill>
              </a:rPr>
              <a:t>，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labs(caption = paste0(“Y panel: 1=</a:t>
            </a:r>
            <a:r>
              <a:rPr lang="en-US" altLang="ja-JP" sz="1200" dirty="0" err="1" smtClean="0"/>
              <a:t>Imipenem</a:t>
            </a:r>
            <a:r>
              <a:rPr lang="en-US" altLang="ja-JP" sz="1200" dirty="0" smtClean="0"/>
              <a:t>, 2=MK7655, X panel: 0=Female, 1=Male\n”,</a:t>
            </a:r>
            <a:r>
              <a:rPr lang="ja-JP" altLang="en-US" sz="1200" dirty="0" smtClean="0"/>
              <a:t>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                      “Source</a:t>
            </a:r>
            <a:r>
              <a:rPr lang="en-US" altLang="ja-JP" sz="1200" dirty="0"/>
              <a:t>: </a:t>
            </a:r>
            <a:r>
              <a:rPr lang="en-US" altLang="ja-JP" sz="1200" dirty="0" smtClean="0"/>
              <a:t>“, </a:t>
            </a:r>
            <a:r>
              <a:rPr lang="en-US" altLang="ja-JP" sz="1200" dirty="0"/>
              <a:t>path, </a:t>
            </a:r>
            <a:r>
              <a:rPr lang="en-US" altLang="ja-JP" sz="1200" dirty="0" smtClean="0"/>
              <a:t>“/Data/PSP4-8-748-s012.csv” )) </a:t>
            </a:r>
            <a:r>
              <a:rPr lang="en-US" altLang="ja-JP" sz="1200" dirty="0"/>
              <a:t>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theme_bw</a:t>
            </a:r>
            <a:r>
              <a:rPr lang="en-US" altLang="ja-JP" sz="1200" dirty="0"/>
              <a:t>() </a:t>
            </a:r>
            <a:r>
              <a:rPr lang="en-US" altLang="ja-JP" sz="1200" dirty="0" smtClean="0"/>
              <a:t>+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のスタイル，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theme_classic</a:t>
            </a:r>
            <a:r>
              <a:rPr lang="en-US" altLang="ja-JP" sz="1200" dirty="0" smtClean="0">
                <a:solidFill>
                  <a:srgbClr val="00B050"/>
                </a:solidFill>
              </a:rPr>
              <a:t>(),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theme_light</a:t>
            </a:r>
            <a:r>
              <a:rPr lang="en-US" altLang="ja-JP" sz="1200" dirty="0" smtClean="0">
                <a:solidFill>
                  <a:srgbClr val="00B050"/>
                </a:solidFill>
              </a:rPr>
              <a:t>()</a:t>
            </a:r>
            <a:r>
              <a:rPr lang="ja-JP" altLang="en-US" sz="1200" dirty="0" smtClean="0">
                <a:solidFill>
                  <a:srgbClr val="00B050"/>
                </a:solidFill>
              </a:rPr>
              <a:t>など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theme(</a:t>
            </a:r>
            <a:r>
              <a:rPr lang="en-US" altLang="ja-JP" sz="1200" dirty="0" err="1"/>
              <a:t>axis.text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軸名のフォント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legend.title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 title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legend.text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ja-JP" altLang="en-US" sz="1200" dirty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legend.key.size</a:t>
            </a:r>
            <a:r>
              <a:rPr lang="en-US" altLang="ja-JP" sz="1200" dirty="0"/>
              <a:t> = unit(0.3, </a:t>
            </a:r>
            <a:r>
              <a:rPr lang="en-US" altLang="ja-JP" sz="1200" dirty="0" smtClean="0"/>
              <a:t>“cm”),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のサイズ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plot.title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(size=15, face</a:t>
            </a:r>
            <a:r>
              <a:rPr lang="en-US" altLang="ja-JP" sz="1200" dirty="0" smtClean="0"/>
              <a:t>=“bold”),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plot.subtitle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(size=10),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 </a:t>
            </a:r>
            <a:r>
              <a:rPr lang="ja-JP" altLang="en-US" sz="1200" dirty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plot.caption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(size=8,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=“black”, </a:t>
            </a:r>
            <a:r>
              <a:rPr lang="en-US" altLang="ja-JP" sz="1200" dirty="0" err="1" smtClean="0"/>
              <a:t>hjust</a:t>
            </a:r>
            <a:r>
              <a:rPr lang="en-US" altLang="ja-JP" sz="1200" dirty="0" smtClean="0"/>
              <a:t> = 1.0), </a:t>
            </a:r>
            <a:r>
              <a:rPr lang="en-US" altLang="ja-JP" sz="1200" dirty="0" smtClean="0">
                <a:solidFill>
                  <a:srgbClr val="00B050"/>
                </a:solidFill>
              </a:rPr>
              <a:t>#</a:t>
            </a:r>
            <a:r>
              <a:rPr lang="ja-JP" altLang="en-US" sz="1200" dirty="0" smtClean="0"/>
              <a:t>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/>
              <a:t>strip.text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分割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図の割り当て</a:t>
            </a:r>
            <a:r>
              <a:rPr lang="en-US" altLang="ja-JP" sz="1200" dirty="0" smtClean="0">
                <a:solidFill>
                  <a:srgbClr val="00B050"/>
                </a:solidFill>
              </a:rPr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legend.position</a:t>
            </a:r>
            <a:r>
              <a:rPr lang="en-US" altLang="ja-JP" sz="1200" dirty="0" smtClean="0"/>
              <a:t> = “top”)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の位置</a:t>
            </a:r>
            <a:r>
              <a:rPr lang="en-US" altLang="ja-JP" sz="1200" dirty="0" smtClean="0">
                <a:solidFill>
                  <a:srgbClr val="00B050"/>
                </a:solidFill>
              </a:rPr>
              <a:t>, “left”, “top”, “right”, “bottom”, </a:t>
            </a:r>
            <a:r>
              <a:rPr lang="ja-JP" altLang="en-US" sz="1200" dirty="0" smtClean="0">
                <a:solidFill>
                  <a:srgbClr val="00B050"/>
                </a:solidFill>
              </a:rPr>
              <a:t>座標表示</a:t>
            </a:r>
            <a:r>
              <a:rPr lang="en-US" altLang="ja-JP" sz="1200" dirty="0" smtClean="0">
                <a:solidFill>
                  <a:srgbClr val="00B050"/>
                </a:solidFill>
              </a:rPr>
              <a:t>(ex. c(0.9, 0.1))</a:t>
            </a:r>
            <a:endParaRPr lang="en-US" altLang="ja-JP" sz="1200" dirty="0">
              <a:solidFill>
                <a:srgbClr val="00B05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3838"/>
            <a:ext cx="5818639" cy="46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</a:t>
            </a:r>
            <a:r>
              <a:rPr lang="en-US" altLang="ja-JP" dirty="0" smtClean="0"/>
              <a:t>Handling &lt;“</a:t>
            </a:r>
            <a:r>
              <a:rPr lang="en-US" altLang="ja-JP" dirty="0" err="1" smtClean="0"/>
              <a:t>dplyr</a:t>
            </a:r>
            <a:r>
              <a:rPr lang="en-US" altLang="ja-JP" dirty="0" smtClean="0"/>
              <a:t>”&gt;</a:t>
            </a:r>
            <a:endParaRPr lang="en-US" altLang="ja-JP" dirty="0"/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</a:t>
            </a:r>
            <a:r>
              <a:rPr lang="en-US" altLang="ja-JP" dirty="0"/>
              <a:t>Visualization </a:t>
            </a:r>
            <a:r>
              <a:rPr lang="en-US" altLang="ja-JP" dirty="0" smtClean="0"/>
              <a:t>&lt;“ggplot2”&gt;</a:t>
            </a:r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：基本</a:t>
            </a:r>
            <a:r>
              <a:rPr lang="ja-JP" altLang="en-US" dirty="0"/>
              <a:t>設定</a:t>
            </a:r>
            <a:r>
              <a:rPr lang="ja-JP" altLang="en-US" dirty="0" smtClean="0"/>
              <a:t>，要約・分割，箱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図，ヒストグラム，</a:t>
            </a:r>
            <a:r>
              <a:rPr lang="en-US" altLang="ja-JP" dirty="0" smtClean="0"/>
              <a:t>Formatting</a:t>
            </a:r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 smtClean="0"/>
              <a:t>便利な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nm_data3</a:t>
            </a:r>
            <a:r>
              <a:rPr lang="ja-JP" altLang="en-US" dirty="0" smtClean="0"/>
              <a:t>として読み込み，以下を作図してください。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PN=2</a:t>
            </a:r>
            <a:r>
              <a:rPr kumimoji="1" lang="ja-JP" altLang="en-US" dirty="0" smtClean="0"/>
              <a:t>のデータについて，</a:t>
            </a:r>
            <a:r>
              <a:rPr lang="ja-JP" altLang="en-US" dirty="0" smtClean="0"/>
              <a:t>個別濃度推移とその平均推移を重ね合わせた図を薬剤（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）ごとに作成してください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全症例のデータについて，体重と</a:t>
            </a:r>
            <a:r>
              <a:rPr lang="en-US" altLang="ja-JP" dirty="0" smtClean="0"/>
              <a:t>CLCR</a:t>
            </a:r>
            <a:r>
              <a:rPr lang="ja-JP" altLang="en-US" dirty="0" smtClean="0"/>
              <a:t>の相関プロットを近似曲線付きで示してください。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406" y="184785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Data to plot 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&lt;- </a:t>
            </a:r>
            <a:r>
              <a:rPr lang="en-US" altLang="ja-JP" dirty="0" err="1"/>
              <a:t>read_csv</a:t>
            </a:r>
            <a:r>
              <a:rPr lang="en-US" altLang="ja-JP" dirty="0"/>
              <a:t>(paste0(path,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"/Data/PSP4-8-748-s012.csv"</a:t>
            </a:r>
            <a:r>
              <a:rPr lang="en-US" altLang="ja-JP" dirty="0"/>
              <a:t>), </a:t>
            </a:r>
            <a:r>
              <a:rPr lang="en-US" altLang="ja-JP" dirty="0" err="1"/>
              <a:t>na</a:t>
            </a:r>
            <a:r>
              <a:rPr lang="en-US" altLang="ja-JP" dirty="0"/>
              <a:t>=".",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    = </a:t>
            </a:r>
            <a:r>
              <a:rPr lang="en-US" altLang="ja-JP" dirty="0" err="1"/>
              <a:t>col_character</a:t>
            </a:r>
            <a:r>
              <a:rPr lang="en-US" altLang="ja-JP" dirty="0"/>
              <a:t>(),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TREAT = </a:t>
            </a:r>
            <a:r>
              <a:rPr lang="en-US" altLang="ja-JP" dirty="0" err="1"/>
              <a:t>col_character</a:t>
            </a:r>
            <a:r>
              <a:rPr lang="en-US" altLang="ja-JP" dirty="0"/>
              <a:t>() 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By Drug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</a:t>
            </a:r>
            <a:r>
              <a:rPr lang="en-US" altLang="ja-JP" dirty="0" smtClean="0"/>
              <a:t> filter(PN==2 &amp; MDV == 0) %&gt;% </a:t>
            </a:r>
            <a:r>
              <a:rPr lang="en-US" altLang="ja-JP" dirty="0" err="1"/>
              <a:t>ggplot</a:t>
            </a:r>
            <a:r>
              <a:rPr lang="en-US" altLang="ja-JP" dirty="0"/>
              <a:t>(</a:t>
            </a:r>
            <a:r>
              <a:rPr lang="en-US" altLang="ja-JP" dirty="0" err="1"/>
              <a:t>aes</a:t>
            </a:r>
            <a:r>
              <a:rPr lang="en-US" altLang="ja-JP" dirty="0"/>
              <a:t>(x=RNTM, y=CONC)) </a:t>
            </a:r>
            <a:r>
              <a:rPr lang="en-US" altLang="ja-JP" dirty="0" smtClean="0"/>
              <a:t>+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lang="en-US" altLang="ja-JP" dirty="0" err="1" smtClean="0"/>
              <a:t>geom_line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(group=ID</a:t>
            </a:r>
            <a:r>
              <a:rPr lang="en-US" altLang="ja-JP" dirty="0"/>
              <a:t>), 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stat_summary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="red") +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                          </a:t>
            </a:r>
            <a:r>
              <a:rPr lang="en-US" altLang="ja-JP" dirty="0" err="1" smtClean="0"/>
              <a:t>stat_summary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geom</a:t>
            </a:r>
            <a:r>
              <a:rPr lang="en-US" altLang="ja-JP" dirty="0"/>
              <a:t>="line", </a:t>
            </a:r>
            <a:r>
              <a:rPr lang="en-US" altLang="ja-JP" dirty="0" err="1"/>
              <a:t>colour</a:t>
            </a:r>
            <a:r>
              <a:rPr lang="en-US" altLang="ja-JP" dirty="0"/>
              <a:t>="red") + </a:t>
            </a:r>
            <a:r>
              <a:rPr lang="en-US" altLang="ja-JP" dirty="0" err="1"/>
              <a:t>facet_wrap</a:t>
            </a:r>
            <a:r>
              <a:rPr lang="en-US" altLang="ja-JP" dirty="0"/>
              <a:t>(~DRUG, scales = "free")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BW-CLCR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filter(CRCL&gt;0) %&gt;% </a:t>
            </a:r>
            <a:r>
              <a:rPr lang="en-US" altLang="ja-JP" dirty="0" err="1"/>
              <a:t>group_by</a:t>
            </a:r>
            <a:r>
              <a:rPr lang="en-US" altLang="ja-JP" dirty="0"/>
              <a:t>(ID) %&gt;% slice(1) %&gt;%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</a:t>
            </a:r>
            <a:r>
              <a:rPr lang="en-US" altLang="ja-JP" dirty="0" err="1" smtClean="0"/>
              <a:t>ggplot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(x=WT</a:t>
            </a:r>
            <a:r>
              <a:rPr lang="en-US" altLang="ja-JP" dirty="0"/>
              <a:t>, y=CRCL)) + </a:t>
            </a:r>
            <a:r>
              <a:rPr lang="en-US" altLang="ja-JP" dirty="0" err="1"/>
              <a:t>geom_point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stat_smooth</a:t>
            </a:r>
            <a:r>
              <a:rPr lang="en-US" altLang="ja-JP" dirty="0"/>
              <a:t>() + </a:t>
            </a:r>
            <a:r>
              <a:rPr lang="en-US" altLang="ja-JP" dirty="0" err="1"/>
              <a:t>theme_bw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の整形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>
                <a:solidFill>
                  <a:srgbClr val="0070C0"/>
                </a:solidFill>
              </a:rPr>
              <a:t>flextable</a:t>
            </a:r>
            <a:r>
              <a:rPr kumimoji="1" lang="en-US" altLang="ja-JP" dirty="0" smtClean="0"/>
              <a:t>: Table</a:t>
            </a:r>
            <a:r>
              <a:rPr kumimoji="1" lang="ja-JP" altLang="en-US" dirty="0" smtClean="0"/>
              <a:t>の整形が出来るパッケージ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2100" dirty="0" smtClean="0"/>
              <a:t>関数例：</a:t>
            </a: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en-US" altLang="ja-JP" sz="2100" dirty="0" smtClean="0"/>
              <a:t>## </a:t>
            </a:r>
            <a:r>
              <a:rPr lang="en-US" altLang="ja-JP" sz="2100" dirty="0" err="1" smtClean="0"/>
              <a:t>Desc</a:t>
            </a:r>
            <a:r>
              <a:rPr lang="en-US" altLang="ja-JP" sz="2100" dirty="0" smtClean="0"/>
              <a:t>. Stats. Grouped by PN and Dose</a:t>
            </a:r>
          </a:p>
          <a:p>
            <a:pPr marL="457200" lvl="1" indent="0">
              <a:buNone/>
            </a:pPr>
            <a:r>
              <a:rPr lang="en-US" altLang="ja-JP" sz="2100" dirty="0" err="1" smtClean="0"/>
              <a:t>nm_flex</a:t>
            </a:r>
            <a:r>
              <a:rPr lang="en-US" altLang="ja-JP" sz="2100" dirty="0" smtClean="0"/>
              <a:t> &lt;- nm_data2 %&gt;% filter(PN &lt;= 2) %&gt;% </a:t>
            </a:r>
            <a:r>
              <a:rPr lang="en-US" altLang="ja-JP" sz="2100" dirty="0" err="1" smtClean="0"/>
              <a:t>group_by</a:t>
            </a:r>
            <a:r>
              <a:rPr lang="en-US" altLang="ja-JP" sz="2100" dirty="0" smtClean="0"/>
              <a:t>(PN, DOSE) %&gt;%</a:t>
            </a:r>
          </a:p>
          <a:p>
            <a:pPr marL="457200" lvl="1" indent="0">
              <a:buNone/>
            </a:pPr>
            <a:r>
              <a:rPr lang="ja-JP" altLang="en-US" sz="2100" dirty="0"/>
              <a:t> </a:t>
            </a:r>
            <a:r>
              <a:rPr lang="ja-JP" altLang="en-US" sz="2100" dirty="0" smtClean="0"/>
              <a:t>                                           </a:t>
            </a:r>
            <a:r>
              <a:rPr lang="en-US" altLang="ja-JP" sz="2100" dirty="0" smtClean="0"/>
              <a:t> </a:t>
            </a:r>
            <a:r>
              <a:rPr lang="en-US" altLang="ja-JP" sz="2100" dirty="0" err="1" smtClean="0"/>
              <a:t>summarise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Age_Mean</a:t>
            </a:r>
            <a:r>
              <a:rPr lang="en-US" altLang="ja-JP" sz="2100" dirty="0" smtClean="0"/>
              <a:t>  = mean(AGE),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WT_Mean</a:t>
            </a:r>
            <a:r>
              <a:rPr lang="en-US" altLang="ja-JP" sz="2100" dirty="0" smtClean="0"/>
              <a:t>   = mean(WT),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CRCL_Mean</a:t>
            </a:r>
            <a:r>
              <a:rPr lang="en-US" altLang="ja-JP" sz="2100" dirty="0" smtClean="0"/>
              <a:t> = mean(CRCL)) %&gt;% 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mutate_if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is.double</a:t>
            </a:r>
            <a:r>
              <a:rPr lang="en-US" altLang="ja-JP" sz="2100" dirty="0" smtClean="0"/>
              <a:t>, ~</a:t>
            </a:r>
            <a:r>
              <a:rPr lang="en-US" altLang="ja-JP" sz="2100" dirty="0" err="1" smtClean="0"/>
              <a:t>signif</a:t>
            </a:r>
            <a:r>
              <a:rPr lang="en-US" altLang="ja-JP" sz="2100" dirty="0" smtClean="0"/>
              <a:t>(., 3)) </a:t>
            </a:r>
            <a:r>
              <a:rPr lang="en-US" altLang="ja-JP" sz="2100" dirty="0"/>
              <a:t>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有効桁数を揃える</a:t>
            </a:r>
            <a:endParaRPr lang="en-US" altLang="ja-JP" sz="2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>
                <a:solidFill>
                  <a:srgbClr val="0070C0"/>
                </a:solidFill>
              </a:rPr>
              <a:t>flextable</a:t>
            </a:r>
            <a:r>
              <a:rPr lang="en-US" altLang="ja-JP" sz="2100" dirty="0" smtClean="0"/>
              <a:t>()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ｆ</a:t>
            </a:r>
            <a:r>
              <a:rPr lang="en-US" altLang="ja-JP" sz="2100" dirty="0" err="1" smtClean="0">
                <a:solidFill>
                  <a:schemeClr val="accent6">
                    <a:lumMod val="75000"/>
                  </a:schemeClr>
                </a:solidFill>
              </a:rPr>
              <a:t>lextable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へ変換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merge_v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横軸で同じ値を結合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merge_h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縦軸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theme_box</a:t>
            </a:r>
            <a:r>
              <a:rPr lang="en-US" altLang="ja-JP" sz="2100" dirty="0" smtClean="0"/>
              <a:t>() 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theme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font(</a:t>
            </a:r>
            <a:r>
              <a:rPr lang="en-US" altLang="ja-JP" sz="2100" dirty="0" err="1" smtClean="0"/>
              <a:t>fontname</a:t>
            </a:r>
            <a:r>
              <a:rPr lang="en-US" altLang="ja-JP" sz="2100" dirty="0" smtClean="0"/>
              <a:t>=“Times New Roman”,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fontsize</a:t>
            </a:r>
            <a:r>
              <a:rPr lang="en-US" altLang="ja-JP" sz="2100" dirty="0" smtClean="0"/>
              <a:t>(size=10,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フォントサイズの設定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align(align = “left”, part=“all”) %&gt;%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文字を左揃えにする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width(width = 0.8)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カラム幅を設定</a:t>
            </a:r>
            <a:endParaRPr lang="en-US" altLang="ja-JP" sz="2100" dirty="0" smtClean="0"/>
          </a:p>
          <a:p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8355435" y="2617365"/>
            <a:ext cx="255165" cy="897622"/>
          </a:xfrm>
          <a:prstGeom prst="rightBrace">
            <a:avLst>
              <a:gd name="adj1" fmla="val 14908"/>
              <a:gd name="adj2" fmla="val 5373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35767" y="290667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-1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の回答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36697" t="-654" r="36275" b="34029"/>
          <a:stretch/>
        </p:blipFill>
        <p:spPr>
          <a:xfrm>
            <a:off x="8635767" y="3640463"/>
            <a:ext cx="3226266" cy="27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6112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作成した</a:t>
            </a:r>
            <a:r>
              <a:rPr lang="en-US" altLang="ja-JP" dirty="0" smtClean="0"/>
              <a:t>table, figure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に出力できるパッケージ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出力）：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/>
              <a:t>doc &lt;- </a:t>
            </a:r>
            <a:r>
              <a:rPr lang="en-US" altLang="ja-JP" sz="2000" dirty="0" err="1"/>
              <a:t>read_docx</a:t>
            </a:r>
            <a:r>
              <a:rPr lang="en-US" altLang="ja-JP" sz="2000" dirty="0"/>
              <a:t>() %&gt;%</a:t>
            </a: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body_add_par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“EDA Table”, </a:t>
            </a:r>
            <a:r>
              <a:rPr lang="en-US" altLang="ja-JP" sz="2000" dirty="0"/>
              <a:t>style = </a:t>
            </a:r>
            <a:r>
              <a:rPr lang="en-US" altLang="ja-JP" sz="2000" dirty="0" smtClean="0"/>
              <a:t>“heading 2”) 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表タイトルの設定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body_add_flextable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nm_flex</a:t>
            </a:r>
            <a:r>
              <a:rPr lang="en-US" altLang="ja-JP" sz="2000" dirty="0"/>
              <a:t>) </a:t>
            </a:r>
            <a:r>
              <a:rPr lang="en-US" altLang="ja-JP" sz="2000" dirty="0" smtClean="0"/>
              <a:t>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smtClean="0"/>
              <a:t>print(doc, target = “1_data_handling/Officer_Table.docx”)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</a:rPr>
              <a:t> word file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出力</a:t>
            </a:r>
            <a:r>
              <a:rPr lang="ja-JP" altLang="en-US" dirty="0"/>
              <a:t>）：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1900" dirty="0" err="1"/>
              <a:t>ppt</a:t>
            </a:r>
            <a:r>
              <a:rPr lang="en-US" altLang="ja-JP" sz="1900" dirty="0"/>
              <a:t> &lt;- </a:t>
            </a:r>
            <a:r>
              <a:rPr lang="en-US" altLang="ja-JP" sz="1900" dirty="0" err="1"/>
              <a:t>read_pptx</a:t>
            </a:r>
            <a:r>
              <a:rPr lang="en-US" altLang="ja-JP" sz="1900" dirty="0"/>
              <a:t>() %&gt;% 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add_slide</a:t>
            </a:r>
            <a:r>
              <a:rPr lang="en-US" altLang="ja-JP" sz="1900" dirty="0" smtClean="0"/>
              <a:t>(layout </a:t>
            </a:r>
            <a:r>
              <a:rPr lang="en-US" altLang="ja-JP" sz="1900" dirty="0"/>
              <a:t>= "Title and Content") %&gt;%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(value </a:t>
            </a:r>
            <a:r>
              <a:rPr lang="en-US" altLang="ja-JP" sz="1900" dirty="0"/>
              <a:t>= "EDA Table",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"title")) </a:t>
            </a:r>
            <a:r>
              <a:rPr lang="en-US" altLang="ja-JP" sz="1900" dirty="0" smtClean="0"/>
              <a:t>%&gt;% </a:t>
            </a:r>
            <a:r>
              <a:rPr lang="en-US" altLang="ja-JP" sz="19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19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タイトル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設定</a:t>
            </a:r>
            <a:endParaRPr lang="en-US" altLang="ja-JP" sz="1900" dirty="0"/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</a:t>
            </a:r>
            <a:r>
              <a:rPr lang="en-US" altLang="ja-JP" sz="1900" dirty="0" err="1" smtClean="0"/>
              <a:t>nm_flex</a:t>
            </a:r>
            <a:r>
              <a:rPr lang="en-US" altLang="ja-JP" sz="1900" dirty="0"/>
              <a:t>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"body")) %&gt;% </a:t>
            </a:r>
            <a:r>
              <a:rPr lang="en-US" altLang="ja-JP" sz="19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1900" dirty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1900" dirty="0" err="1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19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19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print(target </a:t>
            </a:r>
            <a:r>
              <a:rPr lang="en-US" altLang="ja-JP" sz="1900" dirty="0"/>
              <a:t>= "1_data_handling/Officer_Table.pptx</a:t>
            </a:r>
            <a:r>
              <a:rPr lang="en-US" altLang="ja-JP" sz="1900" dirty="0" smtClean="0"/>
              <a:t>")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#  </a:t>
            </a:r>
            <a:r>
              <a:rPr lang="en-US" altLang="ja-JP" sz="18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en-US" altLang="ja-JP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1900" dirty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3300"/>
              </p:ext>
            </p:extLst>
          </p:nvPr>
        </p:nvGraphicFramePr>
        <p:xfrm>
          <a:off x="10613472" y="31709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文書" showAsIcon="1" r:id="rId4" imgW="914400" imgH="771480" progId="Word.Document.12">
                  <p:embed/>
                </p:oleObj>
              </mc:Choice>
              <mc:Fallback>
                <p:oleObj name="文書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13472" y="31709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53407"/>
              </p:ext>
            </p:extLst>
          </p:nvPr>
        </p:nvGraphicFramePr>
        <p:xfrm>
          <a:off x="9699072" y="58808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プレゼンテーション" showAsIcon="1" r:id="rId7" imgW="914400" imgH="771480" progId="PowerPoint.Show.12">
                  <p:embed/>
                </p:oleObj>
              </mc:Choice>
              <mc:Fallback>
                <p:oleObj name="プレゼンテーション" showAsIcon="1" r:id="rId7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99072" y="58808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探索的</a:t>
            </a:r>
            <a:r>
              <a:rPr kumimoji="1" lang="ja-JP" altLang="en-US" dirty="0"/>
              <a:t>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）が非常に分かりやすい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cloud/project/R-for-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-master/Data/PSP4-8-748-s012.csv”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&gt;=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</a:t>
            </a:r>
            <a:r>
              <a:rPr lang="en-US" altLang="ja-JP" sz="1200" dirty="0" smtClean="0"/>
              <a:t>&gt;= 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</a:t>
            </a:r>
            <a:r>
              <a:rPr lang="en-US" altLang="ja-JP" sz="1000" dirty="0" smtClean="0">
                <a:solidFill>
                  <a:schemeClr val="tx1"/>
                </a:solidFill>
              </a:rPr>
              <a:t>&gt;= 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に含まれない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2367</TotalTime>
  <Words>3345</Words>
  <Application>Microsoft Office PowerPoint</Application>
  <PresentationFormat>ワイド画面</PresentationFormat>
  <Paragraphs>609</Paragraphs>
  <Slides>23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Arial Unicode MS</vt:lpstr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文書</vt:lpstr>
      <vt:lpstr>プレゼンテーション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演習-2：回答コード</vt:lpstr>
      <vt:lpstr>Data Visualization</vt:lpstr>
      <vt:lpstr>ggplot2の基本 ggplot, geom_point, geom_line</vt:lpstr>
      <vt:lpstr>要約，分割してプロット stat_summary, stat_smooth, facet_wrap/grid</vt:lpstr>
      <vt:lpstr>箱ひげ図，ヒストグラム geom_boxplot, geom_histogram</vt:lpstr>
      <vt:lpstr>図のFormatting xlab, ylab, ggtitle, theme…..</vt:lpstr>
      <vt:lpstr>演習-3</vt:lpstr>
      <vt:lpstr>演習-3：回答コード</vt:lpstr>
      <vt:lpstr>便利な機能：Tableの整形 flextable</vt:lpstr>
      <vt:lpstr>便利な機能：帳票のword/ppt出力 officer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815</cp:revision>
  <cp:lastPrinted>2019-07-18T10:05:47Z</cp:lastPrinted>
  <dcterms:created xsi:type="dcterms:W3CDTF">2019-07-16T00:45:48Z</dcterms:created>
  <dcterms:modified xsi:type="dcterms:W3CDTF">2020-10-22T08:13:20Z</dcterms:modified>
</cp:coreProperties>
</file>