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7" r:id="rId2"/>
    <p:sldId id="288" r:id="rId3"/>
    <p:sldId id="289" r:id="rId4"/>
    <p:sldId id="313" r:id="rId5"/>
    <p:sldId id="315" r:id="rId6"/>
    <p:sldId id="316" r:id="rId7"/>
    <p:sldId id="314" r:id="rId8"/>
    <p:sldId id="317" r:id="rId9"/>
    <p:sldId id="319" r:id="rId10"/>
    <p:sldId id="322" r:id="rId11"/>
    <p:sldId id="312" r:id="rId12"/>
    <p:sldId id="307" r:id="rId13"/>
    <p:sldId id="323" r:id="rId14"/>
    <p:sldId id="320" r:id="rId15"/>
    <p:sldId id="321" r:id="rId16"/>
    <p:sldId id="325" r:id="rId17"/>
    <p:sldId id="327" r:id="rId18"/>
    <p:sldId id="324" r:id="rId19"/>
    <p:sldId id="328" r:id="rId20"/>
    <p:sldId id="329" r:id="rId21"/>
    <p:sldId id="330" r:id="rId22"/>
    <p:sldId id="333" r:id="rId23"/>
    <p:sldId id="331" r:id="rId24"/>
    <p:sldId id="332" r:id="rId25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202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______1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ja-JP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～</a:t>
            </a:r>
            <a:r>
              <a:rPr lang="en-US" altLang="ja-JP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lang="ja-JP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プロット、視覚的共変量探索～</a:t>
            </a:r>
            <a:endParaRPr lang="ja-JP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rgbClr val="0070C0"/>
                </a:solidFill>
              </a:rPr>
              <a:t>## </a:t>
            </a:r>
            <a:r>
              <a:rPr lang="en-US" altLang="ja-JP" sz="2000" dirty="0" err="1">
                <a:solidFill>
                  <a:srgbClr val="0070C0"/>
                </a:solidFill>
              </a:rPr>
              <a:t>gridExtra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</a:t>
            </a:r>
            <a:r>
              <a:rPr lang="en-US" altLang="ja-JP" sz="2000" dirty="0" err="1"/>
              <a:t>grid.arrange</a:t>
            </a:r>
            <a:r>
              <a:rPr lang="en-US" altLang="ja-JP" sz="2000" dirty="0"/>
              <a:t>(p1, p2, </a:t>
            </a:r>
            <a:r>
              <a:rPr lang="en-US" altLang="ja-JP" sz="2000" dirty="0" err="1"/>
              <a:t>ncol</a:t>
            </a:r>
            <a:r>
              <a:rPr lang="en-US" altLang="ja-JP" sz="2000" dirty="0"/>
              <a:t>=2)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print(p)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7" y="3447123"/>
            <a:ext cx="7133968" cy="26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視覚的共変量探索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 smtClean="0"/>
              <a:t>共変量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薬物動態や薬力学に影響を及ぼす要因</a:t>
            </a:r>
            <a:endParaRPr kumimoji="1"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内因性の要因：体重、性別、年齢、臨床検査値、遺伝子多型など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外因性の要因：併用薬、合併症、喫煙の有無など</a:t>
            </a:r>
            <a:endParaRPr lang="en-US" altLang="ja-JP" dirty="0" smtClean="0"/>
          </a:p>
          <a:p>
            <a:pPr lvl="2">
              <a:lnSpc>
                <a:spcPct val="100000"/>
              </a:lnSpc>
            </a:pPr>
            <a:r>
              <a:rPr lang="ja-JP" altLang="en-US" dirty="0" smtClean="0"/>
              <a:t>試験デザイン：製剤、食事の条件など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-8223" b="76035"/>
          <a:stretch/>
        </p:blipFill>
        <p:spPr>
          <a:xfrm>
            <a:off x="7608069" y="5042108"/>
            <a:ext cx="695945" cy="1541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32526" b="65959"/>
          <a:stretch/>
        </p:blipFill>
        <p:spPr>
          <a:xfrm>
            <a:off x="7610053" y="4749025"/>
            <a:ext cx="466209" cy="235205"/>
          </a:xfrm>
          <a:prstGeom prst="rect">
            <a:avLst/>
          </a:prstGeom>
        </p:spPr>
      </p:pic>
      <p:pic>
        <p:nvPicPr>
          <p:cNvPr id="3074" name="Picture 2" descr="é»å­ã¿ãã³ãå¸ãäººã®ã¤ã©ã¹ãï¼ä¸­å¹´ç·æ§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96" y="4526522"/>
            <a:ext cx="1031172" cy="10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å¤ªã£ããããããã®ã¤ã©ã¹ãï¼è¥æº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27" y="4500199"/>
            <a:ext cx="1121290" cy="11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ãã³ãã¼ã¬ã¼ã®ã¤ã©ã¹ã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717" y="4711168"/>
            <a:ext cx="661880" cy="6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éãçæ°ã§å¥é¢ãã¦ããäººã®ã¤ã©ã¹ã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79" y="4457937"/>
            <a:ext cx="1205814" cy="12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ç©ããå¥³æ§ã®ã¤ã©ã¹ã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19" y="4552316"/>
            <a:ext cx="1086267" cy="10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共変量探索の流れ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 smtClean="0"/>
              <a:t>患者背景の確認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要約統計量の把握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5"/>
                </a:solidFill>
              </a:rPr>
              <a:t>共</a:t>
            </a:r>
            <a:r>
              <a:rPr kumimoji="1" lang="ja-JP" altLang="en-US" dirty="0" smtClean="0">
                <a:solidFill>
                  <a:schemeClr val="accent5"/>
                </a:solidFill>
              </a:rPr>
              <a:t>変量候補の相関関係の</a:t>
            </a:r>
            <a:r>
              <a:rPr kumimoji="1" lang="ja-JP" altLang="en-US" dirty="0" smtClean="0">
                <a:solidFill>
                  <a:schemeClr val="accent5"/>
                </a:solidFill>
              </a:rPr>
              <a:t>確認</a:t>
            </a:r>
            <a:r>
              <a:rPr lang="ja-JP" altLang="en-US" dirty="0" smtClean="0">
                <a:solidFill>
                  <a:schemeClr val="accent5"/>
                </a:solidFill>
              </a:rPr>
              <a:t>（散布図行列）</a:t>
            </a:r>
            <a:endParaRPr kumimoji="1" lang="en-US" altLang="ja-JP" dirty="0" smtClean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Base model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構築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accent5"/>
                </a:solidFill>
              </a:rPr>
              <a:t>ETA</a:t>
            </a:r>
            <a:r>
              <a:rPr lang="ja-JP" altLang="en-US" dirty="0">
                <a:solidFill>
                  <a:schemeClr val="accent5"/>
                </a:solidFill>
              </a:rPr>
              <a:t>（変量効果）と共変量の相関を</a:t>
            </a:r>
            <a:r>
              <a:rPr lang="ja-JP" altLang="en-US" dirty="0" smtClean="0">
                <a:solidFill>
                  <a:schemeClr val="accent5"/>
                </a:solidFill>
              </a:rPr>
              <a:t>確認（散布図、ボックスプロット）</a:t>
            </a:r>
            <a:endParaRPr lang="ja-JP" altLang="en-US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NONMEM</a:t>
            </a:r>
            <a:r>
              <a:rPr kumimoji="1" lang="ja-JP" altLang="en-US" dirty="0" err="1" smtClean="0">
                <a:solidFill>
                  <a:schemeClr val="bg1">
                    <a:lumMod val="65000"/>
                  </a:schemeClr>
                </a:solidFill>
              </a:rPr>
              <a:t>で共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変量探索の実行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要約統計量の把握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0059" cy="4351338"/>
          </a:xfrm>
        </p:spPr>
        <p:txBody>
          <a:bodyPr/>
          <a:lstStyle/>
          <a:p>
            <a:r>
              <a:rPr kumimoji="1" lang="ja-JP" altLang="en-US" dirty="0" smtClean="0"/>
              <a:t>収集した患者背景データ</a:t>
            </a:r>
            <a:r>
              <a:rPr lang="ja-JP" altLang="en-US" dirty="0"/>
              <a:t>で</a:t>
            </a:r>
            <a:r>
              <a:rPr kumimoji="1" lang="ja-JP" altLang="en-US" dirty="0" smtClean="0"/>
              <a:t>共変量探索可能かどうか確認する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連続変数：平均、標準偏差、データの範囲、分布の形は？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離散変数：全体に占める割合は？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3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共</a:t>
            </a:r>
            <a:r>
              <a:rPr lang="ja-JP" altLang="en-US" dirty="0"/>
              <a:t>変量候補の相関関係の</a:t>
            </a:r>
            <a:r>
              <a:rPr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4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各共</a:t>
            </a:r>
            <a:r>
              <a:rPr lang="ja-JP" altLang="en-US" dirty="0"/>
              <a:t>変量</a:t>
            </a:r>
            <a:r>
              <a:rPr lang="ja-JP" altLang="en-US" dirty="0" smtClean="0"/>
              <a:t>候補が互いに独立しているか確認する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相関が強い共変量を複数同時に組み込むとパラメータを適切に推定できない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あらかじめ</a:t>
            </a:r>
            <a:r>
              <a:rPr lang="ja-JP" altLang="en-US" dirty="0"/>
              <a:t>共変量の相関を</a:t>
            </a:r>
            <a:r>
              <a:rPr lang="ja-JP" altLang="en-US" dirty="0" smtClean="0"/>
              <a:t>確認し、相関の強い共変量を複数同時にパラメータに組み込まないよう注意する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02" y="3325810"/>
            <a:ext cx="4893124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175789" cy="1325563"/>
          </a:xfrm>
        </p:spPr>
        <p:txBody>
          <a:bodyPr/>
          <a:lstStyle/>
          <a:p>
            <a:r>
              <a:rPr lang="en-US" altLang="ja-JP" dirty="0" smtClean="0"/>
              <a:t>ETA</a:t>
            </a:r>
            <a:r>
              <a:rPr lang="ja-JP" altLang="en-US" dirty="0" smtClean="0"/>
              <a:t> </a:t>
            </a:r>
            <a:r>
              <a:rPr lang="ja-JP" altLang="en-US" dirty="0"/>
              <a:t>（変量効果）</a:t>
            </a:r>
            <a:r>
              <a:rPr lang="ja-JP" altLang="en-US" dirty="0" smtClean="0"/>
              <a:t>と</a:t>
            </a:r>
            <a:r>
              <a:rPr lang="ja-JP" altLang="en-US" dirty="0"/>
              <a:t>共変量の相関を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94179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Base </a:t>
            </a:r>
            <a:r>
              <a:rPr lang="en-US" altLang="ja-JP" dirty="0"/>
              <a:t>model</a:t>
            </a:r>
            <a:r>
              <a:rPr lang="ja-JP" altLang="en-US" dirty="0"/>
              <a:t>の</a:t>
            </a:r>
            <a:r>
              <a:rPr lang="en-US" altLang="ja-JP" dirty="0" smtClean="0"/>
              <a:t>ETA</a:t>
            </a:r>
            <a:r>
              <a:rPr lang="ja-JP" altLang="en-US" dirty="0" err="1" smtClean="0"/>
              <a:t>と</a:t>
            </a:r>
            <a:r>
              <a:rPr lang="ja-JP" altLang="en-US" dirty="0" err="1"/>
              <a:t>共</a:t>
            </a:r>
            <a:r>
              <a:rPr lang="ja-JP" altLang="en-US" dirty="0" smtClean="0"/>
              <a:t>変量に相関関係があるか確認する</a:t>
            </a:r>
            <a:endParaRPr lang="ja-JP" altLang="en-US" dirty="0"/>
          </a:p>
          <a:p>
            <a:pPr lvl="1"/>
            <a:r>
              <a:rPr lang="ja-JP" altLang="en-US" dirty="0" smtClean="0"/>
              <a:t>共変量探索前に組み込まれそうな共変量に当たりをつける</a:t>
            </a:r>
            <a:endParaRPr lang="en-US" altLang="ja-JP" dirty="0" smtClean="0"/>
          </a:p>
          <a:p>
            <a:pPr lvl="1"/>
            <a:r>
              <a:rPr lang="ja-JP" altLang="en-US" dirty="0"/>
              <a:t>共</a:t>
            </a:r>
            <a:r>
              <a:rPr lang="ja-JP" altLang="en-US" dirty="0" smtClean="0"/>
              <a:t>変量を組み込む際の式を検討する（比例的な増加か？累積的な増加か</a:t>
            </a:r>
            <a:r>
              <a:rPr lang="ja-JP" altLang="en-US" dirty="0" smtClean="0"/>
              <a:t>？頭打ちか？）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24" y="3714749"/>
            <a:ext cx="4086117" cy="22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行列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作成の前処理に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必要な関数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696075"/>
            <a:ext cx="9082601" cy="49353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>
                <a:solidFill>
                  <a:srgbClr val="0070C0"/>
                </a:solidFill>
              </a:rPr>
              <a:t>&lt;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dplyr</a:t>
            </a:r>
            <a:r>
              <a:rPr lang="en-US" altLang="ja-JP" sz="20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rgbClr val="0070C0"/>
                </a:solidFill>
              </a:rPr>
              <a:t>filter</a:t>
            </a:r>
            <a:r>
              <a:rPr lang="ja-JP" altLang="en-US" sz="2000" dirty="0" smtClean="0"/>
              <a:t>：列を指定し、条件式に該当する行を抜き出す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nmdata2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 smtClean="0"/>
              <a:t>nmdata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%&gt;% filter(DOSE==500)</a:t>
            </a:r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意味：列「</a:t>
            </a:r>
            <a:r>
              <a:rPr lang="en-US" altLang="ja-JP" sz="1600" dirty="0" smtClean="0"/>
              <a:t>DOSE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=500</a:t>
            </a:r>
            <a:r>
              <a:rPr lang="ja-JP" altLang="en-US" sz="1600" dirty="0" smtClean="0"/>
              <a:t>の行を抜き出す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rgbClr val="0070C0"/>
                </a:solidFill>
              </a:rPr>
              <a:t>distinct</a:t>
            </a:r>
            <a:r>
              <a:rPr lang="ja-JP" altLang="en-US" sz="2000" dirty="0" smtClean="0"/>
              <a:t>：列を指定し、重複した値を持つ行を削除する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nmdata2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nmdata</a:t>
            </a:r>
            <a:r>
              <a:rPr lang="en-US" altLang="ja-JP" sz="1600" dirty="0"/>
              <a:t> %&gt;% </a:t>
            </a:r>
            <a:r>
              <a:rPr lang="en-US" altLang="ja-JP" sz="1600" dirty="0" smtClean="0"/>
              <a:t>distinct(ID, .</a:t>
            </a:r>
            <a:r>
              <a:rPr lang="en-US" altLang="ja-JP" sz="1600" dirty="0" err="1" smtClean="0"/>
              <a:t>keep_all</a:t>
            </a:r>
            <a:r>
              <a:rPr lang="en-US" altLang="ja-JP" sz="1600" dirty="0" smtClean="0"/>
              <a:t> = TRUE)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意味：「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」列を指定し、重複した値を持つ行を削除する（初出を残し、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回目以降は削除）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en-US" altLang="ja-JP" sz="1600" dirty="0" smtClean="0"/>
              <a:t>.</a:t>
            </a:r>
            <a:r>
              <a:rPr lang="en-US" altLang="ja-JP" sz="1600" dirty="0" err="1" smtClean="0"/>
              <a:t>keep_all</a:t>
            </a:r>
            <a:r>
              <a:rPr lang="ja-JP" altLang="en-US" sz="1600" dirty="0" smtClean="0"/>
              <a:t>：指定した列以外を残すか否か（</a:t>
            </a:r>
            <a:r>
              <a:rPr lang="en-US" altLang="ja-JP" sz="1600" dirty="0" smtClean="0"/>
              <a:t>TRUE/FALSE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chemeClr val="accent5"/>
                </a:solidFill>
              </a:rPr>
              <a:t>select</a:t>
            </a:r>
            <a:r>
              <a:rPr lang="ja-JP" altLang="en-US" sz="2000" dirty="0" smtClean="0"/>
              <a:t>：指定した列を抜き出す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nmdata2 </a:t>
            </a:r>
            <a:r>
              <a:rPr lang="en-US" altLang="ja-JP" sz="1600" dirty="0" smtClean="0"/>
              <a:t>&lt;- </a:t>
            </a:r>
            <a:r>
              <a:rPr lang="en-US" altLang="ja-JP" sz="1600" dirty="0" err="1" smtClean="0"/>
              <a:t>nmdata</a:t>
            </a:r>
            <a:r>
              <a:rPr lang="en-US" altLang="ja-JP" sz="1600" dirty="0" smtClean="0"/>
              <a:t> %&gt;% select(ID, DOSE)</a:t>
            </a:r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意味：「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」「</a:t>
            </a:r>
            <a:r>
              <a:rPr lang="en-US" altLang="ja-JP" sz="1600" dirty="0" smtClean="0"/>
              <a:t>DOSE</a:t>
            </a:r>
            <a:r>
              <a:rPr lang="ja-JP" altLang="en-US" sz="1600" dirty="0" smtClean="0"/>
              <a:t>」列を抜き出す</a:t>
            </a:r>
            <a:endParaRPr lang="en-US" altLang="ja-JP" sz="1600" dirty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chemeClr val="accent5"/>
                </a:solidFill>
              </a:rPr>
              <a:t>mutate</a:t>
            </a:r>
            <a:r>
              <a:rPr lang="ja-JP" altLang="en-US" sz="2000" dirty="0" smtClean="0"/>
              <a:t>：新たに列を作成する（既にある列を指定すると、データが置き換わる）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/>
              <a:t> nmdata2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nmdata</a:t>
            </a:r>
            <a:r>
              <a:rPr lang="en-US" altLang="ja-JP" sz="1600" dirty="0"/>
              <a:t> %&gt;% </a:t>
            </a:r>
            <a:r>
              <a:rPr lang="en-US" altLang="ja-JP" sz="1600" dirty="0" smtClean="0"/>
              <a:t>mutate(</a:t>
            </a:r>
            <a:r>
              <a:rPr lang="en-US" altLang="ja-JP" sz="1600" dirty="0"/>
              <a:t>IBW = 22 * (HT/100)^2</a:t>
            </a:r>
            <a:r>
              <a:rPr lang="en-US" altLang="ja-JP" sz="1600" dirty="0" smtClean="0"/>
              <a:t>)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意味：新たに</a:t>
            </a:r>
            <a:r>
              <a:rPr lang="en-US" altLang="ja-JP" sz="1600" dirty="0" smtClean="0"/>
              <a:t>IBW</a:t>
            </a:r>
            <a:r>
              <a:rPr lang="en-US" altLang="ja-JP" sz="1600" dirty="0"/>
              <a:t>(=22*(HT/100)^2)</a:t>
            </a:r>
            <a:r>
              <a:rPr lang="ja-JP" altLang="en-US" sz="1600" dirty="0"/>
              <a:t>という列を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</a:t>
            </a:r>
            <a:r>
              <a:rPr lang="ja-JP" altLang="en-US" sz="1600" dirty="0" smtClean="0"/>
              <a:t>：</a:t>
            </a:r>
            <a:r>
              <a:rPr lang="en-US" altLang="ja-JP" sz="1600" dirty="0"/>
              <a:t> nmdata2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nmdata</a:t>
            </a:r>
            <a:r>
              <a:rPr lang="en-US" altLang="ja-JP" sz="1600" dirty="0"/>
              <a:t> %&gt;% </a:t>
            </a:r>
            <a:r>
              <a:rPr lang="en-US" altLang="ja-JP" sz="1600" dirty="0" smtClean="0"/>
              <a:t>mutate(MALE = </a:t>
            </a:r>
            <a:r>
              <a:rPr lang="en-US" altLang="ja-JP" sz="1600" dirty="0" err="1" smtClean="0"/>
              <a:t>as.factor</a:t>
            </a:r>
            <a:r>
              <a:rPr lang="en-US" altLang="ja-JP" sz="1600" dirty="0" smtClean="0"/>
              <a:t>(MALE))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意味：「</a:t>
            </a:r>
            <a:r>
              <a:rPr lang="en-US" altLang="ja-JP" sz="1600" dirty="0" smtClean="0"/>
              <a:t>MALE</a:t>
            </a:r>
            <a:r>
              <a:rPr lang="ja-JP" altLang="en-US" sz="1600" dirty="0" smtClean="0"/>
              <a:t>」列の型を因子（</a:t>
            </a:r>
            <a:r>
              <a:rPr lang="en-US" altLang="ja-JP" sz="1600" dirty="0" smtClean="0"/>
              <a:t>factor</a:t>
            </a:r>
            <a:r>
              <a:rPr lang="ja-JP" altLang="en-US" sz="1600" dirty="0" smtClean="0"/>
              <a:t>）に変更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147854" cy="1325563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共変量の散布図行列作成に必要な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パッケージ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523077"/>
            <a:ext cx="8613044" cy="49353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rgbClr val="0070C0"/>
                </a:solidFill>
              </a:rPr>
              <a:t>&lt;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GGally</a:t>
            </a:r>
            <a:r>
              <a:rPr lang="en-US" altLang="ja-JP" sz="2000" dirty="0" smtClean="0">
                <a:solidFill>
                  <a:srgbClr val="0070C0"/>
                </a:solidFill>
              </a:rPr>
              <a:t>&gt;</a:t>
            </a:r>
            <a:r>
              <a:rPr lang="ja-JP" altLang="en-US" sz="2000" dirty="0" smtClean="0"/>
              <a:t>：</a:t>
            </a:r>
            <a:r>
              <a:rPr lang="ja-JP" altLang="en-US" sz="2000" dirty="0" smtClean="0"/>
              <a:t>「</a:t>
            </a:r>
            <a:r>
              <a:rPr lang="en-US" altLang="ja-JP" sz="2000" dirty="0" smtClean="0"/>
              <a:t>ggplot2</a:t>
            </a:r>
            <a:r>
              <a:rPr lang="ja-JP" altLang="en-US" sz="2000" dirty="0" smtClean="0"/>
              <a:t>」を利用して散布図行列を作成するパッケージ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ja-JP" altLang="en-US" sz="2000" dirty="0" smtClean="0"/>
              <a:t>例：</a:t>
            </a:r>
            <a:r>
              <a:rPr lang="en-US" altLang="ja-JP" sz="2000" dirty="0">
                <a:solidFill>
                  <a:schemeClr val="accent5"/>
                </a:solidFill>
              </a:rPr>
              <a:t>p &lt;- 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ggpairs</a:t>
            </a:r>
            <a:r>
              <a:rPr lang="en-US" altLang="ja-JP" sz="2000" dirty="0" smtClean="0">
                <a:solidFill>
                  <a:schemeClr val="accent5"/>
                </a:solidFill>
              </a:rPr>
              <a:t>(data=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nmdata</a:t>
            </a:r>
            <a:r>
              <a:rPr lang="en-US" altLang="ja-JP" sz="2000" dirty="0" smtClean="0">
                <a:solidFill>
                  <a:schemeClr val="accent5"/>
                </a:solidFill>
              </a:rPr>
              <a:t>)</a:t>
            </a:r>
            <a:endParaRPr lang="en-US" altLang="ja-JP" sz="2000" dirty="0">
              <a:solidFill>
                <a:schemeClr val="accent5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非対角</a:t>
            </a:r>
            <a:r>
              <a:rPr lang="ja-JP" altLang="en-US" sz="1600" dirty="0"/>
              <a:t>要素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lower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連続変数</a:t>
            </a:r>
            <a:r>
              <a:rPr lang="en-US" altLang="ja-JP" sz="1200" dirty="0" smtClean="0"/>
              <a:t>×</a:t>
            </a:r>
            <a:r>
              <a:rPr lang="ja-JP" altLang="en-US" sz="1200" dirty="0" smtClean="0"/>
              <a:t>連続変数：散布図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連続変数</a:t>
            </a:r>
            <a:r>
              <a:rPr lang="en-US" altLang="ja-JP" sz="1200" dirty="0" smtClean="0"/>
              <a:t>×</a:t>
            </a:r>
            <a:r>
              <a:rPr lang="ja-JP" altLang="en-US" sz="1200" dirty="0" smtClean="0"/>
              <a:t>離散変数：ヒストグラム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離散変数</a:t>
            </a:r>
            <a:r>
              <a:rPr lang="en-US" altLang="ja-JP" sz="1200" dirty="0"/>
              <a:t>×</a:t>
            </a:r>
            <a:r>
              <a:rPr lang="ja-JP" altLang="en-US" sz="1200" dirty="0"/>
              <a:t>離散</a:t>
            </a:r>
            <a:r>
              <a:rPr lang="ja-JP" altLang="en-US" sz="1200" dirty="0" smtClean="0"/>
              <a:t>変数：棒グラフ</a:t>
            </a:r>
            <a:endParaRPr lang="en-US" altLang="ja-JP" sz="12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対角</a:t>
            </a:r>
            <a:r>
              <a:rPr lang="ja-JP" altLang="en-US" sz="1600" dirty="0"/>
              <a:t>要素</a:t>
            </a:r>
            <a:r>
              <a:rPr lang="ja-JP" altLang="en-US" sz="1600" dirty="0" smtClean="0"/>
              <a:t>（</a:t>
            </a:r>
            <a:r>
              <a:rPr lang="en-US" altLang="ja-JP" sz="1600" dirty="0" err="1" smtClean="0"/>
              <a:t>diag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連続変数：ヒストグラム（密度）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離散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：棒グラフ</a:t>
            </a:r>
            <a:endParaRPr lang="en-US" altLang="ja-JP" sz="12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非対角要素（</a:t>
            </a:r>
            <a:r>
              <a:rPr lang="en-US" altLang="ja-JP" sz="1600" dirty="0" smtClean="0"/>
              <a:t>upper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</a:t>
            </a:r>
            <a:r>
              <a:rPr lang="ja-JP" altLang="en-US" sz="1200" dirty="0"/>
              <a:t>変数</a:t>
            </a:r>
            <a:r>
              <a:rPr lang="en-US" altLang="ja-JP" sz="1200" dirty="0"/>
              <a:t>×</a:t>
            </a:r>
            <a:r>
              <a:rPr lang="ja-JP" altLang="en-US" sz="1200" dirty="0"/>
              <a:t>連続変数</a:t>
            </a:r>
            <a:r>
              <a:rPr lang="ja-JP" altLang="en-US" sz="1200" dirty="0" smtClean="0"/>
              <a:t>：相関係数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連続</a:t>
            </a:r>
            <a:r>
              <a:rPr lang="ja-JP" altLang="en-US" sz="1200" dirty="0"/>
              <a:t>変数</a:t>
            </a:r>
            <a:r>
              <a:rPr lang="en-US" altLang="ja-JP" sz="1200" dirty="0"/>
              <a:t>×</a:t>
            </a:r>
            <a:r>
              <a:rPr lang="ja-JP" altLang="en-US" sz="1200" dirty="0"/>
              <a:t>離散変数</a:t>
            </a:r>
            <a:r>
              <a:rPr lang="ja-JP" altLang="en-US" sz="1200" dirty="0" smtClean="0"/>
              <a:t>：ボックスプロット</a:t>
            </a:r>
            <a:endParaRPr lang="en-US" altLang="ja-JP" sz="1200" dirty="0"/>
          </a:p>
          <a:p>
            <a:pPr lvl="2">
              <a:lnSpc>
                <a:spcPct val="100000"/>
              </a:lnSpc>
            </a:pPr>
            <a:r>
              <a:rPr lang="ja-JP" altLang="en-US" sz="1200" dirty="0" smtClean="0"/>
              <a:t>離散</a:t>
            </a:r>
            <a:r>
              <a:rPr lang="ja-JP" altLang="en-US" sz="1200" dirty="0"/>
              <a:t>変数</a:t>
            </a:r>
            <a:r>
              <a:rPr lang="en-US" altLang="ja-JP" sz="1200" dirty="0"/>
              <a:t>×</a:t>
            </a:r>
            <a:r>
              <a:rPr lang="ja-JP" altLang="en-US" sz="1200" dirty="0"/>
              <a:t>離散変数</a:t>
            </a:r>
            <a:r>
              <a:rPr lang="ja-JP" altLang="en-US" sz="1200" dirty="0" smtClean="0"/>
              <a:t>：割合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2000" dirty="0" smtClean="0"/>
              <a:t>例</a:t>
            </a:r>
            <a:r>
              <a:rPr lang="ja-JP" altLang="en-US" sz="2000" dirty="0"/>
              <a:t>：</a:t>
            </a:r>
            <a:r>
              <a:rPr lang="en-US" altLang="ja-JP" sz="2000" dirty="0">
                <a:solidFill>
                  <a:schemeClr val="accent5"/>
                </a:solidFill>
              </a:rPr>
              <a:t>p &lt;- 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ggpairs</a:t>
            </a:r>
            <a:r>
              <a:rPr lang="en-US" altLang="ja-JP" sz="2000" dirty="0" smtClean="0">
                <a:solidFill>
                  <a:schemeClr val="accent5"/>
                </a:solidFill>
              </a:rPr>
              <a:t>(data=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nmdata</a:t>
            </a:r>
            <a:r>
              <a:rPr lang="en-US" altLang="ja-JP" sz="2000" dirty="0" smtClean="0">
                <a:solidFill>
                  <a:schemeClr val="accent5"/>
                </a:solidFill>
              </a:rPr>
              <a:t>, </a:t>
            </a:r>
            <a:r>
              <a:rPr lang="en-US" altLang="ja-JP" sz="2000" dirty="0" err="1">
                <a:solidFill>
                  <a:schemeClr val="accent5"/>
                </a:solidFill>
              </a:rPr>
              <a:t>aes</a:t>
            </a:r>
            <a:r>
              <a:rPr lang="en-US" altLang="ja-JP" sz="2000" dirty="0">
                <a:solidFill>
                  <a:schemeClr val="accent5"/>
                </a:solidFill>
              </a:rPr>
              <a:t>(alpha=0.7, </a:t>
            </a:r>
            <a:r>
              <a:rPr lang="en-US" altLang="ja-JP" sz="2000" dirty="0" err="1" smtClean="0">
                <a:solidFill>
                  <a:schemeClr val="accent5"/>
                </a:solidFill>
              </a:rPr>
              <a:t>colour</a:t>
            </a:r>
            <a:r>
              <a:rPr lang="en-US" altLang="ja-JP" sz="2000" dirty="0" smtClean="0">
                <a:solidFill>
                  <a:schemeClr val="accent5"/>
                </a:solidFill>
              </a:rPr>
              <a:t>=MALE))</a:t>
            </a:r>
            <a:endParaRPr lang="en-US" altLang="ja-JP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2000" dirty="0" smtClean="0"/>
              <a:t>「</a:t>
            </a:r>
            <a:r>
              <a:rPr lang="en-US" altLang="ja-JP" sz="2000" dirty="0" smtClean="0"/>
              <a:t>MALE</a:t>
            </a:r>
            <a:r>
              <a:rPr lang="ja-JP" altLang="en-US" sz="2000" dirty="0" smtClean="0"/>
              <a:t>」</a:t>
            </a:r>
            <a:r>
              <a:rPr lang="ja-JP" altLang="en-US" sz="2000" dirty="0" smtClean="0"/>
              <a:t>列で色分けして表示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178" y="1690690"/>
            <a:ext cx="3449284" cy="197759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78" y="4121915"/>
            <a:ext cx="3449284" cy="2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</a:t>
            </a:r>
            <a:r>
              <a:rPr kumimoji="1" lang="ja-JP" altLang="en-US" dirty="0" smtClean="0"/>
              <a:t>の</a:t>
            </a:r>
            <a:r>
              <a:rPr lang="en-US" altLang="ja-JP" dirty="0" smtClean="0">
                <a:solidFill>
                  <a:schemeClr val="accent5"/>
                </a:solidFill>
              </a:rPr>
              <a:t>PSP4-8-748-s012.csv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>
                <a:solidFill>
                  <a:schemeClr val="accent5"/>
                </a:solidFill>
              </a:rPr>
              <a:t>nmdata</a:t>
            </a:r>
            <a:r>
              <a:rPr kumimoji="1" lang="ja-JP" altLang="en-US" dirty="0" smtClean="0"/>
              <a:t>として読み込み、共変量の散布図行列</a:t>
            </a:r>
            <a:r>
              <a:rPr lang="ja-JP" altLang="en-US" dirty="0" smtClean="0"/>
              <a:t>作成のためのデータセット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nmdata2</a:t>
            </a:r>
            <a:r>
              <a:rPr kumimoji="1" lang="ja-JP" altLang="en-US" dirty="0" smtClean="0"/>
              <a:t>として作成</a:t>
            </a:r>
            <a:r>
              <a:rPr kumimoji="1" lang="ja-JP" altLang="en-US" dirty="0" smtClean="0"/>
              <a:t>してください</a:t>
            </a:r>
            <a:r>
              <a:rPr kumimoji="1" lang="ja-JP" altLang="en-US" dirty="0" smtClean="0"/>
              <a:t>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被験者番号（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）が重複した行は削除し、各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につき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行のデータセットとしてください。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「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AGE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MALE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HLTH</a:t>
            </a:r>
            <a:r>
              <a:rPr lang="ja-JP" altLang="en-US" dirty="0" smtClean="0"/>
              <a:t>」の列を抜き出してください。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CRCL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の値が欠損している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CRCL=-99</a:t>
            </a:r>
            <a:r>
              <a:rPr lang="ja-JP" altLang="en-US" dirty="0" smtClean="0"/>
              <a:t>）は削除してください。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MALE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HLTH</a:t>
            </a:r>
            <a:r>
              <a:rPr kumimoji="1" lang="ja-JP" altLang="en-US" dirty="0" smtClean="0"/>
              <a:t>」の型を因子（</a:t>
            </a:r>
            <a:r>
              <a:rPr kumimoji="1" lang="en-US" altLang="ja-JP" dirty="0" smtClean="0"/>
              <a:t>factor</a:t>
            </a:r>
            <a:r>
              <a:rPr kumimoji="1" lang="ja-JP" altLang="en-US" dirty="0" smtClean="0"/>
              <a:t>）にしてください。</a:t>
            </a:r>
            <a:endParaRPr kumimoji="1"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データセット「</a:t>
            </a:r>
            <a:r>
              <a:rPr lang="en-US" altLang="ja-JP" dirty="0" smtClean="0"/>
              <a:t>nmdata2</a:t>
            </a:r>
            <a:r>
              <a:rPr lang="ja-JP" altLang="en-US" dirty="0" smtClean="0"/>
              <a:t>」を用いて共</a:t>
            </a:r>
            <a:r>
              <a:rPr lang="ja-JP" altLang="en-US" dirty="0"/>
              <a:t>変量の散布図</a:t>
            </a:r>
            <a:r>
              <a:rPr lang="ja-JP" altLang="en-US" dirty="0" smtClean="0"/>
              <a:t>行列を作成して</a:t>
            </a:r>
            <a:r>
              <a:rPr lang="ja-JP" altLang="en-US" dirty="0"/>
              <a:t>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「</a:t>
            </a:r>
            <a:r>
              <a:rPr lang="en-US" altLang="ja-JP" dirty="0"/>
              <a:t>CRCL</a:t>
            </a:r>
            <a:r>
              <a:rPr lang="ja-JP" altLang="en-US" dirty="0"/>
              <a:t>」「</a:t>
            </a:r>
            <a:r>
              <a:rPr lang="en-US" altLang="ja-JP" dirty="0"/>
              <a:t>AGE</a:t>
            </a:r>
            <a:r>
              <a:rPr lang="ja-JP" altLang="en-US" dirty="0"/>
              <a:t>」「</a:t>
            </a:r>
            <a:r>
              <a:rPr lang="en-US" altLang="ja-JP" dirty="0"/>
              <a:t>MALE</a:t>
            </a:r>
            <a:r>
              <a:rPr lang="ja-JP" altLang="en-US" dirty="0"/>
              <a:t>」「</a:t>
            </a:r>
            <a:r>
              <a:rPr lang="en-US" altLang="ja-JP" dirty="0"/>
              <a:t>HLTH</a:t>
            </a:r>
            <a:r>
              <a:rPr lang="ja-JP" altLang="en-US" dirty="0"/>
              <a:t>」の散布図行列</a:t>
            </a:r>
            <a:r>
              <a:rPr lang="ja-JP" altLang="en-US" dirty="0" smtClean="0"/>
              <a:t>を、「</a:t>
            </a:r>
            <a:r>
              <a:rPr lang="en-US" altLang="ja-JP" dirty="0" smtClean="0"/>
              <a:t>HLTH</a:t>
            </a:r>
            <a:r>
              <a:rPr lang="ja-JP" altLang="en-US" dirty="0" smtClean="0"/>
              <a:t>」で色分けして作成してください。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## </a:t>
            </a:r>
            <a:r>
              <a:rPr lang="ja-JP" altLang="en-US" sz="2000" dirty="0" smtClean="0">
                <a:solidFill>
                  <a:srgbClr val="0070C0"/>
                </a:solidFill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</a:rPr>
              <a:t>処理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nmdata</a:t>
            </a:r>
            <a:r>
              <a:rPr lang="en-US" altLang="ja-JP" sz="2000" dirty="0"/>
              <a:t> &lt;- </a:t>
            </a:r>
            <a:r>
              <a:rPr lang="en-US" altLang="ja-JP" sz="2000" dirty="0" err="1"/>
              <a:t>read_csv</a:t>
            </a:r>
            <a:r>
              <a:rPr lang="en-US" altLang="ja-JP" sz="2000" dirty="0"/>
              <a:t>(paste0(path, "/Data/PSP4-8-748-s012.csv"), skip = 0)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nmdata2 </a:t>
            </a:r>
            <a:r>
              <a:rPr lang="en-US" altLang="ja-JP" sz="2000" dirty="0"/>
              <a:t>&lt;- </a:t>
            </a:r>
            <a:r>
              <a:rPr lang="en-US" altLang="ja-JP" sz="2000" dirty="0" err="1"/>
              <a:t>nmdata</a:t>
            </a:r>
            <a:r>
              <a:rPr lang="en-US" altLang="ja-JP" sz="2000" dirty="0"/>
              <a:t>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distinct(ID, .</a:t>
            </a:r>
            <a:r>
              <a:rPr lang="en-US" altLang="ja-JP" sz="2000" dirty="0" err="1"/>
              <a:t>keep_all</a:t>
            </a:r>
            <a:r>
              <a:rPr lang="en-US" altLang="ja-JP" sz="2000" dirty="0"/>
              <a:t> = TRUE)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select(CRCL, AGE, MALE, HLTH)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filter(CRCL != -99)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mutate(MALE = </a:t>
            </a:r>
            <a:r>
              <a:rPr lang="en-US" altLang="ja-JP" sz="2000" dirty="0" err="1"/>
              <a:t>as.factor</a:t>
            </a:r>
            <a:r>
              <a:rPr lang="en-US" altLang="ja-JP" sz="2000" dirty="0"/>
              <a:t>(MALE)) %&gt;%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  mutate(HLTH = </a:t>
            </a:r>
            <a:r>
              <a:rPr lang="en-US" altLang="ja-JP" sz="2000" dirty="0" err="1"/>
              <a:t>as.factor</a:t>
            </a:r>
            <a:r>
              <a:rPr lang="en-US" altLang="ja-JP" sz="2000" dirty="0"/>
              <a:t>(HLTH</a:t>
            </a:r>
            <a:r>
              <a:rPr lang="en-US" altLang="ja-JP" sz="2000" dirty="0" smtClean="0"/>
              <a:t>))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View</a:t>
            </a:r>
            <a:r>
              <a:rPr lang="en-US" altLang="ja-JP" sz="2000" dirty="0" smtClean="0"/>
              <a:t>(nmdata2)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287" t="11371" r="83854" b="61091"/>
          <a:stretch/>
        </p:blipFill>
        <p:spPr>
          <a:xfrm>
            <a:off x="7734298" y="4165754"/>
            <a:ext cx="2593889" cy="24396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51641" t="7020" r="2578" b="75528"/>
          <a:stretch/>
        </p:blipFill>
        <p:spPr>
          <a:xfrm>
            <a:off x="6010274" y="2781455"/>
            <a:ext cx="5787746" cy="119508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6010273" y="3209926"/>
            <a:ext cx="3448051" cy="476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438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GOF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必要</a:t>
            </a:r>
            <a:r>
              <a:rPr kumimoji="1" lang="ja-JP" altLang="en-US" dirty="0" smtClean="0"/>
              <a:t>な関数の説明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-1</a:t>
            </a:r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視覚的共変量探索</a:t>
            </a:r>
            <a:endParaRPr lang="en-US" altLang="ja-JP" dirty="0"/>
          </a:p>
          <a:p>
            <a:pPr lvl="1"/>
            <a:r>
              <a:rPr lang="ja-JP" altLang="en-US" dirty="0" smtClean="0"/>
              <a:t>共</a:t>
            </a:r>
            <a:r>
              <a:rPr lang="ja-JP" altLang="en-US" dirty="0" smtClean="0"/>
              <a:t>変量候補の相関関係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必要</a:t>
            </a:r>
            <a:r>
              <a:rPr lang="ja-JP" altLang="en-US" dirty="0" smtClean="0"/>
              <a:t>な関数・パッケージ</a:t>
            </a:r>
            <a:r>
              <a:rPr lang="ja-JP" altLang="en-US" dirty="0" smtClean="0"/>
              <a:t>の説明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pPr lvl="1"/>
            <a:r>
              <a:rPr lang="en-US" altLang="ja-JP" dirty="0" smtClean="0"/>
              <a:t>ETA</a:t>
            </a:r>
            <a:r>
              <a:rPr lang="ja-JP" altLang="en-US" dirty="0" smtClean="0"/>
              <a:t>（変量効果）と共変量の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## 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散布図行列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</a:t>
            </a:r>
            <a:r>
              <a:rPr lang="en-US" altLang="ja-JP" sz="2000" dirty="0" err="1"/>
              <a:t>ggpairs</a:t>
            </a:r>
            <a:r>
              <a:rPr lang="en-US" altLang="ja-JP" sz="2000" dirty="0"/>
              <a:t>(data=</a:t>
            </a:r>
            <a:r>
              <a:rPr lang="en-US" altLang="ja-JP" sz="2000" dirty="0" err="1"/>
              <a:t>nmdata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aes</a:t>
            </a:r>
            <a:r>
              <a:rPr lang="en-US" altLang="ja-JP" sz="2000" dirty="0"/>
              <a:t>(alpha=0.7, </a:t>
            </a:r>
            <a:r>
              <a:rPr lang="en-US" altLang="ja-JP" sz="2000" dirty="0" err="1"/>
              <a:t>colour</a:t>
            </a:r>
            <a:r>
              <a:rPr lang="en-US" altLang="ja-JP" sz="2000" dirty="0"/>
              <a:t>=HLTH))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print(p)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445" y="2714624"/>
            <a:ext cx="5682379" cy="34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</a:t>
            </a:r>
            <a:r>
              <a:rPr kumimoji="1" lang="ja-JP" altLang="en-US" dirty="0" smtClean="0"/>
              <a:t>の</a:t>
            </a:r>
            <a:r>
              <a:rPr lang="en-US" altLang="ja-JP" dirty="0" smtClean="0">
                <a:solidFill>
                  <a:schemeClr val="accent5"/>
                </a:solidFill>
              </a:rPr>
              <a:t>patab61</a:t>
            </a:r>
            <a:r>
              <a:rPr kumimoji="1"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</a:t>
            </a:r>
            <a:r>
              <a:rPr lang="en-US" altLang="ja-JP" dirty="0" smtClean="0">
                <a:solidFill>
                  <a:schemeClr val="accent5"/>
                </a:solidFill>
              </a:rPr>
              <a:t>atab61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cotab61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sdtab61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en-US" altLang="ja-JP" dirty="0" smtClean="0">
                <a:solidFill>
                  <a:schemeClr val="accent5"/>
                </a:solidFill>
              </a:rPr>
              <a:t>patab61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catab61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smtClean="0">
                <a:solidFill>
                  <a:schemeClr val="accent5"/>
                </a:solidFill>
              </a:rPr>
              <a:t>cotab61</a:t>
            </a:r>
            <a:r>
              <a:rPr lang="ja-JP" altLang="en-US" dirty="0" smtClean="0"/>
              <a:t>は</a:t>
            </a:r>
            <a:r>
              <a:rPr lang="ja-JP" altLang="en-US" dirty="0"/>
              <a:t>被験者番号（</a:t>
            </a:r>
            <a:r>
              <a:rPr lang="en-US" altLang="ja-JP" dirty="0"/>
              <a:t>ID</a:t>
            </a:r>
            <a:r>
              <a:rPr lang="ja-JP" altLang="en-US" dirty="0"/>
              <a:t>）が重複した</a:t>
            </a:r>
            <a:r>
              <a:rPr lang="ja-JP" altLang="en-US" dirty="0" smtClean="0"/>
              <a:t>行を削除して、</a:t>
            </a:r>
            <a:r>
              <a:rPr lang="en-US" altLang="ja-JP" dirty="0"/>
              <a:t> </a:t>
            </a:r>
            <a:r>
              <a:rPr lang="en-US" altLang="ja-JP" dirty="0" err="1" smtClean="0">
                <a:solidFill>
                  <a:schemeClr val="accent5"/>
                </a:solidFill>
              </a:rPr>
              <a:t>patab</a:t>
            </a:r>
            <a:r>
              <a:rPr lang="ja-JP" altLang="en-US" dirty="0" err="1" smtClean="0"/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catab</a:t>
            </a:r>
            <a:r>
              <a:rPr lang="ja-JP" altLang="en-US" dirty="0" err="1" smtClean="0"/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cotab</a:t>
            </a:r>
            <a:r>
              <a:rPr lang="ja-JP" altLang="en-US" dirty="0" smtClean="0"/>
              <a:t>を作成してください。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sdtab61</a:t>
            </a:r>
            <a:r>
              <a:rPr lang="ja-JP" altLang="en-US" dirty="0" smtClean="0"/>
              <a:t>は</a:t>
            </a:r>
            <a:r>
              <a:rPr lang="en-US" altLang="ja-JP" dirty="0" smtClean="0"/>
              <a:t>ID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が重複した行を削除して、</a:t>
            </a:r>
            <a:r>
              <a:rPr lang="en-US" altLang="ja-JP" dirty="0" err="1" smtClean="0">
                <a:solidFill>
                  <a:schemeClr val="accent5"/>
                </a:solidFill>
              </a:rPr>
              <a:t>sdtab</a:t>
            </a:r>
            <a:r>
              <a:rPr lang="ja-JP" altLang="en-US" dirty="0"/>
              <a:t>を作成してください。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 smtClean="0">
                <a:solidFill>
                  <a:schemeClr val="accent5"/>
                </a:solidFill>
              </a:rPr>
              <a:t>patab</a:t>
            </a:r>
            <a:r>
              <a:rPr lang="ja-JP" altLang="en-US" dirty="0" err="1">
                <a:solidFill>
                  <a:schemeClr val="accent5"/>
                </a:solidFill>
              </a:rPr>
              <a:t>、</a:t>
            </a:r>
            <a:r>
              <a:rPr lang="en-US" altLang="ja-JP" dirty="0" err="1">
                <a:solidFill>
                  <a:schemeClr val="accent5"/>
                </a:solidFill>
              </a:rPr>
              <a:t>catab</a:t>
            </a:r>
            <a:r>
              <a:rPr lang="ja-JP" altLang="en-US" dirty="0" err="1">
                <a:solidFill>
                  <a:schemeClr val="accent5"/>
                </a:solidFill>
              </a:rPr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cotab</a:t>
            </a:r>
            <a:r>
              <a:rPr lang="ja-JP" altLang="en-US" dirty="0" err="1" smtClean="0">
                <a:solidFill>
                  <a:schemeClr val="accent5"/>
                </a:solidFill>
              </a:rPr>
              <a:t>、</a:t>
            </a:r>
            <a:r>
              <a:rPr lang="en-US" altLang="ja-JP" dirty="0" err="1" smtClean="0">
                <a:solidFill>
                  <a:schemeClr val="accent5"/>
                </a:solidFill>
              </a:rPr>
              <a:t>sdtab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としてマージした</a:t>
            </a:r>
            <a:r>
              <a:rPr lang="en-US" altLang="ja-JP" dirty="0" err="1" smtClean="0">
                <a:solidFill>
                  <a:schemeClr val="accent5"/>
                </a:solidFill>
              </a:rPr>
              <a:t>nmdata</a:t>
            </a:r>
            <a:r>
              <a:rPr lang="ja-JP" altLang="en-US" dirty="0" smtClean="0"/>
              <a:t>を作成してください。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 smtClean="0"/>
              <a:t>nmdata</a:t>
            </a:r>
            <a:r>
              <a:rPr lang="ja-JP" altLang="en-US" dirty="0" smtClean="0"/>
              <a:t>を用いて</a:t>
            </a:r>
            <a:r>
              <a:rPr lang="en-US" altLang="ja-JP" dirty="0" smtClean="0"/>
              <a:t>ETA1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の相関プロットを作成してください。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err="1" smtClean="0"/>
              <a:t>、</a:t>
            </a:r>
            <a:r>
              <a:rPr lang="en-US" altLang="ja-JP" dirty="0" smtClean="0"/>
              <a:t>ETA1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HLTH</a:t>
            </a:r>
            <a:r>
              <a:rPr lang="ja-JP" altLang="en-US" dirty="0" smtClean="0"/>
              <a:t>のボックスプロットを作成してください。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  <a:r>
              <a:rPr lang="ja-JP" altLang="en-US" dirty="0" smtClean="0"/>
              <a:t>に用いるデータセットの説明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patab61</a:t>
            </a:r>
            <a:r>
              <a:rPr lang="ja-JP" altLang="en-US" dirty="0" smtClean="0"/>
              <a:t>：患者個別パラメータ（</a:t>
            </a:r>
            <a:r>
              <a:rPr lang="en-US" altLang="ja-JP" dirty="0" smtClean="0"/>
              <a:t>ETA</a:t>
            </a:r>
            <a:r>
              <a:rPr lang="ja-JP" altLang="en-US" dirty="0" smtClean="0"/>
              <a:t>）を出力したファイル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catab61</a:t>
            </a:r>
            <a:r>
              <a:rPr lang="ja-JP" altLang="en-US" dirty="0" smtClean="0"/>
              <a:t>：共変量候補のうち、離散変数を出力したファイル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cotab61</a:t>
            </a:r>
            <a:r>
              <a:rPr lang="ja-JP" altLang="en-US" dirty="0" smtClean="0"/>
              <a:t>：共変量候補のうち、連続変数を出力したファイル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sdtab61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GOF</a:t>
            </a:r>
            <a:r>
              <a:rPr lang="ja-JP" altLang="en-US" dirty="0"/>
              <a:t>プロット作成に必要な変数を出力した</a:t>
            </a:r>
            <a:r>
              <a:rPr lang="ja-JP" altLang="en-US" dirty="0" smtClean="0"/>
              <a:t>ファイル（今回は「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」列をマージするために使用）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9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## </a:t>
            </a:r>
            <a:r>
              <a:rPr lang="ja-JP" altLang="en-US" sz="2000" dirty="0" smtClean="0">
                <a:solidFill>
                  <a:srgbClr val="0070C0"/>
                </a:solidFill>
              </a:rPr>
              <a:t>データ処理</a:t>
            </a:r>
            <a:endParaRPr kumimoji="1"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patab</a:t>
            </a:r>
            <a:r>
              <a:rPr lang="en-US" altLang="ja-JP" sz="2000" dirty="0"/>
              <a:t> &lt;- patab61 %&gt;% distinct(ID, .</a:t>
            </a:r>
            <a:r>
              <a:rPr lang="en-US" altLang="ja-JP" sz="2000" dirty="0" err="1"/>
              <a:t>keep_all</a:t>
            </a:r>
            <a:r>
              <a:rPr lang="en-US" altLang="ja-JP" sz="20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catab</a:t>
            </a:r>
            <a:r>
              <a:rPr lang="en-US" altLang="ja-JP" sz="2000" dirty="0"/>
              <a:t> &lt;- catab61 %&gt;% distinct(ID, .</a:t>
            </a:r>
            <a:r>
              <a:rPr lang="en-US" altLang="ja-JP" sz="2000" dirty="0" err="1"/>
              <a:t>keep_all</a:t>
            </a:r>
            <a:r>
              <a:rPr lang="en-US" altLang="ja-JP" sz="20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cotab</a:t>
            </a:r>
            <a:r>
              <a:rPr lang="en-US" altLang="ja-JP" sz="2000" dirty="0"/>
              <a:t> &lt;- cotab61 %&gt;% distinct(ID, .</a:t>
            </a:r>
            <a:r>
              <a:rPr lang="en-US" altLang="ja-JP" sz="2000" dirty="0" err="1"/>
              <a:t>keep_all</a:t>
            </a:r>
            <a:r>
              <a:rPr lang="en-US" altLang="ja-JP" sz="20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sdtab</a:t>
            </a:r>
            <a:r>
              <a:rPr lang="en-US" altLang="ja-JP" sz="2000" dirty="0"/>
              <a:t> &lt;- sdtab61 %&gt;% distinct(ID, DRUG, .</a:t>
            </a:r>
            <a:r>
              <a:rPr lang="en-US" altLang="ja-JP" sz="2000" dirty="0" err="1"/>
              <a:t>keep_all</a:t>
            </a:r>
            <a:r>
              <a:rPr lang="en-US" altLang="ja-JP" sz="2000" dirty="0"/>
              <a:t>=TRUE)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 smtClean="0"/>
              <a:t>nmdata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&lt;- </a:t>
            </a:r>
            <a:r>
              <a:rPr lang="en-US" altLang="ja-JP" sz="2000" dirty="0" err="1"/>
              <a:t>left_join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sdtab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patab</a:t>
            </a:r>
            <a:r>
              <a:rPr lang="en-US" altLang="ja-JP" sz="2000" dirty="0"/>
              <a:t>, by="ID")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nmdata</a:t>
            </a:r>
            <a:r>
              <a:rPr lang="en-US" altLang="ja-JP" sz="2000" dirty="0"/>
              <a:t> &lt;- </a:t>
            </a:r>
            <a:r>
              <a:rPr lang="en-US" altLang="ja-JP" sz="2000" dirty="0" err="1"/>
              <a:t>left_join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nmdata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catab</a:t>
            </a:r>
            <a:r>
              <a:rPr lang="en-US" altLang="ja-JP" sz="2000" dirty="0"/>
              <a:t>, by="ID")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/>
              <a:t>nmdata</a:t>
            </a:r>
            <a:r>
              <a:rPr lang="en-US" altLang="ja-JP" sz="2000" dirty="0"/>
              <a:t> &lt;- </a:t>
            </a:r>
            <a:r>
              <a:rPr lang="en-US" altLang="ja-JP" sz="2000" dirty="0" err="1"/>
              <a:t>left_join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nmdata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cotab</a:t>
            </a:r>
            <a:r>
              <a:rPr lang="en-US" altLang="ja-JP" sz="2000" dirty="0"/>
              <a:t>, by="ID")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51641" t="6899" b="61947"/>
          <a:stretch/>
        </p:blipFill>
        <p:spPr>
          <a:xfrm>
            <a:off x="5848350" y="4140921"/>
            <a:ext cx="5913745" cy="20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087" y="1519240"/>
            <a:ext cx="6481763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</a:t>
            </a:r>
            <a:r>
              <a:rPr lang="en-US" altLang="ja-JP" sz="1400" dirty="0" err="1"/>
              <a:t>ggplot</a:t>
            </a:r>
            <a:r>
              <a:rPr lang="en-US" altLang="ja-JP" sz="1400" dirty="0"/>
              <a:t>(data=</a:t>
            </a:r>
            <a:r>
              <a:rPr lang="en-US" altLang="ja-JP" sz="1400" dirty="0" err="1"/>
              <a:t>nmdata</a:t>
            </a:r>
            <a:r>
              <a:rPr lang="en-US" altLang="ja-JP" sz="1400" dirty="0"/>
              <a:t> %&gt;% filter(CRCL != -99 &amp; DRUG == 1), </a:t>
            </a:r>
            <a:r>
              <a:rPr lang="en-US" altLang="ja-JP" sz="1400" dirty="0" err="1"/>
              <a:t>aes</a:t>
            </a:r>
            <a:r>
              <a:rPr lang="en-US" altLang="ja-JP" sz="1400" dirty="0"/>
              <a:t>(x=CRCL, y=ETA1))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geom_point</a:t>
            </a:r>
            <a:r>
              <a:rPr lang="en-US" altLang="ja-JP" sz="14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stat_smooth</a:t>
            </a:r>
            <a:r>
              <a:rPr lang="en-US" altLang="ja-JP" sz="1400" dirty="0"/>
              <a:t>(method="loess", </a:t>
            </a:r>
            <a:r>
              <a:rPr lang="en-US" altLang="ja-JP" sz="1400" dirty="0" err="1"/>
              <a:t>linetype</a:t>
            </a:r>
            <a:r>
              <a:rPr lang="en-US" altLang="ja-JP" sz="1400" dirty="0"/>
              <a:t> = "dashed", </a:t>
            </a:r>
            <a:r>
              <a:rPr lang="en-US" altLang="ja-JP" sz="1400" dirty="0" err="1"/>
              <a:t>colour</a:t>
            </a:r>
            <a:r>
              <a:rPr lang="en-US" altLang="ja-JP" sz="1400" dirty="0"/>
              <a:t> = "red", se = FALSE)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theme_bw</a:t>
            </a:r>
            <a:r>
              <a:rPr lang="en-US" altLang="ja-JP" sz="1400" dirty="0"/>
              <a:t>(</a:t>
            </a:r>
            <a:r>
              <a:rPr lang="en-US" altLang="ja-JP" sz="1400" dirty="0" err="1"/>
              <a:t>base_size</a:t>
            </a:r>
            <a:r>
              <a:rPr lang="en-US" altLang="ja-JP" sz="14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p1 &lt;- 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</a:t>
            </a:r>
            <a:r>
              <a:rPr lang="en-US" altLang="ja-JP" sz="1400" dirty="0" err="1"/>
              <a:t>ggplot</a:t>
            </a:r>
            <a:r>
              <a:rPr lang="en-US" altLang="ja-JP" sz="1400" dirty="0"/>
              <a:t>(data=</a:t>
            </a:r>
            <a:r>
              <a:rPr lang="en-US" altLang="ja-JP" sz="1400" dirty="0" err="1"/>
              <a:t>nmdata</a:t>
            </a:r>
            <a:r>
              <a:rPr lang="en-US" altLang="ja-JP" sz="1400" dirty="0"/>
              <a:t> %&gt;% filter(CRCL != -99 &amp; DRUG == 1), </a:t>
            </a:r>
            <a:r>
              <a:rPr lang="en-US" altLang="ja-JP" sz="1400" dirty="0" err="1"/>
              <a:t>aes</a:t>
            </a:r>
            <a:r>
              <a:rPr lang="en-US" altLang="ja-JP" sz="1400" dirty="0"/>
              <a:t>(x=factor(HLTH), y=ETA1))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geom_boxplot</a:t>
            </a:r>
            <a:r>
              <a:rPr lang="en-US" altLang="ja-JP" sz="14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geom_hline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yintercept</a:t>
            </a:r>
            <a:r>
              <a:rPr lang="en-US" altLang="ja-JP" sz="1400" dirty="0"/>
              <a:t>=0, </a:t>
            </a:r>
            <a:r>
              <a:rPr lang="en-US" altLang="ja-JP" sz="1400" dirty="0" err="1"/>
              <a:t>linetype</a:t>
            </a:r>
            <a:r>
              <a:rPr lang="en-US" altLang="ja-JP" sz="1400" dirty="0"/>
              <a:t>="dashed")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p + </a:t>
            </a:r>
            <a:r>
              <a:rPr lang="en-US" altLang="ja-JP" sz="1400" dirty="0" err="1"/>
              <a:t>theme_bw</a:t>
            </a:r>
            <a:r>
              <a:rPr lang="en-US" altLang="ja-JP" sz="1400" dirty="0"/>
              <a:t>(</a:t>
            </a:r>
            <a:r>
              <a:rPr lang="en-US" altLang="ja-JP" sz="1400" dirty="0" err="1"/>
              <a:t>base_size</a:t>
            </a:r>
            <a:r>
              <a:rPr lang="en-US" altLang="ja-JP" sz="14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p2 &lt;- 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 &lt;- </a:t>
            </a:r>
            <a:r>
              <a:rPr lang="en-US" altLang="ja-JP" sz="1400" dirty="0" err="1"/>
              <a:t>grid.arrange</a:t>
            </a:r>
            <a:r>
              <a:rPr lang="en-US" altLang="ja-JP" sz="1400" dirty="0"/>
              <a:t>(p1, p2, </a:t>
            </a:r>
            <a:r>
              <a:rPr lang="en-US" altLang="ja-JP" sz="1400" dirty="0" err="1"/>
              <a:t>ncol</a:t>
            </a:r>
            <a:r>
              <a:rPr lang="en-US" altLang="ja-JP" sz="1400" dirty="0"/>
              <a:t>=2)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/>
              <a:t>print(p)</a:t>
            </a:r>
            <a:endParaRPr lang="en-US" altLang="ja-JP" sz="1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756705"/>
            <a:ext cx="5136051" cy="27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Goodness-of-fit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34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 smtClean="0"/>
              <a:t>母集団解析で構築し</a:t>
            </a:r>
            <a:r>
              <a:rPr lang="ja-JP" altLang="en-US" dirty="0" smtClean="0"/>
              <a:t>たモデルの診断プロットの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実測値（</a:t>
            </a:r>
            <a:r>
              <a:rPr lang="en-US" altLang="ja-JP" dirty="0" smtClean="0"/>
              <a:t>DV</a:t>
            </a:r>
            <a:r>
              <a:rPr kumimoji="1" lang="ja-JP" altLang="en-US" dirty="0" smtClean="0"/>
              <a:t>） </a:t>
            </a:r>
            <a:r>
              <a:rPr kumimoji="1" lang="en-US" altLang="ja-JP" dirty="0" smtClean="0"/>
              <a:t>vs </a:t>
            </a:r>
            <a:r>
              <a:rPr kumimoji="1" lang="ja-JP" altLang="en-US" dirty="0" smtClean="0"/>
              <a:t>母集団予測値（</a:t>
            </a:r>
            <a:r>
              <a:rPr kumimoji="1" lang="en-US" altLang="ja-JP" dirty="0" smtClean="0"/>
              <a:t>PRED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実測値（</a:t>
            </a:r>
            <a:r>
              <a:rPr lang="en-US" altLang="ja-JP" dirty="0" smtClean="0"/>
              <a:t>DV</a:t>
            </a:r>
            <a:r>
              <a:rPr lang="ja-JP" altLang="en-US" dirty="0" smtClean="0"/>
              <a:t>） </a:t>
            </a:r>
            <a:r>
              <a:rPr lang="en-US" altLang="ja-JP" dirty="0" smtClean="0"/>
              <a:t>vs </a:t>
            </a:r>
            <a:r>
              <a:rPr lang="ja-JP" altLang="en-US" dirty="0" smtClean="0"/>
              <a:t>個別予測値（</a:t>
            </a:r>
            <a:r>
              <a:rPr lang="en-US" altLang="ja-JP" dirty="0" smtClean="0"/>
              <a:t>IPRED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条件付き重み付き残差（</a:t>
            </a:r>
            <a:r>
              <a:rPr kumimoji="1" lang="en-US" altLang="ja-JP" dirty="0" smtClean="0"/>
              <a:t>CWRES</a:t>
            </a:r>
            <a:r>
              <a:rPr kumimoji="1" lang="ja-JP" altLang="en-US" dirty="0" smtClean="0"/>
              <a:t>） </a:t>
            </a:r>
            <a:r>
              <a:rPr kumimoji="1" lang="en-US" altLang="ja-JP" dirty="0" smtClean="0"/>
              <a:t>vs PRED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CWRES vs Time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個別重み付き残差の絶対値（</a:t>
            </a:r>
            <a:r>
              <a:rPr kumimoji="1" lang="en-US" altLang="ja-JP" dirty="0" smtClean="0"/>
              <a:t>|IWRES|</a:t>
            </a:r>
            <a:r>
              <a:rPr kumimoji="1" lang="ja-JP" altLang="en-US" dirty="0" smtClean="0"/>
              <a:t>） </a:t>
            </a:r>
            <a:r>
              <a:rPr kumimoji="1" lang="en-US" altLang="ja-JP" dirty="0" smtClean="0"/>
              <a:t>vs IPRED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781653"/>
            <a:ext cx="3349004" cy="23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プロットの作成手順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2996" y="1498130"/>
            <a:ext cx="6398612" cy="6305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err="1" smtClean="0"/>
              <a:t>sdtab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GOF</a:t>
            </a:r>
            <a:r>
              <a:rPr kumimoji="1" lang="ja-JP" altLang="en-US" sz="2000" dirty="0" smtClean="0"/>
              <a:t>プロット作成に必要な変数を出力したファイル）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21" y="1917411"/>
            <a:ext cx="5200650" cy="3714750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695432" y="1497386"/>
            <a:ext cx="3162943" cy="4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GOF</a:t>
            </a:r>
            <a:r>
              <a:rPr lang="ja-JP" altLang="en-US" sz="2000" dirty="0" smtClean="0"/>
              <a:t>プロット</a:t>
            </a:r>
            <a:endParaRPr lang="en-US" altLang="ja-JP" sz="2000" dirty="0" smtClean="0"/>
          </a:p>
        </p:txBody>
      </p:sp>
      <p:sp>
        <p:nvSpPr>
          <p:cNvPr id="12" name="下カーブ矢印 11"/>
          <p:cNvSpPr/>
          <p:nvPr/>
        </p:nvSpPr>
        <p:spPr>
          <a:xfrm>
            <a:off x="5341424" y="1061802"/>
            <a:ext cx="2041910" cy="3982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50018"/>
              </p:ext>
            </p:extLst>
          </p:nvPr>
        </p:nvGraphicFramePr>
        <p:xfrm>
          <a:off x="801558" y="1859517"/>
          <a:ext cx="4398449" cy="349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ワークシート" r:id="rId4" imgW="8429498" imgH="6696000" progId="Excel.Sheet.12">
                  <p:embed/>
                </p:oleObj>
              </mc:Choice>
              <mc:Fallback>
                <p:oleObj name="ワークシート" r:id="rId4" imgW="8429498" imgH="6696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558" y="1859517"/>
                        <a:ext cx="4398449" cy="3493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0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GOF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プロット作成に必要な関数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523077"/>
            <a:ext cx="9082601" cy="4935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g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eom_point</a:t>
            </a:r>
            <a:r>
              <a:rPr lang="ja-JP" altLang="en-US" sz="2000" dirty="0"/>
              <a:t>：</a:t>
            </a:r>
            <a:r>
              <a:rPr kumimoji="1" lang="ja-JP" altLang="en-US" sz="2000" dirty="0" smtClean="0"/>
              <a:t>散布図を作成する</a:t>
            </a:r>
            <a:endParaRPr kumimoji="1" lang="en-US" altLang="ja-JP" sz="20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p &lt;- </a:t>
            </a:r>
            <a:r>
              <a:rPr lang="en-US" altLang="ja-JP" sz="1600" dirty="0" err="1" smtClean="0"/>
              <a:t>ggplot</a:t>
            </a:r>
            <a:r>
              <a:rPr lang="en-US" altLang="ja-JP" sz="1600" dirty="0" smtClean="0"/>
              <a:t>(data = </a:t>
            </a:r>
            <a:r>
              <a:rPr lang="en-US" altLang="ja-JP" sz="1600" dirty="0" err="1" smtClean="0"/>
              <a:t>sdtab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(y=DV, x=PRED)) </a:t>
            </a:r>
            <a:r>
              <a:rPr lang="en-US" altLang="ja-JP" sz="1600" dirty="0" smtClean="0"/>
              <a:t>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600" dirty="0" smtClean="0">
                <a:solidFill>
                  <a:srgbClr val="0070C0"/>
                </a:solidFill>
              </a:rPr>
              <a:t>(size=1, alpha=0.8, shape=21)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size</a:t>
            </a:r>
            <a:r>
              <a:rPr lang="ja-JP" altLang="en-US" sz="1600" dirty="0" smtClean="0"/>
              <a:t>：点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大きさ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alpha</a:t>
            </a:r>
            <a:r>
              <a:rPr lang="ja-JP" altLang="en-US" sz="1600" dirty="0" smtClean="0"/>
              <a:t>：点の透過性（</a:t>
            </a:r>
            <a:r>
              <a:rPr lang="en-US" altLang="ja-JP" sz="1600" dirty="0" smtClean="0"/>
              <a:t>0&lt;α≤1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shape</a:t>
            </a:r>
            <a:r>
              <a:rPr lang="ja-JP" altLang="en-US" sz="1600" dirty="0" smtClean="0"/>
              <a:t>：点の形（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～</a:t>
            </a:r>
            <a:r>
              <a:rPr lang="en-US" altLang="ja-JP" sz="1600" dirty="0" smtClean="0"/>
              <a:t>25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ja-JP" altLang="en-US" sz="2000" dirty="0" smtClean="0"/>
              <a:t>：</a:t>
            </a:r>
            <a:r>
              <a:rPr lang="ja-JP" altLang="en-US" sz="2000" dirty="0"/>
              <a:t>平滑化</a:t>
            </a:r>
            <a:r>
              <a:rPr lang="ja-JP" altLang="en-US" sz="2000" dirty="0" smtClean="0"/>
              <a:t>曲線を追加する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600" dirty="0" smtClean="0">
                <a:solidFill>
                  <a:srgbClr val="0070C0"/>
                </a:solidFill>
              </a:rPr>
              <a:t>(method=“loess”,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linetype</a:t>
            </a:r>
            <a:r>
              <a:rPr lang="en-US" altLang="ja-JP" sz="1600" dirty="0" smtClean="0">
                <a:solidFill>
                  <a:srgbClr val="0070C0"/>
                </a:solidFill>
              </a:rPr>
              <a:t>=“dashed”,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colour</a:t>
            </a:r>
            <a:r>
              <a:rPr lang="en-US" altLang="ja-JP" sz="1600" dirty="0" smtClean="0">
                <a:solidFill>
                  <a:srgbClr val="0070C0"/>
                </a:solidFill>
              </a:rPr>
              <a:t>=“red”, se=FALSE)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method</a:t>
            </a:r>
            <a:r>
              <a:rPr lang="ja-JP" altLang="en-US" sz="1600" dirty="0" smtClean="0"/>
              <a:t>：直線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曲線の算出方法（</a:t>
            </a:r>
            <a:r>
              <a:rPr lang="en-US" altLang="ja-JP" sz="1600" dirty="0" smtClean="0"/>
              <a:t>”loess”, “</a:t>
            </a:r>
            <a:r>
              <a:rPr lang="en-US" altLang="ja-JP" sz="1600" dirty="0" err="1" smtClean="0"/>
              <a:t>glm</a:t>
            </a:r>
            <a:r>
              <a:rPr lang="en-US" altLang="ja-JP" sz="1600" dirty="0" smtClean="0"/>
              <a:t>”, “lm”, “gam”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linetype</a:t>
            </a:r>
            <a:r>
              <a:rPr lang="ja-JP" altLang="en-US" sz="1600" dirty="0" smtClean="0"/>
              <a:t>：線の種類（</a:t>
            </a:r>
            <a:r>
              <a:rPr lang="en-US" altLang="ja-JP" sz="1600" dirty="0" smtClean="0"/>
              <a:t>”solid”, “dashed”, “dotted”…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size</a:t>
            </a:r>
            <a:r>
              <a:rPr lang="ja-JP" altLang="en-US" sz="1600" dirty="0" smtClean="0"/>
              <a:t>：線の太さ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colour</a:t>
            </a:r>
            <a:r>
              <a:rPr lang="ja-JP" altLang="en-US" sz="1600" dirty="0" smtClean="0"/>
              <a:t>：線</a:t>
            </a:r>
            <a:r>
              <a:rPr lang="ja-JP" altLang="en-US" sz="1600" dirty="0"/>
              <a:t>の色（デフォルト</a:t>
            </a:r>
            <a:r>
              <a:rPr lang="ja-JP" altLang="en-US" sz="1600" dirty="0" smtClean="0"/>
              <a:t>は</a:t>
            </a:r>
            <a:r>
              <a:rPr lang="en-US" altLang="ja-JP" sz="1600" dirty="0" smtClean="0"/>
              <a:t>”black”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smtClean="0">
                <a:solidFill>
                  <a:schemeClr val="accent2"/>
                </a:solidFill>
              </a:rPr>
              <a:t>se</a:t>
            </a:r>
            <a:r>
              <a:rPr lang="ja-JP" altLang="en-US" sz="1600" dirty="0" smtClean="0"/>
              <a:t>：信頼区間を表示させるか否か（</a:t>
            </a:r>
            <a:r>
              <a:rPr lang="en-US" altLang="ja-JP" sz="1600" dirty="0" smtClean="0"/>
              <a:t>TRUE, FALSE</a:t>
            </a:r>
            <a:r>
              <a:rPr lang="ja-JP" altLang="en-US" sz="1600" dirty="0" smtClean="0"/>
              <a:t>）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chemeClr val="accent5"/>
                </a:solidFill>
              </a:rPr>
              <a:t>geom_abline</a:t>
            </a:r>
            <a:r>
              <a:rPr lang="ja-JP" altLang="en-US" sz="2000" dirty="0"/>
              <a:t>：</a:t>
            </a:r>
            <a:r>
              <a:rPr lang="ja-JP" altLang="en-US" sz="2000" dirty="0" smtClean="0"/>
              <a:t>対角線（</a:t>
            </a:r>
            <a:r>
              <a:rPr lang="en-US" altLang="ja-JP" sz="2000" dirty="0" smtClean="0"/>
              <a:t>y=x</a:t>
            </a:r>
            <a:r>
              <a:rPr lang="ja-JP" altLang="en-US" sz="2000" dirty="0" smtClean="0"/>
              <a:t>）を追加する</a:t>
            </a:r>
            <a:endParaRPr lang="en-US" altLang="ja-JP" sz="20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geom_abline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linetype</a:t>
            </a:r>
            <a:r>
              <a:rPr lang="en-US" altLang="ja-JP" sz="1600" dirty="0" smtClean="0">
                <a:solidFill>
                  <a:srgbClr val="0070C0"/>
                </a:solidFill>
              </a:rPr>
              <a:t>=“solid”)</a:t>
            </a:r>
          </a:p>
          <a:p>
            <a:pPr>
              <a:lnSpc>
                <a:spcPct val="100000"/>
              </a:lnSpc>
            </a:pPr>
            <a:r>
              <a:rPr lang="en-US" altLang="ja-JP" sz="2000" dirty="0" err="1" smtClean="0">
                <a:solidFill>
                  <a:schemeClr val="accent5"/>
                </a:solidFill>
              </a:rPr>
              <a:t>geom_hline</a:t>
            </a:r>
            <a:r>
              <a:rPr lang="ja-JP" altLang="en-US" sz="2000" dirty="0"/>
              <a:t>：対角線（</a:t>
            </a:r>
            <a:r>
              <a:rPr lang="en-US" altLang="ja-JP" sz="2000" dirty="0" smtClean="0"/>
              <a:t>y=0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を追加する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例：</a:t>
            </a:r>
            <a:r>
              <a:rPr lang="en-US" altLang="ja-JP" sz="1600" dirty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geom_hline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yintercept</a:t>
            </a:r>
            <a:r>
              <a:rPr lang="en-US" altLang="ja-JP" sz="1600" dirty="0" smtClean="0">
                <a:solidFill>
                  <a:srgbClr val="0070C0"/>
                </a:solidFill>
              </a:rPr>
              <a:t>=0,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linetype</a:t>
            </a:r>
            <a:r>
              <a:rPr lang="en-US" altLang="ja-JP" sz="1600" dirty="0">
                <a:solidFill>
                  <a:srgbClr val="0070C0"/>
                </a:solidFill>
              </a:rPr>
              <a:t>=“solid</a:t>
            </a:r>
            <a:r>
              <a:rPr lang="en-US" altLang="ja-JP" sz="1600" dirty="0" smtClean="0">
                <a:solidFill>
                  <a:srgbClr val="0070C0"/>
                </a:solidFill>
              </a:rPr>
              <a:t>”)</a:t>
            </a:r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yintercept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y</a:t>
            </a:r>
            <a:r>
              <a:rPr lang="ja-JP" altLang="en-US" sz="1600" dirty="0" smtClean="0"/>
              <a:t>切片の値を指定</a:t>
            </a:r>
            <a:endParaRPr lang="en-US" altLang="ja-JP" sz="16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>
                <a:solidFill>
                  <a:schemeClr val="accent5"/>
                </a:solidFill>
              </a:rPr>
              <a:t>theme</a:t>
            </a:r>
            <a:r>
              <a:rPr lang="ja-JP" altLang="en-US" sz="2000" dirty="0" smtClean="0"/>
              <a:t>：グリッドと背景を指定する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例：</a:t>
            </a:r>
            <a:r>
              <a:rPr lang="en-US" altLang="ja-JP" sz="1600" dirty="0"/>
              <a:t>p &lt;- p + 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theme_bw</a:t>
            </a:r>
            <a:r>
              <a:rPr lang="en-US" altLang="ja-JP" sz="1600" dirty="0" smtClean="0">
                <a:solidFill>
                  <a:srgbClr val="0070C0"/>
                </a:solidFill>
              </a:rPr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base_size</a:t>
            </a:r>
            <a:r>
              <a:rPr lang="en-US" altLang="ja-JP" sz="1600" dirty="0" smtClean="0">
                <a:solidFill>
                  <a:srgbClr val="0070C0"/>
                </a:solidFill>
              </a:rPr>
              <a:t>=12)</a:t>
            </a:r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>
                <a:solidFill>
                  <a:schemeClr val="accent2"/>
                </a:solidFill>
              </a:rPr>
              <a:t>theme_bw</a:t>
            </a:r>
            <a:r>
              <a:rPr lang="ja-JP" altLang="en-US" sz="1600" dirty="0" smtClean="0"/>
              <a:t>：白背景に灰色のグリッド（デフォルトは</a:t>
            </a:r>
            <a:r>
              <a:rPr lang="en-US" altLang="ja-JP" sz="1600" dirty="0" err="1" smtClean="0"/>
              <a:t>theme_gray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30" y="3270421"/>
            <a:ext cx="4517553" cy="29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複数の図をまとめて表示する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864" y="1613696"/>
            <a:ext cx="659606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smtClean="0"/>
              <a:t>パッケージ“</a:t>
            </a:r>
            <a:r>
              <a:rPr lang="en-US" altLang="ja-JP" sz="2000" dirty="0" err="1" smtClean="0"/>
              <a:t>gridExtra</a:t>
            </a:r>
            <a:r>
              <a:rPr lang="ja-JP" altLang="en-US" sz="2000" dirty="0" smtClean="0"/>
              <a:t>”</a:t>
            </a:r>
            <a:endParaRPr lang="en-US" altLang="ja-JP" sz="2000" dirty="0" smtClean="0"/>
          </a:p>
          <a:p>
            <a:pPr lvl="1">
              <a:lnSpc>
                <a:spcPct val="100000"/>
              </a:lnSpc>
            </a:pPr>
            <a:r>
              <a:rPr lang="ja-JP" altLang="en-US" sz="1600" dirty="0" smtClean="0"/>
              <a:t>例：</a:t>
            </a:r>
            <a:r>
              <a:rPr lang="en-US" altLang="ja-JP" sz="1600" dirty="0" err="1" smtClean="0"/>
              <a:t>grid.arrange</a:t>
            </a:r>
            <a:r>
              <a:rPr lang="en-US" altLang="ja-JP" sz="1600" dirty="0" smtClean="0"/>
              <a:t>(p1, p2, p3, p4, </a:t>
            </a:r>
            <a:r>
              <a:rPr lang="en-US" altLang="ja-JP" sz="1600" dirty="0" err="1" smtClean="0"/>
              <a:t>nrow</a:t>
            </a:r>
            <a:r>
              <a:rPr lang="en-US" altLang="ja-JP" sz="1600" dirty="0" smtClean="0"/>
              <a:t>=2)</a:t>
            </a:r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/>
              <a:t>nrow</a:t>
            </a:r>
            <a:r>
              <a:rPr lang="ja-JP" altLang="en-US" sz="1600" dirty="0" smtClean="0"/>
              <a:t>：分割する行数を指定</a:t>
            </a:r>
            <a:endParaRPr lang="en-US" altLang="ja-JP" sz="1600" dirty="0" smtClean="0"/>
          </a:p>
          <a:p>
            <a:pPr lvl="1">
              <a:lnSpc>
                <a:spcPct val="100000"/>
              </a:lnSpc>
            </a:pPr>
            <a:r>
              <a:rPr lang="en-US" altLang="ja-JP" sz="1600" dirty="0" err="1" smtClean="0"/>
              <a:t>ncol</a:t>
            </a:r>
            <a:r>
              <a:rPr lang="ja-JP" altLang="en-US" sz="1600" dirty="0" smtClean="0"/>
              <a:t>：分割する列数を指定</a:t>
            </a:r>
            <a:endParaRPr lang="en-US" altLang="ja-JP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68" y="2034409"/>
            <a:ext cx="5502876" cy="39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sdtab60</a:t>
            </a:r>
            <a:r>
              <a:rPr kumimoji="1" lang="ja-JP" altLang="en-US" dirty="0" smtClean="0"/>
              <a:t>を読み込み、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Drug=1</a:t>
            </a:r>
            <a:r>
              <a:rPr lang="en-US" altLang="ja-JP" dirty="0" smtClean="0">
                <a:solidFill>
                  <a:schemeClr val="accent5"/>
                </a:solidFill>
              </a:rPr>
              <a:t>, </a:t>
            </a:r>
            <a:r>
              <a:rPr kumimoji="1" lang="en-US" altLang="ja-JP" dirty="0" smtClean="0">
                <a:solidFill>
                  <a:schemeClr val="accent5"/>
                </a:solidFill>
              </a:rPr>
              <a:t>DV&gt;0</a:t>
            </a:r>
            <a:r>
              <a:rPr kumimoji="1" lang="ja-JP" altLang="en-US" dirty="0" smtClean="0">
                <a:solidFill>
                  <a:schemeClr val="accent5"/>
                </a:solidFill>
              </a:rPr>
              <a:t>のデータ</a:t>
            </a:r>
            <a:r>
              <a:rPr kumimoji="1" lang="ja-JP" altLang="en-US" dirty="0" smtClean="0"/>
              <a:t>について、以下の図を作成してください。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実測値（</a:t>
            </a:r>
            <a:r>
              <a:rPr kumimoji="1" lang="en-US" altLang="ja-JP" dirty="0" smtClean="0"/>
              <a:t>DV</a:t>
            </a:r>
            <a:r>
              <a:rPr kumimoji="1" lang="ja-JP" altLang="en-US" dirty="0" smtClean="0"/>
              <a:t>）と母集団予測値（</a:t>
            </a:r>
            <a:r>
              <a:rPr kumimoji="1" lang="en-US" altLang="ja-JP" dirty="0" smtClean="0"/>
              <a:t>PRED</a:t>
            </a:r>
            <a:r>
              <a:rPr kumimoji="1" lang="ja-JP" altLang="en-US" dirty="0" smtClean="0"/>
              <a:t>）のプロットを</a:t>
            </a:r>
            <a:r>
              <a:rPr lang="ja-JP" altLang="en-US" dirty="0"/>
              <a:t>平滑化</a:t>
            </a:r>
            <a:r>
              <a:rPr kumimoji="1" lang="ja-JP" altLang="en-US" dirty="0" smtClean="0"/>
              <a:t>曲線と対角線（</a:t>
            </a:r>
            <a:r>
              <a:rPr kumimoji="1" lang="en-US" altLang="ja-JP" dirty="0" smtClean="0"/>
              <a:t>y=x</a:t>
            </a:r>
            <a:r>
              <a:rPr kumimoji="1" lang="ja-JP" altLang="en-US" dirty="0" smtClean="0"/>
              <a:t>）付きで作成してください。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dirty="0" smtClean="0"/>
              <a:t>CWRES</a:t>
            </a:r>
            <a:r>
              <a:rPr kumimoji="1" lang="ja-JP" altLang="en-US" dirty="0" smtClean="0"/>
              <a:t>と直近の投与後時間（</a:t>
            </a:r>
            <a:r>
              <a:rPr kumimoji="1" lang="en-US" altLang="ja-JP" dirty="0" smtClean="0"/>
              <a:t>TSLD</a:t>
            </a:r>
            <a:r>
              <a:rPr kumimoji="1" lang="ja-JP" altLang="en-US" dirty="0" smtClean="0"/>
              <a:t>）のプロットを</a:t>
            </a:r>
            <a:r>
              <a:rPr lang="ja-JP" altLang="en-US" dirty="0"/>
              <a:t>平滑化</a:t>
            </a:r>
            <a:r>
              <a:rPr kumimoji="1" lang="ja-JP" altLang="en-US" dirty="0" smtClean="0"/>
              <a:t>曲線と直線（</a:t>
            </a:r>
            <a:r>
              <a:rPr kumimoji="1" lang="en-US" altLang="ja-JP" dirty="0" smtClean="0"/>
              <a:t>y=0</a:t>
            </a:r>
            <a:r>
              <a:rPr kumimoji="1" lang="ja-JP" altLang="en-US" dirty="0" smtClean="0"/>
              <a:t>）付きで作成してください。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上記で作成した図を</a:t>
            </a:r>
            <a:r>
              <a:rPr lang="en-US" altLang="ja-JP" dirty="0"/>
              <a:t>1</a:t>
            </a:r>
            <a:r>
              <a:rPr kumimoji="1" lang="ja-JP" altLang="en-US" dirty="0" smtClean="0"/>
              <a:t>行</a:t>
            </a:r>
            <a:r>
              <a:rPr lang="en-US" altLang="ja-JP" dirty="0" smtClean="0"/>
              <a:t>2</a:t>
            </a:r>
            <a:r>
              <a:rPr kumimoji="1" lang="ja-JP" altLang="en-US" dirty="0" smtClean="0"/>
              <a:t>列で並べて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図として</a:t>
            </a:r>
            <a:r>
              <a:rPr lang="ja-JP" altLang="en-US" dirty="0" smtClean="0"/>
              <a:t>表示してください。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0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## DV vs PRED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</a:t>
            </a:r>
            <a:r>
              <a:rPr lang="en-US" altLang="ja-JP" sz="2000" dirty="0" err="1" smtClean="0"/>
              <a:t>ggplot</a:t>
            </a:r>
            <a:r>
              <a:rPr lang="en-US" altLang="ja-JP" sz="2000" dirty="0" smtClean="0"/>
              <a:t>(data=</a:t>
            </a:r>
            <a:r>
              <a:rPr lang="en-US" altLang="ja-JP" sz="2000" dirty="0" err="1" smtClean="0"/>
              <a:t>sdtab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%&gt;% filter(DV &gt; 0) %&gt;% filter(DRUG == 1), </a:t>
            </a:r>
            <a:r>
              <a:rPr lang="en-US" altLang="ja-JP" sz="2000" dirty="0" err="1" smtClean="0"/>
              <a:t>aes</a:t>
            </a:r>
            <a:r>
              <a:rPr lang="en-US" altLang="ja-JP" sz="2000" dirty="0" smtClean="0"/>
              <a:t>(x </a:t>
            </a:r>
            <a:r>
              <a:rPr lang="en-US" altLang="ja-JP" sz="2000" dirty="0"/>
              <a:t>= PRED, y = </a:t>
            </a:r>
            <a:r>
              <a:rPr lang="en-US" altLang="ja-JP" sz="2000" dirty="0" smtClean="0"/>
              <a:t>DV))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 smtClean="0"/>
              <a:t>geom_point</a:t>
            </a:r>
            <a:r>
              <a:rPr lang="en-US" altLang="ja-JP" sz="2000" dirty="0" smtClean="0"/>
              <a:t>(alpha=0.7, shape=21)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 smtClean="0"/>
              <a:t>stat_smooth</a:t>
            </a:r>
            <a:r>
              <a:rPr lang="en-US" altLang="ja-JP" sz="2000" dirty="0" smtClean="0"/>
              <a:t>(method="loess", </a:t>
            </a:r>
            <a:r>
              <a:rPr lang="en-US" altLang="ja-JP" sz="2000" dirty="0" err="1"/>
              <a:t>linetype</a:t>
            </a:r>
            <a:r>
              <a:rPr lang="en-US" altLang="ja-JP" sz="2000" dirty="0"/>
              <a:t> = "dashed", </a:t>
            </a:r>
            <a:r>
              <a:rPr lang="en-US" altLang="ja-JP" sz="2000" dirty="0" err="1"/>
              <a:t>colour</a:t>
            </a:r>
            <a:r>
              <a:rPr lang="en-US" altLang="ja-JP" sz="2000" dirty="0"/>
              <a:t> = "red</a:t>
            </a:r>
            <a:r>
              <a:rPr lang="en-US" altLang="ja-JP" sz="2000" dirty="0" smtClean="0"/>
              <a:t>", </a:t>
            </a:r>
            <a:r>
              <a:rPr lang="en-US" altLang="ja-JP" sz="2000" dirty="0"/>
              <a:t>se = </a:t>
            </a:r>
            <a:r>
              <a:rPr lang="en-US" altLang="ja-JP" sz="2000" dirty="0" smtClean="0"/>
              <a:t>FALSE)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 smtClean="0"/>
              <a:t>geom_abline</a:t>
            </a:r>
            <a:r>
              <a:rPr lang="en-US" altLang="ja-JP" sz="2000" dirty="0" smtClean="0"/>
              <a:t>()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theme_bw</a:t>
            </a:r>
            <a:r>
              <a:rPr lang="en-US" altLang="ja-JP" sz="2000" dirty="0"/>
              <a:t>(</a:t>
            </a:r>
            <a:r>
              <a:rPr lang="en-US" altLang="ja-JP" sz="2000" dirty="0" err="1"/>
              <a:t>base_size</a:t>
            </a:r>
            <a:r>
              <a:rPr lang="en-US" altLang="ja-JP" sz="2000" dirty="0"/>
              <a:t>=12</a:t>
            </a:r>
            <a:r>
              <a:rPr lang="en-US" altLang="ja-JP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p1 </a:t>
            </a:r>
            <a:r>
              <a:rPr lang="en-US" altLang="ja-JP" sz="2000" dirty="0"/>
              <a:t>&lt;- </a:t>
            </a:r>
            <a:r>
              <a:rPr lang="en-US" altLang="ja-JP" sz="2000" dirty="0" smtClean="0"/>
              <a:t>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print(p1)</a:t>
            </a:r>
            <a:endParaRPr lang="en-US" altLang="ja-JP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334" y="3707027"/>
            <a:ext cx="3918405" cy="25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：回答コード例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362" y="1690690"/>
            <a:ext cx="10963275" cy="3376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## CWRES vs TSLD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p </a:t>
            </a:r>
            <a:r>
              <a:rPr lang="en-US" altLang="ja-JP" sz="2000" dirty="0"/>
              <a:t>&lt;- </a:t>
            </a:r>
            <a:r>
              <a:rPr lang="en-US" altLang="ja-JP" sz="2000" dirty="0" err="1"/>
              <a:t>ggplot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sdtab</a:t>
            </a:r>
            <a:r>
              <a:rPr lang="en-US" altLang="ja-JP" sz="2000" dirty="0"/>
              <a:t> %&gt;% filter(DV &gt; 0) %&gt;% filter(DRUG == 1), </a:t>
            </a:r>
            <a:r>
              <a:rPr lang="en-US" altLang="ja-JP" sz="2000" dirty="0" err="1"/>
              <a:t>aes</a:t>
            </a:r>
            <a:r>
              <a:rPr lang="en-US" altLang="ja-JP" sz="2000" dirty="0"/>
              <a:t>(x = TSLD, y = CWRES))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geom_point</a:t>
            </a:r>
            <a:r>
              <a:rPr lang="en-US" altLang="ja-JP" sz="2000" dirty="0"/>
              <a:t>(alpha=0.7, shape=21)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stat_smooth</a:t>
            </a:r>
            <a:r>
              <a:rPr lang="en-US" altLang="ja-JP" sz="2000" dirty="0"/>
              <a:t>(method="loess", </a:t>
            </a:r>
            <a:r>
              <a:rPr lang="en-US" altLang="ja-JP" sz="2000" dirty="0" err="1"/>
              <a:t>linetype</a:t>
            </a:r>
            <a:r>
              <a:rPr lang="en-US" altLang="ja-JP" sz="2000" dirty="0"/>
              <a:t> = "dashed", </a:t>
            </a:r>
            <a:r>
              <a:rPr lang="en-US" altLang="ja-JP" sz="2000" dirty="0" err="1"/>
              <a:t>colour</a:t>
            </a:r>
            <a:r>
              <a:rPr lang="en-US" altLang="ja-JP" sz="2000" dirty="0"/>
              <a:t> = "red", se = FALSE)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geom_hline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yintercept</a:t>
            </a:r>
            <a:r>
              <a:rPr lang="en-US" altLang="ja-JP" sz="2000" dirty="0"/>
              <a:t> =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 &lt;- p + </a:t>
            </a:r>
            <a:r>
              <a:rPr lang="en-US" altLang="ja-JP" sz="2000" dirty="0" err="1"/>
              <a:t>theme_bw</a:t>
            </a:r>
            <a:r>
              <a:rPr lang="en-US" altLang="ja-JP" sz="2000" dirty="0"/>
              <a:t>(</a:t>
            </a:r>
            <a:r>
              <a:rPr lang="en-US" altLang="ja-JP" sz="2000" dirty="0" err="1"/>
              <a:t>base_size</a:t>
            </a:r>
            <a:r>
              <a:rPr lang="en-US" altLang="ja-JP" sz="2000" dirty="0"/>
              <a:t>=12)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p2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print(p2)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76" y="3908585"/>
            <a:ext cx="3590150" cy="23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2973</TotalTime>
  <Words>2002</Words>
  <Application>Microsoft Office PowerPoint</Application>
  <PresentationFormat>ワイド画面</PresentationFormat>
  <Paragraphs>248</Paragraphs>
  <Slides>24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テーマ</vt:lpstr>
      <vt:lpstr>ワークシート</vt:lpstr>
      <vt:lpstr>Data visualization ～GOFプロット、視覚的共変量探索～</vt:lpstr>
      <vt:lpstr>Contents</vt:lpstr>
      <vt:lpstr>Goodness-of-fit（GOF）プロット</vt:lpstr>
      <vt:lpstr>GOFプロットの作成手順 </vt:lpstr>
      <vt:lpstr>GOFプロット作成に必要な関数</vt:lpstr>
      <vt:lpstr>複数の図をまとめて表示する</vt:lpstr>
      <vt:lpstr>演習-1</vt:lpstr>
      <vt:lpstr>演習-1：回答コード例</vt:lpstr>
      <vt:lpstr>演習-1：回答コード例</vt:lpstr>
      <vt:lpstr>演習-1：回答コード例</vt:lpstr>
      <vt:lpstr>視覚的共変量探索</vt:lpstr>
      <vt:lpstr>共変量探索の流れ</vt:lpstr>
      <vt:lpstr>要約統計量の把握</vt:lpstr>
      <vt:lpstr>共変量候補の相関関係の確認</vt:lpstr>
      <vt:lpstr>ETA （変量効果）と共変量の相関を確認</vt:lpstr>
      <vt:lpstr>散布図行列作成の前処理に必要な関数</vt:lpstr>
      <vt:lpstr>共変量の散布図行列作成に必要なパッケージ</vt:lpstr>
      <vt:lpstr>演習-2</vt:lpstr>
      <vt:lpstr>演習-2：回答コード例</vt:lpstr>
      <vt:lpstr>演習-2：回答コード例</vt:lpstr>
      <vt:lpstr>演習-3</vt:lpstr>
      <vt:lpstr>演習-3に用いるデータセットの説明</vt:lpstr>
      <vt:lpstr>演習-3：回答コード例</vt:lpstr>
      <vt:lpstr>演習-3：回答コード例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KASHIHARA YUSHI / 柏原 祐志</cp:lastModifiedBy>
  <cp:revision>889</cp:revision>
  <cp:lastPrinted>2019-07-18T10:05:47Z</cp:lastPrinted>
  <dcterms:created xsi:type="dcterms:W3CDTF">2019-07-16T00:45:48Z</dcterms:created>
  <dcterms:modified xsi:type="dcterms:W3CDTF">2020-10-12T09:31:50Z</dcterms:modified>
</cp:coreProperties>
</file>