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8.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87" r:id="rId2"/>
    <p:sldId id="322" r:id="rId3"/>
    <p:sldId id="319" r:id="rId4"/>
    <p:sldId id="301" r:id="rId5"/>
    <p:sldId id="300" r:id="rId6"/>
    <p:sldId id="308" r:id="rId7"/>
    <p:sldId id="303" r:id="rId8"/>
    <p:sldId id="302" r:id="rId9"/>
    <p:sldId id="304" r:id="rId10"/>
    <p:sldId id="305" r:id="rId11"/>
    <p:sldId id="306" r:id="rId12"/>
    <p:sldId id="307" r:id="rId13"/>
    <p:sldId id="310" r:id="rId14"/>
    <p:sldId id="311" r:id="rId15"/>
    <p:sldId id="318" r:id="rId16"/>
    <p:sldId id="314" r:id="rId17"/>
    <p:sldId id="316" r:id="rId18"/>
    <p:sldId id="315" r:id="rId19"/>
    <p:sldId id="320" r:id="rId20"/>
    <p:sldId id="317" r:id="rId21"/>
    <p:sldId id="312" r:id="rId22"/>
    <p:sldId id="313" r:id="rId23"/>
    <p:sldId id="321" r:id="rId24"/>
  </p:sldIdLst>
  <p:sldSz cx="12192000" cy="6858000"/>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智啓 佐々木" initials="智啓" lastIdx="7" clrIdx="0">
    <p:extLst>
      <p:ext uri="{19B8F6BF-5375-455C-9EA6-DF929625EA0E}">
        <p15:presenceInfo xmlns:p15="http://schemas.microsoft.com/office/powerpoint/2012/main" userId="2d1fa89a17887f8c" providerId="Windows Live"/>
      </p:ext>
    </p:extLst>
  </p:cmAuthor>
  <p:cmAuthor id="2" name="FUKAE MASATO / 深江 真登" initials="FM/深真" lastIdx="2" clrIdx="1">
    <p:extLst>
      <p:ext uri="{19B8F6BF-5375-455C-9EA6-DF929625EA0E}">
        <p15:presenceInfo xmlns:p15="http://schemas.microsoft.com/office/powerpoint/2012/main" userId="S-1-5-21-2304227532-392271255-3195294537-16917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9" d="100"/>
          <a:sy n="79" d="100"/>
        </p:scale>
        <p:origin x="126" y="5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10-23T11:13:03.166" idx="1">
    <p:pos x="6197" y="1692"/>
    <p:text>Advancedな使い方、としてはいかが？そのうちシミュレーションを紹介しますという位置づけ</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0-10-23T11:13:47.600" idx="2">
    <p:pos x="10" y="10"/>
    <p:text>たしてみました。色々できるけど今回はシミュレーションとShinyを紹介するよって位置づけでお願いします</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10-10T09:32:43.990" idx="6">
    <p:pos x="495" y="222"/>
    <p:text>タイトルあったほうが良いですかね。
”グリコのシミュレーションのRコード”</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10-10T09:28:29.717" idx="4">
    <p:pos x="5012" y="2642"/>
    <p:text>こんな感じで絵も合わせて示したほうがわかりやすいかと思いました。勝って喜んでる表情とかあるといいんですけど、そんなのありますかね？</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10-10T09:30:29.870" idx="5">
    <p:pos x="2243" y="3254"/>
    <p:text>速度比較などあればなお良いですね。</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10-10T09:15:22.453" idx="1">
    <p:pos x="1444" y="981"/>
    <p:text>RxODEは最近のversionだと複数患者のシミュレーションもfor使わずにできるので、2つ目のbulletはmrgsolveの2つ目とおなじになるかと思いました。
NONMEMのoutputもxpose使えばできるけど、まあそれはRxODE単体の性能ではないので、その点でmrgsolveのほうが良いんでしょうね（自分はRxODEユーザーだけど）。あとはinputの記載方法がmrgsolveのほうがNONMEM likeなところもとっつきやすいんですかね。</p:text>
    <p:extLst>
      <p:ext uri="{C676402C-5697-4E1C-873F-D02D1690AC5C}">
        <p15:threadingInfo xmlns:p15="http://schemas.microsoft.com/office/powerpoint/2012/main" timeZoneBias="-5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10-10T09:20:13.398" idx="2">
    <p:pos x="1616" y="1630"/>
    <p:text>もう一個、この女の人が自分でやってみるというのも可能になるので、そこも書いてみては？スペースがあればですが。。</p:text>
    <p:extLst>
      <p:ext uri="{C676402C-5697-4E1C-873F-D02D1690AC5C}">
        <p15:threadingInfo xmlns:p15="http://schemas.microsoft.com/office/powerpoint/2012/main" timeZoneBias="-5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0-10-10T09:21:25.180" idx="3">
    <p:pos x="699" y="857"/>
    <p:text>細かいですが、
・シミュレーションはPMxに限らず，身近な話題でも幅広く活用できる手法です。
・2つ目のPKのはいらない
と思いました。</p:text>
    <p:extLst>
      <p:ext uri="{C676402C-5697-4E1C-873F-D02D1690AC5C}">
        <p15:threadingInfo xmlns:p15="http://schemas.microsoft.com/office/powerpoint/2012/main" timeZoneBias="-540"/>
      </p:ext>
    </p:extLst>
  </p:cm>
  <p:cm authorId="1" dt="2020-10-10T09:34:19.771" idx="7">
    <p:pos x="1086" y="2996"/>
    <p:text>最後に次回以降こんなのやるかも。。という予告しといても良いかもしれないですね。やるかは決まってないとは思いますが。</p:text>
    <p:extLst>
      <p:ext uri="{C676402C-5697-4E1C-873F-D02D1690AC5C}">
        <p15:threadingInfo xmlns:p15="http://schemas.microsoft.com/office/powerpoint/2012/main" timeZoneBias="-540"/>
      </p:ext>
    </p:extLst>
  </p:cm>
</p:cmLst>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8D42BF-81D8-461D-96B3-375C5FC0D1C4}" type="doc">
      <dgm:prSet loTypeId="urn:microsoft.com/office/officeart/2005/8/layout/orgChart1" loCatId="hierarchy" qsTypeId="urn:microsoft.com/office/officeart/2005/8/quickstyle/simple1" qsCatId="simple" csTypeId="urn:microsoft.com/office/officeart/2005/8/colors/accent2_1" csCatId="accent2" phldr="1"/>
      <dgm:spPr/>
      <dgm:t>
        <a:bodyPr/>
        <a:lstStyle/>
        <a:p>
          <a:endParaRPr kumimoji="1" lang="ja-JP" altLang="en-US"/>
        </a:p>
      </dgm:t>
    </dgm:pt>
    <dgm:pt modelId="{1025E5B2-7A8A-4ED3-A208-00072E0A699B}">
      <dgm:prSet phldrT="[テキスト]" custT="1"/>
      <dgm:spPr/>
      <dgm:t>
        <a:bodyPr/>
        <a:lstStyle/>
        <a:p>
          <a:r>
            <a:rPr kumimoji="1" lang="en-US" altLang="ja-JP" sz="1800" dirty="0" err="1"/>
            <a:t>server.R</a:t>
          </a:r>
          <a:endParaRPr kumimoji="1" lang="ja-JP" altLang="en-US" sz="1800" dirty="0"/>
        </a:p>
      </dgm:t>
    </dgm:pt>
    <dgm:pt modelId="{CD5A9E03-90FE-4123-A84B-C1BCA1C58862}" type="parTrans" cxnId="{DD0CCE27-024D-4E41-A668-09FFAB0EFAEA}">
      <dgm:prSet/>
      <dgm:spPr/>
      <dgm:t>
        <a:bodyPr/>
        <a:lstStyle/>
        <a:p>
          <a:endParaRPr kumimoji="1" lang="ja-JP" altLang="en-US" sz="1600"/>
        </a:p>
      </dgm:t>
    </dgm:pt>
    <dgm:pt modelId="{D3C4FF53-391E-4044-B0BB-5C277E87EAF4}" type="sibTrans" cxnId="{DD0CCE27-024D-4E41-A668-09FFAB0EFAEA}">
      <dgm:prSet/>
      <dgm:spPr/>
      <dgm:t>
        <a:bodyPr/>
        <a:lstStyle/>
        <a:p>
          <a:endParaRPr kumimoji="1" lang="ja-JP" altLang="en-US" sz="1600"/>
        </a:p>
      </dgm:t>
    </dgm:pt>
    <dgm:pt modelId="{46E4609F-B08F-4711-9B9B-990BCBC15613}">
      <dgm:prSet phldrT="[テキスト]" custT="1"/>
      <dgm:spPr/>
      <dgm:t>
        <a:bodyPr/>
        <a:lstStyle/>
        <a:p>
          <a:r>
            <a:rPr kumimoji="1" lang="ja-JP" altLang="en-US" sz="1600" dirty="0"/>
            <a:t>計算などを実施し、結果を出す</a:t>
          </a:r>
        </a:p>
      </dgm:t>
    </dgm:pt>
    <dgm:pt modelId="{64DECFBB-E17A-4F4A-B069-1C241AF5E92C}" type="parTrans" cxnId="{69929073-C882-4017-9F11-BEF9BB55F0BA}">
      <dgm:prSet/>
      <dgm:spPr/>
      <dgm:t>
        <a:bodyPr/>
        <a:lstStyle/>
        <a:p>
          <a:endParaRPr kumimoji="1" lang="ja-JP" altLang="en-US" sz="1600"/>
        </a:p>
      </dgm:t>
    </dgm:pt>
    <dgm:pt modelId="{E6113D43-A64A-4332-A96C-15A83DB21940}" type="sibTrans" cxnId="{69929073-C882-4017-9F11-BEF9BB55F0BA}">
      <dgm:prSet/>
      <dgm:spPr/>
      <dgm:t>
        <a:bodyPr/>
        <a:lstStyle/>
        <a:p>
          <a:endParaRPr kumimoji="1" lang="ja-JP" altLang="en-US" sz="1600"/>
        </a:p>
      </dgm:t>
    </dgm:pt>
    <dgm:pt modelId="{134DC636-BC4F-4997-8698-79796E244D0D}">
      <dgm:prSet phldrT="[テキスト]" custT="1"/>
      <dgm:spPr/>
      <dgm:t>
        <a:bodyPr/>
        <a:lstStyle/>
        <a:p>
          <a:r>
            <a:rPr kumimoji="1" lang="ja-JP" altLang="en-US" sz="1600" dirty="0"/>
            <a:t>アウトプット</a:t>
          </a:r>
          <a:r>
            <a:rPr kumimoji="1" lang="en-US" altLang="ja-JP" sz="1600" dirty="0"/>
            <a:t/>
          </a:r>
          <a:br>
            <a:rPr kumimoji="1" lang="en-US" altLang="ja-JP" sz="1600" dirty="0"/>
          </a:br>
          <a:r>
            <a:rPr kumimoji="1" lang="ja-JP" altLang="en-US" sz="1600" dirty="0"/>
            <a:t>を作成</a:t>
          </a:r>
          <a:endParaRPr kumimoji="1" lang="en-US" altLang="ja-JP" sz="1600" dirty="0"/>
        </a:p>
      </dgm:t>
    </dgm:pt>
    <dgm:pt modelId="{A0317733-37D3-407C-90FF-A7EF32EC9315}" type="parTrans" cxnId="{C6CE5D76-1A3F-4867-A711-BF350BC8253C}">
      <dgm:prSet/>
      <dgm:spPr/>
      <dgm:t>
        <a:bodyPr/>
        <a:lstStyle/>
        <a:p>
          <a:endParaRPr kumimoji="1" lang="ja-JP" altLang="en-US" sz="1600"/>
        </a:p>
      </dgm:t>
    </dgm:pt>
    <dgm:pt modelId="{C765A176-3248-4587-B545-F86E377AFBC5}" type="sibTrans" cxnId="{C6CE5D76-1A3F-4867-A711-BF350BC8253C}">
      <dgm:prSet/>
      <dgm:spPr/>
      <dgm:t>
        <a:bodyPr/>
        <a:lstStyle/>
        <a:p>
          <a:endParaRPr kumimoji="1" lang="ja-JP" altLang="en-US" sz="1600"/>
        </a:p>
      </dgm:t>
    </dgm:pt>
    <dgm:pt modelId="{59F57934-8801-468D-BB66-AA0295DA33D6}" type="pres">
      <dgm:prSet presAssocID="{348D42BF-81D8-461D-96B3-375C5FC0D1C4}" presName="hierChild1" presStyleCnt="0">
        <dgm:presLayoutVars>
          <dgm:orgChart val="1"/>
          <dgm:chPref val="1"/>
          <dgm:dir/>
          <dgm:animOne val="branch"/>
          <dgm:animLvl val="lvl"/>
          <dgm:resizeHandles/>
        </dgm:presLayoutVars>
      </dgm:prSet>
      <dgm:spPr/>
      <dgm:t>
        <a:bodyPr/>
        <a:lstStyle/>
        <a:p>
          <a:endParaRPr kumimoji="1" lang="ja-JP" altLang="en-US"/>
        </a:p>
      </dgm:t>
    </dgm:pt>
    <dgm:pt modelId="{3FCFE795-28F4-4DCE-B257-23F98F3D9021}" type="pres">
      <dgm:prSet presAssocID="{1025E5B2-7A8A-4ED3-A208-00072E0A699B}" presName="hierRoot1" presStyleCnt="0">
        <dgm:presLayoutVars>
          <dgm:hierBranch val="init"/>
        </dgm:presLayoutVars>
      </dgm:prSet>
      <dgm:spPr/>
    </dgm:pt>
    <dgm:pt modelId="{E1F672A3-44E1-450B-B0F6-774D1E18A5C1}" type="pres">
      <dgm:prSet presAssocID="{1025E5B2-7A8A-4ED3-A208-00072E0A699B}" presName="rootComposite1" presStyleCnt="0"/>
      <dgm:spPr/>
    </dgm:pt>
    <dgm:pt modelId="{D206A387-5174-40B0-B628-117159033CCA}" type="pres">
      <dgm:prSet presAssocID="{1025E5B2-7A8A-4ED3-A208-00072E0A699B}" presName="rootText1" presStyleLbl="node0" presStyleIdx="0" presStyleCnt="1">
        <dgm:presLayoutVars>
          <dgm:chPref val="3"/>
        </dgm:presLayoutVars>
      </dgm:prSet>
      <dgm:spPr/>
      <dgm:t>
        <a:bodyPr/>
        <a:lstStyle/>
        <a:p>
          <a:endParaRPr kumimoji="1" lang="ja-JP" altLang="en-US"/>
        </a:p>
      </dgm:t>
    </dgm:pt>
    <dgm:pt modelId="{642CA78D-05BE-4642-BF9E-21432BF66DD7}" type="pres">
      <dgm:prSet presAssocID="{1025E5B2-7A8A-4ED3-A208-00072E0A699B}" presName="rootConnector1" presStyleLbl="node1" presStyleIdx="0" presStyleCnt="0"/>
      <dgm:spPr/>
      <dgm:t>
        <a:bodyPr/>
        <a:lstStyle/>
        <a:p>
          <a:endParaRPr kumimoji="1" lang="ja-JP" altLang="en-US"/>
        </a:p>
      </dgm:t>
    </dgm:pt>
    <dgm:pt modelId="{F821BC8E-451D-4331-ACC1-0D9E1B8656B7}" type="pres">
      <dgm:prSet presAssocID="{1025E5B2-7A8A-4ED3-A208-00072E0A699B}" presName="hierChild2" presStyleCnt="0"/>
      <dgm:spPr/>
    </dgm:pt>
    <dgm:pt modelId="{415DF792-1391-44EA-820A-E05D110585B5}" type="pres">
      <dgm:prSet presAssocID="{64DECFBB-E17A-4F4A-B069-1C241AF5E92C}" presName="Name37" presStyleLbl="parChTrans1D2" presStyleIdx="0" presStyleCnt="2"/>
      <dgm:spPr/>
      <dgm:t>
        <a:bodyPr/>
        <a:lstStyle/>
        <a:p>
          <a:endParaRPr kumimoji="1" lang="ja-JP" altLang="en-US"/>
        </a:p>
      </dgm:t>
    </dgm:pt>
    <dgm:pt modelId="{DFF3B6CE-9494-4674-8316-17C3B2DFC23D}" type="pres">
      <dgm:prSet presAssocID="{46E4609F-B08F-4711-9B9B-990BCBC15613}" presName="hierRoot2" presStyleCnt="0">
        <dgm:presLayoutVars>
          <dgm:hierBranch val="init"/>
        </dgm:presLayoutVars>
      </dgm:prSet>
      <dgm:spPr/>
    </dgm:pt>
    <dgm:pt modelId="{D671828C-8584-416A-BCE8-62DC15489E4A}" type="pres">
      <dgm:prSet presAssocID="{46E4609F-B08F-4711-9B9B-990BCBC15613}" presName="rootComposite" presStyleCnt="0"/>
      <dgm:spPr/>
    </dgm:pt>
    <dgm:pt modelId="{2C45F10C-E933-492D-9942-112BAF9BE6DF}" type="pres">
      <dgm:prSet presAssocID="{46E4609F-B08F-4711-9B9B-990BCBC15613}" presName="rootText" presStyleLbl="node2" presStyleIdx="0" presStyleCnt="2" custScaleX="113620">
        <dgm:presLayoutVars>
          <dgm:chPref val="3"/>
        </dgm:presLayoutVars>
      </dgm:prSet>
      <dgm:spPr/>
      <dgm:t>
        <a:bodyPr/>
        <a:lstStyle/>
        <a:p>
          <a:endParaRPr kumimoji="1" lang="ja-JP" altLang="en-US"/>
        </a:p>
      </dgm:t>
    </dgm:pt>
    <dgm:pt modelId="{E082C7B4-D543-4B36-B9E1-73848796EE58}" type="pres">
      <dgm:prSet presAssocID="{46E4609F-B08F-4711-9B9B-990BCBC15613}" presName="rootConnector" presStyleLbl="node2" presStyleIdx="0" presStyleCnt="2"/>
      <dgm:spPr/>
      <dgm:t>
        <a:bodyPr/>
        <a:lstStyle/>
        <a:p>
          <a:endParaRPr kumimoji="1" lang="ja-JP" altLang="en-US"/>
        </a:p>
      </dgm:t>
    </dgm:pt>
    <dgm:pt modelId="{DFDF9CE5-A19C-4C36-8EA4-73C529FE8843}" type="pres">
      <dgm:prSet presAssocID="{46E4609F-B08F-4711-9B9B-990BCBC15613}" presName="hierChild4" presStyleCnt="0"/>
      <dgm:spPr/>
    </dgm:pt>
    <dgm:pt modelId="{964700DE-36CA-43F5-AE33-C9ABF1199E02}" type="pres">
      <dgm:prSet presAssocID="{46E4609F-B08F-4711-9B9B-990BCBC15613}" presName="hierChild5" presStyleCnt="0"/>
      <dgm:spPr/>
    </dgm:pt>
    <dgm:pt modelId="{BC40B87C-AD1E-47FC-86EA-1B97142ED498}" type="pres">
      <dgm:prSet presAssocID="{A0317733-37D3-407C-90FF-A7EF32EC9315}" presName="Name37" presStyleLbl="parChTrans1D2" presStyleIdx="1" presStyleCnt="2"/>
      <dgm:spPr/>
      <dgm:t>
        <a:bodyPr/>
        <a:lstStyle/>
        <a:p>
          <a:endParaRPr kumimoji="1" lang="ja-JP" altLang="en-US"/>
        </a:p>
      </dgm:t>
    </dgm:pt>
    <dgm:pt modelId="{CADD7C38-39D4-4865-AC86-A79F94F7CBB5}" type="pres">
      <dgm:prSet presAssocID="{134DC636-BC4F-4997-8698-79796E244D0D}" presName="hierRoot2" presStyleCnt="0">
        <dgm:presLayoutVars>
          <dgm:hierBranch val="init"/>
        </dgm:presLayoutVars>
      </dgm:prSet>
      <dgm:spPr/>
    </dgm:pt>
    <dgm:pt modelId="{A4CEAB6B-630A-4916-AB2F-DA559F259119}" type="pres">
      <dgm:prSet presAssocID="{134DC636-BC4F-4997-8698-79796E244D0D}" presName="rootComposite" presStyleCnt="0"/>
      <dgm:spPr/>
    </dgm:pt>
    <dgm:pt modelId="{40A63680-0C4B-4654-BD1E-88649ECF0D1B}" type="pres">
      <dgm:prSet presAssocID="{134DC636-BC4F-4997-8698-79796E244D0D}" presName="rootText" presStyleLbl="node2" presStyleIdx="1" presStyleCnt="2">
        <dgm:presLayoutVars>
          <dgm:chPref val="3"/>
        </dgm:presLayoutVars>
      </dgm:prSet>
      <dgm:spPr/>
      <dgm:t>
        <a:bodyPr/>
        <a:lstStyle/>
        <a:p>
          <a:endParaRPr kumimoji="1" lang="ja-JP" altLang="en-US"/>
        </a:p>
      </dgm:t>
    </dgm:pt>
    <dgm:pt modelId="{976F9D60-1F4B-4225-B8D5-82FA7CB4DAC7}" type="pres">
      <dgm:prSet presAssocID="{134DC636-BC4F-4997-8698-79796E244D0D}" presName="rootConnector" presStyleLbl="node2" presStyleIdx="1" presStyleCnt="2"/>
      <dgm:spPr/>
      <dgm:t>
        <a:bodyPr/>
        <a:lstStyle/>
        <a:p>
          <a:endParaRPr kumimoji="1" lang="ja-JP" altLang="en-US"/>
        </a:p>
      </dgm:t>
    </dgm:pt>
    <dgm:pt modelId="{0425BA1F-6197-4F83-AC77-02AB80DFE30A}" type="pres">
      <dgm:prSet presAssocID="{134DC636-BC4F-4997-8698-79796E244D0D}" presName="hierChild4" presStyleCnt="0"/>
      <dgm:spPr/>
    </dgm:pt>
    <dgm:pt modelId="{4D39FFFF-0306-4ACD-8FF3-4FDFA092BBA8}" type="pres">
      <dgm:prSet presAssocID="{134DC636-BC4F-4997-8698-79796E244D0D}" presName="hierChild5" presStyleCnt="0"/>
      <dgm:spPr/>
    </dgm:pt>
    <dgm:pt modelId="{5F3CC8F5-5F9C-47EA-9B6F-E18B51D125F7}" type="pres">
      <dgm:prSet presAssocID="{1025E5B2-7A8A-4ED3-A208-00072E0A699B}" presName="hierChild3" presStyleCnt="0"/>
      <dgm:spPr/>
    </dgm:pt>
  </dgm:ptLst>
  <dgm:cxnLst>
    <dgm:cxn modelId="{16CA31E8-6FD0-4755-9225-EC97E362A3DF}" type="presOf" srcId="{A0317733-37D3-407C-90FF-A7EF32EC9315}" destId="{BC40B87C-AD1E-47FC-86EA-1B97142ED498}" srcOrd="0" destOrd="0" presId="urn:microsoft.com/office/officeart/2005/8/layout/orgChart1"/>
    <dgm:cxn modelId="{53537F52-6FA8-4F78-BE42-03C30AD0DDAD}" type="presOf" srcId="{64DECFBB-E17A-4F4A-B069-1C241AF5E92C}" destId="{415DF792-1391-44EA-820A-E05D110585B5}" srcOrd="0" destOrd="0" presId="urn:microsoft.com/office/officeart/2005/8/layout/orgChart1"/>
    <dgm:cxn modelId="{DD0CCE27-024D-4E41-A668-09FFAB0EFAEA}" srcId="{348D42BF-81D8-461D-96B3-375C5FC0D1C4}" destId="{1025E5B2-7A8A-4ED3-A208-00072E0A699B}" srcOrd="0" destOrd="0" parTransId="{CD5A9E03-90FE-4123-A84B-C1BCA1C58862}" sibTransId="{D3C4FF53-391E-4044-B0BB-5C277E87EAF4}"/>
    <dgm:cxn modelId="{3AAB17C8-1D0F-43D4-B050-686F71F7E608}" type="presOf" srcId="{1025E5B2-7A8A-4ED3-A208-00072E0A699B}" destId="{D206A387-5174-40B0-B628-117159033CCA}" srcOrd="0" destOrd="0" presId="urn:microsoft.com/office/officeart/2005/8/layout/orgChart1"/>
    <dgm:cxn modelId="{AC9B5249-D0FE-4295-BFFE-A2BE1E5D8CAB}" type="presOf" srcId="{134DC636-BC4F-4997-8698-79796E244D0D}" destId="{976F9D60-1F4B-4225-B8D5-82FA7CB4DAC7}" srcOrd="1" destOrd="0" presId="urn:microsoft.com/office/officeart/2005/8/layout/orgChart1"/>
    <dgm:cxn modelId="{69929073-C882-4017-9F11-BEF9BB55F0BA}" srcId="{1025E5B2-7A8A-4ED3-A208-00072E0A699B}" destId="{46E4609F-B08F-4711-9B9B-990BCBC15613}" srcOrd="0" destOrd="0" parTransId="{64DECFBB-E17A-4F4A-B069-1C241AF5E92C}" sibTransId="{E6113D43-A64A-4332-A96C-15A83DB21940}"/>
    <dgm:cxn modelId="{FD5A2367-2168-4959-8AA6-DFC39970AE47}" type="presOf" srcId="{134DC636-BC4F-4997-8698-79796E244D0D}" destId="{40A63680-0C4B-4654-BD1E-88649ECF0D1B}" srcOrd="0" destOrd="0" presId="urn:microsoft.com/office/officeart/2005/8/layout/orgChart1"/>
    <dgm:cxn modelId="{AAF52F1C-4C40-45A5-91E7-D8E079F26A1E}" type="presOf" srcId="{46E4609F-B08F-4711-9B9B-990BCBC15613}" destId="{2C45F10C-E933-492D-9942-112BAF9BE6DF}" srcOrd="0" destOrd="0" presId="urn:microsoft.com/office/officeart/2005/8/layout/orgChart1"/>
    <dgm:cxn modelId="{E83A084F-5C07-4FE0-9499-4A547B777A43}" type="presOf" srcId="{1025E5B2-7A8A-4ED3-A208-00072E0A699B}" destId="{642CA78D-05BE-4642-BF9E-21432BF66DD7}" srcOrd="1" destOrd="0" presId="urn:microsoft.com/office/officeart/2005/8/layout/orgChart1"/>
    <dgm:cxn modelId="{C39FB8DA-F7E1-4473-B354-6BB4F865AF2B}" type="presOf" srcId="{348D42BF-81D8-461D-96B3-375C5FC0D1C4}" destId="{59F57934-8801-468D-BB66-AA0295DA33D6}" srcOrd="0" destOrd="0" presId="urn:microsoft.com/office/officeart/2005/8/layout/orgChart1"/>
    <dgm:cxn modelId="{82233FA2-E669-4256-B5CA-CAAF8392A32B}" type="presOf" srcId="{46E4609F-B08F-4711-9B9B-990BCBC15613}" destId="{E082C7B4-D543-4B36-B9E1-73848796EE58}" srcOrd="1" destOrd="0" presId="urn:microsoft.com/office/officeart/2005/8/layout/orgChart1"/>
    <dgm:cxn modelId="{C6CE5D76-1A3F-4867-A711-BF350BC8253C}" srcId="{1025E5B2-7A8A-4ED3-A208-00072E0A699B}" destId="{134DC636-BC4F-4997-8698-79796E244D0D}" srcOrd="1" destOrd="0" parTransId="{A0317733-37D3-407C-90FF-A7EF32EC9315}" sibTransId="{C765A176-3248-4587-B545-F86E377AFBC5}"/>
    <dgm:cxn modelId="{5B74E6C2-FE79-4EF6-86C4-017EDFD82F0E}" type="presParOf" srcId="{59F57934-8801-468D-BB66-AA0295DA33D6}" destId="{3FCFE795-28F4-4DCE-B257-23F98F3D9021}" srcOrd="0" destOrd="0" presId="urn:microsoft.com/office/officeart/2005/8/layout/orgChart1"/>
    <dgm:cxn modelId="{4D37C3EA-3038-4BE2-B2E2-B1C6681655AD}" type="presParOf" srcId="{3FCFE795-28F4-4DCE-B257-23F98F3D9021}" destId="{E1F672A3-44E1-450B-B0F6-774D1E18A5C1}" srcOrd="0" destOrd="0" presId="urn:microsoft.com/office/officeart/2005/8/layout/orgChart1"/>
    <dgm:cxn modelId="{351AA30F-B3BE-4E15-BCE0-08C9625D1FB6}" type="presParOf" srcId="{E1F672A3-44E1-450B-B0F6-774D1E18A5C1}" destId="{D206A387-5174-40B0-B628-117159033CCA}" srcOrd="0" destOrd="0" presId="urn:microsoft.com/office/officeart/2005/8/layout/orgChart1"/>
    <dgm:cxn modelId="{F4B6A170-4D02-4915-BDD2-81A2041CF03E}" type="presParOf" srcId="{E1F672A3-44E1-450B-B0F6-774D1E18A5C1}" destId="{642CA78D-05BE-4642-BF9E-21432BF66DD7}" srcOrd="1" destOrd="0" presId="urn:microsoft.com/office/officeart/2005/8/layout/orgChart1"/>
    <dgm:cxn modelId="{A9E56342-BE09-4DBA-9F2F-3A7029C97BC8}" type="presParOf" srcId="{3FCFE795-28F4-4DCE-B257-23F98F3D9021}" destId="{F821BC8E-451D-4331-ACC1-0D9E1B8656B7}" srcOrd="1" destOrd="0" presId="urn:microsoft.com/office/officeart/2005/8/layout/orgChart1"/>
    <dgm:cxn modelId="{882D0551-C7FB-40C3-A05F-92448434615E}" type="presParOf" srcId="{F821BC8E-451D-4331-ACC1-0D9E1B8656B7}" destId="{415DF792-1391-44EA-820A-E05D110585B5}" srcOrd="0" destOrd="0" presId="urn:microsoft.com/office/officeart/2005/8/layout/orgChart1"/>
    <dgm:cxn modelId="{F5871C40-6502-4EEC-951E-40EF909CAB59}" type="presParOf" srcId="{F821BC8E-451D-4331-ACC1-0D9E1B8656B7}" destId="{DFF3B6CE-9494-4674-8316-17C3B2DFC23D}" srcOrd="1" destOrd="0" presId="urn:microsoft.com/office/officeart/2005/8/layout/orgChart1"/>
    <dgm:cxn modelId="{B351D4DB-F2AF-455D-B44F-6E1833B153FC}" type="presParOf" srcId="{DFF3B6CE-9494-4674-8316-17C3B2DFC23D}" destId="{D671828C-8584-416A-BCE8-62DC15489E4A}" srcOrd="0" destOrd="0" presId="urn:microsoft.com/office/officeart/2005/8/layout/orgChart1"/>
    <dgm:cxn modelId="{2E23D26A-91E2-42BD-806B-A200E6C53CE9}" type="presParOf" srcId="{D671828C-8584-416A-BCE8-62DC15489E4A}" destId="{2C45F10C-E933-492D-9942-112BAF9BE6DF}" srcOrd="0" destOrd="0" presId="urn:microsoft.com/office/officeart/2005/8/layout/orgChart1"/>
    <dgm:cxn modelId="{7D0DB549-27E8-4C2D-951C-36F58B49499E}" type="presParOf" srcId="{D671828C-8584-416A-BCE8-62DC15489E4A}" destId="{E082C7B4-D543-4B36-B9E1-73848796EE58}" srcOrd="1" destOrd="0" presId="urn:microsoft.com/office/officeart/2005/8/layout/orgChart1"/>
    <dgm:cxn modelId="{B1BC34CB-BFAB-4C10-9EE7-30222D78DDF4}" type="presParOf" srcId="{DFF3B6CE-9494-4674-8316-17C3B2DFC23D}" destId="{DFDF9CE5-A19C-4C36-8EA4-73C529FE8843}" srcOrd="1" destOrd="0" presId="urn:microsoft.com/office/officeart/2005/8/layout/orgChart1"/>
    <dgm:cxn modelId="{D93BA731-9ED4-49E0-A7DB-B2AA033435D5}" type="presParOf" srcId="{DFF3B6CE-9494-4674-8316-17C3B2DFC23D}" destId="{964700DE-36CA-43F5-AE33-C9ABF1199E02}" srcOrd="2" destOrd="0" presId="urn:microsoft.com/office/officeart/2005/8/layout/orgChart1"/>
    <dgm:cxn modelId="{75B44D7E-F7A8-46D7-AECC-253E7B474B0F}" type="presParOf" srcId="{F821BC8E-451D-4331-ACC1-0D9E1B8656B7}" destId="{BC40B87C-AD1E-47FC-86EA-1B97142ED498}" srcOrd="2" destOrd="0" presId="urn:microsoft.com/office/officeart/2005/8/layout/orgChart1"/>
    <dgm:cxn modelId="{28671016-EB41-4A7E-AE15-46AF5F85061C}" type="presParOf" srcId="{F821BC8E-451D-4331-ACC1-0D9E1B8656B7}" destId="{CADD7C38-39D4-4865-AC86-A79F94F7CBB5}" srcOrd="3" destOrd="0" presId="urn:microsoft.com/office/officeart/2005/8/layout/orgChart1"/>
    <dgm:cxn modelId="{AF7C589F-06EF-4112-BA6D-3F9766B5B0D0}" type="presParOf" srcId="{CADD7C38-39D4-4865-AC86-A79F94F7CBB5}" destId="{A4CEAB6B-630A-4916-AB2F-DA559F259119}" srcOrd="0" destOrd="0" presId="urn:microsoft.com/office/officeart/2005/8/layout/orgChart1"/>
    <dgm:cxn modelId="{D9300CEB-205A-4954-8E32-484A7E456EA9}" type="presParOf" srcId="{A4CEAB6B-630A-4916-AB2F-DA559F259119}" destId="{40A63680-0C4B-4654-BD1E-88649ECF0D1B}" srcOrd="0" destOrd="0" presId="urn:microsoft.com/office/officeart/2005/8/layout/orgChart1"/>
    <dgm:cxn modelId="{C49A5B5E-4697-4D80-BEB3-F62CF3D69791}" type="presParOf" srcId="{A4CEAB6B-630A-4916-AB2F-DA559F259119}" destId="{976F9D60-1F4B-4225-B8D5-82FA7CB4DAC7}" srcOrd="1" destOrd="0" presId="urn:microsoft.com/office/officeart/2005/8/layout/orgChart1"/>
    <dgm:cxn modelId="{1ED89301-8976-4529-B6B8-37AB43F91988}" type="presParOf" srcId="{CADD7C38-39D4-4865-AC86-A79F94F7CBB5}" destId="{0425BA1F-6197-4F83-AC77-02AB80DFE30A}" srcOrd="1" destOrd="0" presId="urn:microsoft.com/office/officeart/2005/8/layout/orgChart1"/>
    <dgm:cxn modelId="{0E2414B1-0F57-4A45-8966-B3D6009F9432}" type="presParOf" srcId="{CADD7C38-39D4-4865-AC86-A79F94F7CBB5}" destId="{4D39FFFF-0306-4ACD-8FF3-4FDFA092BBA8}" srcOrd="2" destOrd="0" presId="urn:microsoft.com/office/officeart/2005/8/layout/orgChart1"/>
    <dgm:cxn modelId="{F17B5795-47E9-479B-8613-413166277D3D}" type="presParOf" srcId="{3FCFE795-28F4-4DCE-B257-23F98F3D9021}" destId="{5F3CC8F5-5F9C-47EA-9B6F-E18B51D125F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8D42BF-81D8-461D-96B3-375C5FC0D1C4}" type="doc">
      <dgm:prSet loTypeId="urn:microsoft.com/office/officeart/2005/8/layout/orgChart1" loCatId="hierarchy" qsTypeId="urn:microsoft.com/office/officeart/2005/8/quickstyle/simple1" qsCatId="simple" csTypeId="urn:microsoft.com/office/officeart/2005/8/colors/accent1_1" csCatId="accent1" phldr="1"/>
      <dgm:spPr/>
      <dgm:t>
        <a:bodyPr/>
        <a:lstStyle/>
        <a:p>
          <a:endParaRPr kumimoji="1" lang="ja-JP" altLang="en-US"/>
        </a:p>
      </dgm:t>
    </dgm:pt>
    <dgm:pt modelId="{1025E5B2-7A8A-4ED3-A208-00072E0A699B}">
      <dgm:prSet phldrT="[テキスト]" custT="1"/>
      <dgm:spPr/>
      <dgm:t>
        <a:bodyPr/>
        <a:lstStyle/>
        <a:p>
          <a:r>
            <a:rPr kumimoji="1" lang="en-US" altLang="ja-JP" sz="1800" dirty="0" err="1"/>
            <a:t>ui.R</a:t>
          </a:r>
          <a:endParaRPr kumimoji="1" lang="ja-JP" altLang="en-US" sz="1800" dirty="0"/>
        </a:p>
      </dgm:t>
    </dgm:pt>
    <dgm:pt modelId="{CD5A9E03-90FE-4123-A84B-C1BCA1C58862}" type="parTrans" cxnId="{DD0CCE27-024D-4E41-A668-09FFAB0EFAEA}">
      <dgm:prSet/>
      <dgm:spPr/>
      <dgm:t>
        <a:bodyPr/>
        <a:lstStyle/>
        <a:p>
          <a:endParaRPr kumimoji="1" lang="ja-JP" altLang="en-US" sz="1800"/>
        </a:p>
      </dgm:t>
    </dgm:pt>
    <dgm:pt modelId="{D3C4FF53-391E-4044-B0BB-5C277E87EAF4}" type="sibTrans" cxnId="{DD0CCE27-024D-4E41-A668-09FFAB0EFAEA}">
      <dgm:prSet/>
      <dgm:spPr/>
      <dgm:t>
        <a:bodyPr/>
        <a:lstStyle/>
        <a:p>
          <a:endParaRPr kumimoji="1" lang="ja-JP" altLang="en-US" sz="1800"/>
        </a:p>
      </dgm:t>
    </dgm:pt>
    <dgm:pt modelId="{9933850E-8335-4643-AC33-6F78A12AAE73}">
      <dgm:prSet phldrT="[テキスト]" custT="1"/>
      <dgm:spPr/>
      <dgm:t>
        <a:bodyPr/>
        <a:lstStyle/>
        <a:p>
          <a:r>
            <a:rPr kumimoji="1" lang="ja-JP" altLang="en-US" sz="1800" dirty="0"/>
            <a:t>レイアウトの</a:t>
          </a:r>
          <a:r>
            <a:rPr kumimoji="1" lang="en-US" altLang="ja-JP" sz="1800" dirty="0"/>
            <a:t/>
          </a:r>
          <a:br>
            <a:rPr kumimoji="1" lang="en-US" altLang="ja-JP" sz="1800" dirty="0"/>
          </a:br>
          <a:r>
            <a:rPr kumimoji="1" lang="ja-JP" altLang="en-US" sz="1800" dirty="0"/>
            <a:t>設定</a:t>
          </a:r>
        </a:p>
      </dgm:t>
    </dgm:pt>
    <dgm:pt modelId="{685A9930-0EAC-4025-AD3E-A05DC3E224E2}" type="parTrans" cxnId="{4A9E50F7-CA4A-4B29-A81C-66DD98BE0453}">
      <dgm:prSet/>
      <dgm:spPr/>
      <dgm:t>
        <a:bodyPr/>
        <a:lstStyle/>
        <a:p>
          <a:endParaRPr kumimoji="1" lang="ja-JP" altLang="en-US" sz="1800"/>
        </a:p>
      </dgm:t>
    </dgm:pt>
    <dgm:pt modelId="{8C170907-527D-4BA6-9ABD-04A6DC5A4CB1}" type="sibTrans" cxnId="{4A9E50F7-CA4A-4B29-A81C-66DD98BE0453}">
      <dgm:prSet/>
      <dgm:spPr/>
      <dgm:t>
        <a:bodyPr/>
        <a:lstStyle/>
        <a:p>
          <a:endParaRPr kumimoji="1" lang="ja-JP" altLang="en-US" sz="1800"/>
        </a:p>
      </dgm:t>
    </dgm:pt>
    <dgm:pt modelId="{46E4609F-B08F-4711-9B9B-990BCBC15613}">
      <dgm:prSet phldrT="[テキスト]" custT="1"/>
      <dgm:spPr/>
      <dgm:t>
        <a:bodyPr/>
        <a:lstStyle/>
        <a:p>
          <a:r>
            <a:rPr kumimoji="1" lang="ja-JP" altLang="en-US" sz="1800" dirty="0"/>
            <a:t>ウィジェットの設定</a:t>
          </a:r>
        </a:p>
      </dgm:t>
    </dgm:pt>
    <dgm:pt modelId="{64DECFBB-E17A-4F4A-B069-1C241AF5E92C}" type="parTrans" cxnId="{69929073-C882-4017-9F11-BEF9BB55F0BA}">
      <dgm:prSet/>
      <dgm:spPr/>
      <dgm:t>
        <a:bodyPr/>
        <a:lstStyle/>
        <a:p>
          <a:endParaRPr kumimoji="1" lang="ja-JP" altLang="en-US" sz="1800"/>
        </a:p>
      </dgm:t>
    </dgm:pt>
    <dgm:pt modelId="{E6113D43-A64A-4332-A96C-15A83DB21940}" type="sibTrans" cxnId="{69929073-C882-4017-9F11-BEF9BB55F0BA}">
      <dgm:prSet/>
      <dgm:spPr/>
      <dgm:t>
        <a:bodyPr/>
        <a:lstStyle/>
        <a:p>
          <a:endParaRPr kumimoji="1" lang="ja-JP" altLang="en-US" sz="1800"/>
        </a:p>
      </dgm:t>
    </dgm:pt>
    <dgm:pt modelId="{134DC636-BC4F-4997-8698-79796E244D0D}">
      <dgm:prSet phldrT="[テキスト]" custT="1"/>
      <dgm:spPr/>
      <dgm:t>
        <a:bodyPr/>
        <a:lstStyle/>
        <a:p>
          <a:r>
            <a:rPr kumimoji="1" lang="ja-JP" altLang="en-US" sz="1800" dirty="0"/>
            <a:t>アウトプットの設置</a:t>
          </a:r>
        </a:p>
      </dgm:t>
    </dgm:pt>
    <dgm:pt modelId="{A0317733-37D3-407C-90FF-A7EF32EC9315}" type="parTrans" cxnId="{C6CE5D76-1A3F-4867-A711-BF350BC8253C}">
      <dgm:prSet/>
      <dgm:spPr/>
      <dgm:t>
        <a:bodyPr/>
        <a:lstStyle/>
        <a:p>
          <a:endParaRPr kumimoji="1" lang="ja-JP" altLang="en-US" sz="1800"/>
        </a:p>
      </dgm:t>
    </dgm:pt>
    <dgm:pt modelId="{C765A176-3248-4587-B545-F86E377AFBC5}" type="sibTrans" cxnId="{C6CE5D76-1A3F-4867-A711-BF350BC8253C}">
      <dgm:prSet/>
      <dgm:spPr/>
      <dgm:t>
        <a:bodyPr/>
        <a:lstStyle/>
        <a:p>
          <a:endParaRPr kumimoji="1" lang="ja-JP" altLang="en-US" sz="1800"/>
        </a:p>
      </dgm:t>
    </dgm:pt>
    <dgm:pt modelId="{59F57934-8801-468D-BB66-AA0295DA33D6}" type="pres">
      <dgm:prSet presAssocID="{348D42BF-81D8-461D-96B3-375C5FC0D1C4}" presName="hierChild1" presStyleCnt="0">
        <dgm:presLayoutVars>
          <dgm:orgChart val="1"/>
          <dgm:chPref val="1"/>
          <dgm:dir/>
          <dgm:animOne val="branch"/>
          <dgm:animLvl val="lvl"/>
          <dgm:resizeHandles/>
        </dgm:presLayoutVars>
      </dgm:prSet>
      <dgm:spPr/>
      <dgm:t>
        <a:bodyPr/>
        <a:lstStyle/>
        <a:p>
          <a:endParaRPr kumimoji="1" lang="ja-JP" altLang="en-US"/>
        </a:p>
      </dgm:t>
    </dgm:pt>
    <dgm:pt modelId="{3FCFE795-28F4-4DCE-B257-23F98F3D9021}" type="pres">
      <dgm:prSet presAssocID="{1025E5B2-7A8A-4ED3-A208-00072E0A699B}" presName="hierRoot1" presStyleCnt="0">
        <dgm:presLayoutVars>
          <dgm:hierBranch val="init"/>
        </dgm:presLayoutVars>
      </dgm:prSet>
      <dgm:spPr/>
    </dgm:pt>
    <dgm:pt modelId="{E1F672A3-44E1-450B-B0F6-774D1E18A5C1}" type="pres">
      <dgm:prSet presAssocID="{1025E5B2-7A8A-4ED3-A208-00072E0A699B}" presName="rootComposite1" presStyleCnt="0"/>
      <dgm:spPr/>
    </dgm:pt>
    <dgm:pt modelId="{D206A387-5174-40B0-B628-117159033CCA}" type="pres">
      <dgm:prSet presAssocID="{1025E5B2-7A8A-4ED3-A208-00072E0A699B}" presName="rootText1" presStyleLbl="node0" presStyleIdx="0" presStyleCnt="1">
        <dgm:presLayoutVars>
          <dgm:chPref val="3"/>
        </dgm:presLayoutVars>
      </dgm:prSet>
      <dgm:spPr/>
      <dgm:t>
        <a:bodyPr/>
        <a:lstStyle/>
        <a:p>
          <a:endParaRPr kumimoji="1" lang="ja-JP" altLang="en-US"/>
        </a:p>
      </dgm:t>
    </dgm:pt>
    <dgm:pt modelId="{642CA78D-05BE-4642-BF9E-21432BF66DD7}" type="pres">
      <dgm:prSet presAssocID="{1025E5B2-7A8A-4ED3-A208-00072E0A699B}" presName="rootConnector1" presStyleLbl="node1" presStyleIdx="0" presStyleCnt="0"/>
      <dgm:spPr/>
      <dgm:t>
        <a:bodyPr/>
        <a:lstStyle/>
        <a:p>
          <a:endParaRPr kumimoji="1" lang="ja-JP" altLang="en-US"/>
        </a:p>
      </dgm:t>
    </dgm:pt>
    <dgm:pt modelId="{F821BC8E-451D-4331-ACC1-0D9E1B8656B7}" type="pres">
      <dgm:prSet presAssocID="{1025E5B2-7A8A-4ED3-A208-00072E0A699B}" presName="hierChild2" presStyleCnt="0"/>
      <dgm:spPr/>
    </dgm:pt>
    <dgm:pt modelId="{54DE5B61-DC78-4519-B7C1-C4937DC4910D}" type="pres">
      <dgm:prSet presAssocID="{685A9930-0EAC-4025-AD3E-A05DC3E224E2}" presName="Name37" presStyleLbl="parChTrans1D2" presStyleIdx="0" presStyleCnt="3"/>
      <dgm:spPr/>
      <dgm:t>
        <a:bodyPr/>
        <a:lstStyle/>
        <a:p>
          <a:endParaRPr kumimoji="1" lang="ja-JP" altLang="en-US"/>
        </a:p>
      </dgm:t>
    </dgm:pt>
    <dgm:pt modelId="{9D8251DA-DEEB-45F2-A06E-E0C06A9EC4C9}" type="pres">
      <dgm:prSet presAssocID="{9933850E-8335-4643-AC33-6F78A12AAE73}" presName="hierRoot2" presStyleCnt="0">
        <dgm:presLayoutVars>
          <dgm:hierBranch val="init"/>
        </dgm:presLayoutVars>
      </dgm:prSet>
      <dgm:spPr/>
    </dgm:pt>
    <dgm:pt modelId="{001F051C-543D-4696-A017-97682DE49D59}" type="pres">
      <dgm:prSet presAssocID="{9933850E-8335-4643-AC33-6F78A12AAE73}" presName="rootComposite" presStyleCnt="0"/>
      <dgm:spPr/>
    </dgm:pt>
    <dgm:pt modelId="{47E76CCF-C692-4D9B-8AD4-89C2BFA3D2ED}" type="pres">
      <dgm:prSet presAssocID="{9933850E-8335-4643-AC33-6F78A12AAE73}" presName="rootText" presStyleLbl="node2" presStyleIdx="0" presStyleCnt="3">
        <dgm:presLayoutVars>
          <dgm:chPref val="3"/>
        </dgm:presLayoutVars>
      </dgm:prSet>
      <dgm:spPr/>
      <dgm:t>
        <a:bodyPr/>
        <a:lstStyle/>
        <a:p>
          <a:endParaRPr kumimoji="1" lang="ja-JP" altLang="en-US"/>
        </a:p>
      </dgm:t>
    </dgm:pt>
    <dgm:pt modelId="{E92FCEF8-854D-4238-8F47-276C2AE19214}" type="pres">
      <dgm:prSet presAssocID="{9933850E-8335-4643-AC33-6F78A12AAE73}" presName="rootConnector" presStyleLbl="node2" presStyleIdx="0" presStyleCnt="3"/>
      <dgm:spPr/>
      <dgm:t>
        <a:bodyPr/>
        <a:lstStyle/>
        <a:p>
          <a:endParaRPr kumimoji="1" lang="ja-JP" altLang="en-US"/>
        </a:p>
      </dgm:t>
    </dgm:pt>
    <dgm:pt modelId="{5F393139-201F-40D1-884E-689AC5908CF3}" type="pres">
      <dgm:prSet presAssocID="{9933850E-8335-4643-AC33-6F78A12AAE73}" presName="hierChild4" presStyleCnt="0"/>
      <dgm:spPr/>
    </dgm:pt>
    <dgm:pt modelId="{EA78AE9B-D0FC-4F02-998E-DC7879585B4E}" type="pres">
      <dgm:prSet presAssocID="{9933850E-8335-4643-AC33-6F78A12AAE73}" presName="hierChild5" presStyleCnt="0"/>
      <dgm:spPr/>
    </dgm:pt>
    <dgm:pt modelId="{415DF792-1391-44EA-820A-E05D110585B5}" type="pres">
      <dgm:prSet presAssocID="{64DECFBB-E17A-4F4A-B069-1C241AF5E92C}" presName="Name37" presStyleLbl="parChTrans1D2" presStyleIdx="1" presStyleCnt="3"/>
      <dgm:spPr/>
      <dgm:t>
        <a:bodyPr/>
        <a:lstStyle/>
        <a:p>
          <a:endParaRPr kumimoji="1" lang="ja-JP" altLang="en-US"/>
        </a:p>
      </dgm:t>
    </dgm:pt>
    <dgm:pt modelId="{DFF3B6CE-9494-4674-8316-17C3B2DFC23D}" type="pres">
      <dgm:prSet presAssocID="{46E4609F-B08F-4711-9B9B-990BCBC15613}" presName="hierRoot2" presStyleCnt="0">
        <dgm:presLayoutVars>
          <dgm:hierBranch val="init"/>
        </dgm:presLayoutVars>
      </dgm:prSet>
      <dgm:spPr/>
    </dgm:pt>
    <dgm:pt modelId="{D671828C-8584-416A-BCE8-62DC15489E4A}" type="pres">
      <dgm:prSet presAssocID="{46E4609F-B08F-4711-9B9B-990BCBC15613}" presName="rootComposite" presStyleCnt="0"/>
      <dgm:spPr/>
    </dgm:pt>
    <dgm:pt modelId="{2C45F10C-E933-492D-9942-112BAF9BE6DF}" type="pres">
      <dgm:prSet presAssocID="{46E4609F-B08F-4711-9B9B-990BCBC15613}" presName="rootText" presStyleLbl="node2" presStyleIdx="1" presStyleCnt="3">
        <dgm:presLayoutVars>
          <dgm:chPref val="3"/>
        </dgm:presLayoutVars>
      </dgm:prSet>
      <dgm:spPr/>
      <dgm:t>
        <a:bodyPr/>
        <a:lstStyle/>
        <a:p>
          <a:endParaRPr kumimoji="1" lang="ja-JP" altLang="en-US"/>
        </a:p>
      </dgm:t>
    </dgm:pt>
    <dgm:pt modelId="{E082C7B4-D543-4B36-B9E1-73848796EE58}" type="pres">
      <dgm:prSet presAssocID="{46E4609F-B08F-4711-9B9B-990BCBC15613}" presName="rootConnector" presStyleLbl="node2" presStyleIdx="1" presStyleCnt="3"/>
      <dgm:spPr/>
      <dgm:t>
        <a:bodyPr/>
        <a:lstStyle/>
        <a:p>
          <a:endParaRPr kumimoji="1" lang="ja-JP" altLang="en-US"/>
        </a:p>
      </dgm:t>
    </dgm:pt>
    <dgm:pt modelId="{DFDF9CE5-A19C-4C36-8EA4-73C529FE8843}" type="pres">
      <dgm:prSet presAssocID="{46E4609F-B08F-4711-9B9B-990BCBC15613}" presName="hierChild4" presStyleCnt="0"/>
      <dgm:spPr/>
    </dgm:pt>
    <dgm:pt modelId="{964700DE-36CA-43F5-AE33-C9ABF1199E02}" type="pres">
      <dgm:prSet presAssocID="{46E4609F-B08F-4711-9B9B-990BCBC15613}" presName="hierChild5" presStyleCnt="0"/>
      <dgm:spPr/>
    </dgm:pt>
    <dgm:pt modelId="{BC40B87C-AD1E-47FC-86EA-1B97142ED498}" type="pres">
      <dgm:prSet presAssocID="{A0317733-37D3-407C-90FF-A7EF32EC9315}" presName="Name37" presStyleLbl="parChTrans1D2" presStyleIdx="2" presStyleCnt="3"/>
      <dgm:spPr/>
      <dgm:t>
        <a:bodyPr/>
        <a:lstStyle/>
        <a:p>
          <a:endParaRPr kumimoji="1" lang="ja-JP" altLang="en-US"/>
        </a:p>
      </dgm:t>
    </dgm:pt>
    <dgm:pt modelId="{CADD7C38-39D4-4865-AC86-A79F94F7CBB5}" type="pres">
      <dgm:prSet presAssocID="{134DC636-BC4F-4997-8698-79796E244D0D}" presName="hierRoot2" presStyleCnt="0">
        <dgm:presLayoutVars>
          <dgm:hierBranch val="init"/>
        </dgm:presLayoutVars>
      </dgm:prSet>
      <dgm:spPr/>
    </dgm:pt>
    <dgm:pt modelId="{A4CEAB6B-630A-4916-AB2F-DA559F259119}" type="pres">
      <dgm:prSet presAssocID="{134DC636-BC4F-4997-8698-79796E244D0D}" presName="rootComposite" presStyleCnt="0"/>
      <dgm:spPr/>
    </dgm:pt>
    <dgm:pt modelId="{40A63680-0C4B-4654-BD1E-88649ECF0D1B}" type="pres">
      <dgm:prSet presAssocID="{134DC636-BC4F-4997-8698-79796E244D0D}" presName="rootText" presStyleLbl="node2" presStyleIdx="2" presStyleCnt="3">
        <dgm:presLayoutVars>
          <dgm:chPref val="3"/>
        </dgm:presLayoutVars>
      </dgm:prSet>
      <dgm:spPr/>
      <dgm:t>
        <a:bodyPr/>
        <a:lstStyle/>
        <a:p>
          <a:endParaRPr kumimoji="1" lang="ja-JP" altLang="en-US"/>
        </a:p>
      </dgm:t>
    </dgm:pt>
    <dgm:pt modelId="{976F9D60-1F4B-4225-B8D5-82FA7CB4DAC7}" type="pres">
      <dgm:prSet presAssocID="{134DC636-BC4F-4997-8698-79796E244D0D}" presName="rootConnector" presStyleLbl="node2" presStyleIdx="2" presStyleCnt="3"/>
      <dgm:spPr/>
      <dgm:t>
        <a:bodyPr/>
        <a:lstStyle/>
        <a:p>
          <a:endParaRPr kumimoji="1" lang="ja-JP" altLang="en-US"/>
        </a:p>
      </dgm:t>
    </dgm:pt>
    <dgm:pt modelId="{0425BA1F-6197-4F83-AC77-02AB80DFE30A}" type="pres">
      <dgm:prSet presAssocID="{134DC636-BC4F-4997-8698-79796E244D0D}" presName="hierChild4" presStyleCnt="0"/>
      <dgm:spPr/>
    </dgm:pt>
    <dgm:pt modelId="{4D39FFFF-0306-4ACD-8FF3-4FDFA092BBA8}" type="pres">
      <dgm:prSet presAssocID="{134DC636-BC4F-4997-8698-79796E244D0D}" presName="hierChild5" presStyleCnt="0"/>
      <dgm:spPr/>
    </dgm:pt>
    <dgm:pt modelId="{5F3CC8F5-5F9C-47EA-9B6F-E18B51D125F7}" type="pres">
      <dgm:prSet presAssocID="{1025E5B2-7A8A-4ED3-A208-00072E0A699B}" presName="hierChild3" presStyleCnt="0"/>
      <dgm:spPr/>
    </dgm:pt>
  </dgm:ptLst>
  <dgm:cxnLst>
    <dgm:cxn modelId="{4A9E50F7-CA4A-4B29-A81C-66DD98BE0453}" srcId="{1025E5B2-7A8A-4ED3-A208-00072E0A699B}" destId="{9933850E-8335-4643-AC33-6F78A12AAE73}" srcOrd="0" destOrd="0" parTransId="{685A9930-0EAC-4025-AD3E-A05DC3E224E2}" sibTransId="{8C170907-527D-4BA6-9ABD-04A6DC5A4CB1}"/>
    <dgm:cxn modelId="{D72F68B0-7938-4509-A638-B8FE4D899BF7}" type="presOf" srcId="{134DC636-BC4F-4997-8698-79796E244D0D}" destId="{976F9D60-1F4B-4225-B8D5-82FA7CB4DAC7}" srcOrd="1" destOrd="0" presId="urn:microsoft.com/office/officeart/2005/8/layout/orgChart1"/>
    <dgm:cxn modelId="{015C9F0E-DCFB-4500-9ACF-52F046786CEE}" type="presOf" srcId="{46E4609F-B08F-4711-9B9B-990BCBC15613}" destId="{E082C7B4-D543-4B36-B9E1-73848796EE58}" srcOrd="1" destOrd="0" presId="urn:microsoft.com/office/officeart/2005/8/layout/orgChart1"/>
    <dgm:cxn modelId="{DD0CCE27-024D-4E41-A668-09FFAB0EFAEA}" srcId="{348D42BF-81D8-461D-96B3-375C5FC0D1C4}" destId="{1025E5B2-7A8A-4ED3-A208-00072E0A699B}" srcOrd="0" destOrd="0" parTransId="{CD5A9E03-90FE-4123-A84B-C1BCA1C58862}" sibTransId="{D3C4FF53-391E-4044-B0BB-5C277E87EAF4}"/>
    <dgm:cxn modelId="{2EAFCAD8-59AE-4014-84EC-D266D29F96FD}" type="presOf" srcId="{46E4609F-B08F-4711-9B9B-990BCBC15613}" destId="{2C45F10C-E933-492D-9942-112BAF9BE6DF}" srcOrd="0" destOrd="0" presId="urn:microsoft.com/office/officeart/2005/8/layout/orgChart1"/>
    <dgm:cxn modelId="{C6CE5D76-1A3F-4867-A711-BF350BC8253C}" srcId="{1025E5B2-7A8A-4ED3-A208-00072E0A699B}" destId="{134DC636-BC4F-4997-8698-79796E244D0D}" srcOrd="2" destOrd="0" parTransId="{A0317733-37D3-407C-90FF-A7EF32EC9315}" sibTransId="{C765A176-3248-4587-B545-F86E377AFBC5}"/>
    <dgm:cxn modelId="{696F5F68-FAFC-43F3-8E34-29878AEC52A7}" type="presOf" srcId="{1025E5B2-7A8A-4ED3-A208-00072E0A699B}" destId="{642CA78D-05BE-4642-BF9E-21432BF66DD7}" srcOrd="1" destOrd="0" presId="urn:microsoft.com/office/officeart/2005/8/layout/orgChart1"/>
    <dgm:cxn modelId="{57C203F4-C56C-478C-B301-C22C2E3D3247}" type="presOf" srcId="{A0317733-37D3-407C-90FF-A7EF32EC9315}" destId="{BC40B87C-AD1E-47FC-86EA-1B97142ED498}" srcOrd="0" destOrd="0" presId="urn:microsoft.com/office/officeart/2005/8/layout/orgChart1"/>
    <dgm:cxn modelId="{4B99B6B8-5AA1-497A-86C7-088ABA997CE9}" type="presOf" srcId="{1025E5B2-7A8A-4ED3-A208-00072E0A699B}" destId="{D206A387-5174-40B0-B628-117159033CCA}" srcOrd="0" destOrd="0" presId="urn:microsoft.com/office/officeart/2005/8/layout/orgChart1"/>
    <dgm:cxn modelId="{716308E9-928F-4406-B27D-A60D9C3B017E}" type="presOf" srcId="{9933850E-8335-4643-AC33-6F78A12AAE73}" destId="{E92FCEF8-854D-4238-8F47-276C2AE19214}" srcOrd="1" destOrd="0" presId="urn:microsoft.com/office/officeart/2005/8/layout/orgChart1"/>
    <dgm:cxn modelId="{2452DD8B-586C-4122-99AE-C4C1DDB5A5EC}" type="presOf" srcId="{64DECFBB-E17A-4F4A-B069-1C241AF5E92C}" destId="{415DF792-1391-44EA-820A-E05D110585B5}" srcOrd="0" destOrd="0" presId="urn:microsoft.com/office/officeart/2005/8/layout/orgChart1"/>
    <dgm:cxn modelId="{69929073-C882-4017-9F11-BEF9BB55F0BA}" srcId="{1025E5B2-7A8A-4ED3-A208-00072E0A699B}" destId="{46E4609F-B08F-4711-9B9B-990BCBC15613}" srcOrd="1" destOrd="0" parTransId="{64DECFBB-E17A-4F4A-B069-1C241AF5E92C}" sibTransId="{E6113D43-A64A-4332-A96C-15A83DB21940}"/>
    <dgm:cxn modelId="{9327CC24-C18F-464B-9C7B-B93A05388E67}" type="presOf" srcId="{685A9930-0EAC-4025-AD3E-A05DC3E224E2}" destId="{54DE5B61-DC78-4519-B7C1-C4937DC4910D}" srcOrd="0" destOrd="0" presId="urn:microsoft.com/office/officeart/2005/8/layout/orgChart1"/>
    <dgm:cxn modelId="{DF169498-224B-475F-BAB8-0F5EC14208D5}" type="presOf" srcId="{134DC636-BC4F-4997-8698-79796E244D0D}" destId="{40A63680-0C4B-4654-BD1E-88649ECF0D1B}" srcOrd="0" destOrd="0" presId="urn:microsoft.com/office/officeart/2005/8/layout/orgChart1"/>
    <dgm:cxn modelId="{6F649229-F65F-4433-B3B7-A785E9F5C066}" type="presOf" srcId="{348D42BF-81D8-461D-96B3-375C5FC0D1C4}" destId="{59F57934-8801-468D-BB66-AA0295DA33D6}" srcOrd="0" destOrd="0" presId="urn:microsoft.com/office/officeart/2005/8/layout/orgChart1"/>
    <dgm:cxn modelId="{B127BDE9-91F8-4105-BAD2-176271F54279}" type="presOf" srcId="{9933850E-8335-4643-AC33-6F78A12AAE73}" destId="{47E76CCF-C692-4D9B-8AD4-89C2BFA3D2ED}" srcOrd="0" destOrd="0" presId="urn:microsoft.com/office/officeart/2005/8/layout/orgChart1"/>
    <dgm:cxn modelId="{BA2F7AD3-16E5-4200-865B-1C2B0F553C1A}" type="presParOf" srcId="{59F57934-8801-468D-BB66-AA0295DA33D6}" destId="{3FCFE795-28F4-4DCE-B257-23F98F3D9021}" srcOrd="0" destOrd="0" presId="urn:microsoft.com/office/officeart/2005/8/layout/orgChart1"/>
    <dgm:cxn modelId="{0D391AEC-A7CD-4088-A7B9-C5C6BA1F04EF}" type="presParOf" srcId="{3FCFE795-28F4-4DCE-B257-23F98F3D9021}" destId="{E1F672A3-44E1-450B-B0F6-774D1E18A5C1}" srcOrd="0" destOrd="0" presId="urn:microsoft.com/office/officeart/2005/8/layout/orgChart1"/>
    <dgm:cxn modelId="{1B029F5B-7051-4896-8EB2-DC520A119141}" type="presParOf" srcId="{E1F672A3-44E1-450B-B0F6-774D1E18A5C1}" destId="{D206A387-5174-40B0-B628-117159033CCA}" srcOrd="0" destOrd="0" presId="urn:microsoft.com/office/officeart/2005/8/layout/orgChart1"/>
    <dgm:cxn modelId="{3A6D531A-64F3-479F-B679-2D26EE373307}" type="presParOf" srcId="{E1F672A3-44E1-450B-B0F6-774D1E18A5C1}" destId="{642CA78D-05BE-4642-BF9E-21432BF66DD7}" srcOrd="1" destOrd="0" presId="urn:microsoft.com/office/officeart/2005/8/layout/orgChart1"/>
    <dgm:cxn modelId="{B1A3F04D-D68C-4DB9-AFA6-232093D85CAB}" type="presParOf" srcId="{3FCFE795-28F4-4DCE-B257-23F98F3D9021}" destId="{F821BC8E-451D-4331-ACC1-0D9E1B8656B7}" srcOrd="1" destOrd="0" presId="urn:microsoft.com/office/officeart/2005/8/layout/orgChart1"/>
    <dgm:cxn modelId="{29E6FDFE-4A74-4F3F-95C9-8286E685F115}" type="presParOf" srcId="{F821BC8E-451D-4331-ACC1-0D9E1B8656B7}" destId="{54DE5B61-DC78-4519-B7C1-C4937DC4910D}" srcOrd="0" destOrd="0" presId="urn:microsoft.com/office/officeart/2005/8/layout/orgChart1"/>
    <dgm:cxn modelId="{AD617A15-8F31-4D81-A1C7-F47C701C470D}" type="presParOf" srcId="{F821BC8E-451D-4331-ACC1-0D9E1B8656B7}" destId="{9D8251DA-DEEB-45F2-A06E-E0C06A9EC4C9}" srcOrd="1" destOrd="0" presId="urn:microsoft.com/office/officeart/2005/8/layout/orgChart1"/>
    <dgm:cxn modelId="{55A4B457-378E-4DC9-962E-21B187232980}" type="presParOf" srcId="{9D8251DA-DEEB-45F2-A06E-E0C06A9EC4C9}" destId="{001F051C-543D-4696-A017-97682DE49D59}" srcOrd="0" destOrd="0" presId="urn:microsoft.com/office/officeart/2005/8/layout/orgChart1"/>
    <dgm:cxn modelId="{C3097C4A-C0A9-44A8-8150-952B85721D04}" type="presParOf" srcId="{001F051C-543D-4696-A017-97682DE49D59}" destId="{47E76CCF-C692-4D9B-8AD4-89C2BFA3D2ED}" srcOrd="0" destOrd="0" presId="urn:microsoft.com/office/officeart/2005/8/layout/orgChart1"/>
    <dgm:cxn modelId="{DBF9DDA9-62E9-4419-90A8-1CFB0D28F034}" type="presParOf" srcId="{001F051C-543D-4696-A017-97682DE49D59}" destId="{E92FCEF8-854D-4238-8F47-276C2AE19214}" srcOrd="1" destOrd="0" presId="urn:microsoft.com/office/officeart/2005/8/layout/orgChart1"/>
    <dgm:cxn modelId="{7D6B7D41-0643-4DD0-94FE-3E585D77341D}" type="presParOf" srcId="{9D8251DA-DEEB-45F2-A06E-E0C06A9EC4C9}" destId="{5F393139-201F-40D1-884E-689AC5908CF3}" srcOrd="1" destOrd="0" presId="urn:microsoft.com/office/officeart/2005/8/layout/orgChart1"/>
    <dgm:cxn modelId="{35D049AC-D815-44B8-AA5A-2776068D1DD2}" type="presParOf" srcId="{9D8251DA-DEEB-45F2-A06E-E0C06A9EC4C9}" destId="{EA78AE9B-D0FC-4F02-998E-DC7879585B4E}" srcOrd="2" destOrd="0" presId="urn:microsoft.com/office/officeart/2005/8/layout/orgChart1"/>
    <dgm:cxn modelId="{F450758C-5BFA-472D-A0A2-F4C11300B4D2}" type="presParOf" srcId="{F821BC8E-451D-4331-ACC1-0D9E1B8656B7}" destId="{415DF792-1391-44EA-820A-E05D110585B5}" srcOrd="2" destOrd="0" presId="urn:microsoft.com/office/officeart/2005/8/layout/orgChart1"/>
    <dgm:cxn modelId="{8FDAB839-39DD-4767-B99A-90C1B868DA0D}" type="presParOf" srcId="{F821BC8E-451D-4331-ACC1-0D9E1B8656B7}" destId="{DFF3B6CE-9494-4674-8316-17C3B2DFC23D}" srcOrd="3" destOrd="0" presId="urn:microsoft.com/office/officeart/2005/8/layout/orgChart1"/>
    <dgm:cxn modelId="{C8D7D341-B92E-455A-805F-25B564784FC6}" type="presParOf" srcId="{DFF3B6CE-9494-4674-8316-17C3B2DFC23D}" destId="{D671828C-8584-416A-BCE8-62DC15489E4A}" srcOrd="0" destOrd="0" presId="urn:microsoft.com/office/officeart/2005/8/layout/orgChart1"/>
    <dgm:cxn modelId="{D2D0BAFF-C9E3-46D7-B3BB-BEF9CDF286C9}" type="presParOf" srcId="{D671828C-8584-416A-BCE8-62DC15489E4A}" destId="{2C45F10C-E933-492D-9942-112BAF9BE6DF}" srcOrd="0" destOrd="0" presId="urn:microsoft.com/office/officeart/2005/8/layout/orgChart1"/>
    <dgm:cxn modelId="{A4C3B511-F56E-4793-AA53-19C0404D9EBA}" type="presParOf" srcId="{D671828C-8584-416A-BCE8-62DC15489E4A}" destId="{E082C7B4-D543-4B36-B9E1-73848796EE58}" srcOrd="1" destOrd="0" presId="urn:microsoft.com/office/officeart/2005/8/layout/orgChart1"/>
    <dgm:cxn modelId="{840B1282-85C0-4165-88A3-2CF316FE8EC7}" type="presParOf" srcId="{DFF3B6CE-9494-4674-8316-17C3B2DFC23D}" destId="{DFDF9CE5-A19C-4C36-8EA4-73C529FE8843}" srcOrd="1" destOrd="0" presId="urn:microsoft.com/office/officeart/2005/8/layout/orgChart1"/>
    <dgm:cxn modelId="{A3A21920-5FF0-4524-AF68-CAB1C10263E5}" type="presParOf" srcId="{DFF3B6CE-9494-4674-8316-17C3B2DFC23D}" destId="{964700DE-36CA-43F5-AE33-C9ABF1199E02}" srcOrd="2" destOrd="0" presId="urn:microsoft.com/office/officeart/2005/8/layout/orgChart1"/>
    <dgm:cxn modelId="{FBABB08D-7A6F-48BD-9C61-E8EC6E0C55FF}" type="presParOf" srcId="{F821BC8E-451D-4331-ACC1-0D9E1B8656B7}" destId="{BC40B87C-AD1E-47FC-86EA-1B97142ED498}" srcOrd="4" destOrd="0" presId="urn:microsoft.com/office/officeart/2005/8/layout/orgChart1"/>
    <dgm:cxn modelId="{C17ED3EC-5F54-4E8B-8817-81FE8C85F51C}" type="presParOf" srcId="{F821BC8E-451D-4331-ACC1-0D9E1B8656B7}" destId="{CADD7C38-39D4-4865-AC86-A79F94F7CBB5}" srcOrd="5" destOrd="0" presId="urn:microsoft.com/office/officeart/2005/8/layout/orgChart1"/>
    <dgm:cxn modelId="{186DB26C-860F-4A4C-8049-4A07A545DF08}" type="presParOf" srcId="{CADD7C38-39D4-4865-AC86-A79F94F7CBB5}" destId="{A4CEAB6B-630A-4916-AB2F-DA559F259119}" srcOrd="0" destOrd="0" presId="urn:microsoft.com/office/officeart/2005/8/layout/orgChart1"/>
    <dgm:cxn modelId="{EAA3591A-A36B-4B5F-8F39-144AF61F235C}" type="presParOf" srcId="{A4CEAB6B-630A-4916-AB2F-DA559F259119}" destId="{40A63680-0C4B-4654-BD1E-88649ECF0D1B}" srcOrd="0" destOrd="0" presId="urn:microsoft.com/office/officeart/2005/8/layout/orgChart1"/>
    <dgm:cxn modelId="{75539028-2195-478F-A8EA-E6AAB709B4A3}" type="presParOf" srcId="{A4CEAB6B-630A-4916-AB2F-DA559F259119}" destId="{976F9D60-1F4B-4225-B8D5-82FA7CB4DAC7}" srcOrd="1" destOrd="0" presId="urn:microsoft.com/office/officeart/2005/8/layout/orgChart1"/>
    <dgm:cxn modelId="{F77BDAA6-8EBB-4D5D-B691-579744F5CAAA}" type="presParOf" srcId="{CADD7C38-39D4-4865-AC86-A79F94F7CBB5}" destId="{0425BA1F-6197-4F83-AC77-02AB80DFE30A}" srcOrd="1" destOrd="0" presId="urn:microsoft.com/office/officeart/2005/8/layout/orgChart1"/>
    <dgm:cxn modelId="{F4AED12C-B30B-4505-98D9-BDD71EA1153A}" type="presParOf" srcId="{CADD7C38-39D4-4865-AC86-A79F94F7CBB5}" destId="{4D39FFFF-0306-4ACD-8FF3-4FDFA092BBA8}" srcOrd="2" destOrd="0" presId="urn:microsoft.com/office/officeart/2005/8/layout/orgChart1"/>
    <dgm:cxn modelId="{AE5B7EF7-E2FA-4E23-BFB0-BF7FF6941475}" type="presParOf" srcId="{3FCFE795-28F4-4DCE-B257-23F98F3D9021}" destId="{5F3CC8F5-5F9C-47EA-9B6F-E18B51D125F7}"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6038" y="0"/>
            <a:ext cx="2949575" cy="498475"/>
          </a:xfrm>
          <a:prstGeom prst="rect">
            <a:avLst/>
          </a:prstGeom>
        </p:spPr>
        <p:txBody>
          <a:bodyPr vert="horz" lIns="91440" tIns="45720" rIns="91440" bIns="45720" rtlCol="0"/>
          <a:lstStyle>
            <a:lvl1pPr algn="r">
              <a:defRPr sz="1200"/>
            </a:lvl1pPr>
          </a:lstStyle>
          <a:p>
            <a:fld id="{2A71EC23-F9ED-424C-B5FB-B7B5F6D78B70}" type="datetimeFigureOut">
              <a:rPr kumimoji="1" lang="ja-JP" altLang="en-US" smtClean="0"/>
              <a:t>2020/10/23</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1038" y="4783138"/>
            <a:ext cx="5445125" cy="3913187"/>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863"/>
            <a:ext cx="2949575" cy="49847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6038" y="9440863"/>
            <a:ext cx="2949575" cy="498475"/>
          </a:xfrm>
          <a:prstGeom prst="rect">
            <a:avLst/>
          </a:prstGeom>
        </p:spPr>
        <p:txBody>
          <a:bodyPr vert="horz" lIns="91440" tIns="45720" rIns="91440" bIns="45720" rtlCol="0" anchor="b"/>
          <a:lstStyle>
            <a:lvl1pPr algn="r">
              <a:defRPr sz="1200"/>
            </a:lvl1pPr>
          </a:lstStyle>
          <a:p>
            <a:fld id="{93D05BDC-9FEA-4C23-A1AF-861E06600FF6}" type="slidenum">
              <a:rPr kumimoji="1" lang="ja-JP" altLang="en-US" smtClean="0"/>
              <a:t>‹#›</a:t>
            </a:fld>
            <a:endParaRPr kumimoji="1" lang="ja-JP" altLang="en-US"/>
          </a:p>
        </p:txBody>
      </p:sp>
    </p:spTree>
    <p:extLst>
      <p:ext uri="{BB962C8B-B14F-4D97-AF65-F5344CB8AC3E}">
        <p14:creationId xmlns:p14="http://schemas.microsoft.com/office/powerpoint/2010/main" val="190368686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3013"/>
            <a:ext cx="5962650" cy="335438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3D05BDC-9FEA-4C23-A1AF-861E06600FF6}" type="slidenum">
              <a:rPr kumimoji="1" lang="ja-JP" altLang="en-US" smtClean="0"/>
              <a:t>1</a:t>
            </a:fld>
            <a:endParaRPr kumimoji="1" lang="ja-JP" altLang="en-US"/>
          </a:p>
        </p:txBody>
      </p:sp>
    </p:spTree>
    <p:extLst>
      <p:ext uri="{BB962C8B-B14F-4D97-AF65-F5344CB8AC3E}">
        <p14:creationId xmlns:p14="http://schemas.microsoft.com/office/powerpoint/2010/main" val="178462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F81A95D-05BA-458D-BB44-152E4BC8CA84}" type="datetime1">
              <a:rPr kumimoji="1" lang="ja-JP" altLang="en-US" smtClean="0"/>
              <a:t>2020/10/23</a:t>
            </a:fld>
            <a:endParaRPr kumimoji="1" lang="ja-JP" altLang="en-US"/>
          </a:p>
        </p:txBody>
      </p:sp>
      <p:sp>
        <p:nvSpPr>
          <p:cNvPr id="5" name="Footer Placeholder 4"/>
          <p:cNvSpPr>
            <a:spLocks noGrp="1"/>
          </p:cNvSpPr>
          <p:nvPr>
            <p:ph type="ftr" sz="quarter" idx="11"/>
          </p:nvPr>
        </p:nvSpPr>
        <p:spPr/>
        <p:txBody>
          <a:bodyPr/>
          <a:lstStyle/>
          <a:p>
            <a:r>
              <a:rPr kumimoji="1" lang="en-US" altLang="ja-JP" dirty="0"/>
              <a:t>R</a:t>
            </a:r>
            <a:r>
              <a:rPr kumimoji="1" lang="ja-JP" altLang="en-US" dirty="0"/>
              <a:t> </a:t>
            </a:r>
            <a:r>
              <a:rPr kumimoji="1" lang="en-US" altLang="ja-JP" dirty="0"/>
              <a:t>for</a:t>
            </a:r>
            <a:r>
              <a:rPr kumimoji="1" lang="ja-JP" altLang="en-US" dirty="0"/>
              <a:t> </a:t>
            </a:r>
            <a:r>
              <a:rPr kumimoji="1" lang="en-US" altLang="ja-JP" dirty="0"/>
              <a:t>Pharmacometrics</a:t>
            </a:r>
            <a:endParaRPr kumimoji="1" lang="ja-JP" altLang="en-US" dirty="0"/>
          </a:p>
        </p:txBody>
      </p:sp>
      <p:sp>
        <p:nvSpPr>
          <p:cNvPr id="6" name="Slide Number Placeholder 5"/>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1992768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906A6E4-4266-427F-9354-B8DA436806C3}" type="datetime1">
              <a:rPr kumimoji="1" lang="ja-JP" altLang="en-US" smtClean="0"/>
              <a:t>2020/10/23</a:t>
            </a:fld>
            <a:endParaRPr kumimoji="1" lang="ja-JP" altLang="en-US"/>
          </a:p>
        </p:txBody>
      </p:sp>
      <p:sp>
        <p:nvSpPr>
          <p:cNvPr id="5" name="Footer Placeholder 4"/>
          <p:cNvSpPr>
            <a:spLocks noGrp="1"/>
          </p:cNvSpPr>
          <p:nvPr>
            <p:ph type="ftr" sz="quarter" idx="11"/>
          </p:nvPr>
        </p:nvSpPr>
        <p:spPr/>
        <p:txBody>
          <a:bodyPr/>
          <a:lstStyle/>
          <a:p>
            <a:r>
              <a:rPr kumimoji="1" lang="en-US" altLang="ja-JP"/>
              <a:t>R for Pharmacometrics</a:t>
            </a:r>
            <a:endParaRPr kumimoji="1" lang="ja-JP" altLang="en-US"/>
          </a:p>
        </p:txBody>
      </p:sp>
      <p:sp>
        <p:nvSpPr>
          <p:cNvPr id="6" name="Slide Number Placeholder 5"/>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1230231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62664A4-23FB-43CF-818D-F7393D757BD2}" type="datetime1">
              <a:rPr kumimoji="1" lang="ja-JP" altLang="en-US" smtClean="0"/>
              <a:t>2020/10/23</a:t>
            </a:fld>
            <a:endParaRPr kumimoji="1" lang="ja-JP" altLang="en-US"/>
          </a:p>
        </p:txBody>
      </p:sp>
      <p:sp>
        <p:nvSpPr>
          <p:cNvPr id="5" name="Footer Placeholder 4"/>
          <p:cNvSpPr>
            <a:spLocks noGrp="1"/>
          </p:cNvSpPr>
          <p:nvPr>
            <p:ph type="ftr" sz="quarter" idx="11"/>
          </p:nvPr>
        </p:nvSpPr>
        <p:spPr/>
        <p:txBody>
          <a:bodyPr/>
          <a:lstStyle/>
          <a:p>
            <a:r>
              <a:rPr kumimoji="1" lang="en-US" altLang="ja-JP"/>
              <a:t>R for Pharmacometrics</a:t>
            </a:r>
            <a:endParaRPr kumimoji="1" lang="ja-JP" altLang="en-US"/>
          </a:p>
        </p:txBody>
      </p:sp>
      <p:sp>
        <p:nvSpPr>
          <p:cNvPr id="6" name="Slide Number Placeholder 5"/>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4014543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FE15652-DDD4-4E36-9CB3-8E9EF446BEDB}" type="datetime1">
              <a:rPr kumimoji="1" lang="ja-JP" altLang="en-US" smtClean="0"/>
              <a:t>2020/10/23</a:t>
            </a:fld>
            <a:endParaRPr kumimoji="1" lang="ja-JP" altLang="en-US"/>
          </a:p>
        </p:txBody>
      </p:sp>
      <p:sp>
        <p:nvSpPr>
          <p:cNvPr id="5" name="Footer Placeholder 4"/>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6" name="Slide Number Placeholder 5"/>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3976801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0BAF585-2E3D-431A-AD29-AD87965751CC}" type="datetime1">
              <a:rPr kumimoji="1" lang="ja-JP" altLang="en-US" smtClean="0"/>
              <a:t>2020/10/23</a:t>
            </a:fld>
            <a:endParaRPr kumimoji="1" lang="ja-JP" altLang="en-US"/>
          </a:p>
        </p:txBody>
      </p:sp>
      <p:sp>
        <p:nvSpPr>
          <p:cNvPr id="5" name="Footer Placeholder 4"/>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6" name="Slide Number Placeholder 5"/>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3293283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A1D67E2-B520-4BB6-8434-DE7E995735B8}" type="datetime1">
              <a:rPr kumimoji="1" lang="ja-JP" altLang="en-US" smtClean="0"/>
              <a:t>2020/10/23</a:t>
            </a:fld>
            <a:endParaRPr kumimoji="1" lang="ja-JP" altLang="en-US"/>
          </a:p>
        </p:txBody>
      </p:sp>
      <p:sp>
        <p:nvSpPr>
          <p:cNvPr id="6" name="Footer Placeholder 5"/>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7" name="Slide Number Placeholder 6"/>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2441039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9"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1"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00F9857-EF08-440C-94CB-83D9EE0D5A5A}" type="datetime1">
              <a:rPr kumimoji="1" lang="ja-JP" altLang="en-US" smtClean="0"/>
              <a:t>2020/10/23</a:t>
            </a:fld>
            <a:endParaRPr kumimoji="1" lang="ja-JP" altLang="en-US"/>
          </a:p>
        </p:txBody>
      </p:sp>
      <p:sp>
        <p:nvSpPr>
          <p:cNvPr id="8" name="Footer Placeholder 7"/>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9" name="Slide Number Placeholder 8"/>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2001410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BF44F8-E47A-4CCA-94C1-5A88DC7B414A}" type="datetime1">
              <a:rPr kumimoji="1" lang="ja-JP" altLang="en-US" smtClean="0"/>
              <a:t>2020/10/23</a:t>
            </a:fld>
            <a:endParaRPr kumimoji="1" lang="ja-JP" altLang="en-US"/>
          </a:p>
        </p:txBody>
      </p:sp>
      <p:sp>
        <p:nvSpPr>
          <p:cNvPr id="4" name="Footer Placeholder 3"/>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5" name="Slide Number Placeholder 4"/>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168681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63015-59FD-444D-A49B-45D0DD94C4F1}" type="datetime1">
              <a:rPr kumimoji="1" lang="ja-JP" altLang="en-US" smtClean="0"/>
              <a:t>2020/10/23</a:t>
            </a:fld>
            <a:endParaRPr kumimoji="1" lang="ja-JP" altLang="en-US"/>
          </a:p>
        </p:txBody>
      </p:sp>
      <p:sp>
        <p:nvSpPr>
          <p:cNvPr id="3" name="Footer Placeholder 2"/>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4" name="Slide Number Placeholder 3"/>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236498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A6651C1-F643-424E-9D81-62CF9A82FABB}" type="datetime1">
              <a:rPr kumimoji="1" lang="ja-JP" altLang="en-US" smtClean="0"/>
              <a:t>2020/10/23</a:t>
            </a:fld>
            <a:endParaRPr kumimoji="1" lang="ja-JP" altLang="en-US"/>
          </a:p>
        </p:txBody>
      </p:sp>
      <p:sp>
        <p:nvSpPr>
          <p:cNvPr id="6" name="Footer Placeholder 5"/>
          <p:cNvSpPr>
            <a:spLocks noGrp="1"/>
          </p:cNvSpPr>
          <p:nvPr>
            <p:ph type="ftr" sz="quarter" idx="11"/>
          </p:nvPr>
        </p:nvSpPr>
        <p:spPr/>
        <p:txBody>
          <a:bodyPr/>
          <a:lstStyle/>
          <a:p>
            <a:r>
              <a:rPr kumimoji="1" lang="en-US" altLang="ja-JP"/>
              <a:t>R for Pharmacometrics</a:t>
            </a:r>
            <a:endParaRPr kumimoji="1" lang="ja-JP" altLang="en-US"/>
          </a:p>
        </p:txBody>
      </p:sp>
      <p:sp>
        <p:nvSpPr>
          <p:cNvPr id="7" name="Slide Number Placeholder 6"/>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940607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79AACC8-2A3E-4AB1-936D-2A445495DFBA}" type="datetime1">
              <a:rPr kumimoji="1" lang="ja-JP" altLang="en-US" smtClean="0"/>
              <a:t>2020/10/23</a:t>
            </a:fld>
            <a:endParaRPr kumimoji="1" lang="ja-JP" altLang="en-US"/>
          </a:p>
        </p:txBody>
      </p:sp>
      <p:sp>
        <p:nvSpPr>
          <p:cNvPr id="6" name="Footer Placeholder 5"/>
          <p:cNvSpPr>
            <a:spLocks noGrp="1"/>
          </p:cNvSpPr>
          <p:nvPr>
            <p:ph type="ftr" sz="quarter" idx="11"/>
          </p:nvPr>
        </p:nvSpPr>
        <p:spPr/>
        <p:txBody>
          <a:bodyPr/>
          <a:lstStyle/>
          <a:p>
            <a:r>
              <a:rPr kumimoji="1" lang="en-US" altLang="ja-JP"/>
              <a:t>R for Pharmacometrics</a:t>
            </a:r>
            <a:endParaRPr kumimoji="1" lang="ja-JP" altLang="en-US"/>
          </a:p>
        </p:txBody>
      </p:sp>
      <p:sp>
        <p:nvSpPr>
          <p:cNvPr id="7" name="Slide Number Placeholder 6"/>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2952266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B7E619-0862-4EB5-B675-91B651E48568}" type="datetime1">
              <a:rPr kumimoji="1" lang="ja-JP" altLang="en-US" smtClean="0"/>
              <a:t>2020/10/23</a:t>
            </a:fld>
            <a:endParaRPr kumimoji="1" lang="ja-JP"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27394365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comments" Target="../comments/comment7.xml"/><Relationship Id="rId4" Type="http://schemas.openxmlformats.org/officeDocument/2006/relationships/image" Target="../media/image15.jpg"/></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image" Target="../media/image17.png"/><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16.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comments" Target="../comments/comment4.xml"/><Relationship Id="rId5" Type="http://schemas.openxmlformats.org/officeDocument/2006/relationships/image" Target="../media/image5.jp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93256357-0251-4953-A9B8-633A05DE8E91}" type="slidenum">
              <a:rPr kumimoji="1" lang="ja-JP" altLang="en-US" smtClean="0"/>
              <a:t>1</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R</a:t>
            </a:r>
            <a:r>
              <a:rPr kumimoji="1" lang="ja-JP" altLang="en-US"/>
              <a:t> </a:t>
            </a:r>
            <a:r>
              <a:rPr kumimoji="1" lang="en-US" altLang="ja-JP"/>
              <a:t>for</a:t>
            </a:r>
            <a:r>
              <a:rPr kumimoji="1" lang="ja-JP" altLang="en-US"/>
              <a:t> </a:t>
            </a:r>
            <a:r>
              <a:rPr kumimoji="1" lang="en-US" altLang="ja-JP"/>
              <a:t>Pharmacometrics</a:t>
            </a:r>
            <a:endParaRPr kumimoji="1" lang="ja-JP" altLang="en-US" dirty="0"/>
          </a:p>
        </p:txBody>
      </p:sp>
      <p:sp>
        <p:nvSpPr>
          <p:cNvPr id="7" name="タイトル 1"/>
          <p:cNvSpPr txBox="1">
            <a:spLocks/>
          </p:cNvSpPr>
          <p:nvPr/>
        </p:nvSpPr>
        <p:spPr>
          <a:xfrm>
            <a:off x="831851" y="1709740"/>
            <a:ext cx="10515600" cy="2852737"/>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6600" b="1" dirty="0">
                <a:solidFill>
                  <a:schemeClr val="tx1">
                    <a:lumMod val="50000"/>
                    <a:lumOff val="50000"/>
                  </a:schemeClr>
                </a:solidFill>
              </a:rPr>
              <a:t>Advanced:</a:t>
            </a:r>
            <a:r>
              <a:rPr lang="ja-JP" altLang="en-US" sz="6600" b="1" dirty="0">
                <a:solidFill>
                  <a:schemeClr val="tx1">
                    <a:lumMod val="50000"/>
                    <a:lumOff val="50000"/>
                  </a:schemeClr>
                </a:solidFill>
              </a:rPr>
              <a:t> </a:t>
            </a:r>
            <a:r>
              <a:rPr lang="en-US" altLang="ja-JP" sz="6600" b="1" dirty="0">
                <a:solidFill>
                  <a:schemeClr val="tx1">
                    <a:lumMod val="50000"/>
                    <a:lumOff val="50000"/>
                  </a:schemeClr>
                </a:solidFill>
              </a:rPr>
              <a:t>Simulation</a:t>
            </a:r>
            <a:endParaRPr lang="ja-JP" altLang="en-US" sz="6600" b="1" dirty="0">
              <a:solidFill>
                <a:schemeClr val="tx1">
                  <a:lumMod val="50000"/>
                  <a:lumOff val="50000"/>
                </a:schemeClr>
              </a:solidFill>
            </a:endParaRPr>
          </a:p>
        </p:txBody>
      </p:sp>
      <p:sp>
        <p:nvSpPr>
          <p:cNvPr id="9" name="サブタイトル 8"/>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896882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対策としてパーを半分に減らす</a:t>
            </a:r>
          </a:p>
        </p:txBody>
      </p:sp>
      <p:sp>
        <p:nvSpPr>
          <p:cNvPr id="3" name="コンテンツ プレースホルダー 2"/>
          <p:cNvSpPr>
            <a:spLocks noGrp="1"/>
          </p:cNvSpPr>
          <p:nvPr>
            <p:ph idx="1"/>
          </p:nvPr>
        </p:nvSpPr>
        <p:spPr/>
        <p:txBody>
          <a:bodyPr/>
          <a:lstStyle/>
          <a:p>
            <a:endParaRPr kumimoji="1" lang="ja-JP" altLang="en-US"/>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10</a:t>
            </a:fld>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25625"/>
            <a:ext cx="3513851" cy="3513851"/>
          </a:xfrm>
          <a:prstGeom prst="rect">
            <a:avLst/>
          </a:prstGeom>
        </p:spPr>
      </p:pic>
      <p:sp>
        <p:nvSpPr>
          <p:cNvPr id="7" name="テキスト ボックス 6"/>
          <p:cNvSpPr txBox="1"/>
          <p:nvPr/>
        </p:nvSpPr>
        <p:spPr>
          <a:xfrm>
            <a:off x="1064330" y="2492739"/>
            <a:ext cx="1146468" cy="646331"/>
          </a:xfrm>
          <a:prstGeom prst="rect">
            <a:avLst/>
          </a:prstGeom>
          <a:noFill/>
        </p:spPr>
        <p:txBody>
          <a:bodyPr wrap="none" rtlCol="0">
            <a:spAutoFit/>
          </a:bodyPr>
          <a:lstStyle/>
          <a:p>
            <a:pPr algn="ctr"/>
            <a:r>
              <a:rPr lang="ja-JP" altLang="en-US" sz="1200" dirty="0"/>
              <a:t>グーを減らして</a:t>
            </a:r>
            <a:r>
              <a:rPr lang="en-US" altLang="ja-JP" sz="1200" dirty="0"/>
              <a:t/>
            </a:r>
            <a:br>
              <a:rPr lang="en-US" altLang="ja-JP" sz="1200" dirty="0"/>
            </a:br>
            <a:r>
              <a:rPr lang="ja-JP" altLang="en-US" sz="1200" dirty="0"/>
              <a:t>くるかも・・・</a:t>
            </a:r>
            <a:r>
              <a:rPr lang="en-US" altLang="ja-JP" sz="1200" dirty="0"/>
              <a:t/>
            </a:r>
            <a:br>
              <a:rPr lang="en-US" altLang="ja-JP" sz="1200" dirty="0"/>
            </a:br>
            <a:r>
              <a:rPr lang="ja-JP" altLang="en-US" sz="1200" dirty="0"/>
              <a:t>パーを減らそう</a:t>
            </a:r>
            <a:endParaRPr kumimoji="1" lang="ja-JP" altLang="en-US" sz="1200" dirty="0"/>
          </a:p>
        </p:txBody>
      </p:sp>
      <p:pic>
        <p:nvPicPr>
          <p:cNvPr id="8" name="図 7"/>
          <p:cNvPicPr>
            <a:picLocks noChangeAspect="1"/>
          </p:cNvPicPr>
          <p:nvPr/>
        </p:nvPicPr>
        <p:blipFill>
          <a:blip r:embed="rId3"/>
          <a:stretch>
            <a:fillRect/>
          </a:stretch>
        </p:blipFill>
        <p:spPr>
          <a:xfrm>
            <a:off x="6142021" y="1449099"/>
            <a:ext cx="5437909" cy="4727864"/>
          </a:xfrm>
          <a:prstGeom prst="rect">
            <a:avLst/>
          </a:prstGeom>
        </p:spPr>
      </p:pic>
      <p:sp>
        <p:nvSpPr>
          <p:cNvPr id="9" name="テキスト ボックス 8"/>
          <p:cNvSpPr txBox="1"/>
          <p:nvPr/>
        </p:nvSpPr>
        <p:spPr>
          <a:xfrm>
            <a:off x="2595125" y="5715298"/>
            <a:ext cx="4025461" cy="461665"/>
          </a:xfrm>
          <a:prstGeom prst="rect">
            <a:avLst/>
          </a:prstGeom>
          <a:noFill/>
        </p:spPr>
        <p:txBody>
          <a:bodyPr wrap="none" rtlCol="0">
            <a:spAutoFit/>
          </a:bodyPr>
          <a:lstStyle/>
          <a:p>
            <a:r>
              <a:rPr lang="ja-JP" altLang="en-US" sz="2400" dirty="0"/>
              <a:t>裏を読むことで勝ちやすくなる</a:t>
            </a:r>
            <a:endParaRPr kumimoji="1" lang="ja-JP" altLang="en-US" sz="2400" dirty="0"/>
          </a:p>
        </p:txBody>
      </p:sp>
      <p:sp>
        <p:nvSpPr>
          <p:cNvPr id="10" name="テキスト ボックス 9"/>
          <p:cNvSpPr txBox="1"/>
          <p:nvPr/>
        </p:nvSpPr>
        <p:spPr>
          <a:xfrm>
            <a:off x="7176946" y="1870079"/>
            <a:ext cx="1459054" cy="369332"/>
          </a:xfrm>
          <a:prstGeom prst="rect">
            <a:avLst/>
          </a:prstGeom>
          <a:noFill/>
        </p:spPr>
        <p:txBody>
          <a:bodyPr wrap="none" rtlCol="0">
            <a:spAutoFit/>
          </a:bodyPr>
          <a:lstStyle/>
          <a:p>
            <a:r>
              <a:rPr kumimoji="1" lang="ja-JP" altLang="en-US" dirty="0"/>
              <a:t>グーを減らす</a:t>
            </a:r>
          </a:p>
        </p:txBody>
      </p:sp>
      <p:sp>
        <p:nvSpPr>
          <p:cNvPr id="11" name="テキスト ボックス 10"/>
          <p:cNvSpPr txBox="1"/>
          <p:nvPr/>
        </p:nvSpPr>
        <p:spPr>
          <a:xfrm>
            <a:off x="9399446" y="1285123"/>
            <a:ext cx="1471878" cy="369332"/>
          </a:xfrm>
          <a:prstGeom prst="rect">
            <a:avLst/>
          </a:prstGeom>
          <a:noFill/>
        </p:spPr>
        <p:txBody>
          <a:bodyPr wrap="none" rtlCol="0">
            <a:spAutoFit/>
          </a:bodyPr>
          <a:lstStyle/>
          <a:p>
            <a:r>
              <a:rPr lang="ja-JP" altLang="en-US" dirty="0"/>
              <a:t>パ</a:t>
            </a:r>
            <a:r>
              <a:rPr kumimoji="1" lang="ja-JP" altLang="en-US" dirty="0"/>
              <a:t>ーを減らす</a:t>
            </a:r>
          </a:p>
        </p:txBody>
      </p:sp>
    </p:spTree>
    <p:extLst>
      <p:ext uri="{BB962C8B-B14F-4D97-AF65-F5344CB8AC3E}">
        <p14:creationId xmlns:p14="http://schemas.microsoft.com/office/powerpoint/2010/main" val="1158307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対策の対策としてチョキを半分に減らす</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11</a:t>
            </a:fld>
            <a:endParaRPr kumimoji="1" lang="ja-JP" altLang="en-US"/>
          </a:p>
        </p:txBody>
      </p:sp>
      <p:sp>
        <p:nvSpPr>
          <p:cNvPr id="9" name="テキスト ボックス 8"/>
          <p:cNvSpPr txBox="1"/>
          <p:nvPr/>
        </p:nvSpPr>
        <p:spPr>
          <a:xfrm>
            <a:off x="1115091" y="5634189"/>
            <a:ext cx="3446777" cy="461665"/>
          </a:xfrm>
          <a:prstGeom prst="rect">
            <a:avLst/>
          </a:prstGeom>
          <a:noFill/>
        </p:spPr>
        <p:txBody>
          <a:bodyPr wrap="none" rtlCol="0">
            <a:spAutoFit/>
          </a:bodyPr>
          <a:lstStyle/>
          <a:p>
            <a:r>
              <a:rPr lang="ja-JP" altLang="en-US" sz="2400" dirty="0"/>
              <a:t>裏の裏を読めれば勝てる</a:t>
            </a:r>
            <a:endParaRPr kumimoji="1" lang="ja-JP" altLang="en-US" sz="2400" dirty="0"/>
          </a:p>
        </p:txBody>
      </p:sp>
      <p:pic>
        <p:nvPicPr>
          <p:cNvPr id="10" name="コンテンツ プレースホルダ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300" y="1449099"/>
            <a:ext cx="3711820" cy="3711820"/>
          </a:xfrm>
          <a:prstGeom prst="rect">
            <a:avLst/>
          </a:prstGeom>
        </p:spPr>
      </p:pic>
      <p:sp>
        <p:nvSpPr>
          <p:cNvPr id="11" name="テキスト ボックス 10"/>
          <p:cNvSpPr txBox="1"/>
          <p:nvPr/>
        </p:nvSpPr>
        <p:spPr>
          <a:xfrm>
            <a:off x="1003300" y="2281111"/>
            <a:ext cx="1713931" cy="646331"/>
          </a:xfrm>
          <a:prstGeom prst="rect">
            <a:avLst/>
          </a:prstGeom>
          <a:noFill/>
        </p:spPr>
        <p:txBody>
          <a:bodyPr wrap="none" rtlCol="0">
            <a:spAutoFit/>
          </a:bodyPr>
          <a:lstStyle/>
          <a:p>
            <a:pPr algn="ctr"/>
            <a:r>
              <a:rPr lang="ja-JP" altLang="en-US" sz="1200" dirty="0"/>
              <a:t>さらに読んできてパーを</a:t>
            </a:r>
            <a:r>
              <a:rPr lang="en-US" altLang="ja-JP" sz="1200" dirty="0"/>
              <a:t/>
            </a:r>
            <a:br>
              <a:rPr lang="en-US" altLang="ja-JP" sz="1200" dirty="0"/>
            </a:br>
            <a:r>
              <a:rPr lang="ja-JP" altLang="en-US" sz="1200" dirty="0"/>
              <a:t>減らしてくるかも・・・</a:t>
            </a:r>
            <a:endParaRPr lang="en-US" altLang="ja-JP" sz="1200" dirty="0"/>
          </a:p>
          <a:p>
            <a:pPr algn="ctr"/>
            <a:r>
              <a:rPr kumimoji="1" lang="ja-JP" altLang="en-US" sz="1200" dirty="0"/>
              <a:t>チョキを減らそう</a:t>
            </a:r>
          </a:p>
        </p:txBody>
      </p:sp>
      <p:pic>
        <p:nvPicPr>
          <p:cNvPr id="12" name="図 11"/>
          <p:cNvPicPr>
            <a:picLocks noChangeAspect="1"/>
          </p:cNvPicPr>
          <p:nvPr/>
        </p:nvPicPr>
        <p:blipFill>
          <a:blip r:embed="rId3"/>
          <a:stretch>
            <a:fillRect/>
          </a:stretch>
        </p:blipFill>
        <p:spPr>
          <a:xfrm>
            <a:off x="5914803" y="1347789"/>
            <a:ext cx="5962650" cy="5191125"/>
          </a:xfrm>
          <a:prstGeom prst="rect">
            <a:avLst/>
          </a:prstGeom>
        </p:spPr>
      </p:pic>
      <p:sp>
        <p:nvSpPr>
          <p:cNvPr id="13" name="テキスト ボックス 12"/>
          <p:cNvSpPr txBox="1"/>
          <p:nvPr/>
        </p:nvSpPr>
        <p:spPr>
          <a:xfrm>
            <a:off x="7151546" y="1204911"/>
            <a:ext cx="1582484" cy="369332"/>
          </a:xfrm>
          <a:prstGeom prst="rect">
            <a:avLst/>
          </a:prstGeom>
          <a:noFill/>
        </p:spPr>
        <p:txBody>
          <a:bodyPr wrap="none" rtlCol="0">
            <a:spAutoFit/>
          </a:bodyPr>
          <a:lstStyle/>
          <a:p>
            <a:r>
              <a:rPr lang="ja-JP" altLang="en-US" dirty="0"/>
              <a:t>チョキ</a:t>
            </a:r>
            <a:r>
              <a:rPr kumimoji="1" lang="ja-JP" altLang="en-US" dirty="0"/>
              <a:t>を減らす</a:t>
            </a:r>
          </a:p>
        </p:txBody>
      </p:sp>
      <p:sp>
        <p:nvSpPr>
          <p:cNvPr id="14" name="テキスト ボックス 13"/>
          <p:cNvSpPr txBox="1"/>
          <p:nvPr/>
        </p:nvSpPr>
        <p:spPr>
          <a:xfrm>
            <a:off x="9577246" y="1844122"/>
            <a:ext cx="1471878" cy="369332"/>
          </a:xfrm>
          <a:prstGeom prst="rect">
            <a:avLst/>
          </a:prstGeom>
          <a:noFill/>
        </p:spPr>
        <p:txBody>
          <a:bodyPr wrap="none" rtlCol="0">
            <a:spAutoFit/>
          </a:bodyPr>
          <a:lstStyle/>
          <a:p>
            <a:r>
              <a:rPr lang="ja-JP" altLang="en-US" dirty="0"/>
              <a:t>パ</a:t>
            </a:r>
            <a:r>
              <a:rPr kumimoji="1" lang="ja-JP" altLang="en-US" dirty="0"/>
              <a:t>ーを減らす</a:t>
            </a:r>
          </a:p>
        </p:txBody>
      </p:sp>
    </p:spTree>
    <p:extLst>
      <p:ext uri="{BB962C8B-B14F-4D97-AF65-F5344CB8AC3E}">
        <p14:creationId xmlns:p14="http://schemas.microsoft.com/office/powerpoint/2010/main" val="4103241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番外編：読み間違えた場合</a:t>
            </a:r>
          </a:p>
        </p:txBody>
      </p:sp>
      <p:sp>
        <p:nvSpPr>
          <p:cNvPr id="3" name="コンテンツ プレースホルダー 2"/>
          <p:cNvSpPr>
            <a:spLocks noGrp="1"/>
          </p:cNvSpPr>
          <p:nvPr>
            <p:ph idx="1"/>
          </p:nvPr>
        </p:nvSpPr>
        <p:spPr/>
        <p:txBody>
          <a:bodyPr/>
          <a:lstStyle/>
          <a:p>
            <a:endParaRPr kumimoji="1" lang="ja-JP" altLang="en-US"/>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12</a:t>
            </a:fld>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43" y="1416172"/>
            <a:ext cx="3011929" cy="3011929"/>
          </a:xfrm>
          <a:prstGeom prst="rect">
            <a:avLst/>
          </a:prstGeom>
        </p:spPr>
      </p:pic>
      <p:sp>
        <p:nvSpPr>
          <p:cNvPr id="7" name="テキスト ボックス 6"/>
          <p:cNvSpPr txBox="1"/>
          <p:nvPr/>
        </p:nvSpPr>
        <p:spPr>
          <a:xfrm>
            <a:off x="264966" y="1969589"/>
            <a:ext cx="1146468" cy="646331"/>
          </a:xfrm>
          <a:prstGeom prst="rect">
            <a:avLst/>
          </a:prstGeom>
          <a:noFill/>
        </p:spPr>
        <p:txBody>
          <a:bodyPr wrap="none" rtlCol="0">
            <a:spAutoFit/>
          </a:bodyPr>
          <a:lstStyle/>
          <a:p>
            <a:pPr algn="ctr"/>
            <a:r>
              <a:rPr lang="ja-JP" altLang="en-US" sz="1200" dirty="0"/>
              <a:t>グーを減らして</a:t>
            </a:r>
            <a:r>
              <a:rPr lang="en-US" altLang="ja-JP" sz="1200" dirty="0"/>
              <a:t/>
            </a:r>
            <a:br>
              <a:rPr lang="en-US" altLang="ja-JP" sz="1200" dirty="0"/>
            </a:br>
            <a:r>
              <a:rPr lang="ja-JP" altLang="en-US" sz="1200" dirty="0"/>
              <a:t>くるはず！</a:t>
            </a:r>
            <a:r>
              <a:rPr lang="en-US" altLang="ja-JP" sz="1200" dirty="0"/>
              <a:t/>
            </a:r>
            <a:br>
              <a:rPr lang="en-US" altLang="ja-JP" sz="1200" dirty="0"/>
            </a:br>
            <a:r>
              <a:rPr lang="ja-JP" altLang="en-US" sz="1200" dirty="0"/>
              <a:t>パーを減らそう</a:t>
            </a:r>
            <a:endParaRPr kumimoji="1" lang="ja-JP" altLang="en-US" sz="1200" dirty="0"/>
          </a:p>
        </p:txBody>
      </p:sp>
      <p:pic>
        <p:nvPicPr>
          <p:cNvPr id="8" name="図 7"/>
          <p:cNvPicPr>
            <a:picLocks noChangeAspect="1"/>
          </p:cNvPicPr>
          <p:nvPr/>
        </p:nvPicPr>
        <p:blipFill>
          <a:blip r:embed="rId3"/>
          <a:stretch>
            <a:fillRect/>
          </a:stretch>
        </p:blipFill>
        <p:spPr>
          <a:xfrm>
            <a:off x="3147272" y="1380506"/>
            <a:ext cx="3690508" cy="3205537"/>
          </a:xfrm>
          <a:prstGeom prst="rect">
            <a:avLst/>
          </a:prstGeom>
        </p:spPr>
      </p:pic>
      <p:pic>
        <p:nvPicPr>
          <p:cNvPr id="9" name="コンテンツ プレースホルダ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7420" y="3527715"/>
            <a:ext cx="3493554" cy="3493554"/>
          </a:xfrm>
          <a:prstGeom prst="rect">
            <a:avLst/>
          </a:prstGeom>
        </p:spPr>
      </p:pic>
      <p:sp>
        <p:nvSpPr>
          <p:cNvPr id="10" name="テキスト ボックス 9"/>
          <p:cNvSpPr txBox="1"/>
          <p:nvPr/>
        </p:nvSpPr>
        <p:spPr>
          <a:xfrm>
            <a:off x="4426181" y="4141462"/>
            <a:ext cx="1281120" cy="830997"/>
          </a:xfrm>
          <a:prstGeom prst="rect">
            <a:avLst/>
          </a:prstGeom>
          <a:noFill/>
        </p:spPr>
        <p:txBody>
          <a:bodyPr wrap="none" rtlCol="0">
            <a:spAutoFit/>
          </a:bodyPr>
          <a:lstStyle/>
          <a:p>
            <a:pPr algn="ctr"/>
            <a:r>
              <a:rPr lang="ja-JP" altLang="en-US" sz="1200" dirty="0"/>
              <a:t>さらに読んできて</a:t>
            </a:r>
            <a:r>
              <a:rPr lang="en-US" altLang="ja-JP" sz="1200" dirty="0"/>
              <a:t/>
            </a:r>
            <a:br>
              <a:rPr lang="en-US" altLang="ja-JP" sz="1200" dirty="0"/>
            </a:br>
            <a:r>
              <a:rPr lang="ja-JP" altLang="en-US" sz="1200" dirty="0"/>
              <a:t>パーを減らして</a:t>
            </a:r>
            <a:r>
              <a:rPr lang="en-US" altLang="ja-JP" sz="1200" dirty="0"/>
              <a:t/>
            </a:r>
            <a:br>
              <a:rPr lang="en-US" altLang="ja-JP" sz="1200" dirty="0"/>
            </a:br>
            <a:r>
              <a:rPr lang="ja-JP" altLang="en-US" sz="1200" dirty="0"/>
              <a:t>くるはず！</a:t>
            </a:r>
            <a:endParaRPr lang="en-US" altLang="ja-JP" sz="1200" dirty="0"/>
          </a:p>
          <a:p>
            <a:pPr algn="ctr"/>
            <a:r>
              <a:rPr kumimoji="1" lang="ja-JP" altLang="en-US" sz="1200" dirty="0"/>
              <a:t>チョキを減らそう</a:t>
            </a:r>
          </a:p>
        </p:txBody>
      </p:sp>
      <p:sp>
        <p:nvSpPr>
          <p:cNvPr id="11" name="テキスト ボックス 10"/>
          <p:cNvSpPr txBox="1"/>
          <p:nvPr/>
        </p:nvSpPr>
        <p:spPr>
          <a:xfrm>
            <a:off x="5288525" y="1273132"/>
            <a:ext cx="1471878" cy="369332"/>
          </a:xfrm>
          <a:prstGeom prst="rect">
            <a:avLst/>
          </a:prstGeom>
          <a:noFill/>
        </p:spPr>
        <p:txBody>
          <a:bodyPr wrap="none" rtlCol="0">
            <a:spAutoFit/>
          </a:bodyPr>
          <a:lstStyle/>
          <a:p>
            <a:r>
              <a:rPr lang="ja-JP" altLang="en-US" dirty="0"/>
              <a:t>パ</a:t>
            </a:r>
            <a:r>
              <a:rPr kumimoji="1" lang="ja-JP" altLang="en-US" dirty="0"/>
              <a:t>ーを減らす</a:t>
            </a:r>
          </a:p>
        </p:txBody>
      </p:sp>
      <p:pic>
        <p:nvPicPr>
          <p:cNvPr id="12" name="図 11"/>
          <p:cNvPicPr>
            <a:picLocks noChangeAspect="1"/>
          </p:cNvPicPr>
          <p:nvPr/>
        </p:nvPicPr>
        <p:blipFill>
          <a:blip r:embed="rId5"/>
          <a:stretch>
            <a:fillRect/>
          </a:stretch>
        </p:blipFill>
        <p:spPr>
          <a:xfrm>
            <a:off x="7651464" y="3357221"/>
            <a:ext cx="3702336" cy="3229195"/>
          </a:xfrm>
          <a:prstGeom prst="rect">
            <a:avLst/>
          </a:prstGeom>
        </p:spPr>
      </p:pic>
      <p:sp>
        <p:nvSpPr>
          <p:cNvPr id="13" name="テキスト ボックス 12"/>
          <p:cNvSpPr txBox="1"/>
          <p:nvPr/>
        </p:nvSpPr>
        <p:spPr>
          <a:xfrm>
            <a:off x="8046004" y="3772130"/>
            <a:ext cx="1582484" cy="369332"/>
          </a:xfrm>
          <a:prstGeom prst="rect">
            <a:avLst/>
          </a:prstGeom>
          <a:noFill/>
        </p:spPr>
        <p:txBody>
          <a:bodyPr wrap="none" rtlCol="0">
            <a:spAutoFit/>
          </a:bodyPr>
          <a:lstStyle/>
          <a:p>
            <a:r>
              <a:rPr lang="ja-JP" altLang="en-US" dirty="0"/>
              <a:t>チョキ</a:t>
            </a:r>
            <a:r>
              <a:rPr kumimoji="1" lang="ja-JP" altLang="en-US" dirty="0"/>
              <a:t>を減らす</a:t>
            </a:r>
          </a:p>
        </p:txBody>
      </p:sp>
      <p:sp>
        <p:nvSpPr>
          <p:cNvPr id="14" name="角丸四角形吹き出し 13"/>
          <p:cNvSpPr/>
          <p:nvPr/>
        </p:nvSpPr>
        <p:spPr>
          <a:xfrm>
            <a:off x="7780974" y="2468157"/>
            <a:ext cx="4240409" cy="1003676"/>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自分がチョキ</a:t>
            </a:r>
            <a:r>
              <a:rPr kumimoji="1" lang="ja-JP" altLang="en-US" dirty="0"/>
              <a:t>で勝つ確率が下がり、相手がグー以外で勝つ確率が上がるので結果的に相手がゴールしやすくなる</a:t>
            </a:r>
          </a:p>
        </p:txBody>
      </p:sp>
      <p:sp>
        <p:nvSpPr>
          <p:cNvPr id="15" name="正方形/長方形 14"/>
          <p:cNvSpPr/>
          <p:nvPr/>
        </p:nvSpPr>
        <p:spPr>
          <a:xfrm>
            <a:off x="140556" y="5310231"/>
            <a:ext cx="4540501" cy="8509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Arial" panose="020B0604020202020204" pitchFamily="34" charset="0"/>
              <a:buChar char="•"/>
            </a:pPr>
            <a:r>
              <a:rPr kumimoji="1" lang="ja-JP" altLang="en-US" dirty="0"/>
              <a:t>パーを減らす：ローリスク</a:t>
            </a:r>
            <a:endParaRPr kumimoji="1" lang="en-US" altLang="ja-JP" dirty="0"/>
          </a:p>
          <a:p>
            <a:pPr marL="285750" indent="-285750">
              <a:buFont typeface="Arial" panose="020B0604020202020204" pitchFamily="34" charset="0"/>
              <a:buChar char="•"/>
            </a:pPr>
            <a:r>
              <a:rPr lang="ja-JP" altLang="en-US" dirty="0"/>
              <a:t>チョキを減らす：ハイリスクローリターン？</a:t>
            </a:r>
            <a:endParaRPr kumimoji="1" lang="en-US" altLang="ja-JP" dirty="0"/>
          </a:p>
        </p:txBody>
      </p:sp>
      <p:sp>
        <p:nvSpPr>
          <p:cNvPr id="16" name="角丸四角形吹き出し 15"/>
          <p:cNvSpPr/>
          <p:nvPr/>
        </p:nvSpPr>
        <p:spPr>
          <a:xfrm>
            <a:off x="6897874" y="1368034"/>
            <a:ext cx="3878743" cy="1013576"/>
          </a:xfrm>
          <a:prstGeom prst="wedgeRoundRectCallout">
            <a:avLst>
              <a:gd name="adj1" fmla="val -54140"/>
              <a:gd name="adj2" fmla="val -1447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自分がパーで勝つ確率は下がるが、</a:t>
            </a:r>
            <a:r>
              <a:rPr lang="ja-JP" altLang="en-US" dirty="0"/>
              <a:t>相手</a:t>
            </a:r>
            <a:r>
              <a:rPr kumimoji="1" lang="ja-JP" altLang="en-US" dirty="0"/>
              <a:t>がチョキで勝つ確率も下がるので結果的にほぼ等しくなる</a:t>
            </a:r>
          </a:p>
        </p:txBody>
      </p:sp>
    </p:spTree>
    <p:extLst>
      <p:ext uri="{BB962C8B-B14F-4D97-AF65-F5344CB8AC3E}">
        <p14:creationId xmlns:p14="http://schemas.microsoft.com/office/powerpoint/2010/main" val="712994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微分方程式を用いたシミュレーション</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使用するパッケージ例</a:t>
            </a:r>
            <a:endParaRPr kumimoji="1" lang="en-US" altLang="ja-JP" dirty="0"/>
          </a:p>
          <a:p>
            <a:pPr lvl="1"/>
            <a:r>
              <a:rPr kumimoji="1" lang="en-US" altLang="ja-JP" dirty="0" err="1"/>
              <a:t>RxODE</a:t>
            </a:r>
            <a:endParaRPr kumimoji="1" lang="en-US" altLang="ja-JP" dirty="0"/>
          </a:p>
          <a:p>
            <a:pPr lvl="1"/>
            <a:r>
              <a:rPr lang="en-US" altLang="ja-JP" dirty="0" err="1"/>
              <a:t>mrgsolve</a:t>
            </a:r>
            <a:endParaRPr kumimoji="1" lang="en-US" altLang="ja-JP" dirty="0"/>
          </a:p>
          <a:p>
            <a:pPr lvl="1"/>
            <a:endParaRPr kumimoji="1" lang="en-US" altLang="ja-JP" dirty="0"/>
          </a:p>
          <a:p>
            <a:r>
              <a:rPr lang="ja-JP" altLang="en-US" dirty="0"/>
              <a:t>これらのパッケージは</a:t>
            </a:r>
            <a:endParaRPr lang="en-US" altLang="ja-JP" dirty="0"/>
          </a:p>
          <a:p>
            <a:pPr lvl="1"/>
            <a:r>
              <a:rPr lang="en-US" altLang="ja-JP" dirty="0"/>
              <a:t>R</a:t>
            </a:r>
            <a:r>
              <a:rPr lang="ja-JP" altLang="en-US" dirty="0"/>
              <a:t>のみでシミュレーションを完結できる</a:t>
            </a:r>
            <a:endParaRPr lang="en-US" altLang="ja-JP" dirty="0"/>
          </a:p>
          <a:p>
            <a:pPr lvl="1"/>
            <a:r>
              <a:rPr lang="ja-JP" altLang="en-US" dirty="0"/>
              <a:t>微分方程式を扱えるので</a:t>
            </a:r>
            <a:r>
              <a:rPr lang="en-US" altLang="ja-JP" dirty="0"/>
              <a:t>PK</a:t>
            </a:r>
            <a:r>
              <a:rPr lang="ja-JP" altLang="en-US" dirty="0"/>
              <a:t>のシミュレーションにも利用しやすい</a:t>
            </a:r>
            <a:endParaRPr lang="en-US" altLang="ja-JP" dirty="0"/>
          </a:p>
          <a:p>
            <a:pPr lvl="1"/>
            <a:r>
              <a:rPr lang="ja-JP" altLang="en-US" dirty="0"/>
              <a:t>薬物投与の情報を簡単に記述できる</a:t>
            </a:r>
            <a:endParaRPr kumimoji="1" lang="en-US" altLang="ja-JP" dirty="0"/>
          </a:p>
          <a:p>
            <a:pPr lvl="1"/>
            <a:r>
              <a:rPr kumimoji="1" lang="en-US" altLang="ja-JP" dirty="0"/>
              <a:t>Run time</a:t>
            </a:r>
            <a:r>
              <a:rPr kumimoji="1" lang="ja-JP" altLang="en-US" dirty="0"/>
              <a:t>が短い</a:t>
            </a:r>
            <a:r>
              <a:rPr lang="ja-JP" altLang="en-US" dirty="0"/>
              <a:t>　などの特徴がある</a:t>
            </a:r>
            <a:endParaRPr kumimoji="1" lang="ja-JP" altLang="en-US"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13</a:t>
            </a:fld>
            <a:endParaRPr kumimoji="1" lang="ja-JP" altLang="en-US"/>
          </a:p>
        </p:txBody>
      </p:sp>
    </p:spTree>
    <p:extLst>
      <p:ext uri="{BB962C8B-B14F-4D97-AF65-F5344CB8AC3E}">
        <p14:creationId xmlns:p14="http://schemas.microsoft.com/office/powerpoint/2010/main" val="1860617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パッケージの紹介</a:t>
            </a:r>
          </a:p>
        </p:txBody>
      </p:sp>
      <p:sp>
        <p:nvSpPr>
          <p:cNvPr id="3" name="コンテンツ プレースホルダー 2"/>
          <p:cNvSpPr>
            <a:spLocks noGrp="1"/>
          </p:cNvSpPr>
          <p:nvPr>
            <p:ph idx="1"/>
          </p:nvPr>
        </p:nvSpPr>
        <p:spPr/>
        <p:txBody>
          <a:bodyPr>
            <a:normAutofit lnSpcReduction="10000"/>
          </a:bodyPr>
          <a:lstStyle/>
          <a:p>
            <a:r>
              <a:rPr lang="en-US" altLang="ja-JP" dirty="0" err="1"/>
              <a:t>RxODE</a:t>
            </a:r>
            <a:endParaRPr lang="ja-JP" altLang="en-US" dirty="0"/>
          </a:p>
          <a:p>
            <a:pPr lvl="1"/>
            <a:r>
              <a:rPr kumimoji="1" lang="en-US" altLang="ja-JP" dirty="0"/>
              <a:t>NONMEM</a:t>
            </a:r>
            <a:r>
              <a:rPr kumimoji="1" lang="ja-JP" altLang="en-US" dirty="0"/>
              <a:t>コードがかけない場合でも微分方程式が理解できていればシミュレーションが可能</a:t>
            </a:r>
            <a:endParaRPr kumimoji="1" lang="en-US" altLang="ja-JP" dirty="0"/>
          </a:p>
          <a:p>
            <a:pPr lvl="1"/>
            <a:r>
              <a:rPr kumimoji="1" lang="ja-JP" altLang="en-US" dirty="0"/>
              <a:t>複数患者のシミュレーションなどでは</a:t>
            </a:r>
            <a:r>
              <a:rPr kumimoji="1" lang="en-US" altLang="ja-JP" dirty="0"/>
              <a:t>for</a:t>
            </a:r>
            <a:r>
              <a:rPr kumimoji="1" lang="ja-JP" altLang="en-US" dirty="0"/>
              <a:t>文などを使う必要があるため、</a:t>
            </a:r>
            <a:r>
              <a:rPr kumimoji="1" lang="en-US" altLang="ja-JP" dirty="0"/>
              <a:t>R</a:t>
            </a:r>
            <a:r>
              <a:rPr kumimoji="1" lang="ja-JP" altLang="en-US" dirty="0"/>
              <a:t>に慣れておく必要がある</a:t>
            </a:r>
            <a:endParaRPr kumimoji="1" lang="en-US" altLang="ja-JP" dirty="0"/>
          </a:p>
          <a:p>
            <a:endParaRPr kumimoji="1" lang="en-US" altLang="ja-JP" dirty="0"/>
          </a:p>
          <a:p>
            <a:r>
              <a:rPr kumimoji="1" lang="en-US" altLang="ja-JP" dirty="0" err="1"/>
              <a:t>mrgsolve</a:t>
            </a:r>
            <a:endParaRPr kumimoji="1" lang="en-US" altLang="ja-JP" dirty="0"/>
          </a:p>
          <a:p>
            <a:pPr lvl="1"/>
            <a:r>
              <a:rPr kumimoji="1" lang="en-US" altLang="ja-JP" dirty="0"/>
              <a:t>NONMEM</a:t>
            </a:r>
            <a:r>
              <a:rPr kumimoji="1" lang="ja-JP" altLang="en-US" dirty="0"/>
              <a:t>のコントロールファイルに近い形で記述できる</a:t>
            </a:r>
            <a:endParaRPr kumimoji="1" lang="en-US" altLang="ja-JP" dirty="0"/>
          </a:p>
          <a:p>
            <a:pPr lvl="1"/>
            <a:r>
              <a:rPr kumimoji="1" lang="ja-JP" altLang="en-US" dirty="0"/>
              <a:t>シミュレーションデータセットの作成が簡単で、複数患者のシミュレーションも容易</a:t>
            </a:r>
            <a:endParaRPr kumimoji="1" lang="en-US" altLang="ja-JP" dirty="0"/>
          </a:p>
          <a:p>
            <a:pPr lvl="1"/>
            <a:r>
              <a:rPr lang="en-US" altLang="ja-JP" dirty="0"/>
              <a:t>NONMEM</a:t>
            </a:r>
            <a:r>
              <a:rPr lang="ja-JP" altLang="en-US" dirty="0"/>
              <a:t> </a:t>
            </a:r>
            <a:r>
              <a:rPr lang="en-US" altLang="ja-JP" dirty="0"/>
              <a:t>output (.xml)</a:t>
            </a:r>
            <a:r>
              <a:rPr lang="ja-JP" altLang="en-US" dirty="0"/>
              <a:t>からシミュレーションに使うパラメータ推定値を読み取ることも可能</a:t>
            </a:r>
            <a:endParaRPr kumimoji="1" lang="en-US" altLang="ja-JP" dirty="0"/>
          </a:p>
          <a:p>
            <a:endParaRPr kumimoji="1" lang="en-US" altLang="ja-JP"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14</a:t>
            </a:fld>
            <a:endParaRPr kumimoji="1" lang="ja-JP" altLang="en-US"/>
          </a:p>
        </p:txBody>
      </p:sp>
    </p:spTree>
    <p:extLst>
      <p:ext uri="{BB962C8B-B14F-4D97-AF65-F5344CB8AC3E}">
        <p14:creationId xmlns:p14="http://schemas.microsoft.com/office/powerpoint/2010/main" val="1382305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838200" y="1841499"/>
            <a:ext cx="5696824" cy="43739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en-US" altLang="ja-JP" dirty="0" err="1"/>
              <a:t>mrgsolve</a:t>
            </a:r>
            <a:r>
              <a:rPr kumimoji="1" lang="ja-JP" altLang="en-US" dirty="0"/>
              <a:t> </a:t>
            </a:r>
            <a:r>
              <a:rPr lang="ja-JP" altLang="en-US" dirty="0"/>
              <a:t>コード例</a:t>
            </a:r>
            <a:endParaRPr kumimoji="1" lang="ja-JP" altLang="en-US" dirty="0"/>
          </a:p>
        </p:txBody>
      </p:sp>
      <p:sp>
        <p:nvSpPr>
          <p:cNvPr id="3" name="コンテンツ プレースホルダー 2"/>
          <p:cNvSpPr>
            <a:spLocks noGrp="1"/>
          </p:cNvSpPr>
          <p:nvPr>
            <p:ph idx="1"/>
          </p:nvPr>
        </p:nvSpPr>
        <p:spPr>
          <a:xfrm>
            <a:off x="838200" y="1841500"/>
            <a:ext cx="3200400" cy="4130675"/>
          </a:xfrm>
        </p:spPr>
        <p:txBody>
          <a:bodyPr>
            <a:noAutofit/>
          </a:bodyPr>
          <a:lstStyle/>
          <a:p>
            <a:pPr marL="0" indent="0">
              <a:buNone/>
            </a:pPr>
            <a:r>
              <a:rPr lang="en-US" altLang="ja" sz="1050" dirty="0"/>
              <a:t>code &lt;- '</a:t>
            </a:r>
            <a:endParaRPr lang="ja" altLang="en-US" sz="1050" dirty="0"/>
          </a:p>
          <a:p>
            <a:pPr marL="0" indent="0">
              <a:buNone/>
            </a:pPr>
            <a:r>
              <a:rPr lang="en-US" altLang="ja" sz="1050" dirty="0">
                <a:solidFill>
                  <a:srgbClr val="FF0000"/>
                </a:solidFill>
              </a:rPr>
              <a:t>$PARAM </a:t>
            </a:r>
            <a:r>
              <a:rPr lang="en-US" altLang="ja" sz="1050" dirty="0"/>
              <a:t>@annotate</a:t>
            </a:r>
            <a:endParaRPr lang="ja" altLang="en-US" sz="1050" dirty="0"/>
          </a:p>
          <a:p>
            <a:pPr marL="0" indent="0">
              <a:buNone/>
            </a:pPr>
            <a:r>
              <a:rPr lang="en-US" altLang="ja" sz="1050" dirty="0"/>
              <a:t>TVKA: 2 : Typical absorption coefficient (1/h)</a:t>
            </a:r>
            <a:endParaRPr lang="ja" altLang="en-US" sz="1050" dirty="0"/>
          </a:p>
          <a:p>
            <a:pPr marL="0" indent="0">
              <a:buNone/>
            </a:pPr>
            <a:r>
              <a:rPr lang="en-US" altLang="ja" sz="1050" dirty="0"/>
              <a:t>TVCL: 10: Typical clear</a:t>
            </a:r>
            <a:r>
              <a:rPr lang="en-US" altLang="ja-JP" sz="1050" dirty="0"/>
              <a:t>a</a:t>
            </a:r>
            <a:r>
              <a:rPr lang="en-US" altLang="ja" sz="1050" dirty="0"/>
              <a:t>nce(L/h)</a:t>
            </a:r>
            <a:endParaRPr lang="ja" altLang="en-US" sz="1050" dirty="0"/>
          </a:p>
          <a:p>
            <a:pPr marL="0" indent="0">
              <a:buNone/>
            </a:pPr>
            <a:r>
              <a:rPr lang="en-US" altLang="ja" sz="1050" dirty="0"/>
              <a:t>TVV1: 30: Typical Central Volume(L)</a:t>
            </a:r>
          </a:p>
          <a:p>
            <a:pPr marL="0" indent="0">
              <a:buNone/>
            </a:pPr>
            <a:r>
              <a:rPr lang="en-US" altLang="ja" sz="1050" dirty="0"/>
              <a:t>WT: 70: Body weight (kg)</a:t>
            </a:r>
            <a:endParaRPr lang="ja" altLang="en-US" sz="1050" dirty="0"/>
          </a:p>
          <a:p>
            <a:pPr marL="0" indent="0">
              <a:buNone/>
            </a:pPr>
            <a:endParaRPr lang="ja" altLang="en-US" sz="1050" dirty="0"/>
          </a:p>
          <a:p>
            <a:pPr marL="0" indent="0">
              <a:buNone/>
            </a:pPr>
            <a:r>
              <a:rPr lang="en-US" altLang="ja" sz="1050" dirty="0">
                <a:solidFill>
                  <a:srgbClr val="FF0000"/>
                </a:solidFill>
              </a:rPr>
              <a:t>$CMT </a:t>
            </a:r>
            <a:r>
              <a:rPr lang="en-US" altLang="ja" sz="1050" dirty="0"/>
              <a:t>GUT, CENT</a:t>
            </a:r>
            <a:endParaRPr lang="ja" altLang="en-US" sz="1050" dirty="0"/>
          </a:p>
          <a:p>
            <a:pPr marL="0" indent="0">
              <a:buNone/>
            </a:pPr>
            <a:endParaRPr lang="ja" altLang="en-US" sz="1050" dirty="0"/>
          </a:p>
          <a:p>
            <a:pPr marL="0" indent="0">
              <a:buNone/>
            </a:pPr>
            <a:r>
              <a:rPr lang="en-US" altLang="ja" sz="1050" dirty="0">
                <a:solidFill>
                  <a:srgbClr val="FF0000"/>
                </a:solidFill>
              </a:rPr>
              <a:t>$MAIN</a:t>
            </a:r>
            <a:endParaRPr lang="ja" altLang="en-US" sz="1050" dirty="0">
              <a:solidFill>
                <a:srgbClr val="FF0000"/>
              </a:solidFill>
            </a:endParaRPr>
          </a:p>
          <a:p>
            <a:pPr marL="0" indent="0">
              <a:buNone/>
            </a:pPr>
            <a:r>
              <a:rPr lang="en-US" altLang="ja" sz="1050" dirty="0"/>
              <a:t>double KA = TVKA*</a:t>
            </a:r>
            <a:r>
              <a:rPr lang="en-US" altLang="ja" sz="1050" dirty="0" err="1"/>
              <a:t>exp</a:t>
            </a:r>
            <a:r>
              <a:rPr lang="en-US" altLang="ja" sz="1050" dirty="0"/>
              <a:t>(EKA);</a:t>
            </a:r>
            <a:endParaRPr lang="ja" altLang="en-US" sz="1050" dirty="0"/>
          </a:p>
          <a:p>
            <a:pPr marL="0" indent="0">
              <a:buNone/>
            </a:pPr>
            <a:r>
              <a:rPr lang="en-US" altLang="ja" sz="1050" dirty="0"/>
              <a:t>double CL = TVCL*pow(WT/60, 0.75)*</a:t>
            </a:r>
            <a:r>
              <a:rPr lang="en-US" altLang="ja" sz="1050" dirty="0" err="1"/>
              <a:t>exp</a:t>
            </a:r>
            <a:r>
              <a:rPr lang="en-US" altLang="ja" sz="1050" dirty="0"/>
              <a:t>(ECL);</a:t>
            </a:r>
            <a:endParaRPr lang="ja" altLang="en-US" sz="1050" dirty="0"/>
          </a:p>
          <a:p>
            <a:pPr marL="0" indent="0">
              <a:buNone/>
            </a:pPr>
            <a:r>
              <a:rPr lang="en-US" altLang="ja" sz="1050" dirty="0"/>
              <a:t>double V1 = TVV1*pow(WT/60, 1)*</a:t>
            </a:r>
            <a:r>
              <a:rPr lang="en-US" altLang="ja" sz="1050" dirty="0" err="1"/>
              <a:t>exp</a:t>
            </a:r>
            <a:r>
              <a:rPr lang="en-US" altLang="ja" sz="1050" dirty="0"/>
              <a:t>(EV1);</a:t>
            </a:r>
            <a:endParaRPr lang="ja" altLang="en-US" sz="1050" dirty="0"/>
          </a:p>
          <a:p>
            <a:pPr marL="0" indent="0">
              <a:buNone/>
            </a:pPr>
            <a:r>
              <a:rPr lang="en-US" altLang="ja" sz="1050" dirty="0"/>
              <a:t>double K = CL/V1;</a:t>
            </a:r>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15</a:t>
            </a:fld>
            <a:endParaRPr kumimoji="1" lang="ja-JP" altLang="en-US"/>
          </a:p>
        </p:txBody>
      </p:sp>
      <p:sp>
        <p:nvSpPr>
          <p:cNvPr id="6" name="コンテンツ プレースホルダー 2"/>
          <p:cNvSpPr txBox="1">
            <a:spLocks/>
          </p:cNvSpPr>
          <p:nvPr/>
        </p:nvSpPr>
        <p:spPr>
          <a:xfrm>
            <a:off x="4038600" y="1841500"/>
            <a:ext cx="3200400" cy="41306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 sz="1050" dirty="0">
                <a:solidFill>
                  <a:srgbClr val="FF0000"/>
                </a:solidFill>
              </a:rPr>
              <a:t>$ODE</a:t>
            </a:r>
            <a:endParaRPr lang="ja" altLang="en-US" sz="1050" dirty="0">
              <a:solidFill>
                <a:srgbClr val="FF0000"/>
              </a:solidFill>
            </a:endParaRPr>
          </a:p>
          <a:p>
            <a:pPr marL="0" indent="0">
              <a:buFont typeface="Arial" panose="020B0604020202020204" pitchFamily="34" charset="0"/>
              <a:buNone/>
            </a:pPr>
            <a:r>
              <a:rPr lang="en-US" altLang="ja" sz="1050" dirty="0" err="1"/>
              <a:t>dxdt_GUT</a:t>
            </a:r>
            <a:r>
              <a:rPr lang="en-US" altLang="ja" sz="1050" dirty="0"/>
              <a:t> = -KA*GUT;</a:t>
            </a:r>
            <a:endParaRPr lang="ja" altLang="en-US" sz="1050" dirty="0"/>
          </a:p>
          <a:p>
            <a:pPr marL="0" indent="0">
              <a:buFont typeface="Arial" panose="020B0604020202020204" pitchFamily="34" charset="0"/>
              <a:buNone/>
            </a:pPr>
            <a:r>
              <a:rPr lang="en-US" altLang="ja" sz="1050" dirty="0" err="1"/>
              <a:t>dxdt_CENT</a:t>
            </a:r>
            <a:r>
              <a:rPr lang="en-US" altLang="ja" sz="1050" dirty="0"/>
              <a:t> = KA*GUT - K *CENT ;</a:t>
            </a:r>
            <a:endParaRPr lang="ja" altLang="en-US" sz="1050" dirty="0"/>
          </a:p>
          <a:p>
            <a:pPr marL="0" indent="0">
              <a:buFont typeface="Arial" panose="020B0604020202020204" pitchFamily="34" charset="0"/>
              <a:buNone/>
            </a:pPr>
            <a:endParaRPr lang="ja" altLang="en-US" sz="1050" dirty="0"/>
          </a:p>
          <a:p>
            <a:pPr marL="0" indent="0">
              <a:buFont typeface="Arial" panose="020B0604020202020204" pitchFamily="34" charset="0"/>
              <a:buNone/>
            </a:pPr>
            <a:r>
              <a:rPr lang="en-US" altLang="ja" sz="1050" dirty="0">
                <a:solidFill>
                  <a:srgbClr val="FF0000"/>
                </a:solidFill>
              </a:rPr>
              <a:t>$OMEGA </a:t>
            </a:r>
            <a:r>
              <a:rPr lang="en-US" altLang="ja" sz="1050" dirty="0"/>
              <a:t>@labels EKA ECL EV1</a:t>
            </a:r>
            <a:endParaRPr lang="ja" altLang="en-US" sz="1050" dirty="0"/>
          </a:p>
          <a:p>
            <a:pPr marL="0" indent="0">
              <a:buFont typeface="Arial" panose="020B0604020202020204" pitchFamily="34" charset="0"/>
              <a:buNone/>
            </a:pPr>
            <a:r>
              <a:rPr lang="en-US" altLang="ja" sz="1050" dirty="0"/>
              <a:t>0.2</a:t>
            </a:r>
            <a:endParaRPr lang="ja" altLang="en-US" sz="1050" dirty="0"/>
          </a:p>
          <a:p>
            <a:pPr marL="0" indent="0">
              <a:buFont typeface="Arial" panose="020B0604020202020204" pitchFamily="34" charset="0"/>
              <a:buNone/>
            </a:pPr>
            <a:r>
              <a:rPr lang="en-US" altLang="ja" sz="1050" dirty="0"/>
              <a:t>0.2</a:t>
            </a:r>
            <a:endParaRPr lang="ja" altLang="en-US" sz="1050" dirty="0"/>
          </a:p>
          <a:p>
            <a:pPr marL="0" indent="0">
              <a:buFont typeface="Arial" panose="020B0604020202020204" pitchFamily="34" charset="0"/>
              <a:buNone/>
            </a:pPr>
            <a:r>
              <a:rPr lang="en-US" altLang="ja" sz="1050" dirty="0"/>
              <a:t>0.2</a:t>
            </a:r>
          </a:p>
          <a:p>
            <a:pPr marL="0" indent="0">
              <a:buFont typeface="Arial" panose="020B0604020202020204" pitchFamily="34" charset="0"/>
              <a:buNone/>
            </a:pPr>
            <a:endParaRPr lang="ja" altLang="en-US" sz="1050" dirty="0"/>
          </a:p>
          <a:p>
            <a:pPr marL="0" indent="0">
              <a:buFont typeface="Arial" panose="020B0604020202020204" pitchFamily="34" charset="0"/>
              <a:buNone/>
            </a:pPr>
            <a:r>
              <a:rPr lang="en-US" altLang="ja" sz="1050" dirty="0">
                <a:solidFill>
                  <a:srgbClr val="FF0000"/>
                </a:solidFill>
              </a:rPr>
              <a:t>$SIGMA </a:t>
            </a:r>
            <a:r>
              <a:rPr lang="en-US" altLang="ja" sz="1050" dirty="0"/>
              <a:t>@labels ERR_CP</a:t>
            </a:r>
            <a:endParaRPr lang="ja" altLang="en-US" sz="1050" dirty="0"/>
          </a:p>
          <a:p>
            <a:pPr marL="0" indent="0">
              <a:buFont typeface="Arial" panose="020B0604020202020204" pitchFamily="34" charset="0"/>
              <a:buNone/>
            </a:pPr>
            <a:r>
              <a:rPr lang="en-US" altLang="ja" sz="1050" dirty="0"/>
              <a:t>0.1</a:t>
            </a:r>
          </a:p>
          <a:p>
            <a:pPr marL="0" indent="0">
              <a:buFont typeface="Arial" panose="020B0604020202020204" pitchFamily="34" charset="0"/>
              <a:buNone/>
            </a:pPr>
            <a:endParaRPr lang="en-US" altLang="ja" sz="1050" dirty="0"/>
          </a:p>
          <a:p>
            <a:pPr marL="0" indent="0">
              <a:buFont typeface="Arial" panose="020B0604020202020204" pitchFamily="34" charset="0"/>
              <a:buNone/>
            </a:pPr>
            <a:r>
              <a:rPr lang="en-US" altLang="ja" sz="1050" dirty="0">
                <a:solidFill>
                  <a:srgbClr val="FF0000"/>
                </a:solidFill>
              </a:rPr>
              <a:t>$TABLE</a:t>
            </a:r>
          </a:p>
          <a:p>
            <a:pPr marL="0" indent="0">
              <a:buFont typeface="Arial" panose="020B0604020202020204" pitchFamily="34" charset="0"/>
              <a:buNone/>
            </a:pPr>
            <a:r>
              <a:rPr lang="en-US" altLang="ja" sz="1050" dirty="0"/>
              <a:t>capture CP = CENT/V1;</a:t>
            </a:r>
          </a:p>
          <a:p>
            <a:pPr marL="0" indent="0">
              <a:buFont typeface="Arial" panose="020B0604020202020204" pitchFamily="34" charset="0"/>
              <a:buNone/>
            </a:pPr>
            <a:r>
              <a:rPr lang="en-US" altLang="ja" sz="1050" dirty="0"/>
              <a:t>‘</a:t>
            </a:r>
          </a:p>
          <a:p>
            <a:pPr marL="0" indent="0">
              <a:buNone/>
            </a:pPr>
            <a:r>
              <a:rPr lang="en-US" altLang="ja" sz="1050" dirty="0"/>
              <a:t>mod &lt;- </a:t>
            </a:r>
            <a:r>
              <a:rPr lang="en-US" altLang="ja" sz="1050" dirty="0" err="1"/>
              <a:t>mread</a:t>
            </a:r>
            <a:r>
              <a:rPr lang="en-US" altLang="ja" sz="1050" dirty="0"/>
              <a:t>("model", </a:t>
            </a:r>
            <a:r>
              <a:rPr lang="en-US" altLang="ja" sz="1050" dirty="0" err="1"/>
              <a:t>getwd</a:t>
            </a:r>
            <a:r>
              <a:rPr lang="en-US" altLang="ja" sz="1050" dirty="0"/>
              <a:t>(), code)</a:t>
            </a:r>
            <a:endParaRPr lang="ja" altLang="en-US" sz="1050" dirty="0"/>
          </a:p>
          <a:p>
            <a:pPr marL="0" indent="0">
              <a:buFont typeface="Arial" panose="020B0604020202020204" pitchFamily="34" charset="0"/>
              <a:buNone/>
            </a:pPr>
            <a:endParaRPr lang="ja-JP" altLang="en-US" sz="1050" dirty="0"/>
          </a:p>
        </p:txBody>
      </p:sp>
      <p:sp>
        <p:nvSpPr>
          <p:cNvPr id="9" name="正方形/長方形 8"/>
          <p:cNvSpPr/>
          <p:nvPr/>
        </p:nvSpPr>
        <p:spPr>
          <a:xfrm>
            <a:off x="6644304" y="1787710"/>
            <a:ext cx="4324350" cy="1477328"/>
          </a:xfrm>
          <a:prstGeom prst="rect">
            <a:avLst/>
          </a:prstGeom>
        </p:spPr>
        <p:txBody>
          <a:bodyPr wrap="square">
            <a:spAutoFit/>
          </a:bodyPr>
          <a:lstStyle/>
          <a:p>
            <a:r>
              <a:rPr lang="da-DK" altLang="ja-JP" dirty="0"/>
              <a:t> mod %&gt;%</a:t>
            </a:r>
          </a:p>
          <a:p>
            <a:r>
              <a:rPr lang="en-US" altLang="ja-JP" dirty="0"/>
              <a:t>    </a:t>
            </a:r>
            <a:r>
              <a:rPr lang="en-US" altLang="ja-JP" dirty="0" err="1"/>
              <a:t>idata_set</a:t>
            </a:r>
            <a:r>
              <a:rPr lang="en-US" altLang="ja-JP" dirty="0"/>
              <a:t>(</a:t>
            </a:r>
            <a:r>
              <a:rPr lang="en-US" altLang="ja-JP" dirty="0" err="1"/>
              <a:t>data.frame</a:t>
            </a:r>
            <a:r>
              <a:rPr lang="en-US" altLang="ja-JP" dirty="0"/>
              <a:t>(ID=c(1:10)) %&gt;%</a:t>
            </a:r>
          </a:p>
          <a:p>
            <a:r>
              <a:rPr lang="en-US" altLang="ja-JP" dirty="0"/>
              <a:t>                      mutate(WT=70))</a:t>
            </a:r>
            <a:r>
              <a:rPr lang="ja-JP" altLang="en-US" dirty="0"/>
              <a:t> </a:t>
            </a:r>
            <a:r>
              <a:rPr lang="en-US" altLang="ja-JP" dirty="0"/>
              <a:t>%&gt;%</a:t>
            </a:r>
            <a:endParaRPr lang="da-DK" altLang="ja-JP" dirty="0"/>
          </a:p>
          <a:p>
            <a:r>
              <a:rPr lang="da-DK" altLang="ja-JP" dirty="0"/>
              <a:t>    ev(amt=100, ii=12, addl=10) %&gt;% </a:t>
            </a:r>
          </a:p>
          <a:p>
            <a:r>
              <a:rPr lang="da-DK" altLang="ja-JP" dirty="0"/>
              <a:t>    mrgsim(start=0,end=120,by=0.1)</a:t>
            </a:r>
            <a:endParaRPr lang="ja-JP" altLang="en-US" dirty="0"/>
          </a:p>
        </p:txBody>
      </p:sp>
      <p:sp>
        <p:nvSpPr>
          <p:cNvPr id="10" name="テキスト ボックス 9"/>
          <p:cNvSpPr txBox="1"/>
          <p:nvPr/>
        </p:nvSpPr>
        <p:spPr>
          <a:xfrm>
            <a:off x="771525" y="1487948"/>
            <a:ext cx="1074333" cy="646331"/>
          </a:xfrm>
          <a:prstGeom prst="rect">
            <a:avLst/>
          </a:prstGeom>
          <a:noFill/>
        </p:spPr>
        <p:txBody>
          <a:bodyPr wrap="none" rtlCol="0">
            <a:spAutoFit/>
          </a:bodyPr>
          <a:lstStyle/>
          <a:p>
            <a:r>
              <a:rPr lang="en-US" altLang="ja-JP" dirty="0"/>
              <a:t>&lt;</a:t>
            </a:r>
            <a:r>
              <a:rPr lang="ja-JP" altLang="en-US" dirty="0"/>
              <a:t>モデル</a:t>
            </a:r>
            <a:r>
              <a:rPr kumimoji="1" lang="en-US" altLang="ja-JP" dirty="0"/>
              <a:t>&gt;</a:t>
            </a:r>
          </a:p>
          <a:p>
            <a:endParaRPr kumimoji="1" lang="ja-JP" altLang="en-US" dirty="0"/>
          </a:p>
        </p:txBody>
      </p:sp>
      <p:sp>
        <p:nvSpPr>
          <p:cNvPr id="11" name="フローチャート: 処理 10"/>
          <p:cNvSpPr/>
          <p:nvPr/>
        </p:nvSpPr>
        <p:spPr>
          <a:xfrm>
            <a:off x="10266100" y="2095556"/>
            <a:ext cx="1514475" cy="25717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患者情報</a:t>
            </a:r>
            <a:endParaRPr kumimoji="1" lang="ja-JP" altLang="en-US" dirty="0"/>
          </a:p>
        </p:txBody>
      </p:sp>
      <p:sp>
        <p:nvSpPr>
          <p:cNvPr id="12" name="フローチャート: 処理 11"/>
          <p:cNvSpPr/>
          <p:nvPr/>
        </p:nvSpPr>
        <p:spPr>
          <a:xfrm>
            <a:off x="10291677" y="2660577"/>
            <a:ext cx="1514475" cy="25717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投与情報</a:t>
            </a:r>
            <a:endParaRPr kumimoji="1" lang="ja-JP" altLang="en-US" dirty="0"/>
          </a:p>
        </p:txBody>
      </p:sp>
      <p:sp>
        <p:nvSpPr>
          <p:cNvPr id="13" name="フローチャート: 処理 12"/>
          <p:cNvSpPr/>
          <p:nvPr/>
        </p:nvSpPr>
        <p:spPr>
          <a:xfrm>
            <a:off x="10080362" y="2980449"/>
            <a:ext cx="1885952" cy="25717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サンプリング情報</a:t>
            </a:r>
            <a:endParaRPr kumimoji="1" lang="ja-JP" altLang="en-US" dirty="0"/>
          </a:p>
        </p:txBody>
      </p:sp>
      <p:pic>
        <p:nvPicPr>
          <p:cNvPr id="14" name="図 13"/>
          <p:cNvPicPr>
            <a:picLocks noChangeAspect="1"/>
          </p:cNvPicPr>
          <p:nvPr/>
        </p:nvPicPr>
        <p:blipFill>
          <a:blip r:embed="rId2"/>
          <a:stretch>
            <a:fillRect/>
          </a:stretch>
        </p:blipFill>
        <p:spPr>
          <a:xfrm>
            <a:off x="7103128" y="4550935"/>
            <a:ext cx="3113106" cy="1542899"/>
          </a:xfrm>
          <a:prstGeom prst="rect">
            <a:avLst/>
          </a:prstGeom>
        </p:spPr>
      </p:pic>
      <p:sp>
        <p:nvSpPr>
          <p:cNvPr id="15" name="テキスト ボックス 14"/>
          <p:cNvSpPr txBox="1"/>
          <p:nvPr/>
        </p:nvSpPr>
        <p:spPr>
          <a:xfrm>
            <a:off x="6570627" y="1491917"/>
            <a:ext cx="2626040" cy="646331"/>
          </a:xfrm>
          <a:prstGeom prst="rect">
            <a:avLst/>
          </a:prstGeom>
          <a:noFill/>
        </p:spPr>
        <p:txBody>
          <a:bodyPr wrap="none" rtlCol="0">
            <a:spAutoFit/>
          </a:bodyPr>
          <a:lstStyle/>
          <a:p>
            <a:r>
              <a:rPr lang="en-US" altLang="ja-JP" dirty="0"/>
              <a:t>&lt;</a:t>
            </a:r>
            <a:r>
              <a:rPr lang="ja-JP" altLang="en-US" dirty="0"/>
              <a:t>シミュレーションの設定</a:t>
            </a:r>
            <a:r>
              <a:rPr lang="en-US" altLang="ja-JP" dirty="0"/>
              <a:t>&gt;</a:t>
            </a:r>
          </a:p>
          <a:p>
            <a:endParaRPr kumimoji="1" lang="ja-JP" altLang="en-US" dirty="0"/>
          </a:p>
        </p:txBody>
      </p:sp>
      <p:sp>
        <p:nvSpPr>
          <p:cNvPr id="16" name="テキスト ボックス 15"/>
          <p:cNvSpPr txBox="1"/>
          <p:nvPr/>
        </p:nvSpPr>
        <p:spPr>
          <a:xfrm>
            <a:off x="6748847" y="4138304"/>
            <a:ext cx="1566454" cy="646331"/>
          </a:xfrm>
          <a:prstGeom prst="rect">
            <a:avLst/>
          </a:prstGeom>
          <a:noFill/>
        </p:spPr>
        <p:txBody>
          <a:bodyPr wrap="none" rtlCol="0">
            <a:spAutoFit/>
          </a:bodyPr>
          <a:lstStyle/>
          <a:p>
            <a:r>
              <a:rPr lang="en-US" altLang="ja-JP" dirty="0"/>
              <a:t>&lt;</a:t>
            </a:r>
            <a:r>
              <a:rPr lang="ja-JP" altLang="en-US" dirty="0"/>
              <a:t>アウトプット</a:t>
            </a:r>
            <a:r>
              <a:rPr lang="en-US" altLang="ja-JP" dirty="0"/>
              <a:t>&gt;</a:t>
            </a:r>
          </a:p>
          <a:p>
            <a:endParaRPr kumimoji="1" lang="ja-JP" altLang="en-US" dirty="0"/>
          </a:p>
        </p:txBody>
      </p:sp>
    </p:spTree>
    <p:extLst>
      <p:ext uri="{BB962C8B-B14F-4D97-AF65-F5344CB8AC3E}">
        <p14:creationId xmlns:p14="http://schemas.microsoft.com/office/powerpoint/2010/main" val="4022905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Interactive</a:t>
            </a:r>
            <a:r>
              <a:rPr lang="ja-JP" altLang="en-US" dirty="0"/>
              <a:t> </a:t>
            </a:r>
            <a:r>
              <a:rPr lang="en-US" altLang="ja-JP" dirty="0"/>
              <a:t>communication</a:t>
            </a:r>
            <a:endParaRPr kumimoji="1" lang="ja-JP" altLang="en-US" dirty="0"/>
          </a:p>
        </p:txBody>
      </p:sp>
      <p:sp>
        <p:nvSpPr>
          <p:cNvPr id="3" name="コンテンツ プレースホルダー 2"/>
          <p:cNvSpPr>
            <a:spLocks noGrp="1"/>
          </p:cNvSpPr>
          <p:nvPr>
            <p:ph idx="1"/>
          </p:nvPr>
        </p:nvSpPr>
        <p:spPr>
          <a:xfrm>
            <a:off x="838200" y="1447800"/>
            <a:ext cx="10515600" cy="4729163"/>
          </a:xfrm>
        </p:spPr>
        <p:txBody>
          <a:bodyPr/>
          <a:lstStyle/>
          <a:p>
            <a:r>
              <a:rPr lang="en-US" altLang="ja-JP" dirty="0"/>
              <a:t>s</a:t>
            </a:r>
            <a:r>
              <a:rPr kumimoji="1" lang="en-US" altLang="ja-JP" dirty="0"/>
              <a:t>hiny </a:t>
            </a:r>
            <a:r>
              <a:rPr kumimoji="1" lang="ja-JP" altLang="en-US" dirty="0"/>
              <a:t>を使うことで、</a:t>
            </a:r>
            <a:r>
              <a:rPr kumimoji="1" lang="en-US" altLang="ja-JP" dirty="0"/>
              <a:t>R</a:t>
            </a:r>
            <a:r>
              <a:rPr kumimoji="1" lang="ja-JP" altLang="en-US" dirty="0"/>
              <a:t>との</a:t>
            </a:r>
            <a:r>
              <a:rPr kumimoji="1" lang="en-US" altLang="ja-JP" dirty="0"/>
              <a:t>interactive</a:t>
            </a:r>
            <a:r>
              <a:rPr kumimoji="1" lang="ja-JP" altLang="en-US" dirty="0"/>
              <a:t>なやり取りが可能となるアプリケーションを作成することができる</a:t>
            </a:r>
            <a:endParaRPr kumimoji="1" lang="en-US" altLang="ja-JP" dirty="0"/>
          </a:p>
          <a:p>
            <a:endParaRPr lang="en-US" altLang="ja-JP" dirty="0"/>
          </a:p>
          <a:p>
            <a:pPr marL="0" indent="0">
              <a:buNone/>
            </a:pPr>
            <a:endParaRPr kumimoji="1" lang="ja-JP" altLang="en-US"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16</a:t>
            </a:fld>
            <a:endParaRPr kumimoji="1" lang="ja-JP" altLang="en-US"/>
          </a:p>
        </p:txBody>
      </p:sp>
      <p:pic>
        <p:nvPicPr>
          <p:cNvPr id="1026" name="Picture 2" descr="ãããããªè¡¨æã®ãã½ã³ã³ãä½¿ãäººã®ã¤ã©ã¹ãï¼ç·æ§ï¼ | ããããããªã¼ç´ æé ãããã¨ã"/>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6853" y="4501352"/>
            <a:ext cx="1669227" cy="24279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ãããããªè©±ãåãäººãã¡ã®ã¤ã©ã¹ã | ããããããªã¼ç´ æé ãããã¨ã"/>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2184" y="2835484"/>
            <a:ext cx="2569141" cy="3146795"/>
          </a:xfrm>
          <a:prstGeom prst="rect">
            <a:avLst/>
          </a:prstGeom>
          <a:noFill/>
          <a:extLst>
            <a:ext uri="{909E8E84-426E-40DD-AFC4-6F175D3DCCD1}">
              <a14:hiddenFill xmlns:a14="http://schemas.microsoft.com/office/drawing/2010/main">
                <a:solidFill>
                  <a:srgbClr val="FFFFFF"/>
                </a:solidFill>
              </a14:hiddenFill>
            </a:ext>
          </a:extLst>
        </p:spPr>
      </p:pic>
      <p:sp>
        <p:nvSpPr>
          <p:cNvPr id="8" name="円形吹き出し 7"/>
          <p:cNvSpPr/>
          <p:nvPr/>
        </p:nvSpPr>
        <p:spPr>
          <a:xfrm>
            <a:off x="165520" y="2751399"/>
            <a:ext cx="2271615" cy="1749953"/>
          </a:xfrm>
          <a:prstGeom prst="wedgeEllipseCallout">
            <a:avLst>
              <a:gd name="adj1" fmla="val 57908"/>
              <a:gd name="adj2" fmla="val 42563"/>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t>では〇〇の条件でシミュレーションするとどうなりますか？</a:t>
            </a:r>
            <a:endParaRPr kumimoji="1" lang="ja-JP" altLang="en-US" sz="1600" dirty="0"/>
          </a:p>
        </p:txBody>
      </p:sp>
      <p:sp>
        <p:nvSpPr>
          <p:cNvPr id="12" name="円形吹き出し 11"/>
          <p:cNvSpPr/>
          <p:nvPr/>
        </p:nvSpPr>
        <p:spPr>
          <a:xfrm>
            <a:off x="9114473" y="2232816"/>
            <a:ext cx="2912007" cy="1393559"/>
          </a:xfrm>
          <a:prstGeom prst="wedgeEllipseCallout">
            <a:avLst>
              <a:gd name="adj1" fmla="val -63970"/>
              <a:gd name="adj2" fmla="val 25871"/>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t>その条件は検討してませんでした。</a:t>
            </a:r>
            <a:endParaRPr lang="en-US" altLang="ja-JP" sz="1600" dirty="0"/>
          </a:p>
          <a:p>
            <a:pPr algn="ctr"/>
            <a:r>
              <a:rPr kumimoji="1" lang="ja-JP" altLang="en-US" sz="1600" dirty="0"/>
              <a:t>いちど持ち帰ります</a:t>
            </a:r>
            <a:r>
              <a:rPr kumimoji="1" lang="ja-JP" altLang="en-US" sz="1600" dirty="0" err="1"/>
              <a:t>。。</a:t>
            </a:r>
            <a:endParaRPr kumimoji="1" lang="ja-JP" altLang="en-US" sz="1600" dirty="0"/>
          </a:p>
        </p:txBody>
      </p:sp>
      <p:sp>
        <p:nvSpPr>
          <p:cNvPr id="13" name="円形吹き出し 12"/>
          <p:cNvSpPr/>
          <p:nvPr/>
        </p:nvSpPr>
        <p:spPr>
          <a:xfrm>
            <a:off x="9114472" y="4466577"/>
            <a:ext cx="2912007" cy="1393559"/>
          </a:xfrm>
          <a:prstGeom prst="wedgeEllipseCallout">
            <a:avLst>
              <a:gd name="adj1" fmla="val -63970"/>
              <a:gd name="adj2" fmla="val 25871"/>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t>その条件は未検討でしたが、この場で確認できます。</a:t>
            </a:r>
            <a:endParaRPr kumimoji="1" lang="ja-JP" altLang="en-US" sz="1600" dirty="0"/>
          </a:p>
        </p:txBody>
      </p:sp>
      <p:cxnSp>
        <p:nvCxnSpPr>
          <p:cNvPr id="10" name="直線矢印コネクタ 9"/>
          <p:cNvCxnSpPr>
            <a:stCxn id="1030" idx="3"/>
          </p:cNvCxnSpPr>
          <p:nvPr/>
        </p:nvCxnSpPr>
        <p:spPr>
          <a:xfrm flipV="1">
            <a:off x="4431325" y="3467100"/>
            <a:ext cx="2725528" cy="9417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1030" idx="3"/>
            <a:endCxn id="1026" idx="1"/>
          </p:cNvCxnSpPr>
          <p:nvPr/>
        </p:nvCxnSpPr>
        <p:spPr>
          <a:xfrm>
            <a:off x="4431325" y="4408882"/>
            <a:ext cx="2725528" cy="13064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943600" y="3287711"/>
            <a:ext cx="6463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dirty="0"/>
              <a:t>通常</a:t>
            </a:r>
          </a:p>
        </p:txBody>
      </p:sp>
      <p:sp>
        <p:nvSpPr>
          <p:cNvPr id="19" name="テキスト ボックス 18"/>
          <p:cNvSpPr txBox="1"/>
          <p:nvPr/>
        </p:nvSpPr>
        <p:spPr>
          <a:xfrm>
            <a:off x="4442539" y="5650912"/>
            <a:ext cx="238610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a:t>shiny</a:t>
            </a:r>
            <a:r>
              <a:rPr kumimoji="1" lang="ja-JP" altLang="en-US" dirty="0"/>
              <a:t>を使っていた場合</a:t>
            </a:r>
          </a:p>
        </p:txBody>
      </p:sp>
      <p:pic>
        <p:nvPicPr>
          <p:cNvPr id="20" name="Picture 2" descr="ãããããªè¡¨æã®ãã½ã³ã³ãä½¿ãäººã®ã¤ã©ã¹ãï¼ç·æ§ï¼ | ããããããªã¼ç´ æé ãããã¨ã"/>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8858" y="2085171"/>
            <a:ext cx="1669227" cy="2427967"/>
          </a:xfrm>
          <a:prstGeom prst="rect">
            <a:avLst/>
          </a:prstGeom>
          <a:noFill/>
          <a:extLst>
            <a:ext uri="{909E8E84-426E-40DD-AFC4-6F175D3DCCD1}">
              <a14:hiddenFill xmlns:a14="http://schemas.microsoft.com/office/drawing/2010/main">
                <a:solidFill>
                  <a:srgbClr val="FFFFFF"/>
                </a:solidFill>
              </a14:hiddenFill>
            </a:ext>
          </a:extLst>
        </p:spPr>
      </p:pic>
      <p:pic>
        <p:nvPicPr>
          <p:cNvPr id="22" name="図 21"/>
          <p:cNvPicPr>
            <a:picLocks noChangeAspect="1"/>
          </p:cNvPicPr>
          <p:nvPr/>
        </p:nvPicPr>
        <p:blipFill rotWithShape="1">
          <a:blip r:embed="rId4" cstate="print">
            <a:extLst>
              <a:ext uri="{28A0092B-C50C-407E-A947-70E740481C1C}">
                <a14:useLocalDpi xmlns:a14="http://schemas.microsoft.com/office/drawing/2010/main" val="0"/>
              </a:ext>
            </a:extLst>
          </a:blip>
          <a:srcRect l="14782" t="1" r="20020" b="1529"/>
          <a:stretch/>
        </p:blipFill>
        <p:spPr>
          <a:xfrm>
            <a:off x="8584722" y="2085171"/>
            <a:ext cx="466725" cy="527999"/>
          </a:xfrm>
          <a:prstGeom prst="rect">
            <a:avLst/>
          </a:prstGeom>
        </p:spPr>
      </p:pic>
      <p:cxnSp>
        <p:nvCxnSpPr>
          <p:cNvPr id="24" name="直線コネクタ 23"/>
          <p:cNvCxnSpPr/>
          <p:nvPr/>
        </p:nvCxnSpPr>
        <p:spPr>
          <a:xfrm>
            <a:off x="8058141" y="2613170"/>
            <a:ext cx="0" cy="1582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8169266" y="2613170"/>
            <a:ext cx="0" cy="222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8280391" y="2613170"/>
            <a:ext cx="0" cy="316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8391516" y="2613169"/>
            <a:ext cx="0" cy="31642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1453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Shiny</a:t>
            </a:r>
            <a:r>
              <a:rPr kumimoji="1" lang="ja-JP" altLang="en-US" dirty="0"/>
              <a:t> </a:t>
            </a:r>
            <a:r>
              <a:rPr kumimoji="1" lang="en-US" altLang="ja-JP" dirty="0"/>
              <a:t>application</a:t>
            </a:r>
            <a:endParaRPr kumimoji="1" lang="ja-JP" altLang="en-US" dirty="0"/>
          </a:p>
        </p:txBody>
      </p:sp>
      <p:sp>
        <p:nvSpPr>
          <p:cNvPr id="4" name="フッター プレースホルダー 3"/>
          <p:cNvSpPr>
            <a:spLocks noGrp="1"/>
          </p:cNvSpPr>
          <p:nvPr>
            <p:ph type="ftr" sz="quarter" idx="11"/>
          </p:nvPr>
        </p:nvSpPr>
        <p:spPr>
          <a:xfrm>
            <a:off x="4046267" y="6163865"/>
            <a:ext cx="4114800" cy="365125"/>
          </a:xfrm>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17</a:t>
            </a:fld>
            <a:endParaRPr kumimoji="1" lang="ja-JP" altLang="en-US"/>
          </a:p>
        </p:txBody>
      </p:sp>
      <p:graphicFrame>
        <p:nvGraphicFramePr>
          <p:cNvPr id="6" name="図表 5"/>
          <p:cNvGraphicFramePr/>
          <p:nvPr>
            <p:extLst>
              <p:ext uri="{D42A27DB-BD31-4B8C-83A1-F6EECF244321}">
                <p14:modId xmlns:p14="http://schemas.microsoft.com/office/powerpoint/2010/main" val="470195053"/>
              </p:ext>
            </p:extLst>
          </p:nvPr>
        </p:nvGraphicFramePr>
        <p:xfrm>
          <a:off x="6324595" y="1832904"/>
          <a:ext cx="4163699" cy="19671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図表 6"/>
          <p:cNvGraphicFramePr/>
          <p:nvPr>
            <p:extLst>
              <p:ext uri="{D42A27DB-BD31-4B8C-83A1-F6EECF244321}">
                <p14:modId xmlns:p14="http://schemas.microsoft.com/office/powerpoint/2010/main" val="4235676374"/>
              </p:ext>
            </p:extLst>
          </p:nvPr>
        </p:nvGraphicFramePr>
        <p:xfrm>
          <a:off x="988897" y="1657603"/>
          <a:ext cx="5182184" cy="24482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テキスト ボックス 7"/>
          <p:cNvSpPr txBox="1"/>
          <p:nvPr/>
        </p:nvSpPr>
        <p:spPr>
          <a:xfrm>
            <a:off x="3326042" y="749915"/>
            <a:ext cx="914400" cy="914400"/>
          </a:xfrm>
          <a:prstGeom prst="rect">
            <a:avLst/>
          </a:prstGeom>
        </p:spPr>
        <p:txBody>
          <a:bodyPr vert="horz" wrap="none" lIns="0" tIns="0" rIns="0" bIns="0" rtlCol="0" anchor="t" anchorCtr="0">
            <a:normAutofit/>
          </a:bodyPr>
          <a:lstStyle/>
          <a:p>
            <a:pPr marL="0" marR="0" indent="0" algn="l" defTabSz="914400" rtl="0" eaLnBrk="1" fontAlgn="auto" latinLnBrk="0" hangingPunct="1">
              <a:lnSpc>
                <a:spcPct val="100000"/>
              </a:lnSpc>
              <a:spcBef>
                <a:spcPct val="0"/>
              </a:spcBef>
              <a:spcAft>
                <a:spcPts val="0"/>
              </a:spcAft>
              <a:buClrTx/>
              <a:buSzTx/>
              <a:buFontTx/>
              <a:buNone/>
              <a:tabLst/>
            </a:pPr>
            <a:endParaRPr kumimoji="0" lang="ja-JP" altLang="en-US" sz="2800" b="1" i="0" u="sng"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9" name="テキスト ボックス 8"/>
          <p:cNvSpPr txBox="1"/>
          <p:nvPr/>
        </p:nvSpPr>
        <p:spPr>
          <a:xfrm>
            <a:off x="2187295" y="1657603"/>
            <a:ext cx="914400" cy="914400"/>
          </a:xfrm>
          <a:prstGeom prst="rect">
            <a:avLst/>
          </a:prstGeom>
        </p:spPr>
        <p:txBody>
          <a:bodyPr vert="horz" wrap="none" lIns="0" tIns="0" rIns="0" bIns="0" rtlCol="0" anchor="t" anchorCtr="0">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ja-JP" alt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t>アプリケーションの見た目を決める</a:t>
            </a:r>
          </a:p>
        </p:txBody>
      </p:sp>
      <p:sp>
        <p:nvSpPr>
          <p:cNvPr id="10" name="テキスト ボックス 9"/>
          <p:cNvSpPr txBox="1"/>
          <p:nvPr/>
        </p:nvSpPr>
        <p:spPr>
          <a:xfrm>
            <a:off x="7098155" y="1522781"/>
            <a:ext cx="914400" cy="914400"/>
          </a:xfrm>
          <a:prstGeom prst="rect">
            <a:avLst/>
          </a:prstGeom>
        </p:spPr>
        <p:txBody>
          <a:bodyPr vert="horz" wrap="none" lIns="0" tIns="0" rIns="0" bIns="0" rtlCol="0" anchor="t" anchorCtr="0">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ja-JP" alt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t>アプリケーションの中身を決める</a:t>
            </a:r>
          </a:p>
        </p:txBody>
      </p:sp>
      <p:grpSp>
        <p:nvGrpSpPr>
          <p:cNvPr id="11" name="グループ化 10"/>
          <p:cNvGrpSpPr/>
          <p:nvPr/>
        </p:nvGrpSpPr>
        <p:grpSpPr>
          <a:xfrm>
            <a:off x="3501223" y="4166658"/>
            <a:ext cx="5204887" cy="2498855"/>
            <a:chOff x="2043201" y="3697337"/>
            <a:chExt cx="6046877" cy="2903093"/>
          </a:xfrm>
        </p:grpSpPr>
        <p:grpSp>
          <p:nvGrpSpPr>
            <p:cNvPr id="12" name="グループ化 11"/>
            <p:cNvGrpSpPr/>
            <p:nvPr/>
          </p:nvGrpSpPr>
          <p:grpSpPr>
            <a:xfrm>
              <a:off x="2043201" y="3697337"/>
              <a:ext cx="6046877" cy="2903093"/>
              <a:chOff x="2043201" y="3697337"/>
              <a:chExt cx="6046877" cy="2903093"/>
            </a:xfrm>
          </p:grpSpPr>
          <p:pic>
            <p:nvPicPr>
              <p:cNvPr id="14" name="図 13"/>
              <p:cNvPicPr>
                <a:picLocks noChangeAspect="1"/>
              </p:cNvPicPr>
              <p:nvPr/>
            </p:nvPicPr>
            <p:blipFill>
              <a:blip r:embed="rId12"/>
              <a:stretch>
                <a:fillRect/>
              </a:stretch>
            </p:blipFill>
            <p:spPr>
              <a:xfrm>
                <a:off x="2156715" y="3697337"/>
                <a:ext cx="5933363" cy="2879275"/>
              </a:xfrm>
              <a:prstGeom prst="rect">
                <a:avLst/>
              </a:prstGeom>
            </p:spPr>
          </p:pic>
          <p:pic>
            <p:nvPicPr>
              <p:cNvPr id="15" name="図 14"/>
              <p:cNvPicPr>
                <a:picLocks noChangeAspect="1"/>
              </p:cNvPicPr>
              <p:nvPr/>
            </p:nvPicPr>
            <p:blipFill>
              <a:blip r:embed="rId13"/>
              <a:stretch>
                <a:fillRect/>
              </a:stretch>
            </p:blipFill>
            <p:spPr>
              <a:xfrm>
                <a:off x="2043201" y="3709435"/>
                <a:ext cx="4022637" cy="2890995"/>
              </a:xfrm>
              <a:prstGeom prst="rect">
                <a:avLst/>
              </a:prstGeom>
            </p:spPr>
          </p:pic>
          <p:sp>
            <p:nvSpPr>
              <p:cNvPr id="16" name="正方形/長方形 15"/>
              <p:cNvSpPr/>
              <p:nvPr/>
            </p:nvSpPr>
            <p:spPr>
              <a:xfrm>
                <a:off x="5873260" y="4405101"/>
                <a:ext cx="148705" cy="381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5865640" y="5722938"/>
                <a:ext cx="148705" cy="381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右矢印 12"/>
            <p:cNvSpPr/>
            <p:nvPr/>
          </p:nvSpPr>
          <p:spPr>
            <a:xfrm>
              <a:off x="5790133" y="4671101"/>
              <a:ext cx="584200" cy="547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正方形/長方形 17"/>
          <p:cNvSpPr/>
          <p:nvPr/>
        </p:nvSpPr>
        <p:spPr>
          <a:xfrm>
            <a:off x="9014887" y="6423624"/>
            <a:ext cx="1904689" cy="307777"/>
          </a:xfrm>
          <a:prstGeom prst="rect">
            <a:avLst/>
          </a:prstGeom>
        </p:spPr>
        <p:txBody>
          <a:bodyPr wrap="none">
            <a:spAutoFit/>
          </a:bodyPr>
          <a:lstStyle/>
          <a:p>
            <a:r>
              <a:rPr lang="en-US" altLang="ja-JP" sz="1400" dirty="0">
                <a:solidFill>
                  <a:srgbClr val="333333"/>
                </a:solidFill>
                <a:latin typeface="Source Sans Pro"/>
              </a:rPr>
              <a:t>The Shiny Cheat sheet</a:t>
            </a:r>
            <a:endParaRPr lang="en-US" altLang="ja-JP" sz="1400" b="0" i="0" dirty="0">
              <a:solidFill>
                <a:srgbClr val="333333"/>
              </a:solidFill>
              <a:effectLst/>
              <a:latin typeface="Source Sans Pro"/>
            </a:endParaRPr>
          </a:p>
        </p:txBody>
      </p:sp>
      <p:sp>
        <p:nvSpPr>
          <p:cNvPr id="3" name="四角形吹き出し 2"/>
          <p:cNvSpPr/>
          <p:nvPr/>
        </p:nvSpPr>
        <p:spPr>
          <a:xfrm>
            <a:off x="5377495" y="4123171"/>
            <a:ext cx="1402991" cy="470978"/>
          </a:xfrm>
          <a:prstGeom prst="wedgeRect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a:t>ウィジェット</a:t>
            </a:r>
            <a:endParaRPr kumimoji="1" lang="en-US" altLang="ja-JP" sz="1600" dirty="0"/>
          </a:p>
          <a:p>
            <a:pPr algn="ctr"/>
            <a:r>
              <a:rPr kumimoji="1" lang="ja-JP" altLang="en-US" sz="1600" dirty="0"/>
              <a:t>（数値を入力）</a:t>
            </a:r>
          </a:p>
        </p:txBody>
      </p:sp>
      <p:sp>
        <p:nvSpPr>
          <p:cNvPr id="19" name="四角形吹き出し 18"/>
          <p:cNvSpPr/>
          <p:nvPr/>
        </p:nvSpPr>
        <p:spPr>
          <a:xfrm>
            <a:off x="1616691" y="4757883"/>
            <a:ext cx="1810685" cy="470978"/>
          </a:xfrm>
          <a:prstGeom prst="wedgeRectCallout">
            <a:avLst>
              <a:gd name="adj1" fmla="val 72177"/>
              <a:gd name="adj2" fmla="val 3823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a:t>アウトプットの設置</a:t>
            </a:r>
          </a:p>
        </p:txBody>
      </p:sp>
      <p:sp>
        <p:nvSpPr>
          <p:cNvPr id="20" name="四角形吹き出し 19"/>
          <p:cNvSpPr/>
          <p:nvPr/>
        </p:nvSpPr>
        <p:spPr>
          <a:xfrm>
            <a:off x="570451" y="5692886"/>
            <a:ext cx="2876087" cy="730737"/>
          </a:xfrm>
          <a:prstGeom prst="wedgeRectCallout">
            <a:avLst>
              <a:gd name="adj1" fmla="val 67218"/>
              <a:gd name="adj2" fmla="val -20858"/>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600" dirty="0"/>
              <a:t>アウトプットの作成</a:t>
            </a:r>
            <a:endParaRPr kumimoji="1" lang="en-US" altLang="ja-JP" sz="1600" dirty="0"/>
          </a:p>
          <a:p>
            <a:pPr algn="ctr"/>
            <a:r>
              <a:rPr lang="ja-JP" altLang="en-US" sz="1600" dirty="0"/>
              <a:t>（入力した数値分の乱数を発生させヒストグラムを作成する）</a:t>
            </a:r>
            <a:endParaRPr kumimoji="1" lang="ja-JP" altLang="en-US" sz="1600" dirty="0"/>
          </a:p>
        </p:txBody>
      </p:sp>
      <p:sp>
        <p:nvSpPr>
          <p:cNvPr id="21" name="四角形吹き出し 20"/>
          <p:cNvSpPr/>
          <p:nvPr/>
        </p:nvSpPr>
        <p:spPr>
          <a:xfrm>
            <a:off x="8706110" y="4051342"/>
            <a:ext cx="1402991" cy="307318"/>
          </a:xfrm>
          <a:prstGeom prst="wedgeRectCallout">
            <a:avLst>
              <a:gd name="adj1" fmla="val -52524"/>
              <a:gd name="adj2" fmla="val 6606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a:t>ウィジェット</a:t>
            </a:r>
            <a:endParaRPr kumimoji="1" lang="en-US" altLang="ja-JP" sz="1600" dirty="0"/>
          </a:p>
        </p:txBody>
      </p:sp>
    </p:spTree>
    <p:extLst>
      <p:ext uri="{BB962C8B-B14F-4D97-AF65-F5344CB8AC3E}">
        <p14:creationId xmlns:p14="http://schemas.microsoft.com/office/powerpoint/2010/main" val="3527271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mrgsolve</a:t>
            </a:r>
            <a:r>
              <a:rPr lang="ja-JP" altLang="en-US" dirty="0"/>
              <a:t>と</a:t>
            </a:r>
            <a:r>
              <a:rPr lang="en-US" altLang="ja-JP" dirty="0"/>
              <a:t>shiny</a:t>
            </a:r>
            <a:r>
              <a:rPr lang="ja-JP" altLang="en-US" dirty="0"/>
              <a:t>の組み合わせ（デモ）</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18</a:t>
            </a:fld>
            <a:endParaRPr kumimoji="1" lang="ja-JP" altLang="en-US"/>
          </a:p>
        </p:txBody>
      </p:sp>
      <p:sp>
        <p:nvSpPr>
          <p:cNvPr id="7" name="正方形/長方形 6"/>
          <p:cNvSpPr/>
          <p:nvPr/>
        </p:nvSpPr>
        <p:spPr>
          <a:xfrm>
            <a:off x="7527193" y="4345497"/>
            <a:ext cx="4304251" cy="14932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ja-JP" dirty="0"/>
              <a:t>PK</a:t>
            </a:r>
            <a:r>
              <a:rPr kumimoji="1" lang="ja-JP" altLang="en-US" dirty="0"/>
              <a:t>と</a:t>
            </a:r>
            <a:r>
              <a:rPr lang="ja-JP" altLang="en-US" dirty="0"/>
              <a:t>腫瘍サイズの変化を気軽に確認できる。</a:t>
            </a:r>
            <a:endParaRPr lang="en-US" altLang="ja-JP" dirty="0"/>
          </a:p>
          <a:p>
            <a:pPr marL="285750" indent="-285750">
              <a:buFont typeface="Arial" panose="020B0604020202020204" pitchFamily="34" charset="0"/>
              <a:buChar char="•"/>
            </a:pPr>
            <a:r>
              <a:rPr kumimoji="1" lang="ja-JP" altLang="en-US" dirty="0"/>
              <a:t>パラメータを動かしたときの変化</a:t>
            </a:r>
            <a:endParaRPr kumimoji="1" lang="en-US" altLang="ja-JP" dirty="0"/>
          </a:p>
          <a:p>
            <a:pPr marL="285750" indent="-285750">
              <a:buFont typeface="Arial" panose="020B0604020202020204" pitchFamily="34" charset="0"/>
              <a:buChar char="•"/>
            </a:pPr>
            <a:r>
              <a:rPr lang="ja-JP" altLang="en-US" dirty="0"/>
              <a:t>共変量を動かしたときの変化</a:t>
            </a:r>
            <a:endParaRPr lang="en-US" altLang="ja-JP" dirty="0"/>
          </a:p>
          <a:p>
            <a:pPr marL="285750" indent="-285750">
              <a:buFont typeface="Arial" panose="020B0604020202020204" pitchFamily="34" charset="0"/>
              <a:buChar char="•"/>
            </a:pPr>
            <a:r>
              <a:rPr kumimoji="1" lang="ja-JP" altLang="en-US" dirty="0"/>
              <a:t>レジメンを変えたときの変化　など</a:t>
            </a:r>
          </a:p>
        </p:txBody>
      </p:sp>
      <p:pic>
        <p:nvPicPr>
          <p:cNvPr id="8" name="図 7"/>
          <p:cNvPicPr>
            <a:picLocks noChangeAspect="1"/>
          </p:cNvPicPr>
          <p:nvPr/>
        </p:nvPicPr>
        <p:blipFill>
          <a:blip r:embed="rId2"/>
          <a:stretch>
            <a:fillRect/>
          </a:stretch>
        </p:blipFill>
        <p:spPr>
          <a:xfrm>
            <a:off x="137906" y="1386398"/>
            <a:ext cx="6999899" cy="5152516"/>
          </a:xfrm>
          <a:prstGeom prst="rect">
            <a:avLst/>
          </a:prstGeom>
        </p:spPr>
      </p:pic>
    </p:spTree>
    <p:extLst>
      <p:ext uri="{BB962C8B-B14F-4D97-AF65-F5344CB8AC3E}">
        <p14:creationId xmlns:p14="http://schemas.microsoft.com/office/powerpoint/2010/main" val="1654474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p:txBody>
          <a:bodyPr/>
          <a:lstStyle/>
          <a:p>
            <a:r>
              <a:rPr kumimoji="1" lang="ja-JP" altLang="en-US" dirty="0"/>
              <a:t>シミュレーションは身近なところや</a:t>
            </a:r>
            <a:r>
              <a:rPr kumimoji="1" lang="en-US" altLang="ja-JP" dirty="0"/>
              <a:t>PK</a:t>
            </a:r>
            <a:r>
              <a:rPr kumimoji="1" lang="ja-JP" altLang="en-US" dirty="0"/>
              <a:t>など幅広く活用できる手法です。</a:t>
            </a:r>
            <a:endParaRPr kumimoji="1" lang="en-US" altLang="ja-JP" dirty="0"/>
          </a:p>
          <a:p>
            <a:endParaRPr lang="en-US" altLang="ja-JP" dirty="0"/>
          </a:p>
          <a:p>
            <a:r>
              <a:rPr kumimoji="1" lang="en-US" altLang="ja-JP" dirty="0"/>
              <a:t>PK</a:t>
            </a:r>
            <a:r>
              <a:rPr kumimoji="1" lang="ja-JP" altLang="en-US" dirty="0"/>
              <a:t>のシミュレーションを</a:t>
            </a:r>
            <a:r>
              <a:rPr kumimoji="1" lang="en-US" altLang="ja-JP" dirty="0"/>
              <a:t>R</a:t>
            </a:r>
            <a:r>
              <a:rPr kumimoji="1" lang="ja-JP" altLang="en-US" dirty="0"/>
              <a:t>のみで実施することもでき、</a:t>
            </a:r>
            <a:r>
              <a:rPr kumimoji="1" lang="en-US" altLang="ja-JP" dirty="0"/>
              <a:t/>
            </a:r>
            <a:br>
              <a:rPr kumimoji="1" lang="en-US" altLang="ja-JP" dirty="0"/>
            </a:br>
            <a:r>
              <a:rPr kumimoji="1" lang="en-US" altLang="ja-JP" dirty="0"/>
              <a:t>shiny</a:t>
            </a:r>
            <a:r>
              <a:rPr kumimoji="1" lang="ja-JP" altLang="en-US" dirty="0"/>
              <a:t>と組み合わせることによって効率的なコミュニケーションに</a:t>
            </a:r>
            <a:r>
              <a:rPr kumimoji="1" lang="en-US" altLang="ja-JP" dirty="0"/>
              <a:t/>
            </a:r>
            <a:br>
              <a:rPr kumimoji="1" lang="en-US" altLang="ja-JP" dirty="0"/>
            </a:br>
            <a:r>
              <a:rPr kumimoji="1" lang="ja-JP" altLang="en-US" dirty="0"/>
              <a:t>つなげることができます。</a:t>
            </a:r>
            <a:endParaRPr kumimoji="1" lang="en-US" altLang="ja-JP" dirty="0"/>
          </a:p>
          <a:p>
            <a:pPr marL="0" indent="0">
              <a:buNone/>
            </a:pPr>
            <a:endParaRPr lang="en-US" altLang="ja-JP" dirty="0"/>
          </a:p>
          <a:p>
            <a:pPr marL="0" indent="0">
              <a:buNone/>
            </a:pPr>
            <a:endParaRPr kumimoji="1" lang="ja-JP" altLang="en-US"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19</a:t>
            </a:fld>
            <a:endParaRPr kumimoji="1" lang="ja-JP" altLang="en-US"/>
          </a:p>
        </p:txBody>
      </p:sp>
    </p:spTree>
    <p:extLst>
      <p:ext uri="{BB962C8B-B14F-4D97-AF65-F5344CB8AC3E}">
        <p14:creationId xmlns:p14="http://schemas.microsoft.com/office/powerpoint/2010/main" val="3288736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演習で行ったこと以外にも</a:t>
            </a:r>
            <a:r>
              <a:rPr lang="en-US" altLang="ja-JP" dirty="0" smtClean="0"/>
              <a:t>R</a:t>
            </a:r>
            <a:r>
              <a:rPr lang="ja-JP" altLang="en-US" dirty="0" smtClean="0"/>
              <a:t>で色々できます</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R</a:t>
            </a:r>
            <a:r>
              <a:rPr kumimoji="1" lang="ja-JP" altLang="en-US" dirty="0" smtClean="0"/>
              <a:t>によるモデリング</a:t>
            </a:r>
            <a:endParaRPr lang="en-US" altLang="ja-JP" dirty="0"/>
          </a:p>
          <a:p>
            <a:pPr lvl="1"/>
            <a:r>
              <a:rPr lang="en-US" altLang="ja-JP" dirty="0" err="1" smtClean="0"/>
              <a:t>lmer</a:t>
            </a:r>
            <a:r>
              <a:rPr lang="en-US" altLang="ja-JP" dirty="0" smtClean="0"/>
              <a:t>/</a:t>
            </a:r>
            <a:r>
              <a:rPr kumimoji="1" lang="en-US" altLang="ja-JP" dirty="0" err="1" smtClean="0"/>
              <a:t>nlme</a:t>
            </a:r>
            <a:r>
              <a:rPr lang="en-US" altLang="ja-JP" dirty="0"/>
              <a:t>/</a:t>
            </a:r>
            <a:r>
              <a:rPr lang="en-US" altLang="ja-JP" dirty="0" err="1" smtClean="0"/>
              <a:t>nlmixr</a:t>
            </a:r>
            <a:endParaRPr kumimoji="1" lang="en-US" altLang="ja-JP" dirty="0" smtClean="0"/>
          </a:p>
          <a:p>
            <a:r>
              <a:rPr kumimoji="1" lang="ja-JP" altLang="en-US" dirty="0" smtClean="0"/>
              <a:t>シミュレーション</a:t>
            </a:r>
            <a:endParaRPr kumimoji="1" lang="en-US" altLang="ja-JP" dirty="0" smtClean="0"/>
          </a:p>
          <a:p>
            <a:pPr lvl="1"/>
            <a:r>
              <a:rPr lang="en-US" altLang="ja-JP" dirty="0" smtClean="0"/>
              <a:t>R</a:t>
            </a:r>
            <a:r>
              <a:rPr lang="ja-JP" altLang="en-US" dirty="0" err="1" smtClean="0"/>
              <a:t>ｘ</a:t>
            </a:r>
            <a:r>
              <a:rPr lang="en-US" altLang="ja-JP" dirty="0" smtClean="0"/>
              <a:t>ODE/</a:t>
            </a:r>
            <a:r>
              <a:rPr kumimoji="1" lang="en-US" altLang="ja-JP" dirty="0" err="1" smtClean="0"/>
              <a:t>mrgsolve</a:t>
            </a:r>
            <a:endParaRPr kumimoji="1" lang="en-US" altLang="ja-JP" dirty="0" smtClean="0"/>
          </a:p>
          <a:p>
            <a:r>
              <a:rPr lang="en-US" altLang="ja-JP" dirty="0" smtClean="0"/>
              <a:t>Interactive</a:t>
            </a:r>
            <a:r>
              <a:rPr lang="ja-JP" altLang="en-US" dirty="0" smtClean="0"/>
              <a:t> </a:t>
            </a:r>
            <a:r>
              <a:rPr lang="en-US" altLang="ja-JP" dirty="0" smtClean="0"/>
              <a:t>application</a:t>
            </a:r>
          </a:p>
          <a:p>
            <a:pPr lvl="1"/>
            <a:r>
              <a:rPr kumimoji="1" lang="en-US" altLang="ja-JP" dirty="0" smtClean="0"/>
              <a:t>Shiny</a:t>
            </a:r>
          </a:p>
          <a:p>
            <a:r>
              <a:rPr lang="en-US" altLang="ja-JP" dirty="0" smtClean="0"/>
              <a:t>AI/machine</a:t>
            </a:r>
            <a:r>
              <a:rPr lang="ja-JP" altLang="en-US" dirty="0" smtClean="0"/>
              <a:t> </a:t>
            </a:r>
            <a:r>
              <a:rPr lang="en-US" altLang="ja-JP" dirty="0" smtClean="0"/>
              <a:t>learning</a:t>
            </a:r>
            <a:endParaRPr lang="en-US" altLang="ja-JP" dirty="0"/>
          </a:p>
          <a:p>
            <a:pPr lvl="1"/>
            <a:r>
              <a:rPr lang="en-US" altLang="ja-JP" dirty="0" smtClean="0"/>
              <a:t>caret/</a:t>
            </a:r>
            <a:r>
              <a:rPr lang="en-US" altLang="ja-JP" dirty="0" err="1" smtClean="0"/>
              <a:t>mlr</a:t>
            </a:r>
            <a:r>
              <a:rPr lang="en-US" altLang="ja-JP" dirty="0" smtClean="0"/>
              <a:t>/</a:t>
            </a:r>
            <a:r>
              <a:rPr lang="en-US" altLang="ja-JP" dirty="0" err="1" smtClean="0"/>
              <a:t>tidymodels</a:t>
            </a:r>
            <a:endParaRPr lang="en-US" altLang="ja-JP" dirty="0"/>
          </a:p>
          <a:p>
            <a:pPr marL="0" indent="0">
              <a:buNone/>
            </a:pPr>
            <a:endParaRPr kumimoji="1" lang="en-US" altLang="ja-JP" dirty="0" smtClean="0"/>
          </a:p>
          <a:p>
            <a:endParaRPr lang="en-US" altLang="ja-JP" dirty="0"/>
          </a:p>
          <a:p>
            <a:endParaRPr kumimoji="1" lang="ja-JP" altLang="en-US" dirty="0"/>
          </a:p>
        </p:txBody>
      </p:sp>
      <p:sp>
        <p:nvSpPr>
          <p:cNvPr id="4" name="フッター プレースホルダー 3"/>
          <p:cNvSpPr>
            <a:spLocks noGrp="1"/>
          </p:cNvSpPr>
          <p:nvPr>
            <p:ph type="ftr" sz="quarter" idx="11"/>
          </p:nvPr>
        </p:nvSpPr>
        <p:spPr/>
        <p:txBody>
          <a:bodyPr/>
          <a:lstStyle/>
          <a:p>
            <a:r>
              <a:rPr lang="en-US" altLang="ja-JP" smtClean="0"/>
              <a:t>R</a:t>
            </a:r>
            <a:r>
              <a:rPr lang="ja-JP" altLang="en-US" smtClean="0"/>
              <a:t> </a:t>
            </a:r>
            <a:r>
              <a:rPr lang="en-US" altLang="ja-JP" smtClean="0"/>
              <a:t>for</a:t>
            </a:r>
            <a:r>
              <a:rPr lang="ja-JP" altLang="en-US" smtClean="0"/>
              <a:t> </a:t>
            </a:r>
            <a:r>
              <a:rPr lang="en-US" altLang="ja-JP" smtClean="0"/>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a:t>
            </a:fld>
            <a:endParaRPr kumimoji="1" lang="ja-JP" altLang="en-US"/>
          </a:p>
        </p:txBody>
      </p:sp>
    </p:spTree>
    <p:extLst>
      <p:ext uri="{BB962C8B-B14F-4D97-AF65-F5344CB8AC3E}">
        <p14:creationId xmlns:p14="http://schemas.microsoft.com/office/powerpoint/2010/main" val="783261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Backup</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20</a:t>
            </a:fld>
            <a:endParaRPr kumimoji="1" lang="ja-JP" altLang="en-US"/>
          </a:p>
        </p:txBody>
      </p:sp>
    </p:spTree>
    <p:extLst>
      <p:ext uri="{BB962C8B-B14F-4D97-AF65-F5344CB8AC3E}">
        <p14:creationId xmlns:p14="http://schemas.microsoft.com/office/powerpoint/2010/main" val="3866390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RxODE</a:t>
            </a:r>
            <a:r>
              <a:rPr lang="en-US" altLang="ja-JP" dirty="0"/>
              <a:t>: overview</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21</a:t>
            </a:fld>
            <a:endParaRPr kumimoji="1" lang="ja-JP" altLang="en-US"/>
          </a:p>
        </p:txBody>
      </p:sp>
      <p:pic>
        <p:nvPicPr>
          <p:cNvPr id="6" name="Picture 4" descr="An external file that holds a picture, illustration, etc.&#10;Object name is PSP4-5-03-g002.jpg">
            <a:extLst>
              <a:ext uri="{FF2B5EF4-FFF2-40B4-BE49-F238E27FC236}">
                <a16:creationId xmlns:a16="http://schemas.microsoft.com/office/drawing/2014/main" xmlns="" id="{CD12B13C-05CE-43A6-BE42-5F342F19E4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879" y="1690690"/>
            <a:ext cx="8939042" cy="4898876"/>
          </a:xfrm>
          <a:prstGeom prst="rect">
            <a:avLst/>
          </a:prstGeom>
          <a:noFill/>
          <a:extLst>
            <a:ext uri="{909E8E84-426E-40DD-AFC4-6F175D3DCCD1}">
              <a14:hiddenFill xmlns:a14="http://schemas.microsoft.com/office/drawing/2010/main">
                <a:solidFill>
                  <a:srgbClr val="FFFFFF"/>
                </a:solidFill>
              </a14:hiddenFill>
            </a:ext>
          </a:extLst>
        </p:spPr>
      </p:pic>
      <p:sp>
        <p:nvSpPr>
          <p:cNvPr id="10" name="正方形/長方形 9"/>
          <p:cNvSpPr/>
          <p:nvPr/>
        </p:nvSpPr>
        <p:spPr>
          <a:xfrm>
            <a:off x="6078445" y="6491956"/>
            <a:ext cx="5275355" cy="276999"/>
          </a:xfrm>
          <a:prstGeom prst="rect">
            <a:avLst/>
          </a:prstGeom>
        </p:spPr>
        <p:txBody>
          <a:bodyPr wrap="none">
            <a:spAutoFit/>
          </a:bodyPr>
          <a:lstStyle/>
          <a:p>
            <a:r>
              <a:rPr lang="en-US" altLang="ja-JP" sz="1200" dirty="0"/>
              <a:t>W Wang et al. CPT </a:t>
            </a:r>
            <a:r>
              <a:rPr lang="en-US" altLang="ja-JP" sz="1200" dirty="0" err="1"/>
              <a:t>Pharmacometrics</a:t>
            </a:r>
            <a:r>
              <a:rPr lang="en-US" altLang="ja-JP" sz="1200" dirty="0"/>
              <a:t> </a:t>
            </a:r>
            <a:r>
              <a:rPr lang="en-US" altLang="ja-JP" sz="1200" dirty="0" err="1"/>
              <a:t>Syst</a:t>
            </a:r>
            <a:r>
              <a:rPr lang="en-US" altLang="ja-JP" sz="1200" dirty="0"/>
              <a:t> </a:t>
            </a:r>
            <a:r>
              <a:rPr lang="en-US" altLang="ja-JP" sz="1200" dirty="0" err="1"/>
              <a:t>Pharmacol</a:t>
            </a:r>
            <a:r>
              <a:rPr lang="en-US" altLang="ja-JP" sz="1200" dirty="0"/>
              <a:t>. 2016 Jan;5(1):3-10.</a:t>
            </a:r>
            <a:endParaRPr lang="ja-JP" altLang="en-US" sz="1200" dirty="0"/>
          </a:p>
        </p:txBody>
      </p:sp>
      <p:sp>
        <p:nvSpPr>
          <p:cNvPr id="11" name="正方形/長方形 10"/>
          <p:cNvSpPr/>
          <p:nvPr/>
        </p:nvSpPr>
        <p:spPr>
          <a:xfrm>
            <a:off x="5562600" y="563697"/>
            <a:ext cx="6096000" cy="646331"/>
          </a:xfrm>
          <a:prstGeom prst="rect">
            <a:avLst/>
          </a:prstGeom>
        </p:spPr>
        <p:txBody>
          <a:bodyPr>
            <a:spAutoFit/>
          </a:bodyPr>
          <a:lstStyle/>
          <a:p>
            <a:pPr>
              <a:spcBef>
                <a:spcPct val="0"/>
              </a:spcBef>
            </a:pPr>
            <a:r>
              <a:rPr lang="ja-JP" altLang="en-US" dirty="0">
                <a:latin typeface="Arial" pitchFamily="34" charset="0"/>
                <a:cs typeface="Arial" pitchFamily="34" charset="0"/>
              </a:rPr>
              <a:t>パラメータ、各コンパートメントの初期値、投与・サンプリングスケジュール、モデルの</a:t>
            </a:r>
            <a:r>
              <a:rPr lang="en-US" altLang="ja-JP" dirty="0">
                <a:latin typeface="Arial" pitchFamily="34" charset="0"/>
                <a:cs typeface="Arial" pitchFamily="34" charset="0"/>
              </a:rPr>
              <a:t>4</a:t>
            </a:r>
            <a:r>
              <a:rPr lang="ja-JP" altLang="en-US" dirty="0">
                <a:latin typeface="Arial" pitchFamily="34" charset="0"/>
                <a:cs typeface="Arial" pitchFamily="34" charset="0"/>
              </a:rPr>
              <a:t>つから構成される</a:t>
            </a:r>
            <a:endParaRPr kumimoji="0" lang="ja-JP" altLang="en-US" dirty="0">
              <a:latin typeface="Arial" pitchFamily="34" charset="0"/>
              <a:cs typeface="Arial" pitchFamily="34" charset="0"/>
            </a:endParaRPr>
          </a:p>
        </p:txBody>
      </p:sp>
    </p:spTree>
    <p:extLst>
      <p:ext uri="{BB962C8B-B14F-4D97-AF65-F5344CB8AC3E}">
        <p14:creationId xmlns:p14="http://schemas.microsoft.com/office/powerpoint/2010/main" val="3598266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mrgsolve</a:t>
            </a:r>
            <a:r>
              <a:rPr lang="en-US" altLang="ja-JP" dirty="0"/>
              <a:t>:</a:t>
            </a:r>
            <a:r>
              <a:rPr lang="ja-JP" altLang="en-US" dirty="0"/>
              <a:t> </a:t>
            </a:r>
            <a:r>
              <a:rPr lang="en-US" altLang="ja-JP" dirty="0"/>
              <a:t>overview</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22</a:t>
            </a:fld>
            <a:endParaRPr kumimoji="1" lang="ja-JP" altLang="en-US"/>
          </a:p>
        </p:txBody>
      </p:sp>
      <p:grpSp>
        <p:nvGrpSpPr>
          <p:cNvPr id="6" name="グループ化 5"/>
          <p:cNvGrpSpPr/>
          <p:nvPr/>
        </p:nvGrpSpPr>
        <p:grpSpPr>
          <a:xfrm>
            <a:off x="2252663" y="1632745"/>
            <a:ext cx="7729537" cy="5088732"/>
            <a:chOff x="0" y="839390"/>
            <a:chExt cx="7729537" cy="5088732"/>
          </a:xfrm>
        </p:grpSpPr>
        <p:sp>
          <p:nvSpPr>
            <p:cNvPr id="7" name="正方形/長方形 6"/>
            <p:cNvSpPr/>
            <p:nvPr/>
          </p:nvSpPr>
          <p:spPr>
            <a:xfrm>
              <a:off x="0" y="2195522"/>
              <a:ext cx="2028825" cy="1247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b="1" dirty="0"/>
                <a:t>dataset(data1)</a:t>
              </a:r>
            </a:p>
            <a:p>
              <a:pPr algn="ctr"/>
              <a:endParaRPr kumimoji="1" lang="en-US" altLang="ja-JP" b="1" dirty="0"/>
            </a:p>
            <a:p>
              <a:pPr algn="ctr"/>
              <a:r>
                <a:rPr kumimoji="1" lang="ja-JP" altLang="en-US" dirty="0"/>
                <a:t>投与条件</a:t>
              </a:r>
              <a:endParaRPr kumimoji="1" lang="en-US" altLang="ja-JP" dirty="0"/>
            </a:p>
            <a:p>
              <a:pPr algn="ctr"/>
              <a:r>
                <a:rPr kumimoji="1" lang="en-US" altLang="ja-JP" dirty="0"/>
                <a:t>data1 &lt;- </a:t>
              </a:r>
              <a:r>
                <a:rPr kumimoji="1" lang="en-US" altLang="ja-JP" dirty="0" err="1"/>
                <a:t>ev</a:t>
              </a:r>
              <a:r>
                <a:rPr kumimoji="1" lang="en-US" altLang="ja-JP" dirty="0"/>
                <a:t>()</a:t>
              </a:r>
              <a:endParaRPr kumimoji="1" lang="ja-JP" altLang="en-US" dirty="0"/>
            </a:p>
          </p:txBody>
        </p:sp>
        <p:sp>
          <p:nvSpPr>
            <p:cNvPr id="8" name="正方形/長方形 7"/>
            <p:cNvSpPr/>
            <p:nvPr/>
          </p:nvSpPr>
          <p:spPr>
            <a:xfrm>
              <a:off x="0" y="839390"/>
              <a:ext cx="3963192" cy="1247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b="1" dirty="0" err="1"/>
                <a:t>idata_set</a:t>
              </a:r>
              <a:r>
                <a:rPr kumimoji="1" lang="en-US" altLang="ja-JP" b="1" dirty="0"/>
                <a:t>(</a:t>
              </a:r>
              <a:r>
                <a:rPr kumimoji="1" lang="en-US" altLang="ja-JP" b="1" dirty="0" err="1"/>
                <a:t>idata</a:t>
              </a:r>
              <a:r>
                <a:rPr kumimoji="1" lang="en-US" altLang="ja-JP" b="1" dirty="0"/>
                <a:t>) </a:t>
              </a:r>
            </a:p>
            <a:p>
              <a:pPr algn="ctr"/>
              <a:r>
                <a:rPr kumimoji="1" lang="ja-JP" altLang="en-US" dirty="0"/>
                <a:t>患者データ</a:t>
              </a:r>
              <a:endParaRPr kumimoji="1" lang="en-US" altLang="ja-JP" dirty="0"/>
            </a:p>
            <a:p>
              <a:pPr algn="ctr"/>
              <a:r>
                <a:rPr kumimoji="1" lang="en-US" altLang="ja-JP" dirty="0" err="1"/>
                <a:t>idata</a:t>
              </a:r>
              <a:r>
                <a:rPr kumimoji="1" lang="en-US" altLang="ja-JP" dirty="0"/>
                <a:t> &lt;-</a:t>
              </a:r>
              <a:r>
                <a:rPr kumimoji="1" lang="en-US" altLang="ja-JP" dirty="0" err="1"/>
                <a:t>data_frame</a:t>
              </a:r>
              <a:r>
                <a:rPr kumimoji="1" lang="en-US" altLang="ja-JP" dirty="0"/>
                <a:t>(ID=1:100) %&gt;% </a:t>
              </a:r>
              <a:br>
                <a:rPr kumimoji="1" lang="en-US" altLang="ja-JP" dirty="0"/>
              </a:br>
              <a:r>
                <a:rPr kumimoji="1" lang="en-US" altLang="ja-JP" dirty="0"/>
                <a:t>mutate(</a:t>
              </a:r>
              <a:r>
                <a:rPr kumimoji="1" lang="ja-JP" altLang="en-US" dirty="0"/>
                <a:t>･･･</a:t>
              </a:r>
              <a:r>
                <a:rPr kumimoji="1" lang="en-US" altLang="ja-JP" dirty="0"/>
                <a:t>) </a:t>
              </a:r>
              <a:endParaRPr kumimoji="1" lang="ja-JP" altLang="en-US" dirty="0"/>
            </a:p>
          </p:txBody>
        </p:sp>
        <p:sp>
          <p:nvSpPr>
            <p:cNvPr id="9" name="正方形/長方形 8"/>
            <p:cNvSpPr/>
            <p:nvPr/>
          </p:nvSpPr>
          <p:spPr>
            <a:xfrm>
              <a:off x="0" y="3707614"/>
              <a:ext cx="2028825" cy="1247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b="1" dirty="0" err="1"/>
                <a:t>mrgsim</a:t>
              </a:r>
              <a:endParaRPr kumimoji="1" lang="en-US" altLang="ja-JP" b="1" dirty="0"/>
            </a:p>
            <a:p>
              <a:pPr algn="ctr"/>
              <a:endParaRPr kumimoji="1" lang="en-US" altLang="ja-JP" b="1" dirty="0"/>
            </a:p>
            <a:p>
              <a:pPr algn="ctr"/>
              <a:r>
                <a:rPr kumimoji="1" lang="ja-JP" altLang="en-US" dirty="0"/>
                <a:t>サンプリング</a:t>
              </a:r>
              <a:r>
                <a:rPr kumimoji="1" lang="en-US" altLang="ja-JP" dirty="0" err="1"/>
                <a:t>mrgsim</a:t>
              </a:r>
              <a:r>
                <a:rPr kumimoji="1" lang="en-US" altLang="ja-JP" dirty="0"/>
                <a:t>()</a:t>
              </a:r>
              <a:endParaRPr kumimoji="1" lang="ja-JP" altLang="en-US" dirty="0"/>
            </a:p>
          </p:txBody>
        </p:sp>
        <p:grpSp>
          <p:nvGrpSpPr>
            <p:cNvPr id="10" name="グループ化 9"/>
            <p:cNvGrpSpPr/>
            <p:nvPr/>
          </p:nvGrpSpPr>
          <p:grpSpPr>
            <a:xfrm>
              <a:off x="3662361" y="2475310"/>
              <a:ext cx="4067176" cy="2247898"/>
              <a:chOff x="733424" y="1524000"/>
              <a:chExt cx="4067176" cy="2247898"/>
            </a:xfrm>
          </p:grpSpPr>
          <p:sp>
            <p:nvSpPr>
              <p:cNvPr id="14" name="正方形/長方形 13"/>
              <p:cNvSpPr/>
              <p:nvPr/>
            </p:nvSpPr>
            <p:spPr>
              <a:xfrm>
                <a:off x="733424" y="1733549"/>
                <a:ext cx="3314262" cy="20383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b="1" dirty="0"/>
                  <a:t>mod</a:t>
                </a:r>
              </a:p>
              <a:p>
                <a:pPr algn="ctr"/>
                <a:endParaRPr kumimoji="1" lang="en-US" altLang="ja-JP" b="1" dirty="0"/>
              </a:p>
              <a:p>
                <a:pPr algn="ctr"/>
                <a:r>
                  <a:rPr kumimoji="1" lang="en-US" altLang="ja-JP" dirty="0" err="1"/>
                  <a:t>mrgsolve</a:t>
                </a:r>
                <a:r>
                  <a:rPr kumimoji="1" lang="ja-JP" altLang="en-US" dirty="0"/>
                  <a:t> </a:t>
                </a:r>
                <a:r>
                  <a:rPr kumimoji="1" lang="en-US" altLang="ja-JP" dirty="0"/>
                  <a:t>model</a:t>
                </a:r>
                <a:endParaRPr kumimoji="1" lang="ja-JP" altLang="en-US" dirty="0"/>
              </a:p>
            </p:txBody>
          </p:sp>
          <p:sp>
            <p:nvSpPr>
              <p:cNvPr id="15" name="正方形/長方形 14"/>
              <p:cNvSpPr/>
              <p:nvPr/>
            </p:nvSpPr>
            <p:spPr>
              <a:xfrm>
                <a:off x="2990850" y="1524000"/>
                <a:ext cx="1397796" cy="4286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Parameters</a:t>
                </a:r>
                <a:endParaRPr kumimoji="1" lang="ja-JP" altLang="en-US" dirty="0"/>
              </a:p>
            </p:txBody>
          </p:sp>
          <p:sp>
            <p:nvSpPr>
              <p:cNvPr id="16" name="正方形/長方形 15"/>
              <p:cNvSpPr/>
              <p:nvPr/>
            </p:nvSpPr>
            <p:spPr>
              <a:xfrm>
                <a:off x="2990850" y="2057400"/>
                <a:ext cx="1809750" cy="4286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Initial conditions</a:t>
                </a:r>
                <a:endParaRPr kumimoji="1" lang="ja-JP" altLang="en-US" dirty="0"/>
              </a:p>
            </p:txBody>
          </p:sp>
        </p:grpSp>
        <p:sp>
          <p:nvSpPr>
            <p:cNvPr id="11" name="右矢印 10"/>
            <p:cNvSpPr/>
            <p:nvPr/>
          </p:nvSpPr>
          <p:spPr>
            <a:xfrm>
              <a:off x="2992348" y="3264697"/>
              <a:ext cx="314325" cy="73817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 name="右矢印 11"/>
            <p:cNvSpPr/>
            <p:nvPr/>
          </p:nvSpPr>
          <p:spPr>
            <a:xfrm rot="5400000">
              <a:off x="5162329" y="4698555"/>
              <a:ext cx="314325" cy="73817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正方形/長方形 12"/>
            <p:cNvSpPr/>
            <p:nvPr/>
          </p:nvSpPr>
          <p:spPr>
            <a:xfrm>
              <a:off x="4305078" y="5420414"/>
              <a:ext cx="2028825" cy="5077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b="1" dirty="0"/>
                <a:t>Output</a:t>
              </a:r>
              <a:endParaRPr kumimoji="1" lang="ja-JP" altLang="en-US" dirty="0"/>
            </a:p>
          </p:txBody>
        </p:sp>
      </p:grpSp>
      <p:sp>
        <p:nvSpPr>
          <p:cNvPr id="17" name="正方形/長方形 16"/>
          <p:cNvSpPr/>
          <p:nvPr/>
        </p:nvSpPr>
        <p:spPr>
          <a:xfrm>
            <a:off x="5562600" y="563697"/>
            <a:ext cx="6096000" cy="646331"/>
          </a:xfrm>
          <a:prstGeom prst="rect">
            <a:avLst/>
          </a:prstGeom>
        </p:spPr>
        <p:txBody>
          <a:bodyPr>
            <a:spAutoFit/>
          </a:bodyPr>
          <a:lstStyle/>
          <a:p>
            <a:pPr>
              <a:spcBef>
                <a:spcPct val="0"/>
              </a:spcBef>
            </a:pPr>
            <a:r>
              <a:rPr lang="ja-JP" altLang="en-US" dirty="0">
                <a:latin typeface="Arial" pitchFamily="34" charset="0"/>
                <a:cs typeface="Arial" pitchFamily="34" charset="0"/>
              </a:rPr>
              <a:t>患者データ、投与条件、サンプリング、モデルなどで構成される</a:t>
            </a:r>
            <a:endParaRPr kumimoji="0" lang="ja-JP" altLang="en-US" dirty="0">
              <a:latin typeface="Arial" pitchFamily="34" charset="0"/>
              <a:cs typeface="Arial" pitchFamily="34" charset="0"/>
            </a:endParaRPr>
          </a:p>
        </p:txBody>
      </p:sp>
    </p:spTree>
    <p:extLst>
      <p:ext uri="{BB962C8B-B14F-4D97-AF65-F5344CB8AC3E}">
        <p14:creationId xmlns:p14="http://schemas.microsoft.com/office/powerpoint/2010/main" val="3910674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Shiny</a:t>
            </a:r>
            <a:r>
              <a:rPr kumimoji="1" lang="ja-JP" altLang="en-US" dirty="0"/>
              <a:t>で使用したモデル</a:t>
            </a:r>
          </a:p>
        </p:txBody>
      </p:sp>
      <p:sp>
        <p:nvSpPr>
          <p:cNvPr id="3" name="コンテンツ プレースホルダー 2"/>
          <p:cNvSpPr>
            <a:spLocks noGrp="1"/>
          </p:cNvSpPr>
          <p:nvPr>
            <p:ph idx="1"/>
          </p:nvPr>
        </p:nvSpPr>
        <p:spPr>
          <a:xfrm>
            <a:off x="5653973" y="3332448"/>
            <a:ext cx="6359062" cy="1481793"/>
          </a:xfrm>
        </p:spPr>
        <p:txBody>
          <a:bodyPr>
            <a:normAutofit fontScale="92500" lnSpcReduction="20000"/>
          </a:bodyPr>
          <a:lstStyle/>
          <a:p>
            <a:pPr marL="0" indent="0">
              <a:buNone/>
            </a:pPr>
            <a:r>
              <a:rPr kumimoji="1" lang="en-US" altLang="ja-JP" dirty="0"/>
              <a:t>Exposure</a:t>
            </a:r>
            <a:r>
              <a:rPr kumimoji="1" lang="ja-JP" altLang="en-US" dirty="0"/>
              <a:t> （</a:t>
            </a:r>
            <a:r>
              <a:rPr kumimoji="1" lang="en-US" altLang="ja-JP" dirty="0"/>
              <a:t>AUC)</a:t>
            </a:r>
            <a:r>
              <a:rPr kumimoji="1" lang="ja-JP" altLang="en-US" dirty="0"/>
              <a:t> と</a:t>
            </a:r>
            <a:r>
              <a:rPr kumimoji="1" lang="en-US" altLang="ja-JP" dirty="0"/>
              <a:t>soluble</a:t>
            </a:r>
            <a:r>
              <a:rPr kumimoji="1" lang="ja-JP" altLang="en-US" dirty="0"/>
              <a:t> </a:t>
            </a:r>
            <a:r>
              <a:rPr kumimoji="1" lang="en-US" altLang="ja-JP" dirty="0"/>
              <a:t>VEGFR-3, soluble stem cell factor receptor (</a:t>
            </a:r>
            <a:r>
              <a:rPr kumimoji="1" lang="en-US" altLang="ja-JP" dirty="0" err="1"/>
              <a:t>sKIT</a:t>
            </a:r>
            <a:r>
              <a:rPr kumimoji="1" lang="en-US" altLang="ja-JP" dirty="0"/>
              <a:t>)</a:t>
            </a:r>
            <a:r>
              <a:rPr kumimoji="1" lang="ja-JP" altLang="en-US" dirty="0"/>
              <a:t>から</a:t>
            </a:r>
            <a:r>
              <a:rPr kumimoji="1" lang="en-US" altLang="ja-JP" dirty="0"/>
              <a:t>Tumor</a:t>
            </a:r>
            <a:r>
              <a:rPr kumimoji="1" lang="ja-JP" altLang="en-US" dirty="0"/>
              <a:t> </a:t>
            </a:r>
            <a:r>
              <a:rPr kumimoji="1" lang="en-US" altLang="ja-JP" dirty="0"/>
              <a:t>size</a:t>
            </a:r>
            <a:r>
              <a:rPr lang="ja-JP" altLang="en-US" dirty="0"/>
              <a:t>の関係を記述した</a:t>
            </a:r>
            <a:r>
              <a:rPr kumimoji="1" lang="ja-JP" altLang="en-US" dirty="0"/>
              <a:t>モデル</a:t>
            </a:r>
            <a:endParaRPr kumimoji="1" lang="en-US" altLang="ja-JP" dirty="0"/>
          </a:p>
          <a:p>
            <a:pPr marL="0" indent="0">
              <a:buNone/>
            </a:pPr>
            <a:r>
              <a:rPr lang="ja-JP" altLang="en-US" dirty="0"/>
              <a:t>（モデルは</a:t>
            </a:r>
            <a:r>
              <a:rPr lang="en-US" altLang="ja-JP" dirty="0" err="1"/>
              <a:t>DDMoRe</a:t>
            </a:r>
            <a:r>
              <a:rPr lang="ja-JP" altLang="en-US" dirty="0"/>
              <a:t>参照）</a:t>
            </a:r>
            <a:endParaRPr kumimoji="1" lang="en-US" altLang="ja-JP" dirty="0"/>
          </a:p>
        </p:txBody>
      </p:sp>
      <p:sp>
        <p:nvSpPr>
          <p:cNvPr id="4" name="フッター プレースホルダー 3"/>
          <p:cNvSpPr>
            <a:spLocks noGrp="1"/>
          </p:cNvSpPr>
          <p:nvPr>
            <p:ph type="ftr" sz="quarter" idx="11"/>
          </p:nvPr>
        </p:nvSpPr>
        <p:spPr>
          <a:xfrm>
            <a:off x="4495800" y="6457894"/>
            <a:ext cx="4114800" cy="365125"/>
          </a:xfrm>
        </p:spPr>
        <p:txBody>
          <a:bodyPr/>
          <a:lstStyle/>
          <a:p>
            <a:r>
              <a:rPr lang="en-US" altLang="ja-JP" dirty="0"/>
              <a:t>R</a:t>
            </a:r>
            <a:r>
              <a:rPr lang="ja-JP" altLang="en-US" dirty="0"/>
              <a:t> </a:t>
            </a:r>
            <a:r>
              <a:rPr lang="en-US" altLang="ja-JP" dirty="0"/>
              <a:t>for</a:t>
            </a:r>
            <a:r>
              <a:rPr lang="ja-JP" altLang="en-US" dirty="0"/>
              <a:t> </a:t>
            </a:r>
            <a:r>
              <a:rPr lang="en-US" altLang="ja-JP" dirty="0" err="1"/>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23</a:t>
            </a:fld>
            <a:endParaRPr kumimoji="1" lang="ja-JP" altLang="en-US"/>
          </a:p>
        </p:txBody>
      </p:sp>
      <p:sp>
        <p:nvSpPr>
          <p:cNvPr id="6" name="正方形/長方形 5"/>
          <p:cNvSpPr/>
          <p:nvPr/>
        </p:nvSpPr>
        <p:spPr>
          <a:xfrm>
            <a:off x="109057" y="6427113"/>
            <a:ext cx="6096000" cy="430887"/>
          </a:xfrm>
          <a:prstGeom prst="rect">
            <a:avLst/>
          </a:prstGeom>
        </p:spPr>
        <p:txBody>
          <a:bodyPr>
            <a:spAutoFit/>
          </a:bodyPr>
          <a:lstStyle/>
          <a:p>
            <a:r>
              <a:rPr lang="en-US" altLang="ja-JP" sz="1100" dirty="0">
                <a:solidFill>
                  <a:srgbClr val="212121"/>
                </a:solidFill>
                <a:latin typeface="Arial" panose="020B0604020202020204" pitchFamily="34" charset="0"/>
                <a:cs typeface="Arial" panose="020B0604020202020204" pitchFamily="34" charset="0"/>
              </a:rPr>
              <a:t>Hansson, E K et al. </a:t>
            </a:r>
            <a:r>
              <a:rPr lang="en-US" altLang="ja-JP" sz="1100" i="1" dirty="0">
                <a:solidFill>
                  <a:srgbClr val="212121"/>
                </a:solidFill>
                <a:latin typeface="Arial" panose="020B0604020202020204" pitchFamily="34" charset="0"/>
                <a:cs typeface="Arial" panose="020B0604020202020204" pitchFamily="34" charset="0"/>
              </a:rPr>
              <a:t>CPT: </a:t>
            </a:r>
            <a:r>
              <a:rPr lang="en-US" altLang="ja-JP" sz="1100" i="1" dirty="0" err="1">
                <a:solidFill>
                  <a:srgbClr val="212121"/>
                </a:solidFill>
                <a:latin typeface="Arial" panose="020B0604020202020204" pitchFamily="34" charset="0"/>
                <a:cs typeface="Arial" panose="020B0604020202020204" pitchFamily="34" charset="0"/>
              </a:rPr>
              <a:t>pharmacometrics</a:t>
            </a:r>
            <a:r>
              <a:rPr lang="en-US" altLang="ja-JP" sz="1100" i="1" dirty="0">
                <a:solidFill>
                  <a:srgbClr val="212121"/>
                </a:solidFill>
                <a:latin typeface="Arial" panose="020B0604020202020204" pitchFamily="34" charset="0"/>
                <a:cs typeface="Arial" panose="020B0604020202020204" pitchFamily="34" charset="0"/>
              </a:rPr>
              <a:t> &amp; systems </a:t>
            </a:r>
            <a:r>
              <a:rPr lang="en-US" altLang="ja-JP" sz="1100" i="1" dirty="0" err="1">
                <a:solidFill>
                  <a:srgbClr val="212121"/>
                </a:solidFill>
                <a:latin typeface="Arial" panose="020B0604020202020204" pitchFamily="34" charset="0"/>
                <a:cs typeface="Arial" panose="020B0604020202020204" pitchFamily="34" charset="0"/>
              </a:rPr>
              <a:t>pharmacology</a:t>
            </a:r>
            <a:r>
              <a:rPr lang="en-US" altLang="ja-JP" sz="1100" dirty="0" err="1">
                <a:solidFill>
                  <a:srgbClr val="212121"/>
                </a:solidFill>
                <a:latin typeface="Arial" panose="020B0604020202020204" pitchFamily="34" charset="0"/>
                <a:cs typeface="Arial" panose="020B0604020202020204" pitchFamily="34" charset="0"/>
              </a:rPr>
              <a:t>vol</a:t>
            </a:r>
            <a:r>
              <a:rPr lang="en-US" altLang="ja-JP" sz="1100" dirty="0">
                <a:solidFill>
                  <a:srgbClr val="212121"/>
                </a:solidFill>
                <a:latin typeface="Arial" panose="020B0604020202020204" pitchFamily="34" charset="0"/>
                <a:cs typeface="Arial" panose="020B0604020202020204" pitchFamily="34" charset="0"/>
              </a:rPr>
              <a:t>. 2,11 e84. 2013</a:t>
            </a:r>
          </a:p>
          <a:p>
            <a:r>
              <a:rPr lang="en-US" altLang="ja-JP" sz="1100" dirty="0" err="1">
                <a:solidFill>
                  <a:srgbClr val="212121"/>
                </a:solidFill>
                <a:latin typeface="Arial" panose="020B0604020202020204" pitchFamily="34" charset="0"/>
                <a:cs typeface="Arial" panose="020B0604020202020204" pitchFamily="34" charset="0"/>
              </a:rPr>
              <a:t>DDMoRe</a:t>
            </a:r>
            <a:r>
              <a:rPr lang="en-US" altLang="ja-JP" sz="1100" dirty="0">
                <a:solidFill>
                  <a:srgbClr val="212121"/>
                </a:solidFill>
                <a:latin typeface="Arial" panose="020B0604020202020204" pitchFamily="34" charset="0"/>
                <a:cs typeface="Arial" panose="020B0604020202020204" pitchFamily="34" charset="0"/>
              </a:rPr>
              <a:t>: http://repository.ddmore.foundation/model/DDMODEL00000198</a:t>
            </a:r>
            <a:endParaRPr lang="ja-JP" altLang="en-US" sz="1100" dirty="0">
              <a:latin typeface="Arial" panose="020B0604020202020204" pitchFamily="34" charset="0"/>
              <a:cs typeface="Arial" panose="020B0604020202020204" pitchFamily="34" charset="0"/>
            </a:endParaRPr>
          </a:p>
        </p:txBody>
      </p:sp>
      <p:pic>
        <p:nvPicPr>
          <p:cNvPr id="7" name="図 6"/>
          <p:cNvPicPr>
            <a:picLocks noChangeAspect="1"/>
          </p:cNvPicPr>
          <p:nvPr/>
        </p:nvPicPr>
        <p:blipFill>
          <a:blip r:embed="rId2"/>
          <a:stretch>
            <a:fillRect/>
          </a:stretch>
        </p:blipFill>
        <p:spPr>
          <a:xfrm>
            <a:off x="362227" y="1825625"/>
            <a:ext cx="5159023" cy="4495441"/>
          </a:xfrm>
          <a:prstGeom prst="rect">
            <a:avLst/>
          </a:prstGeom>
        </p:spPr>
      </p:pic>
      <p:sp>
        <p:nvSpPr>
          <p:cNvPr id="8" name="正方形/長方形 7"/>
          <p:cNvSpPr/>
          <p:nvPr/>
        </p:nvSpPr>
        <p:spPr>
          <a:xfrm>
            <a:off x="494950" y="3011647"/>
            <a:ext cx="4186107" cy="16526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4758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シミュレーション</a:t>
            </a:r>
          </a:p>
        </p:txBody>
      </p:sp>
      <p:sp>
        <p:nvSpPr>
          <p:cNvPr id="3" name="コンテンツ プレースホルダー 2"/>
          <p:cNvSpPr>
            <a:spLocks noGrp="1"/>
          </p:cNvSpPr>
          <p:nvPr>
            <p:ph idx="1"/>
          </p:nvPr>
        </p:nvSpPr>
        <p:spPr/>
        <p:txBody>
          <a:bodyPr/>
          <a:lstStyle/>
          <a:p>
            <a:r>
              <a:rPr kumimoji="1" lang="ja-JP" altLang="en-US" dirty="0"/>
              <a:t>シミュレーションとは？</a:t>
            </a:r>
            <a:endParaRPr kumimoji="1" lang="en-US" altLang="ja-JP" dirty="0"/>
          </a:p>
          <a:p>
            <a:pPr marL="0" indent="0">
              <a:buNone/>
            </a:pPr>
            <a:r>
              <a:rPr lang="ja-JP" altLang="en-US" dirty="0"/>
              <a:t>コンピューターなどを使用して模擬的に実験を行うこと。（</a:t>
            </a:r>
            <a:r>
              <a:rPr lang="en-US" altLang="ja-JP" dirty="0"/>
              <a:t>goo</a:t>
            </a:r>
            <a:r>
              <a:rPr lang="ja-JP" altLang="en-US" dirty="0"/>
              <a:t>辞書）</a:t>
            </a:r>
            <a:endParaRPr lang="en-US" altLang="ja-JP" dirty="0"/>
          </a:p>
          <a:p>
            <a:pPr marL="0" indent="0">
              <a:buNone/>
            </a:pPr>
            <a:endParaRPr lang="en-US" altLang="ja-JP" dirty="0"/>
          </a:p>
          <a:p>
            <a:pPr marL="0" indent="0">
              <a:buNone/>
            </a:pPr>
            <a:r>
              <a:rPr lang="ja-JP" altLang="en-US" dirty="0"/>
              <a:t>ここでは乱数を多数発生させて行う確率論的なシミュレーション（モンテカルロシミュレーション）について紹介する。</a:t>
            </a:r>
            <a:endParaRPr lang="en-US" altLang="ja-JP" dirty="0"/>
          </a:p>
          <a:p>
            <a:pPr marL="0" indent="0">
              <a:buNone/>
            </a:pPr>
            <a:endParaRPr kumimoji="1" lang="en-US" altLang="ja-JP" dirty="0"/>
          </a:p>
          <a:p>
            <a:pPr marL="0" indent="0">
              <a:buNone/>
            </a:pPr>
            <a:endParaRPr kumimoji="1" lang="ja-JP" altLang="en-US"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3</a:t>
            </a:fld>
            <a:endParaRPr kumimoji="1" lang="ja-JP" altLang="en-US"/>
          </a:p>
        </p:txBody>
      </p:sp>
    </p:spTree>
    <p:extLst>
      <p:ext uri="{BB962C8B-B14F-4D97-AF65-F5344CB8AC3E}">
        <p14:creationId xmlns:p14="http://schemas.microsoft.com/office/powerpoint/2010/main" val="3797821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Topic</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身近な出来事のシミュレーション</a:t>
            </a:r>
            <a:endParaRPr kumimoji="1" lang="en-US" altLang="ja-JP" dirty="0"/>
          </a:p>
          <a:p>
            <a:pPr lvl="1"/>
            <a:r>
              <a:rPr lang="ja-JP" altLang="en-US" dirty="0"/>
              <a:t>グリコの例を用いて</a:t>
            </a:r>
            <a:endParaRPr lang="en-US" altLang="ja-JP" dirty="0"/>
          </a:p>
          <a:p>
            <a:pPr lvl="1"/>
            <a:endParaRPr kumimoji="1" lang="en-US" altLang="ja-JP" dirty="0"/>
          </a:p>
          <a:p>
            <a:r>
              <a:rPr lang="ja-JP" altLang="en-US" dirty="0"/>
              <a:t>微分方程式を用いたシミュレーション</a:t>
            </a:r>
            <a:endParaRPr lang="en-US" altLang="ja-JP" dirty="0"/>
          </a:p>
          <a:p>
            <a:pPr lvl="1"/>
            <a:r>
              <a:rPr lang="en-US" altLang="ja-JP" dirty="0" err="1"/>
              <a:t>RxODE</a:t>
            </a:r>
            <a:r>
              <a:rPr lang="en-US" altLang="ja-JP" dirty="0"/>
              <a:t>,</a:t>
            </a:r>
            <a:r>
              <a:rPr lang="ja-JP" altLang="en-US" dirty="0"/>
              <a:t> </a:t>
            </a:r>
            <a:r>
              <a:rPr lang="en-US" altLang="ja-JP" dirty="0" err="1"/>
              <a:t>mrgsolve</a:t>
            </a:r>
            <a:endParaRPr lang="en-US" altLang="ja-JP" dirty="0"/>
          </a:p>
          <a:p>
            <a:pPr lvl="1"/>
            <a:endParaRPr lang="en-US" altLang="ja-JP" dirty="0"/>
          </a:p>
          <a:p>
            <a:r>
              <a:rPr kumimoji="1" lang="en-US" altLang="ja-JP" dirty="0"/>
              <a:t>Interactive</a:t>
            </a:r>
            <a:r>
              <a:rPr lang="ja-JP" altLang="en-US" dirty="0"/>
              <a:t> </a:t>
            </a:r>
            <a:r>
              <a:rPr lang="en-US" altLang="ja-JP" dirty="0"/>
              <a:t>communication</a:t>
            </a:r>
            <a:endParaRPr kumimoji="1" lang="en-US" altLang="ja-JP" dirty="0"/>
          </a:p>
          <a:p>
            <a:pPr lvl="1"/>
            <a:r>
              <a:rPr lang="en-US" altLang="ja-JP" dirty="0"/>
              <a:t>shiny</a:t>
            </a:r>
            <a:endParaRPr kumimoji="1" lang="ja-JP" altLang="en-US"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4</a:t>
            </a:fld>
            <a:endParaRPr kumimoji="1" lang="ja-JP" altLang="en-US"/>
          </a:p>
        </p:txBody>
      </p:sp>
    </p:spTree>
    <p:extLst>
      <p:ext uri="{BB962C8B-B14F-4D97-AF65-F5344CB8AC3E}">
        <p14:creationId xmlns:p14="http://schemas.microsoft.com/office/powerpoint/2010/main" val="1250116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身近な出来事のシミュレーション</a:t>
            </a:r>
            <a:endParaRPr kumimoji="1" lang="ja-JP" altLang="en-US" dirty="0"/>
          </a:p>
        </p:txBody>
      </p:sp>
      <p:sp>
        <p:nvSpPr>
          <p:cNvPr id="3" name="コンテンツ プレースホルダー 2"/>
          <p:cNvSpPr>
            <a:spLocks noGrp="1"/>
          </p:cNvSpPr>
          <p:nvPr>
            <p:ph idx="1"/>
          </p:nvPr>
        </p:nvSpPr>
        <p:spPr>
          <a:xfrm>
            <a:off x="503339" y="1825625"/>
            <a:ext cx="10850461" cy="4351338"/>
          </a:xfrm>
        </p:spPr>
        <p:txBody>
          <a:bodyPr>
            <a:normAutofit/>
          </a:bodyPr>
          <a:lstStyle/>
          <a:p>
            <a:pPr marL="0" indent="0">
              <a:buNone/>
            </a:pPr>
            <a:r>
              <a:rPr kumimoji="1" lang="ja-JP" altLang="en-US" sz="2400" dirty="0"/>
              <a:t>グリコのシミュレーション</a:t>
            </a:r>
            <a:endParaRPr kumimoji="1" lang="en-US" altLang="ja-JP" sz="2400" dirty="0"/>
          </a:p>
          <a:p>
            <a:pPr marL="0" indent="0">
              <a:buNone/>
            </a:pPr>
            <a:r>
              <a:rPr lang="ja-JP" altLang="en-US" sz="2400" dirty="0"/>
              <a:t>ジャンケンをして</a:t>
            </a:r>
            <a:endParaRPr lang="en-US" altLang="ja-JP" sz="2400" dirty="0"/>
          </a:p>
          <a:p>
            <a:r>
              <a:rPr kumimoji="1" lang="ja-JP" altLang="en-US" sz="2400" dirty="0"/>
              <a:t>グーで勝つ：グリコ（</a:t>
            </a:r>
            <a:r>
              <a:rPr kumimoji="1" lang="en-US" altLang="ja-JP" sz="2400" dirty="0"/>
              <a:t>3</a:t>
            </a:r>
            <a:r>
              <a:rPr kumimoji="1" lang="ja-JP" altLang="en-US" sz="2400" dirty="0"/>
              <a:t>段）</a:t>
            </a:r>
            <a:endParaRPr kumimoji="1" lang="en-US" altLang="ja-JP" sz="2400" dirty="0"/>
          </a:p>
          <a:p>
            <a:r>
              <a:rPr lang="ja-JP" altLang="en-US" sz="2400" dirty="0"/>
              <a:t>チョキで勝つ：チョコレート（</a:t>
            </a:r>
            <a:r>
              <a:rPr lang="en-US" altLang="ja-JP" sz="2400" dirty="0"/>
              <a:t>6</a:t>
            </a:r>
            <a:r>
              <a:rPr lang="ja-JP" altLang="en-US" sz="2400" dirty="0"/>
              <a:t>段）</a:t>
            </a:r>
            <a:endParaRPr lang="en-US" altLang="ja-JP" sz="2400" dirty="0"/>
          </a:p>
          <a:p>
            <a:r>
              <a:rPr lang="ja-JP" altLang="en-US" sz="2400" dirty="0"/>
              <a:t>パーで勝つ：パイナップル（</a:t>
            </a:r>
            <a:r>
              <a:rPr lang="en-US" altLang="ja-JP" sz="2400" dirty="0"/>
              <a:t>6</a:t>
            </a:r>
            <a:r>
              <a:rPr lang="ja-JP" altLang="en-US" sz="2400" dirty="0"/>
              <a:t>段）</a:t>
            </a:r>
            <a:endParaRPr lang="en-US" altLang="ja-JP" sz="2400" dirty="0"/>
          </a:p>
          <a:p>
            <a:pPr marL="0" indent="0">
              <a:buNone/>
            </a:pPr>
            <a:r>
              <a:rPr lang="ja-JP" altLang="en-US" sz="2400" dirty="0" err="1"/>
              <a:t>ずつ</a:t>
            </a:r>
            <a:r>
              <a:rPr lang="ja-JP" altLang="en-US" sz="2400" dirty="0"/>
              <a:t>階段を上り先に頂上に着くと勝利</a:t>
            </a:r>
            <a:endParaRPr lang="en-US" altLang="ja-JP" sz="2400" dirty="0"/>
          </a:p>
          <a:p>
            <a:endParaRPr kumimoji="1" lang="ja-JP" altLang="en-US" sz="2400"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5</a:t>
            </a:fld>
            <a:endParaRPr kumimoji="1" lang="ja-JP" altLang="en-US"/>
          </a:p>
        </p:txBody>
      </p:sp>
      <p:pic>
        <p:nvPicPr>
          <p:cNvPr id="6" name="図 5"/>
          <p:cNvPicPr>
            <a:picLocks noChangeAspect="1"/>
          </p:cNvPicPr>
          <p:nvPr/>
        </p:nvPicPr>
        <p:blipFill>
          <a:blip r:embed="rId2"/>
          <a:stretch>
            <a:fillRect/>
          </a:stretch>
        </p:blipFill>
        <p:spPr>
          <a:xfrm>
            <a:off x="5466694" y="1646236"/>
            <a:ext cx="6543675" cy="4105275"/>
          </a:xfrm>
          <a:prstGeom prst="rect">
            <a:avLst/>
          </a:prstGeom>
        </p:spPr>
      </p:pic>
      <p:pic>
        <p:nvPicPr>
          <p:cNvPr id="1032" name="Picture 8" descr="è·ç©æã¡ã¸ã£ã³ã±ã³ã®ã¤ã©ã¹ã | ããããããªã¼ç´ æé ãããã¨ã"/>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542" t="16752" r="44795" b="5489"/>
          <a:stretch/>
        </p:blipFill>
        <p:spPr bwMode="auto">
          <a:xfrm>
            <a:off x="838200" y="4544207"/>
            <a:ext cx="1722437" cy="217727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p:cNvSpPr txBox="1"/>
          <p:nvPr/>
        </p:nvSpPr>
        <p:spPr>
          <a:xfrm>
            <a:off x="9982200" y="1870079"/>
            <a:ext cx="841897" cy="369332"/>
          </a:xfrm>
          <a:prstGeom prst="rect">
            <a:avLst/>
          </a:prstGeom>
          <a:noFill/>
        </p:spPr>
        <p:txBody>
          <a:bodyPr wrap="none" rtlCol="0">
            <a:spAutoFit/>
          </a:bodyPr>
          <a:lstStyle/>
          <a:p>
            <a:r>
              <a:rPr lang="ja-JP" altLang="en-US" dirty="0">
                <a:solidFill>
                  <a:srgbClr val="FF0000"/>
                </a:solidFill>
              </a:rPr>
              <a:t>ゴール</a:t>
            </a:r>
            <a:endParaRPr kumimoji="1" lang="ja-JP" altLang="en-US" dirty="0">
              <a:solidFill>
                <a:srgbClr val="FF0000"/>
              </a:solidFill>
            </a:endParaRPr>
          </a:p>
        </p:txBody>
      </p:sp>
    </p:spTree>
    <p:extLst>
      <p:ext uri="{BB962C8B-B14F-4D97-AF65-F5344CB8AC3E}">
        <p14:creationId xmlns:p14="http://schemas.microsoft.com/office/powerpoint/2010/main" val="1351314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3" name="スライド番号プレースホルダー 2"/>
          <p:cNvSpPr>
            <a:spLocks noGrp="1"/>
          </p:cNvSpPr>
          <p:nvPr>
            <p:ph type="sldNum" sz="quarter" idx="12"/>
          </p:nvPr>
        </p:nvSpPr>
        <p:spPr/>
        <p:txBody>
          <a:bodyPr/>
          <a:lstStyle/>
          <a:p>
            <a:fld id="{93256357-0251-4953-A9B8-633A05DE8E91}" type="slidenum">
              <a:rPr kumimoji="1" lang="ja-JP" altLang="en-US" smtClean="0"/>
              <a:t>6</a:t>
            </a:fld>
            <a:endParaRPr kumimoji="1" lang="ja-JP" altLang="en-US"/>
          </a:p>
        </p:txBody>
      </p:sp>
      <p:sp>
        <p:nvSpPr>
          <p:cNvPr id="4" name="テキスト ボックス 3"/>
          <p:cNvSpPr txBox="1"/>
          <p:nvPr/>
        </p:nvSpPr>
        <p:spPr>
          <a:xfrm>
            <a:off x="1765300" y="832935"/>
            <a:ext cx="8354659" cy="5632311"/>
          </a:xfrm>
          <a:prstGeom prst="rect">
            <a:avLst/>
          </a:prstGeom>
          <a:noFill/>
        </p:spPr>
        <p:txBody>
          <a:bodyPr wrap="none" rtlCol="0">
            <a:spAutoFit/>
          </a:bodyPr>
          <a:lstStyle/>
          <a:p>
            <a:r>
              <a:rPr lang="en-US" altLang="ja-JP" dirty="0"/>
              <a:t>n&lt;-100</a:t>
            </a:r>
          </a:p>
          <a:p>
            <a:r>
              <a:rPr lang="en-US" altLang="ja-JP" dirty="0" err="1"/>
              <a:t>n.step</a:t>
            </a:r>
            <a:r>
              <a:rPr lang="en-US" altLang="ja-JP" dirty="0"/>
              <a:t> &lt;- 30</a:t>
            </a:r>
          </a:p>
          <a:p>
            <a:r>
              <a:rPr lang="en-US" altLang="ja-JP" dirty="0"/>
              <a:t># 1:</a:t>
            </a:r>
            <a:r>
              <a:rPr lang="ja-JP" altLang="en-US" dirty="0"/>
              <a:t>グー</a:t>
            </a:r>
            <a:r>
              <a:rPr lang="en-US" altLang="ja-JP" dirty="0"/>
              <a:t>,2:</a:t>
            </a:r>
            <a:r>
              <a:rPr lang="ja-JP" altLang="en-US" dirty="0"/>
              <a:t>チョキ</a:t>
            </a:r>
            <a:r>
              <a:rPr lang="en-US" altLang="ja-JP" dirty="0"/>
              <a:t>,3:</a:t>
            </a:r>
            <a:r>
              <a:rPr lang="ja-JP" altLang="en-US" dirty="0"/>
              <a:t>パー</a:t>
            </a:r>
            <a:endParaRPr lang="en-US" altLang="ja-JP" dirty="0"/>
          </a:p>
          <a:p>
            <a:endParaRPr lang="en-US" altLang="ja-JP" dirty="0"/>
          </a:p>
          <a:p>
            <a:r>
              <a:rPr lang="en-US" altLang="ja-JP" dirty="0"/>
              <a:t>d &lt;- </a:t>
            </a:r>
          </a:p>
          <a:p>
            <a:r>
              <a:rPr lang="en-US" altLang="ja-JP" dirty="0"/>
              <a:t>  </a:t>
            </a:r>
            <a:r>
              <a:rPr lang="en-US" altLang="ja-JP" dirty="0" err="1"/>
              <a:t>data.frame</a:t>
            </a:r>
            <a:r>
              <a:rPr lang="en-US" altLang="ja-JP" dirty="0"/>
              <a:t>(p1=ceiling(</a:t>
            </a:r>
            <a:r>
              <a:rPr lang="en-US" altLang="ja-JP" dirty="0" err="1"/>
              <a:t>runif</a:t>
            </a:r>
            <a:r>
              <a:rPr lang="en-US" altLang="ja-JP" dirty="0"/>
              <a:t>(n, 0, 3)),</a:t>
            </a:r>
          </a:p>
          <a:p>
            <a:r>
              <a:rPr lang="en-US" altLang="ja-JP" dirty="0"/>
              <a:t>             </a:t>
            </a:r>
            <a:r>
              <a:rPr lang="ja-JP" altLang="en-US" dirty="0"/>
              <a:t>　　　 </a:t>
            </a:r>
            <a:r>
              <a:rPr lang="en-US" altLang="ja-JP" dirty="0"/>
              <a:t>p2=ceiling(</a:t>
            </a:r>
            <a:r>
              <a:rPr lang="en-US" altLang="ja-JP" dirty="0" err="1"/>
              <a:t>runif</a:t>
            </a:r>
            <a:r>
              <a:rPr lang="en-US" altLang="ja-JP" dirty="0"/>
              <a:t>(n, 0, 3))) %&gt;% #</a:t>
            </a:r>
            <a:r>
              <a:rPr lang="ja-JP" altLang="en-US" dirty="0"/>
              <a:t>乱数を発生させ、手を選ぶ</a:t>
            </a:r>
            <a:endParaRPr lang="en-US" altLang="ja-JP" dirty="0"/>
          </a:p>
          <a:p>
            <a:r>
              <a:rPr lang="en-US" altLang="ja-JP" dirty="0"/>
              <a:t>  mutate(p1.win=</a:t>
            </a:r>
            <a:r>
              <a:rPr lang="en-US" altLang="ja-JP" dirty="0" err="1"/>
              <a:t>case_when</a:t>
            </a:r>
            <a:r>
              <a:rPr lang="en-US" altLang="ja-JP" dirty="0"/>
              <a:t>(p1==1&amp;p2==2~3,</a:t>
            </a:r>
          </a:p>
          <a:p>
            <a:r>
              <a:rPr lang="en-US" altLang="ja-JP" dirty="0"/>
              <a:t>                          p1==2&amp;p2==3~6,</a:t>
            </a:r>
          </a:p>
          <a:p>
            <a:r>
              <a:rPr lang="en-US" altLang="ja-JP" dirty="0"/>
              <a:t>                          p1==3&amp;p2==1~6,</a:t>
            </a:r>
          </a:p>
          <a:p>
            <a:r>
              <a:rPr lang="en-US" altLang="ja-JP" dirty="0"/>
              <a:t>                          TRUE~0)) %&gt;% </a:t>
            </a:r>
            <a:r>
              <a:rPr lang="ja-JP" altLang="en-US" dirty="0"/>
              <a:t> </a:t>
            </a:r>
            <a:r>
              <a:rPr lang="en-US" altLang="ja-JP" dirty="0"/>
              <a:t>#</a:t>
            </a:r>
            <a:r>
              <a:rPr lang="ja-JP" altLang="en-US" dirty="0"/>
              <a:t>勝ち負けの組み合わせで進む段数が決まる</a:t>
            </a:r>
            <a:endParaRPr lang="en-US" altLang="ja-JP" dirty="0"/>
          </a:p>
          <a:p>
            <a:r>
              <a:rPr lang="en-US" altLang="ja-JP" dirty="0"/>
              <a:t>  mutate(p2.win=</a:t>
            </a:r>
            <a:r>
              <a:rPr lang="en-US" altLang="ja-JP" dirty="0" err="1"/>
              <a:t>case_when</a:t>
            </a:r>
            <a:r>
              <a:rPr lang="en-US" altLang="ja-JP" dirty="0"/>
              <a:t>(p2==1&amp;p1==2~3,</a:t>
            </a:r>
          </a:p>
          <a:p>
            <a:r>
              <a:rPr lang="en-US" altLang="ja-JP" dirty="0"/>
              <a:t>                          p2==2&amp;p1==3~6,</a:t>
            </a:r>
          </a:p>
          <a:p>
            <a:r>
              <a:rPr lang="en-US" altLang="ja-JP" dirty="0"/>
              <a:t>                          p2==3&amp;p1==1~6,</a:t>
            </a:r>
          </a:p>
          <a:p>
            <a:r>
              <a:rPr lang="en-US" altLang="ja-JP" dirty="0"/>
              <a:t>                          TRUE~0)) %&gt;% </a:t>
            </a:r>
          </a:p>
          <a:p>
            <a:r>
              <a:rPr lang="ja-JP" altLang="en-US" dirty="0"/>
              <a:t> </a:t>
            </a:r>
            <a:r>
              <a:rPr lang="en-US" altLang="ja-JP" dirty="0"/>
              <a:t>mutate(p1.res=</a:t>
            </a:r>
            <a:r>
              <a:rPr lang="en-US" altLang="ja-JP" dirty="0" err="1"/>
              <a:t>cumsum</a:t>
            </a:r>
            <a:r>
              <a:rPr lang="en-US" altLang="ja-JP" dirty="0"/>
              <a:t>(p1.win),</a:t>
            </a:r>
          </a:p>
          <a:p>
            <a:r>
              <a:rPr lang="en-US" altLang="ja-JP" dirty="0"/>
              <a:t>         </a:t>
            </a:r>
            <a:r>
              <a:rPr lang="ja-JP" altLang="en-US" dirty="0"/>
              <a:t>　　</a:t>
            </a:r>
            <a:r>
              <a:rPr lang="en-US" altLang="ja-JP" dirty="0"/>
              <a:t>p2.res=</a:t>
            </a:r>
            <a:r>
              <a:rPr lang="en-US" altLang="ja-JP" dirty="0" err="1"/>
              <a:t>cumsum</a:t>
            </a:r>
            <a:r>
              <a:rPr lang="en-US" altLang="ja-JP" dirty="0"/>
              <a:t>(p2.win)) %&gt;% #</a:t>
            </a:r>
            <a:r>
              <a:rPr lang="ja-JP" altLang="en-US" dirty="0"/>
              <a:t>累積の段数を計算する</a:t>
            </a:r>
            <a:endParaRPr lang="en-US" altLang="ja-JP" dirty="0"/>
          </a:p>
          <a:p>
            <a:r>
              <a:rPr lang="en-US" altLang="ja-JP" dirty="0"/>
              <a:t>  mutate(</a:t>
            </a:r>
            <a:r>
              <a:rPr lang="en-US" altLang="ja-JP" dirty="0" err="1"/>
              <a:t>n.time</a:t>
            </a:r>
            <a:r>
              <a:rPr lang="en-US" altLang="ja-JP" dirty="0"/>
              <a:t>=1:n) %&gt;% </a:t>
            </a:r>
          </a:p>
          <a:p>
            <a:r>
              <a:rPr lang="en-US" altLang="ja-JP" dirty="0"/>
              <a:t>  mutate(fin=</a:t>
            </a:r>
            <a:r>
              <a:rPr lang="en-US" altLang="ja-JP" dirty="0" err="1"/>
              <a:t>ifelse</a:t>
            </a:r>
            <a:r>
              <a:rPr lang="en-US" altLang="ja-JP" dirty="0"/>
              <a:t>(p1.res&gt;=n.step|p2.res&gt;=n.step,1,0)) #</a:t>
            </a:r>
            <a:r>
              <a:rPr lang="ja-JP" altLang="en-US" dirty="0"/>
              <a:t>ゴールしたら</a:t>
            </a:r>
            <a:r>
              <a:rPr lang="en-US" altLang="ja-JP" dirty="0"/>
              <a:t>1</a:t>
            </a:r>
            <a:r>
              <a:rPr lang="ja-JP" altLang="en-US" dirty="0"/>
              <a:t>のフラグが立つ</a:t>
            </a:r>
            <a:endParaRPr lang="en-US" altLang="ja-JP" dirty="0"/>
          </a:p>
          <a:p>
            <a:r>
              <a:rPr lang="en-US" altLang="ja-JP" dirty="0" err="1"/>
              <a:t>fin.num</a:t>
            </a:r>
            <a:r>
              <a:rPr lang="en-US" altLang="ja-JP" dirty="0"/>
              <a:t> &lt;- d %&gt;% filter(fin==1) %&gt;% slice(1) %&gt;% .$</a:t>
            </a:r>
            <a:r>
              <a:rPr lang="en-US" altLang="ja-JP" dirty="0" err="1"/>
              <a:t>n.time</a:t>
            </a:r>
            <a:endParaRPr kumimoji="1" lang="ja-JP" altLang="en-US" dirty="0"/>
          </a:p>
        </p:txBody>
      </p:sp>
    </p:spTree>
    <p:extLst>
      <p:ext uri="{BB962C8B-B14F-4D97-AF65-F5344CB8AC3E}">
        <p14:creationId xmlns:p14="http://schemas.microsoft.com/office/powerpoint/2010/main" val="5603356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何も戦略を立てない場合</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7</a:t>
            </a:fld>
            <a:endParaRPr kumimoji="1" lang="ja-JP" altLang="en-US"/>
          </a:p>
        </p:txBody>
      </p:sp>
      <p:pic>
        <p:nvPicPr>
          <p:cNvPr id="6" name="図 5"/>
          <p:cNvPicPr>
            <a:picLocks noChangeAspect="1"/>
          </p:cNvPicPr>
          <p:nvPr/>
        </p:nvPicPr>
        <p:blipFill>
          <a:blip r:embed="rId2"/>
          <a:stretch>
            <a:fillRect/>
          </a:stretch>
        </p:blipFill>
        <p:spPr>
          <a:xfrm>
            <a:off x="1804975" y="1886777"/>
            <a:ext cx="4951425" cy="4290186"/>
          </a:xfrm>
          <a:prstGeom prst="rect">
            <a:avLst/>
          </a:prstGeom>
        </p:spPr>
      </p:pic>
      <p:sp>
        <p:nvSpPr>
          <p:cNvPr id="7" name="テキスト ボックス 6"/>
          <p:cNvSpPr txBox="1"/>
          <p:nvPr/>
        </p:nvSpPr>
        <p:spPr>
          <a:xfrm>
            <a:off x="7531100" y="5384800"/>
            <a:ext cx="2574744" cy="461665"/>
          </a:xfrm>
          <a:prstGeom prst="rect">
            <a:avLst/>
          </a:prstGeom>
          <a:noFill/>
        </p:spPr>
        <p:txBody>
          <a:bodyPr wrap="none" rtlCol="0">
            <a:spAutoFit/>
          </a:bodyPr>
          <a:lstStyle/>
          <a:p>
            <a:r>
              <a:rPr lang="ja-JP" altLang="en-US" sz="2400" dirty="0"/>
              <a:t>勝利</a:t>
            </a:r>
            <a:r>
              <a:rPr kumimoji="1" lang="ja-JP" altLang="en-US" sz="2400" dirty="0"/>
              <a:t>数はほぼ同じ</a:t>
            </a:r>
          </a:p>
        </p:txBody>
      </p:sp>
      <p:sp>
        <p:nvSpPr>
          <p:cNvPr id="8" name="テキスト ボックス 7"/>
          <p:cNvSpPr txBox="1"/>
          <p:nvPr/>
        </p:nvSpPr>
        <p:spPr>
          <a:xfrm>
            <a:off x="7531100" y="917281"/>
            <a:ext cx="4357283" cy="1938992"/>
          </a:xfrm>
          <a:prstGeom prst="rect">
            <a:avLst/>
          </a:prstGeom>
          <a:noFill/>
        </p:spPr>
        <p:txBody>
          <a:bodyPr wrap="none" rtlCol="0">
            <a:spAutoFit/>
          </a:bodyPr>
          <a:lstStyle/>
          <a:p>
            <a:pPr marL="342900" indent="-342900">
              <a:buFont typeface="Arial" panose="020B0604020202020204" pitchFamily="34" charset="0"/>
              <a:buChar char="•"/>
            </a:pPr>
            <a:r>
              <a:rPr lang="ja-JP" altLang="en-US" sz="2400" dirty="0"/>
              <a:t>シミュレーション回数</a:t>
            </a:r>
            <a:r>
              <a:rPr lang="en-US" altLang="ja-JP" sz="2400" dirty="0"/>
              <a:t>:</a:t>
            </a:r>
            <a:r>
              <a:rPr lang="ja-JP" altLang="en-US" sz="2400" dirty="0"/>
              <a:t> </a:t>
            </a:r>
            <a:r>
              <a:rPr lang="en-US" altLang="ja-JP" sz="2400" dirty="0"/>
              <a:t>1000</a:t>
            </a:r>
            <a:r>
              <a:rPr lang="ja-JP" altLang="en-US" sz="2400" dirty="0"/>
              <a:t>回</a:t>
            </a:r>
            <a:endParaRPr lang="en-US" altLang="ja-JP" sz="2400" dirty="0"/>
          </a:p>
          <a:p>
            <a:pPr marL="342900" indent="-342900">
              <a:buFont typeface="Arial" panose="020B0604020202020204" pitchFamily="34" charset="0"/>
              <a:buChar char="•"/>
            </a:pPr>
            <a:r>
              <a:rPr kumimoji="1" lang="ja-JP" altLang="en-US" sz="2400" dirty="0"/>
              <a:t>階段の段数</a:t>
            </a:r>
            <a:r>
              <a:rPr kumimoji="1" lang="en-US" altLang="ja-JP" sz="2400" dirty="0"/>
              <a:t>: 30</a:t>
            </a:r>
            <a:r>
              <a:rPr kumimoji="1" lang="ja-JP" altLang="en-US" sz="2400" dirty="0"/>
              <a:t>段</a:t>
            </a:r>
            <a:endParaRPr kumimoji="1"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kumimoji="1" lang="ja-JP" altLang="en-US" sz="2400" dirty="0"/>
              <a:t>全ての手を出す確率が等しい</a:t>
            </a:r>
            <a:endParaRPr kumimoji="1" lang="en-US" altLang="ja-JP" sz="2400" dirty="0"/>
          </a:p>
          <a:p>
            <a:pPr marL="342900" indent="-342900">
              <a:buFont typeface="Arial" panose="020B0604020202020204" pitchFamily="34" charset="0"/>
              <a:buChar char="•"/>
            </a:pPr>
            <a:endParaRPr kumimoji="1" lang="ja-JP" altLang="en-US" sz="2400" dirty="0"/>
          </a:p>
        </p:txBody>
      </p:sp>
    </p:spTree>
    <p:extLst>
      <p:ext uri="{BB962C8B-B14F-4D97-AF65-F5344CB8AC3E}">
        <p14:creationId xmlns:p14="http://schemas.microsoft.com/office/powerpoint/2010/main" val="2397519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グリコの戦略を考える</a:t>
            </a:r>
          </a:p>
        </p:txBody>
      </p:sp>
      <p:pic>
        <p:nvPicPr>
          <p:cNvPr id="6" name="コンテンツ プレースホルダー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236" y="1590022"/>
            <a:ext cx="3485317" cy="3485317"/>
          </a:xfrm>
        </p:spPr>
      </p:pic>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8</a:t>
            </a:fld>
            <a:endParaRPr kumimoji="1" lang="ja-JP" altLang="en-US"/>
          </a:p>
        </p:txBody>
      </p:sp>
      <p:sp>
        <p:nvSpPr>
          <p:cNvPr id="7" name="テキスト ボックス 6"/>
          <p:cNvSpPr txBox="1"/>
          <p:nvPr/>
        </p:nvSpPr>
        <p:spPr>
          <a:xfrm>
            <a:off x="698959" y="2223083"/>
            <a:ext cx="1552028" cy="646331"/>
          </a:xfrm>
          <a:prstGeom prst="rect">
            <a:avLst/>
          </a:prstGeom>
          <a:noFill/>
        </p:spPr>
        <p:txBody>
          <a:bodyPr wrap="none" rtlCol="0">
            <a:spAutoFit/>
          </a:bodyPr>
          <a:lstStyle/>
          <a:p>
            <a:pPr algn="ctr"/>
            <a:r>
              <a:rPr lang="ja-JP" altLang="en-US" sz="1200" dirty="0"/>
              <a:t>グーで勝っても</a:t>
            </a:r>
            <a:r>
              <a:rPr lang="en-US" altLang="ja-JP" sz="1200" dirty="0"/>
              <a:t/>
            </a:r>
            <a:br>
              <a:rPr lang="en-US" altLang="ja-JP" sz="1200" dirty="0"/>
            </a:br>
            <a:r>
              <a:rPr lang="ja-JP" altLang="en-US" sz="1200" dirty="0"/>
              <a:t>あまり進めないから、</a:t>
            </a:r>
            <a:r>
              <a:rPr lang="en-US" altLang="ja-JP" sz="1200" dirty="0"/>
              <a:t/>
            </a:r>
            <a:br>
              <a:rPr lang="en-US" altLang="ja-JP" sz="1200" dirty="0"/>
            </a:br>
            <a:r>
              <a:rPr lang="ja-JP" altLang="en-US" sz="1200" dirty="0"/>
              <a:t>グーを減らそう</a:t>
            </a:r>
            <a:endParaRPr kumimoji="1" lang="ja-JP" altLang="en-US" sz="1200" dirty="0"/>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2753" y="3061981"/>
            <a:ext cx="3513851" cy="3513851"/>
          </a:xfrm>
          <a:prstGeom prst="rect">
            <a:avLst/>
          </a:prstGeom>
        </p:spPr>
      </p:pic>
      <p:sp>
        <p:nvSpPr>
          <p:cNvPr id="9" name="テキスト ボックス 8"/>
          <p:cNvSpPr txBox="1"/>
          <p:nvPr/>
        </p:nvSpPr>
        <p:spPr>
          <a:xfrm>
            <a:off x="4808883" y="3729095"/>
            <a:ext cx="1146468" cy="646331"/>
          </a:xfrm>
          <a:prstGeom prst="rect">
            <a:avLst/>
          </a:prstGeom>
          <a:noFill/>
        </p:spPr>
        <p:txBody>
          <a:bodyPr wrap="none" rtlCol="0">
            <a:spAutoFit/>
          </a:bodyPr>
          <a:lstStyle/>
          <a:p>
            <a:pPr algn="ctr"/>
            <a:r>
              <a:rPr lang="ja-JP" altLang="en-US" sz="1200" dirty="0"/>
              <a:t>グーを減らして</a:t>
            </a:r>
            <a:r>
              <a:rPr lang="en-US" altLang="ja-JP" sz="1200" dirty="0"/>
              <a:t/>
            </a:r>
            <a:br>
              <a:rPr lang="en-US" altLang="ja-JP" sz="1200" dirty="0"/>
            </a:br>
            <a:r>
              <a:rPr lang="ja-JP" altLang="en-US" sz="1200" dirty="0"/>
              <a:t>くるかも・・・</a:t>
            </a:r>
            <a:r>
              <a:rPr lang="en-US" altLang="ja-JP" sz="1200" dirty="0"/>
              <a:t/>
            </a:r>
            <a:br>
              <a:rPr lang="en-US" altLang="ja-JP" sz="1200" dirty="0"/>
            </a:br>
            <a:r>
              <a:rPr lang="ja-JP" altLang="en-US" sz="1200" dirty="0"/>
              <a:t>パーを減らそう</a:t>
            </a:r>
            <a:endParaRPr kumimoji="1" lang="ja-JP" altLang="en-US" sz="1200" dirty="0"/>
          </a:p>
        </p:txBody>
      </p:sp>
      <p:pic>
        <p:nvPicPr>
          <p:cNvPr id="10" name="コンテンツ プレースホルダ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400" y="1590022"/>
            <a:ext cx="3711820" cy="3711820"/>
          </a:xfrm>
          <a:prstGeom prst="rect">
            <a:avLst/>
          </a:prstGeom>
        </p:spPr>
      </p:pic>
      <p:sp>
        <p:nvSpPr>
          <p:cNvPr id="11" name="テキスト ボックス 10"/>
          <p:cNvSpPr txBox="1"/>
          <p:nvPr/>
        </p:nvSpPr>
        <p:spPr>
          <a:xfrm>
            <a:off x="8153400" y="2422034"/>
            <a:ext cx="1713931" cy="646331"/>
          </a:xfrm>
          <a:prstGeom prst="rect">
            <a:avLst/>
          </a:prstGeom>
          <a:noFill/>
        </p:spPr>
        <p:txBody>
          <a:bodyPr wrap="none" rtlCol="0">
            <a:spAutoFit/>
          </a:bodyPr>
          <a:lstStyle/>
          <a:p>
            <a:pPr algn="ctr"/>
            <a:r>
              <a:rPr lang="ja-JP" altLang="en-US" sz="1200" dirty="0"/>
              <a:t>さらに読んできてパーを</a:t>
            </a:r>
            <a:r>
              <a:rPr lang="en-US" altLang="ja-JP" sz="1200" dirty="0"/>
              <a:t/>
            </a:r>
            <a:br>
              <a:rPr lang="en-US" altLang="ja-JP" sz="1200" dirty="0"/>
            </a:br>
            <a:r>
              <a:rPr lang="ja-JP" altLang="en-US" sz="1200" dirty="0"/>
              <a:t>減らしてくるかも・・・</a:t>
            </a:r>
            <a:endParaRPr lang="en-US" altLang="ja-JP" sz="1200" dirty="0"/>
          </a:p>
          <a:p>
            <a:pPr algn="ctr"/>
            <a:r>
              <a:rPr kumimoji="1" lang="ja-JP" altLang="en-US" sz="1200" dirty="0"/>
              <a:t>チョキを減らそう</a:t>
            </a:r>
          </a:p>
        </p:txBody>
      </p:sp>
      <p:sp>
        <p:nvSpPr>
          <p:cNvPr id="12" name="テキスト ボックス 11"/>
          <p:cNvSpPr txBox="1"/>
          <p:nvPr/>
        </p:nvSpPr>
        <p:spPr>
          <a:xfrm>
            <a:off x="8697553" y="5987020"/>
            <a:ext cx="3281668" cy="369332"/>
          </a:xfrm>
          <a:prstGeom prst="rect">
            <a:avLst/>
          </a:prstGeom>
          <a:noFill/>
        </p:spPr>
        <p:txBody>
          <a:bodyPr wrap="none" rtlCol="0">
            <a:spAutoFit/>
          </a:bodyPr>
          <a:lstStyle/>
          <a:p>
            <a:r>
              <a:rPr kumimoji="1" lang="ja-JP" altLang="en-US" dirty="0"/>
              <a:t>結局どうすれば勝てるでしょう？</a:t>
            </a:r>
          </a:p>
        </p:txBody>
      </p:sp>
    </p:spTree>
    <p:extLst>
      <p:ext uri="{BB962C8B-B14F-4D97-AF65-F5344CB8AC3E}">
        <p14:creationId xmlns:p14="http://schemas.microsoft.com/office/powerpoint/2010/main" val="975282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グーを半分に減らす</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9</a:t>
            </a:fld>
            <a:endParaRPr kumimoji="1" lang="ja-JP" altLang="en-US"/>
          </a:p>
        </p:txBody>
      </p:sp>
      <p:pic>
        <p:nvPicPr>
          <p:cNvPr id="6" name="コンテンツ プレースホルダ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236" y="1590022"/>
            <a:ext cx="3485317" cy="3485317"/>
          </a:xfrm>
          <a:prstGeom prst="rect">
            <a:avLst/>
          </a:prstGeom>
        </p:spPr>
      </p:pic>
      <p:sp>
        <p:nvSpPr>
          <p:cNvPr id="7" name="テキスト ボックス 6"/>
          <p:cNvSpPr txBox="1"/>
          <p:nvPr/>
        </p:nvSpPr>
        <p:spPr>
          <a:xfrm>
            <a:off x="698959" y="2223083"/>
            <a:ext cx="1552028" cy="646331"/>
          </a:xfrm>
          <a:prstGeom prst="rect">
            <a:avLst/>
          </a:prstGeom>
          <a:noFill/>
        </p:spPr>
        <p:txBody>
          <a:bodyPr wrap="none" rtlCol="0">
            <a:spAutoFit/>
          </a:bodyPr>
          <a:lstStyle/>
          <a:p>
            <a:pPr algn="ctr"/>
            <a:r>
              <a:rPr lang="ja-JP" altLang="en-US" sz="1200" dirty="0"/>
              <a:t>グーで勝っても</a:t>
            </a:r>
            <a:r>
              <a:rPr lang="en-US" altLang="ja-JP" sz="1200" dirty="0"/>
              <a:t/>
            </a:r>
            <a:br>
              <a:rPr lang="en-US" altLang="ja-JP" sz="1200" dirty="0"/>
            </a:br>
            <a:r>
              <a:rPr lang="ja-JP" altLang="en-US" sz="1200" dirty="0"/>
              <a:t>あまり進めないから、</a:t>
            </a:r>
            <a:r>
              <a:rPr lang="en-US" altLang="ja-JP" sz="1200" dirty="0"/>
              <a:t/>
            </a:r>
            <a:br>
              <a:rPr lang="en-US" altLang="ja-JP" sz="1200" dirty="0"/>
            </a:br>
            <a:r>
              <a:rPr lang="ja-JP" altLang="en-US" sz="1200" dirty="0"/>
              <a:t>グーを減らそう</a:t>
            </a:r>
            <a:endParaRPr kumimoji="1" lang="ja-JP" altLang="en-US" sz="1200" dirty="0"/>
          </a:p>
        </p:txBody>
      </p:sp>
      <p:pic>
        <p:nvPicPr>
          <p:cNvPr id="8" name="図 7"/>
          <p:cNvPicPr>
            <a:picLocks noChangeAspect="1"/>
          </p:cNvPicPr>
          <p:nvPr/>
        </p:nvPicPr>
        <p:blipFill>
          <a:blip r:embed="rId3"/>
          <a:stretch>
            <a:fillRect/>
          </a:stretch>
        </p:blipFill>
        <p:spPr>
          <a:xfrm>
            <a:off x="6095999" y="1384300"/>
            <a:ext cx="5526595" cy="4792663"/>
          </a:xfrm>
          <a:prstGeom prst="rect">
            <a:avLst/>
          </a:prstGeom>
        </p:spPr>
      </p:pic>
      <p:sp>
        <p:nvSpPr>
          <p:cNvPr id="9" name="テキスト ボックス 8"/>
          <p:cNvSpPr txBox="1"/>
          <p:nvPr/>
        </p:nvSpPr>
        <p:spPr>
          <a:xfrm>
            <a:off x="3811399" y="5623421"/>
            <a:ext cx="2284600" cy="461665"/>
          </a:xfrm>
          <a:prstGeom prst="rect">
            <a:avLst/>
          </a:prstGeom>
          <a:noFill/>
        </p:spPr>
        <p:txBody>
          <a:bodyPr wrap="none" rtlCol="0">
            <a:spAutoFit/>
          </a:bodyPr>
          <a:lstStyle/>
          <a:p>
            <a:r>
              <a:rPr lang="ja-JP" altLang="en-US" sz="2400" dirty="0"/>
              <a:t>勝利</a:t>
            </a:r>
            <a:r>
              <a:rPr kumimoji="1" lang="ja-JP" altLang="en-US" sz="2400" dirty="0"/>
              <a:t>数が増えた</a:t>
            </a:r>
          </a:p>
        </p:txBody>
      </p:sp>
      <p:sp>
        <p:nvSpPr>
          <p:cNvPr id="10" name="テキスト ボックス 9"/>
          <p:cNvSpPr txBox="1"/>
          <p:nvPr/>
        </p:nvSpPr>
        <p:spPr>
          <a:xfrm>
            <a:off x="7151546" y="1204911"/>
            <a:ext cx="1459054" cy="369332"/>
          </a:xfrm>
          <a:prstGeom prst="rect">
            <a:avLst/>
          </a:prstGeom>
          <a:noFill/>
        </p:spPr>
        <p:txBody>
          <a:bodyPr wrap="none" rtlCol="0">
            <a:spAutoFit/>
          </a:bodyPr>
          <a:lstStyle/>
          <a:p>
            <a:r>
              <a:rPr kumimoji="1" lang="ja-JP" altLang="en-US" dirty="0"/>
              <a:t>グーを減らす</a:t>
            </a:r>
          </a:p>
        </p:txBody>
      </p:sp>
      <p:pic>
        <p:nvPicPr>
          <p:cNvPr id="11" name="コンテンツ プレースホルダー 5">
            <a:extLst>
              <a:ext uri="{FF2B5EF4-FFF2-40B4-BE49-F238E27FC236}">
                <a16:creationId xmlns:a16="http://schemas.microsoft.com/office/drawing/2014/main" xmlns="" id="{5575D0ED-69A5-467F-9F4C-A640013A42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4979" t="16409" r="13158" b="23064"/>
          <a:stretch/>
        </p:blipFill>
        <p:spPr>
          <a:xfrm>
            <a:off x="7462362" y="4412655"/>
            <a:ext cx="837422" cy="1210766"/>
          </a:xfrm>
          <a:prstGeom prst="rect">
            <a:avLst/>
          </a:prstGeom>
        </p:spPr>
      </p:pic>
      <p:pic>
        <p:nvPicPr>
          <p:cNvPr id="12" name="図 11">
            <a:extLst>
              <a:ext uri="{FF2B5EF4-FFF2-40B4-BE49-F238E27FC236}">
                <a16:creationId xmlns:a16="http://schemas.microsoft.com/office/drawing/2014/main" xmlns="" id="{FC0CFAB2-0068-44ED-AF9C-F02778F04AAA}"/>
              </a:ext>
            </a:extLst>
          </p:cNvPr>
          <p:cNvPicPr>
            <a:picLocks noChangeAspect="1"/>
          </p:cNvPicPr>
          <p:nvPr/>
        </p:nvPicPr>
        <p:blipFill rotWithShape="1">
          <a:blip r:embed="rId5">
            <a:extLst>
              <a:ext uri="{28A0092B-C50C-407E-A947-70E740481C1C}">
                <a14:useLocalDpi xmlns:a14="http://schemas.microsoft.com/office/drawing/2010/main" val="0"/>
              </a:ext>
            </a:extLst>
          </a:blip>
          <a:srcRect l="43692" t="16266" r="13622" b="20732"/>
          <a:stretch/>
        </p:blipFill>
        <p:spPr>
          <a:xfrm>
            <a:off x="9851519" y="4461542"/>
            <a:ext cx="837422" cy="1235981"/>
          </a:xfrm>
          <a:prstGeom prst="rect">
            <a:avLst/>
          </a:prstGeom>
        </p:spPr>
      </p:pic>
    </p:spTree>
    <p:extLst>
      <p:ext uri="{BB962C8B-B14F-4D97-AF65-F5344CB8AC3E}">
        <p14:creationId xmlns:p14="http://schemas.microsoft.com/office/powerpoint/2010/main" val="262345738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pptx" id="{1E39CEC3-E423-4FB3-BDE8-ECFA3A5FB86C}" vid="{AA5D0353-88DC-447E-A034-4D9D51FBF58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1637</TotalTime>
  <Words>1087</Words>
  <Application>Microsoft Office PowerPoint</Application>
  <PresentationFormat>ワイド画面</PresentationFormat>
  <Paragraphs>259</Paragraphs>
  <Slides>23</Slides>
  <Notes>1</Notes>
  <HiddenSlides>1</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23</vt:i4>
      </vt:variant>
    </vt:vector>
  </HeadingPairs>
  <TitlesOfParts>
    <vt:vector size="29" baseType="lpstr">
      <vt:lpstr>ＭＳ Ｐゴシック</vt:lpstr>
      <vt:lpstr>Source Sans Pro</vt:lpstr>
      <vt:lpstr>Arial</vt:lpstr>
      <vt:lpstr>Calibri</vt:lpstr>
      <vt:lpstr>Calibri Light</vt:lpstr>
      <vt:lpstr>Office テーマ</vt:lpstr>
      <vt:lpstr>PowerPoint プレゼンテーション</vt:lpstr>
      <vt:lpstr>演習で行ったこと以外にもRで色々できます</vt:lpstr>
      <vt:lpstr>シミュレーション</vt:lpstr>
      <vt:lpstr>Topic</vt:lpstr>
      <vt:lpstr>身近な出来事のシミュレーション</vt:lpstr>
      <vt:lpstr>PowerPoint プレゼンテーション</vt:lpstr>
      <vt:lpstr>何も戦略を立てない場合</vt:lpstr>
      <vt:lpstr>グリコの戦略を考える</vt:lpstr>
      <vt:lpstr>グーを半分に減らす</vt:lpstr>
      <vt:lpstr>対策としてパーを半分に減らす</vt:lpstr>
      <vt:lpstr>対策の対策としてチョキを半分に減らす</vt:lpstr>
      <vt:lpstr>番外編：読み間違えた場合</vt:lpstr>
      <vt:lpstr>微分方程式を用いたシミュレーション</vt:lpstr>
      <vt:lpstr>パッケージの紹介</vt:lpstr>
      <vt:lpstr>mrgsolve コード例</vt:lpstr>
      <vt:lpstr>Interactive communication</vt:lpstr>
      <vt:lpstr>Shiny application</vt:lpstr>
      <vt:lpstr>mrgsolveとshinyの組み合わせ（デモ）</vt:lpstr>
      <vt:lpstr>まとめ</vt:lpstr>
      <vt:lpstr>Backup</vt:lpstr>
      <vt:lpstr>RxODE: overview</vt:lpstr>
      <vt:lpstr>mrgsolve: overview</vt:lpstr>
      <vt:lpstr>Shinyで使用したモデル</vt:lpstr>
    </vt:vector>
  </TitlesOfParts>
  <Company>DAIICHI SANKYO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YOSHIHARA KAZUTAKA / 吉原 一孝</dc:creator>
  <cp:lastModifiedBy>FUKAE MASATO / 深江 真登</cp:lastModifiedBy>
  <cp:revision>759</cp:revision>
  <cp:lastPrinted>2019-07-18T10:05:47Z</cp:lastPrinted>
  <dcterms:created xsi:type="dcterms:W3CDTF">2019-07-16T00:45:48Z</dcterms:created>
  <dcterms:modified xsi:type="dcterms:W3CDTF">2020-10-23T02:20:24Z</dcterms:modified>
</cp:coreProperties>
</file>