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87" r:id="rId2"/>
    <p:sldId id="288" r:id="rId3"/>
    <p:sldId id="289" r:id="rId4"/>
    <p:sldId id="313" r:id="rId5"/>
    <p:sldId id="315" r:id="rId6"/>
    <p:sldId id="316" r:id="rId7"/>
    <p:sldId id="314" r:id="rId8"/>
    <p:sldId id="317" r:id="rId9"/>
    <p:sldId id="319" r:id="rId10"/>
    <p:sldId id="322" r:id="rId11"/>
    <p:sldId id="312" r:id="rId12"/>
    <p:sldId id="307" r:id="rId13"/>
    <p:sldId id="323" r:id="rId14"/>
    <p:sldId id="320" r:id="rId15"/>
    <p:sldId id="321" r:id="rId16"/>
    <p:sldId id="325" r:id="rId17"/>
    <p:sldId id="327" r:id="rId18"/>
    <p:sldId id="324" r:id="rId19"/>
    <p:sldId id="328" r:id="rId20"/>
    <p:sldId id="329" r:id="rId21"/>
    <p:sldId id="330" r:id="rId22"/>
    <p:sldId id="333" r:id="rId23"/>
    <p:sldId id="331" r:id="rId24"/>
    <p:sldId id="332" r:id="rId25"/>
  </p:sldIdLst>
  <p:sldSz cx="12192000" cy="6858000"/>
  <p:notesSz cx="6807200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NOUE HIROYUKI / 井上 裕之" initials="IH/井裕" lastIdx="2" clrIdx="0">
    <p:extLst>
      <p:ext uri="{19B8F6BF-5375-455C-9EA6-DF929625EA0E}">
        <p15:presenceInfo xmlns:p15="http://schemas.microsoft.com/office/powerpoint/2012/main" userId="S-1-5-21-2304227532-392271255-3195294537-191705" providerId="AD"/>
      </p:ext>
    </p:extLst>
  </p:cmAuthor>
  <p:cmAuthor id="2" name="FUKAE MASATO / 深江 真登" initials="FM/深真" lastIdx="5" clrIdx="1">
    <p:extLst>
      <p:ext uri="{19B8F6BF-5375-455C-9EA6-DF929625EA0E}">
        <p15:presenceInfo xmlns:p15="http://schemas.microsoft.com/office/powerpoint/2012/main" userId="S-1-5-21-2304227532-392271255-3195294537-169173" providerId="AD"/>
      </p:ext>
    </p:extLst>
  </p:cmAuthor>
  <p:cmAuthor id="3" name="Sasaki, Tomohiro(佐々木　智啓)" initials="ST" lastIdx="5" clrIdx="2">
    <p:extLst>
      <p:ext uri="{19B8F6BF-5375-455C-9EA6-DF929625EA0E}">
        <p15:presenceInfo xmlns:p15="http://schemas.microsoft.com/office/powerpoint/2012/main" userId="S-1-5-21-3841407579-178316750-4048479971-94754" providerId="AD"/>
      </p:ext>
    </p:extLst>
  </p:cmAuthor>
  <p:cmAuthor id="4" name="KASHIHARA YUSHI / 柏原 祐志" initials="KY/柏祐" lastIdx="9" clrIdx="3">
    <p:extLst>
      <p:ext uri="{19B8F6BF-5375-455C-9EA6-DF929625EA0E}">
        <p15:presenceInfo xmlns:p15="http://schemas.microsoft.com/office/powerpoint/2012/main" userId="S-1-5-21-2304227532-392271255-3195294537-20391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99" d="100"/>
          <a:sy n="99" d="100"/>
        </p:scale>
        <p:origin x="96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1EC23-F9ED-424C-B5FB-B7B5F6D78B70}" type="datetimeFigureOut">
              <a:rPr kumimoji="1" lang="ja-JP" altLang="en-US" smtClean="0"/>
              <a:t>2020/11/27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1038" y="4783138"/>
            <a:ext cx="5445125" cy="39131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05BDC-9FEA-4C23-A1AF-861E06600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3686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3013"/>
            <a:ext cx="5962650" cy="335438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05BDC-9FEA-4C23-A1AF-861E06600FF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462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1A95D-05BA-458D-BB44-152E4BC8CA84}" type="datetime1">
              <a:rPr kumimoji="1" lang="ja-JP" altLang="en-US" smtClean="0"/>
              <a:t>2020/11/27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R</a:t>
            </a:r>
            <a:r>
              <a:rPr kumimoji="1" lang="ja-JP" altLang="en-US" dirty="0"/>
              <a:t> </a:t>
            </a:r>
            <a:r>
              <a:rPr kumimoji="1" lang="en-US" altLang="ja-JP" dirty="0"/>
              <a:t>for</a:t>
            </a:r>
            <a:r>
              <a:rPr kumimoji="1" lang="ja-JP" altLang="en-US" dirty="0"/>
              <a:t> </a:t>
            </a:r>
            <a:r>
              <a:rPr kumimoji="1" lang="en-US" altLang="ja-JP" dirty="0"/>
              <a:t>Pharmacometrics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276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A6E4-4266-427F-9354-B8DA436806C3}" type="datetime1">
              <a:rPr kumimoji="1" lang="ja-JP" altLang="en-US" smtClean="0"/>
              <a:t>2020/11/27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R for Pharmacometrics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0231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664A4-23FB-43CF-818D-F7393D757BD2}" type="datetime1">
              <a:rPr kumimoji="1" lang="ja-JP" altLang="en-US" smtClean="0"/>
              <a:t>2020/11/27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R for Pharmacometrics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4543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5652-DDD4-4E36-9CB3-8E9EF446BEDB}" type="datetime1">
              <a:rPr kumimoji="1" lang="ja-JP" altLang="en-US" smtClean="0"/>
              <a:t>2020/11/27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6801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AF585-2E3D-431A-AD29-AD87965751CC}" type="datetime1">
              <a:rPr kumimoji="1" lang="ja-JP" altLang="en-US" smtClean="0"/>
              <a:t>2020/11/27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3283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67E2-B520-4BB6-8434-DE7E995735B8}" type="datetime1">
              <a:rPr kumimoji="1" lang="ja-JP" altLang="en-US" smtClean="0"/>
              <a:t>2020/11/27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1039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F9857-EF08-440C-94CB-83D9EE0D5A5A}" type="datetime1">
              <a:rPr kumimoji="1" lang="ja-JP" altLang="en-US" smtClean="0"/>
              <a:t>2020/11/27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1410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F44F8-E47A-4CCA-94C1-5A88DC7B414A}" type="datetime1">
              <a:rPr kumimoji="1" lang="ja-JP" altLang="en-US" smtClean="0"/>
              <a:t>2020/11/27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681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3015-59FD-444D-A49B-45D0DD94C4F1}" type="datetime1">
              <a:rPr kumimoji="1" lang="ja-JP" altLang="en-US" smtClean="0"/>
              <a:t>2020/11/27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498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651C1-F643-424E-9D81-62CF9A82FABB}" type="datetime1">
              <a:rPr kumimoji="1" lang="ja-JP" altLang="en-US" smtClean="0"/>
              <a:t>2020/11/27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R for Pharmacometrics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0607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ACC8-2A3E-4AB1-936D-2A445495DFBA}" type="datetime1">
              <a:rPr kumimoji="1" lang="ja-JP" altLang="en-US" smtClean="0"/>
              <a:t>2020/11/27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R for Pharmacometrics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2266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7E619-0862-4EB5-B675-91B651E48568}" type="datetime1">
              <a:rPr kumimoji="1" lang="ja-JP" altLang="en-US" smtClean="0"/>
              <a:t>2020/11/27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436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1" kern="1200">
          <a:solidFill>
            <a:schemeClr val="bg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gobi.github.io/ggally/articles/ggpair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cookbook-r.com/Graphs/Shapes_and_line_typ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r>
              <a:rPr lang="en-US" altLang="ja-JP" sz="4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GOF</a:t>
            </a:r>
            <a:r>
              <a:rPr lang="ja-JP" altLang="en-US" sz="4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プロット作成と視覚的共変量探索</a:t>
            </a:r>
            <a:endParaRPr lang="ja-JP" altLang="en-US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R</a:t>
            </a:r>
            <a:r>
              <a:rPr kumimoji="1" lang="ja-JP" altLang="en-US"/>
              <a:t> </a:t>
            </a:r>
            <a:r>
              <a:rPr kumimoji="1" lang="en-US" altLang="ja-JP"/>
              <a:t>for</a:t>
            </a:r>
            <a:r>
              <a:rPr kumimoji="1" lang="ja-JP" altLang="en-US"/>
              <a:t> </a:t>
            </a:r>
            <a:r>
              <a:rPr kumimoji="1" lang="en-US" altLang="ja-JP"/>
              <a:t>Pharmacometrics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688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演習</a:t>
            </a:r>
            <a:r>
              <a:rPr kumimoji="1"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  <a:r>
              <a:rPr kumimoji="1"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：回答コード例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14362" y="1690690"/>
            <a:ext cx="10963275" cy="337661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 smtClean="0"/>
              <a:t># </a:t>
            </a:r>
            <a:r>
              <a:rPr lang="ja-JP" altLang="en-US" sz="2000" dirty="0"/>
              <a:t>図をまとめて表示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 err="1"/>
              <a:t>grid.arrange</a:t>
            </a:r>
            <a:r>
              <a:rPr lang="en-US" altLang="ja-JP" sz="2000" dirty="0"/>
              <a:t>(p1, p2, </a:t>
            </a:r>
            <a:r>
              <a:rPr lang="en-US" altLang="ja-JP" sz="2000" dirty="0" err="1"/>
              <a:t>ncol</a:t>
            </a:r>
            <a:r>
              <a:rPr lang="en-US" altLang="ja-JP" sz="2000" dirty="0"/>
              <a:t>=2</a:t>
            </a:r>
            <a:r>
              <a:rPr lang="en-US" altLang="ja-JP" sz="2000" dirty="0" smtClean="0"/>
              <a:t>)</a:t>
            </a:r>
            <a:endParaRPr lang="en-US" altLang="ja-JP" sz="200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10</a:t>
            </a:fld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7600" y="2059805"/>
            <a:ext cx="7891750" cy="394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42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視覚的共変量探索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ja-JP" altLang="en-US" dirty="0" smtClean="0"/>
              <a:t>共変量</a:t>
            </a:r>
            <a:endParaRPr lang="en-US" altLang="ja-JP" dirty="0" smtClean="0"/>
          </a:p>
          <a:p>
            <a:pPr lvl="1">
              <a:lnSpc>
                <a:spcPct val="100000"/>
              </a:lnSpc>
            </a:pPr>
            <a:r>
              <a:rPr kumimoji="1" lang="ja-JP" altLang="en-US" dirty="0" smtClean="0"/>
              <a:t>薬物動態や薬力学に影響を及ぼす要因</a:t>
            </a:r>
            <a:endParaRPr kumimoji="1" lang="en-US" altLang="ja-JP" dirty="0" smtClean="0"/>
          </a:p>
          <a:p>
            <a:pPr lvl="2">
              <a:lnSpc>
                <a:spcPct val="100000"/>
              </a:lnSpc>
            </a:pPr>
            <a:r>
              <a:rPr lang="ja-JP" altLang="en-US" dirty="0" smtClean="0"/>
              <a:t>内因性の要因：体重、性別、年齢、臨床検査値、遺伝子多型など</a:t>
            </a:r>
            <a:endParaRPr lang="en-US" altLang="ja-JP" dirty="0" smtClean="0"/>
          </a:p>
          <a:p>
            <a:pPr lvl="2">
              <a:lnSpc>
                <a:spcPct val="100000"/>
              </a:lnSpc>
            </a:pPr>
            <a:r>
              <a:rPr lang="ja-JP" altLang="en-US" dirty="0" smtClean="0"/>
              <a:t>外因性の要因：併用薬、合併症、喫煙の有無など</a:t>
            </a:r>
            <a:endParaRPr lang="en-US" altLang="ja-JP" dirty="0" smtClean="0"/>
          </a:p>
          <a:p>
            <a:pPr lvl="2">
              <a:lnSpc>
                <a:spcPct val="100000"/>
              </a:lnSpc>
            </a:pPr>
            <a:r>
              <a:rPr lang="ja-JP" altLang="en-US" dirty="0" smtClean="0"/>
              <a:t>試験デザイン：製剤、食事の条件など</a:t>
            </a:r>
            <a:endParaRPr kumimoji="1" lang="en-US" altLang="ja-JP" dirty="0" smtClean="0"/>
          </a:p>
          <a:p>
            <a:endParaRPr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11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/>
          <a:srcRect r="-8223" b="76035"/>
          <a:stretch/>
        </p:blipFill>
        <p:spPr>
          <a:xfrm>
            <a:off x="7608069" y="5042108"/>
            <a:ext cx="695945" cy="154113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 rotWithShape="1">
          <a:blip r:embed="rId3"/>
          <a:srcRect r="32526" b="65959"/>
          <a:stretch/>
        </p:blipFill>
        <p:spPr>
          <a:xfrm>
            <a:off x="7610053" y="4749025"/>
            <a:ext cx="466209" cy="235205"/>
          </a:xfrm>
          <a:prstGeom prst="rect">
            <a:avLst/>
          </a:prstGeom>
        </p:spPr>
      </p:pic>
      <p:pic>
        <p:nvPicPr>
          <p:cNvPr id="3074" name="Picture 2" descr="é»å­ã¿ãã³ãå¸ãäººã®ã¤ã©ã¹ãï¼ä¸­å¹´ç·æ§ï¼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796" y="4526522"/>
            <a:ext cx="1031172" cy="1031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å¤ªã£ããããããã®ã¤ã©ã¹ãï¼è¥æºï¼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027" y="4500199"/>
            <a:ext cx="1121290" cy="1121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ãã³ãã¼ã¬ã¼ã®ã¤ã©ã¹ã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717" y="4711168"/>
            <a:ext cx="661880" cy="661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éãçæ°ã§å¥é¢ãã¦ããäººã®ã¤ã©ã¹ã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279" y="4457937"/>
            <a:ext cx="1205814" cy="1205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ç©ããå¥³æ§ã®ã¤ã©ã¹ã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519" y="4552316"/>
            <a:ext cx="1086267" cy="1086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1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共変量探索の流れ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1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6351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kumimoji="1" lang="ja-JP" altLang="en-US" dirty="0" smtClean="0"/>
              <a:t>患者背景の確認</a:t>
            </a:r>
            <a:endParaRPr kumimoji="1" lang="en-US" altLang="ja-JP" dirty="0" smtClean="0"/>
          </a:p>
          <a:p>
            <a:pPr lvl="1">
              <a:lnSpc>
                <a:spcPct val="100000"/>
              </a:lnSpc>
            </a:pPr>
            <a:r>
              <a:rPr lang="ja-JP" altLang="en-US" dirty="0" smtClean="0">
                <a:solidFill>
                  <a:schemeClr val="bg1">
                    <a:lumMod val="65000"/>
                  </a:schemeClr>
                </a:solidFill>
              </a:rPr>
              <a:t>要約統計量の把握</a:t>
            </a:r>
            <a:endParaRPr lang="en-US" altLang="ja-JP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kumimoji="1" lang="ja-JP" altLang="en-US" dirty="0">
                <a:solidFill>
                  <a:schemeClr val="accent5"/>
                </a:solidFill>
              </a:rPr>
              <a:t>共</a:t>
            </a:r>
            <a:r>
              <a:rPr kumimoji="1" lang="ja-JP" altLang="en-US" dirty="0" smtClean="0">
                <a:solidFill>
                  <a:schemeClr val="accent5"/>
                </a:solidFill>
              </a:rPr>
              <a:t>変量候補の相関関係の確認</a:t>
            </a:r>
            <a:r>
              <a:rPr lang="ja-JP" altLang="en-US" dirty="0" smtClean="0">
                <a:solidFill>
                  <a:schemeClr val="accent5"/>
                </a:solidFill>
              </a:rPr>
              <a:t>（散布図行列）</a:t>
            </a:r>
            <a:endParaRPr kumimoji="1" lang="en-US" altLang="ja-JP" dirty="0" smtClean="0">
              <a:solidFill>
                <a:schemeClr val="accent5"/>
              </a:solidFill>
            </a:endParaRPr>
          </a:p>
          <a:p>
            <a:pPr>
              <a:lnSpc>
                <a:spcPct val="100000"/>
              </a:lnSpc>
            </a:pPr>
            <a:endParaRPr lang="en-US" altLang="ja-JP" dirty="0" smtClean="0"/>
          </a:p>
          <a:p>
            <a:pPr>
              <a:lnSpc>
                <a:spcPct val="100000"/>
              </a:lnSpc>
            </a:pPr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</a:rPr>
              <a:t>Base model</a:t>
            </a:r>
            <a:r>
              <a:rPr lang="ja-JP" altLang="en-US" dirty="0" smtClean="0">
                <a:solidFill>
                  <a:schemeClr val="bg1">
                    <a:lumMod val="65000"/>
                  </a:schemeClr>
                </a:solidFill>
              </a:rPr>
              <a:t>構築</a:t>
            </a:r>
            <a:endParaRPr lang="en-US" altLang="ja-JP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altLang="ja-JP" dirty="0" smtClean="0"/>
          </a:p>
          <a:p>
            <a:pPr>
              <a:lnSpc>
                <a:spcPct val="100000"/>
              </a:lnSpc>
            </a:pPr>
            <a:r>
              <a:rPr lang="en-US" altLang="ja-JP" dirty="0" smtClean="0">
                <a:solidFill>
                  <a:schemeClr val="accent5"/>
                </a:solidFill>
              </a:rPr>
              <a:t>ETA</a:t>
            </a:r>
            <a:r>
              <a:rPr lang="ja-JP" altLang="en-US" dirty="0">
                <a:solidFill>
                  <a:schemeClr val="accent5"/>
                </a:solidFill>
              </a:rPr>
              <a:t>（変量効果</a:t>
            </a:r>
            <a:r>
              <a:rPr lang="ja-JP" altLang="en-US" dirty="0" smtClean="0">
                <a:solidFill>
                  <a:schemeClr val="accent5"/>
                </a:solidFill>
              </a:rPr>
              <a:t>）の</a:t>
            </a:r>
            <a:r>
              <a:rPr lang="en-US" altLang="ja-JP" dirty="0" smtClean="0">
                <a:solidFill>
                  <a:schemeClr val="accent5"/>
                </a:solidFill>
              </a:rPr>
              <a:t>EBE</a:t>
            </a:r>
            <a:r>
              <a:rPr lang="ja-JP" altLang="en-US" dirty="0" err="1" smtClean="0">
                <a:solidFill>
                  <a:schemeClr val="accent5"/>
                </a:solidFill>
              </a:rPr>
              <a:t>と</a:t>
            </a:r>
            <a:r>
              <a:rPr lang="ja-JP" altLang="en-US" dirty="0" err="1">
                <a:solidFill>
                  <a:schemeClr val="accent5"/>
                </a:solidFill>
              </a:rPr>
              <a:t>共</a:t>
            </a:r>
            <a:r>
              <a:rPr lang="ja-JP" altLang="en-US" dirty="0">
                <a:solidFill>
                  <a:schemeClr val="accent5"/>
                </a:solidFill>
              </a:rPr>
              <a:t>変量の相関を</a:t>
            </a:r>
            <a:r>
              <a:rPr lang="ja-JP" altLang="en-US" dirty="0" smtClean="0">
                <a:solidFill>
                  <a:schemeClr val="accent5"/>
                </a:solidFill>
              </a:rPr>
              <a:t>確認（散布図、ボックスプロット）</a:t>
            </a:r>
            <a:endParaRPr lang="ja-JP" altLang="en-US" dirty="0">
              <a:solidFill>
                <a:schemeClr val="accent5"/>
              </a:solidFill>
            </a:endParaRPr>
          </a:p>
          <a:p>
            <a:pPr>
              <a:lnSpc>
                <a:spcPct val="100000"/>
              </a:lnSpc>
            </a:pPr>
            <a:endParaRPr kumimoji="1" lang="en-US" altLang="ja-JP" dirty="0" smtClean="0"/>
          </a:p>
          <a:p>
            <a:pPr>
              <a:lnSpc>
                <a:spcPct val="100000"/>
              </a:lnSpc>
            </a:pPr>
            <a:r>
              <a:rPr kumimoji="1" lang="en-US" altLang="ja-JP" dirty="0" smtClean="0">
                <a:solidFill>
                  <a:schemeClr val="bg1">
                    <a:lumMod val="65000"/>
                  </a:schemeClr>
                </a:solidFill>
              </a:rPr>
              <a:t>NONMEM</a:t>
            </a:r>
            <a:r>
              <a:rPr kumimoji="1" lang="ja-JP" altLang="en-US" dirty="0" err="1" smtClean="0">
                <a:solidFill>
                  <a:schemeClr val="bg1">
                    <a:lumMod val="65000"/>
                  </a:schemeClr>
                </a:solidFill>
              </a:rPr>
              <a:t>で共</a:t>
            </a:r>
            <a:r>
              <a:rPr kumimoji="1" lang="ja-JP" altLang="en-US" dirty="0" smtClean="0">
                <a:solidFill>
                  <a:schemeClr val="bg1">
                    <a:lumMod val="65000"/>
                  </a:schemeClr>
                </a:solidFill>
              </a:rPr>
              <a:t>変量探索の実行</a:t>
            </a:r>
            <a:endParaRPr kumimoji="1" lang="en-US" altLang="ja-JP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6096000" y="6000324"/>
            <a:ext cx="60029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dirty="0" smtClean="0">
                <a:solidFill>
                  <a:srgbClr val="333333"/>
                </a:solidFill>
                <a:latin typeface="Helvetica Neue"/>
              </a:rPr>
              <a:t>※</a:t>
            </a:r>
            <a:r>
              <a:rPr lang="ja-JP" altLang="en-US" b="1" dirty="0" smtClean="0">
                <a:solidFill>
                  <a:srgbClr val="333333"/>
                </a:solidFill>
                <a:latin typeface="Helvetica Neue"/>
              </a:rPr>
              <a:t>実際</a:t>
            </a:r>
            <a:r>
              <a:rPr lang="ja-JP" altLang="en-US" b="1" dirty="0">
                <a:solidFill>
                  <a:srgbClr val="333333"/>
                </a:solidFill>
                <a:latin typeface="Helvetica Neue"/>
              </a:rPr>
              <a:t>に演習を行っていただく部分</a:t>
            </a:r>
            <a:r>
              <a:rPr lang="ja-JP" altLang="en-US" b="1" dirty="0" smtClean="0">
                <a:solidFill>
                  <a:srgbClr val="333333"/>
                </a:solidFill>
                <a:latin typeface="Helvetica Neue"/>
              </a:rPr>
              <a:t>は</a:t>
            </a:r>
            <a:r>
              <a:rPr lang="ja-JP" altLang="en-US" b="1" dirty="0" smtClean="0">
                <a:solidFill>
                  <a:schemeClr val="accent5"/>
                </a:solidFill>
                <a:latin typeface="Helvetica Neue"/>
              </a:rPr>
              <a:t>青字</a:t>
            </a:r>
            <a:r>
              <a:rPr lang="ja-JP" altLang="en-US" dirty="0" smtClean="0">
                <a:solidFill>
                  <a:srgbClr val="333333"/>
                </a:solidFill>
                <a:latin typeface="Helvetica Neue"/>
              </a:rPr>
              <a:t>で</a:t>
            </a:r>
            <a:r>
              <a:rPr lang="ja-JP" altLang="en-US" dirty="0">
                <a:solidFill>
                  <a:srgbClr val="333333"/>
                </a:solidFill>
                <a:latin typeface="Helvetica Neue"/>
              </a:rPr>
              <a:t>示しています。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05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要約統計量の把握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199" y="1825625"/>
            <a:ext cx="10670059" cy="4351338"/>
          </a:xfrm>
        </p:spPr>
        <p:txBody>
          <a:bodyPr/>
          <a:lstStyle/>
          <a:p>
            <a:r>
              <a:rPr kumimoji="1" lang="ja-JP" altLang="en-US" dirty="0" smtClean="0"/>
              <a:t>収集した患者背景データ</a:t>
            </a:r>
            <a:r>
              <a:rPr lang="ja-JP" altLang="en-US" dirty="0"/>
              <a:t>で</a:t>
            </a:r>
            <a:r>
              <a:rPr kumimoji="1" lang="ja-JP" altLang="en-US" dirty="0" smtClean="0"/>
              <a:t>共変量探索可能かどうか確認する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連続変数：平均、標準偏差、データの範囲、分布の形は？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離散変数：全体に占める割合は？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993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共</a:t>
            </a:r>
            <a:r>
              <a:rPr lang="ja-JP" altLang="en-US" dirty="0"/>
              <a:t>変量候補の相関関係の</a:t>
            </a:r>
            <a:r>
              <a:rPr lang="ja-JP" altLang="en-US" dirty="0" smtClean="0"/>
              <a:t>確認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1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83481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 smtClean="0"/>
              <a:t>各共</a:t>
            </a:r>
            <a:r>
              <a:rPr lang="ja-JP" altLang="en-US" dirty="0"/>
              <a:t>変量</a:t>
            </a:r>
            <a:r>
              <a:rPr lang="ja-JP" altLang="en-US" dirty="0" smtClean="0"/>
              <a:t>候補が互いに独立しているか確認する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相関が強い共変量を複数同時に組み込むとパラメータを適切に推定できない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あらかじめ</a:t>
            </a:r>
            <a:r>
              <a:rPr lang="ja-JP" altLang="en-US" dirty="0"/>
              <a:t>共変量の相関を</a:t>
            </a:r>
            <a:r>
              <a:rPr lang="ja-JP" altLang="en-US" dirty="0" smtClean="0"/>
              <a:t>確認し、相関の強い共変量を複数同時にパラメータに組み込まないよう注意する</a:t>
            </a:r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047" y="3067888"/>
            <a:ext cx="5115025" cy="365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7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760242" cy="1325563"/>
          </a:xfrm>
        </p:spPr>
        <p:txBody>
          <a:bodyPr/>
          <a:lstStyle/>
          <a:p>
            <a:r>
              <a:rPr lang="en-US" altLang="ja-JP" dirty="0" smtClean="0"/>
              <a:t>ETA</a:t>
            </a:r>
            <a:r>
              <a:rPr lang="ja-JP" altLang="en-US" dirty="0" smtClean="0"/>
              <a:t> </a:t>
            </a:r>
            <a:r>
              <a:rPr lang="ja-JP" altLang="en-US" dirty="0"/>
              <a:t>（変量効果</a:t>
            </a:r>
            <a:r>
              <a:rPr lang="ja-JP" altLang="en-US" dirty="0" smtClean="0"/>
              <a:t>）の</a:t>
            </a:r>
            <a:r>
              <a:rPr lang="en-US" altLang="ja-JP" dirty="0" smtClean="0"/>
              <a:t>EBE</a:t>
            </a:r>
            <a:r>
              <a:rPr lang="ja-JP" altLang="en-US" dirty="0" err="1" smtClean="0"/>
              <a:t>と</a:t>
            </a:r>
            <a:r>
              <a:rPr lang="ja-JP" altLang="en-US" dirty="0" err="1"/>
              <a:t>共</a:t>
            </a:r>
            <a:r>
              <a:rPr lang="ja-JP" altLang="en-US" dirty="0"/>
              <a:t>変量の相関を</a:t>
            </a:r>
            <a:r>
              <a:rPr lang="ja-JP" altLang="en-US" dirty="0" smtClean="0"/>
              <a:t>確認</a:t>
            </a:r>
            <a:endParaRPr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1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941790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 smtClean="0"/>
              <a:t>Base </a:t>
            </a:r>
            <a:r>
              <a:rPr lang="en-US" altLang="ja-JP" dirty="0"/>
              <a:t>model</a:t>
            </a:r>
            <a:r>
              <a:rPr lang="ja-JP" altLang="en-US" dirty="0"/>
              <a:t>の</a:t>
            </a:r>
            <a:r>
              <a:rPr lang="en-US" altLang="ja-JP" dirty="0" smtClean="0"/>
              <a:t>ETA</a:t>
            </a:r>
            <a:r>
              <a:rPr lang="ja-JP" altLang="en-US" dirty="0" err="1" smtClean="0"/>
              <a:t>と</a:t>
            </a:r>
            <a:r>
              <a:rPr lang="ja-JP" altLang="en-US" dirty="0" err="1"/>
              <a:t>共</a:t>
            </a:r>
            <a:r>
              <a:rPr lang="ja-JP" altLang="en-US" dirty="0" smtClean="0"/>
              <a:t>変量に相関関係があるか確認する</a:t>
            </a:r>
            <a:endParaRPr lang="ja-JP" altLang="en-US" dirty="0"/>
          </a:p>
          <a:p>
            <a:pPr lvl="1"/>
            <a:r>
              <a:rPr lang="ja-JP" altLang="en-US" dirty="0" smtClean="0"/>
              <a:t>共変量探索前に組み込まれそうな共変量に当たりをつける</a:t>
            </a:r>
            <a:endParaRPr lang="en-US" altLang="ja-JP" dirty="0" smtClean="0"/>
          </a:p>
          <a:p>
            <a:pPr lvl="1"/>
            <a:r>
              <a:rPr lang="ja-JP" altLang="en-US" dirty="0"/>
              <a:t>共</a:t>
            </a:r>
            <a:r>
              <a:rPr lang="ja-JP" altLang="en-US" dirty="0" smtClean="0"/>
              <a:t>変量を組み込む際の式を検討する（比例的な増加か？べき乗的な増加か？頭打ちか？）</a:t>
            </a:r>
            <a:endParaRPr lang="en-US" altLang="ja-JP" dirty="0" smtClean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478" y="3527324"/>
            <a:ext cx="8353722" cy="278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92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散布図行列作成の前処理に必要な関数</a:t>
            </a:r>
            <a:endParaRPr kumimoji="1" lang="ja-JP" altLang="en-US" b="1" dirty="0">
              <a:solidFill>
                <a:schemeClr val="accent5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23864" y="1696075"/>
            <a:ext cx="9082601" cy="4935385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 smtClean="0">
                <a:solidFill>
                  <a:srgbClr val="0070C0"/>
                </a:solidFill>
              </a:rPr>
              <a:t>&lt;</a:t>
            </a:r>
            <a:r>
              <a:rPr lang="en-US" altLang="ja-JP" sz="2000" dirty="0" err="1" smtClean="0">
                <a:solidFill>
                  <a:srgbClr val="0070C0"/>
                </a:solidFill>
              </a:rPr>
              <a:t>dplyr</a:t>
            </a:r>
            <a:r>
              <a:rPr lang="en-US" altLang="ja-JP" sz="2000" dirty="0" smtClean="0">
                <a:solidFill>
                  <a:srgbClr val="0070C0"/>
                </a:solidFill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en-US" altLang="ja-JP" sz="2000" dirty="0" smtClean="0">
                <a:solidFill>
                  <a:srgbClr val="0070C0"/>
                </a:solidFill>
              </a:rPr>
              <a:t>filter</a:t>
            </a:r>
            <a:r>
              <a:rPr lang="ja-JP" altLang="en-US" sz="2000" dirty="0" smtClean="0"/>
              <a:t>：列を指定し、条件式に該当する行を抜き出す</a:t>
            </a:r>
            <a:endParaRPr lang="en-US" altLang="ja-JP" sz="2000" dirty="0"/>
          </a:p>
          <a:p>
            <a:pPr lvl="1">
              <a:lnSpc>
                <a:spcPct val="100000"/>
              </a:lnSpc>
            </a:pPr>
            <a:r>
              <a:rPr lang="ja-JP" altLang="en-US" sz="1600" dirty="0"/>
              <a:t>例</a:t>
            </a:r>
            <a:r>
              <a:rPr lang="ja-JP" altLang="en-US" sz="1600" dirty="0" smtClean="0"/>
              <a:t>：</a:t>
            </a:r>
            <a:r>
              <a:rPr lang="en-US" altLang="ja-JP" sz="1600" dirty="0" smtClean="0"/>
              <a:t>nmdata2 </a:t>
            </a:r>
            <a:r>
              <a:rPr lang="en-US" altLang="ja-JP" sz="1600" dirty="0"/>
              <a:t>&lt;- </a:t>
            </a:r>
            <a:r>
              <a:rPr lang="en-US" altLang="ja-JP" sz="1600" dirty="0" err="1" smtClean="0"/>
              <a:t>nmdata</a:t>
            </a:r>
            <a:r>
              <a:rPr lang="en-US" altLang="ja-JP" sz="1600" dirty="0"/>
              <a:t> </a:t>
            </a:r>
            <a:r>
              <a:rPr lang="en-US" altLang="ja-JP" sz="1600" dirty="0" smtClean="0"/>
              <a:t>%&gt;% filter(DOSE==500)</a:t>
            </a:r>
          </a:p>
          <a:p>
            <a:pPr lvl="1">
              <a:lnSpc>
                <a:spcPct val="100000"/>
              </a:lnSpc>
            </a:pPr>
            <a:r>
              <a:rPr lang="ja-JP" altLang="en-US" sz="1600" dirty="0" smtClean="0"/>
              <a:t>意味：列「</a:t>
            </a:r>
            <a:r>
              <a:rPr lang="en-US" altLang="ja-JP" sz="1600" dirty="0" smtClean="0"/>
              <a:t>DOSE</a:t>
            </a:r>
            <a:r>
              <a:rPr lang="ja-JP" altLang="en-US" sz="1600" dirty="0" smtClean="0"/>
              <a:t>」</a:t>
            </a:r>
            <a:r>
              <a:rPr lang="en-US" altLang="ja-JP" sz="1600" dirty="0" smtClean="0"/>
              <a:t>=500</a:t>
            </a:r>
            <a:r>
              <a:rPr lang="ja-JP" altLang="en-US" sz="1600" dirty="0" smtClean="0"/>
              <a:t>の行を抜き出す</a:t>
            </a:r>
            <a:endParaRPr lang="en-US" altLang="ja-JP" sz="2000" dirty="0"/>
          </a:p>
          <a:p>
            <a:pPr>
              <a:lnSpc>
                <a:spcPct val="100000"/>
              </a:lnSpc>
            </a:pPr>
            <a:r>
              <a:rPr lang="en-US" altLang="ja-JP" sz="2000" dirty="0" smtClean="0">
                <a:solidFill>
                  <a:srgbClr val="0070C0"/>
                </a:solidFill>
              </a:rPr>
              <a:t>distinct</a:t>
            </a:r>
            <a:r>
              <a:rPr lang="ja-JP" altLang="en-US" sz="2000" dirty="0" smtClean="0"/>
              <a:t>：列を指定し、重複した値を持つ行を削除する</a:t>
            </a:r>
            <a:endParaRPr lang="en-US" altLang="ja-JP" sz="2000" dirty="0"/>
          </a:p>
          <a:p>
            <a:pPr lvl="1">
              <a:lnSpc>
                <a:spcPct val="100000"/>
              </a:lnSpc>
            </a:pPr>
            <a:r>
              <a:rPr lang="ja-JP" altLang="en-US" sz="1600" dirty="0"/>
              <a:t>例</a:t>
            </a:r>
            <a:r>
              <a:rPr lang="ja-JP" altLang="en-US" sz="1600" dirty="0" smtClean="0"/>
              <a:t>：</a:t>
            </a:r>
            <a:r>
              <a:rPr lang="en-US" altLang="ja-JP" sz="1600" dirty="0" smtClean="0"/>
              <a:t>nmdata2 </a:t>
            </a:r>
            <a:r>
              <a:rPr lang="en-US" altLang="ja-JP" sz="1600" dirty="0"/>
              <a:t>&lt;- </a:t>
            </a:r>
            <a:r>
              <a:rPr lang="en-US" altLang="ja-JP" sz="1600" dirty="0" err="1"/>
              <a:t>nmdata</a:t>
            </a:r>
            <a:r>
              <a:rPr lang="en-US" altLang="ja-JP" sz="1600" dirty="0"/>
              <a:t> %&gt;% </a:t>
            </a:r>
            <a:r>
              <a:rPr lang="en-US" altLang="ja-JP" sz="1600" dirty="0" smtClean="0"/>
              <a:t>distinct(ID, .</a:t>
            </a:r>
            <a:r>
              <a:rPr lang="en-US" altLang="ja-JP" sz="1600" dirty="0" err="1" smtClean="0"/>
              <a:t>keep_all</a:t>
            </a:r>
            <a:r>
              <a:rPr lang="en-US" altLang="ja-JP" sz="1600" dirty="0" smtClean="0"/>
              <a:t> = TRUE)</a:t>
            </a:r>
            <a:endParaRPr lang="en-US" altLang="ja-JP" sz="1600" dirty="0"/>
          </a:p>
          <a:p>
            <a:pPr lvl="1">
              <a:lnSpc>
                <a:spcPct val="100000"/>
              </a:lnSpc>
            </a:pPr>
            <a:r>
              <a:rPr lang="ja-JP" altLang="en-US" sz="1600" dirty="0" smtClean="0"/>
              <a:t>意味：「</a:t>
            </a:r>
            <a:r>
              <a:rPr lang="en-US" altLang="ja-JP" sz="1600" dirty="0" smtClean="0"/>
              <a:t>ID</a:t>
            </a:r>
            <a:r>
              <a:rPr lang="ja-JP" altLang="en-US" sz="1600" dirty="0" smtClean="0"/>
              <a:t>」列を指定し、重複した値を持つ行を削除する（初出を残し、</a:t>
            </a:r>
            <a:r>
              <a:rPr lang="en-US" altLang="ja-JP" sz="1600" dirty="0" smtClean="0"/>
              <a:t>2</a:t>
            </a:r>
            <a:r>
              <a:rPr lang="ja-JP" altLang="en-US" sz="1600" dirty="0" smtClean="0"/>
              <a:t>回目以降は削除）</a:t>
            </a:r>
            <a:endParaRPr lang="en-US" altLang="ja-JP" sz="1600" dirty="0"/>
          </a:p>
          <a:p>
            <a:pPr lvl="1">
              <a:lnSpc>
                <a:spcPct val="100000"/>
              </a:lnSpc>
            </a:pPr>
            <a:r>
              <a:rPr lang="en-US" altLang="ja-JP" sz="1600" dirty="0" smtClean="0"/>
              <a:t>.</a:t>
            </a:r>
            <a:r>
              <a:rPr lang="en-US" altLang="ja-JP" sz="1600" dirty="0" err="1" smtClean="0"/>
              <a:t>keep_all</a:t>
            </a:r>
            <a:r>
              <a:rPr lang="ja-JP" altLang="en-US" sz="1600" dirty="0" smtClean="0"/>
              <a:t>：指定した列以外を残すか否か（</a:t>
            </a:r>
            <a:r>
              <a:rPr lang="en-US" altLang="ja-JP" sz="1600" dirty="0" smtClean="0"/>
              <a:t>TRUE/FALSE</a:t>
            </a:r>
            <a:r>
              <a:rPr lang="ja-JP" altLang="en-US" sz="1600" dirty="0" smtClean="0"/>
              <a:t>）</a:t>
            </a:r>
            <a:endParaRPr lang="en-US" altLang="ja-JP" sz="1600" dirty="0"/>
          </a:p>
          <a:p>
            <a:pPr>
              <a:lnSpc>
                <a:spcPct val="100000"/>
              </a:lnSpc>
            </a:pPr>
            <a:r>
              <a:rPr lang="en-US" altLang="ja-JP" sz="2000" dirty="0" smtClean="0">
                <a:solidFill>
                  <a:schemeClr val="accent5"/>
                </a:solidFill>
              </a:rPr>
              <a:t>select</a:t>
            </a:r>
            <a:r>
              <a:rPr lang="ja-JP" altLang="en-US" sz="2000" dirty="0" smtClean="0"/>
              <a:t>：指定した列を抜き出す</a:t>
            </a:r>
            <a:endParaRPr lang="en-US" altLang="ja-JP" sz="2000" dirty="0"/>
          </a:p>
          <a:p>
            <a:pPr lvl="1">
              <a:lnSpc>
                <a:spcPct val="100000"/>
              </a:lnSpc>
            </a:pPr>
            <a:r>
              <a:rPr lang="ja-JP" altLang="en-US" sz="1600" dirty="0"/>
              <a:t>例</a:t>
            </a:r>
            <a:r>
              <a:rPr lang="ja-JP" altLang="en-US" sz="1600" dirty="0" smtClean="0"/>
              <a:t>：</a:t>
            </a:r>
            <a:r>
              <a:rPr lang="en-US" altLang="ja-JP" sz="1600" dirty="0" smtClean="0"/>
              <a:t>nmdata2 &lt;- </a:t>
            </a:r>
            <a:r>
              <a:rPr lang="en-US" altLang="ja-JP" sz="1600" dirty="0" err="1" smtClean="0"/>
              <a:t>nmdata</a:t>
            </a:r>
            <a:r>
              <a:rPr lang="en-US" altLang="ja-JP" sz="1600" dirty="0" smtClean="0"/>
              <a:t> %&gt;% select(ID, DOSE)</a:t>
            </a:r>
          </a:p>
          <a:p>
            <a:pPr lvl="1">
              <a:lnSpc>
                <a:spcPct val="100000"/>
              </a:lnSpc>
            </a:pPr>
            <a:r>
              <a:rPr lang="ja-JP" altLang="en-US" sz="1600" dirty="0" smtClean="0"/>
              <a:t>意味：「</a:t>
            </a:r>
            <a:r>
              <a:rPr lang="en-US" altLang="ja-JP" sz="1600" dirty="0" smtClean="0"/>
              <a:t>ID</a:t>
            </a:r>
            <a:r>
              <a:rPr lang="ja-JP" altLang="en-US" sz="1600" dirty="0" smtClean="0"/>
              <a:t>」「</a:t>
            </a:r>
            <a:r>
              <a:rPr lang="en-US" altLang="ja-JP" sz="1600" dirty="0" smtClean="0"/>
              <a:t>DOSE</a:t>
            </a:r>
            <a:r>
              <a:rPr lang="ja-JP" altLang="en-US" sz="1600" dirty="0" smtClean="0"/>
              <a:t>」列を抜き出す</a:t>
            </a:r>
            <a:endParaRPr lang="en-US" altLang="ja-JP" sz="1600" dirty="0"/>
          </a:p>
          <a:p>
            <a:pPr>
              <a:lnSpc>
                <a:spcPct val="100000"/>
              </a:lnSpc>
            </a:pPr>
            <a:r>
              <a:rPr lang="en-US" altLang="ja-JP" sz="2000" dirty="0" smtClean="0">
                <a:solidFill>
                  <a:schemeClr val="accent5"/>
                </a:solidFill>
              </a:rPr>
              <a:t>mutate</a:t>
            </a:r>
            <a:r>
              <a:rPr lang="ja-JP" altLang="en-US" sz="2000" dirty="0" smtClean="0"/>
              <a:t>：新たに列を作成する（既にある列を指定すると、データが置き換わる）</a:t>
            </a:r>
            <a:endParaRPr lang="en-US" altLang="ja-JP" sz="2000" dirty="0"/>
          </a:p>
          <a:p>
            <a:pPr lvl="1">
              <a:lnSpc>
                <a:spcPct val="100000"/>
              </a:lnSpc>
            </a:pPr>
            <a:r>
              <a:rPr lang="ja-JP" altLang="en-US" sz="1600" dirty="0"/>
              <a:t>例</a:t>
            </a:r>
            <a:r>
              <a:rPr lang="ja-JP" altLang="en-US" sz="1600" dirty="0" smtClean="0"/>
              <a:t>：</a:t>
            </a:r>
            <a:r>
              <a:rPr lang="en-US" altLang="ja-JP" sz="1600" dirty="0"/>
              <a:t> nmdata2 &lt;- </a:t>
            </a:r>
            <a:r>
              <a:rPr lang="en-US" altLang="ja-JP" sz="1600" dirty="0" err="1"/>
              <a:t>nmdata</a:t>
            </a:r>
            <a:r>
              <a:rPr lang="en-US" altLang="ja-JP" sz="1600" dirty="0"/>
              <a:t> %&gt;% </a:t>
            </a:r>
            <a:r>
              <a:rPr lang="en-US" altLang="ja-JP" sz="1600" dirty="0" smtClean="0"/>
              <a:t>mutate(</a:t>
            </a:r>
            <a:r>
              <a:rPr lang="en-US" altLang="ja-JP" sz="1600" dirty="0"/>
              <a:t>IBW = 22 * (HT/100)^2</a:t>
            </a:r>
            <a:r>
              <a:rPr lang="en-US" altLang="ja-JP" sz="1600" dirty="0" smtClean="0"/>
              <a:t>)</a:t>
            </a:r>
            <a:endParaRPr lang="en-US" altLang="ja-JP" sz="1600" dirty="0"/>
          </a:p>
          <a:p>
            <a:pPr lvl="1">
              <a:lnSpc>
                <a:spcPct val="100000"/>
              </a:lnSpc>
            </a:pPr>
            <a:r>
              <a:rPr lang="ja-JP" altLang="en-US" sz="1600" dirty="0" smtClean="0"/>
              <a:t>意味：新たに</a:t>
            </a:r>
            <a:r>
              <a:rPr lang="en-US" altLang="ja-JP" sz="1600" dirty="0" smtClean="0"/>
              <a:t>IBW</a:t>
            </a:r>
            <a:r>
              <a:rPr lang="en-US" altLang="ja-JP" sz="1600" dirty="0"/>
              <a:t>(=22*(HT/100)^2)</a:t>
            </a:r>
            <a:r>
              <a:rPr lang="ja-JP" altLang="en-US" sz="1600" dirty="0"/>
              <a:t>という列を</a:t>
            </a:r>
            <a:r>
              <a:rPr lang="ja-JP" altLang="en-US" sz="1600" dirty="0" smtClean="0"/>
              <a:t>作成</a:t>
            </a:r>
            <a:endParaRPr lang="en-US" altLang="ja-JP" sz="1600" dirty="0" smtClean="0"/>
          </a:p>
          <a:p>
            <a:pPr lvl="1">
              <a:lnSpc>
                <a:spcPct val="100000"/>
              </a:lnSpc>
            </a:pPr>
            <a:r>
              <a:rPr lang="ja-JP" altLang="en-US" sz="1600" dirty="0" smtClean="0"/>
              <a:t>例：</a:t>
            </a:r>
            <a:r>
              <a:rPr lang="en-US" altLang="ja-JP" sz="1600" dirty="0"/>
              <a:t> nmdata2 &lt;- </a:t>
            </a:r>
            <a:r>
              <a:rPr lang="en-US" altLang="ja-JP" sz="1600" dirty="0" err="1"/>
              <a:t>nmdata</a:t>
            </a:r>
            <a:r>
              <a:rPr lang="en-US" altLang="ja-JP" sz="1600" dirty="0"/>
              <a:t> %&gt;% </a:t>
            </a:r>
            <a:r>
              <a:rPr lang="en-US" altLang="ja-JP" sz="1600" dirty="0" smtClean="0"/>
              <a:t>mutate(MALE = </a:t>
            </a:r>
            <a:r>
              <a:rPr lang="en-US" altLang="ja-JP" sz="1600" dirty="0" err="1" smtClean="0"/>
              <a:t>as.factor</a:t>
            </a:r>
            <a:r>
              <a:rPr lang="en-US" altLang="ja-JP" sz="1600" dirty="0" smtClean="0"/>
              <a:t>(MALE))</a:t>
            </a:r>
            <a:endParaRPr lang="en-US" altLang="ja-JP" sz="1600" dirty="0"/>
          </a:p>
          <a:p>
            <a:pPr lvl="1">
              <a:lnSpc>
                <a:spcPct val="100000"/>
              </a:lnSpc>
            </a:pPr>
            <a:r>
              <a:rPr lang="ja-JP" altLang="en-US" sz="1600" dirty="0" smtClean="0"/>
              <a:t>意味：「</a:t>
            </a:r>
            <a:r>
              <a:rPr lang="en-US" altLang="ja-JP" sz="1600" dirty="0" smtClean="0"/>
              <a:t>MALE</a:t>
            </a:r>
            <a:r>
              <a:rPr lang="ja-JP" altLang="en-US" sz="1600" dirty="0" smtClean="0"/>
              <a:t>」列の型を因子（</a:t>
            </a:r>
            <a:r>
              <a:rPr lang="en-US" altLang="ja-JP" sz="1600" dirty="0" smtClean="0"/>
              <a:t>factor</a:t>
            </a:r>
            <a:r>
              <a:rPr lang="ja-JP" altLang="en-US" sz="1600" dirty="0" smtClean="0"/>
              <a:t>）に変更する</a:t>
            </a:r>
            <a:endParaRPr lang="en-US" altLang="ja-JP" sz="1600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 err="1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3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1147854" cy="1325563"/>
          </a:xfrm>
        </p:spPr>
        <p:txBody>
          <a:bodyPr/>
          <a:lstStyle/>
          <a:p>
            <a:r>
              <a:rPr kumimoji="1"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共変量の散布図行列作成に必要な</a:t>
            </a:r>
            <a:r>
              <a:rPr lang="ja-JP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パッケージ</a:t>
            </a:r>
            <a:endParaRPr kumimoji="1" lang="ja-JP" altLang="en-US" b="1" dirty="0">
              <a:solidFill>
                <a:schemeClr val="accent5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23864" y="1446077"/>
            <a:ext cx="8613044" cy="493538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rgbClr val="0070C0"/>
                </a:solidFill>
              </a:rPr>
              <a:t>&lt;</a:t>
            </a:r>
            <a:r>
              <a:rPr lang="en-US" altLang="ja-JP" sz="2000" dirty="0" err="1" smtClean="0">
                <a:solidFill>
                  <a:srgbClr val="0070C0"/>
                </a:solidFill>
              </a:rPr>
              <a:t>GGally</a:t>
            </a:r>
            <a:r>
              <a:rPr lang="en-US" altLang="ja-JP" sz="2000" dirty="0" smtClean="0">
                <a:solidFill>
                  <a:srgbClr val="0070C0"/>
                </a:solidFill>
              </a:rPr>
              <a:t>&gt;</a:t>
            </a:r>
            <a:r>
              <a:rPr lang="ja-JP" altLang="en-US" sz="2000" dirty="0" smtClean="0"/>
              <a:t>：「</a:t>
            </a:r>
            <a:r>
              <a:rPr lang="en-US" altLang="ja-JP" sz="2000" dirty="0" smtClean="0"/>
              <a:t>ggplot2</a:t>
            </a:r>
            <a:r>
              <a:rPr lang="ja-JP" altLang="en-US" sz="2000" dirty="0" smtClean="0"/>
              <a:t>」を利用して散布図行列を作成するパッケージ</a:t>
            </a:r>
            <a:endParaRPr lang="en-US" altLang="ja-JP" sz="2000" dirty="0" smtClean="0"/>
          </a:p>
          <a:p>
            <a:pPr>
              <a:lnSpc>
                <a:spcPct val="100000"/>
              </a:lnSpc>
            </a:pPr>
            <a:r>
              <a:rPr lang="ja-JP" altLang="en-US" sz="2000" dirty="0" smtClean="0"/>
              <a:t>例：</a:t>
            </a:r>
            <a:r>
              <a:rPr lang="en-US" altLang="ja-JP" sz="2000" dirty="0">
                <a:solidFill>
                  <a:schemeClr val="accent5"/>
                </a:solidFill>
              </a:rPr>
              <a:t>p &lt;- </a:t>
            </a:r>
            <a:r>
              <a:rPr lang="en-US" altLang="ja-JP" sz="2000" dirty="0" err="1" smtClean="0">
                <a:solidFill>
                  <a:schemeClr val="accent5"/>
                </a:solidFill>
              </a:rPr>
              <a:t>ggpairs</a:t>
            </a:r>
            <a:r>
              <a:rPr lang="en-US" altLang="ja-JP" sz="2000" dirty="0" smtClean="0">
                <a:solidFill>
                  <a:schemeClr val="accent5"/>
                </a:solidFill>
              </a:rPr>
              <a:t>(data=</a:t>
            </a:r>
            <a:r>
              <a:rPr lang="en-US" altLang="ja-JP" sz="2000" dirty="0" err="1" smtClean="0">
                <a:solidFill>
                  <a:schemeClr val="accent5"/>
                </a:solidFill>
              </a:rPr>
              <a:t>nmdata</a:t>
            </a:r>
            <a:r>
              <a:rPr lang="en-US" altLang="ja-JP" sz="2000" dirty="0" smtClean="0">
                <a:solidFill>
                  <a:schemeClr val="accent5"/>
                </a:solidFill>
              </a:rPr>
              <a:t>)</a:t>
            </a:r>
            <a:endParaRPr lang="en-US" altLang="ja-JP" sz="2000" dirty="0">
              <a:solidFill>
                <a:schemeClr val="accent5"/>
              </a:solidFill>
            </a:endParaRPr>
          </a:p>
          <a:p>
            <a:pPr lvl="1">
              <a:lnSpc>
                <a:spcPct val="100000"/>
              </a:lnSpc>
            </a:pPr>
            <a:r>
              <a:rPr lang="ja-JP" altLang="en-US" sz="1600" dirty="0" smtClean="0"/>
              <a:t>非対角</a:t>
            </a:r>
            <a:r>
              <a:rPr lang="ja-JP" altLang="en-US" sz="1600" dirty="0"/>
              <a:t>要素</a:t>
            </a:r>
            <a:r>
              <a:rPr lang="ja-JP" altLang="en-US" sz="1600" dirty="0" smtClean="0"/>
              <a:t>（</a:t>
            </a:r>
            <a:r>
              <a:rPr lang="en-US" altLang="ja-JP" sz="1600" dirty="0" smtClean="0"/>
              <a:t>lower</a:t>
            </a:r>
            <a:r>
              <a:rPr lang="ja-JP" altLang="en-US" sz="1600" dirty="0" smtClean="0"/>
              <a:t>）</a:t>
            </a:r>
            <a:endParaRPr lang="en-US" altLang="ja-JP" sz="1600" dirty="0"/>
          </a:p>
          <a:p>
            <a:pPr lvl="2">
              <a:lnSpc>
                <a:spcPct val="100000"/>
              </a:lnSpc>
            </a:pPr>
            <a:r>
              <a:rPr lang="ja-JP" altLang="en-US" sz="1200" dirty="0" smtClean="0"/>
              <a:t>連続変数</a:t>
            </a:r>
            <a:r>
              <a:rPr lang="en-US" altLang="ja-JP" sz="1200" dirty="0" smtClean="0"/>
              <a:t>×</a:t>
            </a:r>
            <a:r>
              <a:rPr lang="ja-JP" altLang="en-US" sz="1200" dirty="0" smtClean="0"/>
              <a:t>連続変数：散布図</a:t>
            </a:r>
            <a:endParaRPr lang="en-US" altLang="ja-JP" sz="1200" dirty="0"/>
          </a:p>
          <a:p>
            <a:pPr lvl="2">
              <a:lnSpc>
                <a:spcPct val="100000"/>
              </a:lnSpc>
            </a:pPr>
            <a:r>
              <a:rPr lang="ja-JP" altLang="en-US" sz="1200" dirty="0" smtClean="0"/>
              <a:t>連続変数</a:t>
            </a:r>
            <a:r>
              <a:rPr lang="en-US" altLang="ja-JP" sz="1200" dirty="0" smtClean="0"/>
              <a:t>×</a:t>
            </a:r>
            <a:r>
              <a:rPr lang="ja-JP" altLang="en-US" sz="1200" dirty="0" smtClean="0"/>
              <a:t>離散変数：ヒストグラム</a:t>
            </a:r>
            <a:endParaRPr lang="en-US" altLang="ja-JP" sz="1200" dirty="0"/>
          </a:p>
          <a:p>
            <a:pPr lvl="2">
              <a:lnSpc>
                <a:spcPct val="100000"/>
              </a:lnSpc>
            </a:pPr>
            <a:r>
              <a:rPr lang="ja-JP" altLang="en-US" sz="1200" dirty="0" smtClean="0"/>
              <a:t>離散変数</a:t>
            </a:r>
            <a:r>
              <a:rPr lang="en-US" altLang="ja-JP" sz="1200" dirty="0"/>
              <a:t>×</a:t>
            </a:r>
            <a:r>
              <a:rPr lang="ja-JP" altLang="en-US" sz="1200" dirty="0"/>
              <a:t>離散</a:t>
            </a:r>
            <a:r>
              <a:rPr lang="ja-JP" altLang="en-US" sz="1200" dirty="0" smtClean="0"/>
              <a:t>変数：棒グラフ</a:t>
            </a:r>
            <a:endParaRPr lang="en-US" altLang="ja-JP" sz="1200" dirty="0" smtClean="0"/>
          </a:p>
          <a:p>
            <a:pPr lvl="1">
              <a:lnSpc>
                <a:spcPct val="100000"/>
              </a:lnSpc>
            </a:pPr>
            <a:r>
              <a:rPr lang="ja-JP" altLang="en-US" sz="1600" dirty="0" smtClean="0"/>
              <a:t>対角</a:t>
            </a:r>
            <a:r>
              <a:rPr lang="ja-JP" altLang="en-US" sz="1600" dirty="0"/>
              <a:t>要素</a:t>
            </a:r>
            <a:r>
              <a:rPr lang="ja-JP" altLang="en-US" sz="1600" dirty="0" smtClean="0"/>
              <a:t>（</a:t>
            </a:r>
            <a:r>
              <a:rPr lang="en-US" altLang="ja-JP" sz="1600" dirty="0" err="1" smtClean="0"/>
              <a:t>diag</a:t>
            </a:r>
            <a:r>
              <a:rPr lang="ja-JP" altLang="en-US" sz="1600" dirty="0" smtClean="0"/>
              <a:t>）</a:t>
            </a:r>
            <a:endParaRPr lang="en-US" altLang="ja-JP" sz="1600" dirty="0"/>
          </a:p>
          <a:p>
            <a:pPr lvl="2">
              <a:lnSpc>
                <a:spcPct val="100000"/>
              </a:lnSpc>
            </a:pPr>
            <a:r>
              <a:rPr lang="ja-JP" altLang="en-US" sz="1200" dirty="0" smtClean="0"/>
              <a:t>連続変数：ヒストグラム（密度）</a:t>
            </a:r>
            <a:endParaRPr lang="en-US" altLang="ja-JP" sz="1200" dirty="0"/>
          </a:p>
          <a:p>
            <a:pPr lvl="2">
              <a:lnSpc>
                <a:spcPct val="100000"/>
              </a:lnSpc>
            </a:pPr>
            <a:r>
              <a:rPr lang="ja-JP" altLang="en-US" sz="1200" dirty="0" smtClean="0"/>
              <a:t>離散</a:t>
            </a:r>
            <a:r>
              <a:rPr lang="ja-JP" altLang="en-US" sz="1200" dirty="0"/>
              <a:t>変数</a:t>
            </a:r>
            <a:r>
              <a:rPr lang="ja-JP" altLang="en-US" sz="1200" dirty="0" smtClean="0"/>
              <a:t>：棒グラフ</a:t>
            </a:r>
            <a:endParaRPr lang="en-US" altLang="ja-JP" sz="1200" dirty="0" smtClean="0"/>
          </a:p>
          <a:p>
            <a:pPr lvl="1">
              <a:lnSpc>
                <a:spcPct val="100000"/>
              </a:lnSpc>
            </a:pPr>
            <a:r>
              <a:rPr lang="ja-JP" altLang="en-US" sz="1600" dirty="0" smtClean="0"/>
              <a:t>非対角要素（</a:t>
            </a:r>
            <a:r>
              <a:rPr lang="en-US" altLang="ja-JP" sz="1600" dirty="0" smtClean="0"/>
              <a:t>upper</a:t>
            </a:r>
            <a:r>
              <a:rPr lang="ja-JP" altLang="en-US" sz="1600" dirty="0" smtClean="0"/>
              <a:t>）</a:t>
            </a:r>
            <a:endParaRPr lang="en-US" altLang="ja-JP" sz="1600" dirty="0"/>
          </a:p>
          <a:p>
            <a:pPr lvl="2">
              <a:lnSpc>
                <a:spcPct val="100000"/>
              </a:lnSpc>
            </a:pPr>
            <a:r>
              <a:rPr lang="ja-JP" altLang="en-US" sz="1200" dirty="0" smtClean="0"/>
              <a:t>連続</a:t>
            </a:r>
            <a:r>
              <a:rPr lang="ja-JP" altLang="en-US" sz="1200" dirty="0"/>
              <a:t>変数</a:t>
            </a:r>
            <a:r>
              <a:rPr lang="en-US" altLang="ja-JP" sz="1200" dirty="0"/>
              <a:t>×</a:t>
            </a:r>
            <a:r>
              <a:rPr lang="ja-JP" altLang="en-US" sz="1200" dirty="0"/>
              <a:t>連続変数</a:t>
            </a:r>
            <a:r>
              <a:rPr lang="ja-JP" altLang="en-US" sz="1200" dirty="0" smtClean="0"/>
              <a:t>：相関係数</a:t>
            </a:r>
            <a:endParaRPr lang="en-US" altLang="ja-JP" sz="1200" dirty="0"/>
          </a:p>
          <a:p>
            <a:pPr lvl="2">
              <a:lnSpc>
                <a:spcPct val="100000"/>
              </a:lnSpc>
            </a:pPr>
            <a:r>
              <a:rPr lang="ja-JP" altLang="en-US" sz="1200" dirty="0" smtClean="0"/>
              <a:t>連続</a:t>
            </a:r>
            <a:r>
              <a:rPr lang="ja-JP" altLang="en-US" sz="1200" dirty="0"/>
              <a:t>変数</a:t>
            </a:r>
            <a:r>
              <a:rPr lang="en-US" altLang="ja-JP" sz="1200" dirty="0"/>
              <a:t>×</a:t>
            </a:r>
            <a:r>
              <a:rPr lang="ja-JP" altLang="en-US" sz="1200" dirty="0"/>
              <a:t>離散変数</a:t>
            </a:r>
            <a:r>
              <a:rPr lang="ja-JP" altLang="en-US" sz="1200" dirty="0" smtClean="0"/>
              <a:t>：ボックスプロット</a:t>
            </a:r>
            <a:endParaRPr lang="en-US" altLang="ja-JP" sz="1200" dirty="0"/>
          </a:p>
          <a:p>
            <a:pPr lvl="2">
              <a:lnSpc>
                <a:spcPct val="100000"/>
              </a:lnSpc>
            </a:pPr>
            <a:r>
              <a:rPr lang="ja-JP" altLang="en-US" sz="1200" dirty="0" smtClean="0"/>
              <a:t>離散</a:t>
            </a:r>
            <a:r>
              <a:rPr lang="ja-JP" altLang="en-US" sz="1200" dirty="0"/>
              <a:t>変数</a:t>
            </a:r>
            <a:r>
              <a:rPr lang="en-US" altLang="ja-JP" sz="1200" dirty="0"/>
              <a:t>×</a:t>
            </a:r>
            <a:r>
              <a:rPr lang="ja-JP" altLang="en-US" sz="1200" dirty="0"/>
              <a:t>離散変数</a:t>
            </a:r>
            <a:r>
              <a:rPr lang="ja-JP" altLang="en-US" sz="1200" dirty="0" smtClean="0"/>
              <a:t>：割合</a:t>
            </a:r>
            <a:endParaRPr lang="en-US" altLang="ja-JP" sz="1200" dirty="0"/>
          </a:p>
          <a:p>
            <a:pPr>
              <a:lnSpc>
                <a:spcPct val="100000"/>
              </a:lnSpc>
            </a:pPr>
            <a:r>
              <a:rPr lang="ja-JP" altLang="en-US" sz="2000" dirty="0" smtClean="0"/>
              <a:t>例</a:t>
            </a:r>
            <a:r>
              <a:rPr lang="ja-JP" altLang="en-US" sz="2000" dirty="0"/>
              <a:t>：</a:t>
            </a:r>
            <a:r>
              <a:rPr lang="en-US" altLang="ja-JP" sz="2000" dirty="0">
                <a:solidFill>
                  <a:schemeClr val="accent5"/>
                </a:solidFill>
              </a:rPr>
              <a:t>p &lt;- </a:t>
            </a:r>
            <a:r>
              <a:rPr lang="en-US" altLang="ja-JP" sz="2000" dirty="0" err="1" smtClean="0">
                <a:solidFill>
                  <a:schemeClr val="accent5"/>
                </a:solidFill>
              </a:rPr>
              <a:t>ggpairs</a:t>
            </a:r>
            <a:r>
              <a:rPr lang="en-US" altLang="ja-JP" sz="2000" dirty="0" smtClean="0">
                <a:solidFill>
                  <a:schemeClr val="accent5"/>
                </a:solidFill>
              </a:rPr>
              <a:t>(data=</a:t>
            </a:r>
            <a:r>
              <a:rPr lang="en-US" altLang="ja-JP" sz="2000" dirty="0" err="1" smtClean="0">
                <a:solidFill>
                  <a:schemeClr val="accent5"/>
                </a:solidFill>
              </a:rPr>
              <a:t>nmdata</a:t>
            </a:r>
            <a:r>
              <a:rPr lang="en-US" altLang="ja-JP" sz="2000" dirty="0" smtClean="0">
                <a:solidFill>
                  <a:schemeClr val="accent5"/>
                </a:solidFill>
              </a:rPr>
              <a:t>, </a:t>
            </a:r>
            <a:r>
              <a:rPr lang="en-US" altLang="ja-JP" sz="2000" dirty="0" err="1">
                <a:solidFill>
                  <a:schemeClr val="accent5"/>
                </a:solidFill>
              </a:rPr>
              <a:t>aes</a:t>
            </a:r>
            <a:r>
              <a:rPr lang="en-US" altLang="ja-JP" sz="2000" dirty="0">
                <a:solidFill>
                  <a:schemeClr val="accent5"/>
                </a:solidFill>
              </a:rPr>
              <a:t>(alpha=0.7, </a:t>
            </a:r>
            <a:r>
              <a:rPr lang="en-US" altLang="ja-JP" sz="2000" dirty="0" err="1" smtClean="0">
                <a:solidFill>
                  <a:schemeClr val="accent5"/>
                </a:solidFill>
              </a:rPr>
              <a:t>colour</a:t>
            </a:r>
            <a:r>
              <a:rPr lang="en-US" altLang="ja-JP" sz="2000" dirty="0" smtClean="0">
                <a:solidFill>
                  <a:schemeClr val="accent5"/>
                </a:solidFill>
              </a:rPr>
              <a:t>=MALE))</a:t>
            </a:r>
          </a:p>
          <a:p>
            <a:pPr lvl="1">
              <a:lnSpc>
                <a:spcPct val="100000"/>
              </a:lnSpc>
            </a:pPr>
            <a:r>
              <a:rPr lang="ja-JP" altLang="en-US" sz="2000" dirty="0" smtClean="0"/>
              <a:t>「</a:t>
            </a:r>
            <a:r>
              <a:rPr lang="en-US" altLang="ja-JP" sz="2000" dirty="0" smtClean="0"/>
              <a:t>MALE</a:t>
            </a:r>
            <a:r>
              <a:rPr lang="ja-JP" altLang="en-US" sz="2000" dirty="0" smtClean="0"/>
              <a:t>」列で色分けして表示</a:t>
            </a:r>
            <a:endParaRPr lang="en-US" altLang="ja-JP" sz="2000" dirty="0"/>
          </a:p>
          <a:p>
            <a:pPr lvl="1">
              <a:lnSpc>
                <a:spcPct val="100000"/>
              </a:lnSpc>
            </a:pPr>
            <a:endParaRPr lang="en-US" altLang="ja-JP" sz="200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 err="1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74121" y="6133115"/>
            <a:ext cx="7179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 smtClean="0"/>
              <a:t>ggpairs</a:t>
            </a:r>
            <a:r>
              <a:rPr kumimoji="1" lang="ja-JP" altLang="en-US" sz="1600" dirty="0" smtClean="0"/>
              <a:t>関数の詳細はリンク参照</a:t>
            </a:r>
            <a:r>
              <a:rPr lang="en-US" altLang="ja-JP" sz="1600" dirty="0"/>
              <a:t> </a:t>
            </a:r>
            <a:r>
              <a:rPr lang="en-US" altLang="ja-JP" sz="1600" dirty="0" smtClean="0">
                <a:hlinkClick r:id="rId2"/>
              </a:rPr>
              <a:t>https</a:t>
            </a:r>
            <a:r>
              <a:rPr lang="en-US" altLang="ja-JP" sz="1600" dirty="0">
                <a:hlinkClick r:id="rId2"/>
              </a:rPr>
              <a:t>://</a:t>
            </a:r>
            <a:r>
              <a:rPr lang="en-US" altLang="ja-JP" sz="1600" dirty="0" smtClean="0">
                <a:hlinkClick r:id="rId2"/>
              </a:rPr>
              <a:t>ggobi.github.io/ggally/articles/ggpairs.html</a:t>
            </a:r>
            <a:endParaRPr lang="en-US" altLang="ja-JP" sz="1600" dirty="0" smtClean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4820" y="2240979"/>
            <a:ext cx="4366054" cy="311861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4820" y="2286083"/>
            <a:ext cx="4366054" cy="311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68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演習</a:t>
            </a:r>
            <a:r>
              <a:rPr kumimoji="1"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-2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635125"/>
            <a:ext cx="10515600" cy="4351338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kumimoji="1" lang="en-US" altLang="ja-JP" dirty="0" smtClean="0"/>
              <a:t>Data folder</a:t>
            </a:r>
            <a:r>
              <a:rPr kumimoji="1" lang="ja-JP" altLang="en-US" dirty="0" smtClean="0"/>
              <a:t>内の</a:t>
            </a:r>
            <a:r>
              <a:rPr lang="en-US" altLang="ja-JP" dirty="0" smtClean="0">
                <a:solidFill>
                  <a:schemeClr val="accent5"/>
                </a:solidFill>
              </a:rPr>
              <a:t>PSP4-8-748-s012.csv</a:t>
            </a:r>
            <a:r>
              <a:rPr kumimoji="1" lang="ja-JP" altLang="en-US" dirty="0" smtClean="0"/>
              <a:t>を</a:t>
            </a:r>
            <a:r>
              <a:rPr kumimoji="1" lang="en-US" altLang="ja-JP" dirty="0" err="1" smtClean="0">
                <a:solidFill>
                  <a:schemeClr val="accent5"/>
                </a:solidFill>
              </a:rPr>
              <a:t>nmdata</a:t>
            </a:r>
            <a:r>
              <a:rPr kumimoji="1" lang="ja-JP" altLang="en-US" dirty="0" smtClean="0"/>
              <a:t>として読み込み、共変量の散布図行列</a:t>
            </a:r>
            <a:r>
              <a:rPr lang="ja-JP" altLang="en-US" dirty="0" smtClean="0"/>
              <a:t>作成のためのデータセット</a:t>
            </a:r>
            <a:r>
              <a:rPr kumimoji="1" lang="ja-JP" altLang="en-US" dirty="0" smtClean="0"/>
              <a:t>を</a:t>
            </a:r>
            <a:r>
              <a:rPr kumimoji="1" lang="en-US" altLang="ja-JP" dirty="0" smtClean="0">
                <a:solidFill>
                  <a:schemeClr val="accent5"/>
                </a:solidFill>
              </a:rPr>
              <a:t>nmdata2</a:t>
            </a:r>
            <a:r>
              <a:rPr kumimoji="1" lang="ja-JP" altLang="en-US" dirty="0" smtClean="0"/>
              <a:t>として作成してください。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kumimoji="1" lang="ja-JP" altLang="en-US" dirty="0" smtClean="0"/>
              <a:t>被験者番号（</a:t>
            </a:r>
            <a:r>
              <a:rPr kumimoji="1" lang="en-US" altLang="ja-JP" dirty="0" smtClean="0"/>
              <a:t>ID</a:t>
            </a:r>
            <a:r>
              <a:rPr kumimoji="1" lang="ja-JP" altLang="en-US" dirty="0" smtClean="0"/>
              <a:t>）が重複した行は削除し、各</a:t>
            </a:r>
            <a:r>
              <a:rPr kumimoji="1" lang="en-US" altLang="ja-JP" dirty="0" smtClean="0"/>
              <a:t>ID</a:t>
            </a:r>
            <a:r>
              <a:rPr kumimoji="1" lang="ja-JP" altLang="en-US" dirty="0" smtClean="0"/>
              <a:t>につき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行のデータセットとしてください。</a:t>
            </a:r>
            <a:endParaRPr kumimoji="1" lang="en-US" altLang="ja-JP" dirty="0" smtClean="0"/>
          </a:p>
          <a:p>
            <a:pPr lvl="1">
              <a:lnSpc>
                <a:spcPct val="100000"/>
              </a:lnSpc>
            </a:pPr>
            <a:r>
              <a:rPr lang="ja-JP" altLang="en-US" dirty="0" smtClean="0"/>
              <a:t>「</a:t>
            </a:r>
            <a:r>
              <a:rPr lang="en-US" altLang="ja-JP" dirty="0" smtClean="0"/>
              <a:t>CRCL</a:t>
            </a:r>
            <a:r>
              <a:rPr lang="ja-JP" altLang="en-US" dirty="0" smtClean="0"/>
              <a:t>」「</a:t>
            </a:r>
            <a:r>
              <a:rPr lang="en-US" altLang="ja-JP" dirty="0" smtClean="0"/>
              <a:t>AGE</a:t>
            </a:r>
            <a:r>
              <a:rPr lang="ja-JP" altLang="en-US" dirty="0" smtClean="0"/>
              <a:t>」「</a:t>
            </a:r>
            <a:r>
              <a:rPr lang="en-US" altLang="ja-JP" dirty="0" smtClean="0"/>
              <a:t>MALE</a:t>
            </a:r>
            <a:r>
              <a:rPr lang="ja-JP" altLang="en-US" dirty="0" smtClean="0"/>
              <a:t>」「</a:t>
            </a:r>
            <a:r>
              <a:rPr lang="en-US" altLang="ja-JP" dirty="0" smtClean="0"/>
              <a:t>HLTH</a:t>
            </a:r>
            <a:r>
              <a:rPr lang="ja-JP" altLang="en-US" dirty="0" smtClean="0"/>
              <a:t>」の列を抜き出してください。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kumimoji="1" lang="ja-JP" altLang="en-US" dirty="0" smtClean="0"/>
              <a:t>「</a:t>
            </a:r>
            <a:r>
              <a:rPr kumimoji="1" lang="en-US" altLang="ja-JP" dirty="0" smtClean="0"/>
              <a:t>CRCL</a:t>
            </a:r>
            <a:r>
              <a:rPr kumimoji="1" lang="ja-JP" altLang="en-US" dirty="0" smtClean="0"/>
              <a:t>」</a:t>
            </a:r>
            <a:r>
              <a:rPr lang="ja-JP" altLang="en-US" dirty="0" smtClean="0"/>
              <a:t>の値が欠損している</a:t>
            </a:r>
            <a:r>
              <a:rPr lang="en-US" altLang="ja-JP" dirty="0" smtClean="0"/>
              <a:t>ID</a:t>
            </a:r>
            <a:r>
              <a:rPr lang="ja-JP" altLang="en-US" dirty="0" smtClean="0"/>
              <a:t>（</a:t>
            </a:r>
            <a:r>
              <a:rPr lang="en-US" altLang="ja-JP" dirty="0" smtClean="0"/>
              <a:t>CRCL=-99</a:t>
            </a:r>
            <a:r>
              <a:rPr lang="ja-JP" altLang="en-US" dirty="0" smtClean="0"/>
              <a:t>）は削除してください。</a:t>
            </a:r>
            <a:endParaRPr kumimoji="1" lang="en-US" altLang="ja-JP" dirty="0" smtClean="0"/>
          </a:p>
          <a:p>
            <a:pPr lvl="1">
              <a:lnSpc>
                <a:spcPct val="100000"/>
              </a:lnSpc>
            </a:pPr>
            <a:r>
              <a:rPr kumimoji="1" lang="ja-JP" altLang="en-US" dirty="0" smtClean="0"/>
              <a:t>「</a:t>
            </a:r>
            <a:r>
              <a:rPr kumimoji="1" lang="en-US" altLang="ja-JP" dirty="0" smtClean="0"/>
              <a:t>MALE</a:t>
            </a:r>
            <a:r>
              <a:rPr kumimoji="1" lang="ja-JP" altLang="en-US" dirty="0" smtClean="0"/>
              <a:t>」「</a:t>
            </a:r>
            <a:r>
              <a:rPr kumimoji="1" lang="en-US" altLang="ja-JP" dirty="0" smtClean="0"/>
              <a:t>HLTH</a:t>
            </a:r>
            <a:r>
              <a:rPr kumimoji="1" lang="ja-JP" altLang="en-US" dirty="0" smtClean="0"/>
              <a:t>」の型を因子（</a:t>
            </a:r>
            <a:r>
              <a:rPr kumimoji="1" lang="en-US" altLang="ja-JP" dirty="0" smtClean="0"/>
              <a:t>factor</a:t>
            </a:r>
            <a:r>
              <a:rPr kumimoji="1" lang="ja-JP" altLang="en-US" dirty="0" smtClean="0"/>
              <a:t>）にしてください。</a:t>
            </a:r>
            <a:endParaRPr kumimoji="1" lang="en-US" altLang="ja-JP" dirty="0" smtClean="0"/>
          </a:p>
          <a:p>
            <a:pPr>
              <a:lnSpc>
                <a:spcPct val="100000"/>
              </a:lnSpc>
            </a:pPr>
            <a:r>
              <a:rPr lang="ja-JP" altLang="en-US" dirty="0" smtClean="0"/>
              <a:t>データセット「</a:t>
            </a:r>
            <a:r>
              <a:rPr lang="en-US" altLang="ja-JP" dirty="0" smtClean="0"/>
              <a:t>nmdata2</a:t>
            </a:r>
            <a:r>
              <a:rPr lang="ja-JP" altLang="en-US" dirty="0" smtClean="0"/>
              <a:t>」を用いて共</a:t>
            </a:r>
            <a:r>
              <a:rPr lang="ja-JP" altLang="en-US" dirty="0"/>
              <a:t>変量の散布図</a:t>
            </a:r>
            <a:r>
              <a:rPr lang="ja-JP" altLang="en-US" dirty="0" smtClean="0"/>
              <a:t>行列を作成して</a:t>
            </a:r>
            <a:r>
              <a:rPr lang="ja-JP" altLang="en-US" dirty="0"/>
              <a:t>ください。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lang="ja-JP" altLang="en-US" dirty="0" smtClean="0"/>
              <a:t>「</a:t>
            </a:r>
            <a:r>
              <a:rPr lang="en-US" altLang="ja-JP" dirty="0"/>
              <a:t>CRCL</a:t>
            </a:r>
            <a:r>
              <a:rPr lang="ja-JP" altLang="en-US" dirty="0"/>
              <a:t>」「</a:t>
            </a:r>
            <a:r>
              <a:rPr lang="en-US" altLang="ja-JP" dirty="0"/>
              <a:t>AGE</a:t>
            </a:r>
            <a:r>
              <a:rPr lang="ja-JP" altLang="en-US" dirty="0"/>
              <a:t>」「</a:t>
            </a:r>
            <a:r>
              <a:rPr lang="en-US" altLang="ja-JP" dirty="0"/>
              <a:t>MALE</a:t>
            </a:r>
            <a:r>
              <a:rPr lang="ja-JP" altLang="en-US" dirty="0"/>
              <a:t>」「</a:t>
            </a:r>
            <a:r>
              <a:rPr lang="en-US" altLang="ja-JP" dirty="0"/>
              <a:t>HLTH</a:t>
            </a:r>
            <a:r>
              <a:rPr lang="ja-JP" altLang="en-US" dirty="0"/>
              <a:t>」の散布図行列</a:t>
            </a:r>
            <a:r>
              <a:rPr lang="ja-JP" altLang="en-US" dirty="0" smtClean="0"/>
              <a:t>を、「</a:t>
            </a:r>
            <a:r>
              <a:rPr lang="en-US" altLang="ja-JP" dirty="0" smtClean="0"/>
              <a:t>HLTH</a:t>
            </a:r>
            <a:r>
              <a:rPr lang="ja-JP" altLang="en-US" dirty="0" smtClean="0"/>
              <a:t>」で色分けして作成してください。</a:t>
            </a:r>
            <a:endParaRPr kumimoji="1"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323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演習</a:t>
            </a:r>
            <a:r>
              <a:rPr kumimoji="1"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-2</a:t>
            </a:r>
            <a:r>
              <a:rPr kumimoji="1"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：回答コード例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14362" y="1690690"/>
            <a:ext cx="10963275" cy="337661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kumimoji="1" lang="en-US" altLang="ja-JP" sz="2000" dirty="0" smtClean="0">
                <a:solidFill>
                  <a:srgbClr val="0070C0"/>
                </a:solidFill>
              </a:rPr>
              <a:t># </a:t>
            </a:r>
            <a:r>
              <a:rPr lang="ja-JP" altLang="en-US" sz="2000" dirty="0" smtClean="0">
                <a:solidFill>
                  <a:srgbClr val="0070C0"/>
                </a:solidFill>
              </a:rPr>
              <a:t>データ</a:t>
            </a:r>
            <a:r>
              <a:rPr lang="ja-JP" altLang="en-US" sz="2000" dirty="0">
                <a:solidFill>
                  <a:srgbClr val="0070C0"/>
                </a:solidFill>
              </a:rPr>
              <a:t>処理</a:t>
            </a:r>
            <a:endParaRPr kumimoji="1" lang="en-US" altLang="ja-JP" sz="2000" dirty="0" smtClean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 err="1" smtClean="0"/>
              <a:t>nmdata</a:t>
            </a:r>
            <a:r>
              <a:rPr lang="en-US" altLang="ja-JP" sz="2000" dirty="0" smtClean="0"/>
              <a:t> </a:t>
            </a:r>
            <a:r>
              <a:rPr lang="en-US" altLang="ja-JP" sz="2000" dirty="0"/>
              <a:t>&lt;- </a:t>
            </a:r>
            <a:r>
              <a:rPr lang="en-US" altLang="ja-JP" sz="2000" dirty="0" err="1"/>
              <a:t>read_csv</a:t>
            </a:r>
            <a:r>
              <a:rPr lang="en-US" altLang="ja-JP" sz="2000" dirty="0"/>
              <a:t>(paste0(path, "/PSP4-8-748-s012.csv"), skip = 0)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ja-JP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/>
              <a:t>nmdata2 &lt;- </a:t>
            </a:r>
            <a:r>
              <a:rPr lang="en-US" altLang="ja-JP" sz="2000" dirty="0" err="1"/>
              <a:t>nmdata</a:t>
            </a:r>
            <a:r>
              <a:rPr lang="en-US" altLang="ja-JP" sz="2000" dirty="0"/>
              <a:t> %&gt;%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/>
              <a:t>  distinct(ID, .</a:t>
            </a:r>
            <a:r>
              <a:rPr lang="en-US" altLang="ja-JP" sz="2000" dirty="0" err="1"/>
              <a:t>keep_all</a:t>
            </a:r>
            <a:r>
              <a:rPr lang="en-US" altLang="ja-JP" sz="2000" dirty="0"/>
              <a:t> = TRUE) %&gt;%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/>
              <a:t>  select(CRCL, AGE, MALE, HLTH) %&gt;%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/>
              <a:t>  filter(CRCL != -99) %&gt;%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/>
              <a:t>  mutate(MALE = </a:t>
            </a:r>
            <a:r>
              <a:rPr lang="en-US" altLang="ja-JP" sz="2000" dirty="0" err="1"/>
              <a:t>as.factor</a:t>
            </a:r>
            <a:r>
              <a:rPr lang="en-US" altLang="ja-JP" sz="2000" dirty="0"/>
              <a:t>(MALE)) %&gt;%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/>
              <a:t>  mutate(HLTH = </a:t>
            </a:r>
            <a:r>
              <a:rPr lang="en-US" altLang="ja-JP" sz="2000" dirty="0" err="1"/>
              <a:t>as.factor</a:t>
            </a:r>
            <a:r>
              <a:rPr lang="en-US" altLang="ja-JP" sz="2000" dirty="0"/>
              <a:t>(HLTH))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ja-JP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 err="1"/>
              <a:t>kable</a:t>
            </a:r>
            <a:r>
              <a:rPr lang="en-US" altLang="ja-JP" sz="2000" dirty="0"/>
              <a:t>(head(nmdata2, 10))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19</a:t>
            </a:fld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 rotWithShape="1">
          <a:blip r:embed="rId2"/>
          <a:srcRect l="51641" t="7020" r="2578" b="75528"/>
          <a:stretch/>
        </p:blipFill>
        <p:spPr>
          <a:xfrm>
            <a:off x="6010274" y="2781455"/>
            <a:ext cx="5787746" cy="1195080"/>
          </a:xfrm>
          <a:prstGeom prst="rect">
            <a:avLst/>
          </a:prstGeom>
        </p:spPr>
      </p:pic>
      <p:sp>
        <p:nvSpPr>
          <p:cNvPr id="10" name="角丸四角形 9"/>
          <p:cNvSpPr/>
          <p:nvPr/>
        </p:nvSpPr>
        <p:spPr>
          <a:xfrm>
            <a:off x="6010273" y="3209926"/>
            <a:ext cx="3448051" cy="47625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3"/>
          <a:srcRect l="25358" t="25162" r="26904" b="40552"/>
          <a:stretch/>
        </p:blipFill>
        <p:spPr>
          <a:xfrm>
            <a:off x="6010273" y="4294806"/>
            <a:ext cx="4789532" cy="186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74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644389"/>
            <a:ext cx="10515600" cy="4351338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GOF</a:t>
            </a:r>
            <a:r>
              <a:rPr kumimoji="1" lang="ja-JP" altLang="en-US" dirty="0" smtClean="0"/>
              <a:t>プロット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必要な関数の説明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演習</a:t>
            </a:r>
            <a:r>
              <a:rPr kumimoji="1" lang="en-US" altLang="ja-JP" dirty="0" smtClean="0"/>
              <a:t>-1</a:t>
            </a:r>
          </a:p>
          <a:p>
            <a:pPr lvl="1"/>
            <a:endParaRPr kumimoji="1" lang="en-US" altLang="ja-JP" dirty="0"/>
          </a:p>
          <a:p>
            <a:r>
              <a:rPr lang="ja-JP" altLang="en-US" dirty="0" smtClean="0"/>
              <a:t>視覚的共変量探索</a:t>
            </a:r>
            <a:endParaRPr lang="en-US" altLang="ja-JP" dirty="0"/>
          </a:p>
          <a:p>
            <a:pPr lvl="1"/>
            <a:r>
              <a:rPr lang="ja-JP" altLang="en-US" dirty="0" smtClean="0"/>
              <a:t>共変量候補の相関関係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必要な関数・パッケージの説明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演習</a:t>
            </a:r>
            <a:r>
              <a:rPr lang="en-US" altLang="ja-JP" dirty="0" smtClean="0"/>
              <a:t>-2</a:t>
            </a:r>
          </a:p>
          <a:p>
            <a:pPr lvl="1"/>
            <a:r>
              <a:rPr lang="en-US" altLang="ja-JP" dirty="0" smtClean="0"/>
              <a:t>ETA</a:t>
            </a:r>
            <a:r>
              <a:rPr lang="ja-JP" altLang="en-US" dirty="0" smtClean="0"/>
              <a:t>（変量効果）と共変量の関係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演習</a:t>
            </a:r>
            <a:r>
              <a:rPr lang="en-US" altLang="ja-JP" dirty="0" smtClean="0"/>
              <a:t>-3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994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演習</a:t>
            </a:r>
            <a:r>
              <a:rPr kumimoji="1"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-2</a:t>
            </a:r>
            <a:r>
              <a:rPr kumimoji="1"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：回答コード例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14362" y="1690690"/>
            <a:ext cx="10963275" cy="337661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kumimoji="1" lang="en-US" altLang="ja-JP" sz="2000" dirty="0" smtClean="0">
                <a:solidFill>
                  <a:srgbClr val="0070C0"/>
                </a:solidFill>
              </a:rPr>
              <a:t>## </a:t>
            </a:r>
            <a:r>
              <a:rPr kumimoji="1" lang="ja-JP" altLang="en-US" sz="2000" dirty="0" smtClean="0">
                <a:solidFill>
                  <a:srgbClr val="0070C0"/>
                </a:solidFill>
              </a:rPr>
              <a:t>散布図行列</a:t>
            </a:r>
            <a:endParaRPr kumimoji="1" lang="en-US" altLang="ja-JP" sz="2000" dirty="0" smtClean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/>
              <a:t>p &lt;- </a:t>
            </a:r>
            <a:r>
              <a:rPr lang="en-US" altLang="ja-JP" sz="2000" dirty="0" err="1" smtClean="0"/>
              <a:t>ggpairs</a:t>
            </a:r>
            <a:r>
              <a:rPr lang="en-US" altLang="ja-JP" sz="2000" dirty="0" smtClean="0"/>
              <a:t>(data=nmdata2, </a:t>
            </a:r>
            <a:r>
              <a:rPr lang="en-US" altLang="ja-JP" sz="2000" dirty="0" err="1"/>
              <a:t>aes</a:t>
            </a:r>
            <a:r>
              <a:rPr lang="en-US" altLang="ja-JP" sz="2000" dirty="0"/>
              <a:t>(alpha=0.7, </a:t>
            </a:r>
            <a:r>
              <a:rPr lang="en-US" altLang="ja-JP" sz="2000" dirty="0" err="1"/>
              <a:t>colour</a:t>
            </a:r>
            <a:r>
              <a:rPr lang="en-US" altLang="ja-JP" sz="2000" dirty="0"/>
              <a:t>=HLTH))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 smtClean="0"/>
              <a:t>print(p)</a:t>
            </a:r>
            <a:endParaRPr lang="en-US" altLang="ja-JP" sz="200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20</a:t>
            </a:fld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2135" y="2503422"/>
            <a:ext cx="5394102" cy="385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70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演習</a:t>
            </a:r>
            <a:r>
              <a:rPr kumimoji="1"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-3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6351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ja-JP" dirty="0" smtClean="0"/>
              <a:t>Data folder</a:t>
            </a:r>
            <a:r>
              <a:rPr kumimoji="1" lang="ja-JP" altLang="en-US" dirty="0" smtClean="0"/>
              <a:t>内の</a:t>
            </a:r>
            <a:r>
              <a:rPr lang="en-US" altLang="ja-JP" dirty="0" smtClean="0">
                <a:solidFill>
                  <a:schemeClr val="accent5"/>
                </a:solidFill>
              </a:rPr>
              <a:t>patab61</a:t>
            </a:r>
            <a:r>
              <a:rPr kumimoji="1" lang="ja-JP" altLang="en-US" dirty="0" err="1" smtClean="0">
                <a:solidFill>
                  <a:schemeClr val="accent5"/>
                </a:solidFill>
              </a:rPr>
              <a:t>、</a:t>
            </a:r>
            <a:r>
              <a:rPr lang="en-US" altLang="ja-JP" dirty="0" smtClean="0">
                <a:solidFill>
                  <a:schemeClr val="accent5"/>
                </a:solidFill>
              </a:rPr>
              <a:t>catab61</a:t>
            </a:r>
            <a:r>
              <a:rPr lang="ja-JP" altLang="en-US" dirty="0" err="1" smtClean="0">
                <a:solidFill>
                  <a:schemeClr val="accent5"/>
                </a:solidFill>
              </a:rPr>
              <a:t>、</a:t>
            </a:r>
            <a:r>
              <a:rPr lang="en-US" altLang="ja-JP" dirty="0" smtClean="0">
                <a:solidFill>
                  <a:schemeClr val="accent5"/>
                </a:solidFill>
              </a:rPr>
              <a:t>cotab61</a:t>
            </a:r>
            <a:r>
              <a:rPr lang="ja-JP" altLang="en-US" dirty="0" err="1" smtClean="0">
                <a:solidFill>
                  <a:schemeClr val="accent5"/>
                </a:solidFill>
              </a:rPr>
              <a:t>、</a:t>
            </a:r>
            <a:r>
              <a:rPr lang="en-US" altLang="ja-JP" dirty="0" smtClean="0">
                <a:solidFill>
                  <a:schemeClr val="accent5"/>
                </a:solidFill>
              </a:rPr>
              <a:t>sdtab61</a:t>
            </a:r>
            <a:r>
              <a:rPr lang="ja-JP" altLang="en-US" dirty="0" smtClean="0"/>
              <a:t>について</a:t>
            </a:r>
            <a:endParaRPr lang="en-US" altLang="ja-JP" dirty="0" smtClean="0"/>
          </a:p>
          <a:p>
            <a:pPr lvl="1">
              <a:lnSpc>
                <a:spcPct val="100000"/>
              </a:lnSpc>
            </a:pPr>
            <a:r>
              <a:rPr lang="en-US" altLang="ja-JP" dirty="0" smtClean="0">
                <a:solidFill>
                  <a:schemeClr val="accent5"/>
                </a:solidFill>
              </a:rPr>
              <a:t>patab61</a:t>
            </a:r>
            <a:r>
              <a:rPr lang="ja-JP" altLang="en-US" dirty="0" err="1" smtClean="0">
                <a:solidFill>
                  <a:schemeClr val="accent5"/>
                </a:solidFill>
              </a:rPr>
              <a:t>、</a:t>
            </a:r>
            <a:r>
              <a:rPr lang="en-US" altLang="ja-JP" dirty="0" smtClean="0">
                <a:solidFill>
                  <a:schemeClr val="accent5"/>
                </a:solidFill>
              </a:rPr>
              <a:t>catab61</a:t>
            </a:r>
            <a:r>
              <a:rPr lang="ja-JP" altLang="en-US" dirty="0" err="1" smtClean="0">
                <a:solidFill>
                  <a:schemeClr val="accent5"/>
                </a:solidFill>
              </a:rPr>
              <a:t>、</a:t>
            </a:r>
            <a:r>
              <a:rPr lang="en-US" altLang="ja-JP" dirty="0" smtClean="0">
                <a:solidFill>
                  <a:schemeClr val="accent5"/>
                </a:solidFill>
              </a:rPr>
              <a:t>cotab61</a:t>
            </a:r>
            <a:r>
              <a:rPr lang="ja-JP" altLang="en-US" dirty="0" smtClean="0"/>
              <a:t>は</a:t>
            </a:r>
            <a:r>
              <a:rPr lang="ja-JP" altLang="en-US" dirty="0"/>
              <a:t>被験者番号（</a:t>
            </a:r>
            <a:r>
              <a:rPr lang="en-US" altLang="ja-JP" dirty="0"/>
              <a:t>ID</a:t>
            </a:r>
            <a:r>
              <a:rPr lang="ja-JP" altLang="en-US" dirty="0"/>
              <a:t>）が重複した</a:t>
            </a:r>
            <a:r>
              <a:rPr lang="ja-JP" altLang="en-US" dirty="0" smtClean="0"/>
              <a:t>行を削除して、</a:t>
            </a:r>
            <a:r>
              <a:rPr lang="en-US" altLang="ja-JP" dirty="0"/>
              <a:t> </a:t>
            </a:r>
            <a:r>
              <a:rPr lang="en-US" altLang="ja-JP" dirty="0" err="1" smtClean="0">
                <a:solidFill>
                  <a:schemeClr val="accent5"/>
                </a:solidFill>
              </a:rPr>
              <a:t>patab</a:t>
            </a:r>
            <a:r>
              <a:rPr lang="ja-JP" altLang="en-US" dirty="0" err="1" smtClean="0"/>
              <a:t>、</a:t>
            </a:r>
            <a:r>
              <a:rPr lang="en-US" altLang="ja-JP" dirty="0" err="1" smtClean="0">
                <a:solidFill>
                  <a:schemeClr val="accent5"/>
                </a:solidFill>
              </a:rPr>
              <a:t>catab</a:t>
            </a:r>
            <a:r>
              <a:rPr lang="ja-JP" altLang="en-US" dirty="0" err="1" smtClean="0"/>
              <a:t>、</a:t>
            </a:r>
            <a:r>
              <a:rPr lang="en-US" altLang="ja-JP" dirty="0" err="1" smtClean="0">
                <a:solidFill>
                  <a:schemeClr val="accent5"/>
                </a:solidFill>
              </a:rPr>
              <a:t>cotab</a:t>
            </a:r>
            <a:r>
              <a:rPr lang="ja-JP" altLang="en-US" dirty="0" smtClean="0"/>
              <a:t>を作成してください。</a:t>
            </a:r>
            <a:endParaRPr lang="en-US" altLang="ja-JP" dirty="0" smtClean="0"/>
          </a:p>
          <a:p>
            <a:pPr lvl="1">
              <a:lnSpc>
                <a:spcPct val="100000"/>
              </a:lnSpc>
            </a:pPr>
            <a:r>
              <a:rPr lang="en-US" altLang="ja-JP" dirty="0" smtClean="0"/>
              <a:t>sdtab61</a:t>
            </a:r>
            <a:r>
              <a:rPr lang="ja-JP" altLang="en-US" dirty="0" smtClean="0"/>
              <a:t>は</a:t>
            </a:r>
            <a:r>
              <a:rPr lang="en-US" altLang="ja-JP" dirty="0" smtClean="0"/>
              <a:t>ID</a:t>
            </a:r>
            <a:r>
              <a:rPr lang="ja-JP" altLang="en-US" dirty="0" smtClean="0"/>
              <a:t>及び</a:t>
            </a:r>
            <a:r>
              <a:rPr lang="en-US" altLang="ja-JP" dirty="0" smtClean="0"/>
              <a:t>DRUG</a:t>
            </a:r>
            <a:r>
              <a:rPr lang="ja-JP" altLang="en-US" dirty="0" smtClean="0"/>
              <a:t>が重複した行を削除して、</a:t>
            </a:r>
            <a:r>
              <a:rPr lang="en-US" altLang="ja-JP" dirty="0" err="1" smtClean="0">
                <a:solidFill>
                  <a:schemeClr val="accent5"/>
                </a:solidFill>
              </a:rPr>
              <a:t>sdtab</a:t>
            </a:r>
            <a:r>
              <a:rPr lang="ja-JP" altLang="en-US" dirty="0"/>
              <a:t>を作成してください。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lang="en-US" altLang="ja-JP" dirty="0" err="1" smtClean="0">
                <a:solidFill>
                  <a:schemeClr val="accent5"/>
                </a:solidFill>
              </a:rPr>
              <a:t>patab</a:t>
            </a:r>
            <a:r>
              <a:rPr lang="ja-JP" altLang="en-US" dirty="0" err="1">
                <a:solidFill>
                  <a:schemeClr val="accent5"/>
                </a:solidFill>
              </a:rPr>
              <a:t>、</a:t>
            </a:r>
            <a:r>
              <a:rPr lang="en-US" altLang="ja-JP" dirty="0" err="1">
                <a:solidFill>
                  <a:schemeClr val="accent5"/>
                </a:solidFill>
              </a:rPr>
              <a:t>catab</a:t>
            </a:r>
            <a:r>
              <a:rPr lang="ja-JP" altLang="en-US" dirty="0" err="1">
                <a:solidFill>
                  <a:schemeClr val="accent5"/>
                </a:solidFill>
              </a:rPr>
              <a:t>、</a:t>
            </a:r>
            <a:r>
              <a:rPr lang="en-US" altLang="ja-JP" dirty="0" err="1" smtClean="0">
                <a:solidFill>
                  <a:schemeClr val="accent5"/>
                </a:solidFill>
              </a:rPr>
              <a:t>cotab</a:t>
            </a:r>
            <a:r>
              <a:rPr lang="ja-JP" altLang="en-US" dirty="0" err="1" smtClean="0">
                <a:solidFill>
                  <a:schemeClr val="accent5"/>
                </a:solidFill>
              </a:rPr>
              <a:t>、</a:t>
            </a:r>
            <a:r>
              <a:rPr lang="en-US" altLang="ja-JP" dirty="0" err="1" smtClean="0">
                <a:solidFill>
                  <a:schemeClr val="accent5"/>
                </a:solidFill>
              </a:rPr>
              <a:t>sdtab</a:t>
            </a:r>
            <a:r>
              <a:rPr lang="ja-JP" altLang="en-US" dirty="0" smtClean="0"/>
              <a:t>を</a:t>
            </a:r>
            <a:r>
              <a:rPr lang="en-US" altLang="ja-JP" dirty="0" smtClean="0"/>
              <a:t>ID</a:t>
            </a:r>
            <a:r>
              <a:rPr lang="ja-JP" altLang="en-US" dirty="0" smtClean="0"/>
              <a:t>を</a:t>
            </a:r>
            <a:r>
              <a:rPr lang="en-US" altLang="ja-JP" dirty="0" smtClean="0"/>
              <a:t>key</a:t>
            </a:r>
            <a:r>
              <a:rPr lang="ja-JP" altLang="en-US" dirty="0" smtClean="0"/>
              <a:t>としてマージした</a:t>
            </a:r>
            <a:r>
              <a:rPr lang="en-US" altLang="ja-JP" dirty="0" err="1" smtClean="0">
                <a:solidFill>
                  <a:schemeClr val="accent5"/>
                </a:solidFill>
              </a:rPr>
              <a:t>nmdata</a:t>
            </a:r>
            <a:r>
              <a:rPr lang="ja-JP" altLang="en-US" dirty="0" smtClean="0"/>
              <a:t>を作成してください。</a:t>
            </a:r>
            <a:endParaRPr lang="en-US" altLang="ja-JP" dirty="0"/>
          </a:p>
          <a:p>
            <a:pPr>
              <a:lnSpc>
                <a:spcPct val="100000"/>
              </a:lnSpc>
            </a:pP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lang="en-US" altLang="ja-JP" dirty="0" err="1" smtClean="0">
                <a:solidFill>
                  <a:schemeClr val="accent5"/>
                </a:solidFill>
              </a:rPr>
              <a:t>nmdata</a:t>
            </a:r>
            <a:r>
              <a:rPr lang="ja-JP" altLang="en-US" dirty="0" smtClean="0"/>
              <a:t>を用いて</a:t>
            </a:r>
            <a:r>
              <a:rPr lang="en-US" altLang="ja-JP" dirty="0" smtClean="0"/>
              <a:t>ETA1</a:t>
            </a:r>
            <a:r>
              <a:rPr lang="ja-JP" altLang="en-US" dirty="0" smtClean="0"/>
              <a:t>と</a:t>
            </a:r>
            <a:r>
              <a:rPr lang="en-US" altLang="ja-JP" dirty="0" smtClean="0"/>
              <a:t>CRCL</a:t>
            </a:r>
            <a:r>
              <a:rPr lang="ja-JP" altLang="en-US" dirty="0" smtClean="0"/>
              <a:t>の相関プロットを作成してください。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lang="en-US" altLang="ja-JP" dirty="0" err="1">
                <a:solidFill>
                  <a:schemeClr val="accent5"/>
                </a:solidFill>
              </a:rPr>
              <a:t>nmdata</a:t>
            </a:r>
            <a:r>
              <a:rPr lang="ja-JP" altLang="en-US" dirty="0"/>
              <a:t>を</a:t>
            </a:r>
            <a:r>
              <a:rPr lang="ja-JP" altLang="en-US" dirty="0" smtClean="0"/>
              <a:t>用いて</a:t>
            </a:r>
            <a:r>
              <a:rPr lang="en-US" altLang="ja-JP" dirty="0" smtClean="0"/>
              <a:t>ETA1</a:t>
            </a:r>
            <a:r>
              <a:rPr lang="ja-JP" altLang="en-US" dirty="0" smtClean="0"/>
              <a:t>と</a:t>
            </a:r>
            <a:r>
              <a:rPr lang="en-US" altLang="ja-JP" dirty="0" smtClean="0"/>
              <a:t>HLTH</a:t>
            </a:r>
            <a:r>
              <a:rPr lang="ja-JP" altLang="en-US" dirty="0" smtClean="0"/>
              <a:t>のボックスプロットを作成してください。</a:t>
            </a:r>
            <a:endParaRPr lang="en-US" altLang="ja-JP" dirty="0"/>
          </a:p>
          <a:p>
            <a:pPr>
              <a:lnSpc>
                <a:spcPct val="100000"/>
              </a:lnSpc>
            </a:pPr>
            <a:endParaRPr kumimoji="1" lang="en-US" altLang="ja-JP" dirty="0" smtClean="0"/>
          </a:p>
          <a:p>
            <a:pPr>
              <a:lnSpc>
                <a:spcPct val="100000"/>
              </a:lnSpc>
            </a:pPr>
            <a:endParaRPr lang="en-US" altLang="ja-JP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552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演習</a:t>
            </a:r>
            <a:r>
              <a:rPr lang="en-US" altLang="ja-JP" dirty="0" smtClean="0"/>
              <a:t>-3</a:t>
            </a:r>
            <a:r>
              <a:rPr lang="ja-JP" altLang="en-US" dirty="0" smtClean="0"/>
              <a:t>に用いるデータセットの説明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22</a:t>
            </a:fld>
            <a:endParaRPr kumimoji="1"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ja-JP" dirty="0" smtClean="0"/>
              <a:t>patab61</a:t>
            </a:r>
            <a:r>
              <a:rPr lang="ja-JP" altLang="en-US" dirty="0" smtClean="0"/>
              <a:t>：患者個別パラメータ（</a:t>
            </a:r>
            <a:r>
              <a:rPr lang="en-US" altLang="ja-JP" dirty="0" smtClean="0"/>
              <a:t>ETA</a:t>
            </a:r>
            <a:r>
              <a:rPr lang="ja-JP" altLang="en-US" dirty="0" smtClean="0"/>
              <a:t>）を出力したファイル</a:t>
            </a:r>
            <a:endParaRPr lang="en-US" altLang="ja-JP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dirty="0" smtClean="0"/>
              <a:t>catab61</a:t>
            </a:r>
            <a:r>
              <a:rPr lang="ja-JP" altLang="en-US" dirty="0" smtClean="0"/>
              <a:t>：共変量候補のうち、離散変数を出力したファイル</a:t>
            </a:r>
            <a:endParaRPr lang="en-US" altLang="ja-JP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dirty="0" smtClean="0"/>
              <a:t>cotab61</a:t>
            </a:r>
            <a:r>
              <a:rPr lang="ja-JP" altLang="en-US" dirty="0" smtClean="0"/>
              <a:t>：共変量候補のうち、連続変数を出力したファイル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 smtClean="0"/>
              <a:t>sdtab61</a:t>
            </a:r>
            <a:r>
              <a:rPr lang="ja-JP" altLang="en-US" dirty="0" smtClean="0"/>
              <a:t>：</a:t>
            </a:r>
            <a:r>
              <a:rPr lang="en-US" altLang="ja-JP" dirty="0" smtClean="0"/>
              <a:t>GOF</a:t>
            </a:r>
            <a:r>
              <a:rPr lang="ja-JP" altLang="en-US" dirty="0"/>
              <a:t>プロット作成に必要な変数を出力した</a:t>
            </a:r>
            <a:r>
              <a:rPr lang="ja-JP" altLang="en-US" dirty="0" smtClean="0"/>
              <a:t>ファイル（今回は「</a:t>
            </a:r>
            <a:r>
              <a:rPr lang="en-US" altLang="ja-JP" dirty="0" smtClean="0"/>
              <a:t>DRUG</a:t>
            </a:r>
            <a:r>
              <a:rPr lang="ja-JP" altLang="en-US" dirty="0" smtClean="0"/>
              <a:t>」列をマージするために使用）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958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演習</a:t>
            </a:r>
            <a:r>
              <a:rPr kumimoji="1"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-3</a:t>
            </a:r>
            <a:r>
              <a:rPr kumimoji="1"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：回答コード例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14362" y="1525933"/>
            <a:ext cx="10963275" cy="337661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ja-JP" sz="1400" dirty="0" smtClean="0">
                <a:solidFill>
                  <a:schemeClr val="accent5"/>
                </a:solidFill>
              </a:rPr>
              <a:t># </a:t>
            </a:r>
            <a:r>
              <a:rPr lang="ja-JP" altLang="en-US" sz="1400" dirty="0">
                <a:solidFill>
                  <a:schemeClr val="accent5"/>
                </a:solidFill>
              </a:rPr>
              <a:t>データ読み込み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1400" dirty="0"/>
              <a:t>cotab61 &lt;- </a:t>
            </a:r>
            <a:r>
              <a:rPr lang="en-US" altLang="ja-JP" sz="1400" dirty="0" err="1"/>
              <a:t>read_table</a:t>
            </a:r>
            <a:r>
              <a:rPr lang="en-US" altLang="ja-JP" sz="1400" dirty="0"/>
              <a:t>(paste0(path, "/cotab61"), skip = 1)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1400" dirty="0"/>
              <a:t>catab61 &lt;- </a:t>
            </a:r>
            <a:r>
              <a:rPr lang="en-US" altLang="ja-JP" sz="1400" dirty="0" err="1"/>
              <a:t>read_table</a:t>
            </a:r>
            <a:r>
              <a:rPr lang="en-US" altLang="ja-JP" sz="1400" dirty="0"/>
              <a:t>(paste0(path, "/catab61"), skip = 1)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1400" dirty="0"/>
              <a:t>patab61 &lt;- </a:t>
            </a:r>
            <a:r>
              <a:rPr lang="en-US" altLang="ja-JP" sz="1400" dirty="0" err="1"/>
              <a:t>read_table</a:t>
            </a:r>
            <a:r>
              <a:rPr lang="en-US" altLang="ja-JP" sz="1400" dirty="0"/>
              <a:t>(paste0(path, "/patab61"), skip = 1)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1400" dirty="0"/>
              <a:t>sdtab61 &lt;- </a:t>
            </a:r>
            <a:r>
              <a:rPr lang="en-US" altLang="ja-JP" sz="1400" dirty="0" err="1"/>
              <a:t>read_table</a:t>
            </a:r>
            <a:r>
              <a:rPr lang="en-US" altLang="ja-JP" sz="1400" dirty="0"/>
              <a:t>(paste0(path, "/sdtab61"), skip = 1)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ja-JP" sz="1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1400" dirty="0">
                <a:solidFill>
                  <a:schemeClr val="accent5"/>
                </a:solidFill>
              </a:rPr>
              <a:t># </a:t>
            </a:r>
            <a:r>
              <a:rPr lang="ja-JP" altLang="en-US" sz="1400" dirty="0">
                <a:solidFill>
                  <a:schemeClr val="accent5"/>
                </a:solidFill>
              </a:rPr>
              <a:t>データ処理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1400" dirty="0" err="1"/>
              <a:t>patab</a:t>
            </a:r>
            <a:r>
              <a:rPr lang="en-US" altLang="ja-JP" sz="1400" dirty="0"/>
              <a:t> &lt;- patab61 %&gt;% distinct(ID, .</a:t>
            </a:r>
            <a:r>
              <a:rPr lang="en-US" altLang="ja-JP" sz="1400" dirty="0" err="1"/>
              <a:t>keep_all</a:t>
            </a:r>
            <a:r>
              <a:rPr lang="en-US" altLang="ja-JP" sz="1400" dirty="0"/>
              <a:t>=TRUE)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1400" dirty="0" err="1"/>
              <a:t>catab</a:t>
            </a:r>
            <a:r>
              <a:rPr lang="en-US" altLang="ja-JP" sz="1400" dirty="0"/>
              <a:t> &lt;- catab61 %&gt;% distinct(ID, .</a:t>
            </a:r>
            <a:r>
              <a:rPr lang="en-US" altLang="ja-JP" sz="1400" dirty="0" err="1"/>
              <a:t>keep_all</a:t>
            </a:r>
            <a:r>
              <a:rPr lang="en-US" altLang="ja-JP" sz="1400" dirty="0"/>
              <a:t>=TRUE)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1400" dirty="0" err="1"/>
              <a:t>cotab</a:t>
            </a:r>
            <a:r>
              <a:rPr lang="en-US" altLang="ja-JP" sz="1400" dirty="0"/>
              <a:t> &lt;- cotab61 %&gt;% distinct(ID, .</a:t>
            </a:r>
            <a:r>
              <a:rPr lang="en-US" altLang="ja-JP" sz="1400" dirty="0" err="1"/>
              <a:t>keep_all</a:t>
            </a:r>
            <a:r>
              <a:rPr lang="en-US" altLang="ja-JP" sz="1400" dirty="0"/>
              <a:t>=TRUE)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1400" dirty="0" err="1"/>
              <a:t>sdtab</a:t>
            </a:r>
            <a:r>
              <a:rPr lang="en-US" altLang="ja-JP" sz="1400" dirty="0"/>
              <a:t> &lt;- sdtab61 %&gt;% distinct(ID, DRUG, .</a:t>
            </a:r>
            <a:r>
              <a:rPr lang="en-US" altLang="ja-JP" sz="1400" dirty="0" err="1"/>
              <a:t>keep_all</a:t>
            </a:r>
            <a:r>
              <a:rPr lang="en-US" altLang="ja-JP" sz="1400" dirty="0"/>
              <a:t>=TRUE)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ja-JP" sz="1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1400" dirty="0" err="1"/>
              <a:t>nmdata</a:t>
            </a:r>
            <a:r>
              <a:rPr lang="en-US" altLang="ja-JP" sz="1400" dirty="0"/>
              <a:t> &lt;- </a:t>
            </a:r>
            <a:r>
              <a:rPr lang="en-US" altLang="ja-JP" sz="1400" dirty="0" err="1"/>
              <a:t>left_join</a:t>
            </a:r>
            <a:r>
              <a:rPr lang="en-US" altLang="ja-JP" sz="1400" dirty="0"/>
              <a:t>(</a:t>
            </a:r>
            <a:r>
              <a:rPr lang="en-US" altLang="ja-JP" sz="1400" dirty="0" err="1"/>
              <a:t>sdtab</a:t>
            </a:r>
            <a:r>
              <a:rPr lang="en-US" altLang="ja-JP" sz="1400" dirty="0"/>
              <a:t>, </a:t>
            </a:r>
            <a:r>
              <a:rPr lang="en-US" altLang="ja-JP" sz="1400" dirty="0" err="1"/>
              <a:t>patab</a:t>
            </a:r>
            <a:r>
              <a:rPr lang="en-US" altLang="ja-JP" sz="1400" dirty="0"/>
              <a:t>, by="ID")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1400" dirty="0" err="1"/>
              <a:t>nmdata</a:t>
            </a:r>
            <a:r>
              <a:rPr lang="en-US" altLang="ja-JP" sz="1400" dirty="0"/>
              <a:t> &lt;- </a:t>
            </a:r>
            <a:r>
              <a:rPr lang="en-US" altLang="ja-JP" sz="1400" dirty="0" err="1"/>
              <a:t>left_join</a:t>
            </a:r>
            <a:r>
              <a:rPr lang="en-US" altLang="ja-JP" sz="1400" dirty="0"/>
              <a:t>(</a:t>
            </a:r>
            <a:r>
              <a:rPr lang="en-US" altLang="ja-JP" sz="1400" dirty="0" err="1"/>
              <a:t>nmdata</a:t>
            </a:r>
            <a:r>
              <a:rPr lang="en-US" altLang="ja-JP" sz="1400" dirty="0"/>
              <a:t>, </a:t>
            </a:r>
            <a:r>
              <a:rPr lang="en-US" altLang="ja-JP" sz="1400" dirty="0" err="1"/>
              <a:t>catab</a:t>
            </a:r>
            <a:r>
              <a:rPr lang="en-US" altLang="ja-JP" sz="1400" dirty="0"/>
              <a:t>, by="ID")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1400" dirty="0" err="1"/>
              <a:t>nmdata</a:t>
            </a:r>
            <a:r>
              <a:rPr lang="en-US" altLang="ja-JP" sz="1400" dirty="0"/>
              <a:t> &lt;- </a:t>
            </a:r>
            <a:r>
              <a:rPr lang="en-US" altLang="ja-JP" sz="1400" dirty="0" err="1"/>
              <a:t>left_join</a:t>
            </a:r>
            <a:r>
              <a:rPr lang="en-US" altLang="ja-JP" sz="1400" dirty="0"/>
              <a:t>(</a:t>
            </a:r>
            <a:r>
              <a:rPr lang="en-US" altLang="ja-JP" sz="1400" dirty="0" err="1"/>
              <a:t>nmdata</a:t>
            </a:r>
            <a:r>
              <a:rPr lang="en-US" altLang="ja-JP" sz="1400" dirty="0"/>
              <a:t>, </a:t>
            </a:r>
            <a:r>
              <a:rPr lang="en-US" altLang="ja-JP" sz="1400" dirty="0" err="1"/>
              <a:t>cotab</a:t>
            </a:r>
            <a:r>
              <a:rPr lang="en-US" altLang="ja-JP" sz="1400" dirty="0"/>
              <a:t>, by="ID")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23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/>
          <a:srcRect l="51641" t="6899" b="61947"/>
          <a:stretch/>
        </p:blipFill>
        <p:spPr>
          <a:xfrm>
            <a:off x="5115708" y="3683000"/>
            <a:ext cx="6629787" cy="231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9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演習</a:t>
            </a:r>
            <a:r>
              <a:rPr kumimoji="1"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-3</a:t>
            </a:r>
            <a:r>
              <a:rPr kumimoji="1"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：回答コード例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19087" y="1519240"/>
            <a:ext cx="6481763" cy="337661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ja-JP" sz="1400" dirty="0">
                <a:solidFill>
                  <a:schemeClr val="accent5"/>
                </a:solidFill>
              </a:rPr>
              <a:t># ETA vs covariate</a:t>
            </a:r>
            <a:r>
              <a:rPr lang="ja-JP" altLang="en-US" sz="1400" dirty="0">
                <a:solidFill>
                  <a:schemeClr val="accent5"/>
                </a:solidFill>
              </a:rPr>
              <a:t>プロット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1400" dirty="0"/>
              <a:t>p &lt;- </a:t>
            </a:r>
            <a:r>
              <a:rPr lang="en-US" altLang="ja-JP" sz="1400" dirty="0" err="1"/>
              <a:t>ggplot</a:t>
            </a:r>
            <a:r>
              <a:rPr lang="en-US" altLang="ja-JP" sz="1400" dirty="0"/>
              <a:t>(data=</a:t>
            </a:r>
            <a:r>
              <a:rPr lang="en-US" altLang="ja-JP" sz="1400" dirty="0" err="1"/>
              <a:t>nmdata</a:t>
            </a:r>
            <a:r>
              <a:rPr lang="en-US" altLang="ja-JP" sz="1400" dirty="0"/>
              <a:t> %&gt;% filter(CRCL != -99 &amp; DRUG == 1), </a:t>
            </a:r>
            <a:r>
              <a:rPr lang="en-US" altLang="ja-JP" sz="1400" dirty="0" err="1"/>
              <a:t>aes</a:t>
            </a:r>
            <a:r>
              <a:rPr lang="en-US" altLang="ja-JP" sz="1400" dirty="0"/>
              <a:t>(x=CRCL, y=ETA1))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1400" dirty="0"/>
              <a:t>p &lt;- p + </a:t>
            </a:r>
            <a:r>
              <a:rPr lang="en-US" altLang="ja-JP" sz="1400" dirty="0" err="1"/>
              <a:t>geom_point</a:t>
            </a:r>
            <a:r>
              <a:rPr lang="en-US" altLang="ja-JP" sz="1400" dirty="0"/>
              <a:t>(alpha=0.7, shape=21)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1400" dirty="0"/>
              <a:t>p &lt;- p + </a:t>
            </a:r>
            <a:r>
              <a:rPr lang="en-US" altLang="ja-JP" sz="1400" dirty="0" err="1"/>
              <a:t>stat_smooth</a:t>
            </a:r>
            <a:r>
              <a:rPr lang="en-US" altLang="ja-JP" sz="1400" dirty="0"/>
              <a:t>(method="loess", </a:t>
            </a:r>
            <a:r>
              <a:rPr lang="en-US" altLang="ja-JP" sz="1400" dirty="0" err="1"/>
              <a:t>linetype</a:t>
            </a:r>
            <a:r>
              <a:rPr lang="en-US" altLang="ja-JP" sz="1400" dirty="0"/>
              <a:t> = "dashed", </a:t>
            </a:r>
            <a:r>
              <a:rPr lang="en-US" altLang="ja-JP" sz="1400" dirty="0" err="1"/>
              <a:t>colour</a:t>
            </a:r>
            <a:r>
              <a:rPr lang="en-US" altLang="ja-JP" sz="1400" dirty="0"/>
              <a:t> = "red", se = FALSE)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1400" dirty="0"/>
              <a:t>p &lt;- p + </a:t>
            </a:r>
            <a:r>
              <a:rPr lang="en-US" altLang="ja-JP" sz="1400" dirty="0" err="1"/>
              <a:t>theme_bw</a:t>
            </a:r>
            <a:r>
              <a:rPr lang="en-US" altLang="ja-JP" sz="1400" dirty="0"/>
              <a:t>(</a:t>
            </a:r>
            <a:r>
              <a:rPr lang="en-US" altLang="ja-JP" sz="1400" dirty="0" err="1"/>
              <a:t>base_size</a:t>
            </a:r>
            <a:r>
              <a:rPr lang="en-US" altLang="ja-JP" sz="1400" dirty="0"/>
              <a:t>=12)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1400" dirty="0"/>
              <a:t>p1 &lt;- p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ja-JP" sz="1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1400" dirty="0"/>
              <a:t>p &lt;- </a:t>
            </a:r>
            <a:r>
              <a:rPr lang="en-US" altLang="ja-JP" sz="1400" dirty="0" err="1"/>
              <a:t>ggplot</a:t>
            </a:r>
            <a:r>
              <a:rPr lang="en-US" altLang="ja-JP" sz="1400" dirty="0"/>
              <a:t>(data=</a:t>
            </a:r>
            <a:r>
              <a:rPr lang="en-US" altLang="ja-JP" sz="1400" dirty="0" err="1"/>
              <a:t>nmdata</a:t>
            </a:r>
            <a:r>
              <a:rPr lang="en-US" altLang="ja-JP" sz="1400" dirty="0"/>
              <a:t> %&gt;% filter(CRCL != -99 &amp; DRUG == 1), </a:t>
            </a:r>
            <a:r>
              <a:rPr lang="en-US" altLang="ja-JP" sz="1400" dirty="0" err="1"/>
              <a:t>aes</a:t>
            </a:r>
            <a:r>
              <a:rPr lang="en-US" altLang="ja-JP" sz="1400" dirty="0"/>
              <a:t>(x=factor(HLTH), y=ETA1))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1400" dirty="0"/>
              <a:t>p &lt;- p + </a:t>
            </a:r>
            <a:r>
              <a:rPr lang="en-US" altLang="ja-JP" sz="1400" dirty="0" err="1"/>
              <a:t>geom_boxplot</a:t>
            </a:r>
            <a:r>
              <a:rPr lang="en-US" altLang="ja-JP" sz="1400" dirty="0"/>
              <a:t>(alpha=0.7, shape=21)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1400" dirty="0"/>
              <a:t>p &lt;- p + </a:t>
            </a:r>
            <a:r>
              <a:rPr lang="en-US" altLang="ja-JP" sz="1400" dirty="0" err="1"/>
              <a:t>geom_hline</a:t>
            </a:r>
            <a:r>
              <a:rPr lang="en-US" altLang="ja-JP" sz="1400" dirty="0"/>
              <a:t>(</a:t>
            </a:r>
            <a:r>
              <a:rPr lang="en-US" altLang="ja-JP" sz="1400" dirty="0" err="1"/>
              <a:t>yintercept</a:t>
            </a:r>
            <a:r>
              <a:rPr lang="en-US" altLang="ja-JP" sz="1400" dirty="0"/>
              <a:t>=0, </a:t>
            </a:r>
            <a:r>
              <a:rPr lang="en-US" altLang="ja-JP" sz="1400" dirty="0" err="1"/>
              <a:t>linetype</a:t>
            </a:r>
            <a:r>
              <a:rPr lang="en-US" altLang="ja-JP" sz="1400" dirty="0"/>
              <a:t>="dashed")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1400" dirty="0"/>
              <a:t>p &lt;- p + </a:t>
            </a:r>
            <a:r>
              <a:rPr lang="en-US" altLang="ja-JP" sz="1400" dirty="0" err="1"/>
              <a:t>theme_bw</a:t>
            </a:r>
            <a:r>
              <a:rPr lang="en-US" altLang="ja-JP" sz="1400" dirty="0"/>
              <a:t>(</a:t>
            </a:r>
            <a:r>
              <a:rPr lang="en-US" altLang="ja-JP" sz="1400" dirty="0" err="1"/>
              <a:t>base_size</a:t>
            </a:r>
            <a:r>
              <a:rPr lang="en-US" altLang="ja-JP" sz="1400" dirty="0"/>
              <a:t>=12)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1400" dirty="0"/>
              <a:t>p2 &lt;- p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ja-JP" sz="1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1400" dirty="0" err="1"/>
              <a:t>grid.arrange</a:t>
            </a:r>
            <a:r>
              <a:rPr lang="en-US" altLang="ja-JP" sz="1400" dirty="0"/>
              <a:t>(p1, p2, </a:t>
            </a:r>
            <a:r>
              <a:rPr lang="en-US" altLang="ja-JP" sz="1400" dirty="0" err="1" smtClean="0"/>
              <a:t>ncol</a:t>
            </a:r>
            <a:r>
              <a:rPr lang="en-US" altLang="ja-JP" sz="1400" dirty="0" smtClean="0"/>
              <a:t>=2)</a:t>
            </a:r>
            <a:endParaRPr lang="en-US" altLang="ja-JP" sz="140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24</a:t>
            </a:fld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5" y="2756705"/>
            <a:ext cx="5136051" cy="279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29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Goodness-of-fit</a:t>
            </a:r>
            <a:r>
              <a:rPr kumimoji="1"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（</a:t>
            </a:r>
            <a:r>
              <a:rPr kumimoji="1"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GOF</a:t>
            </a:r>
            <a:r>
              <a:rPr lang="ja-JP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）</a:t>
            </a:r>
            <a:r>
              <a:rPr kumimoji="1"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プロット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834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ja-JP" altLang="en-US" dirty="0" smtClean="0"/>
              <a:t>母集団解析で構築し</a:t>
            </a:r>
            <a:r>
              <a:rPr lang="ja-JP" altLang="en-US" dirty="0" smtClean="0"/>
              <a:t>たモデルの診断プロットの</a:t>
            </a:r>
            <a:r>
              <a:rPr lang="en-US" altLang="ja-JP" dirty="0" smtClean="0"/>
              <a:t>1</a:t>
            </a:r>
            <a:r>
              <a:rPr lang="ja-JP" altLang="en-US" dirty="0" smtClean="0"/>
              <a:t>つ</a:t>
            </a:r>
            <a:endParaRPr lang="en-US" altLang="ja-JP" dirty="0" smtClean="0"/>
          </a:p>
          <a:p>
            <a:pPr lvl="1">
              <a:lnSpc>
                <a:spcPct val="100000"/>
              </a:lnSpc>
            </a:pPr>
            <a:r>
              <a:rPr kumimoji="1" lang="ja-JP" altLang="en-US" dirty="0" smtClean="0"/>
              <a:t>実測値（</a:t>
            </a:r>
            <a:r>
              <a:rPr lang="en-US" altLang="ja-JP" dirty="0" smtClean="0"/>
              <a:t>DV</a:t>
            </a:r>
            <a:r>
              <a:rPr kumimoji="1" lang="ja-JP" altLang="en-US" dirty="0" smtClean="0"/>
              <a:t>） </a:t>
            </a:r>
            <a:r>
              <a:rPr kumimoji="1" lang="en-US" altLang="ja-JP" dirty="0" smtClean="0"/>
              <a:t>vs </a:t>
            </a:r>
            <a:r>
              <a:rPr kumimoji="1" lang="ja-JP" altLang="en-US" dirty="0" smtClean="0"/>
              <a:t>母集団予測値（</a:t>
            </a:r>
            <a:r>
              <a:rPr kumimoji="1" lang="en-US" altLang="ja-JP" dirty="0" smtClean="0"/>
              <a:t>PRED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pPr lvl="1">
              <a:lnSpc>
                <a:spcPct val="100000"/>
              </a:lnSpc>
            </a:pPr>
            <a:r>
              <a:rPr lang="ja-JP" altLang="en-US" dirty="0" smtClean="0"/>
              <a:t>実測値（</a:t>
            </a:r>
            <a:r>
              <a:rPr lang="en-US" altLang="ja-JP" dirty="0" smtClean="0"/>
              <a:t>DV</a:t>
            </a:r>
            <a:r>
              <a:rPr lang="ja-JP" altLang="en-US" dirty="0" smtClean="0"/>
              <a:t>） </a:t>
            </a:r>
            <a:r>
              <a:rPr lang="en-US" altLang="ja-JP" dirty="0" smtClean="0"/>
              <a:t>vs </a:t>
            </a:r>
            <a:r>
              <a:rPr lang="ja-JP" altLang="en-US" dirty="0" smtClean="0"/>
              <a:t>個別予測値（</a:t>
            </a:r>
            <a:r>
              <a:rPr lang="en-US" altLang="ja-JP" dirty="0" smtClean="0"/>
              <a:t>IPRED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lvl="1">
              <a:lnSpc>
                <a:spcPct val="100000"/>
              </a:lnSpc>
            </a:pPr>
            <a:r>
              <a:rPr kumimoji="1" lang="ja-JP" altLang="en-US" dirty="0" smtClean="0"/>
              <a:t>条件付き重み付き残差（</a:t>
            </a:r>
            <a:r>
              <a:rPr kumimoji="1" lang="en-US" altLang="ja-JP" dirty="0" smtClean="0"/>
              <a:t>CWRES</a:t>
            </a:r>
            <a:r>
              <a:rPr kumimoji="1" lang="ja-JP" altLang="en-US" dirty="0" smtClean="0"/>
              <a:t>） </a:t>
            </a:r>
            <a:r>
              <a:rPr kumimoji="1" lang="en-US" altLang="ja-JP" dirty="0" smtClean="0"/>
              <a:t>vs PRED</a:t>
            </a:r>
          </a:p>
          <a:p>
            <a:pPr lvl="1">
              <a:lnSpc>
                <a:spcPct val="100000"/>
              </a:lnSpc>
            </a:pPr>
            <a:r>
              <a:rPr lang="en-US" altLang="ja-JP" dirty="0" smtClean="0"/>
              <a:t>CWRES vs Time</a:t>
            </a:r>
          </a:p>
          <a:p>
            <a:pPr lvl="1">
              <a:lnSpc>
                <a:spcPct val="100000"/>
              </a:lnSpc>
            </a:pPr>
            <a:r>
              <a:rPr kumimoji="1" lang="ja-JP" altLang="en-US" dirty="0" smtClean="0"/>
              <a:t>個別重み付き残差の絶対値（</a:t>
            </a:r>
            <a:r>
              <a:rPr kumimoji="1" lang="en-US" altLang="ja-JP" dirty="0" smtClean="0"/>
              <a:t>|IWRES|</a:t>
            </a:r>
            <a:r>
              <a:rPr kumimoji="1" lang="ja-JP" altLang="en-US" dirty="0" smtClean="0"/>
              <a:t>） </a:t>
            </a:r>
            <a:r>
              <a:rPr kumimoji="1" lang="en-US" altLang="ja-JP" dirty="0" smtClean="0"/>
              <a:t>vs IPRED</a:t>
            </a:r>
            <a:r>
              <a:rPr kumimoji="1" lang="ja-JP" altLang="en-US" dirty="0" smtClean="0"/>
              <a:t>など</a:t>
            </a:r>
            <a:endParaRPr kumimoji="1"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0" y="3781653"/>
            <a:ext cx="3349004" cy="239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37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GOF</a:t>
            </a:r>
            <a:r>
              <a:rPr kumimoji="1"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プロットの作成手順</a:t>
            </a:r>
            <a:r>
              <a:rPr kumimoji="1"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kumimoji="1"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2996" y="1498130"/>
            <a:ext cx="6398612" cy="63051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 err="1" smtClean="0"/>
              <a:t>sdtab</a:t>
            </a:r>
            <a:r>
              <a:rPr kumimoji="1" lang="ja-JP" altLang="en-US" sz="2000" dirty="0" smtClean="0"/>
              <a:t>（</a:t>
            </a:r>
            <a:r>
              <a:rPr kumimoji="1" lang="en-US" altLang="ja-JP" sz="2000" dirty="0" smtClean="0"/>
              <a:t>GOF</a:t>
            </a:r>
            <a:r>
              <a:rPr kumimoji="1" lang="ja-JP" altLang="en-US" sz="2000" dirty="0" smtClean="0"/>
              <a:t>プロット作成に必要な変数を出力したファイル）</a:t>
            </a:r>
            <a:endParaRPr lang="en-US" altLang="ja-JP" sz="2000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 err="1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498" y="2082324"/>
            <a:ext cx="5200650" cy="3714750"/>
          </a:xfrm>
          <a:prstGeom prst="rect">
            <a:avLst/>
          </a:prstGeom>
        </p:spPr>
      </p:pic>
      <p:sp>
        <p:nvSpPr>
          <p:cNvPr id="11" name="コンテンツ プレースホルダー 2"/>
          <p:cNvSpPr txBox="1">
            <a:spLocks/>
          </p:cNvSpPr>
          <p:nvPr/>
        </p:nvSpPr>
        <p:spPr>
          <a:xfrm>
            <a:off x="6695432" y="1497386"/>
            <a:ext cx="3162943" cy="4247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 smtClean="0"/>
              <a:t>GOF</a:t>
            </a:r>
            <a:r>
              <a:rPr lang="ja-JP" altLang="en-US" sz="2000" dirty="0" smtClean="0"/>
              <a:t>プロット</a:t>
            </a:r>
            <a:endParaRPr lang="en-US" altLang="ja-JP" sz="2000" dirty="0" smtClean="0"/>
          </a:p>
        </p:txBody>
      </p:sp>
      <p:sp>
        <p:nvSpPr>
          <p:cNvPr id="12" name="下カーブ矢印 11"/>
          <p:cNvSpPr/>
          <p:nvPr/>
        </p:nvSpPr>
        <p:spPr>
          <a:xfrm>
            <a:off x="5341424" y="1061802"/>
            <a:ext cx="2041910" cy="39822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3"/>
          <a:srcRect l="25579" t="24458" r="25553" b="41675"/>
          <a:stretch/>
        </p:blipFill>
        <p:spPr>
          <a:xfrm>
            <a:off x="130569" y="2249968"/>
            <a:ext cx="6231810" cy="233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03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GOF</a:t>
            </a:r>
            <a:r>
              <a:rPr kumimoji="1"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プロット作成に必要な関数</a:t>
            </a:r>
            <a:endParaRPr kumimoji="1" lang="ja-JP" altLang="en-US" b="1" dirty="0">
              <a:solidFill>
                <a:schemeClr val="accent5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23864" y="1523077"/>
            <a:ext cx="10471934" cy="493538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en-US" altLang="ja-JP" sz="2000" dirty="0" err="1" smtClean="0">
                <a:solidFill>
                  <a:srgbClr val="0070C0"/>
                </a:solidFill>
              </a:rPr>
              <a:t>g</a:t>
            </a:r>
            <a:r>
              <a:rPr kumimoji="1" lang="en-US" altLang="ja-JP" sz="2000" dirty="0" err="1" smtClean="0">
                <a:solidFill>
                  <a:srgbClr val="0070C0"/>
                </a:solidFill>
              </a:rPr>
              <a:t>eom_point</a:t>
            </a:r>
            <a:r>
              <a:rPr lang="ja-JP" altLang="en-US" sz="2000" dirty="0"/>
              <a:t>：</a:t>
            </a:r>
            <a:r>
              <a:rPr kumimoji="1" lang="ja-JP" altLang="en-US" sz="2000" dirty="0" smtClean="0"/>
              <a:t>散布図を作成する</a:t>
            </a:r>
            <a:endParaRPr kumimoji="1" lang="en-US" altLang="ja-JP" sz="2000" dirty="0" smtClean="0"/>
          </a:p>
          <a:p>
            <a:pPr lvl="1">
              <a:lnSpc>
                <a:spcPct val="100000"/>
              </a:lnSpc>
            </a:pPr>
            <a:r>
              <a:rPr lang="ja-JP" altLang="en-US" sz="1600" dirty="0" smtClean="0"/>
              <a:t>例：</a:t>
            </a:r>
            <a:r>
              <a:rPr lang="en-US" altLang="ja-JP" sz="1600" dirty="0" smtClean="0"/>
              <a:t>p &lt;- </a:t>
            </a:r>
            <a:r>
              <a:rPr lang="en-US" altLang="ja-JP" sz="1600" dirty="0" err="1" smtClean="0"/>
              <a:t>ggplot</a:t>
            </a:r>
            <a:r>
              <a:rPr lang="en-US" altLang="ja-JP" sz="1600" dirty="0" smtClean="0"/>
              <a:t>(data = </a:t>
            </a:r>
            <a:r>
              <a:rPr lang="en-US" altLang="ja-JP" sz="1600" dirty="0" err="1" smtClean="0"/>
              <a:t>sdtab</a:t>
            </a:r>
            <a:r>
              <a:rPr lang="en-US" altLang="ja-JP" sz="1600" dirty="0"/>
              <a:t>, </a:t>
            </a:r>
            <a:r>
              <a:rPr lang="en-US" altLang="ja-JP" sz="1600" dirty="0" err="1"/>
              <a:t>aes</a:t>
            </a:r>
            <a:r>
              <a:rPr lang="en-US" altLang="ja-JP" sz="1600" dirty="0"/>
              <a:t>(y=DV, x=PRED)) </a:t>
            </a:r>
            <a:r>
              <a:rPr lang="en-US" altLang="ja-JP" sz="1600" dirty="0" smtClean="0"/>
              <a:t>+ </a:t>
            </a:r>
            <a:r>
              <a:rPr lang="en-US" altLang="ja-JP" sz="1600" dirty="0" err="1" smtClean="0">
                <a:solidFill>
                  <a:srgbClr val="0070C0"/>
                </a:solidFill>
              </a:rPr>
              <a:t>geom_point</a:t>
            </a:r>
            <a:r>
              <a:rPr lang="en-US" altLang="ja-JP" sz="1600" dirty="0" smtClean="0">
                <a:solidFill>
                  <a:srgbClr val="0070C0"/>
                </a:solidFill>
              </a:rPr>
              <a:t>(size=1, alpha=0.8, shape=21)</a:t>
            </a:r>
            <a:endParaRPr lang="en-US" altLang="ja-JP" sz="2000" dirty="0" smtClean="0">
              <a:solidFill>
                <a:srgbClr val="0070C0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altLang="ja-JP" sz="1600" dirty="0" smtClean="0">
                <a:solidFill>
                  <a:schemeClr val="accent2"/>
                </a:solidFill>
              </a:rPr>
              <a:t>size</a:t>
            </a:r>
            <a:r>
              <a:rPr lang="ja-JP" altLang="en-US" sz="1600" dirty="0" smtClean="0"/>
              <a:t>：点</a:t>
            </a:r>
            <a:r>
              <a:rPr lang="ja-JP" altLang="en-US" sz="1600" dirty="0"/>
              <a:t>の</a:t>
            </a:r>
            <a:r>
              <a:rPr lang="ja-JP" altLang="en-US" sz="1600" dirty="0" smtClean="0"/>
              <a:t>大きさ</a:t>
            </a:r>
            <a:endParaRPr lang="en-US" altLang="ja-JP" sz="1600" dirty="0" smtClean="0"/>
          </a:p>
          <a:p>
            <a:pPr lvl="1">
              <a:lnSpc>
                <a:spcPct val="100000"/>
              </a:lnSpc>
            </a:pPr>
            <a:r>
              <a:rPr lang="en-US" altLang="ja-JP" sz="1600" dirty="0" smtClean="0">
                <a:solidFill>
                  <a:schemeClr val="accent2"/>
                </a:solidFill>
              </a:rPr>
              <a:t>alpha</a:t>
            </a:r>
            <a:r>
              <a:rPr lang="ja-JP" altLang="en-US" sz="1600" dirty="0" smtClean="0"/>
              <a:t>：点の透過性（</a:t>
            </a:r>
            <a:r>
              <a:rPr lang="en-US" altLang="ja-JP" sz="1600" dirty="0" smtClean="0"/>
              <a:t>0&lt;α≤1</a:t>
            </a:r>
            <a:r>
              <a:rPr lang="ja-JP" altLang="en-US" sz="1600" dirty="0" smtClean="0"/>
              <a:t>）、</a:t>
            </a:r>
            <a:r>
              <a:rPr lang="en-US" altLang="ja-JP" sz="1600" dirty="0" smtClean="0"/>
              <a:t>0</a:t>
            </a:r>
            <a:r>
              <a:rPr lang="ja-JP" altLang="en-US" sz="1600" dirty="0" smtClean="0"/>
              <a:t>に近いほど透明、</a:t>
            </a:r>
            <a:r>
              <a:rPr lang="en-US" altLang="ja-JP" sz="1600" dirty="0" smtClean="0"/>
              <a:t>1</a:t>
            </a:r>
            <a:r>
              <a:rPr lang="ja-JP" altLang="en-US" sz="1600" dirty="0" smtClean="0"/>
              <a:t>に近いほど不透明</a:t>
            </a:r>
            <a:endParaRPr lang="en-US" altLang="ja-JP" sz="1600" dirty="0" smtClean="0"/>
          </a:p>
          <a:p>
            <a:pPr lvl="1">
              <a:lnSpc>
                <a:spcPct val="100000"/>
              </a:lnSpc>
            </a:pPr>
            <a:r>
              <a:rPr lang="en-US" altLang="ja-JP" sz="1600" dirty="0" smtClean="0">
                <a:solidFill>
                  <a:schemeClr val="accent2"/>
                </a:solidFill>
              </a:rPr>
              <a:t>shape</a:t>
            </a:r>
            <a:r>
              <a:rPr lang="ja-JP" altLang="en-US" sz="1600" dirty="0" smtClean="0"/>
              <a:t>：点の形（</a:t>
            </a:r>
            <a:r>
              <a:rPr lang="en-US" altLang="ja-JP" sz="1600" dirty="0" smtClean="0"/>
              <a:t>0</a:t>
            </a:r>
            <a:r>
              <a:rPr lang="ja-JP" altLang="en-US" sz="1600" dirty="0" smtClean="0"/>
              <a:t>～</a:t>
            </a:r>
            <a:r>
              <a:rPr lang="en-US" altLang="ja-JP" sz="1600" dirty="0" smtClean="0"/>
              <a:t>25</a:t>
            </a:r>
            <a:r>
              <a:rPr lang="ja-JP" altLang="en-US" sz="1600" dirty="0" smtClean="0"/>
              <a:t>）、お勧めは</a:t>
            </a:r>
            <a:r>
              <a:rPr lang="en-US" altLang="ja-JP" sz="1600" dirty="0" smtClean="0"/>
              <a:t>shape=21</a:t>
            </a:r>
            <a:r>
              <a:rPr lang="ja-JP" altLang="en-US" sz="1600" dirty="0" smtClean="0"/>
              <a:t>「○」、詳細はリンク参照 </a:t>
            </a:r>
            <a:r>
              <a:rPr lang="en-US" altLang="ja-JP" sz="1600" dirty="0" smtClean="0">
                <a:hlinkClick r:id="rId2"/>
              </a:rPr>
              <a:t>http</a:t>
            </a:r>
            <a:r>
              <a:rPr lang="en-US" altLang="ja-JP" sz="1600" dirty="0">
                <a:hlinkClick r:id="rId2"/>
              </a:rPr>
              <a:t>://www.cookbook-r.com/Graphs/Shapes_and_line_types</a:t>
            </a:r>
            <a:r>
              <a:rPr lang="en-US" altLang="ja-JP" sz="1600" dirty="0" smtClean="0">
                <a:hlinkClick r:id="rId2"/>
              </a:rPr>
              <a:t>/</a:t>
            </a:r>
            <a:endParaRPr lang="en-US" altLang="ja-JP" sz="1600" dirty="0" smtClean="0"/>
          </a:p>
          <a:p>
            <a:pPr>
              <a:lnSpc>
                <a:spcPct val="100000"/>
              </a:lnSpc>
            </a:pPr>
            <a:r>
              <a:rPr lang="en-US" altLang="ja-JP" sz="2000" dirty="0" err="1" smtClean="0">
                <a:solidFill>
                  <a:srgbClr val="0070C0"/>
                </a:solidFill>
              </a:rPr>
              <a:t>stat_smooth</a:t>
            </a:r>
            <a:r>
              <a:rPr lang="ja-JP" altLang="en-US" sz="2000" dirty="0" smtClean="0"/>
              <a:t>：</a:t>
            </a:r>
            <a:r>
              <a:rPr lang="ja-JP" altLang="en-US" sz="2000" dirty="0"/>
              <a:t>平滑化</a:t>
            </a:r>
            <a:r>
              <a:rPr lang="ja-JP" altLang="en-US" sz="2000" dirty="0" smtClean="0"/>
              <a:t>曲線を追加する</a:t>
            </a:r>
            <a:endParaRPr lang="en-US" altLang="ja-JP" sz="2000" dirty="0"/>
          </a:p>
          <a:p>
            <a:pPr lvl="1">
              <a:lnSpc>
                <a:spcPct val="100000"/>
              </a:lnSpc>
            </a:pPr>
            <a:r>
              <a:rPr lang="ja-JP" altLang="en-US" sz="1600" dirty="0" smtClean="0"/>
              <a:t>例：</a:t>
            </a:r>
            <a:r>
              <a:rPr lang="en-US" altLang="ja-JP" sz="1600" dirty="0" smtClean="0"/>
              <a:t>p &lt;- p + </a:t>
            </a:r>
            <a:r>
              <a:rPr lang="en-US" altLang="ja-JP" sz="1600" dirty="0" err="1" smtClean="0">
                <a:solidFill>
                  <a:srgbClr val="0070C0"/>
                </a:solidFill>
              </a:rPr>
              <a:t>stat_smooth</a:t>
            </a:r>
            <a:r>
              <a:rPr lang="en-US" altLang="ja-JP" sz="1600" dirty="0" smtClean="0">
                <a:solidFill>
                  <a:srgbClr val="0070C0"/>
                </a:solidFill>
              </a:rPr>
              <a:t>(method=“loess”, </a:t>
            </a:r>
            <a:r>
              <a:rPr lang="en-US" altLang="ja-JP" sz="1600" dirty="0" err="1" smtClean="0">
                <a:solidFill>
                  <a:srgbClr val="0070C0"/>
                </a:solidFill>
              </a:rPr>
              <a:t>linetype</a:t>
            </a:r>
            <a:r>
              <a:rPr lang="en-US" altLang="ja-JP" sz="1600" dirty="0" smtClean="0">
                <a:solidFill>
                  <a:srgbClr val="0070C0"/>
                </a:solidFill>
              </a:rPr>
              <a:t>=“dashed”, </a:t>
            </a:r>
            <a:r>
              <a:rPr lang="en-US" altLang="ja-JP" sz="1600" dirty="0" err="1" smtClean="0">
                <a:solidFill>
                  <a:srgbClr val="0070C0"/>
                </a:solidFill>
              </a:rPr>
              <a:t>colour</a:t>
            </a:r>
            <a:r>
              <a:rPr lang="en-US" altLang="ja-JP" sz="1600" dirty="0" smtClean="0">
                <a:solidFill>
                  <a:srgbClr val="0070C0"/>
                </a:solidFill>
              </a:rPr>
              <a:t>=“red”, se=FALSE)</a:t>
            </a:r>
            <a:endParaRPr lang="en-US" altLang="ja-JP" sz="1600" dirty="0">
              <a:solidFill>
                <a:srgbClr val="0070C0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altLang="ja-JP" sz="1600" dirty="0" smtClean="0">
                <a:solidFill>
                  <a:schemeClr val="accent2"/>
                </a:solidFill>
              </a:rPr>
              <a:t>method</a:t>
            </a:r>
            <a:r>
              <a:rPr lang="ja-JP" altLang="en-US" sz="1600" dirty="0" smtClean="0"/>
              <a:t>：直線</a:t>
            </a:r>
            <a:r>
              <a:rPr lang="en-US" altLang="ja-JP" sz="1600" dirty="0" smtClean="0"/>
              <a:t>/</a:t>
            </a:r>
            <a:r>
              <a:rPr lang="ja-JP" altLang="en-US" sz="1600" dirty="0" smtClean="0"/>
              <a:t>曲線の算出方法（</a:t>
            </a:r>
            <a:r>
              <a:rPr lang="en-US" altLang="ja-JP" sz="1600" dirty="0" smtClean="0"/>
              <a:t>”loess”, “</a:t>
            </a:r>
            <a:r>
              <a:rPr lang="en-US" altLang="ja-JP" sz="1600" dirty="0" err="1" smtClean="0"/>
              <a:t>glm</a:t>
            </a:r>
            <a:r>
              <a:rPr lang="en-US" altLang="ja-JP" sz="1600" dirty="0" smtClean="0"/>
              <a:t>”, “lm”, “gam”</a:t>
            </a:r>
            <a:r>
              <a:rPr lang="ja-JP" altLang="en-US" sz="1600" dirty="0" smtClean="0"/>
              <a:t>）</a:t>
            </a:r>
            <a:endParaRPr lang="en-US" altLang="ja-JP" sz="1600" dirty="0" smtClean="0"/>
          </a:p>
          <a:p>
            <a:pPr lvl="1">
              <a:lnSpc>
                <a:spcPct val="100000"/>
              </a:lnSpc>
            </a:pPr>
            <a:r>
              <a:rPr lang="en-US" altLang="ja-JP" sz="1600" dirty="0" err="1" smtClean="0">
                <a:solidFill>
                  <a:schemeClr val="accent2"/>
                </a:solidFill>
              </a:rPr>
              <a:t>linetype</a:t>
            </a:r>
            <a:r>
              <a:rPr lang="ja-JP" altLang="en-US" sz="1600" dirty="0" smtClean="0"/>
              <a:t>：線の種類（</a:t>
            </a:r>
            <a:r>
              <a:rPr lang="en-US" altLang="ja-JP" sz="1600" dirty="0" smtClean="0"/>
              <a:t>”solid”, “dashed”, “dotted”…</a:t>
            </a:r>
            <a:r>
              <a:rPr lang="ja-JP" altLang="en-US" sz="1600" dirty="0" smtClean="0"/>
              <a:t>）</a:t>
            </a:r>
            <a:endParaRPr lang="en-US" altLang="ja-JP" sz="1600" dirty="0" smtClean="0"/>
          </a:p>
          <a:p>
            <a:pPr lvl="1">
              <a:lnSpc>
                <a:spcPct val="100000"/>
              </a:lnSpc>
            </a:pPr>
            <a:r>
              <a:rPr lang="en-US" altLang="ja-JP" sz="1600" dirty="0" smtClean="0">
                <a:solidFill>
                  <a:schemeClr val="accent2"/>
                </a:solidFill>
              </a:rPr>
              <a:t>size</a:t>
            </a:r>
            <a:r>
              <a:rPr lang="ja-JP" altLang="en-US" sz="1600" dirty="0" smtClean="0"/>
              <a:t>：線の太さ</a:t>
            </a:r>
            <a:endParaRPr lang="en-US" altLang="ja-JP" sz="1600" dirty="0" smtClean="0"/>
          </a:p>
          <a:p>
            <a:pPr lvl="1">
              <a:lnSpc>
                <a:spcPct val="100000"/>
              </a:lnSpc>
            </a:pPr>
            <a:r>
              <a:rPr lang="en-US" altLang="ja-JP" sz="1600" dirty="0" err="1" smtClean="0">
                <a:solidFill>
                  <a:schemeClr val="accent2"/>
                </a:solidFill>
              </a:rPr>
              <a:t>colour</a:t>
            </a:r>
            <a:r>
              <a:rPr lang="ja-JP" altLang="en-US" sz="1600" dirty="0" smtClean="0"/>
              <a:t>：線</a:t>
            </a:r>
            <a:r>
              <a:rPr lang="ja-JP" altLang="en-US" sz="1600" dirty="0"/>
              <a:t>の色（デフォルト</a:t>
            </a:r>
            <a:r>
              <a:rPr lang="ja-JP" altLang="en-US" sz="1600" dirty="0" smtClean="0"/>
              <a:t>は</a:t>
            </a:r>
            <a:r>
              <a:rPr lang="en-US" altLang="ja-JP" sz="1600" dirty="0" smtClean="0"/>
              <a:t>”black”</a:t>
            </a:r>
            <a:r>
              <a:rPr lang="ja-JP" altLang="en-US" sz="1600" dirty="0" smtClean="0"/>
              <a:t>）</a:t>
            </a:r>
            <a:endParaRPr lang="en-US" altLang="ja-JP" sz="1600" dirty="0" smtClean="0"/>
          </a:p>
          <a:p>
            <a:pPr lvl="1">
              <a:lnSpc>
                <a:spcPct val="100000"/>
              </a:lnSpc>
            </a:pPr>
            <a:r>
              <a:rPr lang="en-US" altLang="ja-JP" sz="1600" dirty="0" smtClean="0">
                <a:solidFill>
                  <a:schemeClr val="accent2"/>
                </a:solidFill>
              </a:rPr>
              <a:t>se</a:t>
            </a:r>
            <a:r>
              <a:rPr lang="ja-JP" altLang="en-US" sz="1600" dirty="0" smtClean="0"/>
              <a:t>：信頼区間を表示させるか否か（</a:t>
            </a:r>
            <a:r>
              <a:rPr lang="en-US" altLang="ja-JP" sz="1600" dirty="0" smtClean="0"/>
              <a:t>TRUE, FALSE</a:t>
            </a:r>
            <a:r>
              <a:rPr lang="ja-JP" altLang="en-US" sz="1600" dirty="0" smtClean="0"/>
              <a:t>）</a:t>
            </a:r>
            <a:endParaRPr lang="en-US" altLang="ja-JP" sz="2000" dirty="0" smtClean="0"/>
          </a:p>
          <a:p>
            <a:pPr>
              <a:lnSpc>
                <a:spcPct val="100000"/>
              </a:lnSpc>
            </a:pPr>
            <a:r>
              <a:rPr lang="en-US" altLang="ja-JP" sz="2000" dirty="0" err="1" smtClean="0">
                <a:solidFill>
                  <a:schemeClr val="accent5"/>
                </a:solidFill>
              </a:rPr>
              <a:t>geom_abline</a:t>
            </a:r>
            <a:r>
              <a:rPr lang="ja-JP" altLang="en-US" sz="2000" dirty="0"/>
              <a:t>：</a:t>
            </a:r>
            <a:r>
              <a:rPr lang="ja-JP" altLang="en-US" sz="2000" dirty="0" smtClean="0"/>
              <a:t>対角線（</a:t>
            </a:r>
            <a:r>
              <a:rPr lang="en-US" altLang="ja-JP" sz="2000" dirty="0" smtClean="0"/>
              <a:t>y=x</a:t>
            </a:r>
            <a:r>
              <a:rPr lang="ja-JP" altLang="en-US" sz="2000" dirty="0" smtClean="0"/>
              <a:t>）を追加する</a:t>
            </a:r>
            <a:endParaRPr lang="en-US" altLang="ja-JP" sz="2000" dirty="0" smtClean="0"/>
          </a:p>
          <a:p>
            <a:pPr lvl="1">
              <a:lnSpc>
                <a:spcPct val="100000"/>
              </a:lnSpc>
            </a:pPr>
            <a:r>
              <a:rPr lang="ja-JP" altLang="en-US" sz="1600" dirty="0" smtClean="0"/>
              <a:t>例：</a:t>
            </a:r>
            <a:r>
              <a:rPr lang="en-US" altLang="ja-JP" sz="1600" dirty="0" smtClean="0"/>
              <a:t>p &lt;- p + </a:t>
            </a:r>
            <a:r>
              <a:rPr lang="en-US" altLang="ja-JP" sz="1600" dirty="0" err="1" smtClean="0">
                <a:solidFill>
                  <a:srgbClr val="0070C0"/>
                </a:solidFill>
              </a:rPr>
              <a:t>geom_abline</a:t>
            </a:r>
            <a:r>
              <a:rPr lang="en-US" altLang="ja-JP" sz="1600" dirty="0" smtClean="0">
                <a:solidFill>
                  <a:srgbClr val="0070C0"/>
                </a:solidFill>
              </a:rPr>
              <a:t>(</a:t>
            </a:r>
            <a:r>
              <a:rPr lang="en-US" altLang="ja-JP" sz="1600" dirty="0" err="1" smtClean="0">
                <a:solidFill>
                  <a:srgbClr val="0070C0"/>
                </a:solidFill>
              </a:rPr>
              <a:t>linetype</a:t>
            </a:r>
            <a:r>
              <a:rPr lang="en-US" altLang="ja-JP" sz="1600" dirty="0" smtClean="0">
                <a:solidFill>
                  <a:srgbClr val="0070C0"/>
                </a:solidFill>
              </a:rPr>
              <a:t>=“solid”)</a:t>
            </a:r>
          </a:p>
          <a:p>
            <a:pPr>
              <a:lnSpc>
                <a:spcPct val="100000"/>
              </a:lnSpc>
            </a:pPr>
            <a:r>
              <a:rPr lang="en-US" altLang="ja-JP" sz="2000" dirty="0" err="1" smtClean="0">
                <a:solidFill>
                  <a:schemeClr val="accent5"/>
                </a:solidFill>
              </a:rPr>
              <a:t>geom_hline</a:t>
            </a:r>
            <a:r>
              <a:rPr lang="ja-JP" altLang="en-US" sz="2000" dirty="0"/>
              <a:t>：対角線（</a:t>
            </a:r>
            <a:r>
              <a:rPr lang="en-US" altLang="ja-JP" sz="2000" dirty="0" smtClean="0"/>
              <a:t>y=0</a:t>
            </a:r>
            <a:r>
              <a:rPr lang="ja-JP" altLang="en-US" sz="2000" dirty="0" smtClean="0"/>
              <a:t>）</a:t>
            </a:r>
            <a:r>
              <a:rPr lang="ja-JP" altLang="en-US" sz="2000" dirty="0"/>
              <a:t>を追加する</a:t>
            </a:r>
            <a:endParaRPr lang="en-US" altLang="ja-JP" sz="2000" dirty="0"/>
          </a:p>
          <a:p>
            <a:pPr lvl="1">
              <a:lnSpc>
                <a:spcPct val="100000"/>
              </a:lnSpc>
            </a:pPr>
            <a:r>
              <a:rPr lang="ja-JP" altLang="en-US" sz="1600" dirty="0"/>
              <a:t>例：</a:t>
            </a:r>
            <a:r>
              <a:rPr lang="en-US" altLang="ja-JP" sz="1600" dirty="0"/>
              <a:t>p &lt;- p + </a:t>
            </a:r>
            <a:r>
              <a:rPr lang="en-US" altLang="ja-JP" sz="1600" dirty="0" err="1" smtClean="0">
                <a:solidFill>
                  <a:srgbClr val="0070C0"/>
                </a:solidFill>
              </a:rPr>
              <a:t>geom_hline</a:t>
            </a:r>
            <a:r>
              <a:rPr lang="en-US" altLang="ja-JP" sz="1600" dirty="0" smtClean="0">
                <a:solidFill>
                  <a:srgbClr val="0070C0"/>
                </a:solidFill>
              </a:rPr>
              <a:t>(</a:t>
            </a:r>
            <a:r>
              <a:rPr lang="en-US" altLang="ja-JP" sz="1600" dirty="0" err="1" smtClean="0">
                <a:solidFill>
                  <a:srgbClr val="0070C0"/>
                </a:solidFill>
              </a:rPr>
              <a:t>yintercept</a:t>
            </a:r>
            <a:r>
              <a:rPr lang="en-US" altLang="ja-JP" sz="1600" dirty="0" smtClean="0">
                <a:solidFill>
                  <a:srgbClr val="0070C0"/>
                </a:solidFill>
              </a:rPr>
              <a:t>=0, </a:t>
            </a:r>
            <a:r>
              <a:rPr lang="en-US" altLang="ja-JP" sz="1600" dirty="0" err="1" smtClean="0">
                <a:solidFill>
                  <a:srgbClr val="0070C0"/>
                </a:solidFill>
              </a:rPr>
              <a:t>linetype</a:t>
            </a:r>
            <a:r>
              <a:rPr lang="en-US" altLang="ja-JP" sz="1600" dirty="0">
                <a:solidFill>
                  <a:srgbClr val="0070C0"/>
                </a:solidFill>
              </a:rPr>
              <a:t>=“solid</a:t>
            </a:r>
            <a:r>
              <a:rPr lang="en-US" altLang="ja-JP" sz="1600" dirty="0" smtClean="0">
                <a:solidFill>
                  <a:srgbClr val="0070C0"/>
                </a:solidFill>
              </a:rPr>
              <a:t>”)</a:t>
            </a:r>
          </a:p>
          <a:p>
            <a:pPr lvl="1">
              <a:lnSpc>
                <a:spcPct val="100000"/>
              </a:lnSpc>
            </a:pPr>
            <a:r>
              <a:rPr lang="en-US" altLang="ja-JP" sz="1600" dirty="0" err="1" smtClean="0">
                <a:solidFill>
                  <a:schemeClr val="accent2"/>
                </a:solidFill>
              </a:rPr>
              <a:t>yintercept</a:t>
            </a:r>
            <a:r>
              <a:rPr lang="ja-JP" altLang="en-US" sz="1600" dirty="0" smtClean="0"/>
              <a:t>：</a:t>
            </a:r>
            <a:r>
              <a:rPr lang="en-US" altLang="ja-JP" sz="1600" dirty="0" smtClean="0"/>
              <a:t>y</a:t>
            </a:r>
            <a:r>
              <a:rPr lang="ja-JP" altLang="en-US" sz="1600" dirty="0" smtClean="0"/>
              <a:t>切片の値を指定</a:t>
            </a:r>
            <a:endParaRPr lang="en-US" altLang="ja-JP" sz="1600" dirty="0" smtClean="0"/>
          </a:p>
          <a:p>
            <a:pPr>
              <a:lnSpc>
                <a:spcPct val="100000"/>
              </a:lnSpc>
            </a:pPr>
            <a:r>
              <a:rPr lang="en-US" altLang="ja-JP" sz="2000" dirty="0" smtClean="0">
                <a:solidFill>
                  <a:schemeClr val="accent5"/>
                </a:solidFill>
              </a:rPr>
              <a:t>theme</a:t>
            </a:r>
            <a:r>
              <a:rPr lang="ja-JP" altLang="en-US" sz="2000" dirty="0" smtClean="0"/>
              <a:t>：グリッドと背景を指定する</a:t>
            </a:r>
            <a:endParaRPr lang="en-US" altLang="ja-JP" sz="2000" dirty="0"/>
          </a:p>
          <a:p>
            <a:pPr lvl="1">
              <a:lnSpc>
                <a:spcPct val="100000"/>
              </a:lnSpc>
            </a:pPr>
            <a:r>
              <a:rPr lang="ja-JP" altLang="en-US" sz="1600" dirty="0"/>
              <a:t>例：</a:t>
            </a:r>
            <a:r>
              <a:rPr lang="en-US" altLang="ja-JP" sz="1600" dirty="0"/>
              <a:t>p &lt;- p + </a:t>
            </a:r>
            <a:r>
              <a:rPr lang="en-US" altLang="ja-JP" sz="1600" dirty="0" err="1" smtClean="0">
                <a:solidFill>
                  <a:srgbClr val="0070C0"/>
                </a:solidFill>
              </a:rPr>
              <a:t>theme_bw</a:t>
            </a:r>
            <a:r>
              <a:rPr lang="en-US" altLang="ja-JP" sz="1600" dirty="0" smtClean="0">
                <a:solidFill>
                  <a:srgbClr val="0070C0"/>
                </a:solidFill>
              </a:rPr>
              <a:t>(</a:t>
            </a:r>
            <a:r>
              <a:rPr lang="en-US" altLang="ja-JP" sz="1600" dirty="0" err="1" smtClean="0">
                <a:solidFill>
                  <a:srgbClr val="0070C0"/>
                </a:solidFill>
              </a:rPr>
              <a:t>base_size</a:t>
            </a:r>
            <a:r>
              <a:rPr lang="en-US" altLang="ja-JP" sz="1600" dirty="0" smtClean="0">
                <a:solidFill>
                  <a:srgbClr val="0070C0"/>
                </a:solidFill>
              </a:rPr>
              <a:t>=12)</a:t>
            </a:r>
          </a:p>
          <a:p>
            <a:pPr lvl="1">
              <a:lnSpc>
                <a:spcPct val="100000"/>
              </a:lnSpc>
            </a:pPr>
            <a:r>
              <a:rPr lang="en-US" altLang="ja-JP" sz="1600" dirty="0" err="1" smtClean="0">
                <a:solidFill>
                  <a:schemeClr val="accent2"/>
                </a:solidFill>
              </a:rPr>
              <a:t>theme_bw</a:t>
            </a:r>
            <a:r>
              <a:rPr lang="ja-JP" altLang="en-US" sz="1600" dirty="0" smtClean="0"/>
              <a:t>：白背景に灰色のグリッド（デフォルトは</a:t>
            </a:r>
            <a:r>
              <a:rPr lang="en-US" altLang="ja-JP" sz="1600" dirty="0" err="1" smtClean="0"/>
              <a:t>theme_gray</a:t>
            </a:r>
            <a:r>
              <a:rPr lang="ja-JP" altLang="en-US" sz="1600" dirty="0" smtClean="0"/>
              <a:t>）</a:t>
            </a:r>
            <a:endParaRPr lang="en-US" altLang="ja-JP" sz="1600" dirty="0" smtClean="0"/>
          </a:p>
          <a:p>
            <a:pPr lvl="1">
              <a:lnSpc>
                <a:spcPct val="100000"/>
              </a:lnSpc>
            </a:pPr>
            <a:r>
              <a:rPr lang="en-US" altLang="ja-JP" sz="1600" dirty="0" err="1" smtClean="0">
                <a:solidFill>
                  <a:schemeClr val="accent2"/>
                </a:solidFill>
              </a:rPr>
              <a:t>base_size</a:t>
            </a:r>
            <a:r>
              <a:rPr lang="en-US" altLang="ja-JP" sz="1600" dirty="0" smtClean="0"/>
              <a:t>:</a:t>
            </a:r>
            <a:r>
              <a:rPr lang="ja-JP" altLang="en-US" sz="1600" dirty="0" smtClean="0"/>
              <a:t>軸ラベル、タイトル等のフォントサイズ</a:t>
            </a:r>
            <a:endParaRPr lang="en-US" altLang="ja-JP" sz="1600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 err="1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5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667" y="2900385"/>
            <a:ext cx="4470133" cy="3192952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2864" y="2900386"/>
            <a:ext cx="4470133" cy="3192952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2863" y="2927352"/>
            <a:ext cx="4600877" cy="3286341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4686" y="2933621"/>
            <a:ext cx="4669054" cy="333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696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複数の図をまとめて表示する</a:t>
            </a:r>
            <a:endParaRPr kumimoji="1" lang="ja-JP" altLang="en-US" b="1" dirty="0">
              <a:solidFill>
                <a:schemeClr val="accent5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23864" y="1613696"/>
            <a:ext cx="6596061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ja-JP" altLang="en-US" sz="2000" dirty="0" smtClean="0"/>
              <a:t>パッケージ“</a:t>
            </a:r>
            <a:r>
              <a:rPr lang="en-US" altLang="ja-JP" sz="2000" dirty="0" err="1" smtClean="0"/>
              <a:t>gridExtra</a:t>
            </a:r>
            <a:r>
              <a:rPr lang="ja-JP" altLang="en-US" sz="2000" dirty="0" smtClean="0"/>
              <a:t>”</a:t>
            </a:r>
            <a:endParaRPr lang="en-US" altLang="ja-JP" sz="2000" dirty="0" smtClean="0"/>
          </a:p>
          <a:p>
            <a:pPr lvl="1">
              <a:lnSpc>
                <a:spcPct val="100000"/>
              </a:lnSpc>
            </a:pPr>
            <a:r>
              <a:rPr lang="ja-JP" altLang="en-US" sz="1600" dirty="0" smtClean="0"/>
              <a:t>例：</a:t>
            </a:r>
            <a:r>
              <a:rPr lang="en-US" altLang="ja-JP" sz="1600" dirty="0" err="1" smtClean="0"/>
              <a:t>grid.arrange</a:t>
            </a:r>
            <a:r>
              <a:rPr lang="en-US" altLang="ja-JP" sz="1600" dirty="0" smtClean="0"/>
              <a:t>(p1, p2, p3, p4, </a:t>
            </a:r>
            <a:r>
              <a:rPr lang="en-US" altLang="ja-JP" sz="1600" dirty="0" err="1" smtClean="0"/>
              <a:t>nrow</a:t>
            </a:r>
            <a:r>
              <a:rPr lang="en-US" altLang="ja-JP" sz="1600" dirty="0" smtClean="0"/>
              <a:t>=2)</a:t>
            </a:r>
          </a:p>
          <a:p>
            <a:pPr lvl="1">
              <a:lnSpc>
                <a:spcPct val="100000"/>
              </a:lnSpc>
            </a:pPr>
            <a:r>
              <a:rPr lang="en-US" altLang="ja-JP" sz="1600" dirty="0" err="1" smtClean="0"/>
              <a:t>nrow</a:t>
            </a:r>
            <a:r>
              <a:rPr lang="ja-JP" altLang="en-US" sz="1600" dirty="0" smtClean="0"/>
              <a:t>：分割する行数を指定</a:t>
            </a:r>
            <a:endParaRPr lang="en-US" altLang="ja-JP" sz="1600" dirty="0" smtClean="0"/>
          </a:p>
          <a:p>
            <a:pPr lvl="1">
              <a:lnSpc>
                <a:spcPct val="100000"/>
              </a:lnSpc>
            </a:pPr>
            <a:r>
              <a:rPr lang="en-US" altLang="ja-JP" sz="1600" dirty="0" err="1" smtClean="0"/>
              <a:t>ncol</a:t>
            </a:r>
            <a:r>
              <a:rPr lang="ja-JP" altLang="en-US" sz="1600" dirty="0" smtClean="0"/>
              <a:t>：分割する列数を指定</a:t>
            </a:r>
            <a:endParaRPr lang="en-US" altLang="ja-JP" sz="160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 err="1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6</a:t>
            </a:fld>
            <a:endParaRPr kumimoji="1" lang="ja-JP" altLang="en-US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968" y="2034409"/>
            <a:ext cx="5502876" cy="3930625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6239974" y="2124865"/>
            <a:ext cx="779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 smtClean="0">
                <a:solidFill>
                  <a:schemeClr val="accent6"/>
                </a:solidFill>
              </a:rPr>
              <a:t>p1</a:t>
            </a:r>
            <a:endParaRPr kumimoji="1" lang="ja-JP" altLang="en-US" sz="3200" b="1" dirty="0">
              <a:solidFill>
                <a:schemeClr val="accent6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020070" y="2124865"/>
            <a:ext cx="779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 smtClean="0">
                <a:solidFill>
                  <a:schemeClr val="accent6"/>
                </a:solidFill>
              </a:rPr>
              <a:t>p2</a:t>
            </a:r>
            <a:endParaRPr kumimoji="1" lang="ja-JP" altLang="en-US" sz="3200" b="1" dirty="0">
              <a:solidFill>
                <a:schemeClr val="accent6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521875" y="4070186"/>
            <a:ext cx="779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 smtClean="0">
                <a:solidFill>
                  <a:schemeClr val="accent6"/>
                </a:solidFill>
              </a:rPr>
              <a:t>p3</a:t>
            </a:r>
            <a:endParaRPr kumimoji="1" lang="ja-JP" altLang="en-US" sz="3200" b="1" dirty="0">
              <a:solidFill>
                <a:schemeClr val="accent6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263332" y="4067096"/>
            <a:ext cx="779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 smtClean="0">
                <a:solidFill>
                  <a:schemeClr val="accent6"/>
                </a:solidFill>
              </a:rPr>
              <a:t>p4</a:t>
            </a:r>
            <a:endParaRPr kumimoji="1" lang="ja-JP" altLang="en-US" sz="32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34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演習</a:t>
            </a:r>
            <a:r>
              <a:rPr kumimoji="1"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6351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ja-JP" dirty="0" smtClean="0"/>
              <a:t>Data folder</a:t>
            </a:r>
            <a:r>
              <a:rPr kumimoji="1" lang="ja-JP" altLang="en-US" dirty="0" smtClean="0"/>
              <a:t>内の</a:t>
            </a:r>
            <a:r>
              <a:rPr kumimoji="1" lang="en-US" altLang="ja-JP" dirty="0" smtClean="0">
                <a:solidFill>
                  <a:schemeClr val="accent5"/>
                </a:solidFill>
              </a:rPr>
              <a:t>sdtab60</a:t>
            </a:r>
            <a:r>
              <a:rPr kumimoji="1" lang="ja-JP" altLang="en-US" dirty="0" smtClean="0"/>
              <a:t>を読み込み、</a:t>
            </a:r>
            <a:r>
              <a:rPr kumimoji="1" lang="en-US" altLang="ja-JP" dirty="0" smtClean="0">
                <a:solidFill>
                  <a:schemeClr val="accent5"/>
                </a:solidFill>
              </a:rPr>
              <a:t>Drug=1</a:t>
            </a:r>
            <a:r>
              <a:rPr lang="en-US" altLang="ja-JP" dirty="0" smtClean="0">
                <a:solidFill>
                  <a:schemeClr val="accent5"/>
                </a:solidFill>
              </a:rPr>
              <a:t>, </a:t>
            </a:r>
            <a:r>
              <a:rPr kumimoji="1" lang="en-US" altLang="ja-JP" dirty="0" smtClean="0">
                <a:solidFill>
                  <a:schemeClr val="accent5"/>
                </a:solidFill>
              </a:rPr>
              <a:t>DV&gt;0</a:t>
            </a:r>
            <a:r>
              <a:rPr kumimoji="1" lang="ja-JP" altLang="en-US" dirty="0" smtClean="0">
                <a:solidFill>
                  <a:schemeClr val="accent5"/>
                </a:solidFill>
              </a:rPr>
              <a:t>のデータ</a:t>
            </a:r>
            <a:r>
              <a:rPr kumimoji="1" lang="ja-JP" altLang="en-US" dirty="0" smtClean="0"/>
              <a:t>について、以下の図を作成してください。</a:t>
            </a:r>
            <a:endParaRPr lang="en-US" altLang="ja-JP" dirty="0" smtClean="0"/>
          </a:p>
          <a:p>
            <a:pPr lvl="1">
              <a:lnSpc>
                <a:spcPct val="100000"/>
              </a:lnSpc>
            </a:pPr>
            <a:r>
              <a:rPr kumimoji="1" lang="ja-JP" altLang="en-US" dirty="0" smtClean="0"/>
              <a:t>実測値（</a:t>
            </a:r>
            <a:r>
              <a:rPr kumimoji="1" lang="en-US" altLang="ja-JP" dirty="0" smtClean="0"/>
              <a:t>DV</a:t>
            </a:r>
            <a:r>
              <a:rPr kumimoji="1" lang="ja-JP" altLang="en-US" dirty="0" smtClean="0"/>
              <a:t>）と母集団予測値（</a:t>
            </a:r>
            <a:r>
              <a:rPr kumimoji="1" lang="en-US" altLang="ja-JP" dirty="0" smtClean="0"/>
              <a:t>PRED</a:t>
            </a:r>
            <a:r>
              <a:rPr kumimoji="1" lang="ja-JP" altLang="en-US" dirty="0" smtClean="0"/>
              <a:t>）のプロットを</a:t>
            </a:r>
            <a:r>
              <a:rPr lang="ja-JP" altLang="en-US" dirty="0"/>
              <a:t>平滑化</a:t>
            </a:r>
            <a:r>
              <a:rPr kumimoji="1" lang="ja-JP" altLang="en-US" dirty="0" smtClean="0"/>
              <a:t>曲線と対角線（</a:t>
            </a:r>
            <a:r>
              <a:rPr kumimoji="1" lang="en-US" altLang="ja-JP" dirty="0" smtClean="0"/>
              <a:t>y=x</a:t>
            </a:r>
            <a:r>
              <a:rPr kumimoji="1" lang="ja-JP" altLang="en-US" dirty="0" smtClean="0"/>
              <a:t>）付きで作成してください。</a:t>
            </a:r>
            <a:endParaRPr kumimoji="1" lang="en-US" altLang="ja-JP" dirty="0" smtClean="0"/>
          </a:p>
          <a:p>
            <a:pPr lvl="1">
              <a:lnSpc>
                <a:spcPct val="100000"/>
              </a:lnSpc>
            </a:pPr>
            <a:r>
              <a:rPr kumimoji="1" lang="en-US" altLang="ja-JP" dirty="0" smtClean="0"/>
              <a:t>CWRES</a:t>
            </a:r>
            <a:r>
              <a:rPr kumimoji="1" lang="ja-JP" altLang="en-US" dirty="0" smtClean="0"/>
              <a:t>と直近の投与後時間（</a:t>
            </a:r>
            <a:r>
              <a:rPr kumimoji="1" lang="en-US" altLang="ja-JP" dirty="0" smtClean="0"/>
              <a:t>TSLD</a:t>
            </a:r>
            <a:r>
              <a:rPr kumimoji="1" lang="ja-JP" altLang="en-US" dirty="0" smtClean="0"/>
              <a:t>）のプロットを</a:t>
            </a:r>
            <a:r>
              <a:rPr lang="ja-JP" altLang="en-US" dirty="0"/>
              <a:t>平滑化</a:t>
            </a:r>
            <a:r>
              <a:rPr kumimoji="1" lang="ja-JP" altLang="en-US" dirty="0" smtClean="0"/>
              <a:t>曲線と直線（</a:t>
            </a:r>
            <a:r>
              <a:rPr kumimoji="1" lang="en-US" altLang="ja-JP" dirty="0" smtClean="0"/>
              <a:t>y=0</a:t>
            </a:r>
            <a:r>
              <a:rPr kumimoji="1" lang="ja-JP" altLang="en-US" dirty="0" smtClean="0"/>
              <a:t>）付きで作成してください。</a:t>
            </a:r>
            <a:endParaRPr kumimoji="1" lang="en-US" altLang="ja-JP" dirty="0" smtClean="0"/>
          </a:p>
          <a:p>
            <a:pPr lvl="1">
              <a:lnSpc>
                <a:spcPct val="100000"/>
              </a:lnSpc>
            </a:pPr>
            <a:r>
              <a:rPr kumimoji="1" lang="ja-JP" altLang="en-US" dirty="0" smtClean="0"/>
              <a:t>上記で作成した図を</a:t>
            </a:r>
            <a:r>
              <a:rPr lang="en-US" altLang="ja-JP" dirty="0"/>
              <a:t>1</a:t>
            </a:r>
            <a:r>
              <a:rPr kumimoji="1" lang="ja-JP" altLang="en-US" dirty="0" smtClean="0"/>
              <a:t>行</a:t>
            </a:r>
            <a:r>
              <a:rPr lang="en-US" altLang="ja-JP" dirty="0" smtClean="0"/>
              <a:t>2</a:t>
            </a:r>
            <a:r>
              <a:rPr kumimoji="1" lang="ja-JP" altLang="en-US" dirty="0" smtClean="0"/>
              <a:t>列で並べて</a:t>
            </a:r>
            <a:r>
              <a:rPr kumimoji="1" lang="en-US" altLang="ja-JP" dirty="0" smtClean="0"/>
              <a:t>1</a:t>
            </a:r>
            <a:r>
              <a:rPr kumimoji="1" lang="ja-JP" altLang="en-US" dirty="0" err="1" smtClean="0"/>
              <a:t>つの</a:t>
            </a:r>
            <a:r>
              <a:rPr kumimoji="1" lang="ja-JP" altLang="en-US" dirty="0" smtClean="0"/>
              <a:t>図として</a:t>
            </a:r>
            <a:r>
              <a:rPr lang="ja-JP" altLang="en-US" dirty="0" smtClean="0"/>
              <a:t>表示してください。</a:t>
            </a:r>
            <a:endParaRPr kumimoji="1"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990599" y="5801797"/>
            <a:ext cx="72582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333333"/>
                </a:solidFill>
                <a:latin typeface="Helvetica Neue"/>
              </a:rPr>
              <a:t>※</a:t>
            </a:r>
            <a:r>
              <a:rPr lang="en-US" altLang="ja-JP" b="1" dirty="0">
                <a:solidFill>
                  <a:srgbClr val="333333"/>
                </a:solidFill>
                <a:latin typeface="Helvetica Neue"/>
              </a:rPr>
              <a:t>sdtab60</a:t>
            </a:r>
            <a:r>
              <a:rPr lang="ja-JP" altLang="en-US" dirty="0">
                <a:solidFill>
                  <a:srgbClr val="333333"/>
                </a:solidFill>
                <a:latin typeface="Helvetica Neue"/>
              </a:rPr>
              <a:t>ファイル中には、</a:t>
            </a:r>
            <a:r>
              <a:rPr lang="en-US" altLang="ja-JP" dirty="0">
                <a:solidFill>
                  <a:srgbClr val="333333"/>
                </a:solidFill>
                <a:latin typeface="Helvetica Neue"/>
              </a:rPr>
              <a:t>DRUG=1</a:t>
            </a:r>
            <a:r>
              <a:rPr lang="ja-JP" altLang="en-US" dirty="0" err="1">
                <a:solidFill>
                  <a:srgbClr val="333333"/>
                </a:solidFill>
                <a:latin typeface="Helvetica Neue"/>
              </a:rPr>
              <a:t>、</a:t>
            </a:r>
            <a:r>
              <a:rPr lang="en-US" altLang="ja-JP" dirty="0">
                <a:solidFill>
                  <a:srgbClr val="333333"/>
                </a:solidFill>
                <a:latin typeface="Helvetica Neue"/>
              </a:rPr>
              <a:t>2</a:t>
            </a:r>
            <a:r>
              <a:rPr lang="ja-JP" altLang="en-US" dirty="0">
                <a:solidFill>
                  <a:srgbClr val="333333"/>
                </a:solidFill>
                <a:latin typeface="Helvetica Neue"/>
              </a:rPr>
              <a:t>のデータが含まれています。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9207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演習</a:t>
            </a:r>
            <a:r>
              <a:rPr kumimoji="1"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  <a:r>
              <a:rPr kumimoji="1"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：回答コード例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14362" y="1690690"/>
            <a:ext cx="10963275" cy="337661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 smtClean="0">
                <a:solidFill>
                  <a:schemeClr val="accent5"/>
                </a:solidFill>
              </a:rPr>
              <a:t># </a:t>
            </a:r>
            <a:r>
              <a:rPr lang="ja-JP" altLang="en-US" sz="2000" dirty="0">
                <a:solidFill>
                  <a:schemeClr val="accent5"/>
                </a:solidFill>
              </a:rPr>
              <a:t>データ読み込み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 err="1" smtClean="0"/>
              <a:t>sdtab</a:t>
            </a:r>
            <a:r>
              <a:rPr lang="en-US" altLang="ja-JP" sz="2000" dirty="0" smtClean="0"/>
              <a:t> </a:t>
            </a:r>
            <a:r>
              <a:rPr lang="en-US" altLang="ja-JP" sz="2000" dirty="0"/>
              <a:t>&lt;- </a:t>
            </a:r>
            <a:r>
              <a:rPr lang="en-US" altLang="ja-JP" sz="2000" dirty="0" err="1"/>
              <a:t>read_table</a:t>
            </a:r>
            <a:r>
              <a:rPr lang="en-US" altLang="ja-JP" sz="2000" dirty="0"/>
              <a:t>(paste0(path, "/sdtab60"), skip = 1)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ja-JP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accent5"/>
                </a:solidFill>
              </a:rPr>
              <a:t># DV vs PRED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/>
              <a:t>p &lt;- </a:t>
            </a:r>
            <a:r>
              <a:rPr lang="en-US" altLang="ja-JP" sz="2000" dirty="0" err="1"/>
              <a:t>ggplot</a:t>
            </a:r>
            <a:r>
              <a:rPr lang="en-US" altLang="ja-JP" sz="2000" dirty="0"/>
              <a:t>(data=</a:t>
            </a:r>
            <a:r>
              <a:rPr lang="en-US" altLang="ja-JP" sz="2000" dirty="0" err="1"/>
              <a:t>sdtab</a:t>
            </a:r>
            <a:r>
              <a:rPr lang="en-US" altLang="ja-JP" sz="2000" dirty="0"/>
              <a:t> %&gt;% filter(DV &gt; 0) %&gt;% filter(DRUG == 1), </a:t>
            </a:r>
            <a:r>
              <a:rPr lang="en-US" altLang="ja-JP" sz="2000" dirty="0" err="1"/>
              <a:t>aes</a:t>
            </a:r>
            <a:r>
              <a:rPr lang="en-US" altLang="ja-JP" sz="2000" dirty="0"/>
              <a:t>(x = PRED, y = DV))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/>
              <a:t>p &lt;- p + </a:t>
            </a:r>
            <a:r>
              <a:rPr lang="en-US" altLang="ja-JP" sz="2000" dirty="0" err="1"/>
              <a:t>geom_point</a:t>
            </a:r>
            <a:r>
              <a:rPr lang="en-US" altLang="ja-JP" sz="2000" dirty="0"/>
              <a:t>(alpha=0.7, shape=21)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/>
              <a:t>p &lt;- p + </a:t>
            </a:r>
            <a:r>
              <a:rPr lang="en-US" altLang="ja-JP" sz="2000" dirty="0" err="1"/>
              <a:t>stat_smooth</a:t>
            </a:r>
            <a:r>
              <a:rPr lang="en-US" altLang="ja-JP" sz="2000" dirty="0"/>
              <a:t>(method="loess", </a:t>
            </a:r>
            <a:r>
              <a:rPr lang="en-US" altLang="ja-JP" sz="2000" dirty="0" err="1"/>
              <a:t>linetype</a:t>
            </a:r>
            <a:r>
              <a:rPr lang="en-US" altLang="ja-JP" sz="2000" dirty="0"/>
              <a:t> = "dashed", </a:t>
            </a:r>
            <a:r>
              <a:rPr lang="en-US" altLang="ja-JP" sz="2000" dirty="0" err="1"/>
              <a:t>colour</a:t>
            </a:r>
            <a:r>
              <a:rPr lang="en-US" altLang="ja-JP" sz="2000" dirty="0"/>
              <a:t> = "red", se = FALSE)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/>
              <a:t>p &lt;- p + </a:t>
            </a:r>
            <a:r>
              <a:rPr lang="en-US" altLang="ja-JP" sz="2000" dirty="0" err="1"/>
              <a:t>geom_abline</a:t>
            </a:r>
            <a:r>
              <a:rPr lang="en-US" altLang="ja-JP" sz="2000" dirty="0"/>
              <a:t>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/>
              <a:t>p &lt;- p + </a:t>
            </a:r>
            <a:r>
              <a:rPr lang="en-US" altLang="ja-JP" sz="2000" dirty="0" err="1"/>
              <a:t>theme_bw</a:t>
            </a:r>
            <a:r>
              <a:rPr lang="en-US" altLang="ja-JP" sz="2000" dirty="0"/>
              <a:t>(</a:t>
            </a:r>
            <a:r>
              <a:rPr lang="en-US" altLang="ja-JP" sz="2000" dirty="0" err="1"/>
              <a:t>base_size</a:t>
            </a:r>
            <a:r>
              <a:rPr lang="en-US" altLang="ja-JP" sz="2000" dirty="0"/>
              <a:t>=12)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/>
              <a:t>p1 &lt;- p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ja-JP" sz="200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8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/>
          <a:srcRect r="49158"/>
          <a:stretch/>
        </p:blipFill>
        <p:spPr>
          <a:xfrm>
            <a:off x="8094947" y="164846"/>
            <a:ext cx="3760269" cy="369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29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演習</a:t>
            </a:r>
            <a:r>
              <a:rPr kumimoji="1"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  <a:r>
              <a:rPr kumimoji="1"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：回答コード例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14362" y="1690690"/>
            <a:ext cx="10963275" cy="337661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 smtClean="0">
                <a:solidFill>
                  <a:schemeClr val="accent5"/>
                </a:solidFill>
              </a:rPr>
              <a:t># </a:t>
            </a:r>
            <a:r>
              <a:rPr lang="en-US" altLang="ja-JP" sz="2000" dirty="0">
                <a:solidFill>
                  <a:schemeClr val="accent5"/>
                </a:solidFill>
              </a:rPr>
              <a:t>CWRES vs TSLD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/>
              <a:t>p &lt;- </a:t>
            </a:r>
            <a:r>
              <a:rPr lang="en-US" altLang="ja-JP" sz="2000" dirty="0" err="1"/>
              <a:t>ggplot</a:t>
            </a:r>
            <a:r>
              <a:rPr lang="en-US" altLang="ja-JP" sz="2000" dirty="0"/>
              <a:t>(</a:t>
            </a:r>
            <a:r>
              <a:rPr lang="en-US" altLang="ja-JP" sz="2000" dirty="0" err="1"/>
              <a:t>sdtab</a:t>
            </a:r>
            <a:r>
              <a:rPr lang="en-US" altLang="ja-JP" sz="2000" dirty="0"/>
              <a:t> %&gt;% filter(DV &gt; 0) %&gt;% filter(DRUG == 1), </a:t>
            </a:r>
            <a:r>
              <a:rPr lang="en-US" altLang="ja-JP" sz="2000" dirty="0" err="1"/>
              <a:t>aes</a:t>
            </a:r>
            <a:r>
              <a:rPr lang="en-US" altLang="ja-JP" sz="2000" dirty="0"/>
              <a:t>(x = TSLD, y = CWRES))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/>
              <a:t>p &lt;- p + </a:t>
            </a:r>
            <a:r>
              <a:rPr lang="en-US" altLang="ja-JP" sz="2000" dirty="0" err="1"/>
              <a:t>geom_point</a:t>
            </a:r>
            <a:r>
              <a:rPr lang="en-US" altLang="ja-JP" sz="2000" dirty="0"/>
              <a:t>(alpha=0.7, shape=21)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/>
              <a:t>p &lt;- p + </a:t>
            </a:r>
            <a:r>
              <a:rPr lang="en-US" altLang="ja-JP" sz="2000" dirty="0" err="1"/>
              <a:t>stat_smooth</a:t>
            </a:r>
            <a:r>
              <a:rPr lang="en-US" altLang="ja-JP" sz="2000" dirty="0"/>
              <a:t>(method="loess", </a:t>
            </a:r>
            <a:r>
              <a:rPr lang="en-US" altLang="ja-JP" sz="2000" dirty="0" err="1"/>
              <a:t>linetype</a:t>
            </a:r>
            <a:r>
              <a:rPr lang="en-US" altLang="ja-JP" sz="2000" dirty="0"/>
              <a:t> = "dashed", </a:t>
            </a:r>
            <a:r>
              <a:rPr lang="en-US" altLang="ja-JP" sz="2000" dirty="0" err="1"/>
              <a:t>colour</a:t>
            </a:r>
            <a:r>
              <a:rPr lang="en-US" altLang="ja-JP" sz="2000" dirty="0"/>
              <a:t> = "red", se = FALSE)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/>
              <a:t>p &lt;- p + </a:t>
            </a:r>
            <a:r>
              <a:rPr lang="en-US" altLang="ja-JP" sz="2000" dirty="0" err="1"/>
              <a:t>geom_hline</a:t>
            </a:r>
            <a:r>
              <a:rPr lang="en-US" altLang="ja-JP" sz="2000" dirty="0"/>
              <a:t>(</a:t>
            </a:r>
            <a:r>
              <a:rPr lang="en-US" altLang="ja-JP" sz="2000" dirty="0" err="1"/>
              <a:t>yintercept</a:t>
            </a:r>
            <a:r>
              <a:rPr lang="en-US" altLang="ja-JP" sz="2000" dirty="0"/>
              <a:t> = 0)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/>
              <a:t>p &lt;- p + </a:t>
            </a:r>
            <a:r>
              <a:rPr lang="en-US" altLang="ja-JP" sz="2000" dirty="0" err="1"/>
              <a:t>theme_bw</a:t>
            </a:r>
            <a:r>
              <a:rPr lang="en-US" altLang="ja-JP" sz="2000" dirty="0"/>
              <a:t>(</a:t>
            </a:r>
            <a:r>
              <a:rPr lang="en-US" altLang="ja-JP" sz="2000" dirty="0" err="1"/>
              <a:t>base_size</a:t>
            </a:r>
            <a:r>
              <a:rPr lang="en-US" altLang="ja-JP" sz="2000" dirty="0"/>
              <a:t>=12)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/>
              <a:t>p2 &lt;- p</a:t>
            </a:r>
            <a:endParaRPr lang="en-US" altLang="ja-JP" sz="2000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9</a:t>
            </a:fld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 rotWithShape="1">
          <a:blip r:embed="rId2"/>
          <a:srcRect l="50605"/>
          <a:stretch/>
        </p:blipFill>
        <p:spPr>
          <a:xfrm>
            <a:off x="7591621" y="3639997"/>
            <a:ext cx="3179048" cy="321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96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.pptx" id="{1E39CEC3-E423-4FB3-BDE8-ECFA3A5FB86C}" vid="{AA5D0353-88DC-447E-A034-4D9D51FBF585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3482</TotalTime>
  <Words>2153</Words>
  <Application>Microsoft Office PowerPoint</Application>
  <PresentationFormat>ワイド画面</PresentationFormat>
  <Paragraphs>261</Paragraphs>
  <Slides>24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30" baseType="lpstr">
      <vt:lpstr>Helvetica Neue</vt:lpstr>
      <vt:lpstr>ＭＳ Ｐゴシック</vt:lpstr>
      <vt:lpstr>Arial</vt:lpstr>
      <vt:lpstr>Calibri</vt:lpstr>
      <vt:lpstr>Calibri Light</vt:lpstr>
      <vt:lpstr>Office テーマ</vt:lpstr>
      <vt:lpstr>GOFプロット作成と視覚的共変量探索</vt:lpstr>
      <vt:lpstr>Contents</vt:lpstr>
      <vt:lpstr>Goodness-of-fit（GOF）プロット</vt:lpstr>
      <vt:lpstr>GOFプロットの作成手順 </vt:lpstr>
      <vt:lpstr>GOFプロット作成に必要な関数</vt:lpstr>
      <vt:lpstr>複数の図をまとめて表示する</vt:lpstr>
      <vt:lpstr>演習-1</vt:lpstr>
      <vt:lpstr>演習-1：回答コード例</vt:lpstr>
      <vt:lpstr>演習-1：回答コード例</vt:lpstr>
      <vt:lpstr>演習-1：回答コード例</vt:lpstr>
      <vt:lpstr>視覚的共変量探索</vt:lpstr>
      <vt:lpstr>共変量探索の流れ</vt:lpstr>
      <vt:lpstr>要約統計量の把握</vt:lpstr>
      <vt:lpstr>共変量候補の相関関係の確認</vt:lpstr>
      <vt:lpstr>ETA （変量効果）のEBEと共変量の相関を確認</vt:lpstr>
      <vt:lpstr>散布図行列作成の前処理に必要な関数</vt:lpstr>
      <vt:lpstr>共変量の散布図行列作成に必要なパッケージ</vt:lpstr>
      <vt:lpstr>演習-2</vt:lpstr>
      <vt:lpstr>演習-2：回答コード例</vt:lpstr>
      <vt:lpstr>演習-2：回答コード例</vt:lpstr>
      <vt:lpstr>演習-3</vt:lpstr>
      <vt:lpstr>演習-3に用いるデータセットの説明</vt:lpstr>
      <vt:lpstr>演習-3：回答コード例</vt:lpstr>
      <vt:lpstr>演習-3：回答コード例</vt:lpstr>
    </vt:vector>
  </TitlesOfParts>
  <Company>DAIICHI SANKYO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YOSHIHARA KAZUTAKA / 吉原 一孝</dc:creator>
  <cp:lastModifiedBy>KASHIHARA YUSHI / 柏原 祐志</cp:lastModifiedBy>
  <cp:revision>919</cp:revision>
  <cp:lastPrinted>2019-07-18T10:05:47Z</cp:lastPrinted>
  <dcterms:created xsi:type="dcterms:W3CDTF">2019-07-16T00:45:48Z</dcterms:created>
  <dcterms:modified xsi:type="dcterms:W3CDTF">2020-11-26T23:54:18Z</dcterms:modified>
</cp:coreProperties>
</file>