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87" r:id="rId2"/>
    <p:sldId id="322" r:id="rId3"/>
    <p:sldId id="319" r:id="rId4"/>
    <p:sldId id="301" r:id="rId5"/>
    <p:sldId id="300" r:id="rId6"/>
    <p:sldId id="308" r:id="rId7"/>
    <p:sldId id="303" r:id="rId8"/>
    <p:sldId id="302" r:id="rId9"/>
    <p:sldId id="304" r:id="rId10"/>
    <p:sldId id="305" r:id="rId11"/>
    <p:sldId id="306" r:id="rId12"/>
    <p:sldId id="307" r:id="rId13"/>
    <p:sldId id="310" r:id="rId14"/>
    <p:sldId id="311" r:id="rId15"/>
    <p:sldId id="318" r:id="rId16"/>
    <p:sldId id="314" r:id="rId17"/>
    <p:sldId id="316" r:id="rId18"/>
    <p:sldId id="315" r:id="rId19"/>
    <p:sldId id="320" r:id="rId20"/>
    <p:sldId id="317" r:id="rId21"/>
    <p:sldId id="312" r:id="rId22"/>
    <p:sldId id="313" r:id="rId23"/>
    <p:sldId id="321" r:id="rId24"/>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智啓 佐々木" initials="智啓" lastIdx="7" clrIdx="0">
    <p:extLst>
      <p:ext uri="{19B8F6BF-5375-455C-9EA6-DF929625EA0E}">
        <p15:presenceInfo xmlns:p15="http://schemas.microsoft.com/office/powerpoint/2012/main" userId="2d1fa89a17887f8c" providerId="Windows Live"/>
      </p:ext>
    </p:extLst>
  </p:cmAuthor>
  <p:cmAuthor id="2" name="FUKAE MASATO / 深江 真登" initials="FM/深真" lastIdx="2" clrIdx="1">
    <p:extLst>
      <p:ext uri="{19B8F6BF-5375-455C-9EA6-DF929625EA0E}">
        <p15:presenceInfo xmlns:p15="http://schemas.microsoft.com/office/powerpoint/2012/main" userId="S-1-5-21-2304227532-392271255-3195294537-169173" providerId="AD"/>
      </p:ext>
    </p:extLst>
  </p:cmAuthor>
  <p:cmAuthor id="3" name="KASHIHARA YUSHI / 柏原 祐志" initials="KY/柏祐" lastIdx="1" clrIdx="2">
    <p:extLst>
      <p:ext uri="{19B8F6BF-5375-455C-9EA6-DF929625EA0E}">
        <p15:presenceInfo xmlns:p15="http://schemas.microsoft.com/office/powerpoint/2012/main" userId="S-1-5-21-2304227532-392271255-3195294537-2039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9" d="100"/>
          <a:sy n="99" d="100"/>
        </p:scale>
        <p:origin x="9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10-23T11:13:03.166" idx="1">
    <p:pos x="6197" y="1692"/>
    <p:text>Advancedな使い方、としてはいかが？そのうちシミュレーションを紹介しますという位置づけ</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10-23T11:13:47.600" idx="2">
    <p:pos x="10" y="10"/>
    <p:text>たしてみました。色々できるけど今回はシミュレーションとShinyを紹介するよって位置づけでお願いします</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0T09:32:43.990" idx="6">
    <p:pos x="495" y="222"/>
    <p:text>タイトルあったほうが良いですかね。
”グリコのシミュレーションのRコード”</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10T09:28:29.717" idx="4">
    <p:pos x="5012" y="2642"/>
    <p:text>こんな感じで絵も合わせて示したほうがわかりやすいかと思いました。勝って喜んでる表情とかあるといいんですけど、そんなのありますかね？</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10T09:30:29.870" idx="5">
    <p:pos x="2243" y="3254"/>
    <p:text>速度比較などあればなお良いですね。</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10T09:15:22.453" idx="1">
    <p:pos x="1444" y="981"/>
    <p:text>RxODEは最近のversionだと複数患者のシミュレーションもfor使わずにできるので、2つ目のbulletはmrgsolveの2つ目とおなじになるかと思いました。
NONMEMのoutputもxpose使えばできるけど、まあそれはRxODE単体の性能ではないので、その点でmrgsolveのほうが良いんでしょうね（自分はRxODEユーザーだけど）。あとはinputの記載方法がmrgsolveのほうがNONMEM likeなところもとっつきやすいんですかね。</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10T09:20:13.398" idx="2">
    <p:pos x="1616" y="1630"/>
    <p:text>もう一個、この女の人が自分でやってみるというのも可能になるので、そこも書いてみては？スペースがあればですが。。</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0-10T09:21:25.180" idx="3">
    <p:pos x="699" y="857"/>
    <p:text>細かいですが、
・シミュレーションはPMxに限らず，身近な話題でも幅広く活用できる手法です。
・2つ目のPKのはいらない
と思いました。</p:text>
    <p:extLst>
      <p:ext uri="{C676402C-5697-4E1C-873F-D02D1690AC5C}">
        <p15:threadingInfo xmlns:p15="http://schemas.microsoft.com/office/powerpoint/2012/main" timeZoneBias="-540"/>
      </p:ext>
    </p:extLst>
  </p:cm>
  <p:cm authorId="1" dt="2020-10-10T09:34:19.771" idx="7">
    <p:pos x="1086" y="2996"/>
    <p:text>最後に次回以降こんなのやるかも。。という予告しといても良いかもしれないですね。やるかは決まってないとは思いますが。</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10-23T19:20:44.791" idx="1">
    <p:pos x="10" y="10"/>
    <p:text>Backupなので不要かもですが、mrgsoleveだけ引用がないのでコメントしました。もしくはスライド14に引用を記載してもいいかもです。</p:text>
    <p:extLst>
      <p:ext uri="{C676402C-5697-4E1C-873F-D02D1690AC5C}">
        <p15:threadingInfo xmlns:p15="http://schemas.microsoft.com/office/powerpoint/2012/main" timeZoneBias="-540"/>
      </p:ext>
    </p:extLs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kumimoji="1" lang="ja-JP" altLang="en-US"/>
        </a:p>
      </dgm:t>
    </dgm:pt>
    <dgm:pt modelId="{1025E5B2-7A8A-4ED3-A208-00072E0A699B}">
      <dgm:prSet phldrT="[テキスト]" custT="1"/>
      <dgm:spPr/>
      <dgm:t>
        <a:bodyPr/>
        <a:lstStyle/>
        <a:p>
          <a:r>
            <a:rPr kumimoji="1" lang="en-US" altLang="ja-JP" sz="1800" dirty="0" err="1"/>
            <a:t>server.R</a:t>
          </a:r>
          <a:endParaRPr kumimoji="1" lang="ja-JP" altLang="en-US" sz="1800" dirty="0"/>
        </a:p>
      </dgm:t>
    </dgm:pt>
    <dgm:pt modelId="{CD5A9E03-90FE-4123-A84B-C1BCA1C58862}" type="parTrans" cxnId="{DD0CCE27-024D-4E41-A668-09FFAB0EFAEA}">
      <dgm:prSet/>
      <dgm:spPr/>
      <dgm:t>
        <a:bodyPr/>
        <a:lstStyle/>
        <a:p>
          <a:endParaRPr kumimoji="1" lang="ja-JP" altLang="en-US" sz="1600"/>
        </a:p>
      </dgm:t>
    </dgm:pt>
    <dgm:pt modelId="{D3C4FF53-391E-4044-B0BB-5C277E87EAF4}" type="sibTrans" cxnId="{DD0CCE27-024D-4E41-A668-09FFAB0EFAEA}">
      <dgm:prSet/>
      <dgm:spPr/>
      <dgm:t>
        <a:bodyPr/>
        <a:lstStyle/>
        <a:p>
          <a:endParaRPr kumimoji="1" lang="ja-JP" altLang="en-US" sz="1600"/>
        </a:p>
      </dgm:t>
    </dgm:pt>
    <dgm:pt modelId="{46E4609F-B08F-4711-9B9B-990BCBC15613}">
      <dgm:prSet phldrT="[テキスト]" custT="1"/>
      <dgm:spPr/>
      <dgm:t>
        <a:bodyPr/>
        <a:lstStyle/>
        <a:p>
          <a:r>
            <a:rPr kumimoji="1" lang="ja-JP" altLang="en-US" sz="1600" dirty="0"/>
            <a:t>計算などを実施し、結果を出す</a:t>
          </a:r>
        </a:p>
      </dgm:t>
    </dgm:pt>
    <dgm:pt modelId="{64DECFBB-E17A-4F4A-B069-1C241AF5E92C}" type="parTrans" cxnId="{69929073-C882-4017-9F11-BEF9BB55F0BA}">
      <dgm:prSet/>
      <dgm:spPr/>
      <dgm:t>
        <a:bodyPr/>
        <a:lstStyle/>
        <a:p>
          <a:endParaRPr kumimoji="1" lang="ja-JP" altLang="en-US" sz="1600"/>
        </a:p>
      </dgm:t>
    </dgm:pt>
    <dgm:pt modelId="{E6113D43-A64A-4332-A96C-15A83DB21940}" type="sibTrans" cxnId="{69929073-C882-4017-9F11-BEF9BB55F0BA}">
      <dgm:prSet/>
      <dgm:spPr/>
      <dgm:t>
        <a:bodyPr/>
        <a:lstStyle/>
        <a:p>
          <a:endParaRPr kumimoji="1" lang="ja-JP" altLang="en-US" sz="1600"/>
        </a:p>
      </dgm:t>
    </dgm:pt>
    <dgm:pt modelId="{134DC636-BC4F-4997-8698-79796E244D0D}">
      <dgm:prSet phldrT="[テキスト]" custT="1"/>
      <dgm:spPr/>
      <dgm:t>
        <a:bodyPr/>
        <a:lstStyle/>
        <a:p>
          <a:r>
            <a:rPr kumimoji="1" lang="ja-JP" altLang="en-US" sz="1600" dirty="0"/>
            <a:t>アウトプット</a:t>
          </a:r>
          <a:r>
            <a:rPr kumimoji="1" lang="en-US" altLang="ja-JP" sz="1600" dirty="0"/>
            <a:t/>
          </a:r>
          <a:br>
            <a:rPr kumimoji="1" lang="en-US" altLang="ja-JP" sz="1600" dirty="0"/>
          </a:br>
          <a:r>
            <a:rPr kumimoji="1" lang="ja-JP" altLang="en-US" sz="1600" dirty="0"/>
            <a:t>を作成</a:t>
          </a:r>
          <a:endParaRPr kumimoji="1" lang="en-US" altLang="ja-JP" sz="1600" dirty="0"/>
        </a:p>
      </dgm:t>
    </dgm:pt>
    <dgm:pt modelId="{A0317733-37D3-407C-90FF-A7EF32EC9315}" type="parTrans" cxnId="{C6CE5D76-1A3F-4867-A711-BF350BC8253C}">
      <dgm:prSet/>
      <dgm:spPr/>
      <dgm:t>
        <a:bodyPr/>
        <a:lstStyle/>
        <a:p>
          <a:endParaRPr kumimoji="1" lang="ja-JP" altLang="en-US" sz="1600"/>
        </a:p>
      </dgm:t>
    </dgm:pt>
    <dgm:pt modelId="{C765A176-3248-4587-B545-F86E377AFBC5}" type="sibTrans" cxnId="{C6CE5D76-1A3F-4867-A711-BF350BC8253C}">
      <dgm:prSet/>
      <dgm:spPr/>
      <dgm:t>
        <a:bodyPr/>
        <a:lstStyle/>
        <a:p>
          <a:endParaRPr kumimoji="1" lang="ja-JP" altLang="en-US" sz="16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t>
        <a:bodyPr/>
        <a:lstStyle/>
        <a:p>
          <a:endParaRPr kumimoji="1" lang="ja-JP" altLang="en-US"/>
        </a:p>
      </dgm:t>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t>
        <a:bodyPr/>
        <a:lstStyle/>
        <a:p>
          <a:endParaRPr kumimoji="1" lang="ja-JP" altLang="en-US"/>
        </a:p>
      </dgm:t>
    </dgm:pt>
    <dgm:pt modelId="{642CA78D-05BE-4642-BF9E-21432BF66DD7}" type="pres">
      <dgm:prSet presAssocID="{1025E5B2-7A8A-4ED3-A208-00072E0A699B}" presName="rootConnector1" presStyleLbl="node1" presStyleIdx="0" presStyleCnt="0"/>
      <dgm:spPr/>
      <dgm:t>
        <a:bodyPr/>
        <a:lstStyle/>
        <a:p>
          <a:endParaRPr kumimoji="1" lang="ja-JP" altLang="en-US"/>
        </a:p>
      </dgm:t>
    </dgm:pt>
    <dgm:pt modelId="{F821BC8E-451D-4331-ACC1-0D9E1B8656B7}" type="pres">
      <dgm:prSet presAssocID="{1025E5B2-7A8A-4ED3-A208-00072E0A699B}" presName="hierChild2" presStyleCnt="0"/>
      <dgm:spPr/>
    </dgm:pt>
    <dgm:pt modelId="{415DF792-1391-44EA-820A-E05D110585B5}" type="pres">
      <dgm:prSet presAssocID="{64DECFBB-E17A-4F4A-B069-1C241AF5E92C}" presName="Name37" presStyleLbl="parChTrans1D2" presStyleIdx="0" presStyleCnt="2"/>
      <dgm:spPr/>
      <dgm:t>
        <a:bodyPr/>
        <a:lstStyle/>
        <a:p>
          <a:endParaRPr kumimoji="1" lang="ja-JP" altLang="en-US"/>
        </a:p>
      </dgm:t>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0" presStyleCnt="2" custScaleX="113620">
        <dgm:presLayoutVars>
          <dgm:chPref val="3"/>
        </dgm:presLayoutVars>
      </dgm:prSet>
      <dgm:spPr/>
      <dgm:t>
        <a:bodyPr/>
        <a:lstStyle/>
        <a:p>
          <a:endParaRPr kumimoji="1" lang="ja-JP" altLang="en-US"/>
        </a:p>
      </dgm:t>
    </dgm:pt>
    <dgm:pt modelId="{E082C7B4-D543-4B36-B9E1-73848796EE58}" type="pres">
      <dgm:prSet presAssocID="{46E4609F-B08F-4711-9B9B-990BCBC15613}" presName="rootConnector" presStyleLbl="node2" presStyleIdx="0" presStyleCnt="2"/>
      <dgm:spPr/>
      <dgm:t>
        <a:bodyPr/>
        <a:lstStyle/>
        <a:p>
          <a:endParaRPr kumimoji="1" lang="ja-JP" altLang="en-US"/>
        </a:p>
      </dgm:t>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1" presStyleCnt="2"/>
      <dgm:spPr/>
      <dgm:t>
        <a:bodyPr/>
        <a:lstStyle/>
        <a:p>
          <a:endParaRPr kumimoji="1" lang="ja-JP" altLang="en-US"/>
        </a:p>
      </dgm:t>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1" presStyleCnt="2">
        <dgm:presLayoutVars>
          <dgm:chPref val="3"/>
        </dgm:presLayoutVars>
      </dgm:prSet>
      <dgm:spPr/>
      <dgm:t>
        <a:bodyPr/>
        <a:lstStyle/>
        <a:p>
          <a:endParaRPr kumimoji="1" lang="ja-JP" altLang="en-US"/>
        </a:p>
      </dgm:t>
    </dgm:pt>
    <dgm:pt modelId="{976F9D60-1F4B-4225-B8D5-82FA7CB4DAC7}" type="pres">
      <dgm:prSet presAssocID="{134DC636-BC4F-4997-8698-79796E244D0D}" presName="rootConnector" presStyleLbl="node2" presStyleIdx="1" presStyleCnt="2"/>
      <dgm:spPr/>
      <dgm:t>
        <a:bodyPr/>
        <a:lstStyle/>
        <a:p>
          <a:endParaRPr kumimoji="1" lang="ja-JP" altLang="en-US"/>
        </a:p>
      </dgm:t>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16CA31E8-6FD0-4755-9225-EC97E362A3DF}" type="presOf" srcId="{A0317733-37D3-407C-90FF-A7EF32EC9315}" destId="{BC40B87C-AD1E-47FC-86EA-1B97142ED498}" srcOrd="0" destOrd="0" presId="urn:microsoft.com/office/officeart/2005/8/layout/orgChart1"/>
    <dgm:cxn modelId="{53537F52-6FA8-4F78-BE42-03C30AD0DDAD}" type="presOf" srcId="{64DECFBB-E17A-4F4A-B069-1C241AF5E92C}" destId="{415DF792-1391-44EA-820A-E05D110585B5}" srcOrd="0"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3AAB17C8-1D0F-43D4-B050-686F71F7E608}" type="presOf" srcId="{1025E5B2-7A8A-4ED3-A208-00072E0A699B}" destId="{D206A387-5174-40B0-B628-117159033CCA}" srcOrd="0" destOrd="0" presId="urn:microsoft.com/office/officeart/2005/8/layout/orgChart1"/>
    <dgm:cxn modelId="{AC9B5249-D0FE-4295-BFFE-A2BE1E5D8CAB}" type="presOf" srcId="{134DC636-BC4F-4997-8698-79796E244D0D}" destId="{976F9D60-1F4B-4225-B8D5-82FA7CB4DAC7}" srcOrd="1" destOrd="0" presId="urn:microsoft.com/office/officeart/2005/8/layout/orgChart1"/>
    <dgm:cxn modelId="{69929073-C882-4017-9F11-BEF9BB55F0BA}" srcId="{1025E5B2-7A8A-4ED3-A208-00072E0A699B}" destId="{46E4609F-B08F-4711-9B9B-990BCBC15613}" srcOrd="0" destOrd="0" parTransId="{64DECFBB-E17A-4F4A-B069-1C241AF5E92C}" sibTransId="{E6113D43-A64A-4332-A96C-15A83DB21940}"/>
    <dgm:cxn modelId="{FD5A2367-2168-4959-8AA6-DFC39970AE47}" type="presOf" srcId="{134DC636-BC4F-4997-8698-79796E244D0D}" destId="{40A63680-0C4B-4654-BD1E-88649ECF0D1B}" srcOrd="0" destOrd="0" presId="urn:microsoft.com/office/officeart/2005/8/layout/orgChart1"/>
    <dgm:cxn modelId="{AAF52F1C-4C40-45A5-91E7-D8E079F26A1E}" type="presOf" srcId="{46E4609F-B08F-4711-9B9B-990BCBC15613}" destId="{2C45F10C-E933-492D-9942-112BAF9BE6DF}" srcOrd="0" destOrd="0" presId="urn:microsoft.com/office/officeart/2005/8/layout/orgChart1"/>
    <dgm:cxn modelId="{E83A084F-5C07-4FE0-9499-4A547B777A43}" type="presOf" srcId="{1025E5B2-7A8A-4ED3-A208-00072E0A699B}" destId="{642CA78D-05BE-4642-BF9E-21432BF66DD7}" srcOrd="1" destOrd="0" presId="urn:microsoft.com/office/officeart/2005/8/layout/orgChart1"/>
    <dgm:cxn modelId="{C39FB8DA-F7E1-4473-B354-6BB4F865AF2B}" type="presOf" srcId="{348D42BF-81D8-461D-96B3-375C5FC0D1C4}" destId="{59F57934-8801-468D-BB66-AA0295DA33D6}" srcOrd="0" destOrd="0" presId="urn:microsoft.com/office/officeart/2005/8/layout/orgChart1"/>
    <dgm:cxn modelId="{82233FA2-E669-4256-B5CA-CAAF8392A32B}" type="presOf" srcId="{46E4609F-B08F-4711-9B9B-990BCBC15613}" destId="{E082C7B4-D543-4B36-B9E1-73848796EE58}" srcOrd="1" destOrd="0" presId="urn:microsoft.com/office/officeart/2005/8/layout/orgChart1"/>
    <dgm:cxn modelId="{C6CE5D76-1A3F-4867-A711-BF350BC8253C}" srcId="{1025E5B2-7A8A-4ED3-A208-00072E0A699B}" destId="{134DC636-BC4F-4997-8698-79796E244D0D}" srcOrd="1" destOrd="0" parTransId="{A0317733-37D3-407C-90FF-A7EF32EC9315}" sibTransId="{C765A176-3248-4587-B545-F86E377AFBC5}"/>
    <dgm:cxn modelId="{5B74E6C2-FE79-4EF6-86C4-017EDFD82F0E}" type="presParOf" srcId="{59F57934-8801-468D-BB66-AA0295DA33D6}" destId="{3FCFE795-28F4-4DCE-B257-23F98F3D9021}" srcOrd="0" destOrd="0" presId="urn:microsoft.com/office/officeart/2005/8/layout/orgChart1"/>
    <dgm:cxn modelId="{4D37C3EA-3038-4BE2-B2E2-B1C6681655AD}" type="presParOf" srcId="{3FCFE795-28F4-4DCE-B257-23F98F3D9021}" destId="{E1F672A3-44E1-450B-B0F6-774D1E18A5C1}" srcOrd="0" destOrd="0" presId="urn:microsoft.com/office/officeart/2005/8/layout/orgChart1"/>
    <dgm:cxn modelId="{351AA30F-B3BE-4E15-BCE0-08C9625D1FB6}" type="presParOf" srcId="{E1F672A3-44E1-450B-B0F6-774D1E18A5C1}" destId="{D206A387-5174-40B0-B628-117159033CCA}" srcOrd="0" destOrd="0" presId="urn:microsoft.com/office/officeart/2005/8/layout/orgChart1"/>
    <dgm:cxn modelId="{F4B6A170-4D02-4915-BDD2-81A2041CF03E}" type="presParOf" srcId="{E1F672A3-44E1-450B-B0F6-774D1E18A5C1}" destId="{642CA78D-05BE-4642-BF9E-21432BF66DD7}" srcOrd="1" destOrd="0" presId="urn:microsoft.com/office/officeart/2005/8/layout/orgChart1"/>
    <dgm:cxn modelId="{A9E56342-BE09-4DBA-9F2F-3A7029C97BC8}" type="presParOf" srcId="{3FCFE795-28F4-4DCE-B257-23F98F3D9021}" destId="{F821BC8E-451D-4331-ACC1-0D9E1B8656B7}" srcOrd="1" destOrd="0" presId="urn:microsoft.com/office/officeart/2005/8/layout/orgChart1"/>
    <dgm:cxn modelId="{882D0551-C7FB-40C3-A05F-92448434615E}" type="presParOf" srcId="{F821BC8E-451D-4331-ACC1-0D9E1B8656B7}" destId="{415DF792-1391-44EA-820A-E05D110585B5}" srcOrd="0" destOrd="0" presId="urn:microsoft.com/office/officeart/2005/8/layout/orgChart1"/>
    <dgm:cxn modelId="{F5871C40-6502-4EEC-951E-40EF909CAB59}" type="presParOf" srcId="{F821BC8E-451D-4331-ACC1-0D9E1B8656B7}" destId="{DFF3B6CE-9494-4674-8316-17C3B2DFC23D}" srcOrd="1" destOrd="0" presId="urn:microsoft.com/office/officeart/2005/8/layout/orgChart1"/>
    <dgm:cxn modelId="{B351D4DB-F2AF-455D-B44F-6E1833B153FC}" type="presParOf" srcId="{DFF3B6CE-9494-4674-8316-17C3B2DFC23D}" destId="{D671828C-8584-416A-BCE8-62DC15489E4A}" srcOrd="0" destOrd="0" presId="urn:microsoft.com/office/officeart/2005/8/layout/orgChart1"/>
    <dgm:cxn modelId="{2E23D26A-91E2-42BD-806B-A200E6C53CE9}" type="presParOf" srcId="{D671828C-8584-416A-BCE8-62DC15489E4A}" destId="{2C45F10C-E933-492D-9942-112BAF9BE6DF}" srcOrd="0" destOrd="0" presId="urn:microsoft.com/office/officeart/2005/8/layout/orgChart1"/>
    <dgm:cxn modelId="{7D0DB549-27E8-4C2D-951C-36F58B49499E}" type="presParOf" srcId="{D671828C-8584-416A-BCE8-62DC15489E4A}" destId="{E082C7B4-D543-4B36-B9E1-73848796EE58}" srcOrd="1" destOrd="0" presId="urn:microsoft.com/office/officeart/2005/8/layout/orgChart1"/>
    <dgm:cxn modelId="{B1BC34CB-BFAB-4C10-9EE7-30222D78DDF4}" type="presParOf" srcId="{DFF3B6CE-9494-4674-8316-17C3B2DFC23D}" destId="{DFDF9CE5-A19C-4C36-8EA4-73C529FE8843}" srcOrd="1" destOrd="0" presId="urn:microsoft.com/office/officeart/2005/8/layout/orgChart1"/>
    <dgm:cxn modelId="{D93BA731-9ED4-49E0-A7DB-B2AA033435D5}" type="presParOf" srcId="{DFF3B6CE-9494-4674-8316-17C3B2DFC23D}" destId="{964700DE-36CA-43F5-AE33-C9ABF1199E02}" srcOrd="2" destOrd="0" presId="urn:microsoft.com/office/officeart/2005/8/layout/orgChart1"/>
    <dgm:cxn modelId="{75B44D7E-F7A8-46D7-AECC-253E7B474B0F}" type="presParOf" srcId="{F821BC8E-451D-4331-ACC1-0D9E1B8656B7}" destId="{BC40B87C-AD1E-47FC-86EA-1B97142ED498}" srcOrd="2" destOrd="0" presId="urn:microsoft.com/office/officeart/2005/8/layout/orgChart1"/>
    <dgm:cxn modelId="{28671016-EB41-4A7E-AE15-46AF5F85061C}" type="presParOf" srcId="{F821BC8E-451D-4331-ACC1-0D9E1B8656B7}" destId="{CADD7C38-39D4-4865-AC86-A79F94F7CBB5}" srcOrd="3" destOrd="0" presId="urn:microsoft.com/office/officeart/2005/8/layout/orgChart1"/>
    <dgm:cxn modelId="{AF7C589F-06EF-4112-BA6D-3F9766B5B0D0}" type="presParOf" srcId="{CADD7C38-39D4-4865-AC86-A79F94F7CBB5}" destId="{A4CEAB6B-630A-4916-AB2F-DA559F259119}" srcOrd="0" destOrd="0" presId="urn:microsoft.com/office/officeart/2005/8/layout/orgChart1"/>
    <dgm:cxn modelId="{D9300CEB-205A-4954-8E32-484A7E456EA9}" type="presParOf" srcId="{A4CEAB6B-630A-4916-AB2F-DA559F259119}" destId="{40A63680-0C4B-4654-BD1E-88649ECF0D1B}" srcOrd="0" destOrd="0" presId="urn:microsoft.com/office/officeart/2005/8/layout/orgChart1"/>
    <dgm:cxn modelId="{C49A5B5E-4697-4D80-BEB3-F62CF3D69791}" type="presParOf" srcId="{A4CEAB6B-630A-4916-AB2F-DA559F259119}" destId="{976F9D60-1F4B-4225-B8D5-82FA7CB4DAC7}" srcOrd="1" destOrd="0" presId="urn:microsoft.com/office/officeart/2005/8/layout/orgChart1"/>
    <dgm:cxn modelId="{1ED89301-8976-4529-B6B8-37AB43F91988}" type="presParOf" srcId="{CADD7C38-39D4-4865-AC86-A79F94F7CBB5}" destId="{0425BA1F-6197-4F83-AC77-02AB80DFE30A}" srcOrd="1" destOrd="0" presId="urn:microsoft.com/office/officeart/2005/8/layout/orgChart1"/>
    <dgm:cxn modelId="{0E2414B1-0F57-4A45-8966-B3D6009F9432}" type="presParOf" srcId="{CADD7C38-39D4-4865-AC86-A79F94F7CBB5}" destId="{4D39FFFF-0306-4ACD-8FF3-4FDFA092BBA8}" srcOrd="2" destOrd="0" presId="urn:microsoft.com/office/officeart/2005/8/layout/orgChart1"/>
    <dgm:cxn modelId="{F17B5795-47E9-479B-8613-413166277D3D}"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D42BF-81D8-461D-96B3-375C5FC0D1C4}"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kumimoji="1" lang="ja-JP" altLang="en-US"/>
        </a:p>
      </dgm:t>
    </dgm:pt>
    <dgm:pt modelId="{1025E5B2-7A8A-4ED3-A208-00072E0A699B}">
      <dgm:prSet phldrT="[テキスト]" custT="1"/>
      <dgm:spPr/>
      <dgm:t>
        <a:bodyPr/>
        <a:lstStyle/>
        <a:p>
          <a:r>
            <a:rPr kumimoji="1" lang="en-US" altLang="ja-JP" sz="1800" dirty="0" err="1"/>
            <a:t>ui.R</a:t>
          </a:r>
          <a:endParaRPr kumimoji="1" lang="ja-JP" altLang="en-US" sz="1800" dirty="0"/>
        </a:p>
      </dgm:t>
    </dgm:pt>
    <dgm:pt modelId="{CD5A9E03-90FE-4123-A84B-C1BCA1C58862}" type="parTrans" cxnId="{DD0CCE27-024D-4E41-A668-09FFAB0EFAEA}">
      <dgm:prSet/>
      <dgm:spPr/>
      <dgm:t>
        <a:bodyPr/>
        <a:lstStyle/>
        <a:p>
          <a:endParaRPr kumimoji="1" lang="ja-JP" altLang="en-US" sz="1800"/>
        </a:p>
      </dgm:t>
    </dgm:pt>
    <dgm:pt modelId="{D3C4FF53-391E-4044-B0BB-5C277E87EAF4}" type="sibTrans" cxnId="{DD0CCE27-024D-4E41-A668-09FFAB0EFAEA}">
      <dgm:prSet/>
      <dgm:spPr/>
      <dgm:t>
        <a:bodyPr/>
        <a:lstStyle/>
        <a:p>
          <a:endParaRPr kumimoji="1" lang="ja-JP" altLang="en-US" sz="1800"/>
        </a:p>
      </dgm:t>
    </dgm:pt>
    <dgm:pt modelId="{9933850E-8335-4643-AC33-6F78A12AAE73}">
      <dgm:prSet phldrT="[テキスト]" custT="1"/>
      <dgm:spPr/>
      <dgm:t>
        <a:bodyPr/>
        <a:lstStyle/>
        <a:p>
          <a:r>
            <a:rPr kumimoji="1" lang="ja-JP" altLang="en-US" sz="1800" dirty="0"/>
            <a:t>レイアウトの</a:t>
          </a:r>
          <a:r>
            <a:rPr kumimoji="1" lang="en-US" altLang="ja-JP" sz="1800" dirty="0"/>
            <a:t/>
          </a:r>
          <a:br>
            <a:rPr kumimoji="1" lang="en-US" altLang="ja-JP" sz="1800" dirty="0"/>
          </a:br>
          <a:r>
            <a:rPr kumimoji="1" lang="ja-JP" altLang="en-US" sz="1800" dirty="0"/>
            <a:t>設定</a:t>
          </a:r>
        </a:p>
      </dgm:t>
    </dgm:pt>
    <dgm:pt modelId="{685A9930-0EAC-4025-AD3E-A05DC3E224E2}" type="parTrans" cxnId="{4A9E50F7-CA4A-4B29-A81C-66DD98BE0453}">
      <dgm:prSet/>
      <dgm:spPr/>
      <dgm:t>
        <a:bodyPr/>
        <a:lstStyle/>
        <a:p>
          <a:endParaRPr kumimoji="1" lang="ja-JP" altLang="en-US" sz="1800"/>
        </a:p>
      </dgm:t>
    </dgm:pt>
    <dgm:pt modelId="{8C170907-527D-4BA6-9ABD-04A6DC5A4CB1}" type="sibTrans" cxnId="{4A9E50F7-CA4A-4B29-A81C-66DD98BE0453}">
      <dgm:prSet/>
      <dgm:spPr/>
      <dgm:t>
        <a:bodyPr/>
        <a:lstStyle/>
        <a:p>
          <a:endParaRPr kumimoji="1" lang="ja-JP" altLang="en-US" sz="1800"/>
        </a:p>
      </dgm:t>
    </dgm:pt>
    <dgm:pt modelId="{46E4609F-B08F-4711-9B9B-990BCBC15613}">
      <dgm:prSet phldrT="[テキスト]" custT="1"/>
      <dgm:spPr/>
      <dgm:t>
        <a:bodyPr/>
        <a:lstStyle/>
        <a:p>
          <a:r>
            <a:rPr kumimoji="1" lang="ja-JP" altLang="en-US" sz="1800" dirty="0"/>
            <a:t>ウィジェットの設定</a:t>
          </a:r>
        </a:p>
      </dgm:t>
    </dgm:pt>
    <dgm:pt modelId="{64DECFBB-E17A-4F4A-B069-1C241AF5E92C}" type="parTrans" cxnId="{69929073-C882-4017-9F11-BEF9BB55F0BA}">
      <dgm:prSet/>
      <dgm:spPr/>
      <dgm:t>
        <a:bodyPr/>
        <a:lstStyle/>
        <a:p>
          <a:endParaRPr kumimoji="1" lang="ja-JP" altLang="en-US" sz="1800"/>
        </a:p>
      </dgm:t>
    </dgm:pt>
    <dgm:pt modelId="{E6113D43-A64A-4332-A96C-15A83DB21940}" type="sibTrans" cxnId="{69929073-C882-4017-9F11-BEF9BB55F0BA}">
      <dgm:prSet/>
      <dgm:spPr/>
      <dgm:t>
        <a:bodyPr/>
        <a:lstStyle/>
        <a:p>
          <a:endParaRPr kumimoji="1" lang="ja-JP" altLang="en-US" sz="1800"/>
        </a:p>
      </dgm:t>
    </dgm:pt>
    <dgm:pt modelId="{134DC636-BC4F-4997-8698-79796E244D0D}">
      <dgm:prSet phldrT="[テキスト]" custT="1"/>
      <dgm:spPr/>
      <dgm:t>
        <a:bodyPr/>
        <a:lstStyle/>
        <a:p>
          <a:r>
            <a:rPr kumimoji="1" lang="ja-JP" altLang="en-US" sz="1800" dirty="0"/>
            <a:t>アウトプットの設置</a:t>
          </a:r>
        </a:p>
      </dgm:t>
    </dgm:pt>
    <dgm:pt modelId="{A0317733-37D3-407C-90FF-A7EF32EC9315}" type="parTrans" cxnId="{C6CE5D76-1A3F-4867-A711-BF350BC8253C}">
      <dgm:prSet/>
      <dgm:spPr/>
      <dgm:t>
        <a:bodyPr/>
        <a:lstStyle/>
        <a:p>
          <a:endParaRPr kumimoji="1" lang="ja-JP" altLang="en-US" sz="1800"/>
        </a:p>
      </dgm:t>
    </dgm:pt>
    <dgm:pt modelId="{C765A176-3248-4587-B545-F86E377AFBC5}" type="sibTrans" cxnId="{C6CE5D76-1A3F-4867-A711-BF350BC8253C}">
      <dgm:prSet/>
      <dgm:spPr/>
      <dgm:t>
        <a:bodyPr/>
        <a:lstStyle/>
        <a:p>
          <a:endParaRPr kumimoji="1" lang="ja-JP" altLang="en-US" sz="1800"/>
        </a:p>
      </dgm:t>
    </dgm:pt>
    <dgm:pt modelId="{59F57934-8801-468D-BB66-AA0295DA33D6}" type="pres">
      <dgm:prSet presAssocID="{348D42BF-81D8-461D-96B3-375C5FC0D1C4}" presName="hierChild1" presStyleCnt="0">
        <dgm:presLayoutVars>
          <dgm:orgChart val="1"/>
          <dgm:chPref val="1"/>
          <dgm:dir/>
          <dgm:animOne val="branch"/>
          <dgm:animLvl val="lvl"/>
          <dgm:resizeHandles/>
        </dgm:presLayoutVars>
      </dgm:prSet>
      <dgm:spPr/>
      <dgm:t>
        <a:bodyPr/>
        <a:lstStyle/>
        <a:p>
          <a:endParaRPr kumimoji="1" lang="ja-JP" altLang="en-US"/>
        </a:p>
      </dgm:t>
    </dgm:pt>
    <dgm:pt modelId="{3FCFE795-28F4-4DCE-B257-23F98F3D9021}" type="pres">
      <dgm:prSet presAssocID="{1025E5B2-7A8A-4ED3-A208-00072E0A699B}" presName="hierRoot1" presStyleCnt="0">
        <dgm:presLayoutVars>
          <dgm:hierBranch val="init"/>
        </dgm:presLayoutVars>
      </dgm:prSet>
      <dgm:spPr/>
    </dgm:pt>
    <dgm:pt modelId="{E1F672A3-44E1-450B-B0F6-774D1E18A5C1}" type="pres">
      <dgm:prSet presAssocID="{1025E5B2-7A8A-4ED3-A208-00072E0A699B}" presName="rootComposite1" presStyleCnt="0"/>
      <dgm:spPr/>
    </dgm:pt>
    <dgm:pt modelId="{D206A387-5174-40B0-B628-117159033CCA}" type="pres">
      <dgm:prSet presAssocID="{1025E5B2-7A8A-4ED3-A208-00072E0A699B}" presName="rootText1" presStyleLbl="node0" presStyleIdx="0" presStyleCnt="1">
        <dgm:presLayoutVars>
          <dgm:chPref val="3"/>
        </dgm:presLayoutVars>
      </dgm:prSet>
      <dgm:spPr/>
      <dgm:t>
        <a:bodyPr/>
        <a:lstStyle/>
        <a:p>
          <a:endParaRPr kumimoji="1" lang="ja-JP" altLang="en-US"/>
        </a:p>
      </dgm:t>
    </dgm:pt>
    <dgm:pt modelId="{642CA78D-05BE-4642-BF9E-21432BF66DD7}" type="pres">
      <dgm:prSet presAssocID="{1025E5B2-7A8A-4ED3-A208-00072E0A699B}" presName="rootConnector1" presStyleLbl="node1" presStyleIdx="0" presStyleCnt="0"/>
      <dgm:spPr/>
      <dgm:t>
        <a:bodyPr/>
        <a:lstStyle/>
        <a:p>
          <a:endParaRPr kumimoji="1" lang="ja-JP" altLang="en-US"/>
        </a:p>
      </dgm:t>
    </dgm:pt>
    <dgm:pt modelId="{F821BC8E-451D-4331-ACC1-0D9E1B8656B7}" type="pres">
      <dgm:prSet presAssocID="{1025E5B2-7A8A-4ED3-A208-00072E0A699B}" presName="hierChild2" presStyleCnt="0"/>
      <dgm:spPr/>
    </dgm:pt>
    <dgm:pt modelId="{54DE5B61-DC78-4519-B7C1-C4937DC4910D}" type="pres">
      <dgm:prSet presAssocID="{685A9930-0EAC-4025-AD3E-A05DC3E224E2}" presName="Name37" presStyleLbl="parChTrans1D2" presStyleIdx="0" presStyleCnt="3"/>
      <dgm:spPr/>
      <dgm:t>
        <a:bodyPr/>
        <a:lstStyle/>
        <a:p>
          <a:endParaRPr kumimoji="1" lang="ja-JP" altLang="en-US"/>
        </a:p>
      </dgm:t>
    </dgm:pt>
    <dgm:pt modelId="{9D8251DA-DEEB-45F2-A06E-E0C06A9EC4C9}" type="pres">
      <dgm:prSet presAssocID="{9933850E-8335-4643-AC33-6F78A12AAE73}" presName="hierRoot2" presStyleCnt="0">
        <dgm:presLayoutVars>
          <dgm:hierBranch val="init"/>
        </dgm:presLayoutVars>
      </dgm:prSet>
      <dgm:spPr/>
    </dgm:pt>
    <dgm:pt modelId="{001F051C-543D-4696-A017-97682DE49D59}" type="pres">
      <dgm:prSet presAssocID="{9933850E-8335-4643-AC33-6F78A12AAE73}" presName="rootComposite" presStyleCnt="0"/>
      <dgm:spPr/>
    </dgm:pt>
    <dgm:pt modelId="{47E76CCF-C692-4D9B-8AD4-89C2BFA3D2ED}" type="pres">
      <dgm:prSet presAssocID="{9933850E-8335-4643-AC33-6F78A12AAE73}" presName="rootText" presStyleLbl="node2" presStyleIdx="0" presStyleCnt="3">
        <dgm:presLayoutVars>
          <dgm:chPref val="3"/>
        </dgm:presLayoutVars>
      </dgm:prSet>
      <dgm:spPr/>
      <dgm:t>
        <a:bodyPr/>
        <a:lstStyle/>
        <a:p>
          <a:endParaRPr kumimoji="1" lang="ja-JP" altLang="en-US"/>
        </a:p>
      </dgm:t>
    </dgm:pt>
    <dgm:pt modelId="{E92FCEF8-854D-4238-8F47-276C2AE19214}" type="pres">
      <dgm:prSet presAssocID="{9933850E-8335-4643-AC33-6F78A12AAE73}" presName="rootConnector" presStyleLbl="node2" presStyleIdx="0" presStyleCnt="3"/>
      <dgm:spPr/>
      <dgm:t>
        <a:bodyPr/>
        <a:lstStyle/>
        <a:p>
          <a:endParaRPr kumimoji="1" lang="ja-JP" altLang="en-US"/>
        </a:p>
      </dgm:t>
    </dgm:pt>
    <dgm:pt modelId="{5F393139-201F-40D1-884E-689AC5908CF3}" type="pres">
      <dgm:prSet presAssocID="{9933850E-8335-4643-AC33-6F78A12AAE73}" presName="hierChild4" presStyleCnt="0"/>
      <dgm:spPr/>
    </dgm:pt>
    <dgm:pt modelId="{EA78AE9B-D0FC-4F02-998E-DC7879585B4E}" type="pres">
      <dgm:prSet presAssocID="{9933850E-8335-4643-AC33-6F78A12AAE73}" presName="hierChild5" presStyleCnt="0"/>
      <dgm:spPr/>
    </dgm:pt>
    <dgm:pt modelId="{415DF792-1391-44EA-820A-E05D110585B5}" type="pres">
      <dgm:prSet presAssocID="{64DECFBB-E17A-4F4A-B069-1C241AF5E92C}" presName="Name37" presStyleLbl="parChTrans1D2" presStyleIdx="1" presStyleCnt="3"/>
      <dgm:spPr/>
      <dgm:t>
        <a:bodyPr/>
        <a:lstStyle/>
        <a:p>
          <a:endParaRPr kumimoji="1" lang="ja-JP" altLang="en-US"/>
        </a:p>
      </dgm:t>
    </dgm:pt>
    <dgm:pt modelId="{DFF3B6CE-9494-4674-8316-17C3B2DFC23D}" type="pres">
      <dgm:prSet presAssocID="{46E4609F-B08F-4711-9B9B-990BCBC15613}" presName="hierRoot2" presStyleCnt="0">
        <dgm:presLayoutVars>
          <dgm:hierBranch val="init"/>
        </dgm:presLayoutVars>
      </dgm:prSet>
      <dgm:spPr/>
    </dgm:pt>
    <dgm:pt modelId="{D671828C-8584-416A-BCE8-62DC15489E4A}" type="pres">
      <dgm:prSet presAssocID="{46E4609F-B08F-4711-9B9B-990BCBC15613}" presName="rootComposite" presStyleCnt="0"/>
      <dgm:spPr/>
    </dgm:pt>
    <dgm:pt modelId="{2C45F10C-E933-492D-9942-112BAF9BE6DF}" type="pres">
      <dgm:prSet presAssocID="{46E4609F-B08F-4711-9B9B-990BCBC15613}" presName="rootText" presStyleLbl="node2" presStyleIdx="1" presStyleCnt="3">
        <dgm:presLayoutVars>
          <dgm:chPref val="3"/>
        </dgm:presLayoutVars>
      </dgm:prSet>
      <dgm:spPr/>
      <dgm:t>
        <a:bodyPr/>
        <a:lstStyle/>
        <a:p>
          <a:endParaRPr kumimoji="1" lang="ja-JP" altLang="en-US"/>
        </a:p>
      </dgm:t>
    </dgm:pt>
    <dgm:pt modelId="{E082C7B4-D543-4B36-B9E1-73848796EE58}" type="pres">
      <dgm:prSet presAssocID="{46E4609F-B08F-4711-9B9B-990BCBC15613}" presName="rootConnector" presStyleLbl="node2" presStyleIdx="1" presStyleCnt="3"/>
      <dgm:spPr/>
      <dgm:t>
        <a:bodyPr/>
        <a:lstStyle/>
        <a:p>
          <a:endParaRPr kumimoji="1" lang="ja-JP" altLang="en-US"/>
        </a:p>
      </dgm:t>
    </dgm:pt>
    <dgm:pt modelId="{DFDF9CE5-A19C-4C36-8EA4-73C529FE8843}" type="pres">
      <dgm:prSet presAssocID="{46E4609F-B08F-4711-9B9B-990BCBC15613}" presName="hierChild4" presStyleCnt="0"/>
      <dgm:spPr/>
    </dgm:pt>
    <dgm:pt modelId="{964700DE-36CA-43F5-AE33-C9ABF1199E02}" type="pres">
      <dgm:prSet presAssocID="{46E4609F-B08F-4711-9B9B-990BCBC15613}" presName="hierChild5" presStyleCnt="0"/>
      <dgm:spPr/>
    </dgm:pt>
    <dgm:pt modelId="{BC40B87C-AD1E-47FC-86EA-1B97142ED498}" type="pres">
      <dgm:prSet presAssocID="{A0317733-37D3-407C-90FF-A7EF32EC9315}" presName="Name37" presStyleLbl="parChTrans1D2" presStyleIdx="2" presStyleCnt="3"/>
      <dgm:spPr/>
      <dgm:t>
        <a:bodyPr/>
        <a:lstStyle/>
        <a:p>
          <a:endParaRPr kumimoji="1" lang="ja-JP" altLang="en-US"/>
        </a:p>
      </dgm:t>
    </dgm:pt>
    <dgm:pt modelId="{CADD7C38-39D4-4865-AC86-A79F94F7CBB5}" type="pres">
      <dgm:prSet presAssocID="{134DC636-BC4F-4997-8698-79796E244D0D}" presName="hierRoot2" presStyleCnt="0">
        <dgm:presLayoutVars>
          <dgm:hierBranch val="init"/>
        </dgm:presLayoutVars>
      </dgm:prSet>
      <dgm:spPr/>
    </dgm:pt>
    <dgm:pt modelId="{A4CEAB6B-630A-4916-AB2F-DA559F259119}" type="pres">
      <dgm:prSet presAssocID="{134DC636-BC4F-4997-8698-79796E244D0D}" presName="rootComposite" presStyleCnt="0"/>
      <dgm:spPr/>
    </dgm:pt>
    <dgm:pt modelId="{40A63680-0C4B-4654-BD1E-88649ECF0D1B}" type="pres">
      <dgm:prSet presAssocID="{134DC636-BC4F-4997-8698-79796E244D0D}" presName="rootText" presStyleLbl="node2" presStyleIdx="2" presStyleCnt="3">
        <dgm:presLayoutVars>
          <dgm:chPref val="3"/>
        </dgm:presLayoutVars>
      </dgm:prSet>
      <dgm:spPr/>
      <dgm:t>
        <a:bodyPr/>
        <a:lstStyle/>
        <a:p>
          <a:endParaRPr kumimoji="1" lang="ja-JP" altLang="en-US"/>
        </a:p>
      </dgm:t>
    </dgm:pt>
    <dgm:pt modelId="{976F9D60-1F4B-4225-B8D5-82FA7CB4DAC7}" type="pres">
      <dgm:prSet presAssocID="{134DC636-BC4F-4997-8698-79796E244D0D}" presName="rootConnector" presStyleLbl="node2" presStyleIdx="2" presStyleCnt="3"/>
      <dgm:spPr/>
      <dgm:t>
        <a:bodyPr/>
        <a:lstStyle/>
        <a:p>
          <a:endParaRPr kumimoji="1" lang="ja-JP" altLang="en-US"/>
        </a:p>
      </dgm:t>
    </dgm:pt>
    <dgm:pt modelId="{0425BA1F-6197-4F83-AC77-02AB80DFE30A}" type="pres">
      <dgm:prSet presAssocID="{134DC636-BC4F-4997-8698-79796E244D0D}" presName="hierChild4" presStyleCnt="0"/>
      <dgm:spPr/>
    </dgm:pt>
    <dgm:pt modelId="{4D39FFFF-0306-4ACD-8FF3-4FDFA092BBA8}" type="pres">
      <dgm:prSet presAssocID="{134DC636-BC4F-4997-8698-79796E244D0D}" presName="hierChild5" presStyleCnt="0"/>
      <dgm:spPr/>
    </dgm:pt>
    <dgm:pt modelId="{5F3CC8F5-5F9C-47EA-9B6F-E18B51D125F7}" type="pres">
      <dgm:prSet presAssocID="{1025E5B2-7A8A-4ED3-A208-00072E0A699B}" presName="hierChild3" presStyleCnt="0"/>
      <dgm:spPr/>
    </dgm:pt>
  </dgm:ptLst>
  <dgm:cxnLst>
    <dgm:cxn modelId="{4A9E50F7-CA4A-4B29-A81C-66DD98BE0453}" srcId="{1025E5B2-7A8A-4ED3-A208-00072E0A699B}" destId="{9933850E-8335-4643-AC33-6F78A12AAE73}" srcOrd="0" destOrd="0" parTransId="{685A9930-0EAC-4025-AD3E-A05DC3E224E2}" sibTransId="{8C170907-527D-4BA6-9ABD-04A6DC5A4CB1}"/>
    <dgm:cxn modelId="{D72F68B0-7938-4509-A638-B8FE4D899BF7}" type="presOf" srcId="{134DC636-BC4F-4997-8698-79796E244D0D}" destId="{976F9D60-1F4B-4225-B8D5-82FA7CB4DAC7}" srcOrd="1" destOrd="0" presId="urn:microsoft.com/office/officeart/2005/8/layout/orgChart1"/>
    <dgm:cxn modelId="{015C9F0E-DCFB-4500-9ACF-52F046786CEE}" type="presOf" srcId="{46E4609F-B08F-4711-9B9B-990BCBC15613}" destId="{E082C7B4-D543-4B36-B9E1-73848796EE58}" srcOrd="1" destOrd="0" presId="urn:microsoft.com/office/officeart/2005/8/layout/orgChart1"/>
    <dgm:cxn modelId="{DD0CCE27-024D-4E41-A668-09FFAB0EFAEA}" srcId="{348D42BF-81D8-461D-96B3-375C5FC0D1C4}" destId="{1025E5B2-7A8A-4ED3-A208-00072E0A699B}" srcOrd="0" destOrd="0" parTransId="{CD5A9E03-90FE-4123-A84B-C1BCA1C58862}" sibTransId="{D3C4FF53-391E-4044-B0BB-5C277E87EAF4}"/>
    <dgm:cxn modelId="{2EAFCAD8-59AE-4014-84EC-D266D29F96FD}" type="presOf" srcId="{46E4609F-B08F-4711-9B9B-990BCBC15613}" destId="{2C45F10C-E933-492D-9942-112BAF9BE6DF}" srcOrd="0" destOrd="0" presId="urn:microsoft.com/office/officeart/2005/8/layout/orgChart1"/>
    <dgm:cxn modelId="{C6CE5D76-1A3F-4867-A711-BF350BC8253C}" srcId="{1025E5B2-7A8A-4ED3-A208-00072E0A699B}" destId="{134DC636-BC4F-4997-8698-79796E244D0D}" srcOrd="2" destOrd="0" parTransId="{A0317733-37D3-407C-90FF-A7EF32EC9315}" sibTransId="{C765A176-3248-4587-B545-F86E377AFBC5}"/>
    <dgm:cxn modelId="{696F5F68-FAFC-43F3-8E34-29878AEC52A7}" type="presOf" srcId="{1025E5B2-7A8A-4ED3-A208-00072E0A699B}" destId="{642CA78D-05BE-4642-BF9E-21432BF66DD7}" srcOrd="1" destOrd="0" presId="urn:microsoft.com/office/officeart/2005/8/layout/orgChart1"/>
    <dgm:cxn modelId="{57C203F4-C56C-478C-B301-C22C2E3D3247}" type="presOf" srcId="{A0317733-37D3-407C-90FF-A7EF32EC9315}" destId="{BC40B87C-AD1E-47FC-86EA-1B97142ED498}" srcOrd="0" destOrd="0" presId="urn:microsoft.com/office/officeart/2005/8/layout/orgChart1"/>
    <dgm:cxn modelId="{4B99B6B8-5AA1-497A-86C7-088ABA997CE9}" type="presOf" srcId="{1025E5B2-7A8A-4ED3-A208-00072E0A699B}" destId="{D206A387-5174-40B0-B628-117159033CCA}" srcOrd="0" destOrd="0" presId="urn:microsoft.com/office/officeart/2005/8/layout/orgChart1"/>
    <dgm:cxn modelId="{716308E9-928F-4406-B27D-A60D9C3B017E}" type="presOf" srcId="{9933850E-8335-4643-AC33-6F78A12AAE73}" destId="{E92FCEF8-854D-4238-8F47-276C2AE19214}" srcOrd="1" destOrd="0" presId="urn:microsoft.com/office/officeart/2005/8/layout/orgChart1"/>
    <dgm:cxn modelId="{2452DD8B-586C-4122-99AE-C4C1DDB5A5EC}" type="presOf" srcId="{64DECFBB-E17A-4F4A-B069-1C241AF5E92C}" destId="{415DF792-1391-44EA-820A-E05D110585B5}" srcOrd="0" destOrd="0" presId="urn:microsoft.com/office/officeart/2005/8/layout/orgChart1"/>
    <dgm:cxn modelId="{69929073-C882-4017-9F11-BEF9BB55F0BA}" srcId="{1025E5B2-7A8A-4ED3-A208-00072E0A699B}" destId="{46E4609F-B08F-4711-9B9B-990BCBC15613}" srcOrd="1" destOrd="0" parTransId="{64DECFBB-E17A-4F4A-B069-1C241AF5E92C}" sibTransId="{E6113D43-A64A-4332-A96C-15A83DB21940}"/>
    <dgm:cxn modelId="{9327CC24-C18F-464B-9C7B-B93A05388E67}" type="presOf" srcId="{685A9930-0EAC-4025-AD3E-A05DC3E224E2}" destId="{54DE5B61-DC78-4519-B7C1-C4937DC4910D}" srcOrd="0" destOrd="0" presId="urn:microsoft.com/office/officeart/2005/8/layout/orgChart1"/>
    <dgm:cxn modelId="{DF169498-224B-475F-BAB8-0F5EC14208D5}" type="presOf" srcId="{134DC636-BC4F-4997-8698-79796E244D0D}" destId="{40A63680-0C4B-4654-BD1E-88649ECF0D1B}" srcOrd="0" destOrd="0" presId="urn:microsoft.com/office/officeart/2005/8/layout/orgChart1"/>
    <dgm:cxn modelId="{6F649229-F65F-4433-B3B7-A785E9F5C066}" type="presOf" srcId="{348D42BF-81D8-461D-96B3-375C5FC0D1C4}" destId="{59F57934-8801-468D-BB66-AA0295DA33D6}" srcOrd="0" destOrd="0" presId="urn:microsoft.com/office/officeart/2005/8/layout/orgChart1"/>
    <dgm:cxn modelId="{B127BDE9-91F8-4105-BAD2-176271F54279}" type="presOf" srcId="{9933850E-8335-4643-AC33-6F78A12AAE73}" destId="{47E76CCF-C692-4D9B-8AD4-89C2BFA3D2ED}" srcOrd="0" destOrd="0" presId="urn:microsoft.com/office/officeart/2005/8/layout/orgChart1"/>
    <dgm:cxn modelId="{BA2F7AD3-16E5-4200-865B-1C2B0F553C1A}" type="presParOf" srcId="{59F57934-8801-468D-BB66-AA0295DA33D6}" destId="{3FCFE795-28F4-4DCE-B257-23F98F3D9021}" srcOrd="0" destOrd="0" presId="urn:microsoft.com/office/officeart/2005/8/layout/orgChart1"/>
    <dgm:cxn modelId="{0D391AEC-A7CD-4088-A7B9-C5C6BA1F04EF}" type="presParOf" srcId="{3FCFE795-28F4-4DCE-B257-23F98F3D9021}" destId="{E1F672A3-44E1-450B-B0F6-774D1E18A5C1}" srcOrd="0" destOrd="0" presId="urn:microsoft.com/office/officeart/2005/8/layout/orgChart1"/>
    <dgm:cxn modelId="{1B029F5B-7051-4896-8EB2-DC520A119141}" type="presParOf" srcId="{E1F672A3-44E1-450B-B0F6-774D1E18A5C1}" destId="{D206A387-5174-40B0-B628-117159033CCA}" srcOrd="0" destOrd="0" presId="urn:microsoft.com/office/officeart/2005/8/layout/orgChart1"/>
    <dgm:cxn modelId="{3A6D531A-64F3-479F-B679-2D26EE373307}" type="presParOf" srcId="{E1F672A3-44E1-450B-B0F6-774D1E18A5C1}" destId="{642CA78D-05BE-4642-BF9E-21432BF66DD7}" srcOrd="1" destOrd="0" presId="urn:microsoft.com/office/officeart/2005/8/layout/orgChart1"/>
    <dgm:cxn modelId="{B1A3F04D-D68C-4DB9-AFA6-232093D85CAB}" type="presParOf" srcId="{3FCFE795-28F4-4DCE-B257-23F98F3D9021}" destId="{F821BC8E-451D-4331-ACC1-0D9E1B8656B7}" srcOrd="1" destOrd="0" presId="urn:microsoft.com/office/officeart/2005/8/layout/orgChart1"/>
    <dgm:cxn modelId="{29E6FDFE-4A74-4F3F-95C9-8286E685F115}" type="presParOf" srcId="{F821BC8E-451D-4331-ACC1-0D9E1B8656B7}" destId="{54DE5B61-DC78-4519-B7C1-C4937DC4910D}" srcOrd="0" destOrd="0" presId="urn:microsoft.com/office/officeart/2005/8/layout/orgChart1"/>
    <dgm:cxn modelId="{AD617A15-8F31-4D81-A1C7-F47C701C470D}" type="presParOf" srcId="{F821BC8E-451D-4331-ACC1-0D9E1B8656B7}" destId="{9D8251DA-DEEB-45F2-A06E-E0C06A9EC4C9}" srcOrd="1" destOrd="0" presId="urn:microsoft.com/office/officeart/2005/8/layout/orgChart1"/>
    <dgm:cxn modelId="{55A4B457-378E-4DC9-962E-21B187232980}" type="presParOf" srcId="{9D8251DA-DEEB-45F2-A06E-E0C06A9EC4C9}" destId="{001F051C-543D-4696-A017-97682DE49D59}" srcOrd="0" destOrd="0" presId="urn:microsoft.com/office/officeart/2005/8/layout/orgChart1"/>
    <dgm:cxn modelId="{C3097C4A-C0A9-44A8-8150-952B85721D04}" type="presParOf" srcId="{001F051C-543D-4696-A017-97682DE49D59}" destId="{47E76CCF-C692-4D9B-8AD4-89C2BFA3D2ED}" srcOrd="0" destOrd="0" presId="urn:microsoft.com/office/officeart/2005/8/layout/orgChart1"/>
    <dgm:cxn modelId="{DBF9DDA9-62E9-4419-90A8-1CFB0D28F034}" type="presParOf" srcId="{001F051C-543D-4696-A017-97682DE49D59}" destId="{E92FCEF8-854D-4238-8F47-276C2AE19214}" srcOrd="1" destOrd="0" presId="urn:microsoft.com/office/officeart/2005/8/layout/orgChart1"/>
    <dgm:cxn modelId="{7D6B7D41-0643-4DD0-94FE-3E585D77341D}" type="presParOf" srcId="{9D8251DA-DEEB-45F2-A06E-E0C06A9EC4C9}" destId="{5F393139-201F-40D1-884E-689AC5908CF3}" srcOrd="1" destOrd="0" presId="urn:microsoft.com/office/officeart/2005/8/layout/orgChart1"/>
    <dgm:cxn modelId="{35D049AC-D815-44B8-AA5A-2776068D1DD2}" type="presParOf" srcId="{9D8251DA-DEEB-45F2-A06E-E0C06A9EC4C9}" destId="{EA78AE9B-D0FC-4F02-998E-DC7879585B4E}" srcOrd="2" destOrd="0" presId="urn:microsoft.com/office/officeart/2005/8/layout/orgChart1"/>
    <dgm:cxn modelId="{F450758C-5BFA-472D-A0A2-F4C11300B4D2}" type="presParOf" srcId="{F821BC8E-451D-4331-ACC1-0D9E1B8656B7}" destId="{415DF792-1391-44EA-820A-E05D110585B5}" srcOrd="2" destOrd="0" presId="urn:microsoft.com/office/officeart/2005/8/layout/orgChart1"/>
    <dgm:cxn modelId="{8FDAB839-39DD-4767-B99A-90C1B868DA0D}" type="presParOf" srcId="{F821BC8E-451D-4331-ACC1-0D9E1B8656B7}" destId="{DFF3B6CE-9494-4674-8316-17C3B2DFC23D}" srcOrd="3" destOrd="0" presId="urn:microsoft.com/office/officeart/2005/8/layout/orgChart1"/>
    <dgm:cxn modelId="{C8D7D341-B92E-455A-805F-25B564784FC6}" type="presParOf" srcId="{DFF3B6CE-9494-4674-8316-17C3B2DFC23D}" destId="{D671828C-8584-416A-BCE8-62DC15489E4A}" srcOrd="0" destOrd="0" presId="urn:microsoft.com/office/officeart/2005/8/layout/orgChart1"/>
    <dgm:cxn modelId="{D2D0BAFF-C9E3-46D7-B3BB-BEF9CDF286C9}" type="presParOf" srcId="{D671828C-8584-416A-BCE8-62DC15489E4A}" destId="{2C45F10C-E933-492D-9942-112BAF9BE6DF}" srcOrd="0" destOrd="0" presId="urn:microsoft.com/office/officeart/2005/8/layout/orgChart1"/>
    <dgm:cxn modelId="{A4C3B511-F56E-4793-AA53-19C0404D9EBA}" type="presParOf" srcId="{D671828C-8584-416A-BCE8-62DC15489E4A}" destId="{E082C7B4-D543-4B36-B9E1-73848796EE58}" srcOrd="1" destOrd="0" presId="urn:microsoft.com/office/officeart/2005/8/layout/orgChart1"/>
    <dgm:cxn modelId="{840B1282-85C0-4165-88A3-2CF316FE8EC7}" type="presParOf" srcId="{DFF3B6CE-9494-4674-8316-17C3B2DFC23D}" destId="{DFDF9CE5-A19C-4C36-8EA4-73C529FE8843}" srcOrd="1" destOrd="0" presId="urn:microsoft.com/office/officeart/2005/8/layout/orgChart1"/>
    <dgm:cxn modelId="{A3A21920-5FF0-4524-AF68-CAB1C10263E5}" type="presParOf" srcId="{DFF3B6CE-9494-4674-8316-17C3B2DFC23D}" destId="{964700DE-36CA-43F5-AE33-C9ABF1199E02}" srcOrd="2" destOrd="0" presId="urn:microsoft.com/office/officeart/2005/8/layout/orgChart1"/>
    <dgm:cxn modelId="{FBABB08D-7A6F-48BD-9C61-E8EC6E0C55FF}" type="presParOf" srcId="{F821BC8E-451D-4331-ACC1-0D9E1B8656B7}" destId="{BC40B87C-AD1E-47FC-86EA-1B97142ED498}" srcOrd="4" destOrd="0" presId="urn:microsoft.com/office/officeart/2005/8/layout/orgChart1"/>
    <dgm:cxn modelId="{C17ED3EC-5F54-4E8B-8817-81FE8C85F51C}" type="presParOf" srcId="{F821BC8E-451D-4331-ACC1-0D9E1B8656B7}" destId="{CADD7C38-39D4-4865-AC86-A79F94F7CBB5}" srcOrd="5" destOrd="0" presId="urn:microsoft.com/office/officeart/2005/8/layout/orgChart1"/>
    <dgm:cxn modelId="{186DB26C-860F-4A4C-8049-4A07A545DF08}" type="presParOf" srcId="{CADD7C38-39D4-4865-AC86-A79F94F7CBB5}" destId="{A4CEAB6B-630A-4916-AB2F-DA559F259119}" srcOrd="0" destOrd="0" presId="urn:microsoft.com/office/officeart/2005/8/layout/orgChart1"/>
    <dgm:cxn modelId="{EAA3591A-A36B-4B5F-8F39-144AF61F235C}" type="presParOf" srcId="{A4CEAB6B-630A-4916-AB2F-DA559F259119}" destId="{40A63680-0C4B-4654-BD1E-88649ECF0D1B}" srcOrd="0" destOrd="0" presId="urn:microsoft.com/office/officeart/2005/8/layout/orgChart1"/>
    <dgm:cxn modelId="{75539028-2195-478F-A8EA-E6AAB709B4A3}" type="presParOf" srcId="{A4CEAB6B-630A-4916-AB2F-DA559F259119}" destId="{976F9D60-1F4B-4225-B8D5-82FA7CB4DAC7}" srcOrd="1" destOrd="0" presId="urn:microsoft.com/office/officeart/2005/8/layout/orgChart1"/>
    <dgm:cxn modelId="{F77BDAA6-8EBB-4D5D-B691-579744F5CAAA}" type="presParOf" srcId="{CADD7C38-39D4-4865-AC86-A79F94F7CBB5}" destId="{0425BA1F-6197-4F83-AC77-02AB80DFE30A}" srcOrd="1" destOrd="0" presId="urn:microsoft.com/office/officeart/2005/8/layout/orgChart1"/>
    <dgm:cxn modelId="{F4AED12C-B30B-4505-98D9-BDD71EA1153A}" type="presParOf" srcId="{CADD7C38-39D4-4865-AC86-A79F94F7CBB5}" destId="{4D39FFFF-0306-4ACD-8FF3-4FDFA092BBA8}" srcOrd="2" destOrd="0" presId="urn:microsoft.com/office/officeart/2005/8/layout/orgChart1"/>
    <dgm:cxn modelId="{AE5B7EF7-E2FA-4E23-BFB0-BF7FF6941475}" type="presParOf" srcId="{3FCFE795-28F4-4DCE-B257-23F98F3D9021}" destId="{5F3CC8F5-5F9C-47EA-9B6F-E18B51D125F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0B87C-AD1E-47FC-86EA-1B97142ED498}">
      <dsp:nvSpPr>
        <dsp:cNvPr id="0" name=""/>
        <dsp:cNvSpPr/>
      </dsp:nvSpPr>
      <dsp:spPr>
        <a:xfrm>
          <a:off x="2081849" y="813040"/>
          <a:ext cx="1093049" cy="341019"/>
        </a:xfrm>
        <a:custGeom>
          <a:avLst/>
          <a:gdLst/>
          <a:ahLst/>
          <a:cxnLst/>
          <a:rect l="0" t="0" r="0" b="0"/>
          <a:pathLst>
            <a:path>
              <a:moveTo>
                <a:pt x="0" y="0"/>
              </a:moveTo>
              <a:lnTo>
                <a:pt x="0" y="170509"/>
              </a:lnTo>
              <a:lnTo>
                <a:pt x="1093049" y="170509"/>
              </a:lnTo>
              <a:lnTo>
                <a:pt x="1093049" y="34101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DF792-1391-44EA-820A-E05D110585B5}">
      <dsp:nvSpPr>
        <dsp:cNvPr id="0" name=""/>
        <dsp:cNvSpPr/>
      </dsp:nvSpPr>
      <dsp:spPr>
        <a:xfrm>
          <a:off x="1099387" y="813040"/>
          <a:ext cx="982461" cy="341019"/>
        </a:xfrm>
        <a:custGeom>
          <a:avLst/>
          <a:gdLst/>
          <a:ahLst/>
          <a:cxnLst/>
          <a:rect l="0" t="0" r="0" b="0"/>
          <a:pathLst>
            <a:path>
              <a:moveTo>
                <a:pt x="982461" y="0"/>
              </a:moveTo>
              <a:lnTo>
                <a:pt x="982461" y="170509"/>
              </a:lnTo>
              <a:lnTo>
                <a:pt x="0" y="170509"/>
              </a:lnTo>
              <a:lnTo>
                <a:pt x="0" y="34101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6A387-5174-40B0-B628-117159033CCA}">
      <dsp:nvSpPr>
        <dsp:cNvPr id="0" name=""/>
        <dsp:cNvSpPr/>
      </dsp:nvSpPr>
      <dsp:spPr>
        <a:xfrm>
          <a:off x="1269897" y="1088"/>
          <a:ext cx="1623903"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en-US" altLang="ja-JP" sz="1800" kern="1200" dirty="0" err="1"/>
            <a:t>server.R</a:t>
          </a:r>
          <a:endParaRPr kumimoji="1" lang="ja-JP" altLang="en-US" sz="1800" kern="1200" dirty="0"/>
        </a:p>
      </dsp:txBody>
      <dsp:txXfrm>
        <a:off x="1269897" y="1088"/>
        <a:ext cx="1623903" cy="811951"/>
      </dsp:txXfrm>
    </dsp:sp>
    <dsp:sp modelId="{2C45F10C-E933-492D-9942-112BAF9BE6DF}">
      <dsp:nvSpPr>
        <dsp:cNvPr id="0" name=""/>
        <dsp:cNvSpPr/>
      </dsp:nvSpPr>
      <dsp:spPr>
        <a:xfrm>
          <a:off x="176848" y="1154060"/>
          <a:ext cx="1845079"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ja-JP" altLang="en-US" sz="1600" kern="1200" dirty="0"/>
            <a:t>計算などを実施し、結果を出す</a:t>
          </a:r>
        </a:p>
      </dsp:txBody>
      <dsp:txXfrm>
        <a:off x="176848" y="1154060"/>
        <a:ext cx="1845079" cy="811951"/>
      </dsp:txXfrm>
    </dsp:sp>
    <dsp:sp modelId="{40A63680-0C4B-4654-BD1E-88649ECF0D1B}">
      <dsp:nvSpPr>
        <dsp:cNvPr id="0" name=""/>
        <dsp:cNvSpPr/>
      </dsp:nvSpPr>
      <dsp:spPr>
        <a:xfrm>
          <a:off x="2362947" y="1154060"/>
          <a:ext cx="1623903" cy="811951"/>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ja-JP" altLang="en-US" sz="1600" kern="1200" dirty="0"/>
            <a:t>アウトプット</a:t>
          </a:r>
          <a:r>
            <a:rPr kumimoji="1" lang="en-US" altLang="ja-JP" sz="1600" kern="1200" dirty="0"/>
            <a:t/>
          </a:r>
          <a:br>
            <a:rPr kumimoji="1" lang="en-US" altLang="ja-JP" sz="1600" kern="1200" dirty="0"/>
          </a:br>
          <a:r>
            <a:rPr kumimoji="1" lang="ja-JP" altLang="en-US" sz="1600" kern="1200" dirty="0"/>
            <a:t>を作成</a:t>
          </a:r>
          <a:endParaRPr kumimoji="1" lang="en-US" altLang="ja-JP" sz="1600" kern="1200" dirty="0"/>
        </a:p>
      </dsp:txBody>
      <dsp:txXfrm>
        <a:off x="2362947" y="1154060"/>
        <a:ext cx="1623903" cy="811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0B87C-AD1E-47FC-86EA-1B97142ED498}">
      <dsp:nvSpPr>
        <dsp:cNvPr id="0" name=""/>
        <dsp:cNvSpPr/>
      </dsp:nvSpPr>
      <dsp:spPr>
        <a:xfrm>
          <a:off x="2591092" y="1065057"/>
          <a:ext cx="1833216" cy="318161"/>
        </a:xfrm>
        <a:custGeom>
          <a:avLst/>
          <a:gdLst/>
          <a:ahLst/>
          <a:cxnLst/>
          <a:rect l="0" t="0" r="0" b="0"/>
          <a:pathLst>
            <a:path>
              <a:moveTo>
                <a:pt x="0" y="0"/>
              </a:moveTo>
              <a:lnTo>
                <a:pt x="0" y="159080"/>
              </a:lnTo>
              <a:lnTo>
                <a:pt x="1833216" y="159080"/>
              </a:lnTo>
              <a:lnTo>
                <a:pt x="1833216"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5DF792-1391-44EA-820A-E05D110585B5}">
      <dsp:nvSpPr>
        <dsp:cNvPr id="0" name=""/>
        <dsp:cNvSpPr/>
      </dsp:nvSpPr>
      <dsp:spPr>
        <a:xfrm>
          <a:off x="2545372" y="1065057"/>
          <a:ext cx="91440" cy="318161"/>
        </a:xfrm>
        <a:custGeom>
          <a:avLst/>
          <a:gdLst/>
          <a:ahLst/>
          <a:cxnLst/>
          <a:rect l="0" t="0" r="0" b="0"/>
          <a:pathLst>
            <a:path>
              <a:moveTo>
                <a:pt x="45720" y="0"/>
              </a:moveTo>
              <a:lnTo>
                <a:pt x="45720"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DE5B61-DC78-4519-B7C1-C4937DC4910D}">
      <dsp:nvSpPr>
        <dsp:cNvPr id="0" name=""/>
        <dsp:cNvSpPr/>
      </dsp:nvSpPr>
      <dsp:spPr>
        <a:xfrm>
          <a:off x="757875" y="1065057"/>
          <a:ext cx="1833216" cy="318161"/>
        </a:xfrm>
        <a:custGeom>
          <a:avLst/>
          <a:gdLst/>
          <a:ahLst/>
          <a:cxnLst/>
          <a:rect l="0" t="0" r="0" b="0"/>
          <a:pathLst>
            <a:path>
              <a:moveTo>
                <a:pt x="1833216" y="0"/>
              </a:moveTo>
              <a:lnTo>
                <a:pt x="1833216" y="159080"/>
              </a:lnTo>
              <a:lnTo>
                <a:pt x="0" y="159080"/>
              </a:lnTo>
              <a:lnTo>
                <a:pt x="0" y="3181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06A387-5174-40B0-B628-117159033CCA}">
      <dsp:nvSpPr>
        <dsp:cNvPr id="0" name=""/>
        <dsp:cNvSpPr/>
      </dsp:nvSpPr>
      <dsp:spPr>
        <a:xfrm>
          <a:off x="1833564" y="307529"/>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en-US" altLang="ja-JP" sz="1800" kern="1200" dirty="0" err="1"/>
            <a:t>ui.R</a:t>
          </a:r>
          <a:endParaRPr kumimoji="1" lang="ja-JP" altLang="en-US" sz="1800" kern="1200" dirty="0"/>
        </a:p>
      </dsp:txBody>
      <dsp:txXfrm>
        <a:off x="1833564" y="307529"/>
        <a:ext cx="1515055" cy="757527"/>
      </dsp:txXfrm>
    </dsp:sp>
    <dsp:sp modelId="{47E76CCF-C692-4D9B-8AD4-89C2BFA3D2ED}">
      <dsp:nvSpPr>
        <dsp:cNvPr id="0" name=""/>
        <dsp:cNvSpPr/>
      </dsp:nvSpPr>
      <dsp:spPr>
        <a:xfrm>
          <a:off x="347"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レイアウトの</a:t>
          </a:r>
          <a:r>
            <a:rPr kumimoji="1" lang="en-US" altLang="ja-JP" sz="1800" kern="1200" dirty="0"/>
            <a:t/>
          </a:r>
          <a:br>
            <a:rPr kumimoji="1" lang="en-US" altLang="ja-JP" sz="1800" kern="1200" dirty="0"/>
          </a:br>
          <a:r>
            <a:rPr kumimoji="1" lang="ja-JP" altLang="en-US" sz="1800" kern="1200" dirty="0"/>
            <a:t>設定</a:t>
          </a:r>
        </a:p>
      </dsp:txBody>
      <dsp:txXfrm>
        <a:off x="347" y="1383218"/>
        <a:ext cx="1515055" cy="757527"/>
      </dsp:txXfrm>
    </dsp:sp>
    <dsp:sp modelId="{2C45F10C-E933-492D-9942-112BAF9BE6DF}">
      <dsp:nvSpPr>
        <dsp:cNvPr id="0" name=""/>
        <dsp:cNvSpPr/>
      </dsp:nvSpPr>
      <dsp:spPr>
        <a:xfrm>
          <a:off x="1833564"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ウィジェットの設定</a:t>
          </a:r>
        </a:p>
      </dsp:txBody>
      <dsp:txXfrm>
        <a:off x="1833564" y="1383218"/>
        <a:ext cx="1515055" cy="757527"/>
      </dsp:txXfrm>
    </dsp:sp>
    <dsp:sp modelId="{40A63680-0C4B-4654-BD1E-88649ECF0D1B}">
      <dsp:nvSpPr>
        <dsp:cNvPr id="0" name=""/>
        <dsp:cNvSpPr/>
      </dsp:nvSpPr>
      <dsp:spPr>
        <a:xfrm>
          <a:off x="3666781" y="1383218"/>
          <a:ext cx="1515055" cy="75752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1" lang="ja-JP" altLang="en-US" sz="1800" kern="1200" dirty="0"/>
            <a:t>アウトプットの設置</a:t>
          </a:r>
        </a:p>
      </dsp:txBody>
      <dsp:txXfrm>
        <a:off x="3666781" y="1383218"/>
        <a:ext cx="1515055" cy="7575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2A71EC23-F9ED-424C-B5FB-B7B5F6D78B70}"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93D05BDC-9FEA-4C23-A1AF-861E06600FF6}" type="slidenum">
              <a:rPr kumimoji="1" lang="ja-JP" altLang="en-US" smtClean="0"/>
              <a:t>‹#›</a:t>
            </a:fld>
            <a:endParaRPr kumimoji="1" lang="ja-JP" altLang="en-US"/>
          </a:p>
        </p:txBody>
      </p:sp>
    </p:spTree>
    <p:extLst>
      <p:ext uri="{BB962C8B-B14F-4D97-AF65-F5344CB8AC3E}">
        <p14:creationId xmlns:p14="http://schemas.microsoft.com/office/powerpoint/2010/main" val="190368686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3013"/>
            <a:ext cx="5962650" cy="33543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3D05BDC-9FEA-4C23-A1AF-861E06600FF6}" type="slidenum">
              <a:rPr kumimoji="1" lang="ja-JP" altLang="en-US" smtClean="0"/>
              <a:t>1</a:t>
            </a:fld>
            <a:endParaRPr kumimoji="1" lang="ja-JP" altLang="en-US"/>
          </a:p>
        </p:txBody>
      </p:sp>
    </p:spTree>
    <p:extLst>
      <p:ext uri="{BB962C8B-B14F-4D97-AF65-F5344CB8AC3E}">
        <p14:creationId xmlns:p14="http://schemas.microsoft.com/office/powerpoint/2010/main" val="17846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81A95D-05BA-458D-BB44-152E4BC8CA84}"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dirty="0"/>
              <a:t>R</a:t>
            </a:r>
            <a:r>
              <a:rPr kumimoji="1" lang="ja-JP" altLang="en-US" dirty="0"/>
              <a:t> </a:t>
            </a:r>
            <a:r>
              <a:rPr kumimoji="1" lang="en-US" altLang="ja-JP" dirty="0"/>
              <a:t>for</a:t>
            </a:r>
            <a:r>
              <a:rPr kumimoji="1" lang="ja-JP" altLang="en-US" dirty="0"/>
              <a:t> </a:t>
            </a:r>
            <a:r>
              <a:rPr kumimoji="1" lang="en-US" altLang="ja-JP" dirty="0"/>
              <a:t>Pharmacometrics</a:t>
            </a:r>
            <a:endParaRPr kumimoji="1"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99276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06A6E4-4266-427F-9354-B8DA436806C3}"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23023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62664A4-23FB-43CF-818D-F7393D757BD2}"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kumimoji="1" lang="en-US" altLang="ja-JP"/>
              <a:t>R for Pharmacometrics</a:t>
            </a:r>
            <a:endParaRPr kumimoji="1" lang="ja-JP" altLang="en-US"/>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401454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FE15652-DDD4-4E36-9CB3-8E9EF446BEDB}"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97680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BAF585-2E3D-431A-AD29-AD87965751CC}" type="datetime1">
              <a:rPr kumimoji="1" lang="ja-JP" altLang="en-US" smtClean="0"/>
              <a:t>2020/10/23</a:t>
            </a:fld>
            <a:endParaRPr kumimoji="1" lang="ja-JP" altLang="en-US"/>
          </a:p>
        </p:txBody>
      </p:sp>
      <p:sp>
        <p:nvSpPr>
          <p:cNvPr id="5" name="Footer Placeholder 4"/>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32932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A1D67E2-B520-4BB6-8434-DE7E995735B8}"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44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00F9857-EF08-440C-94CB-83D9EE0D5A5A}" type="datetime1">
              <a:rPr kumimoji="1" lang="ja-JP" altLang="en-US" smtClean="0"/>
              <a:t>2020/10/23</a:t>
            </a:fld>
            <a:endParaRPr kumimoji="1" lang="ja-JP" altLang="en-US"/>
          </a:p>
        </p:txBody>
      </p:sp>
      <p:sp>
        <p:nvSpPr>
          <p:cNvPr id="8" name="Footer Placeholder 7"/>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9" name="Slide Number Placeholder 8"/>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00141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44F8-E47A-4CCA-94C1-5A88DC7B414A}" type="datetime1">
              <a:rPr kumimoji="1" lang="ja-JP" altLang="en-US" smtClean="0"/>
              <a:t>2020/10/23</a:t>
            </a:fld>
            <a:endParaRPr kumimoji="1" lang="ja-JP" altLang="en-US"/>
          </a:p>
        </p:txBody>
      </p:sp>
      <p:sp>
        <p:nvSpPr>
          <p:cNvPr id="4" name="Footer Placeholder 3"/>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5" name="Slide Number Placeholder 4"/>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168681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63015-59FD-444D-A49B-45D0DD94C4F1}" type="datetime1">
              <a:rPr kumimoji="1" lang="ja-JP" altLang="en-US" smtClean="0"/>
              <a:t>2020/10/23</a:t>
            </a:fld>
            <a:endParaRPr kumimoji="1" lang="ja-JP" altLang="en-US"/>
          </a:p>
        </p:txBody>
      </p:sp>
      <p:sp>
        <p:nvSpPr>
          <p:cNvPr id="3" name="Footer Placeholder 2"/>
          <p:cNvSpPr>
            <a:spLocks noGrp="1"/>
          </p:cNvSpPr>
          <p:nvPr>
            <p:ph type="ftr" sz="quarter" idx="11"/>
          </p:nvPr>
        </p:nvSpPr>
        <p:spPr/>
        <p:txBody>
          <a:body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4" name="Slide Number Placeholder 3"/>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364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6651C1-F643-424E-9D81-62CF9A82FABB}"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94060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9AACC8-2A3E-4AB1-936D-2A445495DFBA}" type="datetime1">
              <a:rPr kumimoji="1" lang="ja-JP" altLang="en-US" smtClean="0"/>
              <a:t>2020/10/23</a:t>
            </a:fld>
            <a:endParaRPr kumimoji="1" lang="ja-JP" altLang="en-US"/>
          </a:p>
        </p:txBody>
      </p:sp>
      <p:sp>
        <p:nvSpPr>
          <p:cNvPr id="6" name="Footer Placeholder 5"/>
          <p:cNvSpPr>
            <a:spLocks noGrp="1"/>
          </p:cNvSpPr>
          <p:nvPr>
            <p:ph type="ftr" sz="quarter" idx="11"/>
          </p:nvPr>
        </p:nvSpPr>
        <p:spPr/>
        <p:txBody>
          <a:bodyPr/>
          <a:lstStyle/>
          <a:p>
            <a:r>
              <a:rPr kumimoji="1" lang="en-US" altLang="ja-JP"/>
              <a:t>R for Pharmacometrics</a:t>
            </a:r>
            <a:endParaRPr kumimoji="1" lang="ja-JP" altLang="en-US"/>
          </a:p>
        </p:txBody>
      </p:sp>
      <p:sp>
        <p:nvSpPr>
          <p:cNvPr id="7" name="Slide Number Placeholder 6"/>
          <p:cNvSpPr>
            <a:spLocks noGrp="1"/>
          </p:cNvSpPr>
          <p:nvPr>
            <p:ph type="sldNum" sz="quarter" idx="12"/>
          </p:nvPr>
        </p:nvSpPr>
        <p:spPr/>
        <p:txBody>
          <a:body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95226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619-0862-4EB5-B675-91B651E48568}" type="datetime1">
              <a:rPr kumimoji="1" lang="ja-JP" altLang="en-US" smtClean="0"/>
              <a:t>2020/10/23</a:t>
            </a:fld>
            <a:endParaRPr kumimoji="1" lang="ja-JP"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ja-JP" dirty="0"/>
              <a:t>R</a:t>
            </a:r>
            <a:r>
              <a:rPr lang="ja-JP" altLang="en-US" dirty="0"/>
              <a:t> </a:t>
            </a:r>
            <a:r>
              <a:rPr lang="en-US" altLang="ja-JP" dirty="0"/>
              <a:t>for</a:t>
            </a:r>
            <a:r>
              <a:rPr lang="ja-JP" altLang="en-US" dirty="0"/>
              <a:t> </a:t>
            </a:r>
            <a:r>
              <a:rPr lang="en-US" altLang="ja-JP" dirty="0"/>
              <a:t>Pharmacometrics</a:t>
            </a:r>
            <a:endParaRPr lang="ja-JP" alt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6357-0251-4953-A9B8-633A05DE8E91}" type="slidenum">
              <a:rPr kumimoji="1" lang="ja-JP" altLang="en-US" smtClean="0"/>
              <a:t>‹#›</a:t>
            </a:fld>
            <a:endParaRPr kumimoji="1" lang="ja-JP" altLang="en-US"/>
          </a:p>
        </p:txBody>
      </p:sp>
    </p:spTree>
    <p:extLst>
      <p:ext uri="{BB962C8B-B14F-4D97-AF65-F5344CB8AC3E}">
        <p14:creationId xmlns:p14="http://schemas.microsoft.com/office/powerpoint/2010/main" val="273943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5.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93256357-0251-4953-A9B8-633A05DE8E91}" type="slidenum">
              <a:rPr kumimoji="1" lang="ja-JP" altLang="en-US" smtClean="0"/>
              <a:t>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R</a:t>
            </a:r>
            <a:r>
              <a:rPr kumimoji="1" lang="ja-JP" altLang="en-US"/>
              <a:t> </a:t>
            </a:r>
            <a:r>
              <a:rPr kumimoji="1" lang="en-US" altLang="ja-JP"/>
              <a:t>for</a:t>
            </a:r>
            <a:r>
              <a:rPr kumimoji="1" lang="ja-JP" altLang="en-US"/>
              <a:t> </a:t>
            </a:r>
            <a:r>
              <a:rPr kumimoji="1" lang="en-US" altLang="ja-JP"/>
              <a:t>Pharmacometrics</a:t>
            </a:r>
            <a:endParaRPr kumimoji="1" lang="ja-JP" altLang="en-US" dirty="0"/>
          </a:p>
        </p:txBody>
      </p:sp>
      <p:sp>
        <p:nvSpPr>
          <p:cNvPr id="7" name="タイトル 1"/>
          <p:cNvSpPr txBox="1">
            <a:spLocks/>
          </p:cNvSpPr>
          <p:nvPr/>
        </p:nvSpPr>
        <p:spPr>
          <a:xfrm>
            <a:off x="831851" y="1709740"/>
            <a:ext cx="10515600" cy="2852737"/>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6600" b="1" dirty="0">
                <a:solidFill>
                  <a:schemeClr val="tx1">
                    <a:lumMod val="50000"/>
                    <a:lumOff val="50000"/>
                  </a:schemeClr>
                </a:solidFill>
              </a:rPr>
              <a:t>Advanced:</a:t>
            </a:r>
            <a:r>
              <a:rPr lang="ja-JP" altLang="en-US" sz="6600" b="1" dirty="0">
                <a:solidFill>
                  <a:schemeClr val="tx1">
                    <a:lumMod val="50000"/>
                    <a:lumOff val="50000"/>
                  </a:schemeClr>
                </a:solidFill>
              </a:rPr>
              <a:t> </a:t>
            </a:r>
            <a:r>
              <a:rPr lang="en-US" altLang="ja-JP" sz="6600" b="1" dirty="0">
                <a:solidFill>
                  <a:schemeClr val="tx1">
                    <a:lumMod val="50000"/>
                    <a:lumOff val="50000"/>
                  </a:schemeClr>
                </a:solidFill>
              </a:rPr>
              <a:t>Simulation</a:t>
            </a:r>
            <a:endParaRPr lang="ja-JP" altLang="en-US" sz="6600" b="1" dirty="0">
              <a:solidFill>
                <a:schemeClr val="tx1">
                  <a:lumMod val="50000"/>
                  <a:lumOff val="50000"/>
                </a:schemeClr>
              </a:solidFill>
            </a:endParaRPr>
          </a:p>
        </p:txBody>
      </p:sp>
      <p:sp>
        <p:nvSpPr>
          <p:cNvPr id="9" name="サブタイトル 8"/>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89688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対策としてパーを半分に減らす</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3513851" cy="3513851"/>
          </a:xfrm>
          <a:prstGeom prst="rect">
            <a:avLst/>
          </a:prstGeom>
        </p:spPr>
      </p:pic>
      <p:sp>
        <p:nvSpPr>
          <p:cNvPr id="7" name="テキスト ボックス 6"/>
          <p:cNvSpPr txBox="1"/>
          <p:nvPr/>
        </p:nvSpPr>
        <p:spPr>
          <a:xfrm>
            <a:off x="1064330" y="2492739"/>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くるかも・・・</a:t>
            </a:r>
            <a:r>
              <a:rPr lang="en-US" altLang="ja-JP" sz="1200" dirty="0"/>
              <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6142021" y="1449099"/>
            <a:ext cx="5437909" cy="4727864"/>
          </a:xfrm>
          <a:prstGeom prst="rect">
            <a:avLst/>
          </a:prstGeom>
        </p:spPr>
      </p:pic>
      <p:sp>
        <p:nvSpPr>
          <p:cNvPr id="9" name="テキスト ボックス 8"/>
          <p:cNvSpPr txBox="1"/>
          <p:nvPr/>
        </p:nvSpPr>
        <p:spPr>
          <a:xfrm>
            <a:off x="2595125" y="5715298"/>
            <a:ext cx="4025461" cy="461665"/>
          </a:xfrm>
          <a:prstGeom prst="rect">
            <a:avLst/>
          </a:prstGeom>
          <a:noFill/>
        </p:spPr>
        <p:txBody>
          <a:bodyPr wrap="none" rtlCol="0">
            <a:spAutoFit/>
          </a:bodyPr>
          <a:lstStyle/>
          <a:p>
            <a:r>
              <a:rPr lang="ja-JP" altLang="en-US" sz="2400" dirty="0"/>
              <a:t>裏を読むことで勝ちやすくなる</a:t>
            </a:r>
            <a:endParaRPr kumimoji="1" lang="ja-JP" altLang="en-US" sz="2400" dirty="0"/>
          </a:p>
        </p:txBody>
      </p:sp>
      <p:sp>
        <p:nvSpPr>
          <p:cNvPr id="10" name="テキスト ボックス 9"/>
          <p:cNvSpPr txBox="1"/>
          <p:nvPr/>
        </p:nvSpPr>
        <p:spPr>
          <a:xfrm>
            <a:off x="7176946" y="1870079"/>
            <a:ext cx="1459054" cy="369332"/>
          </a:xfrm>
          <a:prstGeom prst="rect">
            <a:avLst/>
          </a:prstGeom>
          <a:noFill/>
        </p:spPr>
        <p:txBody>
          <a:bodyPr wrap="none" rtlCol="0">
            <a:spAutoFit/>
          </a:bodyPr>
          <a:lstStyle/>
          <a:p>
            <a:r>
              <a:rPr kumimoji="1" lang="ja-JP" altLang="en-US" dirty="0"/>
              <a:t>グーを減らす</a:t>
            </a:r>
          </a:p>
        </p:txBody>
      </p:sp>
      <p:sp>
        <p:nvSpPr>
          <p:cNvPr id="11" name="テキスト ボックス 10"/>
          <p:cNvSpPr txBox="1"/>
          <p:nvPr/>
        </p:nvSpPr>
        <p:spPr>
          <a:xfrm>
            <a:off x="9399446" y="1285123"/>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115830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対策の対策としてチョキを半分に減らす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11</a:t>
            </a:fld>
            <a:endParaRPr kumimoji="1" lang="ja-JP" altLang="en-US"/>
          </a:p>
        </p:txBody>
      </p:sp>
      <p:sp>
        <p:nvSpPr>
          <p:cNvPr id="9" name="テキスト ボックス 8"/>
          <p:cNvSpPr txBox="1"/>
          <p:nvPr/>
        </p:nvSpPr>
        <p:spPr>
          <a:xfrm>
            <a:off x="1115091" y="5634189"/>
            <a:ext cx="3446777" cy="461665"/>
          </a:xfrm>
          <a:prstGeom prst="rect">
            <a:avLst/>
          </a:prstGeom>
          <a:noFill/>
        </p:spPr>
        <p:txBody>
          <a:bodyPr wrap="none" rtlCol="0">
            <a:spAutoFit/>
          </a:bodyPr>
          <a:lstStyle/>
          <a:p>
            <a:r>
              <a:rPr lang="ja-JP" altLang="en-US" sz="2400" dirty="0"/>
              <a:t>裏の裏を読めれば勝てる</a:t>
            </a:r>
            <a:endParaRPr kumimoji="1" lang="ja-JP" altLang="en-US" sz="24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449099"/>
            <a:ext cx="3711820" cy="3711820"/>
          </a:xfrm>
          <a:prstGeom prst="rect">
            <a:avLst/>
          </a:prstGeom>
        </p:spPr>
      </p:pic>
      <p:sp>
        <p:nvSpPr>
          <p:cNvPr id="11" name="テキスト ボックス 10"/>
          <p:cNvSpPr txBox="1"/>
          <p:nvPr/>
        </p:nvSpPr>
        <p:spPr>
          <a:xfrm>
            <a:off x="1003300" y="2281111"/>
            <a:ext cx="1713931" cy="646331"/>
          </a:xfrm>
          <a:prstGeom prst="rect">
            <a:avLst/>
          </a:prstGeom>
          <a:noFill/>
        </p:spPr>
        <p:txBody>
          <a:bodyPr wrap="none" rtlCol="0">
            <a:spAutoFit/>
          </a:bodyPr>
          <a:lstStyle/>
          <a:p>
            <a:pPr algn="ctr"/>
            <a:r>
              <a:rPr lang="ja-JP" altLang="en-US" sz="1200" dirty="0"/>
              <a:t>さらに読んできてパーを</a:t>
            </a:r>
            <a:r>
              <a:rPr lang="en-US" altLang="ja-JP" sz="1200" dirty="0"/>
              <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pic>
        <p:nvPicPr>
          <p:cNvPr id="12" name="図 11"/>
          <p:cNvPicPr>
            <a:picLocks noChangeAspect="1"/>
          </p:cNvPicPr>
          <p:nvPr/>
        </p:nvPicPr>
        <p:blipFill>
          <a:blip r:embed="rId3"/>
          <a:stretch>
            <a:fillRect/>
          </a:stretch>
        </p:blipFill>
        <p:spPr>
          <a:xfrm>
            <a:off x="5914803" y="1347789"/>
            <a:ext cx="5962650" cy="5191125"/>
          </a:xfrm>
          <a:prstGeom prst="rect">
            <a:avLst/>
          </a:prstGeom>
        </p:spPr>
      </p:pic>
      <p:sp>
        <p:nvSpPr>
          <p:cNvPr id="13" name="テキスト ボックス 12"/>
          <p:cNvSpPr txBox="1"/>
          <p:nvPr/>
        </p:nvSpPr>
        <p:spPr>
          <a:xfrm>
            <a:off x="7151546" y="1204911"/>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テキスト ボックス 13"/>
          <p:cNvSpPr txBox="1"/>
          <p:nvPr/>
        </p:nvSpPr>
        <p:spPr>
          <a:xfrm>
            <a:off x="9577246" y="1844122"/>
            <a:ext cx="1471878" cy="369332"/>
          </a:xfrm>
          <a:prstGeom prst="rect">
            <a:avLst/>
          </a:prstGeom>
          <a:noFill/>
        </p:spPr>
        <p:txBody>
          <a:bodyPr wrap="none" rtlCol="0">
            <a:spAutoFit/>
          </a:bodyPr>
          <a:lstStyle/>
          <a:p>
            <a:r>
              <a:rPr lang="ja-JP" altLang="en-US" dirty="0"/>
              <a:t>パ</a:t>
            </a:r>
            <a:r>
              <a:rPr kumimoji="1" lang="ja-JP" altLang="en-US" dirty="0"/>
              <a:t>ーを減らす</a:t>
            </a:r>
          </a:p>
        </p:txBody>
      </p:sp>
    </p:spTree>
    <p:extLst>
      <p:ext uri="{BB962C8B-B14F-4D97-AF65-F5344CB8AC3E}">
        <p14:creationId xmlns:p14="http://schemas.microsoft.com/office/powerpoint/2010/main" val="410324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番外編：読み間違えた場合</a:t>
            </a:r>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12</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43" y="1416172"/>
            <a:ext cx="3011929" cy="3011929"/>
          </a:xfrm>
          <a:prstGeom prst="rect">
            <a:avLst/>
          </a:prstGeom>
        </p:spPr>
      </p:pic>
      <p:sp>
        <p:nvSpPr>
          <p:cNvPr id="7" name="テキスト ボックス 6"/>
          <p:cNvSpPr txBox="1"/>
          <p:nvPr/>
        </p:nvSpPr>
        <p:spPr>
          <a:xfrm>
            <a:off x="264966" y="1969589"/>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くるはず！</a:t>
            </a:r>
            <a:r>
              <a:rPr lang="en-US" altLang="ja-JP" sz="1200" dirty="0"/>
              <a:t/>
            </a:r>
            <a:br>
              <a:rPr lang="en-US" altLang="ja-JP" sz="1200" dirty="0"/>
            </a:br>
            <a:r>
              <a:rPr lang="ja-JP" altLang="en-US" sz="1200" dirty="0"/>
              <a:t>パーを減らそう</a:t>
            </a:r>
            <a:endParaRPr kumimoji="1" lang="ja-JP" altLang="en-US" sz="1200" dirty="0"/>
          </a:p>
        </p:txBody>
      </p:sp>
      <p:pic>
        <p:nvPicPr>
          <p:cNvPr id="8" name="図 7"/>
          <p:cNvPicPr>
            <a:picLocks noChangeAspect="1"/>
          </p:cNvPicPr>
          <p:nvPr/>
        </p:nvPicPr>
        <p:blipFill>
          <a:blip r:embed="rId3"/>
          <a:stretch>
            <a:fillRect/>
          </a:stretch>
        </p:blipFill>
        <p:spPr>
          <a:xfrm>
            <a:off x="3147272" y="1380506"/>
            <a:ext cx="3690508" cy="3205537"/>
          </a:xfrm>
          <a:prstGeom prst="rect">
            <a:avLst/>
          </a:prstGeom>
        </p:spPr>
      </p:pic>
      <p:pic>
        <p:nvPicPr>
          <p:cNvPr id="9" name="コンテンツ プレースホルダ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420" y="3527715"/>
            <a:ext cx="3493554" cy="3493554"/>
          </a:xfrm>
          <a:prstGeom prst="rect">
            <a:avLst/>
          </a:prstGeom>
        </p:spPr>
      </p:pic>
      <p:sp>
        <p:nvSpPr>
          <p:cNvPr id="10" name="テキスト ボックス 9"/>
          <p:cNvSpPr txBox="1"/>
          <p:nvPr/>
        </p:nvSpPr>
        <p:spPr>
          <a:xfrm>
            <a:off x="4426181" y="4141462"/>
            <a:ext cx="1281120" cy="830997"/>
          </a:xfrm>
          <a:prstGeom prst="rect">
            <a:avLst/>
          </a:prstGeom>
          <a:noFill/>
        </p:spPr>
        <p:txBody>
          <a:bodyPr wrap="none" rtlCol="0">
            <a:spAutoFit/>
          </a:bodyPr>
          <a:lstStyle/>
          <a:p>
            <a:pPr algn="ctr"/>
            <a:r>
              <a:rPr lang="ja-JP" altLang="en-US" sz="1200" dirty="0"/>
              <a:t>さらに読んできて</a:t>
            </a:r>
            <a:r>
              <a:rPr lang="en-US" altLang="ja-JP" sz="1200" dirty="0"/>
              <a:t/>
            </a:r>
            <a:br>
              <a:rPr lang="en-US" altLang="ja-JP" sz="1200" dirty="0"/>
            </a:br>
            <a:r>
              <a:rPr lang="ja-JP" altLang="en-US" sz="1200" dirty="0"/>
              <a:t>パーを減らして</a:t>
            </a:r>
            <a:r>
              <a:rPr lang="en-US" altLang="ja-JP" sz="1200" dirty="0"/>
              <a:t/>
            </a:r>
            <a:br>
              <a:rPr lang="en-US" altLang="ja-JP" sz="1200" dirty="0"/>
            </a:br>
            <a:r>
              <a:rPr lang="ja-JP" altLang="en-US" sz="1200" dirty="0"/>
              <a:t>くるはず！</a:t>
            </a:r>
            <a:endParaRPr lang="en-US" altLang="ja-JP" sz="1200" dirty="0"/>
          </a:p>
          <a:p>
            <a:pPr algn="ctr"/>
            <a:r>
              <a:rPr kumimoji="1" lang="ja-JP" altLang="en-US" sz="1200" dirty="0"/>
              <a:t>チョキを減らそう</a:t>
            </a:r>
          </a:p>
        </p:txBody>
      </p:sp>
      <p:sp>
        <p:nvSpPr>
          <p:cNvPr id="11" name="テキスト ボックス 10"/>
          <p:cNvSpPr txBox="1"/>
          <p:nvPr/>
        </p:nvSpPr>
        <p:spPr>
          <a:xfrm>
            <a:off x="5288525" y="1273132"/>
            <a:ext cx="1471878" cy="369332"/>
          </a:xfrm>
          <a:prstGeom prst="rect">
            <a:avLst/>
          </a:prstGeom>
          <a:noFill/>
        </p:spPr>
        <p:txBody>
          <a:bodyPr wrap="none" rtlCol="0">
            <a:spAutoFit/>
          </a:bodyPr>
          <a:lstStyle/>
          <a:p>
            <a:r>
              <a:rPr lang="ja-JP" altLang="en-US" dirty="0"/>
              <a:t>パ</a:t>
            </a:r>
            <a:r>
              <a:rPr kumimoji="1" lang="ja-JP" altLang="en-US" dirty="0"/>
              <a:t>ーを減らす</a:t>
            </a:r>
          </a:p>
        </p:txBody>
      </p:sp>
      <p:pic>
        <p:nvPicPr>
          <p:cNvPr id="12" name="図 11"/>
          <p:cNvPicPr>
            <a:picLocks noChangeAspect="1"/>
          </p:cNvPicPr>
          <p:nvPr/>
        </p:nvPicPr>
        <p:blipFill>
          <a:blip r:embed="rId5"/>
          <a:stretch>
            <a:fillRect/>
          </a:stretch>
        </p:blipFill>
        <p:spPr>
          <a:xfrm>
            <a:off x="7651464" y="3357221"/>
            <a:ext cx="3702336" cy="3229195"/>
          </a:xfrm>
          <a:prstGeom prst="rect">
            <a:avLst/>
          </a:prstGeom>
        </p:spPr>
      </p:pic>
      <p:sp>
        <p:nvSpPr>
          <p:cNvPr id="13" name="テキスト ボックス 12"/>
          <p:cNvSpPr txBox="1"/>
          <p:nvPr/>
        </p:nvSpPr>
        <p:spPr>
          <a:xfrm>
            <a:off x="8046004" y="3772130"/>
            <a:ext cx="1582484" cy="369332"/>
          </a:xfrm>
          <a:prstGeom prst="rect">
            <a:avLst/>
          </a:prstGeom>
          <a:noFill/>
        </p:spPr>
        <p:txBody>
          <a:bodyPr wrap="none" rtlCol="0">
            <a:spAutoFit/>
          </a:bodyPr>
          <a:lstStyle/>
          <a:p>
            <a:r>
              <a:rPr lang="ja-JP" altLang="en-US" dirty="0"/>
              <a:t>チョキ</a:t>
            </a:r>
            <a:r>
              <a:rPr kumimoji="1" lang="ja-JP" altLang="en-US" dirty="0"/>
              <a:t>を減らす</a:t>
            </a:r>
          </a:p>
        </p:txBody>
      </p:sp>
      <p:sp>
        <p:nvSpPr>
          <p:cNvPr id="14" name="角丸四角形吹き出し 13"/>
          <p:cNvSpPr/>
          <p:nvPr/>
        </p:nvSpPr>
        <p:spPr>
          <a:xfrm>
            <a:off x="7780974" y="2468157"/>
            <a:ext cx="4240409" cy="1003676"/>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自分がチョキ</a:t>
            </a:r>
            <a:r>
              <a:rPr kumimoji="1" lang="ja-JP" altLang="en-US" dirty="0"/>
              <a:t>で勝つ確率が下がり、相手がグー以外で勝つ確率が上がるので結果的に相手がゴールしやすくなる</a:t>
            </a:r>
          </a:p>
        </p:txBody>
      </p:sp>
      <p:sp>
        <p:nvSpPr>
          <p:cNvPr id="15" name="正方形/長方形 14"/>
          <p:cNvSpPr/>
          <p:nvPr/>
        </p:nvSpPr>
        <p:spPr>
          <a:xfrm>
            <a:off x="140556" y="5310231"/>
            <a:ext cx="4540501" cy="8509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kumimoji="1" lang="ja-JP" altLang="en-US" dirty="0"/>
              <a:t>パーを減らす：ローリスク</a:t>
            </a:r>
            <a:endParaRPr kumimoji="1" lang="en-US" altLang="ja-JP" dirty="0"/>
          </a:p>
          <a:p>
            <a:pPr marL="285750" indent="-285750">
              <a:buFont typeface="Arial" panose="020B0604020202020204" pitchFamily="34" charset="0"/>
              <a:buChar char="•"/>
            </a:pPr>
            <a:r>
              <a:rPr lang="ja-JP" altLang="en-US" dirty="0"/>
              <a:t>チョキを減らす：ハイリスクローリターン？</a:t>
            </a:r>
            <a:endParaRPr kumimoji="1" lang="en-US" altLang="ja-JP" dirty="0"/>
          </a:p>
        </p:txBody>
      </p:sp>
      <p:sp>
        <p:nvSpPr>
          <p:cNvPr id="16" name="角丸四角形吹き出し 15"/>
          <p:cNvSpPr/>
          <p:nvPr/>
        </p:nvSpPr>
        <p:spPr>
          <a:xfrm>
            <a:off x="6897874" y="1368034"/>
            <a:ext cx="3878743" cy="1013576"/>
          </a:xfrm>
          <a:prstGeom prst="wedgeRoundRectCallout">
            <a:avLst>
              <a:gd name="adj1" fmla="val -54140"/>
              <a:gd name="adj2" fmla="val -144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自分がパーで勝つ確率は下がるが、</a:t>
            </a:r>
            <a:r>
              <a:rPr lang="ja-JP" altLang="en-US" dirty="0"/>
              <a:t>相手</a:t>
            </a:r>
            <a:r>
              <a:rPr kumimoji="1" lang="ja-JP" altLang="en-US" dirty="0"/>
              <a:t>がチョキで勝つ確率も下がるので結果的にほぼ等しくなる</a:t>
            </a:r>
          </a:p>
        </p:txBody>
      </p:sp>
    </p:spTree>
    <p:extLst>
      <p:ext uri="{BB962C8B-B14F-4D97-AF65-F5344CB8AC3E}">
        <p14:creationId xmlns:p14="http://schemas.microsoft.com/office/powerpoint/2010/main" val="712994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微分方程式を用いたシミュレーション</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使用するパッケージ例</a:t>
            </a:r>
            <a:endParaRPr kumimoji="1" lang="en-US" altLang="ja-JP" dirty="0"/>
          </a:p>
          <a:p>
            <a:pPr lvl="1"/>
            <a:r>
              <a:rPr kumimoji="1" lang="en-US" altLang="ja-JP" dirty="0" err="1"/>
              <a:t>RxODE</a:t>
            </a:r>
            <a:endParaRPr kumimoji="1" lang="en-US" altLang="ja-JP" dirty="0"/>
          </a:p>
          <a:p>
            <a:pPr lvl="1"/>
            <a:r>
              <a:rPr lang="en-US" altLang="ja-JP" dirty="0" err="1"/>
              <a:t>mrgsolve</a:t>
            </a:r>
            <a:endParaRPr kumimoji="1" lang="en-US" altLang="ja-JP" dirty="0"/>
          </a:p>
          <a:p>
            <a:pPr lvl="1"/>
            <a:endParaRPr kumimoji="1" lang="en-US" altLang="ja-JP" dirty="0"/>
          </a:p>
          <a:p>
            <a:r>
              <a:rPr lang="ja-JP" altLang="en-US" dirty="0"/>
              <a:t>これらのパッケージは</a:t>
            </a:r>
            <a:endParaRPr lang="en-US" altLang="ja-JP" dirty="0"/>
          </a:p>
          <a:p>
            <a:pPr lvl="1"/>
            <a:r>
              <a:rPr lang="en-US" altLang="ja-JP" dirty="0"/>
              <a:t>R</a:t>
            </a:r>
            <a:r>
              <a:rPr lang="ja-JP" altLang="en-US" dirty="0"/>
              <a:t>のみでシミュレーションを完結できる</a:t>
            </a:r>
            <a:endParaRPr lang="en-US" altLang="ja-JP" dirty="0"/>
          </a:p>
          <a:p>
            <a:pPr lvl="1"/>
            <a:r>
              <a:rPr lang="ja-JP" altLang="en-US" dirty="0"/>
              <a:t>微分方程式を扱えるので</a:t>
            </a:r>
            <a:r>
              <a:rPr lang="en-US" altLang="ja-JP" dirty="0"/>
              <a:t>PK</a:t>
            </a:r>
            <a:r>
              <a:rPr lang="ja-JP" altLang="en-US" dirty="0"/>
              <a:t>のシミュレーションにも利用しやすい</a:t>
            </a:r>
            <a:endParaRPr lang="en-US" altLang="ja-JP" dirty="0"/>
          </a:p>
          <a:p>
            <a:pPr lvl="1"/>
            <a:r>
              <a:rPr lang="ja-JP" altLang="en-US" dirty="0"/>
              <a:t>薬物投与の情報を簡単に記述できる</a:t>
            </a:r>
            <a:endParaRPr kumimoji="1" lang="en-US" altLang="ja-JP" dirty="0"/>
          </a:p>
          <a:p>
            <a:pPr lvl="1"/>
            <a:r>
              <a:rPr kumimoji="1" lang="en-US" altLang="ja-JP" dirty="0"/>
              <a:t>Run time</a:t>
            </a:r>
            <a:r>
              <a:rPr kumimoji="1" lang="ja-JP" altLang="en-US" dirty="0"/>
              <a:t>が短い</a:t>
            </a:r>
            <a:r>
              <a:rPr lang="ja-JP" altLang="en-US" dirty="0"/>
              <a:t>　などの特徴がある</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13</a:t>
            </a:fld>
            <a:endParaRPr kumimoji="1" lang="ja-JP" altLang="en-US"/>
          </a:p>
        </p:txBody>
      </p:sp>
    </p:spTree>
    <p:extLst>
      <p:ext uri="{BB962C8B-B14F-4D97-AF65-F5344CB8AC3E}">
        <p14:creationId xmlns:p14="http://schemas.microsoft.com/office/powerpoint/2010/main" val="186061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パッケージの紹介</a:t>
            </a:r>
          </a:p>
        </p:txBody>
      </p:sp>
      <p:sp>
        <p:nvSpPr>
          <p:cNvPr id="3" name="コンテンツ プレースホルダー 2"/>
          <p:cNvSpPr>
            <a:spLocks noGrp="1"/>
          </p:cNvSpPr>
          <p:nvPr>
            <p:ph idx="1"/>
          </p:nvPr>
        </p:nvSpPr>
        <p:spPr/>
        <p:txBody>
          <a:bodyPr>
            <a:normAutofit lnSpcReduction="10000"/>
          </a:bodyPr>
          <a:lstStyle/>
          <a:p>
            <a:r>
              <a:rPr lang="en-US" altLang="ja-JP" dirty="0" err="1"/>
              <a:t>RxODE</a:t>
            </a:r>
            <a:endParaRPr lang="ja-JP" altLang="en-US" dirty="0"/>
          </a:p>
          <a:p>
            <a:pPr lvl="1"/>
            <a:r>
              <a:rPr kumimoji="1" lang="en-US" altLang="ja-JP" dirty="0"/>
              <a:t>NONMEM</a:t>
            </a:r>
            <a:r>
              <a:rPr kumimoji="1" lang="ja-JP" altLang="en-US" dirty="0"/>
              <a:t>コードがかけない場合でも微分方程式が理解できていればシミュレーションが可能</a:t>
            </a:r>
            <a:endParaRPr kumimoji="1" lang="en-US" altLang="ja-JP" dirty="0"/>
          </a:p>
          <a:p>
            <a:pPr lvl="1"/>
            <a:r>
              <a:rPr kumimoji="1" lang="ja-JP" altLang="en-US" dirty="0"/>
              <a:t>複数患者のシミュレーションなどでは</a:t>
            </a:r>
            <a:r>
              <a:rPr kumimoji="1" lang="en-US" altLang="ja-JP" dirty="0"/>
              <a:t>for</a:t>
            </a:r>
            <a:r>
              <a:rPr kumimoji="1" lang="ja-JP" altLang="en-US" dirty="0"/>
              <a:t>文などを使う必要があるため、</a:t>
            </a:r>
            <a:r>
              <a:rPr kumimoji="1" lang="en-US" altLang="ja-JP" dirty="0"/>
              <a:t>R</a:t>
            </a:r>
            <a:r>
              <a:rPr kumimoji="1" lang="ja-JP" altLang="en-US" dirty="0"/>
              <a:t>に慣れておく必要がある</a:t>
            </a:r>
            <a:endParaRPr kumimoji="1" lang="en-US" altLang="ja-JP" dirty="0"/>
          </a:p>
          <a:p>
            <a:endParaRPr kumimoji="1" lang="en-US" altLang="ja-JP" dirty="0"/>
          </a:p>
          <a:p>
            <a:r>
              <a:rPr kumimoji="1" lang="en-US" altLang="ja-JP" dirty="0" err="1"/>
              <a:t>mrgsolve</a:t>
            </a:r>
            <a:endParaRPr kumimoji="1" lang="en-US" altLang="ja-JP" dirty="0"/>
          </a:p>
          <a:p>
            <a:pPr lvl="1"/>
            <a:r>
              <a:rPr kumimoji="1" lang="en-US" altLang="ja-JP" dirty="0"/>
              <a:t>NONMEM</a:t>
            </a:r>
            <a:r>
              <a:rPr kumimoji="1" lang="ja-JP" altLang="en-US" dirty="0"/>
              <a:t>のコントロールファイルに近い形で記述できる</a:t>
            </a:r>
            <a:endParaRPr kumimoji="1" lang="en-US" altLang="ja-JP" dirty="0"/>
          </a:p>
          <a:p>
            <a:pPr lvl="1"/>
            <a:r>
              <a:rPr kumimoji="1" lang="ja-JP" altLang="en-US" dirty="0"/>
              <a:t>シミュレーションデータセットの作成が簡単で、複数患者のシミュレーションも容易</a:t>
            </a:r>
            <a:endParaRPr kumimoji="1" lang="en-US" altLang="ja-JP" dirty="0"/>
          </a:p>
          <a:p>
            <a:pPr lvl="1"/>
            <a:r>
              <a:rPr lang="en-US" altLang="ja-JP" dirty="0"/>
              <a:t>NONMEM</a:t>
            </a:r>
            <a:r>
              <a:rPr lang="ja-JP" altLang="en-US" dirty="0"/>
              <a:t> </a:t>
            </a:r>
            <a:r>
              <a:rPr lang="en-US" altLang="ja-JP" dirty="0"/>
              <a:t>output (.xml)</a:t>
            </a:r>
            <a:r>
              <a:rPr lang="ja-JP" altLang="en-US" dirty="0"/>
              <a:t>からシミュレーションに使うパラメータ推定値を読み取ることも可能</a:t>
            </a:r>
            <a:endParaRPr kumimoji="1" lang="en-US" altLang="ja-JP" dirty="0"/>
          </a:p>
          <a:p>
            <a:endParaRPr kumimoji="1" lang="en-US" altLang="ja-JP"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14</a:t>
            </a:fld>
            <a:endParaRPr kumimoji="1" lang="ja-JP" altLang="en-US"/>
          </a:p>
        </p:txBody>
      </p:sp>
    </p:spTree>
    <p:extLst>
      <p:ext uri="{BB962C8B-B14F-4D97-AF65-F5344CB8AC3E}">
        <p14:creationId xmlns:p14="http://schemas.microsoft.com/office/powerpoint/2010/main" val="138230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38200" y="1841499"/>
            <a:ext cx="5696824" cy="43739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err="1"/>
              <a:t>mrgsolve</a:t>
            </a:r>
            <a:r>
              <a:rPr kumimoji="1" lang="ja-JP" altLang="en-US" dirty="0"/>
              <a:t> </a:t>
            </a:r>
            <a:r>
              <a:rPr lang="ja-JP" altLang="en-US" dirty="0"/>
              <a:t>コード例</a:t>
            </a:r>
            <a:endParaRPr kumimoji="1" lang="ja-JP" altLang="en-US" dirty="0"/>
          </a:p>
        </p:txBody>
      </p:sp>
      <p:sp>
        <p:nvSpPr>
          <p:cNvPr id="3" name="コンテンツ プレースホルダー 2"/>
          <p:cNvSpPr>
            <a:spLocks noGrp="1"/>
          </p:cNvSpPr>
          <p:nvPr>
            <p:ph idx="1"/>
          </p:nvPr>
        </p:nvSpPr>
        <p:spPr>
          <a:xfrm>
            <a:off x="838200" y="1841500"/>
            <a:ext cx="3200400" cy="4130675"/>
          </a:xfrm>
        </p:spPr>
        <p:txBody>
          <a:bodyPr>
            <a:noAutofit/>
          </a:bodyPr>
          <a:lstStyle/>
          <a:p>
            <a:pPr marL="0" indent="0">
              <a:buNone/>
            </a:pPr>
            <a:r>
              <a:rPr lang="en-US" altLang="ja" sz="1050" dirty="0"/>
              <a:t>code &lt;- '</a:t>
            </a:r>
            <a:endParaRPr lang="ja" altLang="en-US" sz="1050" dirty="0"/>
          </a:p>
          <a:p>
            <a:pPr marL="0" indent="0">
              <a:buNone/>
            </a:pPr>
            <a:r>
              <a:rPr lang="en-US" altLang="ja" sz="1050" dirty="0">
                <a:solidFill>
                  <a:srgbClr val="FF0000"/>
                </a:solidFill>
              </a:rPr>
              <a:t>$PARAM </a:t>
            </a:r>
            <a:r>
              <a:rPr lang="en-US" altLang="ja" sz="1050" dirty="0"/>
              <a:t>@annotate</a:t>
            </a:r>
            <a:endParaRPr lang="ja" altLang="en-US" sz="1050" dirty="0"/>
          </a:p>
          <a:p>
            <a:pPr marL="0" indent="0">
              <a:buNone/>
            </a:pPr>
            <a:r>
              <a:rPr lang="en-US" altLang="ja" sz="1050" dirty="0"/>
              <a:t>TVKA: 2 : Typical absorption coefficient (1/h)</a:t>
            </a:r>
            <a:endParaRPr lang="ja" altLang="en-US" sz="1050" dirty="0"/>
          </a:p>
          <a:p>
            <a:pPr marL="0" indent="0">
              <a:buNone/>
            </a:pPr>
            <a:r>
              <a:rPr lang="en-US" altLang="ja" sz="1050" dirty="0"/>
              <a:t>TVCL: 10: Typical clear</a:t>
            </a:r>
            <a:r>
              <a:rPr lang="en-US" altLang="ja-JP" sz="1050" dirty="0"/>
              <a:t>a</a:t>
            </a:r>
            <a:r>
              <a:rPr lang="en-US" altLang="ja" sz="1050" dirty="0"/>
              <a:t>nce(L/h)</a:t>
            </a:r>
            <a:endParaRPr lang="ja" altLang="en-US" sz="1050" dirty="0"/>
          </a:p>
          <a:p>
            <a:pPr marL="0" indent="0">
              <a:buNone/>
            </a:pPr>
            <a:r>
              <a:rPr lang="en-US" altLang="ja" sz="1050" dirty="0"/>
              <a:t>TVV1: 30: Typical Central Volume(L)</a:t>
            </a:r>
          </a:p>
          <a:p>
            <a:pPr marL="0" indent="0">
              <a:buNone/>
            </a:pPr>
            <a:r>
              <a:rPr lang="en-US" altLang="ja" sz="1050" dirty="0"/>
              <a:t>WT: 70: Body weight (kg)</a:t>
            </a:r>
            <a:endParaRPr lang="ja" altLang="en-US" sz="1050" dirty="0"/>
          </a:p>
          <a:p>
            <a:pPr marL="0" indent="0">
              <a:buNone/>
            </a:pPr>
            <a:endParaRPr lang="ja" altLang="en-US" sz="1050" dirty="0"/>
          </a:p>
          <a:p>
            <a:pPr marL="0" indent="0">
              <a:buNone/>
            </a:pPr>
            <a:r>
              <a:rPr lang="en-US" altLang="ja" sz="1050" dirty="0">
                <a:solidFill>
                  <a:srgbClr val="FF0000"/>
                </a:solidFill>
              </a:rPr>
              <a:t>$CMT </a:t>
            </a:r>
            <a:r>
              <a:rPr lang="en-US" altLang="ja" sz="1050" dirty="0"/>
              <a:t>GUT, CENT</a:t>
            </a:r>
            <a:endParaRPr lang="ja" altLang="en-US" sz="1050" dirty="0"/>
          </a:p>
          <a:p>
            <a:pPr marL="0" indent="0">
              <a:buNone/>
            </a:pPr>
            <a:endParaRPr lang="ja" altLang="en-US" sz="1050" dirty="0"/>
          </a:p>
          <a:p>
            <a:pPr marL="0" indent="0">
              <a:buNone/>
            </a:pPr>
            <a:r>
              <a:rPr lang="en-US" altLang="ja" sz="1050" dirty="0">
                <a:solidFill>
                  <a:srgbClr val="FF0000"/>
                </a:solidFill>
              </a:rPr>
              <a:t>$MAIN</a:t>
            </a:r>
            <a:endParaRPr lang="ja" altLang="en-US" sz="1050" dirty="0">
              <a:solidFill>
                <a:srgbClr val="FF0000"/>
              </a:solidFill>
            </a:endParaRPr>
          </a:p>
          <a:p>
            <a:pPr marL="0" indent="0">
              <a:buNone/>
            </a:pPr>
            <a:r>
              <a:rPr lang="en-US" altLang="ja" sz="1050" dirty="0"/>
              <a:t>double KA = TVKA*</a:t>
            </a:r>
            <a:r>
              <a:rPr lang="en-US" altLang="ja" sz="1050" dirty="0" err="1"/>
              <a:t>exp</a:t>
            </a:r>
            <a:r>
              <a:rPr lang="en-US" altLang="ja" sz="1050" dirty="0"/>
              <a:t>(EKA);</a:t>
            </a:r>
            <a:endParaRPr lang="ja" altLang="en-US" sz="1050" dirty="0"/>
          </a:p>
          <a:p>
            <a:pPr marL="0" indent="0">
              <a:buNone/>
            </a:pPr>
            <a:r>
              <a:rPr lang="en-US" altLang="ja" sz="1050" dirty="0"/>
              <a:t>double CL = TVCL*pow(WT/60, 0.75)*</a:t>
            </a:r>
            <a:r>
              <a:rPr lang="en-US" altLang="ja" sz="1050" dirty="0" err="1"/>
              <a:t>exp</a:t>
            </a:r>
            <a:r>
              <a:rPr lang="en-US" altLang="ja" sz="1050" dirty="0"/>
              <a:t>(ECL);</a:t>
            </a:r>
            <a:endParaRPr lang="ja" altLang="en-US" sz="1050" dirty="0"/>
          </a:p>
          <a:p>
            <a:pPr marL="0" indent="0">
              <a:buNone/>
            </a:pPr>
            <a:r>
              <a:rPr lang="en-US" altLang="ja" sz="1050" dirty="0"/>
              <a:t>double V1 = TVV1*pow(WT/60, 1)*</a:t>
            </a:r>
            <a:r>
              <a:rPr lang="en-US" altLang="ja" sz="1050" dirty="0" err="1"/>
              <a:t>exp</a:t>
            </a:r>
            <a:r>
              <a:rPr lang="en-US" altLang="ja" sz="1050" dirty="0"/>
              <a:t>(EV1);</a:t>
            </a:r>
            <a:endParaRPr lang="ja" altLang="en-US" sz="1050" dirty="0"/>
          </a:p>
          <a:p>
            <a:pPr marL="0" indent="0">
              <a:buNone/>
            </a:pPr>
            <a:r>
              <a:rPr lang="en-US" altLang="ja" sz="1050" dirty="0"/>
              <a:t>double K = CL/V1;</a:t>
            </a:r>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15</a:t>
            </a:fld>
            <a:endParaRPr kumimoji="1" lang="ja-JP" altLang="en-US"/>
          </a:p>
        </p:txBody>
      </p:sp>
      <p:sp>
        <p:nvSpPr>
          <p:cNvPr id="6" name="コンテンツ プレースホルダー 2"/>
          <p:cNvSpPr txBox="1">
            <a:spLocks/>
          </p:cNvSpPr>
          <p:nvPr/>
        </p:nvSpPr>
        <p:spPr>
          <a:xfrm>
            <a:off x="4038600" y="1841500"/>
            <a:ext cx="3200400" cy="4130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 sz="1050" dirty="0">
                <a:solidFill>
                  <a:srgbClr val="FF0000"/>
                </a:solidFill>
              </a:rPr>
              <a:t>$ODE</a:t>
            </a:r>
            <a:endParaRPr lang="ja" altLang="en-US" sz="1050" dirty="0">
              <a:solidFill>
                <a:srgbClr val="FF0000"/>
              </a:solidFill>
            </a:endParaRPr>
          </a:p>
          <a:p>
            <a:pPr marL="0" indent="0">
              <a:buFont typeface="Arial" panose="020B0604020202020204" pitchFamily="34" charset="0"/>
              <a:buNone/>
            </a:pPr>
            <a:r>
              <a:rPr lang="en-US" altLang="ja" sz="1050" dirty="0" err="1"/>
              <a:t>dxdt_GUT</a:t>
            </a:r>
            <a:r>
              <a:rPr lang="en-US" altLang="ja" sz="1050" dirty="0"/>
              <a:t> = -KA*GUT;</a:t>
            </a:r>
            <a:endParaRPr lang="ja" altLang="en-US" sz="1050" dirty="0"/>
          </a:p>
          <a:p>
            <a:pPr marL="0" indent="0">
              <a:buFont typeface="Arial" panose="020B0604020202020204" pitchFamily="34" charset="0"/>
              <a:buNone/>
            </a:pPr>
            <a:r>
              <a:rPr lang="en-US" altLang="ja" sz="1050" dirty="0" err="1"/>
              <a:t>dxdt_CENT</a:t>
            </a:r>
            <a:r>
              <a:rPr lang="en-US" altLang="ja" sz="1050" dirty="0"/>
              <a:t> = KA*GUT - K *CENT ;</a:t>
            </a:r>
            <a:endParaRPr lang="ja" altLang="en-US" sz="1050" dirty="0"/>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$OMEGA </a:t>
            </a:r>
            <a:r>
              <a:rPr lang="en-US" altLang="ja" sz="1050" dirty="0"/>
              <a:t>@labels EKA ECL EV1</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endParaRPr lang="ja" altLang="en-US" sz="1050" dirty="0"/>
          </a:p>
          <a:p>
            <a:pPr marL="0" indent="0">
              <a:buFont typeface="Arial" panose="020B0604020202020204" pitchFamily="34" charset="0"/>
              <a:buNone/>
            </a:pPr>
            <a:r>
              <a:rPr lang="en-US" altLang="ja" sz="1050" dirty="0"/>
              <a:t>0.2</a:t>
            </a:r>
          </a:p>
          <a:p>
            <a:pPr marL="0" indent="0">
              <a:buFont typeface="Arial" panose="020B0604020202020204" pitchFamily="34" charset="0"/>
              <a:buNone/>
            </a:pPr>
            <a:endParaRPr lang="ja" altLang="en-US" sz="1050" dirty="0"/>
          </a:p>
          <a:p>
            <a:pPr marL="0" indent="0">
              <a:buFont typeface="Arial" panose="020B0604020202020204" pitchFamily="34" charset="0"/>
              <a:buNone/>
            </a:pPr>
            <a:r>
              <a:rPr lang="en-US" altLang="ja" sz="1050" dirty="0">
                <a:solidFill>
                  <a:srgbClr val="FF0000"/>
                </a:solidFill>
              </a:rPr>
              <a:t>$SIGMA </a:t>
            </a:r>
            <a:r>
              <a:rPr lang="en-US" altLang="ja" sz="1050" dirty="0"/>
              <a:t>@labels ERR_CP</a:t>
            </a:r>
            <a:endParaRPr lang="ja" altLang="en-US" sz="1050" dirty="0"/>
          </a:p>
          <a:p>
            <a:pPr marL="0" indent="0">
              <a:buFont typeface="Arial" panose="020B0604020202020204" pitchFamily="34" charset="0"/>
              <a:buNone/>
            </a:pPr>
            <a:r>
              <a:rPr lang="en-US" altLang="ja" sz="1050" dirty="0"/>
              <a:t>0.1</a:t>
            </a:r>
          </a:p>
          <a:p>
            <a:pPr marL="0" indent="0">
              <a:buFont typeface="Arial" panose="020B0604020202020204" pitchFamily="34" charset="0"/>
              <a:buNone/>
            </a:pPr>
            <a:endParaRPr lang="en-US" altLang="ja" sz="1050" dirty="0"/>
          </a:p>
          <a:p>
            <a:pPr marL="0" indent="0">
              <a:buFont typeface="Arial" panose="020B0604020202020204" pitchFamily="34" charset="0"/>
              <a:buNone/>
            </a:pPr>
            <a:r>
              <a:rPr lang="en-US" altLang="ja" sz="1050" dirty="0">
                <a:solidFill>
                  <a:srgbClr val="FF0000"/>
                </a:solidFill>
              </a:rPr>
              <a:t>$TABLE</a:t>
            </a:r>
          </a:p>
          <a:p>
            <a:pPr marL="0" indent="0">
              <a:buFont typeface="Arial" panose="020B0604020202020204" pitchFamily="34" charset="0"/>
              <a:buNone/>
            </a:pPr>
            <a:r>
              <a:rPr lang="en-US" altLang="ja" sz="1050" dirty="0"/>
              <a:t>capture CP = CENT/V1;</a:t>
            </a:r>
          </a:p>
          <a:p>
            <a:pPr marL="0" indent="0">
              <a:buFont typeface="Arial" panose="020B0604020202020204" pitchFamily="34" charset="0"/>
              <a:buNone/>
            </a:pPr>
            <a:r>
              <a:rPr lang="en-US" altLang="ja" sz="1050" dirty="0"/>
              <a:t>‘</a:t>
            </a:r>
          </a:p>
          <a:p>
            <a:pPr marL="0" indent="0">
              <a:buNone/>
            </a:pPr>
            <a:r>
              <a:rPr lang="en-US" altLang="ja" sz="1050" dirty="0"/>
              <a:t>mod &lt;- </a:t>
            </a:r>
            <a:r>
              <a:rPr lang="en-US" altLang="ja" sz="1050" dirty="0" err="1"/>
              <a:t>mread</a:t>
            </a:r>
            <a:r>
              <a:rPr lang="en-US" altLang="ja" sz="1050" dirty="0"/>
              <a:t>("model", </a:t>
            </a:r>
            <a:r>
              <a:rPr lang="en-US" altLang="ja" sz="1050" dirty="0" err="1"/>
              <a:t>getwd</a:t>
            </a:r>
            <a:r>
              <a:rPr lang="en-US" altLang="ja" sz="1050" dirty="0"/>
              <a:t>(), code)</a:t>
            </a:r>
            <a:endParaRPr lang="ja" altLang="en-US" sz="1050" dirty="0"/>
          </a:p>
          <a:p>
            <a:pPr marL="0" indent="0">
              <a:buFont typeface="Arial" panose="020B0604020202020204" pitchFamily="34" charset="0"/>
              <a:buNone/>
            </a:pPr>
            <a:endParaRPr lang="ja-JP" altLang="en-US" sz="1050" dirty="0"/>
          </a:p>
        </p:txBody>
      </p:sp>
      <p:sp>
        <p:nvSpPr>
          <p:cNvPr id="9" name="正方形/長方形 8"/>
          <p:cNvSpPr/>
          <p:nvPr/>
        </p:nvSpPr>
        <p:spPr>
          <a:xfrm>
            <a:off x="6644304" y="1787710"/>
            <a:ext cx="4324350" cy="1477328"/>
          </a:xfrm>
          <a:prstGeom prst="rect">
            <a:avLst/>
          </a:prstGeom>
        </p:spPr>
        <p:txBody>
          <a:bodyPr wrap="square">
            <a:spAutoFit/>
          </a:bodyPr>
          <a:lstStyle/>
          <a:p>
            <a:r>
              <a:rPr lang="da-DK" altLang="ja-JP" dirty="0"/>
              <a:t> mod %&gt;%</a:t>
            </a:r>
          </a:p>
          <a:p>
            <a:r>
              <a:rPr lang="en-US" altLang="ja-JP" dirty="0"/>
              <a:t>    </a:t>
            </a:r>
            <a:r>
              <a:rPr lang="en-US" altLang="ja-JP" dirty="0" err="1"/>
              <a:t>idata_set</a:t>
            </a:r>
            <a:r>
              <a:rPr lang="en-US" altLang="ja-JP" dirty="0"/>
              <a:t>(</a:t>
            </a:r>
            <a:r>
              <a:rPr lang="en-US" altLang="ja-JP" dirty="0" err="1"/>
              <a:t>data.frame</a:t>
            </a:r>
            <a:r>
              <a:rPr lang="en-US" altLang="ja-JP" dirty="0"/>
              <a:t>(ID=c(1:10)) %&gt;%</a:t>
            </a:r>
          </a:p>
          <a:p>
            <a:r>
              <a:rPr lang="en-US" altLang="ja-JP" dirty="0"/>
              <a:t>                      mutate(WT=70))</a:t>
            </a:r>
            <a:r>
              <a:rPr lang="ja-JP" altLang="en-US" dirty="0"/>
              <a:t> </a:t>
            </a:r>
            <a:r>
              <a:rPr lang="en-US" altLang="ja-JP" dirty="0"/>
              <a:t>%&gt;%</a:t>
            </a:r>
            <a:endParaRPr lang="da-DK" altLang="ja-JP" dirty="0"/>
          </a:p>
          <a:p>
            <a:r>
              <a:rPr lang="da-DK" altLang="ja-JP" dirty="0"/>
              <a:t>    ev(amt=100, ii=12, addl=10) %&gt;% </a:t>
            </a:r>
          </a:p>
          <a:p>
            <a:r>
              <a:rPr lang="da-DK" altLang="ja-JP" dirty="0"/>
              <a:t>    mrgsim(start=0,end=120,by=0.1)</a:t>
            </a:r>
            <a:endParaRPr lang="ja-JP" altLang="en-US" dirty="0"/>
          </a:p>
        </p:txBody>
      </p:sp>
      <p:sp>
        <p:nvSpPr>
          <p:cNvPr id="10" name="テキスト ボックス 9"/>
          <p:cNvSpPr txBox="1"/>
          <p:nvPr/>
        </p:nvSpPr>
        <p:spPr>
          <a:xfrm>
            <a:off x="771525" y="1487948"/>
            <a:ext cx="1074333" cy="646331"/>
          </a:xfrm>
          <a:prstGeom prst="rect">
            <a:avLst/>
          </a:prstGeom>
          <a:noFill/>
        </p:spPr>
        <p:txBody>
          <a:bodyPr wrap="none" rtlCol="0">
            <a:spAutoFit/>
          </a:bodyPr>
          <a:lstStyle/>
          <a:p>
            <a:r>
              <a:rPr lang="en-US" altLang="ja-JP" dirty="0"/>
              <a:t>&lt;</a:t>
            </a:r>
            <a:r>
              <a:rPr lang="ja-JP" altLang="en-US" dirty="0"/>
              <a:t>モデル</a:t>
            </a:r>
            <a:r>
              <a:rPr kumimoji="1" lang="en-US" altLang="ja-JP" dirty="0"/>
              <a:t>&gt;</a:t>
            </a:r>
          </a:p>
          <a:p>
            <a:endParaRPr kumimoji="1" lang="ja-JP" altLang="en-US" dirty="0"/>
          </a:p>
        </p:txBody>
      </p:sp>
      <p:sp>
        <p:nvSpPr>
          <p:cNvPr id="11" name="フローチャート: 処理 10"/>
          <p:cNvSpPr/>
          <p:nvPr/>
        </p:nvSpPr>
        <p:spPr>
          <a:xfrm>
            <a:off x="10266100" y="2095556"/>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患者情報</a:t>
            </a:r>
            <a:endParaRPr kumimoji="1" lang="ja-JP" altLang="en-US" dirty="0"/>
          </a:p>
        </p:txBody>
      </p:sp>
      <p:sp>
        <p:nvSpPr>
          <p:cNvPr id="12" name="フローチャート: 処理 11"/>
          <p:cNvSpPr/>
          <p:nvPr/>
        </p:nvSpPr>
        <p:spPr>
          <a:xfrm>
            <a:off x="10291677" y="2660577"/>
            <a:ext cx="1514475"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投与情報</a:t>
            </a:r>
            <a:endParaRPr kumimoji="1" lang="ja-JP" altLang="en-US" dirty="0"/>
          </a:p>
        </p:txBody>
      </p:sp>
      <p:sp>
        <p:nvSpPr>
          <p:cNvPr id="13" name="フローチャート: 処理 12"/>
          <p:cNvSpPr/>
          <p:nvPr/>
        </p:nvSpPr>
        <p:spPr>
          <a:xfrm>
            <a:off x="10080362" y="2980449"/>
            <a:ext cx="1885952" cy="25717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サンプリング情報</a:t>
            </a:r>
            <a:endParaRPr kumimoji="1" lang="ja-JP" altLang="en-US" dirty="0"/>
          </a:p>
        </p:txBody>
      </p:sp>
      <p:pic>
        <p:nvPicPr>
          <p:cNvPr id="14" name="図 13"/>
          <p:cNvPicPr>
            <a:picLocks noChangeAspect="1"/>
          </p:cNvPicPr>
          <p:nvPr/>
        </p:nvPicPr>
        <p:blipFill>
          <a:blip r:embed="rId2"/>
          <a:stretch>
            <a:fillRect/>
          </a:stretch>
        </p:blipFill>
        <p:spPr>
          <a:xfrm>
            <a:off x="7103128" y="4550935"/>
            <a:ext cx="3113106" cy="1542899"/>
          </a:xfrm>
          <a:prstGeom prst="rect">
            <a:avLst/>
          </a:prstGeom>
        </p:spPr>
      </p:pic>
      <p:sp>
        <p:nvSpPr>
          <p:cNvPr id="15" name="テキスト ボックス 14"/>
          <p:cNvSpPr txBox="1"/>
          <p:nvPr/>
        </p:nvSpPr>
        <p:spPr>
          <a:xfrm>
            <a:off x="6570627" y="1491917"/>
            <a:ext cx="2626040" cy="646331"/>
          </a:xfrm>
          <a:prstGeom prst="rect">
            <a:avLst/>
          </a:prstGeom>
          <a:noFill/>
        </p:spPr>
        <p:txBody>
          <a:bodyPr wrap="none" rtlCol="0">
            <a:spAutoFit/>
          </a:bodyPr>
          <a:lstStyle/>
          <a:p>
            <a:r>
              <a:rPr lang="en-US" altLang="ja-JP" dirty="0"/>
              <a:t>&lt;</a:t>
            </a:r>
            <a:r>
              <a:rPr lang="ja-JP" altLang="en-US" dirty="0"/>
              <a:t>シミュレーションの設定</a:t>
            </a:r>
            <a:r>
              <a:rPr lang="en-US" altLang="ja-JP" dirty="0"/>
              <a:t>&gt;</a:t>
            </a:r>
          </a:p>
          <a:p>
            <a:endParaRPr kumimoji="1" lang="ja-JP" altLang="en-US" dirty="0"/>
          </a:p>
        </p:txBody>
      </p:sp>
      <p:sp>
        <p:nvSpPr>
          <p:cNvPr id="16" name="テキスト ボックス 15"/>
          <p:cNvSpPr txBox="1"/>
          <p:nvPr/>
        </p:nvSpPr>
        <p:spPr>
          <a:xfrm>
            <a:off x="6748847" y="4138304"/>
            <a:ext cx="1566454" cy="646331"/>
          </a:xfrm>
          <a:prstGeom prst="rect">
            <a:avLst/>
          </a:prstGeom>
          <a:noFill/>
        </p:spPr>
        <p:txBody>
          <a:bodyPr wrap="none" rtlCol="0">
            <a:spAutoFit/>
          </a:bodyPr>
          <a:lstStyle/>
          <a:p>
            <a:r>
              <a:rPr lang="en-US" altLang="ja-JP" dirty="0"/>
              <a:t>&lt;</a:t>
            </a:r>
            <a:r>
              <a:rPr lang="ja-JP" altLang="en-US" dirty="0"/>
              <a:t>アウトプット</a:t>
            </a:r>
            <a:r>
              <a:rPr lang="en-US" altLang="ja-JP" dirty="0"/>
              <a:t>&gt;</a:t>
            </a:r>
          </a:p>
          <a:p>
            <a:endParaRPr kumimoji="1" lang="ja-JP" altLang="en-US" dirty="0"/>
          </a:p>
        </p:txBody>
      </p:sp>
    </p:spTree>
    <p:extLst>
      <p:ext uri="{BB962C8B-B14F-4D97-AF65-F5344CB8AC3E}">
        <p14:creationId xmlns:p14="http://schemas.microsoft.com/office/powerpoint/2010/main" val="40229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Interactive</a:t>
            </a:r>
            <a:r>
              <a:rPr lang="ja-JP" altLang="en-US" dirty="0"/>
              <a:t> </a:t>
            </a:r>
            <a:r>
              <a:rPr lang="en-US" altLang="ja-JP" dirty="0"/>
              <a:t>communication</a:t>
            </a:r>
            <a:endParaRPr kumimoji="1" lang="ja-JP" altLang="en-US" dirty="0"/>
          </a:p>
        </p:txBody>
      </p:sp>
      <p:sp>
        <p:nvSpPr>
          <p:cNvPr id="3" name="コンテンツ プレースホルダー 2"/>
          <p:cNvSpPr>
            <a:spLocks noGrp="1"/>
          </p:cNvSpPr>
          <p:nvPr>
            <p:ph idx="1"/>
          </p:nvPr>
        </p:nvSpPr>
        <p:spPr>
          <a:xfrm>
            <a:off x="838200" y="1447800"/>
            <a:ext cx="10515600" cy="4729163"/>
          </a:xfrm>
        </p:spPr>
        <p:txBody>
          <a:bodyPr/>
          <a:lstStyle/>
          <a:p>
            <a:r>
              <a:rPr lang="en-US" altLang="ja-JP" dirty="0"/>
              <a:t>s</a:t>
            </a:r>
            <a:r>
              <a:rPr kumimoji="1" lang="en-US" altLang="ja-JP" dirty="0"/>
              <a:t>hiny </a:t>
            </a:r>
            <a:r>
              <a:rPr kumimoji="1" lang="ja-JP" altLang="en-US" dirty="0"/>
              <a:t>を使うことで、</a:t>
            </a:r>
            <a:r>
              <a:rPr kumimoji="1" lang="en-US" altLang="ja-JP" dirty="0"/>
              <a:t>R</a:t>
            </a:r>
            <a:r>
              <a:rPr kumimoji="1" lang="ja-JP" altLang="en-US" dirty="0"/>
              <a:t>との</a:t>
            </a:r>
            <a:r>
              <a:rPr kumimoji="1" lang="en-US" altLang="ja-JP" dirty="0"/>
              <a:t>interactive</a:t>
            </a:r>
            <a:r>
              <a:rPr kumimoji="1" lang="ja-JP" altLang="en-US" dirty="0"/>
              <a:t>なやり取りが可能となるアプリケーションを作成することができる</a:t>
            </a:r>
            <a:endParaRPr kumimoji="1" lang="en-US" altLang="ja-JP" dirty="0"/>
          </a:p>
          <a:p>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16</a:t>
            </a:fld>
            <a:endParaRPr kumimoji="1" lang="ja-JP" altLang="en-US"/>
          </a:p>
        </p:txBody>
      </p:sp>
      <p:pic>
        <p:nvPicPr>
          <p:cNvPr id="1026"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853" y="4501352"/>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ãããããªè©±ãåãäººãã¡ã®ã¤ã©ã¹ã | ããããããªã¼ç´ æé ãããã¨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2184" y="2835484"/>
            <a:ext cx="2569141" cy="3146795"/>
          </a:xfrm>
          <a:prstGeom prst="rect">
            <a:avLst/>
          </a:prstGeom>
          <a:noFill/>
          <a:extLst>
            <a:ext uri="{909E8E84-426E-40DD-AFC4-6F175D3DCCD1}">
              <a14:hiddenFill xmlns:a14="http://schemas.microsoft.com/office/drawing/2010/main">
                <a:solidFill>
                  <a:srgbClr val="FFFFFF"/>
                </a:solidFill>
              </a14:hiddenFill>
            </a:ext>
          </a:extLst>
        </p:spPr>
      </p:pic>
      <p:sp>
        <p:nvSpPr>
          <p:cNvPr id="8" name="円形吹き出し 7"/>
          <p:cNvSpPr/>
          <p:nvPr/>
        </p:nvSpPr>
        <p:spPr>
          <a:xfrm>
            <a:off x="165520" y="2751399"/>
            <a:ext cx="2271615" cy="1749953"/>
          </a:xfrm>
          <a:prstGeom prst="wedgeEllipseCallout">
            <a:avLst>
              <a:gd name="adj1" fmla="val 57908"/>
              <a:gd name="adj2" fmla="val 42563"/>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では〇〇の条件でシミュレーションするとどうなりますか？</a:t>
            </a:r>
            <a:endParaRPr kumimoji="1" lang="ja-JP" altLang="en-US" sz="1600" dirty="0"/>
          </a:p>
        </p:txBody>
      </p:sp>
      <p:sp>
        <p:nvSpPr>
          <p:cNvPr id="12" name="円形吹き出し 11"/>
          <p:cNvSpPr/>
          <p:nvPr/>
        </p:nvSpPr>
        <p:spPr>
          <a:xfrm>
            <a:off x="9114473" y="2232816"/>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その条件は検討してませんでした。</a:t>
            </a:r>
            <a:endParaRPr lang="en-US" altLang="ja-JP" sz="1600" dirty="0"/>
          </a:p>
          <a:p>
            <a:pPr algn="ctr"/>
            <a:r>
              <a:rPr kumimoji="1" lang="ja-JP" altLang="en-US" sz="1600" dirty="0"/>
              <a:t>いちど持ち帰ります</a:t>
            </a:r>
            <a:r>
              <a:rPr kumimoji="1" lang="ja-JP" altLang="en-US" sz="1600" dirty="0" err="1"/>
              <a:t>。。</a:t>
            </a:r>
            <a:endParaRPr kumimoji="1" lang="ja-JP" altLang="en-US" sz="1600" dirty="0"/>
          </a:p>
        </p:txBody>
      </p:sp>
      <p:sp>
        <p:nvSpPr>
          <p:cNvPr id="13" name="円形吹き出し 12"/>
          <p:cNvSpPr/>
          <p:nvPr/>
        </p:nvSpPr>
        <p:spPr>
          <a:xfrm>
            <a:off x="9114472" y="4466577"/>
            <a:ext cx="2912007" cy="1393559"/>
          </a:xfrm>
          <a:prstGeom prst="wedgeEllipseCallout">
            <a:avLst>
              <a:gd name="adj1" fmla="val -63970"/>
              <a:gd name="adj2" fmla="val 258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a:t>その条件は未検討でしたが、この場で確認できます。</a:t>
            </a:r>
            <a:endParaRPr kumimoji="1" lang="ja-JP" altLang="en-US" sz="1600" dirty="0"/>
          </a:p>
        </p:txBody>
      </p:sp>
      <p:cxnSp>
        <p:nvCxnSpPr>
          <p:cNvPr id="10" name="直線矢印コネクタ 9"/>
          <p:cNvCxnSpPr>
            <a:stCxn id="1030" idx="3"/>
          </p:cNvCxnSpPr>
          <p:nvPr/>
        </p:nvCxnSpPr>
        <p:spPr>
          <a:xfrm flipV="1">
            <a:off x="4431325" y="3467100"/>
            <a:ext cx="2725528" cy="941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1030" idx="3"/>
            <a:endCxn id="1026" idx="1"/>
          </p:cNvCxnSpPr>
          <p:nvPr/>
        </p:nvCxnSpPr>
        <p:spPr>
          <a:xfrm>
            <a:off x="4431325" y="4408882"/>
            <a:ext cx="2725528" cy="1306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943600" y="3287711"/>
            <a:ext cx="6463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dirty="0"/>
              <a:t>通常</a:t>
            </a:r>
          </a:p>
        </p:txBody>
      </p:sp>
      <p:sp>
        <p:nvSpPr>
          <p:cNvPr id="19" name="テキスト ボックス 18"/>
          <p:cNvSpPr txBox="1"/>
          <p:nvPr/>
        </p:nvSpPr>
        <p:spPr>
          <a:xfrm>
            <a:off x="4442539" y="5650912"/>
            <a:ext cx="238610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shiny</a:t>
            </a:r>
            <a:r>
              <a:rPr kumimoji="1" lang="ja-JP" altLang="en-US" dirty="0"/>
              <a:t>を使っていた場合</a:t>
            </a:r>
          </a:p>
        </p:txBody>
      </p:sp>
      <p:pic>
        <p:nvPicPr>
          <p:cNvPr id="20" name="Picture 2" descr="ãããããªè¡¨æã®ãã½ã³ã³ãä½¿ãäººã®ã¤ã©ã¹ãï¼ç·æ§ï¼ | ããããããªã¼ç´ æé ãããã¨ã"/>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8858" y="2085171"/>
            <a:ext cx="1669227" cy="2427967"/>
          </a:xfrm>
          <a:prstGeom prst="rect">
            <a:avLst/>
          </a:prstGeom>
          <a:noFill/>
          <a:extLst>
            <a:ext uri="{909E8E84-426E-40DD-AFC4-6F175D3DCCD1}">
              <a14:hiddenFill xmlns:a14="http://schemas.microsoft.com/office/drawing/2010/main">
                <a:solidFill>
                  <a:srgbClr val="FFFFFF"/>
                </a:solidFill>
              </a14:hiddenFill>
            </a:ext>
          </a:extLst>
        </p:spPr>
      </p:pic>
      <p:pic>
        <p:nvPicPr>
          <p:cNvPr id="22" name="図 21"/>
          <p:cNvPicPr>
            <a:picLocks noChangeAspect="1"/>
          </p:cNvPicPr>
          <p:nvPr/>
        </p:nvPicPr>
        <p:blipFill rotWithShape="1">
          <a:blip r:embed="rId4" cstate="print">
            <a:extLst>
              <a:ext uri="{28A0092B-C50C-407E-A947-70E740481C1C}">
                <a14:useLocalDpi xmlns:a14="http://schemas.microsoft.com/office/drawing/2010/main" val="0"/>
              </a:ext>
            </a:extLst>
          </a:blip>
          <a:srcRect l="14782" t="1" r="20020" b="1529"/>
          <a:stretch/>
        </p:blipFill>
        <p:spPr>
          <a:xfrm>
            <a:off x="8584722" y="2085171"/>
            <a:ext cx="466725" cy="527999"/>
          </a:xfrm>
          <a:prstGeom prst="rect">
            <a:avLst/>
          </a:prstGeom>
        </p:spPr>
      </p:pic>
      <p:cxnSp>
        <p:nvCxnSpPr>
          <p:cNvPr id="24" name="直線コネクタ 23"/>
          <p:cNvCxnSpPr/>
          <p:nvPr/>
        </p:nvCxnSpPr>
        <p:spPr>
          <a:xfrm>
            <a:off x="8058141" y="2613170"/>
            <a:ext cx="0" cy="1582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8169266" y="2613170"/>
            <a:ext cx="0" cy="222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8280391" y="2613170"/>
            <a:ext cx="0" cy="316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391516" y="2613169"/>
            <a:ext cx="0" cy="3164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5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 </a:t>
            </a:r>
            <a:r>
              <a:rPr kumimoji="1" lang="en-US" altLang="ja-JP" dirty="0"/>
              <a:t>application</a:t>
            </a:r>
            <a:endParaRPr kumimoji="1" lang="ja-JP" altLang="en-US" dirty="0"/>
          </a:p>
        </p:txBody>
      </p:sp>
      <p:sp>
        <p:nvSpPr>
          <p:cNvPr id="4" name="フッター プレースホルダー 3"/>
          <p:cNvSpPr>
            <a:spLocks noGrp="1"/>
          </p:cNvSpPr>
          <p:nvPr>
            <p:ph type="ftr" sz="quarter" idx="11"/>
          </p:nvPr>
        </p:nvSpPr>
        <p:spPr>
          <a:xfrm>
            <a:off x="4046267" y="6163865"/>
            <a:ext cx="4114800" cy="365125"/>
          </a:xfrm>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17</a:t>
            </a:fld>
            <a:endParaRPr kumimoji="1" lang="ja-JP" altLang="en-US"/>
          </a:p>
        </p:txBody>
      </p:sp>
      <p:graphicFrame>
        <p:nvGraphicFramePr>
          <p:cNvPr id="6" name="図表 5"/>
          <p:cNvGraphicFramePr/>
          <p:nvPr>
            <p:extLst>
              <p:ext uri="{D42A27DB-BD31-4B8C-83A1-F6EECF244321}">
                <p14:modId xmlns:p14="http://schemas.microsoft.com/office/powerpoint/2010/main" val="470195053"/>
              </p:ext>
            </p:extLst>
          </p:nvPr>
        </p:nvGraphicFramePr>
        <p:xfrm>
          <a:off x="6324595" y="1832904"/>
          <a:ext cx="4163699" cy="1967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p:cNvGraphicFramePr/>
          <p:nvPr>
            <p:extLst>
              <p:ext uri="{D42A27DB-BD31-4B8C-83A1-F6EECF244321}">
                <p14:modId xmlns:p14="http://schemas.microsoft.com/office/powerpoint/2010/main" val="4235676374"/>
              </p:ext>
            </p:extLst>
          </p:nvPr>
        </p:nvGraphicFramePr>
        <p:xfrm>
          <a:off x="988897" y="1657603"/>
          <a:ext cx="5182184" cy="24482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テキスト ボックス 7"/>
          <p:cNvSpPr txBox="1"/>
          <p:nvPr/>
        </p:nvSpPr>
        <p:spPr>
          <a:xfrm>
            <a:off x="3326042" y="749915"/>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ja-JP" altLang="en-US" sz="28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9" name="テキスト ボックス 8"/>
          <p:cNvSpPr txBox="1"/>
          <p:nvPr/>
        </p:nvSpPr>
        <p:spPr>
          <a:xfrm>
            <a:off x="2187295" y="1657603"/>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アプリケーションの見た目を決める</a:t>
            </a:r>
          </a:p>
        </p:txBody>
      </p:sp>
      <p:sp>
        <p:nvSpPr>
          <p:cNvPr id="10" name="テキスト ボックス 9"/>
          <p:cNvSpPr txBox="1"/>
          <p:nvPr/>
        </p:nvSpPr>
        <p:spPr>
          <a:xfrm>
            <a:off x="7098155" y="1522781"/>
            <a:ext cx="914400" cy="914400"/>
          </a:xfrm>
          <a:prstGeom prst="rect">
            <a:avLst/>
          </a:prstGeom>
        </p:spPr>
        <p:txBody>
          <a:bodyPr vert="horz" wrap="non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ja-JP" alt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アプリケーションの中身を決める</a:t>
            </a:r>
          </a:p>
        </p:txBody>
      </p:sp>
      <p:grpSp>
        <p:nvGrpSpPr>
          <p:cNvPr id="11" name="グループ化 10"/>
          <p:cNvGrpSpPr/>
          <p:nvPr/>
        </p:nvGrpSpPr>
        <p:grpSpPr>
          <a:xfrm>
            <a:off x="3501223" y="4166658"/>
            <a:ext cx="5204887" cy="2498855"/>
            <a:chOff x="2043201" y="3697337"/>
            <a:chExt cx="6046877" cy="2903093"/>
          </a:xfrm>
        </p:grpSpPr>
        <p:grpSp>
          <p:nvGrpSpPr>
            <p:cNvPr id="12" name="グループ化 11"/>
            <p:cNvGrpSpPr/>
            <p:nvPr/>
          </p:nvGrpSpPr>
          <p:grpSpPr>
            <a:xfrm>
              <a:off x="2043201" y="3697337"/>
              <a:ext cx="6046877" cy="2903093"/>
              <a:chOff x="2043201" y="3697337"/>
              <a:chExt cx="6046877" cy="2903093"/>
            </a:xfrm>
          </p:grpSpPr>
          <p:pic>
            <p:nvPicPr>
              <p:cNvPr id="14" name="図 13"/>
              <p:cNvPicPr>
                <a:picLocks noChangeAspect="1"/>
              </p:cNvPicPr>
              <p:nvPr/>
            </p:nvPicPr>
            <p:blipFill>
              <a:blip r:embed="rId12"/>
              <a:stretch>
                <a:fillRect/>
              </a:stretch>
            </p:blipFill>
            <p:spPr>
              <a:xfrm>
                <a:off x="2156715" y="3697337"/>
                <a:ext cx="5933363" cy="2879275"/>
              </a:xfrm>
              <a:prstGeom prst="rect">
                <a:avLst/>
              </a:prstGeom>
            </p:spPr>
          </p:pic>
          <p:pic>
            <p:nvPicPr>
              <p:cNvPr id="15" name="図 14"/>
              <p:cNvPicPr>
                <a:picLocks noChangeAspect="1"/>
              </p:cNvPicPr>
              <p:nvPr/>
            </p:nvPicPr>
            <p:blipFill>
              <a:blip r:embed="rId13"/>
              <a:stretch>
                <a:fillRect/>
              </a:stretch>
            </p:blipFill>
            <p:spPr>
              <a:xfrm>
                <a:off x="2043201" y="3709435"/>
                <a:ext cx="4022637" cy="2890995"/>
              </a:xfrm>
              <a:prstGeom prst="rect">
                <a:avLst/>
              </a:prstGeom>
            </p:spPr>
          </p:pic>
          <p:sp>
            <p:nvSpPr>
              <p:cNvPr id="16" name="正方形/長方形 15"/>
              <p:cNvSpPr/>
              <p:nvPr/>
            </p:nvSpPr>
            <p:spPr>
              <a:xfrm>
                <a:off x="5873260" y="4405101"/>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5865640" y="5722938"/>
                <a:ext cx="148705" cy="381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右矢印 12"/>
            <p:cNvSpPr/>
            <p:nvPr/>
          </p:nvSpPr>
          <p:spPr>
            <a:xfrm>
              <a:off x="5790133" y="4671101"/>
              <a:ext cx="584200" cy="54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p:cNvSpPr/>
          <p:nvPr/>
        </p:nvSpPr>
        <p:spPr>
          <a:xfrm>
            <a:off x="9014887" y="6423624"/>
            <a:ext cx="1904689" cy="307777"/>
          </a:xfrm>
          <a:prstGeom prst="rect">
            <a:avLst/>
          </a:prstGeom>
        </p:spPr>
        <p:txBody>
          <a:bodyPr wrap="none">
            <a:spAutoFit/>
          </a:bodyPr>
          <a:lstStyle/>
          <a:p>
            <a:r>
              <a:rPr lang="en-US" altLang="ja-JP" sz="1400" dirty="0">
                <a:solidFill>
                  <a:srgbClr val="333333"/>
                </a:solidFill>
                <a:latin typeface="Source Sans Pro"/>
              </a:rPr>
              <a:t>The Shiny Cheat sheet</a:t>
            </a:r>
            <a:endParaRPr lang="en-US" altLang="ja-JP" sz="1400" b="0" i="0" dirty="0">
              <a:solidFill>
                <a:srgbClr val="333333"/>
              </a:solidFill>
              <a:effectLst/>
              <a:latin typeface="Source Sans Pro"/>
            </a:endParaRPr>
          </a:p>
        </p:txBody>
      </p:sp>
      <p:sp>
        <p:nvSpPr>
          <p:cNvPr id="3" name="四角形吹き出し 2"/>
          <p:cNvSpPr/>
          <p:nvPr/>
        </p:nvSpPr>
        <p:spPr>
          <a:xfrm>
            <a:off x="5377495" y="4123171"/>
            <a:ext cx="1402991" cy="47097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a:p>
            <a:pPr algn="ctr"/>
            <a:r>
              <a:rPr kumimoji="1" lang="ja-JP" altLang="en-US" sz="1600" dirty="0"/>
              <a:t>（数値を入力）</a:t>
            </a:r>
          </a:p>
        </p:txBody>
      </p:sp>
      <p:sp>
        <p:nvSpPr>
          <p:cNvPr id="19" name="四角形吹き出し 18"/>
          <p:cNvSpPr/>
          <p:nvPr/>
        </p:nvSpPr>
        <p:spPr>
          <a:xfrm>
            <a:off x="1616691" y="4757883"/>
            <a:ext cx="1810685" cy="470978"/>
          </a:xfrm>
          <a:prstGeom prst="wedgeRectCallout">
            <a:avLst>
              <a:gd name="adj1" fmla="val 72177"/>
              <a:gd name="adj2" fmla="val 3823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アウトプットの設置</a:t>
            </a:r>
          </a:p>
        </p:txBody>
      </p:sp>
      <p:sp>
        <p:nvSpPr>
          <p:cNvPr id="20" name="四角形吹き出し 19"/>
          <p:cNvSpPr/>
          <p:nvPr/>
        </p:nvSpPr>
        <p:spPr>
          <a:xfrm>
            <a:off x="570451" y="5692886"/>
            <a:ext cx="2876087" cy="730737"/>
          </a:xfrm>
          <a:prstGeom prst="wedgeRectCallout">
            <a:avLst>
              <a:gd name="adj1" fmla="val 67218"/>
              <a:gd name="adj2" fmla="val -2085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t>アウトプットの作成</a:t>
            </a:r>
            <a:endParaRPr kumimoji="1" lang="en-US" altLang="ja-JP" sz="1600" dirty="0"/>
          </a:p>
          <a:p>
            <a:pPr algn="ctr"/>
            <a:r>
              <a:rPr lang="ja-JP" altLang="en-US" sz="1600" dirty="0"/>
              <a:t>（入力した数値分の乱数を発生させヒストグラムを作成する）</a:t>
            </a:r>
            <a:endParaRPr kumimoji="1" lang="ja-JP" altLang="en-US" sz="1600" dirty="0"/>
          </a:p>
        </p:txBody>
      </p:sp>
      <p:sp>
        <p:nvSpPr>
          <p:cNvPr id="21" name="四角形吹き出し 20"/>
          <p:cNvSpPr/>
          <p:nvPr/>
        </p:nvSpPr>
        <p:spPr>
          <a:xfrm>
            <a:off x="8706110" y="4051342"/>
            <a:ext cx="1402991" cy="307318"/>
          </a:xfrm>
          <a:prstGeom prst="wedgeRectCallout">
            <a:avLst>
              <a:gd name="adj1" fmla="val -52524"/>
              <a:gd name="adj2" fmla="val 6606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ウィジェット</a:t>
            </a:r>
            <a:endParaRPr kumimoji="1" lang="en-US" altLang="ja-JP" sz="1600" dirty="0"/>
          </a:p>
        </p:txBody>
      </p:sp>
    </p:spTree>
    <p:extLst>
      <p:ext uri="{BB962C8B-B14F-4D97-AF65-F5344CB8AC3E}">
        <p14:creationId xmlns:p14="http://schemas.microsoft.com/office/powerpoint/2010/main" val="352727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mrgsolve</a:t>
            </a:r>
            <a:r>
              <a:rPr lang="ja-JP" altLang="en-US" dirty="0"/>
              <a:t>と</a:t>
            </a:r>
            <a:r>
              <a:rPr lang="en-US" altLang="ja-JP" dirty="0"/>
              <a:t>shiny</a:t>
            </a:r>
            <a:r>
              <a:rPr lang="ja-JP" altLang="en-US" dirty="0"/>
              <a:t>の組み合わせ（デモ）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18</a:t>
            </a:fld>
            <a:endParaRPr kumimoji="1" lang="ja-JP" altLang="en-US"/>
          </a:p>
        </p:txBody>
      </p:sp>
      <p:sp>
        <p:nvSpPr>
          <p:cNvPr id="7" name="正方形/長方形 6"/>
          <p:cNvSpPr/>
          <p:nvPr/>
        </p:nvSpPr>
        <p:spPr>
          <a:xfrm>
            <a:off x="7527193" y="4345497"/>
            <a:ext cx="4304251" cy="14932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dirty="0"/>
              <a:t>PK</a:t>
            </a:r>
            <a:r>
              <a:rPr kumimoji="1" lang="ja-JP" altLang="en-US" dirty="0"/>
              <a:t>と</a:t>
            </a:r>
            <a:r>
              <a:rPr lang="ja-JP" altLang="en-US" dirty="0"/>
              <a:t>腫瘍サイズの変化を気軽に確認できる。</a:t>
            </a:r>
            <a:endParaRPr lang="en-US" altLang="ja-JP" dirty="0"/>
          </a:p>
          <a:p>
            <a:pPr marL="285750" indent="-285750">
              <a:buFont typeface="Arial" panose="020B0604020202020204" pitchFamily="34" charset="0"/>
              <a:buChar char="•"/>
            </a:pPr>
            <a:r>
              <a:rPr kumimoji="1" lang="ja-JP" altLang="en-US" dirty="0"/>
              <a:t>パラメータを動かしたときの変化</a:t>
            </a:r>
            <a:endParaRPr kumimoji="1" lang="en-US" altLang="ja-JP" dirty="0"/>
          </a:p>
          <a:p>
            <a:pPr marL="285750" indent="-285750">
              <a:buFont typeface="Arial" panose="020B0604020202020204" pitchFamily="34" charset="0"/>
              <a:buChar char="•"/>
            </a:pPr>
            <a:r>
              <a:rPr lang="ja-JP" altLang="en-US" dirty="0"/>
              <a:t>共変量を動かしたときの変化</a:t>
            </a:r>
            <a:endParaRPr lang="en-US" altLang="ja-JP" dirty="0"/>
          </a:p>
          <a:p>
            <a:pPr marL="285750" indent="-285750">
              <a:buFont typeface="Arial" panose="020B0604020202020204" pitchFamily="34" charset="0"/>
              <a:buChar char="•"/>
            </a:pPr>
            <a:r>
              <a:rPr kumimoji="1" lang="ja-JP" altLang="en-US" dirty="0"/>
              <a:t>レジメンを変えたときの変化　など</a:t>
            </a:r>
          </a:p>
        </p:txBody>
      </p:sp>
      <p:pic>
        <p:nvPicPr>
          <p:cNvPr id="8" name="図 7"/>
          <p:cNvPicPr>
            <a:picLocks noChangeAspect="1"/>
          </p:cNvPicPr>
          <p:nvPr/>
        </p:nvPicPr>
        <p:blipFill>
          <a:blip r:embed="rId2"/>
          <a:stretch>
            <a:fillRect/>
          </a:stretch>
        </p:blipFill>
        <p:spPr>
          <a:xfrm>
            <a:off x="137906" y="1386398"/>
            <a:ext cx="6999899" cy="5152516"/>
          </a:xfrm>
          <a:prstGeom prst="rect">
            <a:avLst/>
          </a:prstGeom>
        </p:spPr>
      </p:pic>
    </p:spTree>
    <p:extLst>
      <p:ext uri="{BB962C8B-B14F-4D97-AF65-F5344CB8AC3E}">
        <p14:creationId xmlns:p14="http://schemas.microsoft.com/office/powerpoint/2010/main" val="165447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kumimoji="1" lang="ja-JP" altLang="en-US" dirty="0"/>
              <a:t>シミュレーションは身近なところや</a:t>
            </a:r>
            <a:r>
              <a:rPr kumimoji="1" lang="en-US" altLang="ja-JP" dirty="0"/>
              <a:t>PK</a:t>
            </a:r>
            <a:r>
              <a:rPr kumimoji="1" lang="ja-JP" altLang="en-US" dirty="0"/>
              <a:t>など幅広く活用できる手法です。</a:t>
            </a:r>
            <a:endParaRPr kumimoji="1" lang="en-US" altLang="ja-JP" dirty="0"/>
          </a:p>
          <a:p>
            <a:endParaRPr lang="en-US" altLang="ja-JP" dirty="0"/>
          </a:p>
          <a:p>
            <a:r>
              <a:rPr kumimoji="1" lang="en-US" altLang="ja-JP" dirty="0"/>
              <a:t>PK</a:t>
            </a:r>
            <a:r>
              <a:rPr kumimoji="1" lang="ja-JP" altLang="en-US" dirty="0"/>
              <a:t>のシミュレーションを</a:t>
            </a:r>
            <a:r>
              <a:rPr kumimoji="1" lang="en-US" altLang="ja-JP" dirty="0"/>
              <a:t>R</a:t>
            </a:r>
            <a:r>
              <a:rPr kumimoji="1" lang="ja-JP" altLang="en-US" dirty="0"/>
              <a:t>のみで実施することもでき、</a:t>
            </a:r>
            <a:r>
              <a:rPr kumimoji="1" lang="en-US" altLang="ja-JP" dirty="0"/>
              <a:t/>
            </a:r>
            <a:br>
              <a:rPr kumimoji="1" lang="en-US" altLang="ja-JP" dirty="0"/>
            </a:br>
            <a:r>
              <a:rPr kumimoji="1" lang="en-US" altLang="ja-JP" dirty="0"/>
              <a:t>shiny</a:t>
            </a:r>
            <a:r>
              <a:rPr kumimoji="1" lang="ja-JP" altLang="en-US" dirty="0"/>
              <a:t>と組み合わせることによって効率的なコミュニケーションに</a:t>
            </a:r>
            <a:r>
              <a:rPr kumimoji="1" lang="en-US" altLang="ja-JP" dirty="0"/>
              <a:t/>
            </a:r>
            <a:br>
              <a:rPr kumimoji="1" lang="en-US" altLang="ja-JP" dirty="0"/>
            </a:br>
            <a:r>
              <a:rPr kumimoji="1" lang="ja-JP" altLang="en-US" dirty="0"/>
              <a:t>つなげることができます。</a:t>
            </a:r>
            <a:endParaRPr kumimoji="1" lang="en-US" altLang="ja-JP" dirty="0"/>
          </a:p>
          <a:p>
            <a:pPr marL="0" indent="0">
              <a:buNone/>
            </a:pPr>
            <a:endParaRPr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19</a:t>
            </a:fld>
            <a:endParaRPr kumimoji="1" lang="ja-JP" altLang="en-US"/>
          </a:p>
        </p:txBody>
      </p:sp>
    </p:spTree>
    <p:extLst>
      <p:ext uri="{BB962C8B-B14F-4D97-AF65-F5344CB8AC3E}">
        <p14:creationId xmlns:p14="http://schemas.microsoft.com/office/powerpoint/2010/main" val="328873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演習で行ったこと以外にも</a:t>
            </a:r>
            <a:r>
              <a:rPr lang="en-US" altLang="ja-JP" dirty="0" smtClean="0"/>
              <a:t>R</a:t>
            </a:r>
            <a:r>
              <a:rPr lang="ja-JP" altLang="en-US" dirty="0" smtClean="0"/>
              <a:t>で色々できます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R</a:t>
            </a:r>
            <a:r>
              <a:rPr kumimoji="1" lang="ja-JP" altLang="en-US" dirty="0" smtClean="0"/>
              <a:t>によるモデリング</a:t>
            </a:r>
            <a:endParaRPr lang="en-US" altLang="ja-JP" dirty="0"/>
          </a:p>
          <a:p>
            <a:pPr lvl="1"/>
            <a:r>
              <a:rPr lang="en-US" altLang="ja-JP" dirty="0" err="1" smtClean="0"/>
              <a:t>lmer</a:t>
            </a:r>
            <a:r>
              <a:rPr lang="en-US" altLang="ja-JP" dirty="0" smtClean="0"/>
              <a:t>/</a:t>
            </a:r>
            <a:r>
              <a:rPr kumimoji="1" lang="en-US" altLang="ja-JP" dirty="0" err="1" smtClean="0"/>
              <a:t>nlme</a:t>
            </a:r>
            <a:r>
              <a:rPr lang="en-US" altLang="ja-JP" dirty="0"/>
              <a:t>/</a:t>
            </a:r>
            <a:r>
              <a:rPr lang="en-US" altLang="ja-JP" dirty="0" err="1" smtClean="0"/>
              <a:t>nlmixr</a:t>
            </a:r>
            <a:endParaRPr kumimoji="1" lang="en-US" altLang="ja-JP" dirty="0" smtClean="0"/>
          </a:p>
          <a:p>
            <a:r>
              <a:rPr kumimoji="1" lang="ja-JP" altLang="en-US" dirty="0" smtClean="0"/>
              <a:t>シミュレーション</a:t>
            </a:r>
            <a:endParaRPr kumimoji="1" lang="en-US" altLang="ja-JP" dirty="0" smtClean="0"/>
          </a:p>
          <a:p>
            <a:pPr lvl="1"/>
            <a:r>
              <a:rPr lang="en-US" altLang="ja-JP" dirty="0" smtClean="0"/>
              <a:t>R</a:t>
            </a:r>
            <a:r>
              <a:rPr lang="ja-JP" altLang="en-US" dirty="0" err="1" smtClean="0"/>
              <a:t>ｘ</a:t>
            </a:r>
            <a:r>
              <a:rPr lang="en-US" altLang="ja-JP" dirty="0" smtClean="0"/>
              <a:t>ODE/</a:t>
            </a:r>
            <a:r>
              <a:rPr kumimoji="1" lang="en-US" altLang="ja-JP" dirty="0" err="1" smtClean="0"/>
              <a:t>mrgsolve</a:t>
            </a:r>
            <a:endParaRPr kumimoji="1" lang="en-US" altLang="ja-JP" dirty="0" smtClean="0"/>
          </a:p>
          <a:p>
            <a:r>
              <a:rPr lang="en-US" altLang="ja-JP" dirty="0" smtClean="0"/>
              <a:t>Interactive</a:t>
            </a:r>
            <a:r>
              <a:rPr lang="ja-JP" altLang="en-US" dirty="0" smtClean="0"/>
              <a:t> </a:t>
            </a:r>
            <a:r>
              <a:rPr lang="en-US" altLang="ja-JP" dirty="0" smtClean="0"/>
              <a:t>application</a:t>
            </a:r>
          </a:p>
          <a:p>
            <a:pPr lvl="1"/>
            <a:r>
              <a:rPr kumimoji="1" lang="en-US" altLang="ja-JP" dirty="0" smtClean="0"/>
              <a:t>Shiny</a:t>
            </a:r>
          </a:p>
          <a:p>
            <a:r>
              <a:rPr lang="en-US" altLang="ja-JP" dirty="0" smtClean="0"/>
              <a:t>AI/machine</a:t>
            </a:r>
            <a:r>
              <a:rPr lang="ja-JP" altLang="en-US" dirty="0" smtClean="0"/>
              <a:t> </a:t>
            </a:r>
            <a:r>
              <a:rPr lang="en-US" altLang="ja-JP" dirty="0" smtClean="0"/>
              <a:t>learning</a:t>
            </a:r>
            <a:endParaRPr lang="en-US" altLang="ja-JP" dirty="0"/>
          </a:p>
          <a:p>
            <a:pPr lvl="1"/>
            <a:r>
              <a:rPr lang="en-US" altLang="ja-JP" dirty="0" smtClean="0"/>
              <a:t>caret/</a:t>
            </a:r>
            <a:r>
              <a:rPr lang="en-US" altLang="ja-JP" dirty="0" err="1" smtClean="0"/>
              <a:t>mlr</a:t>
            </a:r>
            <a:r>
              <a:rPr lang="en-US" altLang="ja-JP" dirty="0" smtClean="0"/>
              <a:t>/</a:t>
            </a:r>
            <a:r>
              <a:rPr lang="en-US" altLang="ja-JP" dirty="0" err="1" smtClean="0"/>
              <a:t>tidymodels</a:t>
            </a:r>
            <a:endParaRPr lang="en-US" altLang="ja-JP" dirty="0"/>
          </a:p>
          <a:p>
            <a:pPr marL="0" indent="0">
              <a:buNone/>
            </a:pPr>
            <a:endParaRPr kumimoji="1" lang="en-US" altLang="ja-JP" dirty="0" smtClean="0"/>
          </a:p>
          <a:p>
            <a:endParaRPr lang="en-US" altLang="ja-JP" dirty="0"/>
          </a:p>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smtClean="0"/>
              <a:t>R</a:t>
            </a:r>
            <a:r>
              <a:rPr lang="ja-JP" altLang="en-US" smtClean="0"/>
              <a:t> </a:t>
            </a:r>
            <a:r>
              <a:rPr lang="en-US" altLang="ja-JP" smtClean="0"/>
              <a:t>for</a:t>
            </a:r>
            <a:r>
              <a:rPr lang="ja-JP" altLang="en-US" smtClean="0"/>
              <a:t> </a:t>
            </a:r>
            <a:r>
              <a:rPr lang="en-US" altLang="ja-JP" smtClean="0"/>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a:t>
            </a:fld>
            <a:endParaRPr kumimoji="1" lang="ja-JP" altLang="en-US"/>
          </a:p>
        </p:txBody>
      </p:sp>
    </p:spTree>
    <p:extLst>
      <p:ext uri="{BB962C8B-B14F-4D97-AF65-F5344CB8AC3E}">
        <p14:creationId xmlns:p14="http://schemas.microsoft.com/office/powerpoint/2010/main" val="78326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Backup</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20</a:t>
            </a:fld>
            <a:endParaRPr kumimoji="1" lang="ja-JP" altLang="en-US"/>
          </a:p>
        </p:txBody>
      </p:sp>
    </p:spTree>
    <p:extLst>
      <p:ext uri="{BB962C8B-B14F-4D97-AF65-F5344CB8AC3E}">
        <p14:creationId xmlns:p14="http://schemas.microsoft.com/office/powerpoint/2010/main" val="3866390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RxODE</a:t>
            </a:r>
            <a:r>
              <a:rPr lang="en-US" altLang="ja-JP" dirty="0"/>
              <a:t>: 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21</a:t>
            </a:fld>
            <a:endParaRPr kumimoji="1" lang="ja-JP" altLang="en-US"/>
          </a:p>
        </p:txBody>
      </p:sp>
      <p:pic>
        <p:nvPicPr>
          <p:cNvPr id="6" name="Picture 4" descr="An external file that holds a picture, illustration, etc.&#10;Object name is PSP4-5-03-g002.jpg">
            <a:extLst>
              <a:ext uri="{FF2B5EF4-FFF2-40B4-BE49-F238E27FC236}">
                <a16:creationId xmlns="" xmlns:a16="http://schemas.microsoft.com/office/drawing/2014/main" id="{CD12B13C-05CE-43A6-BE42-5F342F19E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879" y="1690690"/>
            <a:ext cx="8939042" cy="4898876"/>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p:cNvSpPr/>
          <p:nvPr/>
        </p:nvSpPr>
        <p:spPr>
          <a:xfrm>
            <a:off x="6078445" y="6491956"/>
            <a:ext cx="5275355" cy="276999"/>
          </a:xfrm>
          <a:prstGeom prst="rect">
            <a:avLst/>
          </a:prstGeom>
        </p:spPr>
        <p:txBody>
          <a:bodyPr wrap="none">
            <a:spAutoFit/>
          </a:bodyPr>
          <a:lstStyle/>
          <a:p>
            <a:r>
              <a:rPr lang="en-US" altLang="ja-JP" sz="1200" dirty="0"/>
              <a:t>W Wang et al. CPT </a:t>
            </a:r>
            <a:r>
              <a:rPr lang="en-US" altLang="ja-JP" sz="1200" dirty="0" err="1"/>
              <a:t>Pharmacometrics</a:t>
            </a:r>
            <a:r>
              <a:rPr lang="en-US" altLang="ja-JP" sz="1200" dirty="0"/>
              <a:t> </a:t>
            </a:r>
            <a:r>
              <a:rPr lang="en-US" altLang="ja-JP" sz="1200" dirty="0" err="1"/>
              <a:t>Syst</a:t>
            </a:r>
            <a:r>
              <a:rPr lang="en-US" altLang="ja-JP" sz="1200" dirty="0"/>
              <a:t> </a:t>
            </a:r>
            <a:r>
              <a:rPr lang="en-US" altLang="ja-JP" sz="1200" dirty="0" err="1"/>
              <a:t>Pharmacol</a:t>
            </a:r>
            <a:r>
              <a:rPr lang="en-US" altLang="ja-JP" sz="1200" dirty="0"/>
              <a:t>. 2016 Jan;5(1):3-10.</a:t>
            </a:r>
            <a:endParaRPr lang="ja-JP" altLang="en-US" sz="1200" dirty="0"/>
          </a:p>
        </p:txBody>
      </p:sp>
      <p:sp>
        <p:nvSpPr>
          <p:cNvPr id="11" name="正方形/長方形 10"/>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パラメータ、各コンパートメントの初期値、投与・サンプリングスケジュール、モデルの</a:t>
            </a:r>
            <a:r>
              <a:rPr lang="en-US" altLang="ja-JP" dirty="0">
                <a:latin typeface="Arial" pitchFamily="34" charset="0"/>
                <a:cs typeface="Arial" pitchFamily="34" charset="0"/>
              </a:rPr>
              <a:t>4</a:t>
            </a:r>
            <a:r>
              <a:rPr lang="ja-JP" altLang="en-US" dirty="0">
                <a:latin typeface="Arial" pitchFamily="34" charset="0"/>
                <a:cs typeface="Arial" pitchFamily="34" charset="0"/>
              </a:rPr>
              <a:t>つから構成される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59826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mrgsolve</a:t>
            </a:r>
            <a:r>
              <a:rPr lang="en-US" altLang="ja-JP" dirty="0"/>
              <a:t>:</a:t>
            </a:r>
            <a:r>
              <a:rPr lang="ja-JP" altLang="en-US" dirty="0"/>
              <a:t> </a:t>
            </a:r>
            <a:r>
              <a:rPr lang="en-US" altLang="ja-JP" dirty="0"/>
              <a:t>overview</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22</a:t>
            </a:fld>
            <a:endParaRPr kumimoji="1" lang="ja-JP" altLang="en-US"/>
          </a:p>
        </p:txBody>
      </p:sp>
      <p:grpSp>
        <p:nvGrpSpPr>
          <p:cNvPr id="6" name="グループ化 5"/>
          <p:cNvGrpSpPr/>
          <p:nvPr/>
        </p:nvGrpSpPr>
        <p:grpSpPr>
          <a:xfrm>
            <a:off x="2252663" y="1632745"/>
            <a:ext cx="7729537" cy="5088732"/>
            <a:chOff x="0" y="839390"/>
            <a:chExt cx="7729537" cy="5088732"/>
          </a:xfrm>
        </p:grpSpPr>
        <p:sp>
          <p:nvSpPr>
            <p:cNvPr id="7" name="正方形/長方形 6"/>
            <p:cNvSpPr/>
            <p:nvPr/>
          </p:nvSpPr>
          <p:spPr>
            <a:xfrm>
              <a:off x="0" y="2195522"/>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dataset(data1)</a:t>
              </a:r>
            </a:p>
            <a:p>
              <a:pPr algn="ctr"/>
              <a:endParaRPr kumimoji="1" lang="en-US" altLang="ja-JP" b="1" dirty="0"/>
            </a:p>
            <a:p>
              <a:pPr algn="ctr"/>
              <a:r>
                <a:rPr kumimoji="1" lang="ja-JP" altLang="en-US" dirty="0"/>
                <a:t>投与条件</a:t>
              </a:r>
              <a:endParaRPr kumimoji="1" lang="en-US" altLang="ja-JP" dirty="0"/>
            </a:p>
            <a:p>
              <a:pPr algn="ctr"/>
              <a:r>
                <a:rPr kumimoji="1" lang="en-US" altLang="ja-JP" dirty="0"/>
                <a:t>data1 &lt;- </a:t>
              </a:r>
              <a:r>
                <a:rPr kumimoji="1" lang="en-US" altLang="ja-JP" dirty="0" err="1"/>
                <a:t>ev</a:t>
              </a:r>
              <a:r>
                <a:rPr kumimoji="1" lang="en-US" altLang="ja-JP" dirty="0"/>
                <a:t>()</a:t>
              </a:r>
              <a:endParaRPr kumimoji="1" lang="ja-JP" altLang="en-US" dirty="0"/>
            </a:p>
          </p:txBody>
        </p:sp>
        <p:sp>
          <p:nvSpPr>
            <p:cNvPr id="8" name="正方形/長方形 7"/>
            <p:cNvSpPr/>
            <p:nvPr/>
          </p:nvSpPr>
          <p:spPr>
            <a:xfrm>
              <a:off x="0" y="839390"/>
              <a:ext cx="3963192"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idata_set</a:t>
              </a:r>
              <a:r>
                <a:rPr kumimoji="1" lang="en-US" altLang="ja-JP" b="1" dirty="0"/>
                <a:t>(</a:t>
              </a:r>
              <a:r>
                <a:rPr kumimoji="1" lang="en-US" altLang="ja-JP" b="1" dirty="0" err="1"/>
                <a:t>idata</a:t>
              </a:r>
              <a:r>
                <a:rPr kumimoji="1" lang="en-US" altLang="ja-JP" b="1" dirty="0"/>
                <a:t>) </a:t>
              </a:r>
            </a:p>
            <a:p>
              <a:pPr algn="ctr"/>
              <a:r>
                <a:rPr kumimoji="1" lang="ja-JP" altLang="en-US" dirty="0"/>
                <a:t>患者データ</a:t>
              </a:r>
              <a:endParaRPr kumimoji="1" lang="en-US" altLang="ja-JP" dirty="0"/>
            </a:p>
            <a:p>
              <a:pPr algn="ctr"/>
              <a:r>
                <a:rPr kumimoji="1" lang="en-US" altLang="ja-JP" dirty="0" err="1"/>
                <a:t>idata</a:t>
              </a:r>
              <a:r>
                <a:rPr kumimoji="1" lang="en-US" altLang="ja-JP" dirty="0"/>
                <a:t> &lt;-</a:t>
              </a:r>
              <a:r>
                <a:rPr kumimoji="1" lang="en-US" altLang="ja-JP" dirty="0" err="1"/>
                <a:t>data_frame</a:t>
              </a:r>
              <a:r>
                <a:rPr kumimoji="1" lang="en-US" altLang="ja-JP" dirty="0"/>
                <a:t>(ID=1:100) %&gt;% </a:t>
              </a:r>
              <a:br>
                <a:rPr kumimoji="1" lang="en-US" altLang="ja-JP" dirty="0"/>
              </a:br>
              <a:r>
                <a:rPr kumimoji="1" lang="en-US" altLang="ja-JP" dirty="0"/>
                <a:t>mutate(</a:t>
              </a:r>
              <a:r>
                <a:rPr kumimoji="1" lang="ja-JP" altLang="en-US" dirty="0"/>
                <a:t>･･･</a:t>
              </a:r>
              <a:r>
                <a:rPr kumimoji="1" lang="en-US" altLang="ja-JP" dirty="0"/>
                <a:t>) </a:t>
              </a:r>
              <a:endParaRPr kumimoji="1" lang="ja-JP" altLang="en-US" dirty="0"/>
            </a:p>
          </p:txBody>
        </p:sp>
        <p:sp>
          <p:nvSpPr>
            <p:cNvPr id="9" name="正方形/長方形 8"/>
            <p:cNvSpPr/>
            <p:nvPr/>
          </p:nvSpPr>
          <p:spPr>
            <a:xfrm>
              <a:off x="0" y="3707614"/>
              <a:ext cx="2028825" cy="1247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err="1"/>
                <a:t>mrgsim</a:t>
              </a:r>
              <a:endParaRPr kumimoji="1" lang="en-US" altLang="ja-JP" b="1" dirty="0"/>
            </a:p>
            <a:p>
              <a:pPr algn="ctr"/>
              <a:endParaRPr kumimoji="1" lang="en-US" altLang="ja-JP" b="1" dirty="0"/>
            </a:p>
            <a:p>
              <a:pPr algn="ctr"/>
              <a:r>
                <a:rPr kumimoji="1" lang="ja-JP" altLang="en-US" dirty="0"/>
                <a:t>サンプリング</a:t>
              </a:r>
              <a:r>
                <a:rPr kumimoji="1" lang="en-US" altLang="ja-JP" dirty="0" err="1"/>
                <a:t>mrgsim</a:t>
              </a:r>
              <a:r>
                <a:rPr kumimoji="1" lang="en-US" altLang="ja-JP" dirty="0"/>
                <a:t>()</a:t>
              </a:r>
              <a:endParaRPr kumimoji="1" lang="ja-JP" altLang="en-US" dirty="0"/>
            </a:p>
          </p:txBody>
        </p:sp>
        <p:grpSp>
          <p:nvGrpSpPr>
            <p:cNvPr id="10" name="グループ化 9"/>
            <p:cNvGrpSpPr/>
            <p:nvPr/>
          </p:nvGrpSpPr>
          <p:grpSpPr>
            <a:xfrm>
              <a:off x="3662361" y="2475310"/>
              <a:ext cx="4067176" cy="2247898"/>
              <a:chOff x="733424" y="1524000"/>
              <a:chExt cx="4067176" cy="2247898"/>
            </a:xfrm>
          </p:grpSpPr>
          <p:sp>
            <p:nvSpPr>
              <p:cNvPr id="14" name="正方形/長方形 13"/>
              <p:cNvSpPr/>
              <p:nvPr/>
            </p:nvSpPr>
            <p:spPr>
              <a:xfrm>
                <a:off x="733424" y="1733549"/>
                <a:ext cx="3314262" cy="20383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mod</a:t>
                </a:r>
              </a:p>
              <a:p>
                <a:pPr algn="ctr"/>
                <a:endParaRPr kumimoji="1" lang="en-US" altLang="ja-JP" b="1" dirty="0"/>
              </a:p>
              <a:p>
                <a:pPr algn="ctr"/>
                <a:r>
                  <a:rPr kumimoji="1" lang="en-US" altLang="ja-JP" dirty="0" err="1"/>
                  <a:t>mrgsolve</a:t>
                </a:r>
                <a:r>
                  <a:rPr kumimoji="1" lang="ja-JP" altLang="en-US" dirty="0"/>
                  <a:t> </a:t>
                </a:r>
                <a:r>
                  <a:rPr kumimoji="1" lang="en-US" altLang="ja-JP" dirty="0"/>
                  <a:t>model</a:t>
                </a:r>
                <a:endParaRPr kumimoji="1" lang="ja-JP" altLang="en-US" dirty="0"/>
              </a:p>
            </p:txBody>
          </p:sp>
          <p:sp>
            <p:nvSpPr>
              <p:cNvPr id="15" name="正方形/長方形 14"/>
              <p:cNvSpPr/>
              <p:nvPr/>
            </p:nvSpPr>
            <p:spPr>
              <a:xfrm>
                <a:off x="2990850" y="1524000"/>
                <a:ext cx="1397796"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Parameters</a:t>
                </a:r>
                <a:endParaRPr kumimoji="1" lang="ja-JP" altLang="en-US" dirty="0"/>
              </a:p>
            </p:txBody>
          </p:sp>
          <p:sp>
            <p:nvSpPr>
              <p:cNvPr id="16" name="正方形/長方形 15"/>
              <p:cNvSpPr/>
              <p:nvPr/>
            </p:nvSpPr>
            <p:spPr>
              <a:xfrm>
                <a:off x="2990850" y="2057400"/>
                <a:ext cx="1809750" cy="4286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Initial conditions</a:t>
                </a:r>
                <a:endParaRPr kumimoji="1" lang="ja-JP" altLang="en-US" dirty="0"/>
              </a:p>
            </p:txBody>
          </p:sp>
        </p:grpSp>
        <p:sp>
          <p:nvSpPr>
            <p:cNvPr id="11" name="右矢印 10"/>
            <p:cNvSpPr/>
            <p:nvPr/>
          </p:nvSpPr>
          <p:spPr>
            <a:xfrm>
              <a:off x="2992348" y="3264697"/>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右矢印 11"/>
            <p:cNvSpPr/>
            <p:nvPr/>
          </p:nvSpPr>
          <p:spPr>
            <a:xfrm rot="5400000">
              <a:off x="5162329" y="4698555"/>
              <a:ext cx="314325" cy="7381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4305078" y="5420414"/>
              <a:ext cx="2028825" cy="507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Output</a:t>
              </a:r>
              <a:endParaRPr kumimoji="1" lang="ja-JP" altLang="en-US" dirty="0"/>
            </a:p>
          </p:txBody>
        </p:sp>
      </p:grpSp>
      <p:sp>
        <p:nvSpPr>
          <p:cNvPr id="17" name="正方形/長方形 16"/>
          <p:cNvSpPr/>
          <p:nvPr/>
        </p:nvSpPr>
        <p:spPr>
          <a:xfrm>
            <a:off x="5562600" y="563697"/>
            <a:ext cx="6096000" cy="646331"/>
          </a:xfrm>
          <a:prstGeom prst="rect">
            <a:avLst/>
          </a:prstGeom>
        </p:spPr>
        <p:txBody>
          <a:bodyPr>
            <a:spAutoFit/>
          </a:bodyPr>
          <a:lstStyle/>
          <a:p>
            <a:pPr>
              <a:spcBef>
                <a:spcPct val="0"/>
              </a:spcBef>
            </a:pPr>
            <a:r>
              <a:rPr lang="ja-JP" altLang="en-US" dirty="0">
                <a:latin typeface="Arial" pitchFamily="34" charset="0"/>
                <a:cs typeface="Arial" pitchFamily="34" charset="0"/>
              </a:rPr>
              <a:t>患者データ、投与条件、サンプリング、モデルなどで構成される</a:t>
            </a:r>
            <a:endParaRPr kumimoji="0" lang="ja-JP" altLang="en-US" dirty="0">
              <a:latin typeface="Arial" pitchFamily="34" charset="0"/>
              <a:cs typeface="Arial" pitchFamily="34" charset="0"/>
            </a:endParaRPr>
          </a:p>
        </p:txBody>
      </p:sp>
    </p:spTree>
    <p:extLst>
      <p:ext uri="{BB962C8B-B14F-4D97-AF65-F5344CB8AC3E}">
        <p14:creationId xmlns:p14="http://schemas.microsoft.com/office/powerpoint/2010/main" val="391067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Shiny</a:t>
            </a:r>
            <a:r>
              <a:rPr kumimoji="1" lang="ja-JP" altLang="en-US" dirty="0"/>
              <a:t>で使用したモデル</a:t>
            </a:r>
          </a:p>
        </p:txBody>
      </p:sp>
      <p:sp>
        <p:nvSpPr>
          <p:cNvPr id="3" name="コンテンツ プレースホルダー 2"/>
          <p:cNvSpPr>
            <a:spLocks noGrp="1"/>
          </p:cNvSpPr>
          <p:nvPr>
            <p:ph idx="1"/>
          </p:nvPr>
        </p:nvSpPr>
        <p:spPr>
          <a:xfrm>
            <a:off x="5653973" y="3332448"/>
            <a:ext cx="6359062" cy="1481793"/>
          </a:xfrm>
        </p:spPr>
        <p:txBody>
          <a:bodyPr>
            <a:normAutofit fontScale="92500" lnSpcReduction="20000"/>
          </a:bodyPr>
          <a:lstStyle/>
          <a:p>
            <a:pPr marL="0" indent="0">
              <a:buNone/>
            </a:pPr>
            <a:r>
              <a:rPr kumimoji="1" lang="en-US" altLang="ja-JP" dirty="0"/>
              <a:t>Exposure</a:t>
            </a:r>
            <a:r>
              <a:rPr kumimoji="1" lang="ja-JP" altLang="en-US" dirty="0"/>
              <a:t> （</a:t>
            </a:r>
            <a:r>
              <a:rPr kumimoji="1" lang="en-US" altLang="ja-JP" dirty="0"/>
              <a:t>AUC)</a:t>
            </a:r>
            <a:r>
              <a:rPr kumimoji="1" lang="ja-JP" altLang="en-US" dirty="0"/>
              <a:t> と</a:t>
            </a:r>
            <a:r>
              <a:rPr kumimoji="1" lang="en-US" altLang="ja-JP" dirty="0"/>
              <a:t>soluble</a:t>
            </a:r>
            <a:r>
              <a:rPr kumimoji="1" lang="ja-JP" altLang="en-US" dirty="0"/>
              <a:t> </a:t>
            </a:r>
            <a:r>
              <a:rPr kumimoji="1" lang="en-US" altLang="ja-JP" dirty="0"/>
              <a:t>VEGFR-3, soluble stem cell factor receptor (</a:t>
            </a:r>
            <a:r>
              <a:rPr kumimoji="1" lang="en-US" altLang="ja-JP" dirty="0" err="1"/>
              <a:t>sKIT</a:t>
            </a:r>
            <a:r>
              <a:rPr kumimoji="1" lang="en-US" altLang="ja-JP" dirty="0"/>
              <a:t>)</a:t>
            </a:r>
            <a:r>
              <a:rPr kumimoji="1" lang="ja-JP" altLang="en-US" dirty="0"/>
              <a:t>から</a:t>
            </a:r>
            <a:r>
              <a:rPr kumimoji="1" lang="en-US" altLang="ja-JP" dirty="0"/>
              <a:t>Tumor</a:t>
            </a:r>
            <a:r>
              <a:rPr kumimoji="1" lang="ja-JP" altLang="en-US" dirty="0"/>
              <a:t> </a:t>
            </a:r>
            <a:r>
              <a:rPr kumimoji="1" lang="en-US" altLang="ja-JP" dirty="0"/>
              <a:t>size</a:t>
            </a:r>
            <a:r>
              <a:rPr lang="ja-JP" altLang="en-US" dirty="0"/>
              <a:t>の関係を記述した</a:t>
            </a:r>
            <a:r>
              <a:rPr kumimoji="1" lang="ja-JP" altLang="en-US" dirty="0"/>
              <a:t>モデル</a:t>
            </a:r>
            <a:endParaRPr kumimoji="1" lang="en-US" altLang="ja-JP" dirty="0"/>
          </a:p>
          <a:p>
            <a:pPr marL="0" indent="0">
              <a:buNone/>
            </a:pPr>
            <a:r>
              <a:rPr lang="ja-JP" altLang="en-US" dirty="0"/>
              <a:t>（モデルは</a:t>
            </a:r>
            <a:r>
              <a:rPr lang="en-US" altLang="ja-JP" dirty="0" err="1"/>
              <a:t>DDMoRe</a:t>
            </a:r>
            <a:r>
              <a:rPr lang="ja-JP" altLang="en-US" dirty="0"/>
              <a:t>参照）</a:t>
            </a:r>
            <a:endParaRPr kumimoji="1" lang="en-US" altLang="ja-JP" dirty="0"/>
          </a:p>
        </p:txBody>
      </p:sp>
      <p:sp>
        <p:nvSpPr>
          <p:cNvPr id="4" name="フッター プレースホルダー 3"/>
          <p:cNvSpPr>
            <a:spLocks noGrp="1"/>
          </p:cNvSpPr>
          <p:nvPr>
            <p:ph type="ftr" sz="quarter" idx="11"/>
          </p:nvPr>
        </p:nvSpPr>
        <p:spPr>
          <a:xfrm>
            <a:off x="4495800" y="6457894"/>
            <a:ext cx="4114800" cy="365125"/>
          </a:xfrm>
        </p:spPr>
        <p:txBody>
          <a:bodyPr/>
          <a:lstStyle/>
          <a:p>
            <a:r>
              <a:rPr lang="en-US" altLang="ja-JP" dirty="0"/>
              <a:t>R</a:t>
            </a:r>
            <a:r>
              <a:rPr lang="ja-JP" altLang="en-US" dirty="0"/>
              <a:t> </a:t>
            </a:r>
            <a:r>
              <a:rPr lang="en-US" altLang="ja-JP" dirty="0"/>
              <a:t>for</a:t>
            </a:r>
            <a:r>
              <a:rPr lang="ja-JP" altLang="en-US" dirty="0"/>
              <a:t> </a:t>
            </a:r>
            <a:r>
              <a:rPr lang="en-US" altLang="ja-JP" dirty="0" err="1"/>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23</a:t>
            </a:fld>
            <a:endParaRPr kumimoji="1" lang="ja-JP" altLang="en-US"/>
          </a:p>
        </p:txBody>
      </p:sp>
      <p:sp>
        <p:nvSpPr>
          <p:cNvPr id="6" name="正方形/長方形 5"/>
          <p:cNvSpPr/>
          <p:nvPr/>
        </p:nvSpPr>
        <p:spPr>
          <a:xfrm>
            <a:off x="109057" y="6427113"/>
            <a:ext cx="6096000" cy="430887"/>
          </a:xfrm>
          <a:prstGeom prst="rect">
            <a:avLst/>
          </a:prstGeom>
        </p:spPr>
        <p:txBody>
          <a:bodyPr>
            <a:spAutoFit/>
          </a:bodyPr>
          <a:lstStyle/>
          <a:p>
            <a:r>
              <a:rPr lang="en-US" altLang="ja-JP" sz="1100" dirty="0">
                <a:solidFill>
                  <a:srgbClr val="212121"/>
                </a:solidFill>
                <a:latin typeface="Arial" panose="020B0604020202020204" pitchFamily="34" charset="0"/>
                <a:cs typeface="Arial" panose="020B0604020202020204" pitchFamily="34" charset="0"/>
              </a:rPr>
              <a:t>Hansson, E K et al. </a:t>
            </a:r>
            <a:r>
              <a:rPr lang="en-US" altLang="ja-JP" sz="1100" i="1" dirty="0">
                <a:solidFill>
                  <a:srgbClr val="212121"/>
                </a:solidFill>
                <a:latin typeface="Arial" panose="020B0604020202020204" pitchFamily="34" charset="0"/>
                <a:cs typeface="Arial" panose="020B0604020202020204" pitchFamily="34" charset="0"/>
              </a:rPr>
              <a:t>CPT: </a:t>
            </a:r>
            <a:r>
              <a:rPr lang="en-US" altLang="ja-JP" sz="1100" i="1" dirty="0" err="1">
                <a:solidFill>
                  <a:srgbClr val="212121"/>
                </a:solidFill>
                <a:latin typeface="Arial" panose="020B0604020202020204" pitchFamily="34" charset="0"/>
                <a:cs typeface="Arial" panose="020B0604020202020204" pitchFamily="34" charset="0"/>
              </a:rPr>
              <a:t>pharmacometrics</a:t>
            </a:r>
            <a:r>
              <a:rPr lang="en-US" altLang="ja-JP" sz="1100" i="1" dirty="0">
                <a:solidFill>
                  <a:srgbClr val="212121"/>
                </a:solidFill>
                <a:latin typeface="Arial" panose="020B0604020202020204" pitchFamily="34" charset="0"/>
                <a:cs typeface="Arial" panose="020B0604020202020204" pitchFamily="34" charset="0"/>
              </a:rPr>
              <a:t> &amp; systems </a:t>
            </a:r>
            <a:r>
              <a:rPr lang="en-US" altLang="ja-JP" sz="1100" i="1" dirty="0" err="1">
                <a:solidFill>
                  <a:srgbClr val="212121"/>
                </a:solidFill>
                <a:latin typeface="Arial" panose="020B0604020202020204" pitchFamily="34" charset="0"/>
                <a:cs typeface="Arial" panose="020B0604020202020204" pitchFamily="34" charset="0"/>
              </a:rPr>
              <a:t>pharmacology</a:t>
            </a:r>
            <a:r>
              <a:rPr lang="en-US" altLang="ja-JP" sz="1100" dirty="0" err="1">
                <a:solidFill>
                  <a:srgbClr val="212121"/>
                </a:solidFill>
                <a:latin typeface="Arial" panose="020B0604020202020204" pitchFamily="34" charset="0"/>
                <a:cs typeface="Arial" panose="020B0604020202020204" pitchFamily="34" charset="0"/>
              </a:rPr>
              <a:t>vol</a:t>
            </a:r>
            <a:r>
              <a:rPr lang="en-US" altLang="ja-JP" sz="1100" dirty="0">
                <a:solidFill>
                  <a:srgbClr val="212121"/>
                </a:solidFill>
                <a:latin typeface="Arial" panose="020B0604020202020204" pitchFamily="34" charset="0"/>
                <a:cs typeface="Arial" panose="020B0604020202020204" pitchFamily="34" charset="0"/>
              </a:rPr>
              <a:t>. 2,11 e84. 2013</a:t>
            </a:r>
          </a:p>
          <a:p>
            <a:r>
              <a:rPr lang="en-US" altLang="ja-JP" sz="1100" dirty="0" err="1">
                <a:solidFill>
                  <a:srgbClr val="212121"/>
                </a:solidFill>
                <a:latin typeface="Arial" panose="020B0604020202020204" pitchFamily="34" charset="0"/>
                <a:cs typeface="Arial" panose="020B0604020202020204" pitchFamily="34" charset="0"/>
              </a:rPr>
              <a:t>DDMoRe</a:t>
            </a:r>
            <a:r>
              <a:rPr lang="en-US" altLang="ja-JP" sz="1100" dirty="0">
                <a:solidFill>
                  <a:srgbClr val="212121"/>
                </a:solidFill>
                <a:latin typeface="Arial" panose="020B0604020202020204" pitchFamily="34" charset="0"/>
                <a:cs typeface="Arial" panose="020B0604020202020204" pitchFamily="34" charset="0"/>
              </a:rPr>
              <a:t>: http://repository.ddmore.foundation/model/DDMODEL00000198</a:t>
            </a:r>
            <a:endParaRPr lang="ja-JP" altLang="en-US" sz="1100" dirty="0">
              <a:latin typeface="Arial" panose="020B0604020202020204" pitchFamily="34" charset="0"/>
              <a:cs typeface="Arial" panose="020B0604020202020204" pitchFamily="34" charset="0"/>
            </a:endParaRPr>
          </a:p>
        </p:txBody>
      </p:sp>
      <p:pic>
        <p:nvPicPr>
          <p:cNvPr id="7" name="図 6"/>
          <p:cNvPicPr>
            <a:picLocks noChangeAspect="1"/>
          </p:cNvPicPr>
          <p:nvPr/>
        </p:nvPicPr>
        <p:blipFill>
          <a:blip r:embed="rId2"/>
          <a:stretch>
            <a:fillRect/>
          </a:stretch>
        </p:blipFill>
        <p:spPr>
          <a:xfrm>
            <a:off x="362227" y="1825625"/>
            <a:ext cx="5159023" cy="4495441"/>
          </a:xfrm>
          <a:prstGeom prst="rect">
            <a:avLst/>
          </a:prstGeom>
        </p:spPr>
      </p:pic>
      <p:sp>
        <p:nvSpPr>
          <p:cNvPr id="8" name="正方形/長方形 7"/>
          <p:cNvSpPr/>
          <p:nvPr/>
        </p:nvSpPr>
        <p:spPr>
          <a:xfrm>
            <a:off x="494950" y="3011647"/>
            <a:ext cx="4186107" cy="1652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75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シミュレーション</a:t>
            </a:r>
          </a:p>
        </p:txBody>
      </p:sp>
      <p:sp>
        <p:nvSpPr>
          <p:cNvPr id="3" name="コンテンツ プレースホルダー 2"/>
          <p:cNvSpPr>
            <a:spLocks noGrp="1"/>
          </p:cNvSpPr>
          <p:nvPr>
            <p:ph idx="1"/>
          </p:nvPr>
        </p:nvSpPr>
        <p:spPr/>
        <p:txBody>
          <a:bodyPr/>
          <a:lstStyle/>
          <a:p>
            <a:r>
              <a:rPr kumimoji="1" lang="ja-JP" altLang="en-US" dirty="0"/>
              <a:t>シミュレーションとは？</a:t>
            </a:r>
            <a:endParaRPr kumimoji="1" lang="en-US" altLang="ja-JP" dirty="0"/>
          </a:p>
          <a:p>
            <a:pPr marL="0" indent="0">
              <a:buNone/>
            </a:pPr>
            <a:r>
              <a:rPr lang="ja-JP" altLang="en-US" dirty="0"/>
              <a:t>コンピューターなどを使用して模擬的に実験を行うこと。（</a:t>
            </a:r>
            <a:r>
              <a:rPr lang="en-US" altLang="ja-JP" dirty="0"/>
              <a:t>goo</a:t>
            </a:r>
            <a:r>
              <a:rPr lang="ja-JP" altLang="en-US" dirty="0"/>
              <a:t>辞書）</a:t>
            </a:r>
            <a:endParaRPr lang="en-US" altLang="ja-JP" dirty="0"/>
          </a:p>
          <a:p>
            <a:pPr marL="0" indent="0">
              <a:buNone/>
            </a:pPr>
            <a:endParaRPr lang="en-US" altLang="ja-JP" dirty="0"/>
          </a:p>
          <a:p>
            <a:pPr marL="0" indent="0">
              <a:buNone/>
            </a:pPr>
            <a:r>
              <a:rPr lang="ja-JP" altLang="en-US" dirty="0"/>
              <a:t>ここでは乱数を多数発生させて行う確率論的なシミュレーション（モンテカルロシミュレーション）について紹介する。</a:t>
            </a:r>
            <a:endParaRPr lang="en-US" altLang="ja-JP" dirty="0"/>
          </a:p>
          <a:p>
            <a:pPr marL="0" indent="0">
              <a:buNone/>
            </a:pPr>
            <a:endParaRPr kumimoji="1" lang="en-US" altLang="ja-JP" dirty="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3</a:t>
            </a:fld>
            <a:endParaRPr kumimoji="1" lang="ja-JP" altLang="en-US"/>
          </a:p>
        </p:txBody>
      </p:sp>
    </p:spTree>
    <p:extLst>
      <p:ext uri="{BB962C8B-B14F-4D97-AF65-F5344CB8AC3E}">
        <p14:creationId xmlns:p14="http://schemas.microsoft.com/office/powerpoint/2010/main" val="379782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Topic</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身近な出来事のシミュレーション</a:t>
            </a:r>
            <a:endParaRPr kumimoji="1" lang="en-US" altLang="ja-JP" dirty="0"/>
          </a:p>
          <a:p>
            <a:pPr lvl="1"/>
            <a:r>
              <a:rPr lang="ja-JP" altLang="en-US" dirty="0"/>
              <a:t>グリコの例を用いて</a:t>
            </a:r>
            <a:endParaRPr lang="en-US" altLang="ja-JP" dirty="0"/>
          </a:p>
          <a:p>
            <a:pPr lvl="1"/>
            <a:endParaRPr kumimoji="1" lang="en-US" altLang="ja-JP" dirty="0"/>
          </a:p>
          <a:p>
            <a:r>
              <a:rPr lang="ja-JP" altLang="en-US" dirty="0"/>
              <a:t>微分方程式を用いたシミュレーション</a:t>
            </a:r>
            <a:endParaRPr lang="en-US" altLang="ja-JP" dirty="0"/>
          </a:p>
          <a:p>
            <a:pPr lvl="1"/>
            <a:r>
              <a:rPr lang="en-US" altLang="ja-JP" dirty="0" err="1"/>
              <a:t>RxODE</a:t>
            </a:r>
            <a:r>
              <a:rPr lang="en-US" altLang="ja-JP" dirty="0"/>
              <a:t>,</a:t>
            </a:r>
            <a:r>
              <a:rPr lang="ja-JP" altLang="en-US" dirty="0"/>
              <a:t> </a:t>
            </a:r>
            <a:r>
              <a:rPr lang="en-US" altLang="ja-JP" dirty="0" err="1"/>
              <a:t>mrgsolve</a:t>
            </a:r>
            <a:endParaRPr lang="en-US" altLang="ja-JP" dirty="0"/>
          </a:p>
          <a:p>
            <a:pPr lvl="1"/>
            <a:endParaRPr lang="en-US" altLang="ja-JP" dirty="0"/>
          </a:p>
          <a:p>
            <a:r>
              <a:rPr kumimoji="1" lang="en-US" altLang="ja-JP" dirty="0"/>
              <a:t>Interactive</a:t>
            </a:r>
            <a:r>
              <a:rPr lang="ja-JP" altLang="en-US" dirty="0"/>
              <a:t> </a:t>
            </a:r>
            <a:r>
              <a:rPr lang="en-US" altLang="ja-JP" dirty="0"/>
              <a:t>communication</a:t>
            </a:r>
            <a:endParaRPr kumimoji="1" lang="en-US" altLang="ja-JP" dirty="0"/>
          </a:p>
          <a:p>
            <a:pPr lvl="1"/>
            <a:r>
              <a:rPr lang="en-US" altLang="ja-JP" dirty="0"/>
              <a:t>shiny</a:t>
            </a:r>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4</a:t>
            </a:fld>
            <a:endParaRPr kumimoji="1" lang="ja-JP" altLang="en-US"/>
          </a:p>
        </p:txBody>
      </p:sp>
    </p:spTree>
    <p:extLst>
      <p:ext uri="{BB962C8B-B14F-4D97-AF65-F5344CB8AC3E}">
        <p14:creationId xmlns:p14="http://schemas.microsoft.com/office/powerpoint/2010/main" val="125011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身近な出来事のシミュレーション</a:t>
            </a:r>
            <a:endParaRPr kumimoji="1" lang="ja-JP" altLang="en-US" dirty="0"/>
          </a:p>
        </p:txBody>
      </p:sp>
      <p:sp>
        <p:nvSpPr>
          <p:cNvPr id="3" name="コンテンツ プレースホルダー 2"/>
          <p:cNvSpPr>
            <a:spLocks noGrp="1"/>
          </p:cNvSpPr>
          <p:nvPr>
            <p:ph idx="1"/>
          </p:nvPr>
        </p:nvSpPr>
        <p:spPr>
          <a:xfrm>
            <a:off x="503339" y="1825625"/>
            <a:ext cx="10850461" cy="4351338"/>
          </a:xfrm>
        </p:spPr>
        <p:txBody>
          <a:bodyPr>
            <a:normAutofit/>
          </a:bodyPr>
          <a:lstStyle/>
          <a:p>
            <a:pPr marL="0" indent="0">
              <a:buNone/>
            </a:pPr>
            <a:r>
              <a:rPr kumimoji="1" lang="ja-JP" altLang="en-US" sz="2400" dirty="0"/>
              <a:t>グリコのシミュレーション</a:t>
            </a:r>
            <a:endParaRPr kumimoji="1" lang="en-US" altLang="ja-JP" sz="2400" dirty="0"/>
          </a:p>
          <a:p>
            <a:pPr marL="0" indent="0">
              <a:buNone/>
            </a:pPr>
            <a:r>
              <a:rPr lang="ja-JP" altLang="en-US" sz="2400" dirty="0"/>
              <a:t>ジャンケンをして</a:t>
            </a:r>
            <a:endParaRPr lang="en-US" altLang="ja-JP" sz="2400" dirty="0"/>
          </a:p>
          <a:p>
            <a:r>
              <a:rPr kumimoji="1" lang="ja-JP" altLang="en-US" sz="2400" dirty="0"/>
              <a:t>グーで勝つ：グリコ（</a:t>
            </a:r>
            <a:r>
              <a:rPr kumimoji="1" lang="en-US" altLang="ja-JP" sz="2400" dirty="0"/>
              <a:t>3</a:t>
            </a:r>
            <a:r>
              <a:rPr kumimoji="1" lang="ja-JP" altLang="en-US" sz="2400" dirty="0"/>
              <a:t>段）</a:t>
            </a:r>
            <a:endParaRPr kumimoji="1" lang="en-US" altLang="ja-JP" sz="2400" dirty="0"/>
          </a:p>
          <a:p>
            <a:r>
              <a:rPr lang="ja-JP" altLang="en-US" sz="2400" dirty="0"/>
              <a:t>チョキで勝つ：チョコレート（</a:t>
            </a:r>
            <a:r>
              <a:rPr lang="en-US" altLang="ja-JP" sz="2400" dirty="0"/>
              <a:t>6</a:t>
            </a:r>
            <a:r>
              <a:rPr lang="ja-JP" altLang="en-US" sz="2400" dirty="0"/>
              <a:t>段）</a:t>
            </a:r>
            <a:endParaRPr lang="en-US" altLang="ja-JP" sz="2400" dirty="0"/>
          </a:p>
          <a:p>
            <a:r>
              <a:rPr lang="ja-JP" altLang="en-US" sz="2400" dirty="0"/>
              <a:t>パーで勝つ：パイナップル（</a:t>
            </a:r>
            <a:r>
              <a:rPr lang="en-US" altLang="ja-JP" sz="2400" dirty="0"/>
              <a:t>6</a:t>
            </a:r>
            <a:r>
              <a:rPr lang="ja-JP" altLang="en-US" sz="2400" dirty="0"/>
              <a:t>段）</a:t>
            </a:r>
            <a:endParaRPr lang="en-US" altLang="ja-JP" sz="2400" dirty="0"/>
          </a:p>
          <a:p>
            <a:pPr marL="0" indent="0">
              <a:buNone/>
            </a:pPr>
            <a:r>
              <a:rPr lang="ja-JP" altLang="en-US" sz="2400" dirty="0" err="1"/>
              <a:t>ずつ</a:t>
            </a:r>
            <a:r>
              <a:rPr lang="ja-JP" altLang="en-US" sz="2400" dirty="0"/>
              <a:t>階段を上り先に頂上に着くと勝利</a:t>
            </a:r>
            <a:endParaRPr lang="en-US" altLang="ja-JP" sz="2400" dirty="0"/>
          </a:p>
          <a:p>
            <a:endParaRPr kumimoji="1" lang="ja-JP" altLang="en-US" sz="2400"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5</a:t>
            </a:fld>
            <a:endParaRPr kumimoji="1" lang="ja-JP" altLang="en-US"/>
          </a:p>
        </p:txBody>
      </p:sp>
      <p:pic>
        <p:nvPicPr>
          <p:cNvPr id="6" name="図 5"/>
          <p:cNvPicPr>
            <a:picLocks noChangeAspect="1"/>
          </p:cNvPicPr>
          <p:nvPr/>
        </p:nvPicPr>
        <p:blipFill>
          <a:blip r:embed="rId2"/>
          <a:stretch>
            <a:fillRect/>
          </a:stretch>
        </p:blipFill>
        <p:spPr>
          <a:xfrm>
            <a:off x="5466694" y="1646236"/>
            <a:ext cx="6543675" cy="4105275"/>
          </a:xfrm>
          <a:prstGeom prst="rect">
            <a:avLst/>
          </a:prstGeom>
        </p:spPr>
      </p:pic>
      <p:pic>
        <p:nvPicPr>
          <p:cNvPr id="1032" name="Picture 8" descr="è·ç©æã¡ã¸ã£ã³ã±ã³ã®ã¤ã©ã¹ã | ããããããªã¼ç´ æé ãããã¨ã"/>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42" t="16752" r="44795" b="5489"/>
          <a:stretch/>
        </p:blipFill>
        <p:spPr bwMode="auto">
          <a:xfrm>
            <a:off x="838200" y="4544207"/>
            <a:ext cx="1722437" cy="217727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9982200" y="1870079"/>
            <a:ext cx="841897" cy="369332"/>
          </a:xfrm>
          <a:prstGeom prst="rect">
            <a:avLst/>
          </a:prstGeom>
          <a:noFill/>
        </p:spPr>
        <p:txBody>
          <a:bodyPr wrap="none" rtlCol="0">
            <a:spAutoFit/>
          </a:bodyPr>
          <a:lstStyle/>
          <a:p>
            <a:r>
              <a:rPr lang="ja-JP" altLang="en-US" dirty="0">
                <a:solidFill>
                  <a:srgbClr val="FF0000"/>
                </a:solidFill>
              </a:rPr>
              <a:t>ゴール</a:t>
            </a:r>
            <a:endParaRPr kumimoji="1" lang="ja-JP" altLang="en-US" dirty="0">
              <a:solidFill>
                <a:srgbClr val="FF0000"/>
              </a:solidFill>
            </a:endParaRPr>
          </a:p>
        </p:txBody>
      </p:sp>
    </p:spTree>
    <p:extLst>
      <p:ext uri="{BB962C8B-B14F-4D97-AF65-F5344CB8AC3E}">
        <p14:creationId xmlns:p14="http://schemas.microsoft.com/office/powerpoint/2010/main" val="135131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3" name="スライド番号プレースホルダー 2"/>
          <p:cNvSpPr>
            <a:spLocks noGrp="1"/>
          </p:cNvSpPr>
          <p:nvPr>
            <p:ph type="sldNum" sz="quarter" idx="12"/>
          </p:nvPr>
        </p:nvSpPr>
        <p:spPr/>
        <p:txBody>
          <a:bodyPr/>
          <a:lstStyle/>
          <a:p>
            <a:fld id="{93256357-0251-4953-A9B8-633A05DE8E91}" type="slidenum">
              <a:rPr kumimoji="1" lang="ja-JP" altLang="en-US" smtClean="0"/>
              <a:t>6</a:t>
            </a:fld>
            <a:endParaRPr kumimoji="1" lang="ja-JP" altLang="en-US"/>
          </a:p>
        </p:txBody>
      </p:sp>
      <p:sp>
        <p:nvSpPr>
          <p:cNvPr id="4" name="テキスト ボックス 3"/>
          <p:cNvSpPr txBox="1"/>
          <p:nvPr/>
        </p:nvSpPr>
        <p:spPr>
          <a:xfrm>
            <a:off x="1765300" y="832935"/>
            <a:ext cx="8354659" cy="5632311"/>
          </a:xfrm>
          <a:prstGeom prst="rect">
            <a:avLst/>
          </a:prstGeom>
          <a:noFill/>
        </p:spPr>
        <p:txBody>
          <a:bodyPr wrap="none" rtlCol="0">
            <a:spAutoFit/>
          </a:bodyPr>
          <a:lstStyle/>
          <a:p>
            <a:r>
              <a:rPr lang="en-US" altLang="ja-JP" dirty="0"/>
              <a:t>n&lt;-100</a:t>
            </a:r>
          </a:p>
          <a:p>
            <a:r>
              <a:rPr lang="en-US" altLang="ja-JP" dirty="0" err="1"/>
              <a:t>n.step</a:t>
            </a:r>
            <a:r>
              <a:rPr lang="en-US" altLang="ja-JP" dirty="0"/>
              <a:t> &lt;- 30</a:t>
            </a:r>
          </a:p>
          <a:p>
            <a:r>
              <a:rPr lang="en-US" altLang="ja-JP" dirty="0"/>
              <a:t># 1:</a:t>
            </a:r>
            <a:r>
              <a:rPr lang="ja-JP" altLang="en-US" dirty="0"/>
              <a:t>グー</a:t>
            </a:r>
            <a:r>
              <a:rPr lang="en-US" altLang="ja-JP" dirty="0"/>
              <a:t>,2:</a:t>
            </a:r>
            <a:r>
              <a:rPr lang="ja-JP" altLang="en-US" dirty="0"/>
              <a:t>チョキ</a:t>
            </a:r>
            <a:r>
              <a:rPr lang="en-US" altLang="ja-JP" dirty="0"/>
              <a:t>,3:</a:t>
            </a:r>
            <a:r>
              <a:rPr lang="ja-JP" altLang="en-US" dirty="0"/>
              <a:t>パー</a:t>
            </a:r>
            <a:endParaRPr lang="en-US" altLang="ja-JP" dirty="0"/>
          </a:p>
          <a:p>
            <a:endParaRPr lang="en-US" altLang="ja-JP" dirty="0"/>
          </a:p>
          <a:p>
            <a:r>
              <a:rPr lang="en-US" altLang="ja-JP" dirty="0"/>
              <a:t>d &lt;- </a:t>
            </a:r>
          </a:p>
          <a:p>
            <a:r>
              <a:rPr lang="en-US" altLang="ja-JP" dirty="0"/>
              <a:t>  </a:t>
            </a:r>
            <a:r>
              <a:rPr lang="en-US" altLang="ja-JP" dirty="0" err="1"/>
              <a:t>data.frame</a:t>
            </a:r>
            <a:r>
              <a:rPr lang="en-US" altLang="ja-JP" dirty="0"/>
              <a:t>(p1=ceiling(</a:t>
            </a:r>
            <a:r>
              <a:rPr lang="en-US" altLang="ja-JP" dirty="0" err="1"/>
              <a:t>runif</a:t>
            </a:r>
            <a:r>
              <a:rPr lang="en-US" altLang="ja-JP" dirty="0"/>
              <a:t>(n, 0, 3)),</a:t>
            </a:r>
          </a:p>
          <a:p>
            <a:r>
              <a:rPr lang="en-US" altLang="ja-JP" dirty="0"/>
              <a:t>             </a:t>
            </a:r>
            <a:r>
              <a:rPr lang="ja-JP" altLang="en-US" dirty="0"/>
              <a:t>　　　 </a:t>
            </a:r>
            <a:r>
              <a:rPr lang="en-US" altLang="ja-JP" dirty="0"/>
              <a:t>p2=ceiling(</a:t>
            </a:r>
            <a:r>
              <a:rPr lang="en-US" altLang="ja-JP" dirty="0" err="1"/>
              <a:t>runif</a:t>
            </a:r>
            <a:r>
              <a:rPr lang="en-US" altLang="ja-JP" dirty="0"/>
              <a:t>(n, 0, 3))) %&gt;% #</a:t>
            </a:r>
            <a:r>
              <a:rPr lang="ja-JP" altLang="en-US" dirty="0"/>
              <a:t>乱数を発生させ、手を選ぶ</a:t>
            </a:r>
            <a:endParaRPr lang="en-US" altLang="ja-JP" dirty="0"/>
          </a:p>
          <a:p>
            <a:r>
              <a:rPr lang="en-US" altLang="ja-JP" dirty="0"/>
              <a:t>  mutate(p1.win=</a:t>
            </a:r>
            <a:r>
              <a:rPr lang="en-US" altLang="ja-JP" dirty="0" err="1"/>
              <a:t>case_when</a:t>
            </a:r>
            <a:r>
              <a:rPr lang="en-US" altLang="ja-JP" dirty="0"/>
              <a:t>(p1==1&amp;p2==2~3,</a:t>
            </a:r>
          </a:p>
          <a:p>
            <a:r>
              <a:rPr lang="en-US" altLang="ja-JP" dirty="0"/>
              <a:t>                          p1==2&amp;p2==3~6,</a:t>
            </a:r>
          </a:p>
          <a:p>
            <a:r>
              <a:rPr lang="en-US" altLang="ja-JP" dirty="0"/>
              <a:t>                          p1==3&amp;p2==1~6,</a:t>
            </a:r>
          </a:p>
          <a:p>
            <a:r>
              <a:rPr lang="en-US" altLang="ja-JP" dirty="0"/>
              <a:t>                          TRUE~0)) %&gt;% </a:t>
            </a:r>
            <a:r>
              <a:rPr lang="ja-JP" altLang="en-US" dirty="0"/>
              <a:t> </a:t>
            </a:r>
            <a:r>
              <a:rPr lang="en-US" altLang="ja-JP" dirty="0"/>
              <a:t>#</a:t>
            </a:r>
            <a:r>
              <a:rPr lang="ja-JP" altLang="en-US" dirty="0"/>
              <a:t>勝ち負けの組み合わせで進む段数が決まる</a:t>
            </a:r>
            <a:endParaRPr lang="en-US" altLang="ja-JP" dirty="0"/>
          </a:p>
          <a:p>
            <a:r>
              <a:rPr lang="en-US" altLang="ja-JP" dirty="0"/>
              <a:t>  mutate(p2.win=</a:t>
            </a:r>
            <a:r>
              <a:rPr lang="en-US" altLang="ja-JP" dirty="0" err="1"/>
              <a:t>case_when</a:t>
            </a:r>
            <a:r>
              <a:rPr lang="en-US" altLang="ja-JP" dirty="0"/>
              <a:t>(p2==1&amp;p1==2~3,</a:t>
            </a:r>
          </a:p>
          <a:p>
            <a:r>
              <a:rPr lang="en-US" altLang="ja-JP" dirty="0"/>
              <a:t>                          p2==2&amp;p1==3~6,</a:t>
            </a:r>
          </a:p>
          <a:p>
            <a:r>
              <a:rPr lang="en-US" altLang="ja-JP" dirty="0"/>
              <a:t>                          p2==3&amp;p1==1~6,</a:t>
            </a:r>
          </a:p>
          <a:p>
            <a:r>
              <a:rPr lang="en-US" altLang="ja-JP" dirty="0"/>
              <a:t>                          TRUE~0)) %&gt;% </a:t>
            </a:r>
          </a:p>
          <a:p>
            <a:r>
              <a:rPr lang="ja-JP" altLang="en-US" dirty="0"/>
              <a:t> </a:t>
            </a:r>
            <a:r>
              <a:rPr lang="en-US" altLang="ja-JP" dirty="0"/>
              <a:t>mutate(p1.res=</a:t>
            </a:r>
            <a:r>
              <a:rPr lang="en-US" altLang="ja-JP" dirty="0" err="1"/>
              <a:t>cumsum</a:t>
            </a:r>
            <a:r>
              <a:rPr lang="en-US" altLang="ja-JP" dirty="0"/>
              <a:t>(p1.win),</a:t>
            </a:r>
          </a:p>
          <a:p>
            <a:r>
              <a:rPr lang="en-US" altLang="ja-JP" dirty="0"/>
              <a:t>         </a:t>
            </a:r>
            <a:r>
              <a:rPr lang="ja-JP" altLang="en-US" dirty="0"/>
              <a:t>　　</a:t>
            </a:r>
            <a:r>
              <a:rPr lang="en-US" altLang="ja-JP" dirty="0"/>
              <a:t>p2.res=</a:t>
            </a:r>
            <a:r>
              <a:rPr lang="en-US" altLang="ja-JP" dirty="0" err="1"/>
              <a:t>cumsum</a:t>
            </a:r>
            <a:r>
              <a:rPr lang="en-US" altLang="ja-JP" dirty="0"/>
              <a:t>(p2.win)) %&gt;% #</a:t>
            </a:r>
            <a:r>
              <a:rPr lang="ja-JP" altLang="en-US" dirty="0"/>
              <a:t>累積の段数を計算する</a:t>
            </a:r>
            <a:endParaRPr lang="en-US" altLang="ja-JP" dirty="0"/>
          </a:p>
          <a:p>
            <a:r>
              <a:rPr lang="en-US" altLang="ja-JP" dirty="0"/>
              <a:t>  mutate(</a:t>
            </a:r>
            <a:r>
              <a:rPr lang="en-US" altLang="ja-JP" dirty="0" err="1"/>
              <a:t>n.time</a:t>
            </a:r>
            <a:r>
              <a:rPr lang="en-US" altLang="ja-JP" dirty="0"/>
              <a:t>=1:n) %&gt;% </a:t>
            </a:r>
          </a:p>
          <a:p>
            <a:r>
              <a:rPr lang="en-US" altLang="ja-JP" dirty="0"/>
              <a:t>  mutate(fin=</a:t>
            </a:r>
            <a:r>
              <a:rPr lang="en-US" altLang="ja-JP" dirty="0" err="1"/>
              <a:t>ifelse</a:t>
            </a:r>
            <a:r>
              <a:rPr lang="en-US" altLang="ja-JP" dirty="0"/>
              <a:t>(p1.res&gt;=n.step|p2.res&gt;=n.step,1,0)) #</a:t>
            </a:r>
            <a:r>
              <a:rPr lang="ja-JP" altLang="en-US" dirty="0"/>
              <a:t>ゴールしたら</a:t>
            </a:r>
            <a:r>
              <a:rPr lang="en-US" altLang="ja-JP" dirty="0"/>
              <a:t>1</a:t>
            </a:r>
            <a:r>
              <a:rPr lang="ja-JP" altLang="en-US" dirty="0"/>
              <a:t>のフラグが立つ</a:t>
            </a:r>
            <a:endParaRPr lang="en-US" altLang="ja-JP" dirty="0"/>
          </a:p>
          <a:p>
            <a:r>
              <a:rPr lang="en-US" altLang="ja-JP" dirty="0" err="1"/>
              <a:t>fin.num</a:t>
            </a:r>
            <a:r>
              <a:rPr lang="en-US" altLang="ja-JP" dirty="0"/>
              <a:t> &lt;- d %&gt;% filter(fin==1) %&gt;% slice(1) %&gt;% .$</a:t>
            </a:r>
            <a:r>
              <a:rPr lang="en-US" altLang="ja-JP" dirty="0" err="1"/>
              <a:t>n.time</a:t>
            </a:r>
            <a:endParaRPr kumimoji="1" lang="ja-JP" altLang="en-US" dirty="0"/>
          </a:p>
        </p:txBody>
      </p:sp>
    </p:spTree>
    <p:extLst>
      <p:ext uri="{BB962C8B-B14F-4D97-AF65-F5344CB8AC3E}">
        <p14:creationId xmlns:p14="http://schemas.microsoft.com/office/powerpoint/2010/main" val="560335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何も戦略を立てない場合</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7</a:t>
            </a:fld>
            <a:endParaRPr kumimoji="1" lang="ja-JP" altLang="en-US"/>
          </a:p>
        </p:txBody>
      </p:sp>
      <p:pic>
        <p:nvPicPr>
          <p:cNvPr id="6" name="図 5"/>
          <p:cNvPicPr>
            <a:picLocks noChangeAspect="1"/>
          </p:cNvPicPr>
          <p:nvPr/>
        </p:nvPicPr>
        <p:blipFill>
          <a:blip r:embed="rId2"/>
          <a:stretch>
            <a:fillRect/>
          </a:stretch>
        </p:blipFill>
        <p:spPr>
          <a:xfrm>
            <a:off x="1804975" y="1886777"/>
            <a:ext cx="4951425" cy="4290186"/>
          </a:xfrm>
          <a:prstGeom prst="rect">
            <a:avLst/>
          </a:prstGeom>
        </p:spPr>
      </p:pic>
      <p:sp>
        <p:nvSpPr>
          <p:cNvPr id="7" name="テキスト ボックス 6"/>
          <p:cNvSpPr txBox="1"/>
          <p:nvPr/>
        </p:nvSpPr>
        <p:spPr>
          <a:xfrm>
            <a:off x="7531100" y="5384800"/>
            <a:ext cx="2574744" cy="461665"/>
          </a:xfrm>
          <a:prstGeom prst="rect">
            <a:avLst/>
          </a:prstGeom>
          <a:noFill/>
        </p:spPr>
        <p:txBody>
          <a:bodyPr wrap="none" rtlCol="0">
            <a:spAutoFit/>
          </a:bodyPr>
          <a:lstStyle/>
          <a:p>
            <a:r>
              <a:rPr lang="ja-JP" altLang="en-US" sz="2400" dirty="0"/>
              <a:t>勝利</a:t>
            </a:r>
            <a:r>
              <a:rPr kumimoji="1" lang="ja-JP" altLang="en-US" sz="2400" dirty="0"/>
              <a:t>数はほぼ同じ</a:t>
            </a:r>
          </a:p>
        </p:txBody>
      </p:sp>
      <p:sp>
        <p:nvSpPr>
          <p:cNvPr id="8" name="テキスト ボックス 7"/>
          <p:cNvSpPr txBox="1"/>
          <p:nvPr/>
        </p:nvSpPr>
        <p:spPr>
          <a:xfrm>
            <a:off x="7531100" y="917281"/>
            <a:ext cx="4357283" cy="1938992"/>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シミュレーション回数</a:t>
            </a:r>
            <a:r>
              <a:rPr lang="en-US" altLang="ja-JP" sz="2400" dirty="0"/>
              <a:t>:</a:t>
            </a:r>
            <a:r>
              <a:rPr lang="ja-JP" altLang="en-US" sz="2400" dirty="0"/>
              <a:t> </a:t>
            </a:r>
            <a:r>
              <a:rPr lang="en-US" altLang="ja-JP" sz="2400" dirty="0"/>
              <a:t>1000</a:t>
            </a:r>
            <a:r>
              <a:rPr lang="ja-JP" altLang="en-US" sz="2400" dirty="0"/>
              <a:t>回</a:t>
            </a:r>
            <a:endParaRPr lang="en-US" altLang="ja-JP" sz="2400" dirty="0"/>
          </a:p>
          <a:p>
            <a:pPr marL="342900" indent="-342900">
              <a:buFont typeface="Arial" panose="020B0604020202020204" pitchFamily="34" charset="0"/>
              <a:buChar char="•"/>
            </a:pPr>
            <a:r>
              <a:rPr kumimoji="1" lang="ja-JP" altLang="en-US" sz="2400" dirty="0"/>
              <a:t>階段の段数</a:t>
            </a:r>
            <a:r>
              <a:rPr kumimoji="1" lang="en-US" altLang="ja-JP" sz="2400" dirty="0"/>
              <a:t>: 30</a:t>
            </a:r>
            <a:r>
              <a:rPr kumimoji="1" lang="ja-JP" altLang="en-US" sz="2400" dirty="0"/>
              <a:t>段</a:t>
            </a:r>
            <a:endParaRPr kumimoji="1"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kumimoji="1" lang="ja-JP" altLang="en-US" sz="2400" dirty="0"/>
              <a:t>全ての手を出す確率が等しい</a:t>
            </a:r>
            <a:endParaRPr kumimoji="1" lang="en-US" altLang="ja-JP" sz="2400" dirty="0"/>
          </a:p>
          <a:p>
            <a:pPr marL="342900" indent="-342900">
              <a:buFont typeface="Arial" panose="020B0604020202020204" pitchFamily="34" charset="0"/>
              <a:buChar char="•"/>
            </a:pPr>
            <a:endParaRPr kumimoji="1" lang="ja-JP" altLang="en-US" sz="2400" dirty="0"/>
          </a:p>
        </p:txBody>
      </p:sp>
    </p:spTree>
    <p:extLst>
      <p:ext uri="{BB962C8B-B14F-4D97-AF65-F5344CB8AC3E}">
        <p14:creationId xmlns:p14="http://schemas.microsoft.com/office/powerpoint/2010/main" val="23975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グリコの戦略を考える</a:t>
            </a:r>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p:spPr>
      </p:pic>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8</a:t>
            </a:fld>
            <a:endParaRPr kumimoji="1" lang="ja-JP" altLang="en-US"/>
          </a:p>
        </p:txBody>
      </p:sp>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r>
              <a:rPr lang="en-US" altLang="ja-JP" sz="1200" dirty="0"/>
              <a:t/>
            </a:r>
            <a:br>
              <a:rPr lang="en-US" altLang="ja-JP" sz="1200" dirty="0"/>
            </a:br>
            <a:r>
              <a:rPr lang="ja-JP" altLang="en-US" sz="1200" dirty="0"/>
              <a:t>あまり進めないから、</a:t>
            </a:r>
            <a:r>
              <a:rPr lang="en-US" altLang="ja-JP" sz="1200" dirty="0"/>
              <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53" y="3061981"/>
            <a:ext cx="3513851" cy="3513851"/>
          </a:xfrm>
          <a:prstGeom prst="rect">
            <a:avLst/>
          </a:prstGeom>
        </p:spPr>
      </p:pic>
      <p:sp>
        <p:nvSpPr>
          <p:cNvPr id="9" name="テキスト ボックス 8"/>
          <p:cNvSpPr txBox="1"/>
          <p:nvPr/>
        </p:nvSpPr>
        <p:spPr>
          <a:xfrm>
            <a:off x="4808883" y="3729095"/>
            <a:ext cx="1146468" cy="646331"/>
          </a:xfrm>
          <a:prstGeom prst="rect">
            <a:avLst/>
          </a:prstGeom>
          <a:noFill/>
        </p:spPr>
        <p:txBody>
          <a:bodyPr wrap="none" rtlCol="0">
            <a:spAutoFit/>
          </a:bodyPr>
          <a:lstStyle/>
          <a:p>
            <a:pPr algn="ctr"/>
            <a:r>
              <a:rPr lang="ja-JP" altLang="en-US" sz="1200" dirty="0"/>
              <a:t>グーを減らして</a:t>
            </a:r>
            <a:r>
              <a:rPr lang="en-US" altLang="ja-JP" sz="1200" dirty="0"/>
              <a:t/>
            </a:r>
            <a:br>
              <a:rPr lang="en-US" altLang="ja-JP" sz="1200" dirty="0"/>
            </a:br>
            <a:r>
              <a:rPr lang="ja-JP" altLang="en-US" sz="1200" dirty="0"/>
              <a:t>くるかも・・・</a:t>
            </a:r>
            <a:r>
              <a:rPr lang="en-US" altLang="ja-JP" sz="1200" dirty="0"/>
              <a:t/>
            </a:r>
            <a:br>
              <a:rPr lang="en-US" altLang="ja-JP" sz="1200" dirty="0"/>
            </a:br>
            <a:r>
              <a:rPr lang="ja-JP" altLang="en-US" sz="1200" dirty="0"/>
              <a:t>パーを減らそう</a:t>
            </a:r>
            <a:endParaRPr kumimoji="1" lang="ja-JP" altLang="en-US" sz="1200" dirty="0"/>
          </a:p>
        </p:txBody>
      </p:sp>
      <p:pic>
        <p:nvPicPr>
          <p:cNvPr id="10"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590022"/>
            <a:ext cx="3711820" cy="3711820"/>
          </a:xfrm>
          <a:prstGeom prst="rect">
            <a:avLst/>
          </a:prstGeom>
        </p:spPr>
      </p:pic>
      <p:sp>
        <p:nvSpPr>
          <p:cNvPr id="11" name="テキスト ボックス 10"/>
          <p:cNvSpPr txBox="1"/>
          <p:nvPr/>
        </p:nvSpPr>
        <p:spPr>
          <a:xfrm>
            <a:off x="8153400" y="2422034"/>
            <a:ext cx="1713931" cy="646331"/>
          </a:xfrm>
          <a:prstGeom prst="rect">
            <a:avLst/>
          </a:prstGeom>
          <a:noFill/>
        </p:spPr>
        <p:txBody>
          <a:bodyPr wrap="none" rtlCol="0">
            <a:spAutoFit/>
          </a:bodyPr>
          <a:lstStyle/>
          <a:p>
            <a:pPr algn="ctr"/>
            <a:r>
              <a:rPr lang="ja-JP" altLang="en-US" sz="1200" dirty="0"/>
              <a:t>さらに読んできてパーを</a:t>
            </a:r>
            <a:r>
              <a:rPr lang="en-US" altLang="ja-JP" sz="1200" dirty="0"/>
              <a:t/>
            </a:r>
            <a:br>
              <a:rPr lang="en-US" altLang="ja-JP" sz="1200" dirty="0"/>
            </a:br>
            <a:r>
              <a:rPr lang="ja-JP" altLang="en-US" sz="1200" dirty="0"/>
              <a:t>減らしてくるかも・・・</a:t>
            </a:r>
            <a:endParaRPr lang="en-US" altLang="ja-JP" sz="1200" dirty="0"/>
          </a:p>
          <a:p>
            <a:pPr algn="ctr"/>
            <a:r>
              <a:rPr kumimoji="1" lang="ja-JP" altLang="en-US" sz="1200" dirty="0"/>
              <a:t>チョキを減らそう</a:t>
            </a:r>
          </a:p>
        </p:txBody>
      </p:sp>
      <p:sp>
        <p:nvSpPr>
          <p:cNvPr id="12" name="テキスト ボックス 11"/>
          <p:cNvSpPr txBox="1"/>
          <p:nvPr/>
        </p:nvSpPr>
        <p:spPr>
          <a:xfrm>
            <a:off x="8697553" y="5987020"/>
            <a:ext cx="3281668" cy="369332"/>
          </a:xfrm>
          <a:prstGeom prst="rect">
            <a:avLst/>
          </a:prstGeom>
          <a:noFill/>
        </p:spPr>
        <p:txBody>
          <a:bodyPr wrap="none" rtlCol="0">
            <a:spAutoFit/>
          </a:bodyPr>
          <a:lstStyle/>
          <a:p>
            <a:r>
              <a:rPr kumimoji="1" lang="ja-JP" altLang="en-US" dirty="0"/>
              <a:t>結局どうすれば勝てるでしょう？</a:t>
            </a:r>
          </a:p>
        </p:txBody>
      </p:sp>
    </p:spTree>
    <p:extLst>
      <p:ext uri="{BB962C8B-B14F-4D97-AF65-F5344CB8AC3E}">
        <p14:creationId xmlns:p14="http://schemas.microsoft.com/office/powerpoint/2010/main" val="97528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グーを半分に減らす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フッター プレースホルダー 3"/>
          <p:cNvSpPr>
            <a:spLocks noGrp="1"/>
          </p:cNvSpPr>
          <p:nvPr>
            <p:ph type="ftr" sz="quarter" idx="11"/>
          </p:nvPr>
        </p:nvSpPr>
        <p:spPr/>
        <p:txBody>
          <a:bodyPr/>
          <a:lstStyle/>
          <a:p>
            <a:r>
              <a:rPr lang="en-US" altLang="ja-JP"/>
              <a:t>R</a:t>
            </a:r>
            <a:r>
              <a:rPr lang="ja-JP" altLang="en-US"/>
              <a:t> </a:t>
            </a:r>
            <a:r>
              <a:rPr lang="en-US" altLang="ja-JP"/>
              <a:t>for</a:t>
            </a:r>
            <a:r>
              <a:rPr lang="ja-JP" altLang="en-US"/>
              <a:t> </a:t>
            </a:r>
            <a:r>
              <a:rPr lang="en-US" altLang="ja-JP"/>
              <a:t>Pharmacometrics</a:t>
            </a:r>
            <a:endParaRPr lang="ja-JP" altLang="en-US" dirty="0"/>
          </a:p>
        </p:txBody>
      </p:sp>
      <p:sp>
        <p:nvSpPr>
          <p:cNvPr id="5" name="スライド番号プレースホルダー 4"/>
          <p:cNvSpPr>
            <a:spLocks noGrp="1"/>
          </p:cNvSpPr>
          <p:nvPr>
            <p:ph type="sldNum" sz="quarter" idx="12"/>
          </p:nvPr>
        </p:nvSpPr>
        <p:spPr/>
        <p:txBody>
          <a:bodyPr/>
          <a:lstStyle/>
          <a:p>
            <a:fld id="{93256357-0251-4953-A9B8-633A05DE8E91}" type="slidenum">
              <a:rPr kumimoji="1" lang="ja-JP" altLang="en-US" smtClean="0"/>
              <a:t>9</a:t>
            </a:fld>
            <a:endParaRPr kumimoji="1" lang="ja-JP" altLang="en-US"/>
          </a:p>
        </p:txBody>
      </p:sp>
      <p:pic>
        <p:nvPicPr>
          <p:cNvPr id="6" name="コンテンツ プレースホルダ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236" y="1590022"/>
            <a:ext cx="3485317" cy="3485317"/>
          </a:xfrm>
          <a:prstGeom prst="rect">
            <a:avLst/>
          </a:prstGeom>
        </p:spPr>
      </p:pic>
      <p:sp>
        <p:nvSpPr>
          <p:cNvPr id="7" name="テキスト ボックス 6"/>
          <p:cNvSpPr txBox="1"/>
          <p:nvPr/>
        </p:nvSpPr>
        <p:spPr>
          <a:xfrm>
            <a:off x="698959" y="2223083"/>
            <a:ext cx="1552028" cy="646331"/>
          </a:xfrm>
          <a:prstGeom prst="rect">
            <a:avLst/>
          </a:prstGeom>
          <a:noFill/>
        </p:spPr>
        <p:txBody>
          <a:bodyPr wrap="none" rtlCol="0">
            <a:spAutoFit/>
          </a:bodyPr>
          <a:lstStyle/>
          <a:p>
            <a:pPr algn="ctr"/>
            <a:r>
              <a:rPr lang="ja-JP" altLang="en-US" sz="1200" dirty="0"/>
              <a:t>グーで勝っても</a:t>
            </a:r>
            <a:r>
              <a:rPr lang="en-US" altLang="ja-JP" sz="1200" dirty="0"/>
              <a:t/>
            </a:r>
            <a:br>
              <a:rPr lang="en-US" altLang="ja-JP" sz="1200" dirty="0"/>
            </a:br>
            <a:r>
              <a:rPr lang="ja-JP" altLang="en-US" sz="1200" dirty="0"/>
              <a:t>あまり進めないから、</a:t>
            </a:r>
            <a:r>
              <a:rPr lang="en-US" altLang="ja-JP" sz="1200" dirty="0"/>
              <a:t/>
            </a:r>
            <a:br>
              <a:rPr lang="en-US" altLang="ja-JP" sz="1200" dirty="0"/>
            </a:br>
            <a:r>
              <a:rPr lang="ja-JP" altLang="en-US" sz="1200" dirty="0"/>
              <a:t>グーを減らそう</a:t>
            </a:r>
            <a:endParaRPr kumimoji="1" lang="ja-JP" altLang="en-US" sz="1200" dirty="0"/>
          </a:p>
        </p:txBody>
      </p:sp>
      <p:pic>
        <p:nvPicPr>
          <p:cNvPr id="8" name="図 7"/>
          <p:cNvPicPr>
            <a:picLocks noChangeAspect="1"/>
          </p:cNvPicPr>
          <p:nvPr/>
        </p:nvPicPr>
        <p:blipFill>
          <a:blip r:embed="rId3"/>
          <a:stretch>
            <a:fillRect/>
          </a:stretch>
        </p:blipFill>
        <p:spPr>
          <a:xfrm>
            <a:off x="6095999" y="1384300"/>
            <a:ext cx="5526595" cy="4792663"/>
          </a:xfrm>
          <a:prstGeom prst="rect">
            <a:avLst/>
          </a:prstGeom>
        </p:spPr>
      </p:pic>
      <p:sp>
        <p:nvSpPr>
          <p:cNvPr id="9" name="テキスト ボックス 8"/>
          <p:cNvSpPr txBox="1"/>
          <p:nvPr/>
        </p:nvSpPr>
        <p:spPr>
          <a:xfrm>
            <a:off x="3811399" y="5623421"/>
            <a:ext cx="2284600" cy="461665"/>
          </a:xfrm>
          <a:prstGeom prst="rect">
            <a:avLst/>
          </a:prstGeom>
          <a:noFill/>
        </p:spPr>
        <p:txBody>
          <a:bodyPr wrap="none" rtlCol="0">
            <a:spAutoFit/>
          </a:bodyPr>
          <a:lstStyle/>
          <a:p>
            <a:r>
              <a:rPr lang="ja-JP" altLang="en-US" sz="2400" dirty="0"/>
              <a:t>勝利</a:t>
            </a:r>
            <a:r>
              <a:rPr kumimoji="1" lang="ja-JP" altLang="en-US" sz="2400" dirty="0"/>
              <a:t>数が増えた</a:t>
            </a:r>
          </a:p>
        </p:txBody>
      </p:sp>
      <p:sp>
        <p:nvSpPr>
          <p:cNvPr id="10" name="テキスト ボックス 9"/>
          <p:cNvSpPr txBox="1"/>
          <p:nvPr/>
        </p:nvSpPr>
        <p:spPr>
          <a:xfrm>
            <a:off x="7151546" y="1204911"/>
            <a:ext cx="1459054" cy="369332"/>
          </a:xfrm>
          <a:prstGeom prst="rect">
            <a:avLst/>
          </a:prstGeom>
          <a:noFill/>
        </p:spPr>
        <p:txBody>
          <a:bodyPr wrap="none" rtlCol="0">
            <a:spAutoFit/>
          </a:bodyPr>
          <a:lstStyle/>
          <a:p>
            <a:r>
              <a:rPr kumimoji="1" lang="ja-JP" altLang="en-US" dirty="0"/>
              <a:t>グーを減らす</a:t>
            </a:r>
          </a:p>
        </p:txBody>
      </p:sp>
      <p:pic>
        <p:nvPicPr>
          <p:cNvPr id="11" name="コンテンツ プレースホルダー 5">
            <a:extLst>
              <a:ext uri="{FF2B5EF4-FFF2-40B4-BE49-F238E27FC236}">
                <a16:creationId xmlns="" xmlns:a16="http://schemas.microsoft.com/office/drawing/2014/main" id="{5575D0ED-69A5-467F-9F4C-A640013A42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4979" t="16409" r="13158" b="23064"/>
          <a:stretch/>
        </p:blipFill>
        <p:spPr>
          <a:xfrm>
            <a:off x="7462362" y="4412655"/>
            <a:ext cx="837422" cy="1210766"/>
          </a:xfrm>
          <a:prstGeom prst="rect">
            <a:avLst/>
          </a:prstGeom>
        </p:spPr>
      </p:pic>
      <p:pic>
        <p:nvPicPr>
          <p:cNvPr id="12" name="図 11">
            <a:extLst>
              <a:ext uri="{FF2B5EF4-FFF2-40B4-BE49-F238E27FC236}">
                <a16:creationId xmlns="" xmlns:a16="http://schemas.microsoft.com/office/drawing/2014/main" id="{FC0CFAB2-0068-44ED-AF9C-F02778F04AAA}"/>
              </a:ext>
            </a:extLst>
          </p:cNvPr>
          <p:cNvPicPr>
            <a:picLocks noChangeAspect="1"/>
          </p:cNvPicPr>
          <p:nvPr/>
        </p:nvPicPr>
        <p:blipFill rotWithShape="1">
          <a:blip r:embed="rId5">
            <a:extLst>
              <a:ext uri="{28A0092B-C50C-407E-A947-70E740481C1C}">
                <a14:useLocalDpi xmlns:a14="http://schemas.microsoft.com/office/drawing/2010/main" val="0"/>
              </a:ext>
            </a:extLst>
          </a:blip>
          <a:srcRect l="43692" t="16266" r="13622" b="20732"/>
          <a:stretch/>
        </p:blipFill>
        <p:spPr>
          <a:xfrm>
            <a:off x="9851519" y="4461542"/>
            <a:ext cx="837422" cy="1235981"/>
          </a:xfrm>
          <a:prstGeom prst="rect">
            <a:avLst/>
          </a:prstGeom>
        </p:spPr>
      </p:pic>
    </p:spTree>
    <p:extLst>
      <p:ext uri="{BB962C8B-B14F-4D97-AF65-F5344CB8AC3E}">
        <p14:creationId xmlns:p14="http://schemas.microsoft.com/office/powerpoint/2010/main" val="26234573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pptx" id="{1E39CEC3-E423-4FB3-BDE8-ECFA3A5FB86C}" vid="{AA5D0353-88DC-447E-A034-4D9D51FBF58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1638</TotalTime>
  <Words>1087</Words>
  <Application>Microsoft Office PowerPoint</Application>
  <PresentationFormat>ワイド画面</PresentationFormat>
  <Paragraphs>259</Paragraphs>
  <Slides>23</Slides>
  <Notes>1</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ＭＳ Ｐゴシック</vt:lpstr>
      <vt:lpstr>Source Sans Pro</vt:lpstr>
      <vt:lpstr>Arial</vt:lpstr>
      <vt:lpstr>Calibri</vt:lpstr>
      <vt:lpstr>Calibri Light</vt:lpstr>
      <vt:lpstr>Office テーマ</vt:lpstr>
      <vt:lpstr>PowerPoint プレゼンテーション</vt:lpstr>
      <vt:lpstr>演習で行ったこと以外にもRで色々できます</vt:lpstr>
      <vt:lpstr>シミュレーション</vt:lpstr>
      <vt:lpstr>Topic</vt:lpstr>
      <vt:lpstr>身近な出来事のシミュレーション</vt:lpstr>
      <vt:lpstr>PowerPoint プレゼンテーション</vt:lpstr>
      <vt:lpstr>何も戦略を立てない場合</vt:lpstr>
      <vt:lpstr>グリコの戦略を考える</vt:lpstr>
      <vt:lpstr>グーを半分に減らす</vt:lpstr>
      <vt:lpstr>対策としてパーを半分に減らす</vt:lpstr>
      <vt:lpstr>対策の対策としてチョキを半分に減らす</vt:lpstr>
      <vt:lpstr>番外編：読み間違えた場合</vt:lpstr>
      <vt:lpstr>微分方程式を用いたシミュレーション</vt:lpstr>
      <vt:lpstr>パッケージの紹介</vt:lpstr>
      <vt:lpstr>mrgsolve コード例</vt:lpstr>
      <vt:lpstr>Interactive communication</vt:lpstr>
      <vt:lpstr>Shiny application</vt:lpstr>
      <vt:lpstr>mrgsolveとshinyの組み合わせ（デモ）</vt:lpstr>
      <vt:lpstr>まとめ</vt:lpstr>
      <vt:lpstr>Backup</vt:lpstr>
      <vt:lpstr>RxODE: overview</vt:lpstr>
      <vt:lpstr>mrgsolve: overview</vt:lpstr>
      <vt:lpstr>Shinyで使用したモデル</vt:lpstr>
    </vt:vector>
  </TitlesOfParts>
  <Company>DAIICHI SANKYO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YOSHIHARA KAZUTAKA / 吉原 一孝</dc:creator>
  <cp:lastModifiedBy>KASHIHARA YUSHI / 柏原 祐志</cp:lastModifiedBy>
  <cp:revision>760</cp:revision>
  <cp:lastPrinted>2019-07-18T10:05:47Z</cp:lastPrinted>
  <dcterms:created xsi:type="dcterms:W3CDTF">2019-07-16T00:45:48Z</dcterms:created>
  <dcterms:modified xsi:type="dcterms:W3CDTF">2020-10-23T10:22:07Z</dcterms:modified>
</cp:coreProperties>
</file>