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7" r:id="rId2"/>
    <p:sldId id="288" r:id="rId3"/>
    <p:sldId id="289" r:id="rId4"/>
    <p:sldId id="307" r:id="rId5"/>
    <p:sldId id="297" r:id="rId6"/>
    <p:sldId id="290" r:id="rId7"/>
    <p:sldId id="292" r:id="rId8"/>
    <p:sldId id="291" r:id="rId9"/>
    <p:sldId id="293" r:id="rId10"/>
    <p:sldId id="294" r:id="rId11"/>
    <p:sldId id="296" r:id="rId12"/>
    <p:sldId id="308" r:id="rId13"/>
    <p:sldId id="309" r:id="rId14"/>
    <p:sldId id="295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7806" y="1339594"/>
            <a:ext cx="106763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 smtClean="0"/>
              <a:t>=".",</a:t>
            </a:r>
          </a:p>
          <a:p>
            <a:r>
              <a:rPr lang="ja-JP" altLang="en-US" sz="1600" dirty="0"/>
              <a:t> </a:t>
            </a:r>
            <a:r>
              <a:rPr lang="ja-JP" altLang="en-US" sz="1600" dirty="0" smtClean="0"/>
              <a:t>                                       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col_types</a:t>
            </a:r>
            <a:r>
              <a:rPr lang="en-US" altLang="ja-JP" sz="1600" dirty="0"/>
              <a:t> = cols(C     </a:t>
            </a:r>
            <a:r>
              <a:rPr lang="ja-JP" altLang="en-US" sz="1600" dirty="0" smtClean="0"/>
              <a:t>   </a:t>
            </a:r>
            <a:r>
              <a:rPr lang="en-US" altLang="ja-JP" sz="1600" dirty="0" smtClean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</a:p>
          <a:p>
            <a:r>
              <a:rPr lang="en-US" altLang="ja-JP" sz="1600" dirty="0"/>
              <a:t>                                      ))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filter(MDV == 0 &amp; DRUG ==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and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N_Sub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length(unique(ID)),</a:t>
            </a:r>
          </a:p>
          <a:p>
            <a:r>
              <a:rPr lang="en-US" altLang="ja-JP" sz="1600" dirty="0"/>
              <a:t>                                        </a:t>
            </a:r>
            <a:r>
              <a:rPr lang="ja-JP" altLang="en-US" sz="1600" dirty="0" smtClean="0"/>
              <a:t>                                             </a:t>
            </a:r>
            <a:r>
              <a:rPr lang="en-US" altLang="ja-JP" sz="1600" dirty="0" err="1" smtClean="0"/>
              <a:t>N_Conc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length(CONC[MDV == 0 &amp; DRUG == 2]))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. Stats. Grouped by PN and Dose</a:t>
            </a:r>
          </a:p>
          <a:p>
            <a:r>
              <a:rPr lang="en-US" altLang="ja-JP" sz="1600" dirty="0"/>
              <a:t>nm_data2 %&gt;% filter(PN &lt;=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(PN, DOSE)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Age_Mean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mean(AGE),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WT_Mean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mean(WT),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CRCL_Mean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mean(CRCL))</a:t>
            </a:r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データの結合，並び替え，整形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arrange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701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left_join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データの左側から別のデータを結合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マージする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で結合のための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を指定（複数可能），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名が異なる場合は対応関係を記載</a:t>
            </a:r>
            <a:endParaRPr kumimoji="1" lang="en-US" altLang="ja-JP" sz="1600" dirty="0" smtClean="0"/>
          </a:p>
          <a:p>
            <a:pPr lvl="1"/>
            <a:r>
              <a:rPr lang="ja-JP" altLang="en-US" sz="1600" dirty="0"/>
              <a:t>他</a:t>
            </a:r>
            <a:r>
              <a:rPr lang="ja-JP" altLang="en-US" sz="1600" dirty="0" smtClean="0"/>
              <a:t>にも</a:t>
            </a:r>
            <a:r>
              <a:rPr lang="ja-JP" altLang="en-US" sz="1600" dirty="0"/>
              <a:t>結合</a:t>
            </a:r>
            <a:r>
              <a:rPr lang="ja-JP" altLang="en-US" sz="1600" dirty="0" smtClean="0"/>
              <a:t>の関係を逆にする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right_join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，</a:t>
            </a:r>
            <a:r>
              <a:rPr lang="ja-JP" altLang="en-US" sz="1600" dirty="0"/>
              <a:t>一致</a:t>
            </a:r>
            <a:r>
              <a:rPr lang="ja-JP" altLang="en-US" sz="1600" dirty="0" smtClean="0"/>
              <a:t>する行だけ残す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inner_join</a:t>
            </a:r>
            <a:r>
              <a:rPr lang="en-US" altLang="ja-JP" sz="1600" dirty="0" smtClean="0"/>
              <a:t>), </a:t>
            </a:r>
            <a:r>
              <a:rPr lang="ja-JP" altLang="en-US" sz="1600" dirty="0" smtClean="0"/>
              <a:t>全て残す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full_join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というものもある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nm_data_lj</a:t>
            </a:r>
            <a:r>
              <a:rPr lang="en-US" altLang="ja-JP" sz="1200" dirty="0" smtClean="0"/>
              <a:t>, by=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nm_data_ibw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で紐づけして結合する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left_join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nm_data_ibw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by=c(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“ID”=“id”, “TIME”=“tad”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</a:t>
            </a:r>
            <a:r>
              <a:rPr lang="en-US" altLang="ja-JP" sz="1200" dirty="0" err="1"/>
              <a:t>nm_data_ibw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ID(id), TIME(tad)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紐づけして結合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データの下側から別のデータを結合する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順序に関わらず列名が同じところに結合する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結合</a:t>
            </a:r>
            <a:r>
              <a:rPr lang="ja-JP" altLang="en-US" sz="1600" dirty="0" smtClean="0"/>
              <a:t>する列名がないと，</a:t>
            </a:r>
            <a:r>
              <a:rPr lang="en-US" altLang="ja-JP" sz="1600" dirty="0" smtClean="0"/>
              <a:t>NA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nm_data_br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下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nm_data_br</a:t>
            </a:r>
            <a:r>
              <a:rPr lang="ja-JP" altLang="en-US" sz="1200" dirty="0" err="1" smtClean="0"/>
              <a:t>を結</a:t>
            </a:r>
            <a:r>
              <a:rPr lang="ja-JP" altLang="en-US" sz="1200" dirty="0" smtClean="0"/>
              <a:t>合する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arrange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で指定した列の昇順に並び替える</a:t>
            </a: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複数指定可，</a:t>
            </a:r>
            <a:r>
              <a:rPr lang="ja-JP" altLang="en-US" sz="1600" dirty="0"/>
              <a:t>降順</a:t>
            </a:r>
            <a:r>
              <a:rPr kumimoji="1" lang="ja-JP" altLang="en-US" sz="1600" dirty="0" smtClean="0"/>
              <a:t>に指定する場合は</a:t>
            </a:r>
            <a:r>
              <a:rPr kumimoji="1" lang="en-US" altLang="ja-JP" sz="1600" dirty="0" err="1" smtClean="0"/>
              <a:t>desc</a:t>
            </a:r>
            <a:r>
              <a:rPr kumimoji="1" lang="en-US" altLang="ja-JP" sz="16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arrange</a:t>
            </a:r>
            <a:r>
              <a:rPr lang="en-US" altLang="ja-JP" sz="1200" dirty="0" smtClean="0"/>
              <a:t>(ID, TIME, </a:t>
            </a:r>
            <a:r>
              <a:rPr lang="en-US" altLang="ja-JP" sz="1200" dirty="0" err="1" smtClean="0"/>
              <a:t>desc</a:t>
            </a:r>
            <a:r>
              <a:rPr lang="en-US" altLang="ja-JP" sz="1200" dirty="0" smtClean="0"/>
              <a:t>(MDV))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ID, TIME, MDV(</a:t>
            </a:r>
            <a:r>
              <a:rPr lang="ja-JP" altLang="en-US" sz="1200" dirty="0" smtClean="0"/>
              <a:t>降順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に並び替える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rgbClr val="0070C0"/>
                </a:solidFill>
              </a:rPr>
              <a:t>select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指定した列のみ残す（削る）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(ID, DOSE, RACE)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ID, DOSE, RACE</a:t>
            </a:r>
            <a:r>
              <a:rPr lang="ja-JP" altLang="en-US" sz="1200" dirty="0"/>
              <a:t>のみを残す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(-BW)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BW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削る</a:t>
            </a: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12313"/>
              </p:ext>
            </p:extLst>
          </p:nvPr>
        </p:nvGraphicFramePr>
        <p:xfrm>
          <a:off x="7105923" y="2586083"/>
          <a:ext cx="77874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94422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9419850" y="3086934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left_join</a:t>
            </a:r>
            <a:r>
              <a:rPr lang="en-US" altLang="ja-JP" sz="1000" dirty="0" smtClean="0">
                <a:solidFill>
                  <a:schemeClr val="tx1"/>
                </a:solidFill>
              </a:rPr>
              <a:t>(B, by=c(“ID”=“id”, “TIME”=“tad”))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212"/>
              </p:ext>
            </p:extLst>
          </p:nvPr>
        </p:nvGraphicFramePr>
        <p:xfrm>
          <a:off x="8162175" y="2586083"/>
          <a:ext cx="1022784" cy="141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8"/>
                <a:gridCol w="340928"/>
                <a:gridCol w="340928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tad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23061"/>
              </p:ext>
            </p:extLst>
          </p:nvPr>
        </p:nvGraphicFramePr>
        <p:xfrm>
          <a:off x="10891641" y="2586083"/>
          <a:ext cx="95925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51"/>
                <a:gridCol w="319751"/>
                <a:gridCol w="31975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4352"/>
              </p:ext>
            </p:extLst>
          </p:nvPr>
        </p:nvGraphicFramePr>
        <p:xfrm>
          <a:off x="7103101" y="4822011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8" name="右矢印 17"/>
          <p:cNvSpPr/>
          <p:nvPr/>
        </p:nvSpPr>
        <p:spPr>
          <a:xfrm>
            <a:off x="8467388" y="5448965"/>
            <a:ext cx="1233405" cy="449959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arrange(ID, TIME, </a:t>
            </a:r>
            <a:r>
              <a:rPr lang="en-US" altLang="ja-JP" sz="1000" dirty="0" err="1">
                <a:solidFill>
                  <a:schemeClr val="tx1"/>
                </a:solidFill>
              </a:rPr>
              <a:t>desc</a:t>
            </a:r>
            <a:r>
              <a:rPr lang="en-US" altLang="ja-JP" sz="1000" dirty="0">
                <a:solidFill>
                  <a:schemeClr val="tx1"/>
                </a:solidFill>
              </a:rPr>
              <a:t>(MDV))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2472"/>
              </p:ext>
            </p:extLst>
          </p:nvPr>
        </p:nvGraphicFramePr>
        <p:xfrm>
          <a:off x="9944133" y="4816987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その他よく使う関数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mutate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sample_n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57773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mutate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新たな列を作成する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(IBW = 22 * (HT/100)^2)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に新たに</a:t>
            </a:r>
            <a:r>
              <a:rPr lang="en-US" altLang="ja-JP" sz="1200" dirty="0" smtClean="0"/>
              <a:t>IBW(=22*(HT/100)^2)</a:t>
            </a:r>
            <a:r>
              <a:rPr lang="ja-JP" altLang="en-US" sz="1200" dirty="0" smtClean="0"/>
              <a:t>という列を</a:t>
            </a:r>
            <a:r>
              <a:rPr lang="ja-JP" altLang="en-US" sz="1200" dirty="0" smtClean="0"/>
              <a:t>作成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</a:t>
            </a:r>
            <a:r>
              <a:rPr lang="nb-NO" altLang="ja-JP" sz="1200" dirty="0" smtClean="0">
                <a:solidFill>
                  <a:srgbClr val="0070C0"/>
                </a:solidFill>
              </a:rPr>
              <a:t>ifelse</a:t>
            </a:r>
            <a:r>
              <a:rPr lang="nb-NO" altLang="ja-JP" sz="1200" dirty="0" smtClean="0"/>
              <a:t>(MALE </a:t>
            </a:r>
            <a:r>
              <a:rPr lang="nb-NO" altLang="ja-JP" sz="1200" dirty="0"/>
              <a:t>== </a:t>
            </a:r>
            <a:r>
              <a:rPr lang="nb-NO" altLang="ja-JP" sz="1200" dirty="0" smtClean="0"/>
              <a:t>0, </a:t>
            </a:r>
            <a:r>
              <a:rPr lang="nb-NO" altLang="ja-JP" sz="1200" dirty="0"/>
              <a:t>50 + 0.91*(HT-152.4), 45.5 + 0.91*(HT-152.4))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に新たに</a:t>
            </a:r>
            <a:r>
              <a:rPr lang="en-US" altLang="ja-JP" sz="1200" dirty="0" smtClean="0"/>
              <a:t>IBW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いう列を</a:t>
            </a:r>
            <a:r>
              <a:rPr lang="ja-JP" altLang="en-US" sz="1200" dirty="0" smtClean="0"/>
              <a:t>作成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性別で式を変える</a:t>
            </a:r>
            <a:r>
              <a:rPr lang="en-US" altLang="ja-JP" sz="1200" dirty="0" smtClean="0"/>
              <a:t>)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全ての組み合わせから成るデータを作成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nm_data_e</a:t>
            </a:r>
            <a:r>
              <a:rPr lang="en-US" altLang="ja-JP" sz="1200" dirty="0" smtClean="0"/>
              <a:t> &lt;-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1200" dirty="0" smtClean="0"/>
              <a:t>(ID = 1:10, TIME=1:24)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as_tibble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</a:t>
            </a:r>
            <a:r>
              <a:rPr lang="ja-JP" altLang="en-US" sz="1200" dirty="0" smtClean="0"/>
              <a:t>： </a:t>
            </a:r>
            <a:r>
              <a:rPr lang="en-US" altLang="ja-JP" sz="1200" dirty="0" smtClean="0"/>
              <a:t>ID=1~10</a:t>
            </a:r>
            <a:r>
              <a:rPr lang="ja-JP" altLang="en-US" sz="1200" dirty="0" smtClean="0"/>
              <a:t>について，</a:t>
            </a:r>
            <a:r>
              <a:rPr lang="en-US" altLang="ja-JP" sz="1200" dirty="0" smtClean="0"/>
              <a:t>TIME</a:t>
            </a:r>
            <a:r>
              <a:rPr lang="ja-JP" altLang="en-US" sz="1200" dirty="0" smtClean="0"/>
              <a:t>＝</a:t>
            </a:r>
            <a:r>
              <a:rPr lang="en-US" altLang="ja-JP" sz="1200" dirty="0" smtClean="0"/>
              <a:t>1~24</a:t>
            </a:r>
            <a:r>
              <a:rPr lang="ja-JP" altLang="en-US" sz="1200" dirty="0" smtClean="0"/>
              <a:t>の列を持つデータを作成し，</a:t>
            </a:r>
            <a:r>
              <a:rPr lang="en-US" altLang="ja-JP" sz="1200" dirty="0" err="1" smtClean="0"/>
              <a:t>tibble</a:t>
            </a:r>
            <a:r>
              <a:rPr lang="ja-JP" altLang="en-US" sz="1200" dirty="0" smtClean="0"/>
              <a:t>形式にして，</a:t>
            </a:r>
            <a:r>
              <a:rPr lang="en-US" altLang="ja-JP" sz="1200" dirty="0" err="1" smtClean="0"/>
              <a:t>nm_data_e</a:t>
            </a:r>
            <a:r>
              <a:rPr lang="ja-JP" altLang="en-US" sz="1200" dirty="0" smtClean="0"/>
              <a:t>に格納する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データから（）の行をランダムに取り出す</a:t>
            </a:r>
            <a:endParaRPr lang="en-US" altLang="ja-JP" sz="2000" dirty="0" smtClean="0"/>
          </a:p>
          <a:p>
            <a:pPr lvl="1"/>
            <a:r>
              <a:rPr lang="en-US" altLang="ja-JP" sz="1600" dirty="0" smtClean="0"/>
              <a:t>replace=TRUE</a:t>
            </a:r>
            <a:r>
              <a:rPr lang="ja-JP" altLang="en-US" sz="1600" dirty="0" smtClean="0"/>
              <a:t>とすると復元抽出とする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結果</a:t>
            </a:r>
            <a:r>
              <a:rPr lang="ja-JP" altLang="en-US" sz="1600" dirty="0" smtClean="0"/>
              <a:t>に再現性を残したい場合実行前に</a:t>
            </a:r>
            <a:r>
              <a:rPr lang="en-US" altLang="ja-JP" sz="1600" dirty="0" err="1" smtClean="0"/>
              <a:t>set.seed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任意の値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と書く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1200" dirty="0" smtClean="0"/>
              <a:t>(1000, replace=TRUE)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をそれぞれ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一行ずつにして，</a:t>
            </a:r>
            <a:r>
              <a:rPr lang="en-US" altLang="ja-JP" sz="1200" dirty="0" smtClean="0"/>
              <a:t>1000</a:t>
            </a:r>
            <a:r>
              <a:rPr lang="ja-JP" altLang="en-US" sz="1200" dirty="0" smtClean="0"/>
              <a:t>行ランダムに復元抽出する</a:t>
            </a:r>
            <a:endParaRPr lang="en-US" altLang="ja-JP" sz="2000" dirty="0"/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98323"/>
              </p:ext>
            </p:extLst>
          </p:nvPr>
        </p:nvGraphicFramePr>
        <p:xfrm>
          <a:off x="7967921" y="1768491"/>
          <a:ext cx="76864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8958455" y="2096500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mutate(IBW = </a:t>
            </a:r>
            <a:r>
              <a:rPr lang="en-US" altLang="ja-JP" sz="1000" dirty="0" smtClean="0">
                <a:solidFill>
                  <a:schemeClr val="tx1"/>
                </a:solidFill>
              </a:rPr>
              <a:t>22*(</a:t>
            </a:r>
            <a:r>
              <a:rPr lang="en-US" altLang="ja-JP" sz="1000" dirty="0">
                <a:solidFill>
                  <a:schemeClr val="tx1"/>
                </a:solidFill>
              </a:rPr>
              <a:t>HT/100)^2)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10598"/>
              </p:ext>
            </p:extLst>
          </p:nvPr>
        </p:nvGraphicFramePr>
        <p:xfrm>
          <a:off x="10413750" y="1768491"/>
          <a:ext cx="102883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4"/>
                <a:gridCol w="342944"/>
                <a:gridCol w="342944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56.3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63.6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71.3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8610600" y="4662745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expand.grid</a:t>
            </a:r>
            <a:r>
              <a:rPr lang="en-US" altLang="ja-JP" sz="1000" dirty="0" smtClean="0">
                <a:solidFill>
                  <a:schemeClr val="tx1"/>
                </a:solidFill>
              </a:rPr>
              <a:t>(ID=1:3, TIME=0:2)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5251"/>
              </p:ext>
            </p:extLst>
          </p:nvPr>
        </p:nvGraphicFramePr>
        <p:xfrm>
          <a:off x="9982200" y="3406543"/>
          <a:ext cx="768642" cy="283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en-US" altLang="ja-JP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en-US" altLang="ja-JP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en-US" altLang="ja-JP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en-US" altLang="ja-JP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en-US" altLang="ja-JP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en-US" altLang="ja-JP" sz="900" dirty="0" smtClean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nm_data2,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back_info.csv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と</a:t>
            </a:r>
            <a:r>
              <a:rPr lang="ja-JP" altLang="en-US" dirty="0"/>
              <a:t>して読み込み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nm_data2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としてマージしてください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CYP2D6</a:t>
            </a:r>
            <a:r>
              <a:rPr lang="ja-JP" altLang="en-US" dirty="0" smtClean="0"/>
              <a:t> </a:t>
            </a:r>
            <a:r>
              <a:rPr lang="en-US" altLang="ja-JP" dirty="0" smtClean="0"/>
              <a:t>Phenotype</a:t>
            </a:r>
            <a:r>
              <a:rPr lang="ja-JP" altLang="en-US" dirty="0" smtClean="0"/>
              <a:t>ごとの被験者数を算出してください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データを元に図を作成し，目的とする確認を可視的に行う</a:t>
            </a:r>
            <a:endParaRPr kumimoji="1" lang="en-US" altLang="ja-JP" dirty="0" smtClean="0"/>
          </a:p>
          <a:p>
            <a:r>
              <a:rPr lang="en-US" altLang="ja-JP" dirty="0"/>
              <a:t>R package </a:t>
            </a:r>
            <a:r>
              <a:rPr lang="en-US" altLang="ja-JP" dirty="0" smtClean="0"/>
              <a:t>“ggplot2” </a:t>
            </a:r>
            <a:r>
              <a:rPr lang="ja-JP" altLang="en-US" dirty="0"/>
              <a:t>を</a:t>
            </a:r>
            <a:r>
              <a:rPr lang="ja-JP" altLang="en-US" dirty="0" smtClean="0"/>
              <a:t>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R studio</a:t>
            </a:r>
            <a:r>
              <a:rPr lang="ja-JP" altLang="en-US" dirty="0"/>
              <a:t>の</a:t>
            </a:r>
            <a:r>
              <a:rPr lang="en-US" altLang="ja-JP" dirty="0" err="1"/>
              <a:t>cheatsheet</a:t>
            </a:r>
            <a:r>
              <a:rPr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Visualization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lang="ja-JP" altLang="en-US" dirty="0" smtClean="0"/>
              <a:t>）</a:t>
            </a:r>
            <a:r>
              <a:rPr lang="ja-JP" altLang="en-US" dirty="0"/>
              <a:t>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https://rstudio.com/resources/cheatsheets/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の基本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ggplot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散布図の作成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geom_point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 plot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geom_line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ヒストグラムの作成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geom_histogram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図の作成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geom_boxplot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2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Handling</a:t>
            </a:r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-1</a:t>
            </a:r>
            <a:r>
              <a:rPr lang="ja-JP" altLang="en-US" dirty="0" smtClean="0"/>
              <a:t>：データの読み込み，表示，計測，抜き出し，</a:t>
            </a:r>
            <a:r>
              <a:rPr lang="ja-JP" altLang="en-US" dirty="0"/>
              <a:t>要約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/>
              <a:t>必要なスキルの説明</a:t>
            </a:r>
            <a:r>
              <a:rPr lang="en-US" altLang="ja-JP" dirty="0" smtClean="0"/>
              <a:t>-2</a:t>
            </a:r>
            <a:r>
              <a:rPr lang="ja-JP" altLang="en-US" dirty="0" smtClean="0"/>
              <a:t>：</a:t>
            </a:r>
            <a:r>
              <a:rPr lang="ja-JP" altLang="en-US" dirty="0"/>
              <a:t>データの結合，並び替え，</a:t>
            </a:r>
            <a:r>
              <a:rPr lang="ja-JP" altLang="en-US" dirty="0" smtClean="0"/>
              <a:t>整形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r>
              <a:rPr lang="en-US" altLang="ja-JP" dirty="0" smtClean="0"/>
              <a:t>Data Visualization</a:t>
            </a:r>
          </a:p>
          <a:p>
            <a:pPr lvl="1"/>
            <a:r>
              <a:rPr lang="ja-JP" altLang="en-US" dirty="0" smtClean="0"/>
              <a:t>必要</a:t>
            </a:r>
            <a:r>
              <a:rPr lang="ja-JP" altLang="en-US" dirty="0"/>
              <a:t>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-3</a:t>
            </a:r>
            <a:r>
              <a:rPr lang="ja-JP" altLang="en-US" dirty="0" smtClean="0"/>
              <a:t>：散布図，折れ線グラフ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ヒストグラム，箱</a:t>
            </a:r>
            <a:r>
              <a:rPr lang="ja-JP" altLang="en-US" dirty="0" err="1" smtClean="0"/>
              <a:t>ひげ</a:t>
            </a:r>
            <a:r>
              <a:rPr lang="ja-JP" altLang="en-US" dirty="0" smtClean="0"/>
              <a:t>図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 smtClean="0"/>
              <a:t>-3</a:t>
            </a:r>
          </a:p>
          <a:p>
            <a:r>
              <a:rPr lang="ja-JP" altLang="en-US" dirty="0"/>
              <a:t>便利</a:t>
            </a:r>
            <a:r>
              <a:rPr lang="ja-JP" altLang="en-US" dirty="0" smtClean="0"/>
              <a:t>な</a:t>
            </a:r>
            <a:r>
              <a:rPr lang="ja-JP" altLang="en-US" dirty="0"/>
              <a:t>機能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その他よく使う関数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帳票の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word/</a:t>
            </a:r>
            <a:r>
              <a:rPr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officer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(EDA)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解析対象となる変数の平均推移の形，個別推移の形，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外れ値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異常値の有無，</a:t>
            </a:r>
            <a:r>
              <a:rPr lang="en-US" altLang="ja-JP" dirty="0" smtClean="0"/>
              <a:t>PK/PD</a:t>
            </a:r>
            <a:r>
              <a:rPr lang="ja-JP" altLang="en-US" dirty="0"/>
              <a:t>の</a:t>
            </a:r>
            <a:r>
              <a:rPr lang="ja-JP" altLang="en-US" dirty="0" smtClean="0"/>
              <a:t>相関確認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共変量の分布，相関，</a:t>
            </a:r>
            <a:r>
              <a:rPr lang="ja-JP" altLang="en-US" dirty="0"/>
              <a:t>外れ値</a:t>
            </a:r>
            <a:r>
              <a:rPr lang="en-US" altLang="ja-JP" dirty="0"/>
              <a:t>/</a:t>
            </a:r>
            <a:r>
              <a:rPr lang="ja-JP" altLang="en-US" dirty="0"/>
              <a:t>異常値の有無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解析データセットに対して，以下を行う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興味の対象ごとの要約</a:t>
            </a:r>
            <a:r>
              <a:rPr lang="ja-JP" altLang="en-US" dirty="0"/>
              <a:t>統計量の</a:t>
            </a:r>
            <a:r>
              <a:rPr lang="ja-JP" altLang="en-US" dirty="0" smtClean="0"/>
              <a:t>算出（</a:t>
            </a:r>
            <a:r>
              <a:rPr lang="en-US" altLang="ja-JP" dirty="0"/>
              <a:t>N, mean,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median</a:t>
            </a:r>
            <a:r>
              <a:rPr lang="en-US" altLang="ja-JP" dirty="0"/>
              <a:t>, min, max</a:t>
            </a:r>
            <a:r>
              <a:rPr lang="ja-JP" altLang="en-US" dirty="0"/>
              <a:t>など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探索的</a:t>
            </a:r>
            <a:r>
              <a:rPr kumimoji="1" lang="ja-JP" altLang="en-US" dirty="0"/>
              <a:t>なグラフ作成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Example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501213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連続共変量の試験ごとの要約統計量（</a:t>
            </a:r>
            <a:r>
              <a:rPr lang="ja-JP" altLang="en-US" dirty="0" smtClean="0"/>
              <a:t>中央値</a:t>
            </a:r>
            <a:r>
              <a:rPr lang="en-US" altLang="ja-JP" dirty="0" smtClean="0"/>
              <a:t>[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-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180025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Study No=3, 4</a:t>
            </a:r>
            <a:r>
              <a:rPr kumimoji="1" lang="ja-JP" altLang="en-US" dirty="0" smtClean="0"/>
              <a:t>では身長が入っていない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Study No=3, 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で異常に高い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が存在する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666"/>
              </p:ext>
            </p:extLst>
          </p:nvPr>
        </p:nvGraphicFramePr>
        <p:xfrm>
          <a:off x="916579" y="2263322"/>
          <a:ext cx="4492625" cy="2590800"/>
        </p:xfrm>
        <a:graphic>
          <a:graphicData uri="http://schemas.openxmlformats.org/drawingml/2006/table">
            <a:tbl>
              <a:tblPr firstRow="1" bandRow="1"/>
              <a:tblGrid>
                <a:gridCol w="731520"/>
                <a:gridCol w="835025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CRCL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406.0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34" y="1396251"/>
            <a:ext cx="5366215" cy="402466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77296" y="704742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用量</a:t>
            </a:r>
            <a:r>
              <a:rPr lang="en-US" altLang="ja-JP" dirty="0" smtClean="0"/>
              <a:t>-</a:t>
            </a:r>
            <a:r>
              <a:rPr lang="ja-JP" altLang="en-US" dirty="0" smtClean="0"/>
              <a:t>投与期ごとの血中濃度推移</a:t>
            </a:r>
            <a:endParaRPr lang="en-US" altLang="ja-JP" dirty="0" smtClean="0"/>
          </a:p>
          <a:p>
            <a:r>
              <a:rPr kumimoji="1" lang="ja-JP" altLang="en-US" dirty="0" smtClean="0"/>
              <a:t>（灰色：個別値，赤：平均値）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0357" y="5486095"/>
            <a:ext cx="48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期目で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例に</a:t>
            </a:r>
            <a:r>
              <a:rPr kumimoji="1" lang="en-US" altLang="ja-JP" dirty="0" smtClean="0"/>
              <a:t>secondary peak</a:t>
            </a:r>
            <a:r>
              <a:rPr kumimoji="1" lang="ja-JP" altLang="en-US" dirty="0" smtClean="0"/>
              <a:t>が認められる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データの読み込み，整形，集計を行い，目的とする出力を作成する</a:t>
            </a:r>
            <a:endParaRPr lang="en-US" altLang="ja-JP" dirty="0" smtClean="0"/>
          </a:p>
          <a:p>
            <a:r>
              <a:rPr lang="ja-JP" altLang="en-US" dirty="0" smtClean="0"/>
              <a:t>グラフ作成の前処理としても必要なことが多い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package “</a:t>
            </a:r>
            <a:r>
              <a:rPr kumimoji="1" lang="en-US" altLang="ja-JP" dirty="0" err="1" smtClean="0"/>
              <a:t>readr</a:t>
            </a:r>
            <a:r>
              <a:rPr kumimoji="1" lang="en-US" altLang="ja-JP" dirty="0" smtClean="0"/>
              <a:t>”, “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” 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R studio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cheatsheet</a:t>
            </a:r>
            <a:r>
              <a:rPr kumimoji="1"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Import </a:t>
            </a:r>
            <a:r>
              <a:rPr lang="en-US" altLang="ja-JP" dirty="0" err="1" smtClean="0">
                <a:solidFill>
                  <a:srgbClr val="FF0000"/>
                </a:solidFill>
              </a:rPr>
              <a:t>Cheatsheet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en-US" altLang="ja-JP" b="1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Data </a:t>
            </a:r>
            <a:r>
              <a:rPr lang="en-US" altLang="ja-JP" dirty="0">
                <a:solidFill>
                  <a:srgbClr val="FF0000"/>
                </a:solidFill>
              </a:rPr>
              <a:t>Transformation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kumimoji="1" lang="ja-JP" altLang="en-US" dirty="0" smtClean="0"/>
              <a:t>）が非常に分かりやすい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2082"/>
            <a:ext cx="11089105" cy="481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u="sng" dirty="0" smtClean="0"/>
              <a:t>データの読み込み</a:t>
            </a:r>
            <a:endParaRPr lang="en-US" altLang="ja-JP" b="1" u="sng" dirty="0" smtClean="0"/>
          </a:p>
          <a:p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read_table</a:t>
            </a:r>
            <a:r>
              <a:rPr lang="en-US" altLang="ja-JP" dirty="0" smtClean="0"/>
              <a:t>: c</a:t>
            </a:r>
            <a:r>
              <a:rPr kumimoji="1" lang="en-US" altLang="ja-JP" dirty="0" smtClean="0"/>
              <a:t>sv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</a:t>
            </a:r>
            <a:r>
              <a:rPr kumimoji="1" lang="ja-JP" altLang="en-US" dirty="0" smtClean="0"/>
              <a:t>するが，うまく認識してくれないケースがある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文字列の結合</a:t>
            </a:r>
            <a:endParaRPr lang="en-US" altLang="ja-JP" b="1" u="sng" dirty="0" smtClean="0"/>
          </a:p>
          <a:p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</a:p>
          <a:p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 smtClean="0"/>
              <a:t>: </a:t>
            </a:r>
            <a:r>
              <a:rPr lang="ja-JP" altLang="en-US" dirty="0" smtClean="0"/>
              <a:t>文字列</a:t>
            </a:r>
            <a:r>
              <a:rPr lang="ja-JP" altLang="en-US" dirty="0"/>
              <a:t>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 smtClean="0"/>
              <a:t>関数例</a:t>
            </a:r>
            <a:r>
              <a:rPr lang="ja-JP" altLang="en-US" dirty="0"/>
              <a:t>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smtClean="0"/>
              <a:t>nm_data0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“cloud/project/R-for-</a:t>
            </a:r>
            <a:r>
              <a:rPr lang="en-US" altLang="ja-JP" dirty="0" err="1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-master 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 smtClean="0"/>
              <a:t>(), RACE = </a:t>
            </a:r>
            <a:r>
              <a:rPr lang="en-US" altLang="ja-JP" dirty="0" err="1" smtClean="0"/>
              <a:t>col_factor</a:t>
            </a:r>
            <a:r>
              <a:rPr lang="en-US" altLang="ja-JP" dirty="0" smtClean="0"/>
              <a:t>())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 smtClean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smtClean="0"/>
              <a:t>nm_data00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txt</a:t>
            </a:r>
            <a:r>
              <a:rPr lang="ja-JP" altLang="en-US" dirty="0" smtClean="0"/>
              <a:t>形式</a:t>
            </a:r>
            <a:r>
              <a:rPr lang="ja-JP" altLang="en-US" dirty="0"/>
              <a:t>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b="1" u="sng" dirty="0" smtClean="0"/>
              <a:t>データの表示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head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データの最初の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行（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）を表示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関数例：</a:t>
            </a:r>
            <a:r>
              <a:rPr lang="en-US" altLang="ja-JP" sz="1600" dirty="0" smtClean="0">
                <a:solidFill>
                  <a:srgbClr val="0070C0"/>
                </a:solidFill>
              </a:rPr>
              <a:t>head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, 10)</a:t>
            </a:r>
            <a:br>
              <a:rPr lang="en-US" altLang="ja-JP" sz="1600" dirty="0" smtClean="0"/>
            </a:br>
            <a:r>
              <a:rPr lang="ja-JP" altLang="en-US" sz="1600" dirty="0" smtClean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の最初の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行を表示</a:t>
            </a:r>
            <a:endParaRPr kumimoji="1" lang="en-US" altLang="ja-JP" sz="1600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View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データをスプレッドシートとして表示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solidFill>
                  <a:srgbClr val="0070C0"/>
                </a:solidFill>
              </a:rPr>
              <a:t>View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をスプレッドシートとして表示</a:t>
            </a:r>
            <a:endParaRPr lang="en-US" altLang="ja-JP" sz="1600" dirty="0" smtClean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names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データの列名を表示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400" b="1" u="sng" dirty="0"/>
              <a:t>データ</a:t>
            </a:r>
            <a:r>
              <a:rPr lang="ja-JP" altLang="en-US" sz="2400" b="1" u="sng" dirty="0" smtClean="0"/>
              <a:t>の計測</a:t>
            </a:r>
            <a:endParaRPr lang="en-US" altLang="ja-JP" sz="2400" b="1" u="sng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n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データの行数</a:t>
            </a:r>
            <a:r>
              <a:rPr kumimoji="1" lang="ja-JP" altLang="en-US" sz="2000" dirty="0" smtClean="0"/>
              <a:t>を計測，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()</a:t>
            </a:r>
            <a:r>
              <a:rPr lang="ja-JP" altLang="en-US" sz="2000" dirty="0" smtClean="0"/>
              <a:t>内の変数でグループ化して</a:t>
            </a:r>
            <a:r>
              <a:rPr lang="ja-JP" altLang="en-US" sz="2000" dirty="0"/>
              <a:t>計測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 %&gt;% </a:t>
            </a:r>
            <a:r>
              <a:rPr lang="en-US" altLang="ja-JP" sz="1600" dirty="0" smtClean="0">
                <a:solidFill>
                  <a:srgbClr val="0070C0"/>
                </a:solidFill>
              </a:rPr>
              <a:t>count</a:t>
            </a:r>
            <a:r>
              <a:rPr lang="en-US" altLang="ja-JP" sz="1600" dirty="0" smtClean="0"/>
              <a:t>(PN)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の行数を</a:t>
            </a:r>
            <a:r>
              <a:rPr lang="en-US" altLang="ja-JP" sz="1600" dirty="0" smtClean="0"/>
              <a:t>PN</a:t>
            </a:r>
            <a:r>
              <a:rPr lang="ja-JP" altLang="en-US" sz="1600" dirty="0" smtClean="0"/>
              <a:t>ごとに計測</a:t>
            </a:r>
            <a:endParaRPr lang="en-US" altLang="ja-JP" sz="16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ncol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の列数を</a:t>
            </a:r>
            <a:r>
              <a:rPr lang="ja-JP" altLang="en-US" sz="2000" dirty="0"/>
              <a:t>計測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11904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表示，計測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View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433"/>
              </p:ext>
            </p:extLst>
          </p:nvPr>
        </p:nvGraphicFramePr>
        <p:xfrm>
          <a:off x="8153400" y="2237546"/>
          <a:ext cx="2487660" cy="234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32"/>
                <a:gridCol w="497532"/>
                <a:gridCol w="497532"/>
                <a:gridCol w="497532"/>
                <a:gridCol w="497532"/>
              </a:tblGrid>
              <a:tr h="3909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H="1">
            <a:off x="7903491" y="2369748"/>
            <a:ext cx="0" cy="208134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88608" y="322575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row/</a:t>
            </a:r>
            <a:r>
              <a:rPr kumimoji="1" lang="ja-JP" altLang="en-US" dirty="0" smtClean="0"/>
              <a:t>行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6200000" flipH="1">
            <a:off x="9397230" y="981805"/>
            <a:ext cx="0" cy="2081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48788" y="1551642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col/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u="sng" dirty="0" smtClean="0"/>
              <a:t>データの抜き出し</a:t>
            </a:r>
            <a:endParaRPr lang="en-US" altLang="ja-JP" sz="2000" b="1" u="sng" dirty="0" smtClean="0"/>
          </a:p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filter</a:t>
            </a:r>
            <a:r>
              <a:rPr kumimoji="1" lang="en-US" altLang="ja-JP" sz="1600" dirty="0" smtClean="0"/>
              <a:t>: ()</a:t>
            </a:r>
            <a:r>
              <a:rPr kumimoji="1" lang="ja-JP" altLang="en-US" sz="1600" dirty="0" smtClean="0"/>
              <a:t>内の条件式に該当する行を抜き出す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 smtClean="0"/>
              <a:t>:  </a:t>
            </a:r>
            <a:r>
              <a:rPr lang="en-US" altLang="ja-JP" sz="1200" dirty="0" err="1" smtClean="0"/>
              <a:t>nm_data</a:t>
            </a:r>
            <a:r>
              <a:rPr lang="en-US" altLang="ja-JP" sz="1200" dirty="0" smtClean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filter</a:t>
            </a:r>
            <a:r>
              <a:rPr lang="en-US" altLang="ja-JP" sz="1200" dirty="0" smtClean="0"/>
              <a:t>(DOSE &gt;= 500)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DOSE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500</a:t>
            </a:r>
            <a:r>
              <a:rPr lang="ja-JP" altLang="en-US" sz="1200" dirty="0" smtClean="0"/>
              <a:t>以下の行を抜き出す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</a:t>
            </a:r>
            <a:r>
              <a:rPr lang="en-US" altLang="ja-JP" sz="1200" dirty="0" smtClean="0"/>
              <a:t>&gt;= 500 &amp; RACE == 1)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 smtClean="0"/>
              <a:t>以下かつ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を抜き出す</a:t>
            </a:r>
            <a:endParaRPr lang="en-US" altLang="ja-JP" sz="12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slice</a:t>
            </a:r>
            <a:r>
              <a:rPr lang="en-US" altLang="ja-JP" sz="1600" dirty="0" smtClean="0"/>
              <a:t>: ()</a:t>
            </a:r>
            <a:r>
              <a:rPr lang="ja-JP" altLang="en-US" sz="1600" dirty="0" smtClean="0"/>
              <a:t>内の行数だけ行を取り出す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行を取り出す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b="1" u="sng" dirty="0" smtClean="0"/>
              <a:t>データの要約</a:t>
            </a:r>
            <a:endParaRPr lang="en-US" altLang="ja-JP" sz="2000" b="1" u="sng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以降の処理を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内ごとに行う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600" dirty="0" smtClean="0"/>
              <a:t>: group</a:t>
            </a:r>
            <a:r>
              <a:rPr lang="ja-JP" altLang="en-US" sz="1600" dirty="0" smtClean="0"/>
              <a:t>ごとの処理を解除する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行抜き出す（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行とする）</a:t>
            </a:r>
            <a:endParaRPr lang="en-US" altLang="ja-JP" sz="1200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group_by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grouping</a:t>
            </a:r>
            <a:r>
              <a:rPr lang="ja-JP" altLang="en-US" sz="1600" dirty="0" smtClean="0"/>
              <a:t>した列ごとに新たな列を作る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</a:t>
            </a:r>
            <a:r>
              <a:rPr lang="en-US" altLang="ja-JP" sz="1200" dirty="0"/>
              <a:t>%&gt;% </a:t>
            </a:r>
            <a:r>
              <a:rPr lang="en-US" altLang="ja-JP" sz="1200" dirty="0">
                <a:solidFill>
                  <a:srgbClr val="0070C0"/>
                </a:solidFill>
              </a:rPr>
              <a:t>slice</a:t>
            </a:r>
            <a:r>
              <a:rPr lang="en-US" altLang="ja-JP" sz="1200" dirty="0"/>
              <a:t>(1)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(RACE)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BW_mean</a:t>
            </a:r>
            <a:r>
              <a:rPr lang="en-US" altLang="ja-JP" sz="1200" dirty="0" smtClean="0"/>
              <a:t> = mean(BW))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ごとに最初の</a:t>
            </a:r>
            <a:r>
              <a:rPr lang="en-US" altLang="ja-JP" sz="1200" dirty="0"/>
              <a:t>1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抜き出し，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の平均値を求める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1600" dirty="0"/>
          </a:p>
          <a:p>
            <a:pPr marL="457200" lvl="1" indent="0">
              <a:buNone/>
            </a:pPr>
            <a:endParaRPr lang="en-US" altLang="ja-JP" sz="1200" dirty="0" smtClean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99867"/>
              </p:ext>
            </p:extLst>
          </p:nvPr>
        </p:nvGraphicFramePr>
        <p:xfrm>
          <a:off x="5543928" y="1790086"/>
          <a:ext cx="1202347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125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877050" y="2255768"/>
            <a:ext cx="852596" cy="45391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DOSE </a:t>
            </a:r>
            <a:r>
              <a:rPr lang="en-US" altLang="ja-JP" sz="1000" dirty="0" smtClean="0">
                <a:solidFill>
                  <a:schemeClr val="tx1"/>
                </a:solidFill>
              </a:rPr>
              <a:t>&gt;= 500)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205" y="235658"/>
            <a:ext cx="2489398" cy="221599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b="1" u="sng" dirty="0" smtClean="0"/>
              <a:t>条件式の例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== 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と等しい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!=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B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と異なる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&lt;=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以下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&gt;= B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以上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&lt; B  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未満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 B 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より大きい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%in%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c(B, C, D)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B, C, D</a:t>
            </a:r>
            <a:r>
              <a:rPr kumimoji="1" lang="ja-JP" altLang="en-US" sz="1050" dirty="0" smtClean="0"/>
              <a:t>に含まれない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== B &amp; C == D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と等しくかつ</a:t>
            </a:r>
            <a:r>
              <a:rPr lang="en-US" altLang="ja-JP" sz="1050" dirty="0" smtClean="0"/>
              <a:t>C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D</a:t>
            </a:r>
            <a:r>
              <a:rPr lang="ja-JP" altLang="en-US" sz="1050" dirty="0" smtClean="0"/>
              <a:t>と等しい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== B | C == D : </a:t>
            </a:r>
            <a:r>
              <a:rPr lang="en-US" altLang="ja-JP" sz="1050" dirty="0"/>
              <a:t>A</a:t>
            </a:r>
            <a:r>
              <a:rPr lang="ja-JP" altLang="en-US" sz="1050" dirty="0"/>
              <a:t>が</a:t>
            </a:r>
            <a:r>
              <a:rPr lang="en-US" altLang="ja-JP" sz="1050" dirty="0"/>
              <a:t>B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等しい又は</a:t>
            </a:r>
            <a:r>
              <a:rPr lang="en-US" altLang="ja-JP" sz="1050" dirty="0" smtClean="0"/>
              <a:t>C</a:t>
            </a:r>
            <a:r>
              <a:rPr lang="ja-JP" altLang="en-US" sz="1050" dirty="0"/>
              <a:t>が</a:t>
            </a:r>
            <a:r>
              <a:rPr lang="en-US" altLang="ja-JP" sz="1050" dirty="0"/>
              <a:t>D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</a:t>
            </a:r>
            <a:endParaRPr lang="en-US" altLang="ja-JP" sz="105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007"/>
              </p:ext>
            </p:extLst>
          </p:nvPr>
        </p:nvGraphicFramePr>
        <p:xfrm>
          <a:off x="7818808" y="2083102"/>
          <a:ext cx="1202347" cy="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44"/>
              </p:ext>
            </p:extLst>
          </p:nvPr>
        </p:nvGraphicFramePr>
        <p:xfrm>
          <a:off x="5946174" y="3563736"/>
          <a:ext cx="1202347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>
          <a:xfrm>
            <a:off x="7353300" y="4400751"/>
            <a:ext cx="1350101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group_by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(ID) %&gt;% slice(1)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87898"/>
              </p:ext>
            </p:extLst>
          </p:nvPr>
        </p:nvGraphicFramePr>
        <p:xfrm>
          <a:off x="8826253" y="4114826"/>
          <a:ext cx="1202347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右矢印 23"/>
          <p:cNvSpPr/>
          <p:nvPr/>
        </p:nvSpPr>
        <p:spPr>
          <a:xfrm>
            <a:off x="8703401" y="5378552"/>
            <a:ext cx="1679866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group_by</a:t>
            </a:r>
            <a:r>
              <a:rPr lang="en-US" altLang="ja-JP" sz="1100" dirty="0">
                <a:solidFill>
                  <a:schemeClr val="tx1"/>
                </a:solidFill>
              </a:rPr>
              <a:t>(RACE) %&gt;%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summarise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BW_mean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= mean(BW))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8273"/>
              </p:ext>
            </p:extLst>
          </p:nvPr>
        </p:nvGraphicFramePr>
        <p:xfrm>
          <a:off x="10607973" y="5227998"/>
          <a:ext cx="1231094" cy="8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47"/>
                <a:gridCol w="615547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BW_mean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9231205" y="2571608"/>
            <a:ext cx="2791417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要約統計量の関数例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length : </a:t>
            </a:r>
            <a:r>
              <a:rPr kumimoji="1" lang="ja-JP" altLang="en-US" sz="1050" dirty="0" smtClean="0"/>
              <a:t>数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mean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lang="ja-JP" altLang="en-US" sz="1050" dirty="0"/>
              <a:t>平均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sd</a:t>
            </a:r>
            <a:r>
              <a:rPr lang="en-US" altLang="ja-JP" sz="1050" dirty="0"/>
              <a:t>   :</a:t>
            </a:r>
            <a:r>
              <a:rPr lang="ja-JP" altLang="en-US" sz="1050" dirty="0"/>
              <a:t> 標準偏差</a:t>
            </a:r>
            <a:endParaRPr lang="en-US" altLang="ja-JP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median  : </a:t>
            </a:r>
            <a:r>
              <a:rPr lang="ja-JP" altLang="en-US" sz="1050" dirty="0" smtClean="0"/>
              <a:t>中央値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min</a:t>
            </a:r>
            <a:r>
              <a:rPr kumimoji="1" lang="en-US" altLang="ja-JP" sz="1050" dirty="0" smtClean="0"/>
              <a:t>: </a:t>
            </a:r>
            <a:r>
              <a:rPr kumimoji="1" lang="ja-JP" altLang="en-US" sz="1050" dirty="0" smtClean="0"/>
              <a:t>最小値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max : </a:t>
            </a:r>
            <a:r>
              <a:rPr lang="ja-JP" altLang="en-US" sz="1050" dirty="0" smtClean="0"/>
              <a:t>最大値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quantile(,</a:t>
            </a:r>
            <a:r>
              <a:rPr lang="en-US" altLang="ja-JP" sz="1050" dirty="0" err="1" smtClean="0"/>
              <a:t>prob</a:t>
            </a:r>
            <a:r>
              <a:rPr lang="en-US" altLang="ja-JP" sz="1050" dirty="0" smtClean="0"/>
              <a:t>=X) :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100*X</a:t>
            </a:r>
            <a:r>
              <a:rPr lang="ja-JP" altLang="en-US" sz="1050" dirty="0" smtClean="0"/>
              <a:t>のパーセント点</a:t>
            </a: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nm_data2</a:t>
            </a:r>
            <a:r>
              <a:rPr lang="ja-JP" altLang="en-US" dirty="0" smtClean="0"/>
              <a:t>として読み込み，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試験（</a:t>
            </a:r>
            <a:r>
              <a:rPr lang="en-US" altLang="ja-JP" dirty="0" smtClean="0"/>
              <a:t>PN</a:t>
            </a:r>
            <a:r>
              <a:rPr lang="ja-JP" altLang="en-US" dirty="0" smtClean="0"/>
              <a:t>）ごとの被験者数</a:t>
            </a:r>
            <a:r>
              <a:rPr lang="en-US" altLang="ja-JP" dirty="0" smtClean="0"/>
              <a:t>(ID)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試験（</a:t>
            </a:r>
            <a:r>
              <a:rPr lang="en-US" altLang="ja-JP" dirty="0"/>
              <a:t>PN</a:t>
            </a:r>
            <a:r>
              <a:rPr lang="ja-JP" altLang="en-US" dirty="0"/>
              <a:t>）ごとの</a:t>
            </a:r>
            <a:r>
              <a:rPr lang="en-US" altLang="ja-JP" dirty="0" smtClean="0"/>
              <a:t>MK7655(DRUG=2)</a:t>
            </a:r>
            <a:r>
              <a:rPr lang="ja-JP" altLang="en-US" dirty="0" smtClean="0"/>
              <a:t>の有効血漿中濃度の数（</a:t>
            </a:r>
            <a:r>
              <a:rPr lang="en-US" altLang="ja-JP" dirty="0" smtClean="0"/>
              <a:t>MDV=0</a:t>
            </a:r>
            <a:r>
              <a:rPr lang="ja-JP" altLang="en-US" dirty="0" smtClean="0"/>
              <a:t>の行数）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PN</a:t>
            </a:r>
            <a:r>
              <a:rPr lang="ja-JP" altLang="en-US" dirty="0" smtClean="0"/>
              <a:t> </a:t>
            </a:r>
            <a:r>
              <a:rPr lang="en-US" altLang="ja-JP" dirty="0"/>
              <a:t>= 1, 2</a:t>
            </a:r>
            <a:r>
              <a:rPr lang="ja-JP" altLang="en-US" dirty="0"/>
              <a:t>のデータに絞り，試験（</a:t>
            </a:r>
            <a:r>
              <a:rPr lang="en-US" altLang="ja-JP" dirty="0"/>
              <a:t>PN</a:t>
            </a:r>
            <a:r>
              <a:rPr lang="ja-JP" altLang="en-US" dirty="0"/>
              <a:t>）</a:t>
            </a:r>
            <a:r>
              <a:rPr lang="ja-JP" altLang="en-US" dirty="0" err="1"/>
              <a:t>ごと</a:t>
            </a:r>
            <a:r>
              <a:rPr lang="ja-JP" altLang="en-US" dirty="0"/>
              <a:t>かつ用量（</a:t>
            </a:r>
            <a:r>
              <a:rPr lang="en-US" altLang="ja-JP" dirty="0"/>
              <a:t>DOSE</a:t>
            </a:r>
            <a:r>
              <a:rPr lang="ja-JP" altLang="en-US" dirty="0"/>
              <a:t>）ごとの背景因子（</a:t>
            </a:r>
            <a:r>
              <a:rPr lang="en-US" altLang="ja-JP" dirty="0"/>
              <a:t>AGE, WT, CRCL</a:t>
            </a:r>
            <a:r>
              <a:rPr lang="ja-JP" altLang="en-US" dirty="0"/>
              <a:t>）の平均値を算出して</a:t>
            </a:r>
            <a:r>
              <a:rPr lang="ja-JP" altLang="en-US" dirty="0" smtClean="0"/>
              <a:t>ください</a:t>
            </a:r>
            <a:endParaRPr lang="en-US" altLang="ja-JP" dirty="0"/>
          </a:p>
          <a:p>
            <a:pPr marL="0" lvl="1" indent="0">
              <a:spcBef>
                <a:spcPts val="1800"/>
              </a:spcBef>
              <a:buNone/>
            </a:pPr>
            <a:r>
              <a:rPr lang="ja-JP" altLang="en-US" dirty="0" err="1" smtClean="0"/>
              <a:t>を算</a:t>
            </a:r>
            <a:r>
              <a:rPr lang="ja-JP" altLang="en-US" dirty="0" smtClean="0"/>
              <a:t>出してください。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1631</TotalTime>
  <Words>1927</Words>
  <Application>Microsoft Office PowerPoint</Application>
  <PresentationFormat>ワイド画面</PresentationFormat>
  <Paragraphs>489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ＭＳ Ｐゴシック</vt:lpstr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テーマ</vt:lpstr>
      <vt:lpstr>Exploratory Data Analysis (EDA)</vt:lpstr>
      <vt:lpstr>Contents</vt:lpstr>
      <vt:lpstr>Exploratory Data Analysis (EDA)</vt:lpstr>
      <vt:lpstr>EDA Example</vt:lpstr>
      <vt:lpstr>Data Handling</vt:lpstr>
      <vt:lpstr>データの読み込み read_csv, read_table, paste, paste0</vt:lpstr>
      <vt:lpstr>データの表示，計測 head, View, names, count, n, nrow, ncol</vt:lpstr>
      <vt:lpstr>データの抜き出し,要約 filter, slice, group_by, summarise</vt:lpstr>
      <vt:lpstr>演習-1</vt:lpstr>
      <vt:lpstr>演習-1：回答コード</vt:lpstr>
      <vt:lpstr>データの結合，並び替え，整形 left_join, bind_rows, arrange</vt:lpstr>
      <vt:lpstr>その他よく使う関数 mutate, expand.grid, sample_n</vt:lpstr>
      <vt:lpstr>演習-2</vt:lpstr>
      <vt:lpstr>Data Visualization</vt:lpstr>
      <vt:lpstr>ggplot2の基本 ggplot</vt:lpstr>
      <vt:lpstr>散布図の作成 geom_point</vt:lpstr>
      <vt:lpstr>line plotの作成 geom_line</vt:lpstr>
      <vt:lpstr>ヒストグラムの作成 geom_histogram</vt:lpstr>
      <vt:lpstr>箱ひげ図の作成 geom_boxplot</vt:lpstr>
      <vt:lpstr>演習-2</vt:lpstr>
      <vt:lpstr>演習-2：回答</vt:lpstr>
      <vt:lpstr>その他よく使う関数</vt:lpstr>
      <vt:lpstr>便利な機能：帳票のword/ppt出力 officer, flextable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Sasaki, Tomohiro(佐々木　智啓)</cp:lastModifiedBy>
  <cp:revision>780</cp:revision>
  <cp:lastPrinted>2019-07-18T10:05:47Z</cp:lastPrinted>
  <dcterms:created xsi:type="dcterms:W3CDTF">2019-07-16T00:45:48Z</dcterms:created>
  <dcterms:modified xsi:type="dcterms:W3CDTF">2020-10-05T00:36:25Z</dcterms:modified>
</cp:coreProperties>
</file>