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322" r:id="rId3"/>
    <p:sldId id="319" r:id="rId4"/>
    <p:sldId id="301" r:id="rId5"/>
    <p:sldId id="300" r:id="rId6"/>
    <p:sldId id="308" r:id="rId7"/>
    <p:sldId id="303" r:id="rId8"/>
    <p:sldId id="302" r:id="rId9"/>
    <p:sldId id="304" r:id="rId10"/>
    <p:sldId id="305" r:id="rId11"/>
    <p:sldId id="306" r:id="rId12"/>
    <p:sldId id="307" r:id="rId13"/>
    <p:sldId id="310" r:id="rId14"/>
    <p:sldId id="311" r:id="rId15"/>
    <p:sldId id="324" r:id="rId16"/>
    <p:sldId id="325" r:id="rId17"/>
    <p:sldId id="314" r:id="rId18"/>
    <p:sldId id="316" r:id="rId19"/>
    <p:sldId id="315" r:id="rId20"/>
    <p:sldId id="320" r:id="rId21"/>
    <p:sldId id="317" r:id="rId22"/>
    <p:sldId id="312" r:id="rId23"/>
    <p:sldId id="323" r:id="rId24"/>
    <p:sldId id="313" r:id="rId25"/>
    <p:sldId id="321" r:id="rId2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啓 佐々木" initials="智啓" lastIdx="7" clrIdx="0">
    <p:extLst>
      <p:ext uri="{19B8F6BF-5375-455C-9EA6-DF929625EA0E}">
        <p15:presenceInfo xmlns:p15="http://schemas.microsoft.com/office/powerpoint/2012/main" userId="2d1fa89a17887f8c" providerId="Windows Live"/>
      </p:ext>
    </p:extLst>
  </p:cmAuthor>
  <p:cmAuthor id="2" name="FUKAE MASATO / 深江 真登" initials="FM/深真" lastIdx="2" clrIdx="1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  <p:cmAuthor id="3" name="KASHIHARA YUSHI / 柏原 祐志" initials="KY/柏祐" lastIdx="1" clrIdx="2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4" name="INOUE HIROYUKI / 井上 裕之" initials="IH/井裕" lastIdx="2" clrIdx="3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/>
            <a:t>計算などを実施し、結果を出す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/>
            <a:t>アウトプット</a:t>
          </a:r>
          <a:r>
            <a:rPr kumimoji="1" lang="en-US" altLang="ja-JP" sz="1600" dirty="0"/>
            <a:t/>
          </a:r>
          <a:br>
            <a:rPr kumimoji="1" lang="en-US" altLang="ja-JP" sz="1600" dirty="0"/>
          </a:br>
          <a:r>
            <a:rPr kumimoji="1" lang="ja-JP" altLang="en-US" sz="1600" dirty="0"/>
            <a:t>を作成</a:t>
          </a:r>
          <a:endParaRPr kumimoji="1" lang="en-US" altLang="ja-JP" sz="16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/>
            <a:t>レイアウトの</a:t>
          </a:r>
          <a:r>
            <a:rPr kumimoji="1" lang="en-US" altLang="ja-JP" sz="1800" dirty="0"/>
            <a:t/>
          </a:r>
          <a:br>
            <a:rPr kumimoji="1" lang="en-US" altLang="ja-JP" sz="1800" dirty="0"/>
          </a:br>
          <a:r>
            <a:rPr kumimoji="1" lang="ja-JP" altLang="en-US" sz="1800" dirty="0"/>
            <a:t>設定</a:t>
          </a:r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/>
            <a:t>ウィジェットの設定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/>
            <a:t>アウトプットの設置</a:t>
          </a:r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</dgm:pt>
    <dgm:pt modelId="{001F051C-543D-4696-A017-97682DE49D59}" type="pres">
      <dgm:prSet presAssocID="{9933850E-8335-4643-AC33-6F78A12AAE73}" presName="rootComposite" presStyleCnt="0"/>
      <dgm:spPr/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</dgm:pt>
    <dgm:pt modelId="{EA78AE9B-D0FC-4F02-998E-DC7879585B4E}" type="pres">
      <dgm:prSet presAssocID="{9933850E-8335-4643-AC33-6F78A12AAE73}" presName="hierChild5" presStyleCnt="0"/>
      <dgm:spPr/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081849" y="813040"/>
          <a:ext cx="1093049" cy="34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09"/>
              </a:lnTo>
              <a:lnTo>
                <a:pt x="1093049" y="170509"/>
              </a:lnTo>
              <a:lnTo>
                <a:pt x="1093049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1099387" y="813040"/>
          <a:ext cx="982461" cy="341019"/>
        </a:xfrm>
        <a:custGeom>
          <a:avLst/>
          <a:gdLst/>
          <a:ahLst/>
          <a:cxnLst/>
          <a:rect l="0" t="0" r="0" b="0"/>
          <a:pathLst>
            <a:path>
              <a:moveTo>
                <a:pt x="982461" y="0"/>
              </a:moveTo>
              <a:lnTo>
                <a:pt x="982461" y="170509"/>
              </a:lnTo>
              <a:lnTo>
                <a:pt x="0" y="170509"/>
              </a:lnTo>
              <a:lnTo>
                <a:pt x="0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269897" y="1088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server.R</a:t>
          </a:r>
          <a:endParaRPr kumimoji="1" lang="ja-JP" altLang="en-US" sz="1800" kern="1200" dirty="0"/>
        </a:p>
      </dsp:txBody>
      <dsp:txXfrm>
        <a:off x="1269897" y="1088"/>
        <a:ext cx="1623903" cy="811951"/>
      </dsp:txXfrm>
    </dsp:sp>
    <dsp:sp modelId="{2C45F10C-E933-492D-9942-112BAF9BE6DF}">
      <dsp:nvSpPr>
        <dsp:cNvPr id="0" name=""/>
        <dsp:cNvSpPr/>
      </dsp:nvSpPr>
      <dsp:spPr>
        <a:xfrm>
          <a:off x="176848" y="1154060"/>
          <a:ext cx="1845079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計算などを実施し、結果を出す</a:t>
          </a:r>
        </a:p>
      </dsp:txBody>
      <dsp:txXfrm>
        <a:off x="176848" y="1154060"/>
        <a:ext cx="1845079" cy="811951"/>
      </dsp:txXfrm>
    </dsp:sp>
    <dsp:sp modelId="{40A63680-0C4B-4654-BD1E-88649ECF0D1B}">
      <dsp:nvSpPr>
        <dsp:cNvPr id="0" name=""/>
        <dsp:cNvSpPr/>
      </dsp:nvSpPr>
      <dsp:spPr>
        <a:xfrm>
          <a:off x="2362947" y="1154060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アウトプット</a:t>
          </a:r>
          <a:r>
            <a:rPr kumimoji="1" lang="en-US" altLang="ja-JP" sz="1600" kern="1200" dirty="0"/>
            <a:t/>
          </a:r>
          <a:br>
            <a:rPr kumimoji="1" lang="en-US" altLang="ja-JP" sz="1600" kern="1200" dirty="0"/>
          </a:br>
          <a:r>
            <a:rPr kumimoji="1" lang="ja-JP" altLang="en-US" sz="1600" kern="1200" dirty="0"/>
            <a:t>を作成</a:t>
          </a:r>
          <a:endParaRPr kumimoji="1" lang="en-US" altLang="ja-JP" sz="1600" kern="1200" dirty="0"/>
        </a:p>
      </dsp:txBody>
      <dsp:txXfrm>
        <a:off x="2362947" y="1154060"/>
        <a:ext cx="1623903" cy="811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591092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80"/>
              </a:lnTo>
              <a:lnTo>
                <a:pt x="1833216" y="159080"/>
              </a:lnTo>
              <a:lnTo>
                <a:pt x="1833216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2545372" y="1065057"/>
          <a:ext cx="91440" cy="31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5B61-DC78-4519-B7C1-C4937DC4910D}">
      <dsp:nvSpPr>
        <dsp:cNvPr id="0" name=""/>
        <dsp:cNvSpPr/>
      </dsp:nvSpPr>
      <dsp:spPr>
        <a:xfrm>
          <a:off x="757875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1833216" y="0"/>
              </a:moveTo>
              <a:lnTo>
                <a:pt x="1833216" y="159080"/>
              </a:lnTo>
              <a:lnTo>
                <a:pt x="0" y="159080"/>
              </a:lnTo>
              <a:lnTo>
                <a:pt x="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833564" y="307529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ui.R</a:t>
          </a:r>
          <a:endParaRPr kumimoji="1" lang="ja-JP" altLang="en-US" sz="1800" kern="1200" dirty="0"/>
        </a:p>
      </dsp:txBody>
      <dsp:txXfrm>
        <a:off x="1833564" y="307529"/>
        <a:ext cx="1515055" cy="757527"/>
      </dsp:txXfrm>
    </dsp:sp>
    <dsp:sp modelId="{47E76CCF-C692-4D9B-8AD4-89C2BFA3D2ED}">
      <dsp:nvSpPr>
        <dsp:cNvPr id="0" name=""/>
        <dsp:cNvSpPr/>
      </dsp:nvSpPr>
      <dsp:spPr>
        <a:xfrm>
          <a:off x="347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レイアウトの</a:t>
          </a:r>
          <a:r>
            <a:rPr kumimoji="1" lang="en-US" altLang="ja-JP" sz="1800" kern="1200" dirty="0"/>
            <a:t/>
          </a:r>
          <a:br>
            <a:rPr kumimoji="1" lang="en-US" altLang="ja-JP" sz="1800" kern="1200" dirty="0"/>
          </a:br>
          <a:r>
            <a:rPr kumimoji="1" lang="ja-JP" altLang="en-US" sz="1800" kern="1200" dirty="0"/>
            <a:t>設定</a:t>
          </a:r>
        </a:p>
      </dsp:txBody>
      <dsp:txXfrm>
        <a:off x="347" y="1383218"/>
        <a:ext cx="1515055" cy="757527"/>
      </dsp:txXfrm>
    </dsp:sp>
    <dsp:sp modelId="{2C45F10C-E933-492D-9942-112BAF9BE6DF}">
      <dsp:nvSpPr>
        <dsp:cNvPr id="0" name=""/>
        <dsp:cNvSpPr/>
      </dsp:nvSpPr>
      <dsp:spPr>
        <a:xfrm>
          <a:off x="1833564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ウィジェットの設定</a:t>
          </a:r>
        </a:p>
      </dsp:txBody>
      <dsp:txXfrm>
        <a:off x="1833564" y="1383218"/>
        <a:ext cx="1515055" cy="757527"/>
      </dsp:txXfrm>
    </dsp:sp>
    <dsp:sp modelId="{40A63680-0C4B-4654-BD1E-88649ECF0D1B}">
      <dsp:nvSpPr>
        <dsp:cNvPr id="0" name=""/>
        <dsp:cNvSpPr/>
      </dsp:nvSpPr>
      <dsp:spPr>
        <a:xfrm>
          <a:off x="3666781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アウトプットの設置</a:t>
          </a:r>
        </a:p>
      </dsp:txBody>
      <dsp:txXfrm>
        <a:off x="3666781" y="1383218"/>
        <a:ext cx="1515055" cy="75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対策としてパーを半分に減らす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595125" y="571529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裏を読むことで勝ちやすくなる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7226253" y="4621696"/>
            <a:ext cx="1410851" cy="11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012465" y="3916018"/>
            <a:ext cx="2310034" cy="19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対策の対策としてチョキを半分に減らす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裏の裏を読めれば勝てる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68221" y="2281111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5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687496" y="4071748"/>
            <a:ext cx="2337873" cy="20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549022" y="4845820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番外編：読み間違えた場合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7780974" y="2468157"/>
            <a:ext cx="4240409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自分がチョキ</a:t>
            </a:r>
            <a:r>
              <a:rPr kumimoji="1" lang="ja-JP" altLang="en-US" dirty="0"/>
              <a:t>で勝つ確率が下がり、相手がグー以外で勝つ確率が上がるので結果的に相手がゴールしやすくなる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310774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パーを減らす：ローリスク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チョキを減らす：</a:t>
            </a:r>
            <a:r>
              <a:rPr lang="ja-JP" altLang="en-US" dirty="0" smtClean="0"/>
              <a:t>ハイリス</a:t>
            </a:r>
            <a:endParaRPr kumimoji="1" lang="en-US" altLang="ja-JP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3878743" cy="1013576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自分がパーで勝つ確率は下がるが、</a:t>
            </a:r>
            <a:r>
              <a:rPr lang="ja-JP" altLang="en-US" dirty="0"/>
              <a:t>相手</a:t>
            </a:r>
            <a:r>
              <a:rPr kumimoji="1" lang="ja-JP" altLang="en-US" dirty="0"/>
              <a:t>がチョキで勝つ確率も下がるので結果的にほぼ等しくなる</a:t>
            </a:r>
          </a:p>
        </p:txBody>
      </p:sp>
      <p:pic>
        <p:nvPicPr>
          <p:cNvPr id="17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8383552" y="5516216"/>
            <a:ext cx="1002146" cy="8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615849" y="5113404"/>
            <a:ext cx="1507958" cy="12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01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08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4547" y="125454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85206" y="354163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使用するパッケージ例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RxODE</a:t>
            </a:r>
            <a:endParaRPr kumimoji="1" lang="en-US" altLang="ja-JP" dirty="0"/>
          </a:p>
          <a:p>
            <a:pPr lvl="1"/>
            <a:r>
              <a:rPr lang="en-US" altLang="ja-JP" dirty="0" err="1"/>
              <a:t>mrgsolve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これらのパッケージは</a:t>
            </a:r>
            <a:endParaRPr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のみでシミュレーションを完結できる</a:t>
            </a:r>
            <a:endParaRPr lang="en-US" altLang="ja-JP" dirty="0"/>
          </a:p>
          <a:p>
            <a:pPr lvl="1"/>
            <a:r>
              <a:rPr lang="ja-JP" altLang="en-US" dirty="0"/>
              <a:t>微分方程式を扱えるので</a:t>
            </a:r>
            <a:r>
              <a:rPr lang="en-US" altLang="ja-JP" dirty="0"/>
              <a:t>PK</a:t>
            </a:r>
            <a:r>
              <a:rPr lang="ja-JP" altLang="en-US" dirty="0"/>
              <a:t>のシミュレーションにも利用しやすい</a:t>
            </a:r>
            <a:endParaRPr lang="en-US" altLang="ja-JP" dirty="0"/>
          </a:p>
          <a:p>
            <a:pPr lvl="1"/>
            <a:r>
              <a:rPr lang="ja-JP" altLang="en-US" dirty="0"/>
              <a:t>薬物投与の情報を簡単に記述できる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Run time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短い</a:t>
            </a:r>
            <a:r>
              <a:rPr lang="ja-JP" altLang="en-US" dirty="0"/>
              <a:t>（</a:t>
            </a:r>
            <a:r>
              <a:rPr lang="en-US" altLang="ja-JP" dirty="0" err="1"/>
              <a:t>deSolve</a:t>
            </a:r>
            <a:r>
              <a:rPr lang="ja-JP" altLang="en-US" dirty="0"/>
              <a:t>の</a:t>
            </a:r>
            <a:r>
              <a:rPr lang="ja-JP" altLang="en-US" dirty="0" smtClean="0"/>
              <a:t>約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 など</a:t>
            </a:r>
            <a:r>
              <a:rPr lang="ja-JP" altLang="en-US" dirty="0"/>
              <a:t>の特徴が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パッケージの紹介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9852"/>
            <a:ext cx="10515600" cy="4806499"/>
          </a:xfrm>
        </p:spPr>
        <p:txBody>
          <a:bodyPr>
            <a:normAutofit fontScale="925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コードがかけない場合でも</a:t>
            </a:r>
            <a:r>
              <a:rPr kumimoji="1" lang="ja-JP" altLang="en-US" dirty="0"/>
              <a:t>微分方程式が理解できていればシミュレーションが可能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シミュレーションデータセットの作成が簡単で、複数患者のシミュレーションも</a:t>
            </a:r>
            <a:r>
              <a:rPr lang="ja-JP" altLang="en-US" dirty="0" smtClean="0"/>
              <a:t>容易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xpose</a:t>
            </a:r>
            <a:r>
              <a:rPr lang="ja-JP" altLang="en-US" dirty="0" smtClean="0"/>
              <a:t>と組み合わせることで</a:t>
            </a:r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からシミュレーションに使うパラメータ推定値を読み取ることも可能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mrgsolve</a:t>
            </a:r>
            <a:endParaRPr kumimoji="1" lang="en-US" altLang="ja-JP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のコントロールファイルに近い形</a:t>
            </a:r>
            <a:r>
              <a:rPr kumimoji="1" lang="ja-JP" altLang="en-US" dirty="0"/>
              <a:t>で記述できる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シミュレーションデータセットの作成が簡単で、複数患者のシミュレーションも容易</a:t>
            </a:r>
            <a:endParaRPr kumimoji="1" lang="en-US" altLang="ja-JP" dirty="0"/>
          </a:p>
          <a:p>
            <a:pPr lvl="1"/>
            <a:r>
              <a:rPr lang="en-US" altLang="ja-JP" dirty="0"/>
              <a:t>NONMEM</a:t>
            </a:r>
            <a:r>
              <a:rPr lang="ja-JP" altLang="en-US" dirty="0"/>
              <a:t> </a:t>
            </a:r>
            <a:r>
              <a:rPr lang="en-US" altLang="ja-JP" dirty="0"/>
              <a:t>output (.xml)</a:t>
            </a:r>
            <a:r>
              <a:rPr lang="ja-JP" altLang="en-US" dirty="0"/>
              <a:t>からシミュレーションに使うパラメータ推定値を読み取ることも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2140527"/>
            <a:ext cx="4513118" cy="417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</a:t>
            </a:r>
            <a:r>
              <a:rPr lang="en-US" altLang="ja-JP" sz="1600" dirty="0" smtClean="0"/>
              <a:t>&gt;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/>
              <a:t>ode &lt;- "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>
                <a:solidFill>
                  <a:srgbClr val="FF0000"/>
                </a:solidFill>
              </a:rPr>
              <a:t>   C2 = centr/V2;	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de-DE" altLang="ja-JP" sz="1600" dirty="0" smtClean="0">
                <a:solidFill>
                  <a:srgbClr val="FF0000"/>
                </a:solidFill>
              </a:rPr>
              <a:t>d/dt(depot</a:t>
            </a:r>
            <a:r>
              <a:rPr lang="de-DE" altLang="ja-JP" sz="1600" dirty="0">
                <a:solidFill>
                  <a:srgbClr val="FF0000"/>
                </a:solidFill>
              </a:rPr>
              <a:t>) = -KA*depot;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altLang="ja-JP" sz="1600" dirty="0">
                <a:solidFill>
                  <a:srgbClr val="FF0000"/>
                </a:solidFill>
              </a:rPr>
              <a:t>   </a:t>
            </a:r>
            <a:r>
              <a:rPr lang="fr-FR" altLang="ja-JP" sz="1600" dirty="0">
                <a:solidFill>
                  <a:srgbClr val="FF0000"/>
                </a:solidFill>
              </a:rPr>
              <a:t>d/dt(centr) = KA*depot - CL*C2 </a:t>
            </a:r>
            <a:r>
              <a:rPr lang="fr-FR" altLang="ja-JP" sz="1600" dirty="0" smtClean="0">
                <a:solidFill>
                  <a:srgbClr val="FF0000"/>
                </a:solidFill>
              </a:rPr>
              <a:t>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/>
              <a:t>“</a:t>
            </a:r>
          </a:p>
          <a:p>
            <a:pPr marL="0" indent="0">
              <a:buNone/>
            </a:pPr>
            <a:r>
              <a:rPr lang="en-US" altLang="ja-JP" sz="1600" dirty="0"/>
              <a:t># Define system parameters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 err="1"/>
              <a:t>params</a:t>
            </a:r>
            <a:r>
              <a:rPr lang="en-US" altLang="ja-JP" sz="1600" dirty="0"/>
              <a:t> &lt;- 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   </a:t>
            </a:r>
            <a:r>
              <a:rPr lang="it-IT" altLang="ja-JP" sz="1600" dirty="0"/>
              <a:t>c(KA = 0.3, CL = 7, V2 = 4.0E+01)</a:t>
            </a:r>
          </a:p>
          <a:p>
            <a:pPr marL="0" indent="0">
              <a:buNone/>
            </a:pPr>
            <a:r>
              <a:rPr lang="it-IT" altLang="ja-JP" sz="1600" dirty="0"/>
              <a:t> </a:t>
            </a:r>
            <a:r>
              <a:rPr lang="en-US" altLang="ja-JP" sz="1600" dirty="0" err="1"/>
              <a:t>inits</a:t>
            </a:r>
            <a:r>
              <a:rPr lang="en-US" altLang="ja-JP" sz="1600" dirty="0"/>
              <a:t> &lt;- c(0, 0)   #</a:t>
            </a:r>
            <a:r>
              <a:rPr lang="ja-JP" altLang="en-US" sz="1600" dirty="0"/>
              <a:t>コンパートメントの初期状態</a:t>
            </a:r>
            <a:endParaRPr lang="ja-JP" altLang="ja-JP" sz="1600" dirty="0"/>
          </a:p>
          <a:p>
            <a:pPr marL="0" indent="0">
              <a:buNone/>
            </a:pP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# Compile model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mod1 &lt;- </a:t>
            </a:r>
            <a:r>
              <a:rPr lang="en-US" altLang="ja-JP" sz="1600" dirty="0" err="1"/>
              <a:t>RxODE</a:t>
            </a:r>
            <a:r>
              <a:rPr lang="en-US" altLang="ja-JP" sz="1600" dirty="0"/>
              <a:t>(model = ode, </a:t>
            </a:r>
            <a:r>
              <a:rPr lang="en-US" altLang="ja-JP" sz="1600" dirty="0" err="1"/>
              <a:t>modName</a:t>
            </a:r>
            <a:r>
              <a:rPr lang="en-US" altLang="ja-JP" sz="1600" dirty="0"/>
              <a:t> = "mod1")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689600" y="1764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&lt;</a:t>
            </a:r>
            <a:r>
              <a:rPr lang="ja-JP" altLang="en-US" sz="1600" dirty="0"/>
              <a:t>シミュレーションの</a:t>
            </a:r>
            <a:r>
              <a:rPr lang="ja-JP" altLang="en-US" sz="1600" dirty="0" smtClean="0"/>
              <a:t>設定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# Initialize event table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 &lt;- </a:t>
            </a:r>
            <a:r>
              <a:rPr lang="en-US" altLang="ja-JP" sz="1600" dirty="0" err="1" smtClean="0"/>
              <a:t>eventTable</a:t>
            </a:r>
            <a:r>
              <a:rPr lang="en-US" altLang="ja-JP" sz="1600" dirty="0" smtClean="0"/>
              <a:t>()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dose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ev$add.dosing</a:t>
            </a:r>
            <a:r>
              <a:rPr lang="en-US" altLang="ja-JP" sz="1600" dirty="0" smtClean="0"/>
              <a:t>(dose = 10000, </a:t>
            </a:r>
            <a:r>
              <a:rPr lang="en-US" altLang="ja-JP" sz="1600" dirty="0" err="1" smtClean="0"/>
              <a:t>nbr.doses</a:t>
            </a:r>
            <a:r>
              <a:rPr lang="en-US" altLang="ja-JP" sz="1600" dirty="0" smtClean="0"/>
              <a:t> = 1)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sampling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ev$add.sampling</a:t>
            </a:r>
            <a:r>
              <a:rPr lang="en-US" altLang="ja-JP" sz="1600" dirty="0" smtClean="0"/>
              <a:t>(0:240)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 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Simulate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x &lt;- mod1$run(</a:t>
            </a:r>
            <a:r>
              <a:rPr lang="en-US" altLang="ja-JP" sz="1600" dirty="0" err="1" smtClean="0"/>
              <a:t>params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inits</a:t>
            </a:r>
            <a:r>
              <a:rPr lang="en-US" altLang="ja-JP" sz="1600" dirty="0" smtClean="0"/>
              <a:t>)</a:t>
            </a:r>
            <a:endParaRPr lang="ja-JP" altLang="ja-JP" sz="1600" dirty="0" smtClean="0"/>
          </a:p>
          <a:p>
            <a:pPr marL="0" indent="0">
              <a:buNone/>
            </a:pPr>
            <a:endParaRPr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244377"/>
            <a:ext cx="3505200" cy="11906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540424" y="4875045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9432925" y="3197969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7824179" y="3872706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41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kumimoji="1" lang="ja-JP" altLang="en-US" dirty="0"/>
              <a:t> </a:t>
            </a:r>
            <a:r>
              <a:rPr lang="ja-JP" altLang="en-US" dirty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/>
              <a:t>code &lt;- '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$PARAM </a:t>
            </a:r>
            <a:r>
              <a:rPr lang="en-US" altLang="ja" sz="1050" dirty="0"/>
              <a:t>@annotate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TVKA: 2 : Typical absorption coefficient (1/h)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TVCL: 10: Typical clear</a:t>
            </a:r>
            <a:r>
              <a:rPr lang="en-US" altLang="ja-JP" sz="1050" dirty="0"/>
              <a:t>a</a:t>
            </a:r>
            <a:r>
              <a:rPr lang="en-US" altLang="ja" sz="1050" dirty="0"/>
              <a:t>nce(L/h)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/>
              <a:t>WT: 70: Body weight (kg)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$CMT </a:t>
            </a:r>
            <a:r>
              <a:rPr lang="en-US" altLang="ja" sz="1050" dirty="0"/>
              <a:t>GUT, CENT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$MAIN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/>
              <a:t>double KA = TVKA*</a:t>
            </a:r>
            <a:r>
              <a:rPr lang="en-US" altLang="ja" sz="1050" dirty="0" err="1"/>
              <a:t>exp</a:t>
            </a:r>
            <a:r>
              <a:rPr lang="en-US" altLang="ja" sz="1050" dirty="0"/>
              <a:t>(EKA);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CL = TVCL*pow(WT/60, 0.75)*</a:t>
            </a:r>
            <a:r>
              <a:rPr lang="en-US" altLang="ja" sz="1050" dirty="0" err="1"/>
              <a:t>exp</a:t>
            </a:r>
            <a:r>
              <a:rPr lang="en-US" altLang="ja" sz="1050" dirty="0"/>
              <a:t>(ECL);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V1 = TVV1*pow(WT/60, 1)*</a:t>
            </a:r>
            <a:r>
              <a:rPr lang="en-US" altLang="ja" sz="1050" dirty="0" err="1"/>
              <a:t>exp</a:t>
            </a:r>
            <a:r>
              <a:rPr lang="en-US" altLang="ja" sz="1050" dirty="0"/>
              <a:t>(EV1);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$ODE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dxdt_GUT</a:t>
            </a:r>
            <a:r>
              <a:rPr lang="en-US" altLang="ja" sz="1050" dirty="0"/>
              <a:t> = -KA*GUT;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dxdt_CENT</a:t>
            </a:r>
            <a:r>
              <a:rPr lang="en-US" altLang="ja" sz="1050" dirty="0"/>
              <a:t> = KA*GUT - K *CENT 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$OMEGA </a:t>
            </a:r>
            <a:r>
              <a:rPr lang="en-US" altLang="ja" sz="1050" dirty="0"/>
              <a:t>@labels EKA ECL EV1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$SIGMA </a:t>
            </a:r>
            <a:r>
              <a:rPr lang="en-US" altLang="ja" sz="1050" dirty="0"/>
              <a:t>@labels ERR_CP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%&gt;%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idata_set</a:t>
            </a:r>
            <a:r>
              <a:rPr lang="en-US" altLang="ja-JP" dirty="0"/>
              <a:t>(</a:t>
            </a:r>
            <a:r>
              <a:rPr lang="en-US" altLang="ja-JP" dirty="0" err="1"/>
              <a:t>data.frame</a:t>
            </a:r>
            <a:r>
              <a:rPr lang="en-US" altLang="ja-JP" dirty="0"/>
              <a:t>(ID=c(1:10)) %&gt;%</a:t>
            </a:r>
          </a:p>
          <a:p>
            <a:r>
              <a:rPr lang="en-US" altLang="ja-JP" dirty="0"/>
              <a:t>                      mutate(WT=70))</a:t>
            </a:r>
            <a:r>
              <a:rPr lang="ja-JP" altLang="en-US" dirty="0"/>
              <a:t> </a:t>
            </a:r>
            <a:r>
              <a:rPr lang="en-US" altLang="ja-JP" dirty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モデル</a:t>
            </a:r>
            <a:r>
              <a:rPr kumimoji="1"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335203" y="726785"/>
            <a:ext cx="3471276" cy="696190"/>
          </a:xfrm>
          <a:prstGeom prst="wedgeRectCallout">
            <a:avLst>
              <a:gd name="adj1" fmla="val -41188"/>
              <a:gd name="adj2" fmla="val 92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に似た書き方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4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hiny </a:t>
            </a:r>
            <a:r>
              <a:rPr kumimoji="1" lang="ja-JP" altLang="en-US" dirty="0"/>
              <a:t>を使うことで、</a:t>
            </a:r>
            <a:r>
              <a:rPr kumimoji="1" lang="en-US" altLang="ja-JP" dirty="0"/>
              <a:t>R</a:t>
            </a:r>
            <a:r>
              <a:rPr kumimoji="1" lang="ja-JP" altLang="en-US" dirty="0"/>
              <a:t>との</a:t>
            </a:r>
            <a:r>
              <a:rPr kumimoji="1" lang="en-US" altLang="ja-JP" dirty="0"/>
              <a:t>interactive</a:t>
            </a:r>
            <a:r>
              <a:rPr kumimoji="1" lang="ja-JP" altLang="en-US" dirty="0"/>
              <a:t>なやり取りが可能となるアプリケーションを作成することができる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24" y="4046052"/>
            <a:ext cx="1105503" cy="16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75" y="3033503"/>
            <a:ext cx="1701501" cy="20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92902" y="2352466"/>
            <a:ext cx="2928594" cy="1158966"/>
          </a:xfrm>
          <a:prstGeom prst="wedgeEllipseCallout">
            <a:avLst>
              <a:gd name="adj1" fmla="val 31908"/>
              <a:gd name="adj2" fmla="val 70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では〇〇の条件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シミュレーション</a:t>
            </a:r>
            <a:r>
              <a:rPr lang="ja-JP" altLang="en-US" sz="1600" dirty="0"/>
              <a:t>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8795440" y="1870563"/>
            <a:ext cx="2796049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その条件は検討してませんでした。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いちど持ち帰ります</a:t>
            </a:r>
            <a:r>
              <a:rPr kumimoji="1" lang="ja-JP" altLang="en-US" sz="1600" dirty="0" err="1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8735578" y="3812381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その条件は未検討でしたが、この場で確認できます。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3663076" y="2602396"/>
            <a:ext cx="3593168" cy="147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</p:cNvCxnSpPr>
          <p:nvPr/>
        </p:nvCxnSpPr>
        <p:spPr>
          <a:xfrm>
            <a:off x="3663076" y="4075539"/>
            <a:ext cx="3593168" cy="176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13007" y="2494896"/>
            <a:ext cx="765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通常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64577" y="4254928"/>
            <a:ext cx="15802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を使っていた場合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7248250" y="2040430"/>
            <a:ext cx="1260054" cy="1608004"/>
            <a:chOff x="7148858" y="2085171"/>
            <a:chExt cx="1902589" cy="2427967"/>
          </a:xfrm>
        </p:grpSpPr>
        <p:pic>
          <p:nvPicPr>
  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858" y="2085171"/>
              <a:ext cx="1669227" cy="242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2" t="1" r="20020" b="1529"/>
            <a:stretch/>
          </p:blipFill>
          <p:spPr>
            <a:xfrm>
              <a:off x="8584722" y="2085171"/>
              <a:ext cx="466725" cy="527999"/>
            </a:xfrm>
            <a:prstGeom prst="rect">
              <a:avLst/>
            </a:prstGeom>
          </p:spPr>
        </p:pic>
        <p:cxnSp>
          <p:nvCxnSpPr>
            <p:cNvPr id="24" name="直線コネクタ 23"/>
            <p:cNvCxnSpPr/>
            <p:nvPr/>
          </p:nvCxnSpPr>
          <p:spPr>
            <a:xfrm>
              <a:off x="8058141" y="2613170"/>
              <a:ext cx="0" cy="158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169266" y="2613170"/>
              <a:ext cx="0" cy="222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8280391" y="2613170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8391516" y="2613169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ãããããªè¡¨æã®ãã½ã³ã³ãä½¿ã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80" y="5264509"/>
            <a:ext cx="1095526" cy="15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円形吹き出し 34"/>
          <p:cNvSpPr/>
          <p:nvPr/>
        </p:nvSpPr>
        <p:spPr>
          <a:xfrm>
            <a:off x="8776653" y="4941513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やっぱり自分で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確認してみます。</a:t>
            </a:r>
            <a:endParaRPr kumimoji="1" lang="ja-JP" altLang="en-US" sz="1600" dirty="0"/>
          </a:p>
        </p:txBody>
      </p:sp>
      <p:sp>
        <p:nvSpPr>
          <p:cNvPr id="7168" name="テキスト ボックス 7167"/>
          <p:cNvSpPr txBox="1"/>
          <p:nvPr/>
        </p:nvSpPr>
        <p:spPr>
          <a:xfrm>
            <a:off x="8979126" y="5864445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</a:t>
            </a:r>
            <a:r>
              <a:rPr kumimoji="1" lang="ja-JP" altLang="en-US" sz="1600" dirty="0" smtClean="0"/>
              <a:t>コードがかけなくても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シミュレーションが実行できる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70195053"/>
              </p:ext>
            </p:extLst>
          </p:nvPr>
        </p:nvGraphicFramePr>
        <p:xfrm>
          <a:off x="6324595" y="1832904"/>
          <a:ext cx="4163699" cy="196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58128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（数値を入力）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アウトプットの設置</a:t>
            </a:r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アウトプットの作成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lang="ja-JP" altLang="en-US" dirty="0"/>
              <a:t>と</a:t>
            </a:r>
            <a:r>
              <a:rPr lang="en-US" altLang="ja-JP" dirty="0"/>
              <a:t>shiny</a:t>
            </a:r>
            <a:r>
              <a:rPr lang="ja-JP" altLang="en-US" dirty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27193" y="4345497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PK</a:t>
            </a:r>
            <a:r>
              <a:rPr kumimoji="1" lang="ja-JP" altLang="en-US" dirty="0"/>
              <a:t>と</a:t>
            </a:r>
            <a:r>
              <a:rPr lang="ja-JP" altLang="en-US" dirty="0"/>
              <a:t>腫瘍サイズの変化を気軽に確認できる。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パラメータを動かしたときの変化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共変量を動かしたときの変化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レジメンを変えたときの変化　など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演習で行ったこと以外にも</a:t>
            </a:r>
            <a:r>
              <a:rPr lang="en-US" altLang="ja-JP" dirty="0" smtClean="0"/>
              <a:t>R</a:t>
            </a:r>
            <a:r>
              <a:rPr lang="ja-JP" altLang="en-US" dirty="0" smtClean="0"/>
              <a:t>で色々できます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によるモデリング</a:t>
            </a:r>
            <a:endParaRPr lang="en-US" altLang="ja-JP" dirty="0"/>
          </a:p>
          <a:p>
            <a:pPr lvl="1"/>
            <a:r>
              <a:rPr lang="en-US" altLang="ja-JP" dirty="0" err="1" smtClean="0"/>
              <a:t>lmer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nlme</a:t>
            </a:r>
            <a:r>
              <a:rPr lang="en-US" altLang="ja-JP" dirty="0"/>
              <a:t>/</a:t>
            </a:r>
            <a:r>
              <a:rPr lang="en-US" altLang="ja-JP" dirty="0" err="1" smtClean="0"/>
              <a:t>nlmixr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</a:t>
            </a:r>
            <a:r>
              <a:rPr lang="ja-JP" altLang="en-US" dirty="0" err="1" smtClean="0"/>
              <a:t>ｘ</a:t>
            </a:r>
            <a:r>
              <a:rPr lang="en-US" altLang="ja-JP" dirty="0" smtClean="0"/>
              <a:t>ODE/</a:t>
            </a:r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</a:p>
          <a:p>
            <a:pPr lvl="1"/>
            <a:r>
              <a:rPr kumimoji="1" lang="en-US" altLang="ja-JP" dirty="0" smtClean="0"/>
              <a:t>Shiny</a:t>
            </a:r>
          </a:p>
          <a:p>
            <a:r>
              <a:rPr lang="en-US" altLang="ja-JP" dirty="0" smtClean="0"/>
              <a:t>AI/machine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learning</a:t>
            </a:r>
            <a:endParaRPr lang="en-US" altLang="ja-JP" dirty="0"/>
          </a:p>
          <a:p>
            <a:pPr lvl="1"/>
            <a:r>
              <a:rPr lang="en-US" altLang="ja-JP" dirty="0" smtClean="0"/>
              <a:t>caret/</a:t>
            </a:r>
            <a:r>
              <a:rPr lang="en-US" altLang="ja-JP" dirty="0" err="1" smtClean="0"/>
              <a:t>mlr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tidymodels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6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5353"/>
            <a:ext cx="10515600" cy="2398032"/>
          </a:xfrm>
        </p:spPr>
        <p:txBody>
          <a:bodyPr/>
          <a:lstStyle/>
          <a:p>
            <a:r>
              <a:rPr kumimoji="1" lang="ja-JP" altLang="en-US" dirty="0"/>
              <a:t>シミュレーション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PMx</a:t>
            </a:r>
            <a:r>
              <a:rPr kumimoji="1" lang="ja-JP" altLang="en-US" dirty="0" smtClean="0"/>
              <a:t>に限らず、身近な話題でも幅広く</a:t>
            </a:r>
            <a:r>
              <a:rPr kumimoji="1" lang="ja-JP" altLang="en-US" dirty="0"/>
              <a:t>活用できる手法です。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シミュレーションと</a:t>
            </a:r>
            <a:r>
              <a:rPr kumimoji="1" lang="en-US" altLang="ja-JP" dirty="0" smtClean="0"/>
              <a:t>shiny</a:t>
            </a:r>
            <a:r>
              <a:rPr kumimoji="1" lang="ja-JP" altLang="en-US" dirty="0"/>
              <a:t>と組み合わせることによって効率的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コミュニケーションにつなげる</a:t>
            </a:r>
            <a:r>
              <a:rPr kumimoji="1" lang="ja-JP" altLang="en-US" dirty="0"/>
              <a:t>ことができます。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5157336"/>
            <a:ext cx="10515600" cy="119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8200" y="4799527"/>
            <a:ext cx="10515600" cy="14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RxODE</a:t>
            </a:r>
            <a:r>
              <a:rPr lang="en-US" altLang="ja-JP" dirty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="" xmlns:a16="http://schemas.microsoft.com/office/drawing/2014/main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58871"/>
              </p:ext>
            </p:extLst>
          </p:nvPr>
        </p:nvGraphicFramePr>
        <p:xfrm>
          <a:off x="1846212" y="2553224"/>
          <a:ext cx="8626575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51"/>
                <a:gridCol w="1765651"/>
                <a:gridCol w="1765651"/>
                <a:gridCol w="1765651"/>
                <a:gridCol w="1563971"/>
              </a:tblGrid>
              <a:tr h="29436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 subjects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Simulation Time (seconds)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943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1: 4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2: 7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66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2.73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28.71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10.76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280.6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12.77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2722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30.95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134.1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26264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10918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1270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250033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1976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1700" y="1663102"/>
            <a:ext cx="107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Table A1. Comparison of simulation times between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deSolve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and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RxODE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Improvements in speed of 8-10 fold are </a:t>
            </a:r>
            <a:b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maintained as the number of simulated subjects and the number of ODEs in the model increases. </a:t>
            </a:r>
            <a:endParaRPr kumimoji="0" lang="en-US" altLang="ja-JP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68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dataset(data1)</a:t>
              </a:r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投与条件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data1 &lt;- </a:t>
              </a:r>
              <a:r>
                <a:rPr kumimoji="1" lang="en-US" altLang="ja-JP" dirty="0" err="1"/>
                <a:t>ev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/>
                <a:t>患者データ</a:t>
              </a:r>
              <a:endParaRPr kumimoji="1" lang="en-US" altLang="ja-JP" dirty="0"/>
            </a:p>
            <a:p>
              <a:pPr algn="ctr"/>
              <a:r>
                <a:rPr kumimoji="1" lang="en-US" altLang="ja-JP" dirty="0" err="1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/>
                <a:t>data_frame</a:t>
              </a:r>
              <a:r>
                <a:rPr kumimoji="1" lang="en-US" altLang="ja-JP" dirty="0"/>
                <a:t>(ID=1:100) %&gt;% </a:t>
              </a:r>
              <a:br>
                <a:rPr kumimoji="1" lang="en-US" altLang="ja-JP" dirty="0"/>
              </a:br>
              <a:r>
                <a:rPr kumimoji="1" lang="en-US" altLang="ja-JP" dirty="0"/>
                <a:t>mutate(</a:t>
              </a:r>
              <a:r>
                <a:rPr kumimoji="1" lang="ja-JP" altLang="en-US" dirty="0"/>
                <a:t>･･･</a:t>
              </a:r>
              <a:r>
                <a:rPr kumimoji="1" lang="en-US" altLang="ja-JP" dirty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mrgsim</a:t>
              </a:r>
              <a:endParaRPr kumimoji="1" lang="en-US" altLang="ja-JP" b="1" dirty="0"/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サンプリング</a:t>
              </a:r>
              <a:r>
                <a:rPr kumimoji="1" lang="en-US" altLang="ja-JP" dirty="0" err="1"/>
                <a:t>mrgsim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mod</a:t>
                </a:r>
              </a:p>
              <a:p>
                <a:pPr algn="ctr"/>
                <a:endParaRPr kumimoji="1" lang="en-US" altLang="ja-JP" b="1" dirty="0"/>
              </a:p>
              <a:p>
                <a:pPr algn="ctr"/>
                <a:r>
                  <a:rPr kumimoji="1" lang="en-US" altLang="ja-JP" dirty="0" err="1"/>
                  <a:t>mrgsolve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599" y="563697"/>
            <a:ext cx="629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33936" y="919439"/>
            <a:ext cx="547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Users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guide</a:t>
            </a:r>
            <a:r>
              <a:rPr lang="ja-JP" altLang="en-US" dirty="0" smtClean="0"/>
              <a:t>あり</a:t>
            </a:r>
            <a:r>
              <a:rPr lang="en-US" altLang="ja-JP" dirty="0" smtClean="0"/>
              <a:t>:</a:t>
            </a:r>
            <a:r>
              <a:rPr lang="ja-JP" altLang="en-US" dirty="0" smtClean="0"/>
              <a:t> https</a:t>
            </a:r>
            <a:r>
              <a:rPr lang="ja-JP" altLang="en-US" dirty="0"/>
              <a:t>://mrgsolve.github.io/user_guide/</a:t>
            </a: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で使用したモデル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Exposure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AUC)</a:t>
            </a:r>
            <a:r>
              <a:rPr kumimoji="1" lang="ja-JP" altLang="en-US" dirty="0"/>
              <a:t> と</a:t>
            </a:r>
            <a:r>
              <a:rPr kumimoji="1" lang="en-US" altLang="ja-JP" dirty="0"/>
              <a:t>soluble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VEGFR-3, soluble stem cell factor receptor (</a:t>
            </a:r>
            <a:r>
              <a:rPr kumimoji="1" lang="en-US" altLang="ja-JP" dirty="0" err="1"/>
              <a:t>sKIT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Tumor</a:t>
            </a:r>
            <a:r>
              <a:rPr kumimoji="1" lang="ja-JP" altLang="en-US" dirty="0"/>
              <a:t> </a:t>
            </a:r>
            <a:r>
              <a:rPr kumimoji="1" lang="en-US" altLang="ja-JP" dirty="0"/>
              <a:t>size</a:t>
            </a:r>
            <a:r>
              <a:rPr lang="ja-JP" altLang="en-US" dirty="0"/>
              <a:t>の関係を記述した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（モデルは</a:t>
            </a:r>
            <a:r>
              <a:rPr lang="en-US" altLang="ja-JP" dirty="0" err="1"/>
              <a:t>DDMoRe</a:t>
            </a:r>
            <a:r>
              <a:rPr lang="ja-JP" altLang="en-US" dirty="0"/>
              <a:t>参照）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e84. 2013</a:t>
            </a:r>
          </a:p>
          <a:p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シミュレーションとは？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コンピューターなどを使用して模擬的に実験を行うこと。（</a:t>
            </a:r>
            <a:r>
              <a:rPr lang="en-US" altLang="ja-JP" dirty="0"/>
              <a:t>goo</a:t>
            </a:r>
            <a:r>
              <a:rPr lang="ja-JP" altLang="en-US" dirty="0"/>
              <a:t>辞書）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ここでは乱数を多数発生させて行う確率論的なシミュレーション（モンテカルロシミュレーション）について紹介する。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身近な出来事のシミュレーション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グリコの例を用いて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微分方程式を用いたシミュレーション</a:t>
            </a:r>
            <a:endParaRPr lang="en-US" altLang="ja-JP" dirty="0"/>
          </a:p>
          <a:p>
            <a:pPr lvl="1"/>
            <a:r>
              <a:rPr lang="en-US" altLang="ja-JP" dirty="0" err="1"/>
              <a:t>RxODE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 err="1"/>
              <a:t>mrgsolve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身近な出来事のシミュレーション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グリコのシミュレーション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ジャンケンをして</a:t>
            </a:r>
            <a:endParaRPr lang="en-US" altLang="ja-JP" sz="2400" dirty="0"/>
          </a:p>
          <a:p>
            <a:r>
              <a:rPr kumimoji="1" lang="ja-JP" altLang="en-US" sz="2400" dirty="0"/>
              <a:t>グーで勝つ：グリコ（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段）</a:t>
            </a:r>
            <a:endParaRPr kumimoji="1" lang="en-US" altLang="ja-JP" sz="2400" dirty="0"/>
          </a:p>
          <a:p>
            <a:r>
              <a:rPr lang="ja-JP" altLang="en-US" sz="2400" dirty="0"/>
              <a:t>チョキで勝つ：チョコレート（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r>
              <a:rPr lang="ja-JP" altLang="en-US" sz="2400" dirty="0"/>
              <a:t>パーで勝つ：パイナップル（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err="1"/>
              <a:t>ずつ</a:t>
            </a:r>
            <a:r>
              <a:rPr lang="ja-JP" altLang="en-US" sz="2400" dirty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89166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n&lt;-50</a:t>
            </a:r>
            <a:r>
              <a:rPr lang="ja-JP" altLang="en-US" dirty="0" smtClean="0"/>
              <a:t> </a:t>
            </a:r>
            <a:r>
              <a:rPr lang="en-US" altLang="ja-JP" dirty="0" smtClean="0"/>
              <a:t>#1</a:t>
            </a:r>
            <a:r>
              <a:rPr lang="ja-JP" altLang="en-US" dirty="0" smtClean="0"/>
              <a:t>回のグリコでのじゃんけんの試行回数</a:t>
            </a:r>
            <a:endParaRPr lang="en-US" altLang="ja-JP" dirty="0" smtClean="0"/>
          </a:p>
          <a:p>
            <a:r>
              <a:rPr lang="en-US" altLang="ja-JP" dirty="0" err="1" smtClean="0"/>
              <a:t>n.step</a:t>
            </a:r>
            <a:r>
              <a:rPr lang="en-US" altLang="ja-JP" dirty="0" smtClean="0"/>
              <a:t> &lt;- 30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ゴールまでの階段の段数</a:t>
            </a:r>
            <a:endParaRPr lang="en-US" altLang="ja-JP" dirty="0" smtClean="0"/>
          </a:p>
          <a:p>
            <a:r>
              <a:rPr lang="en-US" altLang="ja-JP" dirty="0" smtClean="0"/>
              <a:t># 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 smtClean="0"/>
          </a:p>
          <a:p>
            <a:r>
              <a:rPr lang="en-US" altLang="ja-JP" dirty="0" smtClean="0"/>
              <a:t>d &lt;-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(p1=ceiling(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3)),</a:t>
            </a:r>
          </a:p>
          <a:p>
            <a:r>
              <a:rPr lang="en-US" altLang="ja-JP" dirty="0" smtClean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3))) %&gt;% #</a:t>
            </a:r>
            <a:r>
              <a:rPr lang="ja-JP" altLang="en-US" dirty="0" smtClean="0"/>
              <a:t>乱数を発生させ、手を選ぶ</a:t>
            </a:r>
            <a:endParaRPr lang="en-US" altLang="ja-JP" dirty="0" smtClean="0"/>
          </a:p>
          <a:p>
            <a:r>
              <a:rPr lang="en-US" altLang="ja-JP" dirty="0" smtClean="0"/>
              <a:t>  mutate(p1.win=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(p1==1&amp;p2==2~3,</a:t>
            </a:r>
          </a:p>
          <a:p>
            <a:r>
              <a:rPr lang="en-US" altLang="ja-JP" dirty="0" smtClean="0"/>
              <a:t>                          p1==2&amp;p2==3~6,</a:t>
            </a:r>
          </a:p>
          <a:p>
            <a:r>
              <a:rPr lang="en-US" altLang="ja-JP" dirty="0" smtClean="0"/>
              <a:t>                          p1==3&amp;p2==1~6,</a:t>
            </a:r>
          </a:p>
          <a:p>
            <a:r>
              <a:rPr lang="en-US" altLang="ja-JP" dirty="0" smtClean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 smtClean="0"/>
          </a:p>
          <a:p>
            <a:r>
              <a:rPr lang="en-US" altLang="ja-JP" dirty="0" smtClean="0"/>
              <a:t>  mutate(p2.win=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(p2==1&amp;p1==2~3,</a:t>
            </a:r>
          </a:p>
          <a:p>
            <a:r>
              <a:rPr lang="en-US" altLang="ja-JP" dirty="0" smtClean="0"/>
              <a:t>                          p2==2&amp;p1==3~6,</a:t>
            </a:r>
          </a:p>
          <a:p>
            <a:r>
              <a:rPr lang="en-US" altLang="ja-JP" dirty="0" smtClean="0"/>
              <a:t>                          p2==3&amp;p1==1~6,</a:t>
            </a:r>
          </a:p>
          <a:p>
            <a:r>
              <a:rPr lang="en-US" altLang="ja-JP" dirty="0" smtClean="0"/>
              <a:t>                          TRUE~0)) %&gt;% </a:t>
            </a:r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(p1.win),</a:t>
            </a:r>
          </a:p>
          <a:p>
            <a:r>
              <a:rPr lang="en-US" altLang="ja-JP" dirty="0" smtClean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(p2.win)) %&gt;% #</a:t>
            </a:r>
            <a:r>
              <a:rPr lang="ja-JP" altLang="en-US" dirty="0" smtClean="0"/>
              <a:t>累積の段数を計算する</a:t>
            </a:r>
            <a:endParaRPr lang="en-US" altLang="ja-JP" dirty="0" smtClean="0"/>
          </a:p>
          <a:p>
            <a:r>
              <a:rPr lang="en-US" altLang="ja-JP" dirty="0" smtClean="0"/>
              <a:t>  mutate(</a:t>
            </a:r>
            <a:r>
              <a:rPr lang="en-US" altLang="ja-JP" dirty="0" err="1" smtClean="0"/>
              <a:t>n.time</a:t>
            </a:r>
            <a:r>
              <a:rPr lang="en-US" altLang="ja-JP" dirty="0" smtClean="0"/>
              <a:t>=1:n) %&gt;% </a:t>
            </a:r>
          </a:p>
          <a:p>
            <a:r>
              <a:rPr lang="en-US" altLang="ja-JP" dirty="0" smtClean="0"/>
              <a:t>  mutate(fin=</a:t>
            </a:r>
            <a:r>
              <a:rPr lang="en-US" altLang="ja-JP" dirty="0" err="1" smtClean="0"/>
              <a:t>ifelse</a:t>
            </a:r>
            <a:r>
              <a:rPr lang="en-US" altLang="ja-JP" dirty="0" smtClean="0"/>
              <a:t>(p1.res&gt;=n.step|p2.res&gt;=n.step,1,0)) #</a:t>
            </a:r>
            <a:r>
              <a:rPr lang="ja-JP" altLang="en-US" dirty="0" smtClean="0"/>
              <a:t>ゴールしたら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これを繰り返して、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回グリコをしたときの勝率などを求めていく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グリコ</a:t>
            </a:r>
            <a:r>
              <a:rPr lang="ja-JP" altLang="en-US" dirty="0" smtClean="0"/>
              <a:t>のシミュレーションの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コード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7490791" y="1978585"/>
            <a:ext cx="4366592" cy="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975035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0419522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857383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24192" y="1371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68679" y="1374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06540" y="1405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8646324" y="2182576"/>
            <a:ext cx="1027763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9674087" y="2182576"/>
            <a:ext cx="337152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674087" y="2214251"/>
            <a:ext cx="1805609" cy="101733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163666" y="3236587"/>
            <a:ext cx="401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0-3</a:t>
            </a:r>
            <a:r>
              <a:rPr kumimoji="1" lang="ja-JP" altLang="en-US" dirty="0" smtClean="0"/>
              <a:t>の間の数を全て等しい確率のもと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発生させる（</a:t>
            </a:r>
            <a:r>
              <a:rPr lang="ja-JP" altLang="en-US" dirty="0"/>
              <a:t>一様</a:t>
            </a:r>
            <a:r>
              <a:rPr kumimoji="1" lang="ja-JP" altLang="en-US" dirty="0" smtClean="0"/>
              <a:t>分布）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その数に応じて出す手を決める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08755" y="14904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410642" y="14866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926429" y="14866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何も戦略を立てない場合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数はほぼ同じ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3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シミュレーション回数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1000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階段の段数</a:t>
            </a:r>
            <a:r>
              <a:rPr kumimoji="1" lang="en-US" altLang="ja-JP" sz="2400" dirty="0"/>
              <a:t>: 30</a:t>
            </a:r>
            <a:r>
              <a:rPr kumimoji="1" lang="ja-JP" altLang="en-US" sz="2400" dirty="0"/>
              <a:t>段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全ての手を出す確率が等しい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pic>
        <p:nvPicPr>
          <p:cNvPr id="5122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62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10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グリコの戦略を考える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218321" y="242203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結局どうすれば勝てるでしょう？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グーを半分に減らす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数が増えた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pic>
        <p:nvPicPr>
          <p:cNvPr id="1028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756324" y="3904083"/>
            <a:ext cx="2249498" cy="19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447942" y="4601665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447942" y="270582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2054</TotalTime>
  <Words>1336</Words>
  <Application>Microsoft Office PowerPoint</Application>
  <PresentationFormat>ワイド画面</PresentationFormat>
  <Paragraphs>356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明朝</vt:lpstr>
      <vt:lpstr>Source Sans Pro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演習で行ったこと以外にもRで色々できます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RxODE コード例</vt:lpstr>
      <vt:lpstr>mrgsolve コード例</vt:lpstr>
      <vt:lpstr>Interactive application</vt:lpstr>
      <vt:lpstr>Shiny application</vt:lpstr>
      <vt:lpstr>mrgsolveとshinyの組み合わせ（デモ）</vt:lpstr>
      <vt:lpstr>まとめ</vt:lpstr>
      <vt:lpstr>Backup</vt:lpstr>
      <vt:lpstr>RxODE: overview</vt:lpstr>
      <vt:lpstr>Run time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784</cp:revision>
  <cp:lastPrinted>2019-07-18T10:05:47Z</cp:lastPrinted>
  <dcterms:created xsi:type="dcterms:W3CDTF">2019-07-16T00:45:48Z</dcterms:created>
  <dcterms:modified xsi:type="dcterms:W3CDTF">2020-11-18T07:53:34Z</dcterms:modified>
</cp:coreProperties>
</file>