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87" r:id="rId2"/>
    <p:sldId id="288" r:id="rId3"/>
    <p:sldId id="289" r:id="rId4"/>
    <p:sldId id="307" r:id="rId5"/>
    <p:sldId id="297" r:id="rId6"/>
    <p:sldId id="290" r:id="rId7"/>
    <p:sldId id="292" r:id="rId8"/>
    <p:sldId id="291" r:id="rId9"/>
    <p:sldId id="293" r:id="rId10"/>
    <p:sldId id="294" r:id="rId11"/>
    <p:sldId id="296" r:id="rId12"/>
    <p:sldId id="308" r:id="rId13"/>
    <p:sldId id="309" r:id="rId14"/>
    <p:sldId id="310" r:id="rId15"/>
    <p:sldId id="295" r:id="rId16"/>
    <p:sldId id="298" r:id="rId17"/>
    <p:sldId id="299" r:id="rId18"/>
    <p:sldId id="300" r:id="rId19"/>
    <p:sldId id="301" r:id="rId20"/>
    <p:sldId id="303" r:id="rId21"/>
    <p:sldId id="304" r:id="rId22"/>
    <p:sldId id="306" r:id="rId23"/>
    <p:sldId id="311" r:id="rId24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HIHARA YUSHI / 柏原 祐志" initials="KY/柏祐" lastIdx="2" clrIdx="0">
    <p:extLst>
      <p:ext uri="{19B8F6BF-5375-455C-9EA6-DF929625EA0E}">
        <p15:presenceInfo xmlns:p15="http://schemas.microsoft.com/office/powerpoint/2012/main" userId="S-1-5-21-2304227532-392271255-3195294537-203918" providerId="AD"/>
      </p:ext>
    </p:extLst>
  </p:cmAuthor>
  <p:cmAuthor id="2" name="INOUE HIROYUKI / 井上 裕之" initials="IH/井裕" lastIdx="3" clrIdx="1">
    <p:extLst>
      <p:ext uri="{19B8F6BF-5375-455C-9EA6-DF929625EA0E}">
        <p15:presenceInfo xmlns:p15="http://schemas.microsoft.com/office/powerpoint/2012/main" userId="S-1-5-21-2304227532-392271255-3195294537-191705" providerId="AD"/>
      </p:ext>
    </p:extLst>
  </p:cmAuthor>
  <p:cmAuthor id="3" name="FUKAE MASATO / 深江 真登" initials="FM/深真" lastIdx="5" clrIdx="2">
    <p:extLst>
      <p:ext uri="{19B8F6BF-5375-455C-9EA6-DF929625EA0E}">
        <p15:presenceInfo xmlns:p15="http://schemas.microsoft.com/office/powerpoint/2012/main" userId="S-1-5-21-2304227532-392271255-3195294537-1691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0-10-23T09:53:34.345" idx="1">
    <p:pos x="1014" y="2210"/>
    <p:text>細かいですが、「使用例」の方がベターかも</p:text>
    <p:extLst>
      <p:ext uri="{C676402C-5697-4E1C-873F-D02D1690AC5C}">
        <p15:threadingInfo xmlns:p15="http://schemas.microsoft.com/office/powerpoint/2012/main" timeZoneBias="-540"/>
      </p:ext>
    </p:extLst>
  </p:cm>
  <p:cm authorId="3" dt="2020-10-23T09:54:05.445" idx="2">
    <p:pos x="2342" y="2661"/>
    <p:text>文字列のファイル
→文字列で指定したファイル</p:text>
    <p:extLst>
      <p:ext uri="{C676402C-5697-4E1C-873F-D02D1690AC5C}">
        <p15:threadingInfo xmlns:p15="http://schemas.microsoft.com/office/powerpoint/2012/main" timeZoneBias="-540"/>
      </p:ext>
    </p:extLst>
  </p:cm>
  <p:cm authorId="3" dt="2020-10-23T09:55:14.392" idx="3">
    <p:pos x="1327" y="3331"/>
    <p:text>’na=“.”’：
とかするとより親切かもです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22T17:11:45.445" idx="3">
    <p:pos x="2225" y="1630"/>
    <p:text>以上、でしょうか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0-10-23T10:54:47.751" idx="4">
    <p:pos x="10" y="10"/>
    <p:text>Figureが文字にかぶっているのは後で修正する予定ですかね？次のページもそのようになっていますが。。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2T16:36:00.770" idx="1">
    <p:pos x="4136" y="2226"/>
    <p:text>細かいですが、「CRCL」でしょうか。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0-10-23T10:57:29.226" idx="5">
    <p:pos x="10" y="10"/>
    <p:text>なんとなく配布用ファイルはPDFかと思っていたのですが、PDF化してもwordファイルやpptファイルって開けるのですっけ？
難しければこの資料はpptで配布ですかね。</p:text>
    <p:extLst>
      <p:ext uri="{C676402C-5697-4E1C-873F-D02D1690AC5C}">
        <p15:threadingInfo xmlns:p15="http://schemas.microsoft.com/office/powerpoint/2012/main" timeZoneBias="-54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EC23-F9ED-424C-B5FB-B7B5F6D78B70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05BDC-9FEA-4C23-A1AF-861E06600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68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2650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05BDC-9FEA-4C23-A1AF-861E06600F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6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A95D-05BA-458D-BB44-152E4BC8CA84}" type="datetime1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</a:t>
            </a:r>
            <a:r>
              <a:rPr kumimoji="1" lang="ja-JP" altLang="en-US" dirty="0"/>
              <a:t> </a:t>
            </a:r>
            <a:r>
              <a:rPr kumimoji="1" lang="en-US" altLang="ja-JP" dirty="0"/>
              <a:t>Pharmacometrics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7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6E4-4266-427F-9354-B8DA436806C3}" type="datetime1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23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64A4-23FB-43CF-818D-F7393D757BD2}" type="datetime1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5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52-DDD4-4E36-9CB3-8E9EF446BEDB}" type="datetime1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80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F585-2E3D-431A-AD29-AD87965751CC}" type="datetime1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28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7E2-B520-4BB6-8434-DE7E995735B8}" type="datetime1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03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9857-EF08-440C-94CB-83D9EE0D5A5A}" type="datetime1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41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44F8-E47A-4CCA-94C1-5A88DC7B414A}" type="datetime1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1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3015-59FD-444D-A49B-45D0DD94C4F1}" type="datetime1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9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1C1-F643-424E-9D81-62CF9A82FABB}" type="datetime1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60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ACC8-2A3E-4AB1-936D-2A445495DFBA}" type="datetime1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2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619-0862-4EB5-B675-91B651E48568}" type="datetime1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43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resources/cheatsheet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7" Type="http://schemas.openxmlformats.org/officeDocument/2006/relationships/comments" Target="../comments/comment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package" Target="../embeddings/Microsoft_PowerPoint__________2.pptx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resources/cheatshee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altLang="ja-JP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Exploratory</a:t>
            </a:r>
            <a:r>
              <a:rPr lang="ja-JP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ja-JP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Analysis (EDA)</a:t>
            </a:r>
            <a:endParaRPr lang="ja-JP" altLang="en-US" sz="6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</a:t>
            </a:r>
            <a:r>
              <a:rPr kumimoji="1" lang="ja-JP" altLang="en-US"/>
              <a:t> </a:t>
            </a:r>
            <a:r>
              <a:rPr kumimoji="1" lang="en-US" altLang="ja-JP"/>
              <a:t>for</a:t>
            </a:r>
            <a:r>
              <a:rPr kumimoji="1" lang="ja-JP" altLang="en-US"/>
              <a:t> </a:t>
            </a:r>
            <a:r>
              <a:rPr kumimoji="1" lang="en-US" altLang="ja-JP"/>
              <a:t>Pharmacometrics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8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回答コード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57806" y="1339594"/>
            <a:ext cx="1067638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Read dataset</a:t>
            </a:r>
          </a:p>
          <a:p>
            <a:r>
              <a:rPr lang="en-US" altLang="ja-JP" sz="1600" dirty="0"/>
              <a:t>nm_data2 &lt;- </a:t>
            </a:r>
            <a:r>
              <a:rPr lang="en-US" altLang="ja-JP" sz="1600" dirty="0" err="1"/>
              <a:t>read_csv</a:t>
            </a:r>
            <a:r>
              <a:rPr lang="en-US" altLang="ja-JP" sz="1600" dirty="0"/>
              <a:t>(paste0(path, "/Data/PSP4-8-748-s012.csv"), </a:t>
            </a:r>
            <a:r>
              <a:rPr lang="en-US" altLang="ja-JP" sz="1600" dirty="0" err="1"/>
              <a:t>na</a:t>
            </a:r>
            <a:r>
              <a:rPr lang="en-US" altLang="ja-JP" sz="1600" dirty="0" smtClean="0"/>
              <a:t>=".",</a:t>
            </a:r>
          </a:p>
          <a:p>
            <a:r>
              <a:rPr lang="ja-JP" altLang="en-US" sz="1600" dirty="0"/>
              <a:t> </a:t>
            </a:r>
            <a:r>
              <a:rPr lang="ja-JP" altLang="en-US" sz="1600" dirty="0" smtClean="0"/>
              <a:t>                                       </a:t>
            </a:r>
            <a:r>
              <a:rPr lang="en-US" altLang="ja-JP" sz="1600" dirty="0" smtClean="0"/>
              <a:t> </a:t>
            </a:r>
            <a:r>
              <a:rPr lang="en-US" altLang="ja-JP" sz="1600" dirty="0" err="1"/>
              <a:t>col_types</a:t>
            </a:r>
            <a:r>
              <a:rPr lang="en-US" altLang="ja-JP" sz="1600" dirty="0"/>
              <a:t> = cols(C     </a:t>
            </a:r>
            <a:r>
              <a:rPr lang="ja-JP" altLang="en-US" sz="1600" dirty="0" smtClean="0"/>
              <a:t>   </a:t>
            </a:r>
            <a:r>
              <a:rPr lang="en-US" altLang="ja-JP" sz="1600" dirty="0" smtClean="0"/>
              <a:t>= </a:t>
            </a:r>
            <a:r>
              <a:rPr lang="en-US" altLang="ja-JP" sz="1600" dirty="0" err="1"/>
              <a:t>col_character</a:t>
            </a:r>
            <a:r>
              <a:rPr lang="en-US" altLang="ja-JP" sz="1600" dirty="0"/>
              <a:t>(),</a:t>
            </a:r>
          </a:p>
          <a:p>
            <a:r>
              <a:rPr lang="en-US" altLang="ja-JP" sz="1600" dirty="0"/>
              <a:t>                                      </a:t>
            </a:r>
            <a:r>
              <a:rPr lang="ja-JP" altLang="en-US" sz="1600" dirty="0" smtClean="0"/>
              <a:t>                                </a:t>
            </a:r>
            <a:r>
              <a:rPr lang="en-US" altLang="ja-JP" sz="1600" dirty="0" smtClean="0"/>
              <a:t>TREAT </a:t>
            </a:r>
            <a:r>
              <a:rPr lang="en-US" altLang="ja-JP" sz="1600" dirty="0"/>
              <a:t>= </a:t>
            </a:r>
            <a:r>
              <a:rPr lang="en-US" altLang="ja-JP" sz="1600" dirty="0" err="1"/>
              <a:t>col_character</a:t>
            </a:r>
            <a:r>
              <a:rPr lang="en-US" altLang="ja-JP" sz="1600" dirty="0"/>
              <a:t>() </a:t>
            </a:r>
            <a:r>
              <a:rPr lang="en-US" altLang="ja-JP" sz="1600" dirty="0" smtClean="0"/>
              <a:t>))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Number of Subject by PN</a:t>
            </a:r>
          </a:p>
          <a:p>
            <a:r>
              <a:rPr lang="en-US" altLang="ja-JP" sz="1600" dirty="0"/>
              <a:t>nm_data2 %&gt;%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(ID) %&gt;% slice(1)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(PN) %&gt;% count() </a:t>
            </a:r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Number of MK7655 </a:t>
            </a:r>
            <a:r>
              <a:rPr lang="en-US" altLang="ja-JP" sz="1600" dirty="0" smtClean="0">
                <a:solidFill>
                  <a:schemeClr val="accent6">
                    <a:lumMod val="75000"/>
                  </a:schemeClr>
                </a:solidFill>
              </a:rPr>
              <a:t>Valid 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Concentration Record by PN</a:t>
            </a:r>
          </a:p>
          <a:p>
            <a:r>
              <a:rPr lang="en-US" altLang="ja-JP" sz="1600" dirty="0"/>
              <a:t>nm_data2 %&gt;% filter(MDV == 0 &amp; DRUG == 2)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(PN) %&gt;% count() </a:t>
            </a:r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Number of Subject and MK7655 </a:t>
            </a:r>
            <a:r>
              <a:rPr lang="en-US" altLang="ja-JP" sz="1600" dirty="0" smtClean="0">
                <a:solidFill>
                  <a:schemeClr val="accent6">
                    <a:lumMod val="75000"/>
                  </a:schemeClr>
                </a:solidFill>
              </a:rPr>
              <a:t>Valid 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Concentration Record by PN</a:t>
            </a:r>
          </a:p>
          <a:p>
            <a:r>
              <a:rPr lang="en-US" altLang="ja-JP" sz="1600" dirty="0"/>
              <a:t>nm_data2 %&gt;%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(PN) %&gt;% </a:t>
            </a:r>
            <a:r>
              <a:rPr lang="en-US" altLang="ja-JP" sz="1600" dirty="0" err="1"/>
              <a:t>summarise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N_Sub</a:t>
            </a:r>
            <a:r>
              <a:rPr lang="en-US" altLang="ja-JP" sz="1600" dirty="0"/>
              <a:t> 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= </a:t>
            </a:r>
            <a:r>
              <a:rPr lang="en-US" altLang="ja-JP" sz="1600" dirty="0"/>
              <a:t>length(unique(ID)),</a:t>
            </a:r>
          </a:p>
          <a:p>
            <a:r>
              <a:rPr lang="en-US" altLang="ja-JP" sz="1600" dirty="0"/>
              <a:t>                                        </a:t>
            </a:r>
            <a:r>
              <a:rPr lang="ja-JP" altLang="en-US" sz="1600" dirty="0" smtClean="0"/>
              <a:t>                                             </a:t>
            </a:r>
            <a:r>
              <a:rPr lang="en-US" altLang="ja-JP" sz="1600" dirty="0" err="1" smtClean="0"/>
              <a:t>N_Conc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= length(CONC[MDV == 0 &amp; DRUG == 2])) </a:t>
            </a:r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</a:t>
            </a:r>
            <a:r>
              <a:rPr lang="en-US" altLang="ja-JP" sz="1600" dirty="0" err="1">
                <a:solidFill>
                  <a:schemeClr val="accent6">
                    <a:lumMod val="75000"/>
                  </a:schemeClr>
                </a:solidFill>
              </a:rPr>
              <a:t>Desc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. Stats. Grouped by PN and Dose</a:t>
            </a:r>
          </a:p>
          <a:p>
            <a:r>
              <a:rPr lang="en-US" altLang="ja-JP" sz="1600" dirty="0"/>
              <a:t>nm_data2 %&gt;% filter(PN &lt;= 2)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(PN, DOSE) %&gt;% </a:t>
            </a:r>
            <a:r>
              <a:rPr lang="en-US" altLang="ja-JP" sz="1600" dirty="0" err="1"/>
              <a:t>summarise</a:t>
            </a:r>
            <a:r>
              <a:rPr lang="en-US" altLang="ja-JP" sz="1600" dirty="0"/>
              <a:t>(</a:t>
            </a:r>
            <a:r>
              <a:rPr lang="en-US" altLang="ja-JP" sz="1600" dirty="0" err="1"/>
              <a:t>Age_Mean</a:t>
            </a:r>
            <a:r>
              <a:rPr lang="en-US" altLang="ja-JP" sz="1600" dirty="0"/>
              <a:t> 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= </a:t>
            </a:r>
            <a:r>
              <a:rPr lang="en-US" altLang="ja-JP" sz="1600" dirty="0"/>
              <a:t>mean(AGE),</a:t>
            </a:r>
          </a:p>
          <a:p>
            <a:r>
              <a:rPr lang="en-US" altLang="ja-JP" sz="1600" dirty="0"/>
              <a:t>                                                                  </a:t>
            </a:r>
            <a:r>
              <a:rPr lang="ja-JP" altLang="en-US" sz="1600" dirty="0" smtClean="0"/>
              <a:t>                                                                   </a:t>
            </a:r>
            <a:r>
              <a:rPr lang="en-US" altLang="ja-JP" sz="1600" dirty="0" err="1" smtClean="0"/>
              <a:t>WT_Mean</a:t>
            </a:r>
            <a:r>
              <a:rPr lang="en-US" altLang="ja-JP" sz="1600" dirty="0" smtClean="0"/>
              <a:t>  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= </a:t>
            </a:r>
            <a:r>
              <a:rPr lang="en-US" altLang="ja-JP" sz="1600" dirty="0"/>
              <a:t>mean(WT),</a:t>
            </a:r>
          </a:p>
          <a:p>
            <a:r>
              <a:rPr lang="en-US" altLang="ja-JP" sz="1600" dirty="0"/>
              <a:t>                                                                  </a:t>
            </a:r>
            <a:r>
              <a:rPr lang="ja-JP" altLang="en-US" sz="1600" dirty="0" smtClean="0"/>
              <a:t>                                                                   </a:t>
            </a:r>
            <a:r>
              <a:rPr lang="en-US" altLang="ja-JP" sz="1600" dirty="0" err="1" smtClean="0"/>
              <a:t>CRCL_Mean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= mean(CRCL))</a:t>
            </a:r>
          </a:p>
        </p:txBody>
      </p:sp>
    </p:spTree>
    <p:extLst>
      <p:ext uri="{BB962C8B-B14F-4D97-AF65-F5344CB8AC3E}">
        <p14:creationId xmlns:p14="http://schemas.microsoft.com/office/powerpoint/2010/main" val="8757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データの結合，並び替え，整形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ja-JP" dirty="0" err="1" smtClean="0">
                <a:solidFill>
                  <a:srgbClr val="0070C0"/>
                </a:solidFill>
              </a:rPr>
              <a:t>left_join</a:t>
            </a:r>
            <a:r>
              <a:rPr lang="en-US" altLang="ja-JP" dirty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bind_rows</a:t>
            </a:r>
            <a:r>
              <a:rPr lang="en-US" altLang="ja-JP" dirty="0" smtClean="0"/>
              <a:t>,</a:t>
            </a:r>
            <a:r>
              <a:rPr lang="en-US" altLang="ja-JP" dirty="0" smtClean="0">
                <a:solidFill>
                  <a:srgbClr val="0070C0"/>
                </a:solidFill>
              </a:rPr>
              <a:t> arrange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970169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sz="2000" dirty="0" err="1" smtClean="0">
                <a:solidFill>
                  <a:srgbClr val="0070C0"/>
                </a:solidFill>
              </a:rPr>
              <a:t>left_join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データの左側に別のデータを結合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マージする</a:t>
            </a:r>
            <a:r>
              <a:rPr kumimoji="1" lang="en-US" altLang="ja-JP" sz="2000" dirty="0" smtClean="0"/>
              <a:t>)</a:t>
            </a:r>
          </a:p>
          <a:p>
            <a:pPr lvl="1"/>
            <a:r>
              <a:rPr kumimoji="1" lang="en-US" altLang="ja-JP" sz="1600" dirty="0" smtClean="0"/>
              <a:t>by</a:t>
            </a:r>
            <a:r>
              <a:rPr kumimoji="1" lang="ja-JP" altLang="en-US" sz="1600" dirty="0" smtClean="0"/>
              <a:t>で結合のための</a:t>
            </a:r>
            <a:r>
              <a:rPr kumimoji="1" lang="en-US" altLang="ja-JP" sz="1600" dirty="0" smtClean="0"/>
              <a:t>Key</a:t>
            </a:r>
            <a:r>
              <a:rPr kumimoji="1" lang="ja-JP" altLang="en-US" sz="1600" dirty="0" smtClean="0"/>
              <a:t>を指定（複数可能），</a:t>
            </a:r>
            <a:r>
              <a:rPr kumimoji="1" lang="en-US" altLang="ja-JP" sz="1600" dirty="0" smtClean="0"/>
              <a:t>Key</a:t>
            </a:r>
            <a:r>
              <a:rPr kumimoji="1" lang="ja-JP" altLang="en-US" sz="1600" dirty="0" smtClean="0"/>
              <a:t>名が異なる場合は対応関係を記載</a:t>
            </a:r>
            <a:endParaRPr kumimoji="1" lang="en-US" altLang="ja-JP" sz="1600" dirty="0" smtClean="0"/>
          </a:p>
          <a:p>
            <a:pPr lvl="1"/>
            <a:r>
              <a:rPr lang="ja-JP" altLang="en-US" sz="1600" dirty="0"/>
              <a:t>他</a:t>
            </a:r>
            <a:r>
              <a:rPr lang="ja-JP" altLang="en-US" sz="1600" dirty="0" smtClean="0"/>
              <a:t>にも</a:t>
            </a:r>
            <a:r>
              <a:rPr lang="ja-JP" altLang="en-US" sz="1600" dirty="0"/>
              <a:t>結合</a:t>
            </a:r>
            <a:r>
              <a:rPr lang="ja-JP" altLang="en-US" sz="1600" dirty="0" smtClean="0"/>
              <a:t>の関係を逆にする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right_join</a:t>
            </a:r>
            <a:r>
              <a:rPr lang="en-US" altLang="ja-JP" sz="1600" dirty="0" smtClean="0"/>
              <a:t>)</a:t>
            </a:r>
            <a:r>
              <a:rPr lang="ja-JP" altLang="en-US" sz="1600" dirty="0" err="1" smtClean="0"/>
              <a:t>，</a:t>
            </a:r>
            <a:r>
              <a:rPr lang="ja-JP" altLang="en-US" sz="1600" dirty="0"/>
              <a:t>一致</a:t>
            </a:r>
            <a:r>
              <a:rPr lang="ja-JP" altLang="en-US" sz="1600" dirty="0" smtClean="0"/>
              <a:t>する行だけ残す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inner_join</a:t>
            </a:r>
            <a:r>
              <a:rPr lang="en-US" altLang="ja-JP" sz="1600" dirty="0" smtClean="0"/>
              <a:t>), </a:t>
            </a:r>
            <a:r>
              <a:rPr lang="ja-JP" altLang="en-US" sz="1600" dirty="0" smtClean="0"/>
              <a:t>全て残す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full_join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というものもある</a:t>
            </a:r>
            <a:endParaRPr kumimoji="1"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left_join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nm_data_lj</a:t>
            </a:r>
            <a:r>
              <a:rPr lang="en-US" altLang="ja-JP" sz="1200" dirty="0" smtClean="0"/>
              <a:t>, by=</a:t>
            </a:r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“ID”</a:t>
            </a:r>
            <a:r>
              <a:rPr lang="en-US" altLang="ja-JP" sz="1200" dirty="0" smtClean="0"/>
              <a:t>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に</a:t>
            </a:r>
            <a:r>
              <a:rPr lang="en-US" altLang="ja-JP" sz="1200" dirty="0" err="1" smtClean="0"/>
              <a:t>nm_data_ibw</a:t>
            </a:r>
            <a:r>
              <a:rPr lang="ja-JP" altLang="en-US" sz="1200" dirty="0" smtClean="0"/>
              <a:t>を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で紐づけして結合する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>
                <a:solidFill>
                  <a:srgbClr val="0070C0"/>
                </a:solidFill>
              </a:rPr>
              <a:t>left_join</a:t>
            </a:r>
            <a:r>
              <a:rPr lang="en-US" altLang="ja-JP" sz="1200" dirty="0"/>
              <a:t>(</a:t>
            </a:r>
            <a:r>
              <a:rPr lang="en-US" altLang="ja-JP" sz="1200" dirty="0" err="1"/>
              <a:t>nm_data_ibw</a:t>
            </a:r>
            <a:r>
              <a:rPr lang="en-US" altLang="ja-JP" sz="1200" dirty="0"/>
              <a:t>, </a:t>
            </a:r>
            <a:r>
              <a:rPr lang="en-US" altLang="ja-JP" sz="1200" dirty="0" smtClean="0"/>
              <a:t>by=c(</a:t>
            </a:r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“ID”=“id”, “TIME”=“tad”</a:t>
            </a:r>
            <a:r>
              <a:rPr lang="en-US" altLang="ja-JP" sz="1200" dirty="0" smtClean="0"/>
              <a:t>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に</a:t>
            </a:r>
            <a:r>
              <a:rPr lang="en-US" altLang="ja-JP" sz="1200" dirty="0" err="1"/>
              <a:t>nm_data_ibw</a:t>
            </a:r>
            <a:r>
              <a:rPr lang="ja-JP" altLang="en-US" sz="1200" dirty="0"/>
              <a:t>を</a:t>
            </a:r>
            <a:r>
              <a:rPr lang="en-US" altLang="ja-JP" sz="1200" dirty="0" smtClean="0"/>
              <a:t>ID(id), TIME(tad)</a:t>
            </a:r>
            <a:r>
              <a:rPr lang="ja-JP" altLang="en-US" sz="1200" dirty="0" smtClean="0"/>
              <a:t>で</a:t>
            </a:r>
            <a:r>
              <a:rPr lang="ja-JP" altLang="en-US" sz="1200" dirty="0"/>
              <a:t>紐づけして結合</a:t>
            </a:r>
            <a:r>
              <a:rPr lang="ja-JP" altLang="en-US" sz="1200" dirty="0" smtClean="0"/>
              <a:t>する</a:t>
            </a:r>
            <a:endParaRPr lang="en-US" altLang="ja-JP" sz="1200" dirty="0"/>
          </a:p>
          <a:p>
            <a:pPr>
              <a:spcBef>
                <a:spcPts val="1800"/>
              </a:spcBef>
            </a:pPr>
            <a:r>
              <a:rPr lang="en-US" altLang="ja-JP" sz="2000" dirty="0" err="1" smtClean="0">
                <a:solidFill>
                  <a:srgbClr val="0070C0"/>
                </a:solidFill>
              </a:rPr>
              <a:t>bind_rows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データの下側から別のデータを結合する</a:t>
            </a:r>
            <a:endParaRPr lang="en-US" altLang="ja-JP" sz="2000" dirty="0" smtClean="0"/>
          </a:p>
          <a:p>
            <a:pPr lvl="1"/>
            <a:r>
              <a:rPr lang="ja-JP" altLang="en-US" sz="1600" dirty="0" smtClean="0"/>
              <a:t>順序に関わらず列名が同じところに結合する</a:t>
            </a:r>
            <a:endParaRPr lang="en-US" altLang="ja-JP" sz="1600" dirty="0" smtClean="0"/>
          </a:p>
          <a:p>
            <a:pPr lvl="1"/>
            <a:r>
              <a:rPr lang="ja-JP" altLang="en-US" sz="1600" dirty="0"/>
              <a:t>結合</a:t>
            </a:r>
            <a:r>
              <a:rPr lang="ja-JP" altLang="en-US" sz="1600" dirty="0" smtClean="0"/>
              <a:t>する列名がないと，</a:t>
            </a:r>
            <a:r>
              <a:rPr lang="en-US" altLang="ja-JP" sz="1600" dirty="0" smtClean="0"/>
              <a:t>NA</a:t>
            </a:r>
            <a:r>
              <a:rPr lang="ja-JP" altLang="en-US" sz="1600" dirty="0" smtClean="0"/>
              <a:t>を返す</a:t>
            </a:r>
            <a:endParaRPr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bind_rows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nm_data_br</a:t>
            </a:r>
            <a:r>
              <a:rPr lang="en-US" altLang="ja-JP" sz="1200" dirty="0" smtClean="0"/>
              <a:t>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ja-JP" altLang="en-US" sz="1200" dirty="0"/>
              <a:t>下</a:t>
            </a:r>
            <a:r>
              <a:rPr lang="ja-JP" altLang="en-US" sz="1200" dirty="0" smtClean="0"/>
              <a:t>に</a:t>
            </a:r>
            <a:r>
              <a:rPr lang="en-US" altLang="ja-JP" sz="1200" dirty="0" err="1" smtClean="0"/>
              <a:t>nm_data_br</a:t>
            </a:r>
            <a:r>
              <a:rPr lang="ja-JP" altLang="en-US" sz="1200" dirty="0" err="1" smtClean="0"/>
              <a:t>を結</a:t>
            </a:r>
            <a:r>
              <a:rPr lang="ja-JP" altLang="en-US" sz="1200" dirty="0" smtClean="0"/>
              <a:t>合する</a:t>
            </a:r>
            <a:endParaRPr lang="en-US" altLang="ja-JP" sz="1200" dirty="0"/>
          </a:p>
          <a:p>
            <a:pPr>
              <a:spcBef>
                <a:spcPts val="1800"/>
              </a:spcBef>
            </a:pPr>
            <a:r>
              <a:rPr kumimoji="1" lang="en-US" altLang="ja-JP" sz="2000" dirty="0" smtClean="0">
                <a:solidFill>
                  <a:srgbClr val="0070C0"/>
                </a:solidFill>
              </a:rPr>
              <a:t>arrange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データを</a:t>
            </a:r>
            <a:r>
              <a:rPr kumimoji="1" lang="en-US" altLang="ja-JP" sz="2000" dirty="0" smtClean="0"/>
              <a:t>()</a:t>
            </a:r>
            <a:r>
              <a:rPr kumimoji="1" lang="ja-JP" altLang="en-US" sz="2000" dirty="0" smtClean="0"/>
              <a:t>で指定した列の昇順に並び替える</a:t>
            </a:r>
            <a:endParaRPr kumimoji="1" lang="en-US" altLang="ja-JP" sz="2000" dirty="0" smtClean="0"/>
          </a:p>
          <a:p>
            <a:pPr lvl="1"/>
            <a:r>
              <a:rPr kumimoji="1" lang="ja-JP" altLang="en-US" sz="1600" dirty="0" smtClean="0"/>
              <a:t>複数指定可，</a:t>
            </a:r>
            <a:r>
              <a:rPr lang="ja-JP" altLang="en-US" sz="1600" dirty="0"/>
              <a:t>降順</a:t>
            </a:r>
            <a:r>
              <a:rPr kumimoji="1" lang="ja-JP" altLang="en-US" sz="1600" dirty="0" smtClean="0"/>
              <a:t>に指定する場合は</a:t>
            </a:r>
            <a:r>
              <a:rPr kumimoji="1" lang="en-US" altLang="ja-JP" sz="1600" dirty="0" err="1" smtClean="0"/>
              <a:t>desc</a:t>
            </a:r>
            <a:r>
              <a:rPr kumimoji="1" lang="en-US" altLang="ja-JP" sz="1600" dirty="0" smtClean="0"/>
              <a:t>()</a:t>
            </a:r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arrange</a:t>
            </a:r>
            <a:r>
              <a:rPr lang="en-US" altLang="ja-JP" sz="1200" dirty="0" smtClean="0"/>
              <a:t>(ID, TIME, </a:t>
            </a:r>
            <a:r>
              <a:rPr lang="en-US" altLang="ja-JP" sz="1200" dirty="0" err="1" smtClean="0"/>
              <a:t>desc</a:t>
            </a:r>
            <a:r>
              <a:rPr lang="en-US" altLang="ja-JP" sz="1200" dirty="0" smtClean="0"/>
              <a:t>(MDV))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を</a:t>
            </a:r>
            <a:r>
              <a:rPr lang="en-US" altLang="ja-JP" sz="1200" dirty="0" smtClean="0"/>
              <a:t>ID, TIME, MDV(</a:t>
            </a:r>
            <a:r>
              <a:rPr lang="ja-JP" altLang="en-US" sz="1200" dirty="0" smtClean="0"/>
              <a:t>降順</a:t>
            </a:r>
            <a:r>
              <a:rPr lang="en-US" altLang="ja-JP" sz="1200" dirty="0" smtClean="0"/>
              <a:t>)</a:t>
            </a:r>
            <a:r>
              <a:rPr lang="ja-JP" altLang="en-US" sz="1200" dirty="0" smtClean="0"/>
              <a:t> に並び替える</a:t>
            </a:r>
            <a:endParaRPr lang="en-US" altLang="ja-JP" sz="1200" dirty="0"/>
          </a:p>
          <a:p>
            <a:pPr>
              <a:spcBef>
                <a:spcPts val="1800"/>
              </a:spcBef>
            </a:pPr>
            <a:r>
              <a:rPr lang="en-US" altLang="ja-JP" sz="2000" dirty="0" smtClean="0">
                <a:solidFill>
                  <a:srgbClr val="0070C0"/>
                </a:solidFill>
              </a:rPr>
              <a:t>select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指定した列のみ残す（削る）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>
                <a:solidFill>
                  <a:srgbClr val="0070C0"/>
                </a:solidFill>
              </a:rPr>
              <a:t>select</a:t>
            </a:r>
            <a:r>
              <a:rPr lang="en-US" altLang="ja-JP" sz="1200" dirty="0"/>
              <a:t>(ID, DOSE, RACE)</a:t>
            </a:r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ID, DOSE, RACE</a:t>
            </a:r>
            <a:r>
              <a:rPr lang="ja-JP" altLang="en-US" sz="1200" dirty="0"/>
              <a:t>のみを残す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>
                <a:solidFill>
                  <a:srgbClr val="0070C0"/>
                </a:solidFill>
              </a:rPr>
              <a:t>select</a:t>
            </a:r>
            <a:r>
              <a:rPr lang="en-US" altLang="ja-JP" sz="1200" dirty="0"/>
              <a:t>(-BW)</a:t>
            </a:r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BW</a:t>
            </a:r>
            <a:r>
              <a:rPr lang="ja-JP" altLang="en-US" sz="1200" dirty="0"/>
              <a:t>を</a:t>
            </a:r>
            <a:r>
              <a:rPr lang="ja-JP" altLang="en-US" sz="1200" dirty="0" smtClean="0"/>
              <a:t>削る</a:t>
            </a:r>
            <a:endParaRPr lang="en-US" altLang="ja-JP" sz="12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11</a:t>
            </a:fld>
            <a:endParaRPr kumimoji="1" lang="ja-JP" altLang="en-US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012313"/>
              </p:ext>
            </p:extLst>
          </p:nvPr>
        </p:nvGraphicFramePr>
        <p:xfrm>
          <a:off x="7105923" y="2586083"/>
          <a:ext cx="778743" cy="198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94422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4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0" name="右矢印 9"/>
          <p:cNvSpPr/>
          <p:nvPr/>
        </p:nvSpPr>
        <p:spPr>
          <a:xfrm>
            <a:off x="9419850" y="3086934"/>
            <a:ext cx="1233405" cy="479894"/>
          </a:xfrm>
          <a:prstGeom prst="rightArrow">
            <a:avLst>
              <a:gd name="adj1" fmla="val 100000"/>
              <a:gd name="adj2" fmla="val 364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left_join</a:t>
            </a:r>
            <a:r>
              <a:rPr lang="en-US" altLang="ja-JP" sz="1000" dirty="0" smtClean="0">
                <a:solidFill>
                  <a:schemeClr val="tx1"/>
                </a:solidFill>
              </a:rPr>
              <a:t>(B, by=c(“ID”=“id”, “TIME”=“tad”))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80212"/>
              </p:ext>
            </p:extLst>
          </p:nvPr>
        </p:nvGraphicFramePr>
        <p:xfrm>
          <a:off x="8162175" y="2586083"/>
          <a:ext cx="1022784" cy="1419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28"/>
                <a:gridCol w="340928"/>
                <a:gridCol w="340928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tad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PD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90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823061"/>
              </p:ext>
            </p:extLst>
          </p:nvPr>
        </p:nvGraphicFramePr>
        <p:xfrm>
          <a:off x="10891641" y="2586083"/>
          <a:ext cx="959253" cy="198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751"/>
                <a:gridCol w="319751"/>
                <a:gridCol w="319751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PD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90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NA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NA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4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NA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24352"/>
              </p:ext>
            </p:extLst>
          </p:nvPr>
        </p:nvGraphicFramePr>
        <p:xfrm>
          <a:off x="7103101" y="4822011"/>
          <a:ext cx="947508" cy="170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36"/>
                <a:gridCol w="315836"/>
                <a:gridCol w="315836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MDV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18" name="右矢印 17"/>
          <p:cNvSpPr/>
          <p:nvPr/>
        </p:nvSpPr>
        <p:spPr>
          <a:xfrm>
            <a:off x="8467388" y="5448965"/>
            <a:ext cx="1233405" cy="449959"/>
          </a:xfrm>
          <a:prstGeom prst="rightArrow">
            <a:avLst>
              <a:gd name="adj1" fmla="val 100000"/>
              <a:gd name="adj2" fmla="val 364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arrange(ID, TIME, </a:t>
            </a:r>
            <a:r>
              <a:rPr lang="en-US" altLang="ja-JP" sz="1000" dirty="0" err="1">
                <a:solidFill>
                  <a:schemeClr val="tx1"/>
                </a:solidFill>
              </a:rPr>
              <a:t>desc</a:t>
            </a:r>
            <a:r>
              <a:rPr lang="en-US" altLang="ja-JP" sz="1000" dirty="0">
                <a:solidFill>
                  <a:schemeClr val="tx1"/>
                </a:solidFill>
              </a:rPr>
              <a:t>(MDV))</a:t>
            </a: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342472"/>
              </p:ext>
            </p:extLst>
          </p:nvPr>
        </p:nvGraphicFramePr>
        <p:xfrm>
          <a:off x="9944133" y="4816987"/>
          <a:ext cx="947508" cy="170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36"/>
                <a:gridCol w="315836"/>
                <a:gridCol w="315836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MDV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80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その他よく使う関数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solidFill>
                  <a:srgbClr val="0070C0"/>
                </a:solidFill>
              </a:rPr>
              <a:t>mutate</a:t>
            </a:r>
            <a:r>
              <a:rPr lang="en-US" altLang="ja-JP" dirty="0" smtClean="0"/>
              <a:t>,</a:t>
            </a:r>
            <a:r>
              <a:rPr lang="ja-JP" altLang="en-US" dirty="0" smtClean="0"/>
              <a:t> </a:t>
            </a:r>
            <a:r>
              <a:rPr lang="en-US" altLang="ja-JP" dirty="0" err="1" smtClean="0">
                <a:solidFill>
                  <a:srgbClr val="0070C0"/>
                </a:solidFill>
              </a:rPr>
              <a:t>expand.grid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sample_n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5057773"/>
          </a:xfrm>
        </p:spPr>
        <p:txBody>
          <a:bodyPr>
            <a:normAutofit/>
          </a:bodyPr>
          <a:lstStyle/>
          <a:p>
            <a:r>
              <a:rPr lang="en-US" altLang="ja-JP" sz="2000" dirty="0" smtClean="0">
                <a:solidFill>
                  <a:srgbClr val="0070C0"/>
                </a:solidFill>
              </a:rPr>
              <a:t>mutate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新たな列を作成する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mutate</a:t>
            </a:r>
            <a:r>
              <a:rPr lang="en-US" altLang="ja-JP" sz="1200" dirty="0" smtClean="0"/>
              <a:t>(IBW = 22 * (HT/100)^2)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に新たに</a:t>
            </a:r>
            <a:r>
              <a:rPr lang="en-US" altLang="ja-JP" sz="1200" dirty="0" smtClean="0"/>
              <a:t>IBW(=22*(HT/100)^2)</a:t>
            </a:r>
            <a:r>
              <a:rPr lang="ja-JP" altLang="en-US" sz="1200" dirty="0" smtClean="0"/>
              <a:t>という列を作成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mutate</a:t>
            </a:r>
            <a:r>
              <a:rPr lang="en-US" altLang="ja-JP" sz="1200" dirty="0" smtClean="0"/>
              <a:t>(</a:t>
            </a:r>
            <a:r>
              <a:rPr lang="nb-NO" altLang="ja-JP" sz="1200" dirty="0" smtClean="0">
                <a:solidFill>
                  <a:srgbClr val="0070C0"/>
                </a:solidFill>
              </a:rPr>
              <a:t>ifelse</a:t>
            </a:r>
            <a:r>
              <a:rPr lang="nb-NO" altLang="ja-JP" sz="1200" dirty="0" smtClean="0"/>
              <a:t>(MALE </a:t>
            </a:r>
            <a:r>
              <a:rPr lang="nb-NO" altLang="ja-JP" sz="1200" dirty="0"/>
              <a:t>== </a:t>
            </a:r>
            <a:r>
              <a:rPr lang="nb-NO" altLang="ja-JP" sz="1200" dirty="0" smtClean="0"/>
              <a:t>0, </a:t>
            </a:r>
            <a:r>
              <a:rPr lang="nb-NO" altLang="ja-JP" sz="1200" dirty="0"/>
              <a:t>50 + 0.91*(HT-152.4), 45.5 + 0.91*(HT-152.4))</a:t>
            </a:r>
            <a:r>
              <a:rPr lang="en-US" altLang="ja-JP" sz="1200" dirty="0" smtClean="0"/>
              <a:t>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に新たに</a:t>
            </a:r>
            <a:r>
              <a:rPr lang="en-US" altLang="ja-JP" sz="1200" dirty="0" smtClean="0"/>
              <a:t>IBW</a:t>
            </a:r>
            <a:r>
              <a:rPr lang="ja-JP" altLang="en-US" sz="1200" dirty="0" smtClean="0"/>
              <a:t>と</a:t>
            </a:r>
            <a:r>
              <a:rPr lang="ja-JP" altLang="en-US" sz="1200" dirty="0"/>
              <a:t>いう列を</a:t>
            </a:r>
            <a:r>
              <a:rPr lang="ja-JP" altLang="en-US" sz="1200" dirty="0" smtClean="0"/>
              <a:t>作成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性別で式を変える</a:t>
            </a:r>
            <a:r>
              <a:rPr lang="en-US" altLang="ja-JP" sz="1200" dirty="0" smtClean="0"/>
              <a:t>)</a:t>
            </a:r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expand.grid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全ての組み合わせから成るデータを作成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/>
              <a:t>nm_data_e</a:t>
            </a:r>
            <a:r>
              <a:rPr lang="en-US" altLang="ja-JP" sz="1200" dirty="0" smtClean="0"/>
              <a:t> &lt;-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expand.grid</a:t>
            </a:r>
            <a:r>
              <a:rPr lang="en-US" altLang="ja-JP" sz="1200" dirty="0" smtClean="0"/>
              <a:t>(ID = 1:10, TIME=1:24)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as_tibble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</a:t>
            </a:r>
            <a:r>
              <a:rPr lang="ja-JP" altLang="en-US" sz="1200" dirty="0" smtClean="0"/>
              <a:t>： </a:t>
            </a:r>
            <a:r>
              <a:rPr lang="en-US" altLang="ja-JP" sz="1200" dirty="0" smtClean="0"/>
              <a:t>ID=1~10</a:t>
            </a:r>
            <a:r>
              <a:rPr lang="ja-JP" altLang="en-US" sz="1200" dirty="0" smtClean="0"/>
              <a:t>について，</a:t>
            </a:r>
            <a:r>
              <a:rPr lang="en-US" altLang="ja-JP" sz="1200" dirty="0" smtClean="0"/>
              <a:t>TIME</a:t>
            </a:r>
            <a:r>
              <a:rPr lang="ja-JP" altLang="en-US" sz="1200" dirty="0" smtClean="0"/>
              <a:t>＝</a:t>
            </a:r>
            <a:r>
              <a:rPr lang="en-US" altLang="ja-JP" sz="1200" dirty="0" smtClean="0"/>
              <a:t>1~24</a:t>
            </a:r>
            <a:r>
              <a:rPr lang="ja-JP" altLang="en-US" sz="1200" dirty="0" smtClean="0"/>
              <a:t>の列を持つデータを作成し，</a:t>
            </a:r>
            <a:r>
              <a:rPr lang="en-US" altLang="ja-JP" sz="1200" dirty="0" err="1" smtClean="0"/>
              <a:t>tibble</a:t>
            </a:r>
            <a:r>
              <a:rPr lang="ja-JP" altLang="en-US" sz="1200" dirty="0" smtClean="0"/>
              <a:t>形式にして，</a:t>
            </a:r>
            <a:r>
              <a:rPr lang="en-US" altLang="ja-JP" sz="1200" dirty="0" err="1" smtClean="0"/>
              <a:t>nm_data_e</a:t>
            </a:r>
            <a:r>
              <a:rPr lang="ja-JP" altLang="en-US" sz="1200" dirty="0" smtClean="0"/>
              <a:t>に格納する</a:t>
            </a:r>
            <a:endParaRPr lang="en-US" altLang="ja-JP" sz="1200" dirty="0" smtClean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sample_n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データから（）の行をランダムに取り出す</a:t>
            </a:r>
            <a:endParaRPr lang="en-US" altLang="ja-JP" sz="2000" dirty="0" smtClean="0"/>
          </a:p>
          <a:p>
            <a:pPr lvl="1"/>
            <a:r>
              <a:rPr lang="en-US" altLang="ja-JP" sz="1600" dirty="0" smtClean="0"/>
              <a:t>replace=TRUE</a:t>
            </a:r>
            <a:r>
              <a:rPr lang="ja-JP" altLang="en-US" sz="1600" dirty="0" smtClean="0"/>
              <a:t>とすると復元抽出とする</a:t>
            </a:r>
            <a:endParaRPr lang="en-US" altLang="ja-JP" sz="1600" dirty="0" smtClean="0"/>
          </a:p>
          <a:p>
            <a:pPr lvl="1"/>
            <a:r>
              <a:rPr lang="ja-JP" altLang="en-US" sz="1600" dirty="0"/>
              <a:t>結果</a:t>
            </a:r>
            <a:r>
              <a:rPr lang="ja-JP" altLang="en-US" sz="1600" dirty="0" smtClean="0"/>
              <a:t>に再現性を残したい場合実行前に</a:t>
            </a:r>
            <a:r>
              <a:rPr lang="en-US" altLang="ja-JP" sz="1600" dirty="0" err="1" smtClean="0"/>
              <a:t>set.seed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任意の値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と書く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(ID)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slice</a:t>
            </a:r>
            <a:r>
              <a:rPr lang="en-US" altLang="ja-JP" sz="1200" dirty="0" smtClean="0"/>
              <a:t>(1)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ungroup</a:t>
            </a:r>
            <a:r>
              <a:rPr lang="en-US" altLang="ja-JP" sz="1200" dirty="0" smtClean="0"/>
              <a:t>()</a:t>
            </a:r>
            <a:r>
              <a:rPr lang="en-US" altLang="ja-JP" sz="1200" dirty="0" smtClean="0">
                <a:solidFill>
                  <a:srgbClr val="0070C0"/>
                </a:solidFill>
              </a:rPr>
              <a:t> </a:t>
            </a:r>
            <a:r>
              <a:rPr lang="en-US" altLang="ja-JP" sz="1200" dirty="0" smtClean="0"/>
              <a:t>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sample_n</a:t>
            </a:r>
            <a:r>
              <a:rPr lang="en-US" altLang="ja-JP" sz="1200" dirty="0" smtClean="0"/>
              <a:t>(1000, replace=TRUE)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 smtClean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をそれぞれ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一行ずつにして，</a:t>
            </a:r>
            <a:r>
              <a:rPr lang="en-US" altLang="ja-JP" sz="1200" dirty="0" smtClean="0"/>
              <a:t>1000</a:t>
            </a:r>
            <a:r>
              <a:rPr lang="ja-JP" altLang="en-US" sz="1200" dirty="0" smtClean="0"/>
              <a:t>行ランダムに復元抽出する</a:t>
            </a:r>
            <a:endParaRPr lang="en-US" altLang="ja-JP" sz="2000" dirty="0"/>
          </a:p>
          <a:p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98323"/>
              </p:ext>
            </p:extLst>
          </p:nvPr>
        </p:nvGraphicFramePr>
        <p:xfrm>
          <a:off x="7967921" y="1768491"/>
          <a:ext cx="768642" cy="113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HT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180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8" name="右矢印 7"/>
          <p:cNvSpPr/>
          <p:nvPr/>
        </p:nvSpPr>
        <p:spPr>
          <a:xfrm>
            <a:off x="8958455" y="2096500"/>
            <a:ext cx="1233405" cy="479894"/>
          </a:xfrm>
          <a:prstGeom prst="rightArrow">
            <a:avLst>
              <a:gd name="adj1" fmla="val 100000"/>
              <a:gd name="adj2" fmla="val 364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mutate(IBW = </a:t>
            </a:r>
            <a:r>
              <a:rPr lang="en-US" altLang="ja-JP" sz="1000" dirty="0" smtClean="0">
                <a:solidFill>
                  <a:schemeClr val="tx1"/>
                </a:solidFill>
              </a:rPr>
              <a:t>22*(</a:t>
            </a:r>
            <a:r>
              <a:rPr lang="en-US" altLang="ja-JP" sz="1000" dirty="0">
                <a:solidFill>
                  <a:schemeClr val="tx1"/>
                </a:solidFill>
              </a:rPr>
              <a:t>HT/100)^2)</a:t>
            </a: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310598"/>
              </p:ext>
            </p:extLst>
          </p:nvPr>
        </p:nvGraphicFramePr>
        <p:xfrm>
          <a:off x="10413750" y="1768491"/>
          <a:ext cx="1028832" cy="113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44"/>
                <a:gridCol w="342944"/>
                <a:gridCol w="342944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HT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IBW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56.3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63.6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180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71.3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10" name="右矢印 9"/>
          <p:cNvSpPr/>
          <p:nvPr/>
        </p:nvSpPr>
        <p:spPr>
          <a:xfrm>
            <a:off x="8610600" y="4662745"/>
            <a:ext cx="1233405" cy="479894"/>
          </a:xfrm>
          <a:prstGeom prst="rightArrow">
            <a:avLst>
              <a:gd name="adj1" fmla="val 100000"/>
              <a:gd name="adj2" fmla="val 364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expand.grid</a:t>
            </a:r>
            <a:r>
              <a:rPr lang="en-US" altLang="ja-JP" sz="1000" dirty="0" smtClean="0">
                <a:solidFill>
                  <a:schemeClr val="tx1"/>
                </a:solidFill>
              </a:rPr>
              <a:t>(ID=1:3, TIME=0:2)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45251"/>
              </p:ext>
            </p:extLst>
          </p:nvPr>
        </p:nvGraphicFramePr>
        <p:xfrm>
          <a:off x="9982200" y="3406543"/>
          <a:ext cx="768642" cy="283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29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data folder</a:t>
            </a:r>
            <a:r>
              <a:rPr lang="ja-JP" altLang="en-US" dirty="0"/>
              <a:t>内の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PSP4-8-748-s012.csv</a:t>
            </a:r>
            <a:r>
              <a:rPr lang="ja-JP" altLang="en-US" dirty="0"/>
              <a:t>を</a:t>
            </a:r>
            <a:r>
              <a:rPr lang="en-US" altLang="ja-JP" dirty="0" smtClean="0"/>
              <a:t>nm_data2,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back_info.csv</a:t>
            </a:r>
            <a:r>
              <a:rPr lang="ja-JP" altLang="en-US" dirty="0" smtClean="0"/>
              <a:t>を</a:t>
            </a:r>
            <a:r>
              <a:rPr lang="en-US" altLang="ja-JP" dirty="0" err="1" smtClean="0"/>
              <a:t>back_info</a:t>
            </a:r>
            <a:r>
              <a:rPr lang="ja-JP" altLang="en-US" dirty="0" smtClean="0"/>
              <a:t>と</a:t>
            </a:r>
            <a:r>
              <a:rPr lang="ja-JP" altLang="en-US" dirty="0"/>
              <a:t>して読み込み</a:t>
            </a:r>
            <a:r>
              <a:rPr lang="ja-JP" altLang="en-US" dirty="0" smtClean="0"/>
              <a:t>，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nm_data2</a:t>
            </a:r>
            <a:r>
              <a:rPr lang="ja-JP" altLang="en-US" dirty="0" smtClean="0"/>
              <a:t>に</a:t>
            </a:r>
            <a:r>
              <a:rPr lang="en-US" altLang="ja-JP" dirty="0" err="1" smtClean="0"/>
              <a:t>back_info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ID</a:t>
            </a:r>
            <a:r>
              <a:rPr lang="ja-JP" altLang="en-US" dirty="0" smtClean="0"/>
              <a:t>を</a:t>
            </a:r>
            <a:r>
              <a:rPr lang="en-US" altLang="ja-JP" dirty="0" smtClean="0"/>
              <a:t>Key</a:t>
            </a:r>
            <a:r>
              <a:rPr lang="ja-JP" altLang="en-US" dirty="0" smtClean="0"/>
              <a:t>としてマージしてください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CYP2D6</a:t>
            </a:r>
            <a:r>
              <a:rPr lang="ja-JP" altLang="en-US" dirty="0" smtClean="0"/>
              <a:t> </a:t>
            </a:r>
            <a:r>
              <a:rPr lang="en-US" altLang="ja-JP" dirty="0" smtClean="0"/>
              <a:t>Phenotype</a:t>
            </a:r>
            <a:r>
              <a:rPr lang="ja-JP" altLang="en-US" dirty="0" smtClean="0"/>
              <a:t>ごとの被験者数を算出してください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9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</a:t>
            </a:r>
            <a:r>
              <a:rPr kumimoji="1" lang="en-US" altLang="ja-JP" dirty="0" smtClean="0"/>
              <a:t>-2</a:t>
            </a:r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：回答コード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Read dataset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/>
              <a:t>nm_data2 &lt;- </a:t>
            </a:r>
            <a:r>
              <a:rPr lang="en-US" altLang="ja-JP" sz="1600" dirty="0" err="1"/>
              <a:t>read_csv</a:t>
            </a:r>
            <a:r>
              <a:rPr lang="en-US" altLang="ja-JP" sz="1600" dirty="0"/>
              <a:t>(paste0(path, "/Data/PSP4-8-748-s012.csv"), </a:t>
            </a:r>
            <a:r>
              <a:rPr lang="en-US" altLang="ja-JP" sz="1600" dirty="0" err="1"/>
              <a:t>na</a:t>
            </a:r>
            <a:r>
              <a:rPr lang="en-US" altLang="ja-JP" sz="1600" dirty="0"/>
              <a:t>=".",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/>
              <a:t>                     </a:t>
            </a:r>
            <a:r>
              <a:rPr lang="ja-JP" altLang="en-US" sz="1600" dirty="0" smtClean="0"/>
              <a:t>                                 </a:t>
            </a:r>
            <a:r>
              <a:rPr lang="en-US" altLang="ja-JP" sz="1600" dirty="0" err="1" smtClean="0"/>
              <a:t>col_types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= cols(C     = </a:t>
            </a:r>
            <a:r>
              <a:rPr lang="en-US" altLang="ja-JP" sz="1600" dirty="0" err="1"/>
              <a:t>col_character</a:t>
            </a:r>
            <a:r>
              <a:rPr lang="en-US" altLang="ja-JP" sz="1600" dirty="0"/>
              <a:t>(),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/>
              <a:t>                                      </a:t>
            </a:r>
            <a:r>
              <a:rPr lang="ja-JP" altLang="en-US" sz="1600" dirty="0" smtClean="0"/>
              <a:t>                </a:t>
            </a:r>
            <a:r>
              <a:rPr lang="en-US" altLang="ja-JP" sz="1600" dirty="0" smtClean="0"/>
              <a:t>TREAT </a:t>
            </a:r>
            <a:r>
              <a:rPr lang="en-US" altLang="ja-JP" sz="1600" dirty="0"/>
              <a:t>= </a:t>
            </a:r>
            <a:r>
              <a:rPr lang="en-US" altLang="ja-JP" sz="1600" dirty="0" err="1"/>
              <a:t>col_character</a:t>
            </a:r>
            <a:r>
              <a:rPr lang="en-US" altLang="ja-JP" sz="1600" dirty="0"/>
              <a:t>() </a:t>
            </a:r>
            <a:r>
              <a:rPr lang="en-US" altLang="ja-JP" sz="1600" dirty="0" smtClean="0"/>
              <a:t>))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err="1" smtClean="0"/>
              <a:t>back_info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&lt;- </a:t>
            </a:r>
            <a:r>
              <a:rPr lang="en-US" altLang="ja-JP" sz="1600" dirty="0" err="1"/>
              <a:t>read_csv</a:t>
            </a:r>
            <a:r>
              <a:rPr lang="en-US" altLang="ja-JP" sz="1600" dirty="0"/>
              <a:t>(paste0(path, "/Data/back_info.csv"), </a:t>
            </a:r>
            <a:r>
              <a:rPr lang="en-US" altLang="ja-JP" sz="1600" dirty="0" err="1"/>
              <a:t>na</a:t>
            </a:r>
            <a:r>
              <a:rPr lang="en-US" altLang="ja-JP" sz="1600" dirty="0"/>
              <a:t>=".")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Merge dataset &amp; count ID by CYP2D6</a:t>
            </a:r>
          </a:p>
          <a:p>
            <a:pPr marL="0" indent="0">
              <a:buNone/>
            </a:pPr>
            <a:r>
              <a:rPr lang="en-US" altLang="ja-JP" sz="1600" dirty="0"/>
              <a:t>nm_data2 %&gt;% </a:t>
            </a:r>
            <a:r>
              <a:rPr lang="en-US" altLang="ja-JP" sz="1600" dirty="0" err="1"/>
              <a:t>left_join</a:t>
            </a:r>
            <a:r>
              <a:rPr lang="en-US" altLang="ja-JP" sz="1600" dirty="0"/>
              <a:t>(</a:t>
            </a:r>
            <a:r>
              <a:rPr lang="en-US" altLang="ja-JP" sz="1600" dirty="0" err="1"/>
              <a:t>back_info</a:t>
            </a:r>
            <a:r>
              <a:rPr lang="en-US" altLang="ja-JP" sz="1600" dirty="0"/>
              <a:t>, by="ID")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(ID) %&gt;% slice(1)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(CYP2D6) %&gt;% count()</a:t>
            </a:r>
            <a:endParaRPr kumimoji="1" lang="ja-JP" altLang="en-US" sz="16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73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Visualization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データを元に図を作成し，目的とする確認を可視的に行う</a:t>
            </a:r>
            <a:endParaRPr kumimoji="1" lang="en-US" altLang="ja-JP" dirty="0" smtClean="0"/>
          </a:p>
          <a:p>
            <a:r>
              <a:rPr lang="en-US" altLang="ja-JP" dirty="0"/>
              <a:t>R package </a:t>
            </a:r>
            <a:r>
              <a:rPr lang="en-US" altLang="ja-JP" dirty="0" smtClean="0"/>
              <a:t>“ggplot2” </a:t>
            </a:r>
            <a:r>
              <a:rPr lang="ja-JP" altLang="en-US" dirty="0"/>
              <a:t>を</a:t>
            </a:r>
            <a:r>
              <a:rPr lang="ja-JP" altLang="en-US" dirty="0" smtClean="0"/>
              <a:t>用いる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R studio</a:t>
            </a:r>
            <a:r>
              <a:rPr lang="ja-JP" altLang="en-US" dirty="0"/>
              <a:t>の</a:t>
            </a:r>
            <a:r>
              <a:rPr lang="en-US" altLang="ja-JP" dirty="0" err="1"/>
              <a:t>cheatsheet</a:t>
            </a:r>
            <a:r>
              <a:rPr lang="ja-JP" altLang="en-US" dirty="0" smtClean="0"/>
              <a:t>（</a:t>
            </a:r>
            <a:r>
              <a:rPr lang="en-US" altLang="ja-JP" dirty="0">
                <a:solidFill>
                  <a:srgbClr val="FF0000"/>
                </a:solidFill>
              </a:rPr>
              <a:t>Data Visualization </a:t>
            </a:r>
            <a:r>
              <a:rPr lang="en-US" altLang="ja-JP" dirty="0" err="1">
                <a:solidFill>
                  <a:srgbClr val="FF0000"/>
                </a:solidFill>
              </a:rPr>
              <a:t>Cheatsheet</a:t>
            </a:r>
            <a:r>
              <a:rPr lang="ja-JP" altLang="en-US" dirty="0" smtClean="0"/>
              <a:t>）</a:t>
            </a:r>
            <a:r>
              <a:rPr lang="ja-JP" altLang="en-US" dirty="0"/>
              <a:t>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非常に分かりやすい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https://rstudio.com/resources/cheatsheets/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07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ggplot2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基本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geom_point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geom_line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sz="2000" dirty="0" err="1" smtClean="0">
                <a:solidFill>
                  <a:srgbClr val="0070C0"/>
                </a:solidFill>
              </a:rPr>
              <a:t>ggplot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以降の</a:t>
            </a:r>
            <a:r>
              <a:rPr kumimoji="1" lang="en-US" altLang="ja-JP" sz="2000" dirty="0" smtClean="0"/>
              <a:t>default</a:t>
            </a:r>
            <a:r>
              <a:rPr kumimoji="1" lang="ja-JP" altLang="en-US" sz="2000" dirty="0" smtClean="0"/>
              <a:t>設定（</a:t>
            </a:r>
            <a:r>
              <a:rPr kumimoji="1" lang="en-US" altLang="ja-JP" sz="2000" dirty="0" smtClean="0"/>
              <a:t>ex: </a:t>
            </a:r>
            <a:r>
              <a:rPr kumimoji="1" lang="ja-JP" altLang="en-US" sz="2000" dirty="0" smtClean="0"/>
              <a:t>用いるデータ，</a:t>
            </a:r>
            <a:r>
              <a:rPr kumimoji="1" lang="en-US" altLang="ja-JP" sz="2000" dirty="0" smtClean="0"/>
              <a:t>x, y</a:t>
            </a:r>
            <a:r>
              <a:rPr kumimoji="1" lang="ja-JP" altLang="en-US" sz="2000" dirty="0" smtClean="0"/>
              <a:t>に使うデータ）を定義する</a:t>
            </a:r>
            <a:endParaRPr kumimoji="1" lang="en-US" altLang="ja-JP" sz="2000" dirty="0" smtClean="0"/>
          </a:p>
          <a:p>
            <a:pPr lvl="1"/>
            <a:r>
              <a:rPr lang="ja-JP" altLang="en-US" sz="1600" dirty="0"/>
              <a:t>データ中の列を使用する場合，</a:t>
            </a:r>
            <a:r>
              <a:rPr lang="en-US" altLang="ja-JP" sz="1600" dirty="0" err="1"/>
              <a:t>aes</a:t>
            </a:r>
            <a:r>
              <a:rPr lang="en-US" altLang="ja-JP" sz="1600" dirty="0"/>
              <a:t>()</a:t>
            </a:r>
            <a:r>
              <a:rPr lang="ja-JP" altLang="en-US" sz="1600" dirty="0"/>
              <a:t>を用いる</a:t>
            </a:r>
            <a:endParaRPr lang="en-US" altLang="ja-JP" sz="1600" dirty="0"/>
          </a:p>
          <a:p>
            <a:pPr lvl="1"/>
            <a:r>
              <a:rPr kumimoji="1" lang="ja-JP" altLang="en-US" sz="1600" dirty="0" smtClean="0"/>
              <a:t>これを設定して実行しても何も作成されない（枠のみ）</a:t>
            </a:r>
            <a:endParaRPr kumimoji="1" lang="en-US" altLang="ja-JP" sz="1600" dirty="0" smtClean="0"/>
          </a:p>
          <a:p>
            <a:pPr lvl="1"/>
            <a:r>
              <a:rPr lang="en-US" altLang="ja-JP" sz="1600" dirty="0" smtClean="0"/>
              <a:t>group</a:t>
            </a:r>
            <a:r>
              <a:rPr lang="ja-JP" altLang="en-US" sz="1600" dirty="0" smtClean="0"/>
              <a:t>で指定した値ごとにプロットする</a:t>
            </a:r>
            <a:endParaRPr lang="en-US" altLang="ja-JP" sz="1600" dirty="0" smtClean="0"/>
          </a:p>
          <a:p>
            <a:pPr lvl="1"/>
            <a:r>
              <a:rPr kumimoji="1" lang="en-US" altLang="ja-JP" sz="1600" dirty="0" err="1" smtClean="0"/>
              <a:t>colour</a:t>
            </a:r>
            <a:r>
              <a:rPr kumimoji="1" lang="ja-JP" altLang="en-US" sz="1600" dirty="0" smtClean="0"/>
              <a:t>で指定した値ごとに色を分ける</a:t>
            </a:r>
            <a:endParaRPr kumimoji="1"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(data=</a:t>
            </a:r>
            <a:r>
              <a:rPr lang="en-US" altLang="ja-JP" sz="1200" dirty="0" err="1" smtClean="0"/>
              <a:t>nm_data_p</a:t>
            </a:r>
            <a:r>
              <a:rPr lang="en-US" altLang="ja-JP" sz="1200" dirty="0" smtClean="0"/>
              <a:t>, </a:t>
            </a:r>
            <a:r>
              <a:rPr lang="en-US" altLang="ja-JP" sz="1200" dirty="0" err="1" smtClean="0"/>
              <a:t>aes</a:t>
            </a:r>
            <a:r>
              <a:rPr lang="en-US" altLang="ja-JP" sz="1200" dirty="0" smtClean="0"/>
              <a:t>(x=TIME, y=CONC, group=ID,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=MALE))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nm_dat_p</a:t>
            </a:r>
            <a:r>
              <a:rPr lang="ja-JP" altLang="en-US" sz="1200" dirty="0" smtClean="0"/>
              <a:t>を使い，</a:t>
            </a:r>
            <a:r>
              <a:rPr lang="en-US" altLang="ja-JP" sz="1200" dirty="0" smtClean="0"/>
              <a:t>x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TIME</a:t>
            </a:r>
            <a:r>
              <a:rPr lang="ja-JP" altLang="en-US" sz="1200" dirty="0" err="1" smtClean="0"/>
              <a:t>，</a:t>
            </a:r>
            <a:r>
              <a:rPr lang="en-US" altLang="ja-JP" sz="1200" dirty="0" smtClean="0"/>
              <a:t>y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CONC</a:t>
            </a:r>
            <a:r>
              <a:rPr lang="ja-JP" altLang="en-US" sz="1200" dirty="0" smtClean="0"/>
              <a:t>の列を用いる。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ごとにプロットし，</a:t>
            </a:r>
            <a:r>
              <a:rPr lang="en-US" altLang="ja-JP" sz="1200" dirty="0" smtClean="0"/>
              <a:t>MALE</a:t>
            </a:r>
            <a:r>
              <a:rPr lang="ja-JP" altLang="en-US" sz="1200" dirty="0" smtClean="0"/>
              <a:t>ごとに色を分ける。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/>
              <a:t>nm_data_p</a:t>
            </a:r>
            <a:r>
              <a:rPr lang="en-US" altLang="ja-JP" sz="1200" dirty="0" smtClean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aes</a:t>
            </a:r>
            <a:r>
              <a:rPr lang="en-US" altLang="ja-JP" sz="1200" dirty="0" smtClean="0"/>
              <a:t>(x=TIME</a:t>
            </a:r>
            <a:r>
              <a:rPr lang="en-US" altLang="ja-JP" sz="1200" dirty="0"/>
              <a:t>, </a:t>
            </a:r>
            <a:r>
              <a:rPr lang="en-US" altLang="ja-JP" sz="1200" dirty="0" smtClean="0"/>
              <a:t>y=CONC</a:t>
            </a:r>
            <a:r>
              <a:rPr lang="en-US" altLang="ja-JP" sz="1200" dirty="0"/>
              <a:t> , group=ID,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=MALE</a:t>
            </a:r>
            <a:r>
              <a:rPr lang="en-US" altLang="ja-JP" sz="1200" dirty="0" smtClean="0"/>
              <a:t>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ja-JP" altLang="en-US" sz="1200" dirty="0" smtClean="0"/>
              <a:t>同上</a:t>
            </a:r>
            <a:endParaRPr lang="en-US" altLang="ja-JP" sz="1200" dirty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geom_point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散布図を作成する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(data=</a:t>
            </a:r>
            <a:r>
              <a:rPr lang="en-US" altLang="ja-JP" sz="1200" dirty="0" err="1" smtClean="0"/>
              <a:t>nm_data</a:t>
            </a:r>
            <a:r>
              <a:rPr lang="en-US" altLang="ja-JP" sz="1200" dirty="0" err="1"/>
              <a:t>_p</a:t>
            </a:r>
            <a:r>
              <a:rPr lang="en-US" altLang="ja-JP" sz="1200" dirty="0" smtClean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group=ID,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=MALE</a:t>
            </a:r>
            <a:r>
              <a:rPr lang="en-US" altLang="ja-JP" sz="1200" dirty="0" smtClean="0"/>
              <a:t>))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geom_point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nm_data_p</a:t>
            </a:r>
            <a:r>
              <a:rPr lang="ja-JP" altLang="en-US" sz="1200" dirty="0" smtClean="0"/>
              <a:t>を</a:t>
            </a:r>
            <a:r>
              <a:rPr lang="ja-JP" altLang="en-US" sz="1200" dirty="0"/>
              <a:t>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の列を用いる。</a:t>
            </a:r>
            <a:r>
              <a:rPr lang="en-US" altLang="ja-JP" sz="1200" dirty="0"/>
              <a:t>ID</a:t>
            </a:r>
            <a:r>
              <a:rPr lang="ja-JP" altLang="en-US" sz="1200" dirty="0"/>
              <a:t>ごとにプロットし，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ごとに色を</a:t>
            </a:r>
            <a:r>
              <a:rPr lang="ja-JP" altLang="en-US" sz="1200" dirty="0" smtClean="0"/>
              <a:t>分けた散布図を作成する。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(data=</a:t>
            </a:r>
            <a:r>
              <a:rPr lang="en-US" altLang="ja-JP" sz="1200" dirty="0" err="1" smtClean="0"/>
              <a:t>nm_data</a:t>
            </a:r>
            <a:r>
              <a:rPr lang="en-US" altLang="ja-JP" sz="1200" dirty="0" err="1"/>
              <a:t>_p</a:t>
            </a:r>
            <a:r>
              <a:rPr lang="en-US" altLang="ja-JP" sz="1200" dirty="0" smtClean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group=ID,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=factor(MALE))) </a:t>
            </a:r>
            <a:r>
              <a:rPr lang="en-US" altLang="ja-JP" sz="1200" dirty="0"/>
              <a:t>+ </a:t>
            </a:r>
            <a:r>
              <a:rPr lang="en-US" altLang="ja-JP" sz="1200" dirty="0" err="1">
                <a:solidFill>
                  <a:srgbClr val="0070C0"/>
                </a:solidFill>
              </a:rPr>
              <a:t>geom_point</a:t>
            </a:r>
            <a:r>
              <a:rPr lang="en-US" altLang="ja-JP" sz="1200" dirty="0"/>
              <a:t>()</a:t>
            </a:r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nm_data_p</a:t>
            </a:r>
            <a:r>
              <a:rPr lang="ja-JP" altLang="en-US" sz="1200" dirty="0" smtClean="0"/>
              <a:t>を</a:t>
            </a:r>
            <a:r>
              <a:rPr lang="ja-JP" altLang="en-US" sz="1200" dirty="0"/>
              <a:t>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の列を用いる。</a:t>
            </a:r>
            <a:r>
              <a:rPr lang="en-US" altLang="ja-JP" sz="1200" dirty="0"/>
              <a:t>ID</a:t>
            </a:r>
            <a:r>
              <a:rPr lang="ja-JP" altLang="en-US" sz="1200" dirty="0"/>
              <a:t>ごとにプロットし</a:t>
            </a:r>
            <a:r>
              <a:rPr lang="ja-JP" altLang="en-US" sz="1200" dirty="0" smtClean="0"/>
              <a:t>，</a:t>
            </a:r>
            <a:r>
              <a:rPr lang="en-US" altLang="ja-JP" sz="1200" dirty="0" smtClean="0"/>
              <a:t>factor</a:t>
            </a:r>
            <a:r>
              <a:rPr lang="ja-JP" altLang="en-US" sz="1200" dirty="0" smtClean="0"/>
              <a:t>に変換した</a:t>
            </a:r>
            <a:r>
              <a:rPr lang="en-US" altLang="ja-JP" sz="1200" dirty="0" smtClean="0"/>
              <a:t>MALE</a:t>
            </a:r>
            <a:r>
              <a:rPr lang="ja-JP" altLang="en-US" sz="1200" dirty="0"/>
              <a:t>ごとに色を分けた散布図を作成する</a:t>
            </a:r>
            <a:r>
              <a:rPr lang="ja-JP" altLang="en-US" sz="1600" dirty="0"/>
              <a:t>。</a:t>
            </a:r>
            <a:endParaRPr lang="en-US" altLang="ja-JP" sz="2000" dirty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geom_line</a:t>
            </a:r>
            <a:r>
              <a:rPr lang="en-US" altLang="ja-JP" sz="2000" dirty="0" smtClean="0"/>
              <a:t>:</a:t>
            </a:r>
            <a:r>
              <a:rPr lang="ja-JP" altLang="en-US" sz="2000" dirty="0" smtClean="0"/>
              <a:t> 折れ線グラフを作成する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(data=</a:t>
            </a:r>
            <a:r>
              <a:rPr lang="en-US" altLang="ja-JP" sz="1200" dirty="0" err="1" smtClean="0"/>
              <a:t>nm_data</a:t>
            </a:r>
            <a:r>
              <a:rPr lang="en-US" altLang="ja-JP" sz="1200" dirty="0" err="1"/>
              <a:t>_p</a:t>
            </a:r>
            <a:r>
              <a:rPr lang="en-US" altLang="ja-JP" sz="1200" dirty="0" smtClean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group=ID,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</a:t>
            </a:r>
            <a:r>
              <a:rPr lang="en-US" altLang="ja-JP" sz="1200" dirty="0"/>
              <a:t>factor(MALE)</a:t>
            </a:r>
            <a:r>
              <a:rPr lang="en-US" altLang="ja-JP" sz="1200" dirty="0" smtClean="0"/>
              <a:t>)) </a:t>
            </a:r>
            <a:r>
              <a:rPr lang="en-US" altLang="ja-JP" sz="1200" dirty="0"/>
              <a:t>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geom_line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nm_data_p</a:t>
            </a:r>
            <a:r>
              <a:rPr lang="ja-JP" altLang="en-US" sz="1200" dirty="0" smtClean="0"/>
              <a:t>を</a:t>
            </a:r>
            <a:r>
              <a:rPr lang="ja-JP" altLang="en-US" sz="1200" dirty="0"/>
              <a:t>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の列を用いる。</a:t>
            </a:r>
            <a:r>
              <a:rPr lang="en-US" altLang="ja-JP" sz="1200" dirty="0"/>
              <a:t>ID</a:t>
            </a:r>
            <a:r>
              <a:rPr lang="ja-JP" altLang="en-US" sz="1200" dirty="0"/>
              <a:t>ごとにプロットし，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ごとに色を</a:t>
            </a:r>
            <a:r>
              <a:rPr lang="ja-JP" altLang="en-US" sz="1200" dirty="0" smtClean="0"/>
              <a:t>分けた折れ線グラフを</a:t>
            </a:r>
            <a:r>
              <a:rPr lang="ja-JP" altLang="en-US" sz="1200" dirty="0"/>
              <a:t>作成する。</a:t>
            </a:r>
            <a:endParaRPr lang="en-US" altLang="ja-JP" sz="1600" dirty="0"/>
          </a:p>
          <a:p>
            <a:endParaRPr lang="en-US" altLang="ja-JP" sz="1600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306" y="3835114"/>
            <a:ext cx="3547726" cy="283818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078" y="3577646"/>
            <a:ext cx="3751443" cy="300115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478" y="3428571"/>
            <a:ext cx="3995676" cy="319654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443" y="3168859"/>
            <a:ext cx="4101746" cy="328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8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要約，分割してプロット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70C0"/>
                </a:solidFill>
              </a:rPr>
              <a:t>stat_summary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stat_smooth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facet_wrap</a:t>
            </a:r>
            <a:r>
              <a:rPr lang="en-US" altLang="ja-JP" dirty="0" smtClean="0">
                <a:solidFill>
                  <a:srgbClr val="0070C0"/>
                </a:solidFill>
              </a:rPr>
              <a:t>/grid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sz="2000" dirty="0" err="1" smtClean="0">
                <a:solidFill>
                  <a:srgbClr val="0070C0"/>
                </a:solidFill>
              </a:rPr>
              <a:t>stat_summay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要約統計量を算出し，プロットする</a:t>
            </a:r>
            <a:endParaRPr kumimoji="1" lang="en-US" altLang="ja-JP" sz="2000" dirty="0" smtClean="0"/>
          </a:p>
          <a:p>
            <a:pPr lvl="1"/>
            <a:r>
              <a:rPr kumimoji="1" lang="en-US" altLang="ja-JP" sz="1800" dirty="0" smtClean="0"/>
              <a:t>fun</a:t>
            </a:r>
            <a:r>
              <a:rPr kumimoji="1" lang="ja-JP" altLang="en-US" sz="1800" dirty="0" err="1" smtClean="0"/>
              <a:t>で算</a:t>
            </a:r>
            <a:r>
              <a:rPr kumimoji="1" lang="ja-JP" altLang="en-US" sz="1800" dirty="0" smtClean="0"/>
              <a:t>出する統計量を指定（デフォルト：</a:t>
            </a:r>
            <a:r>
              <a:rPr kumimoji="1" lang="en-US" altLang="ja-JP" sz="1800" dirty="0" smtClean="0"/>
              <a:t>mean </a:t>
            </a:r>
            <a:r>
              <a:rPr kumimoji="1"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±</a:t>
            </a:r>
            <a:r>
              <a:rPr kumimoji="1" lang="en-US" altLang="ja-JP" sz="1800" dirty="0" smtClean="0"/>
              <a:t>SE </a:t>
            </a:r>
            <a:r>
              <a:rPr kumimoji="1" lang="ja-JP" altLang="en-US" sz="1800" dirty="0" err="1" smtClean="0"/>
              <a:t>を算</a:t>
            </a:r>
            <a:r>
              <a:rPr kumimoji="1" lang="ja-JP" altLang="en-US" sz="1800" dirty="0" smtClean="0"/>
              <a:t>出）</a:t>
            </a:r>
            <a:endParaRPr kumimoji="1" lang="en-US" altLang="ja-JP" sz="1800" dirty="0" smtClean="0"/>
          </a:p>
          <a:p>
            <a:pPr lvl="1"/>
            <a:r>
              <a:rPr lang="en-US" altLang="ja-JP" sz="1800" dirty="0" err="1" smtClean="0"/>
              <a:t>geom</a:t>
            </a:r>
            <a:r>
              <a:rPr lang="ja-JP" altLang="en-US" sz="1800" dirty="0" smtClean="0"/>
              <a:t>で何を表示するか指定（デフォルト：</a:t>
            </a:r>
            <a:r>
              <a:rPr lang="en-US" altLang="ja-JP" sz="1800" dirty="0" smtClean="0"/>
              <a:t>”point”</a:t>
            </a:r>
            <a:r>
              <a:rPr lang="ja-JP" altLang="en-US" sz="1800" dirty="0" smtClean="0"/>
              <a:t>）</a:t>
            </a:r>
            <a:endParaRPr lang="en-US" altLang="ja-JP" sz="18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=factor(MALE)))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stat_summary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nm_dat_p</a:t>
            </a:r>
            <a:r>
              <a:rPr lang="ja-JP" altLang="en-US" sz="1200" dirty="0"/>
              <a:t>を使い，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 smtClean="0"/>
              <a:t>CONC</a:t>
            </a:r>
            <a:r>
              <a:rPr lang="ja-JP" altLang="en-US" sz="1200" dirty="0" smtClean="0"/>
              <a:t>として，</a:t>
            </a:r>
            <a:r>
              <a:rPr lang="en-US" altLang="ja-JP" sz="1200" dirty="0" smtClean="0"/>
              <a:t>MALE</a:t>
            </a:r>
            <a:r>
              <a:rPr lang="ja-JP" altLang="en-US" sz="1200" dirty="0" smtClean="0"/>
              <a:t>ごとに色分けして平均 </a:t>
            </a:r>
            <a:r>
              <a:rPr lang="en-US" altLang="ja-JP" sz="12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± </a:t>
            </a:r>
            <a:r>
              <a:rPr lang="en-US" altLang="ja-JP" sz="1200" dirty="0" smtClean="0"/>
              <a:t>SE</a:t>
            </a:r>
            <a:r>
              <a:rPr lang="ja-JP" altLang="en-US" sz="1200" dirty="0" smtClean="0"/>
              <a:t>をプロットする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stat_summary</a:t>
            </a:r>
            <a:r>
              <a:rPr lang="en-US" altLang="ja-JP" sz="1200" dirty="0" smtClean="0"/>
              <a:t>(fun=median)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stat_summary</a:t>
            </a:r>
            <a:r>
              <a:rPr lang="en-US" altLang="ja-JP" sz="1200" dirty="0" smtClean="0"/>
              <a:t>(fun=median, </a:t>
            </a:r>
            <a:r>
              <a:rPr lang="en-US" altLang="ja-JP" sz="1200" dirty="0" err="1" smtClean="0"/>
              <a:t>geom</a:t>
            </a:r>
            <a:r>
              <a:rPr lang="en-US" altLang="ja-JP" sz="1200" dirty="0" smtClean="0"/>
              <a:t>=“line”)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nm_dat_p</a:t>
            </a:r>
            <a:r>
              <a:rPr lang="ja-JP" altLang="en-US" sz="1200" dirty="0"/>
              <a:t>を使い，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として，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ごとに色分</a:t>
            </a:r>
            <a:r>
              <a:rPr lang="ja-JP" altLang="en-US" sz="1200" dirty="0" smtClean="0"/>
              <a:t>けして中央値をプロットし，線で結ぶ</a:t>
            </a:r>
            <a:endParaRPr lang="ja-JP" altLang="en-US" sz="1200" dirty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stat_smooth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回帰直線</a:t>
            </a:r>
            <a:r>
              <a:rPr lang="en-US" altLang="ja-JP" sz="2000" dirty="0" smtClean="0"/>
              <a:t>/</a:t>
            </a:r>
            <a:r>
              <a:rPr lang="ja-JP" altLang="en-US" sz="2000" dirty="0" smtClean="0"/>
              <a:t>平滑化曲線をプロット</a:t>
            </a:r>
            <a:r>
              <a:rPr lang="ja-JP" altLang="en-US" sz="2000" dirty="0"/>
              <a:t>する</a:t>
            </a:r>
            <a:endParaRPr lang="en-US" altLang="ja-JP" sz="2000" dirty="0"/>
          </a:p>
          <a:p>
            <a:pPr lvl="1"/>
            <a:r>
              <a:rPr lang="en-US" altLang="ja-JP" sz="1800" dirty="0" smtClean="0"/>
              <a:t>method</a:t>
            </a:r>
            <a:r>
              <a:rPr lang="ja-JP" altLang="en-US" sz="1800" dirty="0" err="1" smtClean="0"/>
              <a:t>で</a:t>
            </a:r>
            <a:r>
              <a:rPr lang="ja-JP" altLang="en-US" sz="1800" dirty="0" err="1"/>
              <a:t>算</a:t>
            </a:r>
            <a:r>
              <a:rPr lang="ja-JP" altLang="en-US" sz="1800" dirty="0"/>
              <a:t>出</a:t>
            </a:r>
            <a:r>
              <a:rPr lang="ja-JP" altLang="en-US" sz="1800" dirty="0" smtClean="0"/>
              <a:t>する</a:t>
            </a:r>
            <a:r>
              <a:rPr lang="ja-JP" altLang="en-US" sz="1800" dirty="0"/>
              <a:t>方法</a:t>
            </a:r>
            <a:r>
              <a:rPr lang="ja-JP" altLang="en-US" sz="1800" dirty="0" smtClean="0"/>
              <a:t>を</a:t>
            </a:r>
            <a:r>
              <a:rPr lang="ja-JP" altLang="en-US" sz="1800" dirty="0"/>
              <a:t>指定（デフォルト</a:t>
            </a:r>
            <a:r>
              <a:rPr lang="ja-JP" altLang="en-US" sz="1800" dirty="0" smtClean="0"/>
              <a:t>：データ数に応じて自動で判断）</a:t>
            </a:r>
            <a:endParaRPr lang="en-US" altLang="ja-JP" sz="1800" dirty="0" smtClean="0"/>
          </a:p>
          <a:p>
            <a:pPr lvl="2"/>
            <a:r>
              <a:rPr lang="en-US" altLang="ja-JP" sz="1400" dirty="0" smtClean="0"/>
              <a:t>method</a:t>
            </a:r>
            <a:r>
              <a:rPr lang="ja-JP" altLang="en-US" sz="1400" dirty="0" smtClean="0"/>
              <a:t>のオプション：</a:t>
            </a:r>
            <a:r>
              <a:rPr lang="en-US" altLang="ja-JP" sz="1400" dirty="0" smtClean="0"/>
              <a:t>“loess”, “</a:t>
            </a:r>
            <a:r>
              <a:rPr lang="en-US" altLang="ja-JP" sz="1400" dirty="0" err="1" smtClean="0"/>
              <a:t>glm</a:t>
            </a:r>
            <a:r>
              <a:rPr lang="en-US" altLang="ja-JP" sz="1400" dirty="0" smtClean="0"/>
              <a:t>”, “lm”, “gam”</a:t>
            </a:r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stat_smooth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nm_dat_p</a:t>
            </a:r>
            <a:r>
              <a:rPr lang="ja-JP" altLang="en-US" sz="1200" dirty="0"/>
              <a:t>を使い，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として，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ごとに色分</a:t>
            </a:r>
            <a:r>
              <a:rPr lang="ja-JP" altLang="en-US" sz="1200" dirty="0" smtClean="0"/>
              <a:t>けして平滑化曲線を作成する</a:t>
            </a:r>
            <a:endParaRPr lang="en-US" altLang="ja-JP" sz="1200" dirty="0" smtClean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facet_wrap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指定した変数ごとに図を分割する</a:t>
            </a:r>
            <a:endParaRPr lang="en-US" altLang="ja-JP" sz="2000" dirty="0"/>
          </a:p>
          <a:p>
            <a:pPr lvl="1"/>
            <a:r>
              <a:rPr lang="en-US" altLang="ja-JP" sz="1800" dirty="0" smtClean="0"/>
              <a:t>scales</a:t>
            </a:r>
            <a:r>
              <a:rPr lang="ja-JP" altLang="en-US" sz="1800" dirty="0" smtClean="0"/>
              <a:t>で縦</a:t>
            </a:r>
            <a:r>
              <a:rPr lang="en-US" altLang="ja-JP" sz="1800" dirty="0" smtClean="0"/>
              <a:t>/</a:t>
            </a:r>
            <a:r>
              <a:rPr lang="ja-JP" altLang="en-US" sz="1800" dirty="0" smtClean="0"/>
              <a:t>横軸のスケール調整が可能</a:t>
            </a:r>
            <a:endParaRPr lang="en-US" altLang="ja-JP" sz="18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</a:t>
            </a:r>
            <a:r>
              <a:rPr lang="en-US" altLang="ja-JP" sz="1200" dirty="0" smtClean="0"/>
              <a:t>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geom_line</a:t>
            </a:r>
            <a:r>
              <a:rPr lang="en-US" altLang="ja-JP" sz="1200" dirty="0" smtClean="0"/>
              <a:t>()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facet_wrap</a:t>
            </a:r>
            <a:r>
              <a:rPr lang="en-US" altLang="ja-JP" sz="1200" dirty="0" smtClean="0"/>
              <a:t>(~ID, scales=“free”)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意味： </a:t>
            </a:r>
            <a:r>
              <a:rPr lang="en-US" altLang="ja-JP" sz="1200" dirty="0" err="1" smtClean="0"/>
              <a:t>nm_dat_p</a:t>
            </a:r>
            <a:r>
              <a:rPr lang="ja-JP" altLang="en-US" sz="1200" dirty="0" smtClean="0"/>
              <a:t>を使い，</a:t>
            </a:r>
            <a:r>
              <a:rPr lang="en-US" altLang="ja-JP" sz="1200" dirty="0" smtClean="0"/>
              <a:t>x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TIME</a:t>
            </a:r>
            <a:r>
              <a:rPr lang="ja-JP" altLang="en-US" sz="1200" dirty="0" err="1" smtClean="0"/>
              <a:t>，</a:t>
            </a:r>
            <a:r>
              <a:rPr lang="en-US" altLang="ja-JP" sz="1200" dirty="0" smtClean="0"/>
              <a:t>y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CONC</a:t>
            </a:r>
            <a:r>
              <a:rPr lang="ja-JP" altLang="en-US" sz="1200" dirty="0" smtClean="0"/>
              <a:t>として，</a:t>
            </a:r>
            <a:r>
              <a:rPr lang="en-US" altLang="ja-JP" sz="1200" dirty="0" smtClean="0"/>
              <a:t>MALE</a:t>
            </a:r>
            <a:r>
              <a:rPr lang="ja-JP" altLang="en-US" sz="1200" dirty="0" smtClean="0"/>
              <a:t>ごとに色分け，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ごとに図を分け，</a:t>
            </a:r>
            <a:r>
              <a:rPr lang="en-US" altLang="ja-JP" sz="1200" dirty="0" smtClean="0"/>
              <a:t>line plot</a:t>
            </a:r>
            <a:r>
              <a:rPr lang="ja-JP" altLang="en-US" sz="1200" dirty="0" smtClean="0"/>
              <a:t>を作成</a:t>
            </a:r>
            <a:endParaRPr lang="en-US" altLang="ja-JP" sz="1200" dirty="0" smtClean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facet_grid</a:t>
            </a:r>
            <a:r>
              <a:rPr lang="en-US" altLang="ja-JP" sz="2000" dirty="0" smtClean="0"/>
              <a:t>: </a:t>
            </a:r>
            <a:r>
              <a:rPr lang="ja-JP" altLang="en-US" sz="2000" dirty="0"/>
              <a:t>指定した変数ごとに図</a:t>
            </a:r>
            <a:r>
              <a:rPr lang="ja-JP" altLang="en-US" sz="2000" dirty="0" smtClean="0"/>
              <a:t>を縦横に分割</a:t>
            </a:r>
            <a:r>
              <a:rPr lang="ja-JP" altLang="en-US" sz="2000" dirty="0"/>
              <a:t>する</a:t>
            </a:r>
            <a:endParaRPr lang="en-US" altLang="ja-JP" sz="2000" dirty="0"/>
          </a:p>
          <a:p>
            <a:pPr lvl="1"/>
            <a:r>
              <a:rPr lang="en-US" altLang="ja-JP" sz="1800" dirty="0"/>
              <a:t>scales</a:t>
            </a:r>
            <a:r>
              <a:rPr lang="ja-JP" altLang="en-US" sz="1800" dirty="0"/>
              <a:t>で縦</a:t>
            </a:r>
            <a:r>
              <a:rPr lang="en-US" altLang="ja-JP" sz="1800" dirty="0"/>
              <a:t>/</a:t>
            </a:r>
            <a:r>
              <a:rPr lang="ja-JP" altLang="en-US" sz="1800" dirty="0"/>
              <a:t>横軸のスケール調整が可能</a:t>
            </a:r>
            <a:endParaRPr lang="en-US" altLang="ja-JP" sz="18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+ </a:t>
            </a:r>
            <a:r>
              <a:rPr lang="en-US" altLang="ja-JP" sz="1200" dirty="0" err="1">
                <a:solidFill>
                  <a:srgbClr val="0070C0"/>
                </a:solidFill>
              </a:rPr>
              <a:t>geom_line</a:t>
            </a:r>
            <a:r>
              <a:rPr lang="en-US" altLang="ja-JP" sz="1200" dirty="0"/>
              <a:t>()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facet_grid</a:t>
            </a:r>
            <a:r>
              <a:rPr lang="en-US" altLang="ja-JP" sz="1200" dirty="0" smtClean="0"/>
              <a:t>(DRUG~MALE, </a:t>
            </a:r>
            <a:r>
              <a:rPr lang="en-US" altLang="ja-JP" sz="1200" dirty="0"/>
              <a:t>scales=“free”)</a:t>
            </a:r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nm_dat_p</a:t>
            </a:r>
            <a:r>
              <a:rPr lang="ja-JP" altLang="en-US" sz="1200" dirty="0"/>
              <a:t>を使い，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として，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ごとに色分け</a:t>
            </a:r>
            <a:r>
              <a:rPr lang="ja-JP" altLang="en-US" sz="1200" dirty="0" smtClean="0"/>
              <a:t>，</a:t>
            </a:r>
            <a:r>
              <a:rPr lang="en-US" altLang="ja-JP" sz="1200" dirty="0" err="1" smtClean="0"/>
              <a:t>DRUGxMALE</a:t>
            </a:r>
            <a:r>
              <a:rPr lang="ja-JP" altLang="en-US" sz="1200" dirty="0" smtClean="0"/>
              <a:t>ごとに</a:t>
            </a:r>
            <a:r>
              <a:rPr lang="ja-JP" altLang="en-US" sz="1200" dirty="0"/>
              <a:t>図を分け，</a:t>
            </a:r>
            <a:r>
              <a:rPr lang="en-US" altLang="ja-JP" sz="1200" dirty="0"/>
              <a:t>line plot</a:t>
            </a:r>
            <a:r>
              <a:rPr lang="ja-JP" altLang="en-US" sz="1200" dirty="0"/>
              <a:t>を作成</a:t>
            </a:r>
            <a:endParaRPr lang="en-US" altLang="ja-JP" sz="1200" dirty="0"/>
          </a:p>
          <a:p>
            <a:pPr marL="457200" lvl="1" indent="0">
              <a:buNone/>
            </a:pPr>
            <a:endParaRPr lang="en-US" altLang="ja-JP" sz="12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541" y="2502968"/>
            <a:ext cx="5357244" cy="428579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0" y="2570080"/>
            <a:ext cx="5155909" cy="412472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124" y="2713756"/>
            <a:ext cx="5162376" cy="41299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2487" y="2409012"/>
            <a:ext cx="5592136" cy="447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3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箱</a:t>
            </a:r>
            <a:r>
              <a:rPr lang="ja-JP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ひげ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図，ヒストグラム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70C0"/>
                </a:solidFill>
              </a:rPr>
              <a:t>geom_boxplot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geom_histogram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000" dirty="0" err="1" smtClean="0">
                <a:solidFill>
                  <a:srgbClr val="0070C0"/>
                </a:solidFill>
              </a:rPr>
              <a:t>geom_boxplot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箱</a:t>
            </a:r>
            <a:r>
              <a:rPr lang="ja-JP" altLang="en-US" sz="2000" dirty="0" err="1" smtClean="0"/>
              <a:t>ひげ</a:t>
            </a:r>
            <a:r>
              <a:rPr lang="ja-JP" altLang="en-US" sz="2000" dirty="0" smtClean="0"/>
              <a:t>図の作成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nm_data_b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(x=factor(PN), y=CRCL)</a:t>
            </a:r>
            <a:r>
              <a:rPr lang="en-US" altLang="ja-JP" sz="1200" dirty="0" smtClean="0"/>
              <a:t>)</a:t>
            </a:r>
            <a:r>
              <a:rPr lang="en-US" altLang="ja-JP" sz="1200" dirty="0" smtClean="0">
                <a:solidFill>
                  <a:srgbClr val="0070C0"/>
                </a:solidFill>
              </a:rPr>
              <a:t> </a:t>
            </a:r>
            <a:r>
              <a:rPr lang="en-US" altLang="ja-JP" sz="1200" dirty="0"/>
              <a:t>+</a:t>
            </a:r>
            <a:r>
              <a:rPr lang="en-US" altLang="ja-JP" sz="1200" dirty="0">
                <a:solidFill>
                  <a:srgbClr val="0070C0"/>
                </a:solidFill>
              </a:rPr>
              <a:t>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geom_boxplot</a:t>
            </a:r>
            <a:r>
              <a:rPr lang="en-US" altLang="ja-JP" sz="1200" dirty="0" smtClean="0"/>
              <a:t>()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</a:t>
            </a:r>
            <a:r>
              <a:rPr lang="ja-JP" altLang="en-US" sz="1200" dirty="0"/>
              <a:t>： </a:t>
            </a:r>
            <a:r>
              <a:rPr lang="en-US" altLang="ja-JP" sz="1200" dirty="0" err="1" smtClean="0"/>
              <a:t>nm_dat_b</a:t>
            </a:r>
            <a:r>
              <a:rPr lang="ja-JP" altLang="en-US" sz="1200" dirty="0" smtClean="0"/>
              <a:t>を</a:t>
            </a:r>
            <a:r>
              <a:rPr lang="ja-JP" altLang="en-US" sz="1200" dirty="0"/>
              <a:t>使い，</a:t>
            </a:r>
            <a:r>
              <a:rPr lang="en-US" altLang="ja-JP" sz="1200" dirty="0" smtClean="0"/>
              <a:t>x</a:t>
            </a:r>
            <a:r>
              <a:rPr lang="ja-JP" altLang="en-US" sz="1200" dirty="0" smtClean="0"/>
              <a:t>を</a:t>
            </a:r>
            <a:r>
              <a:rPr lang="en-US" altLang="ja-JP" sz="1200" dirty="0" smtClean="0"/>
              <a:t>factor</a:t>
            </a:r>
            <a:r>
              <a:rPr lang="ja-JP" altLang="en-US" sz="1200" dirty="0" smtClean="0"/>
              <a:t>化した</a:t>
            </a:r>
            <a:r>
              <a:rPr lang="en-US" altLang="ja-JP" sz="1200" dirty="0" smtClean="0"/>
              <a:t>PN</a:t>
            </a:r>
            <a:r>
              <a:rPr lang="ja-JP" altLang="en-US" sz="1200" dirty="0" err="1" smtClean="0"/>
              <a:t>，</a:t>
            </a:r>
            <a:r>
              <a:rPr lang="en-US" altLang="ja-JP" sz="1200" dirty="0"/>
              <a:t>y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CRCL</a:t>
            </a:r>
            <a:r>
              <a:rPr lang="ja-JP" altLang="en-US" sz="1200" dirty="0" smtClean="0"/>
              <a:t>と</a:t>
            </a:r>
            <a:r>
              <a:rPr lang="ja-JP" altLang="en-US" sz="1200" dirty="0"/>
              <a:t>して</a:t>
            </a:r>
            <a:r>
              <a:rPr lang="ja-JP" altLang="en-US" sz="1200" dirty="0" smtClean="0"/>
              <a:t>，</a:t>
            </a:r>
            <a:r>
              <a:rPr lang="ja-JP" altLang="en-US" sz="1200" dirty="0"/>
              <a:t>箱</a:t>
            </a:r>
            <a:r>
              <a:rPr lang="ja-JP" altLang="en-US" sz="1200" dirty="0" err="1"/>
              <a:t>ひげ</a:t>
            </a:r>
            <a:r>
              <a:rPr lang="ja-JP" altLang="en-US" sz="1200" dirty="0" smtClean="0"/>
              <a:t>図を作成</a:t>
            </a:r>
            <a:endParaRPr lang="en-US" altLang="ja-JP" sz="1200" dirty="0" smtClean="0"/>
          </a:p>
          <a:p>
            <a:pPr marL="457200" lvl="1" indent="0">
              <a:buNone/>
            </a:pPr>
            <a:endParaRPr lang="en-US" altLang="ja-JP" sz="1200" dirty="0" smtClean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geom_histogram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ヒストグラムの作成</a:t>
            </a:r>
            <a:endParaRPr lang="en-US" altLang="ja-JP" sz="2000" dirty="0" smtClean="0"/>
          </a:p>
          <a:p>
            <a:pPr lvl="1"/>
            <a:r>
              <a:rPr lang="en-US" altLang="ja-JP" sz="1600" dirty="0" err="1" smtClean="0"/>
              <a:t>binwidth</a:t>
            </a:r>
            <a:r>
              <a:rPr lang="ja-JP" altLang="en-US" sz="1600" dirty="0" smtClean="0"/>
              <a:t>で</a:t>
            </a:r>
            <a:r>
              <a:rPr lang="en-US" altLang="ja-JP" sz="1600" dirty="0" smtClean="0"/>
              <a:t>bin</a:t>
            </a:r>
            <a:r>
              <a:rPr lang="ja-JP" altLang="en-US" sz="1600" dirty="0" smtClean="0"/>
              <a:t>の幅を設定</a:t>
            </a:r>
            <a:endParaRPr lang="en-US" altLang="ja-JP" sz="1600" dirty="0" smtClean="0"/>
          </a:p>
          <a:p>
            <a:pPr lvl="1"/>
            <a:r>
              <a:rPr lang="en-US" altLang="ja-JP" sz="1600" dirty="0" smtClean="0"/>
              <a:t>fill</a:t>
            </a:r>
            <a:r>
              <a:rPr lang="ja-JP" altLang="en-US" sz="1600" dirty="0" smtClean="0"/>
              <a:t>で変数ごとに色分け</a:t>
            </a:r>
            <a:endParaRPr lang="en-US" altLang="ja-JP" sz="1600" dirty="0" smtClean="0"/>
          </a:p>
          <a:p>
            <a:pPr lvl="1"/>
            <a:r>
              <a:rPr lang="en-US" altLang="ja-JP" sz="1600" dirty="0" smtClean="0"/>
              <a:t>position=“identity”</a:t>
            </a:r>
            <a:r>
              <a:rPr lang="ja-JP" altLang="en-US" sz="1600" dirty="0" smtClean="0"/>
              <a:t>で重ねて表示</a:t>
            </a:r>
            <a:endParaRPr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nm_data_b</a:t>
            </a:r>
            <a:r>
              <a:rPr lang="en-US" altLang="ja-JP" sz="1200" dirty="0"/>
              <a:t> %&gt;%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geom_histogram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aes</a:t>
            </a:r>
            <a:r>
              <a:rPr lang="en-US" altLang="ja-JP" sz="1200" dirty="0" smtClean="0"/>
              <a:t>(x=CRCL))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</a:t>
            </a:r>
            <a:r>
              <a:rPr lang="ja-JP" altLang="en-US" sz="1200" dirty="0"/>
              <a:t>： </a:t>
            </a:r>
            <a:r>
              <a:rPr lang="en-US" altLang="ja-JP" sz="1200" dirty="0" err="1"/>
              <a:t>nm_dat_b</a:t>
            </a:r>
            <a:r>
              <a:rPr lang="ja-JP" altLang="en-US" sz="1200" dirty="0"/>
              <a:t>を使い</a:t>
            </a:r>
            <a:r>
              <a:rPr lang="ja-JP" altLang="en-US" sz="1200" dirty="0" smtClean="0"/>
              <a:t>，</a:t>
            </a:r>
            <a:r>
              <a:rPr lang="en-US" altLang="ja-JP" sz="1200" dirty="0" smtClean="0"/>
              <a:t>CRCL</a:t>
            </a:r>
            <a:r>
              <a:rPr lang="ja-JP" altLang="en-US" sz="1200" dirty="0" smtClean="0"/>
              <a:t>のヒストグラムを作成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nm_data_b</a:t>
            </a:r>
            <a:r>
              <a:rPr lang="en-US" altLang="ja-JP" sz="1200" dirty="0"/>
              <a:t> %&gt;%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() + </a:t>
            </a:r>
            <a:r>
              <a:rPr lang="en-US" altLang="ja-JP" sz="1200" dirty="0" err="1">
                <a:solidFill>
                  <a:srgbClr val="0070C0"/>
                </a:solidFill>
              </a:rPr>
              <a:t>geom_histogram</a:t>
            </a:r>
            <a:r>
              <a:rPr lang="en-US" altLang="ja-JP" sz="1200" dirty="0"/>
              <a:t>(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(x=CRCL, fill=factor(PN)), 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position </a:t>
            </a:r>
            <a:r>
              <a:rPr lang="en-US" altLang="ja-JP" sz="1200" dirty="0"/>
              <a:t>= </a:t>
            </a:r>
            <a:r>
              <a:rPr lang="en-US" altLang="ja-JP" sz="1200" dirty="0" smtClean="0"/>
              <a:t>“identity”, </a:t>
            </a:r>
            <a:r>
              <a:rPr lang="en-US" altLang="ja-JP" sz="1200" dirty="0"/>
              <a:t>alpha = 0.5, </a:t>
            </a:r>
            <a:r>
              <a:rPr lang="en-US" altLang="ja-JP" sz="1200" dirty="0" err="1"/>
              <a:t>binwidth</a:t>
            </a:r>
            <a:r>
              <a:rPr lang="en-US" altLang="ja-JP" sz="1200" dirty="0"/>
              <a:t> = 10</a:t>
            </a:r>
            <a:r>
              <a:rPr lang="en-US" altLang="ja-JP" sz="1200" dirty="0" smtClean="0"/>
              <a:t>)</a:t>
            </a:r>
            <a:br>
              <a:rPr lang="en-US" altLang="ja-JP" sz="1200" dirty="0" smtClean="0"/>
            </a:br>
            <a:r>
              <a:rPr lang="ja-JP" altLang="en-US" sz="1200" dirty="0" smtClean="0"/>
              <a:t>意味</a:t>
            </a:r>
            <a:r>
              <a:rPr lang="ja-JP" altLang="en-US" sz="1200" dirty="0"/>
              <a:t>： </a:t>
            </a:r>
            <a:r>
              <a:rPr lang="en-US" altLang="ja-JP" sz="1200" dirty="0" err="1"/>
              <a:t>nm_dat_b</a:t>
            </a:r>
            <a:r>
              <a:rPr lang="ja-JP" altLang="en-US" sz="1200" dirty="0"/>
              <a:t>を使い</a:t>
            </a:r>
            <a:r>
              <a:rPr lang="ja-JP" altLang="en-US" sz="1200" dirty="0" smtClean="0"/>
              <a:t>，</a:t>
            </a:r>
            <a:r>
              <a:rPr lang="en-US" altLang="ja-JP" sz="1200" dirty="0" smtClean="0"/>
              <a:t>PN</a:t>
            </a:r>
            <a:r>
              <a:rPr lang="ja-JP" altLang="en-US" sz="1200" dirty="0" smtClean="0"/>
              <a:t>で色分けして</a:t>
            </a:r>
            <a:r>
              <a:rPr lang="en-US" altLang="ja-JP" sz="1200" dirty="0" smtClean="0"/>
              <a:t>CRCL</a:t>
            </a:r>
            <a:r>
              <a:rPr lang="ja-JP" altLang="en-US" sz="1200" dirty="0"/>
              <a:t>のヒストグラムを作成</a:t>
            </a:r>
            <a:endParaRPr lang="en-US" altLang="ja-JP" sz="1200" dirty="0"/>
          </a:p>
          <a:p>
            <a:pPr marL="457200" lvl="1" indent="0">
              <a:buNone/>
            </a:pPr>
            <a:endParaRPr lang="en-US" altLang="ja-JP" sz="12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94" y="2207304"/>
            <a:ext cx="5130743" cy="410459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94" y="2146903"/>
            <a:ext cx="5281744" cy="422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2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図</a:t>
            </a:r>
            <a:r>
              <a:rPr lang="ja-JP" altLang="en-US" dirty="0" smtClean="0"/>
              <a:t>の</a:t>
            </a:r>
            <a:r>
              <a:rPr lang="en-US" altLang="ja-JP" dirty="0" smtClean="0"/>
              <a:t>Formatting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70C0"/>
                </a:solidFill>
              </a:rPr>
              <a:t>xlab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ylab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ggtitle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theme…..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ja-JP" altLang="en-US" sz="1200" dirty="0" smtClean="0"/>
              <a:t>関数例：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en-US" altLang="ja-JP" sz="1200" dirty="0" err="1" smtClean="0"/>
              <a:t>ggplot</a:t>
            </a:r>
            <a:r>
              <a:rPr lang="en-US" altLang="ja-JP" sz="1200" dirty="0" smtClean="0"/>
              <a:t>(data=nm_data_p2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+ </a:t>
            </a:r>
            <a:r>
              <a:rPr lang="en-US" altLang="ja-JP" sz="1200" dirty="0" err="1"/>
              <a:t>geom_line</a:t>
            </a:r>
            <a:r>
              <a:rPr lang="en-US" altLang="ja-JP" sz="1200" dirty="0"/>
              <a:t>(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(group=ID)) + </a:t>
            </a:r>
            <a:r>
              <a:rPr lang="en-US" altLang="ja-JP" sz="1200" dirty="0" err="1"/>
              <a:t>facet_grid</a:t>
            </a:r>
            <a:r>
              <a:rPr lang="en-US" altLang="ja-JP" sz="1200" dirty="0"/>
              <a:t>(DRUG~MALE, scales="free") + </a:t>
            </a:r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xlab</a:t>
            </a:r>
            <a:r>
              <a:rPr lang="en-US" altLang="ja-JP" sz="1200" dirty="0" smtClean="0"/>
              <a:t>(“Time </a:t>
            </a:r>
            <a:r>
              <a:rPr lang="en-US" altLang="ja-JP" sz="1200" dirty="0"/>
              <a:t>after dose(</a:t>
            </a:r>
            <a:r>
              <a:rPr lang="en-US" altLang="ja-JP" sz="1200" dirty="0" err="1"/>
              <a:t>hr</a:t>
            </a:r>
            <a:r>
              <a:rPr lang="en-US" altLang="ja-JP" sz="1200" dirty="0" smtClean="0"/>
              <a:t>)”) </a:t>
            </a:r>
            <a:r>
              <a:rPr lang="en-US" altLang="ja-JP" sz="1200" dirty="0"/>
              <a:t>+ </a:t>
            </a:r>
            <a:r>
              <a:rPr lang="en-US" altLang="ja-JP" sz="1200" dirty="0" err="1"/>
              <a:t>ylab</a:t>
            </a:r>
            <a:r>
              <a:rPr lang="en-US" altLang="ja-JP" sz="1200" dirty="0" smtClean="0"/>
              <a:t>(“Plasma </a:t>
            </a:r>
            <a:r>
              <a:rPr lang="en-US" altLang="ja-JP" sz="1200" dirty="0"/>
              <a:t>Concentration (ng/mL</a:t>
            </a:r>
            <a:r>
              <a:rPr lang="en-US" altLang="ja-JP" sz="1200" dirty="0" smtClean="0"/>
              <a:t>)”) +             </a:t>
            </a:r>
            <a:r>
              <a:rPr lang="en-US" altLang="ja-JP" sz="1200" dirty="0" smtClean="0">
                <a:solidFill>
                  <a:srgbClr val="00B050"/>
                </a:solidFill>
              </a:rPr>
              <a:t># </a:t>
            </a:r>
            <a:r>
              <a:rPr lang="ja-JP" altLang="en-US" sz="1200" dirty="0" smtClean="0">
                <a:solidFill>
                  <a:srgbClr val="00B050"/>
                </a:solidFill>
              </a:rPr>
              <a:t>軸</a:t>
            </a:r>
            <a:r>
              <a:rPr lang="ja-JP" altLang="en-US" sz="1200" dirty="0">
                <a:solidFill>
                  <a:srgbClr val="00B050"/>
                </a:solidFill>
              </a:rPr>
              <a:t>名</a:t>
            </a:r>
            <a:endParaRPr lang="en-US" altLang="ja-JP" sz="12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scale_x_continuous</a:t>
            </a:r>
            <a:r>
              <a:rPr lang="en-US" altLang="ja-JP" sz="1200" dirty="0"/>
              <a:t>(breaks = </a:t>
            </a:r>
            <a:r>
              <a:rPr lang="en-US" altLang="ja-JP" sz="1200" dirty="0" err="1"/>
              <a:t>seq</a:t>
            </a:r>
            <a:r>
              <a:rPr lang="en-US" altLang="ja-JP" sz="1200" dirty="0"/>
              <a:t>(0, 10, by=2)) + </a:t>
            </a:r>
            <a:r>
              <a:rPr lang="ja-JP" altLang="en-US" sz="1200" dirty="0" smtClean="0"/>
              <a:t>          </a:t>
            </a:r>
            <a:r>
              <a:rPr lang="en-US" altLang="ja-JP" sz="1200" dirty="0" smtClean="0">
                <a:solidFill>
                  <a:srgbClr val="00B050"/>
                </a:solidFill>
              </a:rPr>
              <a:t># x</a:t>
            </a:r>
            <a:r>
              <a:rPr lang="ja-JP" altLang="en-US" sz="1200" dirty="0" smtClean="0">
                <a:solidFill>
                  <a:srgbClr val="00B050"/>
                </a:solidFill>
              </a:rPr>
              <a:t>軸の目盛りの切り方（</a:t>
            </a:r>
            <a:r>
              <a:rPr lang="en-US" altLang="ja-JP" sz="1200" dirty="0" smtClean="0">
                <a:solidFill>
                  <a:srgbClr val="00B050"/>
                </a:solidFill>
              </a:rPr>
              <a:t>y</a:t>
            </a:r>
            <a:r>
              <a:rPr lang="ja-JP" altLang="en-US" sz="1200" dirty="0" smtClean="0">
                <a:solidFill>
                  <a:srgbClr val="00B050"/>
                </a:solidFill>
              </a:rPr>
              <a:t>軸も同様に設定可能</a:t>
            </a:r>
            <a:r>
              <a:rPr lang="en-US" altLang="ja-JP" sz="1200" dirty="0" smtClean="0">
                <a:solidFill>
                  <a:srgbClr val="00B050"/>
                </a:solidFill>
              </a:rPr>
              <a:t>, </a:t>
            </a:r>
            <a:r>
              <a:rPr lang="en-US" altLang="ja-JP" sz="1200" dirty="0" err="1" smtClean="0">
                <a:solidFill>
                  <a:srgbClr val="00B050"/>
                </a:solidFill>
              </a:rPr>
              <a:t>scale_y_continuous</a:t>
            </a:r>
            <a:r>
              <a:rPr lang="ja-JP" altLang="en-US" sz="1200" dirty="0" smtClean="0">
                <a:solidFill>
                  <a:srgbClr val="00B050"/>
                </a:solidFill>
              </a:rPr>
              <a:t>）</a:t>
            </a:r>
            <a:endParaRPr lang="en-US" altLang="ja-JP" sz="12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scale_colour_discrete</a:t>
            </a:r>
            <a:r>
              <a:rPr lang="en-US" altLang="ja-JP" sz="1200" dirty="0"/>
              <a:t>(name = </a:t>
            </a:r>
            <a:r>
              <a:rPr lang="en-US" altLang="ja-JP" sz="1200" dirty="0" smtClean="0"/>
              <a:t>“Sex </a:t>
            </a:r>
            <a:r>
              <a:rPr lang="en-US" altLang="ja-JP" sz="1200" dirty="0"/>
              <a:t>(0=Female, 1=Male</a:t>
            </a:r>
            <a:r>
              <a:rPr lang="en-US" altLang="ja-JP" sz="1200" dirty="0" smtClean="0"/>
              <a:t>)”) + </a:t>
            </a:r>
            <a:r>
              <a:rPr lang="ja-JP" altLang="en-US" sz="1200" dirty="0" smtClean="0"/>
              <a:t>   </a:t>
            </a:r>
            <a:r>
              <a:rPr lang="en-US" altLang="ja-JP" sz="1200" dirty="0" smtClean="0">
                <a:solidFill>
                  <a:srgbClr val="00B050"/>
                </a:solidFill>
              </a:rPr>
              <a:t># legend</a:t>
            </a:r>
            <a:r>
              <a:rPr lang="ja-JP" altLang="en-US" sz="1200" dirty="0" smtClean="0">
                <a:solidFill>
                  <a:srgbClr val="00B050"/>
                </a:solidFill>
              </a:rPr>
              <a:t> </a:t>
            </a:r>
            <a:r>
              <a:rPr lang="en-US" altLang="ja-JP" sz="1200" dirty="0" smtClean="0">
                <a:solidFill>
                  <a:srgbClr val="00B050"/>
                </a:solidFill>
              </a:rPr>
              <a:t>title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ggtitle</a:t>
            </a:r>
            <a:r>
              <a:rPr lang="en-US" altLang="ja-JP" sz="1200" dirty="0" smtClean="0"/>
              <a:t>(“Plasma </a:t>
            </a:r>
            <a:r>
              <a:rPr lang="en-US" altLang="ja-JP" sz="1200" dirty="0"/>
              <a:t>Concentration Profiles by </a:t>
            </a:r>
            <a:r>
              <a:rPr lang="en-US" altLang="ja-JP" sz="1200" dirty="0" smtClean="0"/>
              <a:t>Sex”, </a:t>
            </a:r>
            <a:r>
              <a:rPr lang="en-US" altLang="ja-JP" sz="1200" dirty="0"/>
              <a:t>subtitle = </a:t>
            </a:r>
            <a:r>
              <a:rPr lang="en-US" altLang="ja-JP" sz="1200" dirty="0" smtClean="0"/>
              <a:t>“Only </a:t>
            </a:r>
            <a:r>
              <a:rPr lang="en-US" altLang="ja-JP" sz="1200" dirty="0"/>
              <a:t>PN=19 data </a:t>
            </a:r>
            <a:r>
              <a:rPr lang="en-US" altLang="ja-JP" sz="1200" dirty="0" smtClean="0"/>
              <a:t>used”) + </a:t>
            </a:r>
            <a:r>
              <a:rPr lang="ja-JP" altLang="en-US" sz="1200" dirty="0" smtClean="0"/>
              <a:t>    </a:t>
            </a:r>
            <a:r>
              <a:rPr lang="en-US" altLang="ja-JP" sz="1200" dirty="0" smtClean="0">
                <a:solidFill>
                  <a:srgbClr val="00B050"/>
                </a:solidFill>
              </a:rPr>
              <a:t># </a:t>
            </a:r>
            <a:r>
              <a:rPr lang="ja-JP" altLang="en-US" sz="1200" dirty="0" smtClean="0">
                <a:solidFill>
                  <a:srgbClr val="00B050"/>
                </a:solidFill>
              </a:rPr>
              <a:t>図の</a:t>
            </a:r>
            <a:r>
              <a:rPr lang="en-US" altLang="ja-JP" sz="1200" dirty="0" smtClean="0">
                <a:solidFill>
                  <a:srgbClr val="00B050"/>
                </a:solidFill>
              </a:rPr>
              <a:t>title</a:t>
            </a:r>
            <a:r>
              <a:rPr lang="ja-JP" altLang="en-US" sz="1200" dirty="0" err="1" smtClean="0">
                <a:solidFill>
                  <a:srgbClr val="00B050"/>
                </a:solidFill>
              </a:rPr>
              <a:t>，</a:t>
            </a:r>
            <a:r>
              <a:rPr lang="en-US" altLang="ja-JP" sz="1200" dirty="0" smtClean="0">
                <a:solidFill>
                  <a:srgbClr val="00B050"/>
                </a:solidFill>
              </a:rPr>
              <a:t>subtitle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  labs(caption = paste0(“Y panel: 1=</a:t>
            </a:r>
            <a:r>
              <a:rPr lang="en-US" altLang="ja-JP" sz="1200" dirty="0" err="1" smtClean="0"/>
              <a:t>Imipenem</a:t>
            </a:r>
            <a:r>
              <a:rPr lang="en-US" altLang="ja-JP" sz="1200" dirty="0" smtClean="0"/>
              <a:t>, 2=MK7655, X panel: 0=Female, 1=Male\n”,</a:t>
            </a:r>
            <a:r>
              <a:rPr lang="ja-JP" altLang="en-US" sz="1200" dirty="0" smtClean="0"/>
              <a:t>  </a:t>
            </a:r>
            <a:r>
              <a:rPr lang="en-US" altLang="ja-JP" sz="1200" dirty="0" smtClean="0">
                <a:solidFill>
                  <a:srgbClr val="00B050"/>
                </a:solidFill>
              </a:rPr>
              <a:t># </a:t>
            </a:r>
            <a:r>
              <a:rPr lang="ja-JP" altLang="en-US" sz="1200" dirty="0" smtClean="0">
                <a:solidFill>
                  <a:srgbClr val="00B050"/>
                </a:solidFill>
              </a:rPr>
              <a:t>図の</a:t>
            </a:r>
            <a:r>
              <a:rPr lang="en-US" altLang="ja-JP" sz="1200" dirty="0" smtClean="0">
                <a:solidFill>
                  <a:srgbClr val="00B050"/>
                </a:solidFill>
              </a:rPr>
              <a:t>footnote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                        “Source</a:t>
            </a:r>
            <a:r>
              <a:rPr lang="en-US" altLang="ja-JP" sz="1200" dirty="0"/>
              <a:t>: </a:t>
            </a:r>
            <a:r>
              <a:rPr lang="en-US" altLang="ja-JP" sz="1200" dirty="0" smtClean="0"/>
              <a:t>“, </a:t>
            </a:r>
            <a:r>
              <a:rPr lang="en-US" altLang="ja-JP" sz="1200" dirty="0"/>
              <a:t>path, </a:t>
            </a:r>
            <a:r>
              <a:rPr lang="en-US" altLang="ja-JP" sz="1200" dirty="0" smtClean="0"/>
              <a:t>“/Data/PSP4-8-748-s012.csv” )) </a:t>
            </a:r>
            <a:r>
              <a:rPr lang="en-US" altLang="ja-JP" sz="1200" dirty="0"/>
              <a:t>+</a:t>
            </a:r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theme_bw</a:t>
            </a:r>
            <a:r>
              <a:rPr lang="en-US" altLang="ja-JP" sz="1200" dirty="0"/>
              <a:t>() </a:t>
            </a:r>
            <a:r>
              <a:rPr lang="en-US" altLang="ja-JP" sz="1200" dirty="0" smtClean="0"/>
              <a:t>+ </a:t>
            </a:r>
            <a:r>
              <a:rPr lang="en-US" altLang="ja-JP" sz="1200" dirty="0">
                <a:solidFill>
                  <a:srgbClr val="00B050"/>
                </a:solidFill>
              </a:rPr>
              <a:t># </a:t>
            </a:r>
            <a:r>
              <a:rPr lang="ja-JP" altLang="en-US" sz="1200" dirty="0">
                <a:solidFill>
                  <a:srgbClr val="00B050"/>
                </a:solidFill>
              </a:rPr>
              <a:t>図</a:t>
            </a:r>
            <a:r>
              <a:rPr lang="ja-JP" altLang="en-US" sz="1200" dirty="0" smtClean="0">
                <a:solidFill>
                  <a:srgbClr val="00B050"/>
                </a:solidFill>
              </a:rPr>
              <a:t>のスタイル，</a:t>
            </a:r>
            <a:r>
              <a:rPr lang="en-US" altLang="ja-JP" sz="1200" dirty="0" err="1" smtClean="0">
                <a:solidFill>
                  <a:srgbClr val="00B050"/>
                </a:solidFill>
              </a:rPr>
              <a:t>theme_classic</a:t>
            </a:r>
            <a:r>
              <a:rPr lang="en-US" altLang="ja-JP" sz="1200" dirty="0" smtClean="0">
                <a:solidFill>
                  <a:srgbClr val="00B050"/>
                </a:solidFill>
              </a:rPr>
              <a:t>(), </a:t>
            </a:r>
            <a:r>
              <a:rPr lang="en-US" altLang="ja-JP" sz="1200" dirty="0" err="1" smtClean="0">
                <a:solidFill>
                  <a:srgbClr val="00B050"/>
                </a:solidFill>
              </a:rPr>
              <a:t>theme_light</a:t>
            </a:r>
            <a:r>
              <a:rPr lang="en-US" altLang="ja-JP" sz="1200" dirty="0" smtClean="0">
                <a:solidFill>
                  <a:srgbClr val="00B050"/>
                </a:solidFill>
              </a:rPr>
              <a:t>()</a:t>
            </a:r>
            <a:r>
              <a:rPr lang="ja-JP" altLang="en-US" sz="1200" dirty="0" smtClean="0">
                <a:solidFill>
                  <a:srgbClr val="00B050"/>
                </a:solidFill>
              </a:rPr>
              <a:t>など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/>
              <a:t>  theme(</a:t>
            </a:r>
            <a:r>
              <a:rPr lang="en-US" altLang="ja-JP" sz="1200" dirty="0" err="1"/>
              <a:t>axis.text</a:t>
            </a:r>
            <a:r>
              <a:rPr lang="en-US" altLang="ja-JP" sz="1200" dirty="0"/>
              <a:t>= 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(size=10</a:t>
            </a:r>
            <a:r>
              <a:rPr lang="en-US" altLang="ja-JP" sz="1200" dirty="0" smtClean="0"/>
              <a:t>), </a:t>
            </a:r>
            <a:r>
              <a:rPr lang="en-US" altLang="ja-JP" sz="1200" dirty="0" smtClean="0">
                <a:solidFill>
                  <a:srgbClr val="00B050"/>
                </a:solidFill>
              </a:rPr>
              <a:t># </a:t>
            </a:r>
            <a:r>
              <a:rPr lang="ja-JP" altLang="en-US" sz="1200" dirty="0" smtClean="0">
                <a:solidFill>
                  <a:srgbClr val="00B050"/>
                </a:solidFill>
              </a:rPr>
              <a:t>軸名のフォント</a:t>
            </a:r>
            <a:endParaRPr lang="en-US" altLang="ja-JP" sz="12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ja-JP" sz="1200" dirty="0"/>
              <a:t>        </a:t>
            </a:r>
            <a:r>
              <a:rPr lang="en-US" altLang="ja-JP" sz="1200" dirty="0" err="1"/>
              <a:t>legend.title</a:t>
            </a:r>
            <a:r>
              <a:rPr lang="en-US" altLang="ja-JP" sz="1200" dirty="0"/>
              <a:t> = 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(size=10</a:t>
            </a:r>
            <a:r>
              <a:rPr lang="en-US" altLang="ja-JP" sz="1200" dirty="0" smtClean="0"/>
              <a:t>),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 </a:t>
            </a:r>
            <a:r>
              <a:rPr lang="en-US" altLang="ja-JP" sz="1200" dirty="0" smtClean="0">
                <a:solidFill>
                  <a:srgbClr val="00B050"/>
                </a:solidFill>
              </a:rPr>
              <a:t>legend title</a:t>
            </a:r>
            <a:r>
              <a:rPr lang="ja-JP" altLang="en-US" sz="1200" dirty="0" smtClean="0">
                <a:solidFill>
                  <a:srgbClr val="00B050"/>
                </a:solidFill>
              </a:rPr>
              <a:t>のフォント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/>
              <a:t>        </a:t>
            </a:r>
            <a:r>
              <a:rPr lang="en-US" altLang="ja-JP" sz="1200" dirty="0" err="1"/>
              <a:t>legend.text</a:t>
            </a:r>
            <a:r>
              <a:rPr lang="en-US" altLang="ja-JP" sz="1200" dirty="0"/>
              <a:t> = 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(size=10</a:t>
            </a:r>
            <a:r>
              <a:rPr lang="en-US" altLang="ja-JP" sz="1200" dirty="0" smtClean="0"/>
              <a:t>),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 legend </a:t>
            </a:r>
            <a:r>
              <a:rPr lang="ja-JP" altLang="en-US" sz="1200" dirty="0" smtClean="0">
                <a:solidFill>
                  <a:srgbClr val="00B050"/>
                </a:solidFill>
              </a:rPr>
              <a:t>の</a:t>
            </a:r>
            <a:r>
              <a:rPr lang="ja-JP" altLang="en-US" sz="1200" dirty="0">
                <a:solidFill>
                  <a:srgbClr val="00B050"/>
                </a:solidFill>
              </a:rPr>
              <a:t>フォント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/>
              <a:t>        </a:t>
            </a:r>
            <a:r>
              <a:rPr lang="en-US" altLang="ja-JP" sz="1200" dirty="0" err="1"/>
              <a:t>legend.key.size</a:t>
            </a:r>
            <a:r>
              <a:rPr lang="en-US" altLang="ja-JP" sz="1200" dirty="0"/>
              <a:t> = unit(0.3, </a:t>
            </a:r>
            <a:r>
              <a:rPr lang="en-US" altLang="ja-JP" sz="1200" dirty="0" smtClean="0"/>
              <a:t>“cm”),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 legend </a:t>
            </a:r>
            <a:r>
              <a:rPr lang="ja-JP" altLang="en-US" sz="1200" dirty="0" smtClean="0">
                <a:solidFill>
                  <a:srgbClr val="00B050"/>
                </a:solidFill>
              </a:rPr>
              <a:t>のサイズ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/>
              <a:t>        </a:t>
            </a:r>
            <a:r>
              <a:rPr lang="en-US" altLang="ja-JP" sz="1200" dirty="0" err="1"/>
              <a:t>plot.title</a:t>
            </a:r>
            <a:r>
              <a:rPr lang="en-US" altLang="ja-JP" sz="1200" dirty="0"/>
              <a:t>= 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(size=15, face</a:t>
            </a:r>
            <a:r>
              <a:rPr lang="en-US" altLang="ja-JP" sz="1200" dirty="0" smtClean="0"/>
              <a:t>=“bold”),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 </a:t>
            </a:r>
            <a:r>
              <a:rPr lang="ja-JP" altLang="en-US" sz="1200" dirty="0" smtClean="0">
                <a:solidFill>
                  <a:srgbClr val="00B050"/>
                </a:solidFill>
              </a:rPr>
              <a:t>図の</a:t>
            </a:r>
            <a:r>
              <a:rPr lang="en-US" altLang="ja-JP" sz="1200" dirty="0" smtClean="0">
                <a:solidFill>
                  <a:srgbClr val="00B050"/>
                </a:solidFill>
              </a:rPr>
              <a:t>title </a:t>
            </a:r>
            <a:r>
              <a:rPr lang="ja-JP" altLang="en-US" sz="1200" dirty="0" smtClean="0">
                <a:solidFill>
                  <a:srgbClr val="00B050"/>
                </a:solidFill>
              </a:rPr>
              <a:t>のフォント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en-US" altLang="ja-JP" sz="1200" dirty="0" smtClean="0"/>
              <a:t>        </a:t>
            </a:r>
            <a:r>
              <a:rPr lang="en-US" altLang="ja-JP" sz="1200" dirty="0" err="1" smtClean="0"/>
              <a:t>plot.subtitle</a:t>
            </a:r>
            <a:r>
              <a:rPr lang="en-US" altLang="ja-JP" sz="1200" dirty="0" smtClean="0"/>
              <a:t> = </a:t>
            </a:r>
            <a:r>
              <a:rPr lang="en-US" altLang="ja-JP" sz="1200" dirty="0" err="1" smtClean="0"/>
              <a:t>element_text</a:t>
            </a:r>
            <a:r>
              <a:rPr lang="en-US" altLang="ja-JP" sz="1200" dirty="0" smtClean="0"/>
              <a:t>(size=10),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 </a:t>
            </a:r>
            <a:r>
              <a:rPr lang="ja-JP" altLang="en-US" sz="1200" dirty="0">
                <a:solidFill>
                  <a:srgbClr val="00B050"/>
                </a:solidFill>
              </a:rPr>
              <a:t>図</a:t>
            </a:r>
            <a:r>
              <a:rPr lang="ja-JP" altLang="en-US" sz="1200" dirty="0" smtClean="0">
                <a:solidFill>
                  <a:srgbClr val="00B050"/>
                </a:solidFill>
              </a:rPr>
              <a:t>の</a:t>
            </a:r>
            <a:r>
              <a:rPr lang="en-US" altLang="ja-JP" sz="1200" dirty="0" smtClean="0">
                <a:solidFill>
                  <a:srgbClr val="00B050"/>
                </a:solidFill>
              </a:rPr>
              <a:t>subtitle </a:t>
            </a:r>
            <a:r>
              <a:rPr lang="ja-JP" altLang="en-US" sz="1200" dirty="0">
                <a:solidFill>
                  <a:srgbClr val="00B050"/>
                </a:solidFill>
              </a:rPr>
              <a:t>のフォント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en-US" altLang="ja-JP" sz="1200" dirty="0" smtClean="0"/>
              <a:t>        </a:t>
            </a:r>
            <a:r>
              <a:rPr lang="en-US" altLang="ja-JP" sz="1200" dirty="0" err="1" smtClean="0"/>
              <a:t>plot.caption</a:t>
            </a:r>
            <a:r>
              <a:rPr lang="en-US" altLang="ja-JP" sz="1200" dirty="0" smtClean="0"/>
              <a:t> = </a:t>
            </a:r>
            <a:r>
              <a:rPr lang="en-US" altLang="ja-JP" sz="1200" dirty="0" err="1" smtClean="0"/>
              <a:t>element_text</a:t>
            </a:r>
            <a:r>
              <a:rPr lang="en-US" altLang="ja-JP" sz="1200" dirty="0" smtClean="0"/>
              <a:t>(size=8,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=“black”, </a:t>
            </a:r>
            <a:r>
              <a:rPr lang="en-US" altLang="ja-JP" sz="1200" dirty="0" err="1" smtClean="0"/>
              <a:t>hjust</a:t>
            </a:r>
            <a:r>
              <a:rPr lang="en-US" altLang="ja-JP" sz="1200" dirty="0" smtClean="0"/>
              <a:t> = 1.0), </a:t>
            </a:r>
            <a:r>
              <a:rPr lang="en-US" altLang="ja-JP" sz="1200" dirty="0" smtClean="0">
                <a:solidFill>
                  <a:srgbClr val="00B050"/>
                </a:solidFill>
              </a:rPr>
              <a:t>#</a:t>
            </a:r>
            <a:r>
              <a:rPr lang="ja-JP" altLang="en-US" sz="1200" dirty="0" smtClean="0"/>
              <a:t> </a:t>
            </a:r>
            <a:r>
              <a:rPr lang="ja-JP" altLang="en-US" sz="1200" dirty="0" smtClean="0">
                <a:solidFill>
                  <a:srgbClr val="00B050"/>
                </a:solidFill>
              </a:rPr>
              <a:t>図の</a:t>
            </a:r>
            <a:r>
              <a:rPr lang="en-US" altLang="ja-JP" sz="1200" dirty="0" smtClean="0">
                <a:solidFill>
                  <a:srgbClr val="00B050"/>
                </a:solidFill>
              </a:rPr>
              <a:t>footnote </a:t>
            </a:r>
            <a:r>
              <a:rPr lang="ja-JP" altLang="en-US" sz="1200" dirty="0">
                <a:solidFill>
                  <a:srgbClr val="00B050"/>
                </a:solidFill>
              </a:rPr>
              <a:t>の</a:t>
            </a:r>
            <a:r>
              <a:rPr lang="ja-JP" altLang="en-US" sz="1200" dirty="0" smtClean="0">
                <a:solidFill>
                  <a:srgbClr val="00B050"/>
                </a:solidFill>
              </a:rPr>
              <a:t>フォント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en-US" altLang="ja-JP" sz="1200" dirty="0" smtClean="0"/>
              <a:t>        </a:t>
            </a:r>
            <a:r>
              <a:rPr lang="en-US" altLang="ja-JP" sz="1200" dirty="0" err="1"/>
              <a:t>strip.text</a:t>
            </a:r>
            <a:r>
              <a:rPr lang="en-US" altLang="ja-JP" sz="1200" dirty="0"/>
              <a:t>=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(size=10</a:t>
            </a:r>
            <a:r>
              <a:rPr lang="en-US" altLang="ja-JP" sz="1200" dirty="0" smtClean="0"/>
              <a:t>), </a:t>
            </a:r>
            <a:r>
              <a:rPr lang="en-US" altLang="ja-JP" sz="1200" dirty="0">
                <a:solidFill>
                  <a:srgbClr val="00B050"/>
                </a:solidFill>
              </a:rPr>
              <a:t>#</a:t>
            </a:r>
            <a:r>
              <a:rPr lang="ja-JP" altLang="en-US" sz="1200" dirty="0"/>
              <a:t> </a:t>
            </a:r>
            <a:r>
              <a:rPr lang="ja-JP" altLang="en-US" sz="1200" dirty="0">
                <a:solidFill>
                  <a:srgbClr val="00B050"/>
                </a:solidFill>
              </a:rPr>
              <a:t>分割</a:t>
            </a:r>
            <a:r>
              <a:rPr lang="ja-JP" altLang="en-US" sz="1200" dirty="0" smtClean="0">
                <a:solidFill>
                  <a:srgbClr val="00B050"/>
                </a:solidFill>
              </a:rPr>
              <a:t>図の割り当て</a:t>
            </a:r>
            <a:r>
              <a:rPr lang="en-US" altLang="ja-JP" sz="1200" dirty="0" smtClean="0">
                <a:solidFill>
                  <a:srgbClr val="00B050"/>
                </a:solidFill>
              </a:rPr>
              <a:t> </a:t>
            </a:r>
            <a:r>
              <a:rPr lang="ja-JP" altLang="en-US" sz="1200" dirty="0">
                <a:solidFill>
                  <a:srgbClr val="00B050"/>
                </a:solidFill>
              </a:rPr>
              <a:t>の</a:t>
            </a:r>
            <a:r>
              <a:rPr lang="ja-JP" altLang="en-US" sz="1200" dirty="0" smtClean="0">
                <a:solidFill>
                  <a:srgbClr val="00B050"/>
                </a:solidFill>
              </a:rPr>
              <a:t>フォント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 smtClean="0"/>
              <a:t>        </a:t>
            </a:r>
            <a:r>
              <a:rPr lang="en-US" altLang="ja-JP" sz="1200" dirty="0" err="1" smtClean="0"/>
              <a:t>legend.position</a:t>
            </a:r>
            <a:r>
              <a:rPr lang="en-US" altLang="ja-JP" sz="1200" dirty="0" smtClean="0"/>
              <a:t> = “top”)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</a:t>
            </a:r>
            <a:r>
              <a:rPr lang="ja-JP" altLang="en-US" sz="1200" dirty="0"/>
              <a:t> </a:t>
            </a:r>
            <a:r>
              <a:rPr lang="en-US" altLang="ja-JP" sz="1200" dirty="0" smtClean="0">
                <a:solidFill>
                  <a:srgbClr val="00B050"/>
                </a:solidFill>
              </a:rPr>
              <a:t>legend</a:t>
            </a:r>
            <a:r>
              <a:rPr lang="ja-JP" altLang="en-US" sz="1200" dirty="0" smtClean="0">
                <a:solidFill>
                  <a:srgbClr val="00B050"/>
                </a:solidFill>
              </a:rPr>
              <a:t>の位置</a:t>
            </a:r>
            <a:r>
              <a:rPr lang="en-US" altLang="ja-JP" sz="1200" dirty="0" smtClean="0">
                <a:solidFill>
                  <a:srgbClr val="00B050"/>
                </a:solidFill>
              </a:rPr>
              <a:t>, “left”, “top”, “right”, “bottom”, </a:t>
            </a:r>
            <a:r>
              <a:rPr lang="ja-JP" altLang="en-US" sz="1200" dirty="0" smtClean="0">
                <a:solidFill>
                  <a:srgbClr val="00B050"/>
                </a:solidFill>
              </a:rPr>
              <a:t>座標表示</a:t>
            </a:r>
            <a:r>
              <a:rPr lang="en-US" altLang="ja-JP" sz="1200" dirty="0" smtClean="0">
                <a:solidFill>
                  <a:srgbClr val="00B050"/>
                </a:solidFill>
              </a:rPr>
              <a:t>(ex. c(0.9, 0.1))</a:t>
            </a:r>
            <a:endParaRPr lang="en-US" altLang="ja-JP" sz="1200" dirty="0">
              <a:solidFill>
                <a:srgbClr val="00B05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592" y="-715709"/>
            <a:ext cx="5818639" cy="465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Exploratory Data Analysis</a:t>
            </a:r>
            <a:r>
              <a:rPr kumimoji="1" lang="ja-JP" altLang="en-US" dirty="0"/>
              <a:t> </a:t>
            </a:r>
            <a:r>
              <a:rPr kumimoji="1" lang="en-US" altLang="ja-JP" dirty="0"/>
              <a:t>(EDA) 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r>
              <a:rPr lang="en-US" altLang="ja-JP" dirty="0"/>
              <a:t>Data </a:t>
            </a:r>
            <a:r>
              <a:rPr lang="en-US" altLang="ja-JP" dirty="0" smtClean="0"/>
              <a:t>Handling &lt;“</a:t>
            </a:r>
            <a:r>
              <a:rPr lang="en-US" altLang="ja-JP" dirty="0" err="1" smtClean="0"/>
              <a:t>dplyr</a:t>
            </a:r>
            <a:r>
              <a:rPr lang="en-US" altLang="ja-JP" dirty="0" smtClean="0"/>
              <a:t>”&gt;</a:t>
            </a:r>
            <a:endParaRPr lang="en-US" altLang="ja-JP" dirty="0"/>
          </a:p>
          <a:p>
            <a:pPr lvl="1"/>
            <a:r>
              <a:rPr lang="ja-JP" altLang="en-US" dirty="0"/>
              <a:t>必要な</a:t>
            </a:r>
            <a:r>
              <a:rPr lang="ja-JP" altLang="en-US" dirty="0" smtClean="0"/>
              <a:t>スキルの説明</a:t>
            </a:r>
            <a:r>
              <a:rPr lang="en-US" altLang="ja-JP" dirty="0" smtClean="0"/>
              <a:t>-1</a:t>
            </a:r>
            <a:r>
              <a:rPr lang="ja-JP" altLang="en-US" dirty="0" smtClean="0"/>
              <a:t>：データの読み込み，表示，計測，抜き出し，</a:t>
            </a:r>
            <a:r>
              <a:rPr lang="ja-JP" altLang="en-US" dirty="0"/>
              <a:t>要約</a:t>
            </a:r>
            <a:endParaRPr lang="en-US" altLang="ja-JP" dirty="0"/>
          </a:p>
          <a:p>
            <a:pPr lvl="1"/>
            <a:r>
              <a:rPr lang="ja-JP" altLang="en-US" dirty="0"/>
              <a:t>演習</a:t>
            </a:r>
            <a:r>
              <a:rPr lang="en-US" altLang="ja-JP" dirty="0"/>
              <a:t>-</a:t>
            </a:r>
            <a:r>
              <a:rPr lang="en-US" altLang="ja-JP" dirty="0" smtClean="0"/>
              <a:t>1</a:t>
            </a:r>
          </a:p>
          <a:p>
            <a:pPr lvl="1"/>
            <a:r>
              <a:rPr lang="ja-JP" altLang="en-US" dirty="0"/>
              <a:t>必要なスキルの説明</a:t>
            </a:r>
            <a:r>
              <a:rPr lang="en-US" altLang="ja-JP" dirty="0" smtClean="0"/>
              <a:t>-2</a:t>
            </a:r>
            <a:r>
              <a:rPr lang="ja-JP" altLang="en-US" dirty="0" smtClean="0"/>
              <a:t>：</a:t>
            </a:r>
            <a:r>
              <a:rPr lang="ja-JP" altLang="en-US" dirty="0"/>
              <a:t>データの結合，並び替え，</a:t>
            </a:r>
            <a:r>
              <a:rPr lang="ja-JP" altLang="en-US" dirty="0" smtClean="0"/>
              <a:t>整形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演習</a:t>
            </a:r>
            <a:r>
              <a:rPr lang="en-US" altLang="ja-JP" dirty="0" smtClean="0"/>
              <a:t>-2</a:t>
            </a:r>
          </a:p>
          <a:p>
            <a:r>
              <a:rPr lang="en-US" altLang="ja-JP" dirty="0" smtClean="0"/>
              <a:t>Data </a:t>
            </a:r>
            <a:r>
              <a:rPr lang="en-US" altLang="ja-JP" dirty="0"/>
              <a:t>Visualization </a:t>
            </a:r>
            <a:r>
              <a:rPr lang="en-US" altLang="ja-JP" dirty="0" smtClean="0"/>
              <a:t>&lt;“ggplot2”&gt;</a:t>
            </a:r>
          </a:p>
          <a:p>
            <a:pPr lvl="1"/>
            <a:r>
              <a:rPr lang="ja-JP" altLang="en-US" dirty="0" smtClean="0"/>
              <a:t>必要</a:t>
            </a:r>
            <a:r>
              <a:rPr lang="ja-JP" altLang="en-US" dirty="0"/>
              <a:t>な</a:t>
            </a:r>
            <a:r>
              <a:rPr lang="ja-JP" altLang="en-US" dirty="0" smtClean="0"/>
              <a:t>スキルの説明</a:t>
            </a:r>
            <a:r>
              <a:rPr lang="en-US" altLang="ja-JP" dirty="0" smtClean="0"/>
              <a:t>-3</a:t>
            </a:r>
            <a:r>
              <a:rPr lang="ja-JP" altLang="en-US" dirty="0" smtClean="0"/>
              <a:t>：基本</a:t>
            </a:r>
            <a:r>
              <a:rPr lang="ja-JP" altLang="en-US" dirty="0"/>
              <a:t>設定</a:t>
            </a:r>
            <a:r>
              <a:rPr lang="ja-JP" altLang="en-US" dirty="0" smtClean="0"/>
              <a:t>，要約・分割，箱</a:t>
            </a:r>
            <a:r>
              <a:rPr lang="ja-JP" altLang="en-US" dirty="0" err="1" smtClean="0"/>
              <a:t>ひげ</a:t>
            </a:r>
            <a:r>
              <a:rPr lang="ja-JP" altLang="en-US" dirty="0" smtClean="0"/>
              <a:t>図，ヒストグラム，</a:t>
            </a:r>
            <a:r>
              <a:rPr lang="en-US" altLang="ja-JP" dirty="0" smtClean="0"/>
              <a:t>Formatting</a:t>
            </a:r>
          </a:p>
          <a:p>
            <a:pPr lvl="1"/>
            <a:r>
              <a:rPr lang="ja-JP" altLang="en-US" dirty="0" smtClean="0"/>
              <a:t>演習</a:t>
            </a:r>
            <a:r>
              <a:rPr lang="en-US" altLang="ja-JP" dirty="0" smtClean="0"/>
              <a:t>-3</a:t>
            </a:r>
          </a:p>
          <a:p>
            <a:r>
              <a:rPr lang="ja-JP" altLang="en-US" dirty="0" smtClean="0"/>
              <a:t>便利な</a:t>
            </a:r>
            <a:r>
              <a:rPr lang="ja-JP" altLang="en-US" dirty="0"/>
              <a:t>機能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9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-3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data folder</a:t>
            </a:r>
            <a:r>
              <a:rPr lang="ja-JP" altLang="en-US" dirty="0"/>
              <a:t>内の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PSP4-8-748-s012.csv</a:t>
            </a:r>
            <a:r>
              <a:rPr lang="ja-JP" altLang="en-US" dirty="0"/>
              <a:t>を</a:t>
            </a:r>
            <a:r>
              <a:rPr lang="en-US" altLang="ja-JP" dirty="0" smtClean="0"/>
              <a:t>nm_data3</a:t>
            </a:r>
            <a:r>
              <a:rPr lang="ja-JP" altLang="en-US" dirty="0" smtClean="0"/>
              <a:t>として読み込み，以下を作図してください。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PN=2</a:t>
            </a:r>
            <a:r>
              <a:rPr kumimoji="1" lang="ja-JP" altLang="en-US" dirty="0" smtClean="0"/>
              <a:t>のデータについて，</a:t>
            </a:r>
            <a:r>
              <a:rPr lang="ja-JP" altLang="en-US" dirty="0" smtClean="0"/>
              <a:t>個別濃度推移とその平均推移を重ね合わせた図を薬剤（</a:t>
            </a:r>
            <a:r>
              <a:rPr lang="en-US" altLang="ja-JP" dirty="0" smtClean="0"/>
              <a:t>DRUG</a:t>
            </a:r>
            <a:r>
              <a:rPr lang="ja-JP" altLang="en-US" dirty="0" smtClean="0"/>
              <a:t>）ごとに作成してください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全症例のデータについて，体重と</a:t>
            </a:r>
            <a:r>
              <a:rPr lang="en-US" altLang="ja-JP" dirty="0" smtClean="0"/>
              <a:t>CLCR</a:t>
            </a:r>
            <a:r>
              <a:rPr lang="ja-JP" altLang="en-US" dirty="0" smtClean="0"/>
              <a:t>の相関プロットを近似曲線付きで示してください。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5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-3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：回答コード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42406" y="1847852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## Data to plot </a:t>
            </a:r>
          </a:p>
          <a:p>
            <a:pPr marL="0" indent="0">
              <a:buNone/>
            </a:pPr>
            <a:r>
              <a:rPr lang="en-US" altLang="ja-JP" dirty="0" smtClean="0"/>
              <a:t>nm_data3 </a:t>
            </a:r>
            <a:r>
              <a:rPr lang="en-US" altLang="ja-JP" dirty="0"/>
              <a:t>&lt;- </a:t>
            </a:r>
            <a:r>
              <a:rPr lang="en-US" altLang="ja-JP" dirty="0" err="1"/>
              <a:t>read_csv</a:t>
            </a:r>
            <a:r>
              <a:rPr lang="en-US" altLang="ja-JP" dirty="0"/>
              <a:t>(paste0(path,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"/Data/PSP4-8-748-s012.csv"</a:t>
            </a:r>
            <a:r>
              <a:rPr lang="en-US" altLang="ja-JP" dirty="0"/>
              <a:t>), </a:t>
            </a:r>
            <a:r>
              <a:rPr lang="en-US" altLang="ja-JP" dirty="0" err="1"/>
              <a:t>na</a:t>
            </a:r>
            <a:r>
              <a:rPr lang="en-US" altLang="ja-JP" dirty="0"/>
              <a:t>=".",</a:t>
            </a:r>
          </a:p>
          <a:p>
            <a:pPr marL="0" indent="0">
              <a:buNone/>
            </a:pPr>
            <a:r>
              <a:rPr lang="en-US" altLang="ja-JP" dirty="0"/>
              <a:t>                                                      </a:t>
            </a:r>
            <a:r>
              <a:rPr lang="en-US" altLang="ja-JP" dirty="0" err="1"/>
              <a:t>col_types</a:t>
            </a:r>
            <a:r>
              <a:rPr lang="en-US" altLang="ja-JP" dirty="0"/>
              <a:t> = cols(C     = </a:t>
            </a:r>
            <a:r>
              <a:rPr lang="en-US" altLang="ja-JP" dirty="0" err="1"/>
              <a:t>col_character</a:t>
            </a:r>
            <a:r>
              <a:rPr lang="en-US" altLang="ja-JP" dirty="0"/>
              <a:t>(),</a:t>
            </a:r>
          </a:p>
          <a:p>
            <a:pPr marL="0" indent="0">
              <a:buNone/>
            </a:pPr>
            <a:r>
              <a:rPr lang="en-US" altLang="ja-JP" dirty="0"/>
              <a:t>                                                      TREAT = </a:t>
            </a:r>
            <a:r>
              <a:rPr lang="en-US" altLang="ja-JP" dirty="0" err="1"/>
              <a:t>col_character</a:t>
            </a:r>
            <a:r>
              <a:rPr lang="en-US" altLang="ja-JP" dirty="0"/>
              <a:t>() ))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## By Drug</a:t>
            </a:r>
          </a:p>
          <a:p>
            <a:pPr marL="0" indent="0">
              <a:buNone/>
            </a:pPr>
            <a:r>
              <a:rPr lang="en-US" altLang="ja-JP" dirty="0" smtClean="0"/>
              <a:t>nm_data3 </a:t>
            </a:r>
            <a:r>
              <a:rPr lang="en-US" altLang="ja-JP" dirty="0"/>
              <a:t>%&gt;% </a:t>
            </a:r>
            <a:r>
              <a:rPr lang="en-US" altLang="ja-JP" dirty="0" smtClean="0"/>
              <a:t> filter(PN==2 &amp; MDV == 0) %&gt;% </a:t>
            </a:r>
            <a:r>
              <a:rPr lang="en-US" altLang="ja-JP" dirty="0" err="1"/>
              <a:t>ggplot</a:t>
            </a:r>
            <a:r>
              <a:rPr lang="en-US" altLang="ja-JP" dirty="0"/>
              <a:t>(</a:t>
            </a:r>
            <a:r>
              <a:rPr lang="en-US" altLang="ja-JP" dirty="0" err="1"/>
              <a:t>aes</a:t>
            </a:r>
            <a:r>
              <a:rPr lang="en-US" altLang="ja-JP" dirty="0"/>
              <a:t>(x=RNTM, y=CONC)) </a:t>
            </a:r>
            <a:r>
              <a:rPr lang="en-US" altLang="ja-JP" dirty="0" smtClean="0"/>
              <a:t>+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                      </a:t>
            </a:r>
            <a:r>
              <a:rPr lang="en-US" altLang="ja-JP" dirty="0" err="1" smtClean="0"/>
              <a:t>geom_line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aes</a:t>
            </a:r>
            <a:r>
              <a:rPr lang="en-US" altLang="ja-JP" dirty="0" smtClean="0"/>
              <a:t>(group=ID</a:t>
            </a:r>
            <a:r>
              <a:rPr lang="en-US" altLang="ja-JP" dirty="0"/>
              <a:t>), </a:t>
            </a:r>
            <a:r>
              <a:rPr lang="en-US" altLang="ja-JP" dirty="0" err="1"/>
              <a:t>colour</a:t>
            </a:r>
            <a:r>
              <a:rPr lang="en-US" altLang="ja-JP" dirty="0"/>
              <a:t>="</a:t>
            </a:r>
            <a:r>
              <a:rPr lang="en-US" altLang="ja-JP" dirty="0" err="1"/>
              <a:t>darkgray</a:t>
            </a:r>
            <a:r>
              <a:rPr lang="en-US" altLang="ja-JP" dirty="0"/>
              <a:t>") + </a:t>
            </a:r>
            <a:r>
              <a:rPr lang="en-US" altLang="ja-JP" dirty="0" err="1"/>
              <a:t>stat_summary</a:t>
            </a:r>
            <a:r>
              <a:rPr lang="en-US" altLang="ja-JP" dirty="0"/>
              <a:t>(</a:t>
            </a:r>
            <a:r>
              <a:rPr lang="en-US" altLang="ja-JP" dirty="0" err="1"/>
              <a:t>colour</a:t>
            </a:r>
            <a:r>
              <a:rPr lang="en-US" altLang="ja-JP" dirty="0"/>
              <a:t>="red") +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smtClean="0"/>
              <a:t>                            </a:t>
            </a:r>
            <a:r>
              <a:rPr lang="en-US" altLang="ja-JP" dirty="0" err="1" smtClean="0"/>
              <a:t>stat_summary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geom</a:t>
            </a:r>
            <a:r>
              <a:rPr lang="en-US" altLang="ja-JP" dirty="0"/>
              <a:t>="line", </a:t>
            </a:r>
            <a:r>
              <a:rPr lang="en-US" altLang="ja-JP" dirty="0" err="1"/>
              <a:t>colour</a:t>
            </a:r>
            <a:r>
              <a:rPr lang="en-US" altLang="ja-JP" dirty="0"/>
              <a:t>="red") + </a:t>
            </a:r>
            <a:r>
              <a:rPr lang="en-US" altLang="ja-JP" dirty="0" err="1"/>
              <a:t>facet_wrap</a:t>
            </a:r>
            <a:r>
              <a:rPr lang="en-US" altLang="ja-JP" dirty="0"/>
              <a:t>(~DRUG, scales = "free")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## BW-CLCR</a:t>
            </a:r>
          </a:p>
          <a:p>
            <a:pPr marL="0" indent="0">
              <a:buNone/>
            </a:pPr>
            <a:r>
              <a:rPr lang="en-US" altLang="ja-JP" dirty="0" smtClean="0"/>
              <a:t>nm_data3 </a:t>
            </a:r>
            <a:r>
              <a:rPr lang="en-US" altLang="ja-JP" dirty="0"/>
              <a:t>%&gt;% filter(CRCL&gt;0) %&gt;% </a:t>
            </a:r>
            <a:r>
              <a:rPr lang="en-US" altLang="ja-JP" dirty="0" err="1"/>
              <a:t>group_by</a:t>
            </a:r>
            <a:r>
              <a:rPr lang="en-US" altLang="ja-JP" dirty="0"/>
              <a:t>(ID) %&gt;% slice(1) %&gt;%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                    </a:t>
            </a:r>
            <a:r>
              <a:rPr lang="en-US" altLang="ja-JP" dirty="0" err="1" smtClean="0"/>
              <a:t>ggplot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aes</a:t>
            </a:r>
            <a:r>
              <a:rPr lang="en-US" altLang="ja-JP" dirty="0" smtClean="0"/>
              <a:t>(x=WT</a:t>
            </a:r>
            <a:r>
              <a:rPr lang="en-US" altLang="ja-JP" dirty="0"/>
              <a:t>, y=CRCL)) + </a:t>
            </a:r>
            <a:r>
              <a:rPr lang="en-US" altLang="ja-JP" dirty="0" err="1"/>
              <a:t>geom_point</a:t>
            </a:r>
            <a:r>
              <a:rPr lang="en-US" altLang="ja-JP" dirty="0"/>
              <a:t>(</a:t>
            </a:r>
            <a:r>
              <a:rPr lang="en-US" altLang="ja-JP" dirty="0" err="1"/>
              <a:t>colour</a:t>
            </a:r>
            <a:r>
              <a:rPr lang="en-US" altLang="ja-JP" dirty="0"/>
              <a:t>="</a:t>
            </a:r>
            <a:r>
              <a:rPr lang="en-US" altLang="ja-JP" dirty="0" err="1"/>
              <a:t>darkgray</a:t>
            </a:r>
            <a:r>
              <a:rPr lang="en-US" altLang="ja-JP" dirty="0"/>
              <a:t>") + </a:t>
            </a:r>
            <a:r>
              <a:rPr lang="en-US" altLang="ja-JP" dirty="0" err="1"/>
              <a:t>stat_smooth</a:t>
            </a:r>
            <a:r>
              <a:rPr lang="en-US" altLang="ja-JP" dirty="0"/>
              <a:t>() + </a:t>
            </a:r>
            <a:r>
              <a:rPr lang="en-US" altLang="ja-JP" dirty="0" err="1"/>
              <a:t>theme_bw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301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便利な機能：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の整形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ja-JP" dirty="0" err="1" smtClean="0">
                <a:solidFill>
                  <a:srgbClr val="0070C0"/>
                </a:solidFill>
              </a:rPr>
              <a:t>flextable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 err="1">
                <a:solidFill>
                  <a:srgbClr val="0070C0"/>
                </a:solidFill>
              </a:rPr>
              <a:t>flextable</a:t>
            </a:r>
            <a:r>
              <a:rPr lang="en-US" altLang="ja-JP" dirty="0"/>
              <a:t>: Table</a:t>
            </a:r>
            <a:r>
              <a:rPr lang="ja-JP" altLang="en-US" dirty="0"/>
              <a:t>の整形が出来るパッケージ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sz="2100" dirty="0" smtClean="0"/>
              <a:t>関数例</a:t>
            </a:r>
            <a:r>
              <a:rPr lang="ja-JP" altLang="en-US" sz="2100" dirty="0" smtClean="0"/>
              <a:t>：</a:t>
            </a:r>
            <a:r>
              <a:rPr lang="en-US" altLang="ja-JP" sz="2100" dirty="0" smtClean="0"/>
              <a:t/>
            </a:r>
            <a:br>
              <a:rPr lang="en-US" altLang="ja-JP" sz="2100" dirty="0" smtClean="0"/>
            </a:br>
            <a:r>
              <a:rPr lang="en-US" altLang="ja-JP" sz="2100" dirty="0" smtClean="0"/>
              <a:t>## </a:t>
            </a:r>
            <a:r>
              <a:rPr lang="en-US" altLang="ja-JP" sz="2100" dirty="0" err="1" smtClean="0"/>
              <a:t>Desc</a:t>
            </a:r>
            <a:r>
              <a:rPr lang="en-US" altLang="ja-JP" sz="2100" dirty="0" smtClean="0"/>
              <a:t>. Stats. Grouped by PN and Dose</a:t>
            </a:r>
          </a:p>
          <a:p>
            <a:pPr marL="457200" lvl="1" indent="0">
              <a:buNone/>
            </a:pPr>
            <a:r>
              <a:rPr lang="en-US" altLang="ja-JP" sz="2100" dirty="0" err="1" smtClean="0"/>
              <a:t>nm_flex</a:t>
            </a:r>
            <a:r>
              <a:rPr lang="en-US" altLang="ja-JP" sz="2100" dirty="0" smtClean="0"/>
              <a:t> &lt;- nm_data2 %&gt;% filter(PN &lt;= 2) %&gt;% </a:t>
            </a:r>
            <a:r>
              <a:rPr lang="en-US" altLang="ja-JP" sz="2100" dirty="0" err="1" smtClean="0"/>
              <a:t>group_by</a:t>
            </a:r>
            <a:r>
              <a:rPr lang="en-US" altLang="ja-JP" sz="2100" dirty="0" smtClean="0"/>
              <a:t>(PN, DOSE) %&gt;%</a:t>
            </a:r>
          </a:p>
          <a:p>
            <a:pPr marL="457200" lvl="1" indent="0">
              <a:buNone/>
            </a:pPr>
            <a:r>
              <a:rPr lang="ja-JP" altLang="en-US" sz="2100" dirty="0"/>
              <a:t> </a:t>
            </a:r>
            <a:r>
              <a:rPr lang="ja-JP" altLang="en-US" sz="2100" dirty="0" smtClean="0"/>
              <a:t>                                           </a:t>
            </a:r>
            <a:r>
              <a:rPr lang="en-US" altLang="ja-JP" sz="2100" dirty="0" smtClean="0"/>
              <a:t> </a:t>
            </a:r>
            <a:r>
              <a:rPr lang="en-US" altLang="ja-JP" sz="2100" dirty="0" err="1" smtClean="0"/>
              <a:t>summarise</a:t>
            </a:r>
            <a:r>
              <a:rPr lang="en-US" altLang="ja-JP" sz="2100" dirty="0" smtClean="0"/>
              <a:t>(</a:t>
            </a:r>
            <a:r>
              <a:rPr lang="en-US" altLang="ja-JP" sz="2100" dirty="0" err="1" smtClean="0"/>
              <a:t>Age_Mean</a:t>
            </a:r>
            <a:r>
              <a:rPr lang="en-US" altLang="ja-JP" sz="2100" dirty="0" smtClean="0"/>
              <a:t>  = mean(AGE),</a:t>
            </a:r>
          </a:p>
          <a:p>
            <a:pPr marL="457200" lvl="1" indent="0">
              <a:buNone/>
            </a:pPr>
            <a:r>
              <a:rPr lang="en-US" altLang="ja-JP" sz="2100" dirty="0" smtClean="0"/>
              <a:t>                                                                  </a:t>
            </a:r>
            <a:r>
              <a:rPr lang="en-US" altLang="ja-JP" sz="2100" dirty="0" err="1" smtClean="0"/>
              <a:t>WT_Mean</a:t>
            </a:r>
            <a:r>
              <a:rPr lang="en-US" altLang="ja-JP" sz="2100" dirty="0" smtClean="0"/>
              <a:t>   = mean(WT),</a:t>
            </a:r>
          </a:p>
          <a:p>
            <a:pPr marL="457200" lvl="1" indent="0">
              <a:buNone/>
            </a:pPr>
            <a:r>
              <a:rPr lang="en-US" altLang="ja-JP" sz="2100" dirty="0" smtClean="0"/>
              <a:t>                                                                  </a:t>
            </a:r>
            <a:r>
              <a:rPr lang="en-US" altLang="ja-JP" sz="2100" dirty="0" err="1" smtClean="0"/>
              <a:t>CRCL_Mean</a:t>
            </a:r>
            <a:r>
              <a:rPr lang="en-US" altLang="ja-JP" sz="2100" dirty="0" smtClean="0"/>
              <a:t> = mean(CRCL)) %&gt;% </a:t>
            </a:r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/>
              <a:t>mutate_if</a:t>
            </a:r>
            <a:r>
              <a:rPr lang="en-US" altLang="ja-JP" sz="2100" dirty="0" smtClean="0"/>
              <a:t>(</a:t>
            </a:r>
            <a:r>
              <a:rPr lang="en-US" altLang="ja-JP" sz="2100" dirty="0" err="1" smtClean="0"/>
              <a:t>is.double</a:t>
            </a:r>
            <a:r>
              <a:rPr lang="en-US" altLang="ja-JP" sz="2100" dirty="0" smtClean="0"/>
              <a:t>, ~</a:t>
            </a:r>
            <a:r>
              <a:rPr lang="en-US" altLang="ja-JP" sz="2100" dirty="0" err="1" smtClean="0"/>
              <a:t>signif</a:t>
            </a:r>
            <a:r>
              <a:rPr lang="en-US" altLang="ja-JP" sz="2100" dirty="0" smtClean="0"/>
              <a:t>(., 3)) </a:t>
            </a:r>
            <a:r>
              <a:rPr lang="en-US" altLang="ja-JP" sz="2100" dirty="0"/>
              <a:t>%&gt;% </a:t>
            </a:r>
            <a:r>
              <a:rPr lang="en-US" altLang="ja-JP" sz="21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 有効桁数を揃える</a:t>
            </a:r>
            <a:endParaRPr lang="en-US" altLang="ja-JP" sz="21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>
                <a:solidFill>
                  <a:srgbClr val="0070C0"/>
                </a:solidFill>
              </a:rPr>
              <a:t>flextable</a:t>
            </a:r>
            <a:r>
              <a:rPr lang="en-US" altLang="ja-JP" sz="2100" dirty="0" smtClean="0"/>
              <a:t>() %&gt;%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err="1" smtClean="0">
                <a:solidFill>
                  <a:schemeClr val="accent6">
                    <a:lumMod val="75000"/>
                  </a:schemeClr>
                </a:solidFill>
              </a:rPr>
              <a:t>ｆ</a:t>
            </a:r>
            <a:r>
              <a:rPr lang="en-US" altLang="ja-JP" sz="2100" dirty="0" err="1" smtClean="0">
                <a:solidFill>
                  <a:schemeClr val="accent6">
                    <a:lumMod val="75000"/>
                  </a:schemeClr>
                </a:solidFill>
              </a:rPr>
              <a:t>lextable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へ変換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/>
              <a:t>merge_v</a:t>
            </a:r>
            <a:r>
              <a:rPr lang="en-US" altLang="ja-JP" sz="2100" dirty="0" smtClean="0"/>
              <a:t>(part = “body”) %&gt;%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横軸で同じ値を結合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/>
              <a:t>merge_h</a:t>
            </a:r>
            <a:r>
              <a:rPr lang="en-US" altLang="ja-JP" sz="2100" dirty="0" smtClean="0"/>
              <a:t>(part = “body”) %&gt;%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縦軸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で同じ値を結合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/>
              <a:t>theme_box</a:t>
            </a:r>
            <a:r>
              <a:rPr lang="en-US" altLang="ja-JP" sz="2100" dirty="0" smtClean="0"/>
              <a:t>() %&gt;% </a:t>
            </a:r>
            <a:r>
              <a:rPr lang="en-US" altLang="ja-JP" sz="21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2100" dirty="0" smtClean="0">
                <a:solidFill>
                  <a:schemeClr val="accent6">
                    <a:lumMod val="75000"/>
                  </a:schemeClr>
                </a:solidFill>
              </a:rPr>
              <a:t>theme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の設定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font(</a:t>
            </a:r>
            <a:r>
              <a:rPr lang="en-US" altLang="ja-JP" sz="2100" dirty="0" err="1" smtClean="0"/>
              <a:t>fontname</a:t>
            </a:r>
            <a:r>
              <a:rPr lang="en-US" altLang="ja-JP" sz="2100" dirty="0" smtClean="0"/>
              <a:t>=“Times New Roman”, part = “all”) %&gt;%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フォントの設定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/>
              <a:t>fontsize</a:t>
            </a:r>
            <a:r>
              <a:rPr lang="en-US" altLang="ja-JP" sz="2100" dirty="0" smtClean="0"/>
              <a:t>(size=10, part = “all”) %&gt;%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フォントサイズの設定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align(align = “left”, part=“all”) %&gt;%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文字を左揃えにする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width(width = 0.8)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カラム幅を設定</a:t>
            </a:r>
            <a:endParaRPr lang="en-US" altLang="ja-JP" sz="2100" dirty="0" smtClean="0"/>
          </a:p>
          <a:p>
            <a:endParaRPr kumimoji="1" lang="en-US" altLang="ja-JP" dirty="0" smtClean="0"/>
          </a:p>
          <a:p>
            <a:pPr marL="457200" lvl="1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6" name="右中かっこ 5"/>
          <p:cNvSpPr/>
          <p:nvPr/>
        </p:nvSpPr>
        <p:spPr>
          <a:xfrm>
            <a:off x="8355435" y="2617365"/>
            <a:ext cx="255165" cy="897622"/>
          </a:xfrm>
          <a:prstGeom prst="rightBrace">
            <a:avLst>
              <a:gd name="adj1" fmla="val 14908"/>
              <a:gd name="adj2" fmla="val 53739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635767" y="2906677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演習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-1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の回答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36697" t="-654" r="36275" b="34029"/>
          <a:stretch/>
        </p:blipFill>
        <p:spPr>
          <a:xfrm>
            <a:off x="8635767" y="3640463"/>
            <a:ext cx="3226266" cy="271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8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便利な機能：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帳票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の</a:t>
            </a:r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word/</a:t>
            </a:r>
            <a:r>
              <a:rPr lang="en-US" altLang="ja-JP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ppt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出力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ja-JP" dirty="0" smtClean="0">
                <a:solidFill>
                  <a:srgbClr val="0070C0"/>
                </a:solidFill>
              </a:rPr>
              <a:t>officer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1116112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officer</a:t>
            </a:r>
            <a:r>
              <a:rPr lang="en-US" altLang="ja-JP" dirty="0" smtClean="0"/>
              <a:t>: </a:t>
            </a:r>
            <a:r>
              <a:rPr lang="ja-JP" altLang="en-US" dirty="0" smtClean="0"/>
              <a:t>作成した</a:t>
            </a:r>
            <a:r>
              <a:rPr lang="en-US" altLang="ja-JP" dirty="0" smtClean="0"/>
              <a:t>table, figure</a:t>
            </a:r>
            <a:r>
              <a:rPr lang="ja-JP" altLang="en-US" dirty="0" smtClean="0"/>
              <a:t>を</a:t>
            </a:r>
            <a:r>
              <a:rPr lang="en-US" altLang="ja-JP" dirty="0" smtClean="0"/>
              <a:t>word</a:t>
            </a:r>
            <a:r>
              <a:rPr lang="ja-JP" altLang="en-US" dirty="0" smtClean="0"/>
              <a:t>や</a:t>
            </a:r>
            <a:r>
              <a:rPr lang="en-US" altLang="ja-JP" dirty="0" err="1" smtClean="0"/>
              <a:t>ppt</a:t>
            </a:r>
            <a:r>
              <a:rPr lang="ja-JP" altLang="en-US" dirty="0" smtClean="0"/>
              <a:t>に出力できるパッケージ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関数例（</a:t>
            </a:r>
            <a:r>
              <a:rPr lang="en-US" altLang="ja-JP" dirty="0" smtClean="0"/>
              <a:t>word</a:t>
            </a:r>
            <a:r>
              <a:rPr lang="ja-JP" altLang="en-US" dirty="0" smtClean="0"/>
              <a:t>出力）：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sz="2000" dirty="0"/>
              <a:t>doc &lt;- </a:t>
            </a:r>
            <a:r>
              <a:rPr lang="en-US" altLang="ja-JP" sz="2000" dirty="0" err="1"/>
              <a:t>read_docx</a:t>
            </a:r>
            <a:r>
              <a:rPr lang="en-US" altLang="ja-JP" sz="2000" dirty="0"/>
              <a:t>() %&gt;%</a:t>
            </a:r>
          </a:p>
          <a:p>
            <a:pPr marL="457200" lvl="1" indent="0">
              <a:buNone/>
            </a:pPr>
            <a:r>
              <a:rPr lang="en-US" altLang="ja-JP" sz="2000" dirty="0"/>
              <a:t>  </a:t>
            </a:r>
            <a:r>
              <a:rPr lang="ja-JP" altLang="en-US" sz="2000" dirty="0" smtClean="0"/>
              <a:t>          </a:t>
            </a:r>
            <a:r>
              <a:rPr lang="en-US" altLang="ja-JP" sz="2000" dirty="0" err="1" smtClean="0"/>
              <a:t>body_add_par</a:t>
            </a:r>
            <a:r>
              <a:rPr lang="en-US" altLang="ja-JP" sz="2000" dirty="0" smtClean="0"/>
              <a:t>(value </a:t>
            </a:r>
            <a:r>
              <a:rPr lang="en-US" altLang="ja-JP" sz="2000" dirty="0"/>
              <a:t>= </a:t>
            </a:r>
            <a:r>
              <a:rPr lang="en-US" altLang="ja-JP" sz="2000" dirty="0" smtClean="0"/>
              <a:t>“EDA Table”, </a:t>
            </a:r>
            <a:r>
              <a:rPr lang="en-US" altLang="ja-JP" sz="2000" dirty="0"/>
              <a:t>style = </a:t>
            </a:r>
            <a:r>
              <a:rPr lang="en-US" altLang="ja-JP" sz="2000" dirty="0" smtClean="0"/>
              <a:t>“heading 2”) %&gt;%</a:t>
            </a:r>
            <a:r>
              <a:rPr lang="ja-JP" altLang="en-US" sz="2000" dirty="0" smtClean="0"/>
              <a:t>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</a:rPr>
              <a:t>表タイトルの設定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ja-JP" sz="2000" dirty="0"/>
              <a:t>  </a:t>
            </a:r>
            <a:r>
              <a:rPr lang="ja-JP" altLang="en-US" sz="2000" dirty="0" smtClean="0"/>
              <a:t>          </a:t>
            </a:r>
            <a:r>
              <a:rPr lang="en-US" altLang="ja-JP" sz="2000" dirty="0" err="1" smtClean="0"/>
              <a:t>body_add_flextable</a:t>
            </a:r>
            <a:r>
              <a:rPr lang="en-US" altLang="ja-JP" sz="2000" dirty="0" smtClean="0"/>
              <a:t>(value </a:t>
            </a:r>
            <a:r>
              <a:rPr lang="en-US" altLang="ja-JP" sz="2000" dirty="0"/>
              <a:t>= </a:t>
            </a:r>
            <a:r>
              <a:rPr lang="en-US" altLang="ja-JP" sz="2000" dirty="0" err="1"/>
              <a:t>nm_flex</a:t>
            </a:r>
            <a:r>
              <a:rPr lang="en-US" altLang="ja-JP" sz="2000" dirty="0"/>
              <a:t>) </a:t>
            </a:r>
            <a:r>
              <a:rPr lang="en-US" altLang="ja-JP" sz="2000" dirty="0" smtClean="0"/>
              <a:t>%&gt;%</a:t>
            </a:r>
            <a:r>
              <a:rPr lang="ja-JP" altLang="en-US" sz="2000" dirty="0" smtClean="0"/>
              <a:t>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</a:rPr>
              <a:t>作成した</a:t>
            </a:r>
            <a:r>
              <a:rPr lang="en-US" altLang="ja-JP" sz="2000" dirty="0" err="1" smtClean="0">
                <a:solidFill>
                  <a:schemeClr val="accent6">
                    <a:lumMod val="75000"/>
                  </a:schemeClr>
                </a:solidFill>
              </a:rPr>
              <a:t>flextable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</a:rPr>
              <a:t>をセット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en-US" altLang="ja-JP" sz="2000" dirty="0" smtClean="0"/>
              <a:t>  </a:t>
            </a:r>
            <a:r>
              <a:rPr lang="ja-JP" altLang="en-US" sz="2000" dirty="0" smtClean="0"/>
              <a:t>          </a:t>
            </a:r>
            <a:r>
              <a:rPr lang="en-US" altLang="ja-JP" sz="2000" dirty="0" smtClean="0"/>
              <a:t>print(doc, target = “1_data_handling/Officer_Table.docx”)</a:t>
            </a:r>
            <a:r>
              <a:rPr lang="ja-JP" altLang="en-US" sz="2000" dirty="0" smtClean="0"/>
              <a:t>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</a:rPr>
              <a:t> word file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</a:rPr>
              <a:t>として出力</a:t>
            </a:r>
            <a:endParaRPr lang="en-US" altLang="ja-JP" sz="2000" dirty="0" smtClean="0"/>
          </a:p>
          <a:p>
            <a:pPr marL="457200" lvl="1" indent="0">
              <a:buNone/>
            </a:pP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関数例（</a:t>
            </a:r>
            <a:r>
              <a:rPr lang="en-US" altLang="ja-JP" dirty="0" err="1" smtClean="0"/>
              <a:t>ppt</a:t>
            </a:r>
            <a:r>
              <a:rPr lang="ja-JP" altLang="en-US" dirty="0" smtClean="0"/>
              <a:t>出力</a:t>
            </a:r>
            <a:r>
              <a:rPr lang="ja-JP" altLang="en-US" dirty="0"/>
              <a:t>）：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sz="1900" dirty="0" err="1"/>
              <a:t>ppt</a:t>
            </a:r>
            <a:r>
              <a:rPr lang="en-US" altLang="ja-JP" sz="1900" dirty="0"/>
              <a:t> &lt;- </a:t>
            </a:r>
            <a:r>
              <a:rPr lang="en-US" altLang="ja-JP" sz="1900" dirty="0" err="1"/>
              <a:t>read_pptx</a:t>
            </a:r>
            <a:r>
              <a:rPr lang="en-US" altLang="ja-JP" sz="1900" dirty="0"/>
              <a:t>() %&gt;% </a:t>
            </a:r>
          </a:p>
          <a:p>
            <a:pPr marL="457200" lvl="1" indent="0">
              <a:buNone/>
            </a:pPr>
            <a:r>
              <a:rPr lang="en-US" altLang="ja-JP" sz="1900" dirty="0"/>
              <a:t>  </a:t>
            </a:r>
            <a:r>
              <a:rPr lang="en-US" altLang="ja-JP" sz="1900" dirty="0" smtClean="0"/>
              <a:t>          </a:t>
            </a:r>
            <a:r>
              <a:rPr lang="en-US" altLang="ja-JP" sz="1900" dirty="0" err="1" smtClean="0"/>
              <a:t>add_slide</a:t>
            </a:r>
            <a:r>
              <a:rPr lang="en-US" altLang="ja-JP" sz="1900" dirty="0" smtClean="0"/>
              <a:t>(layout </a:t>
            </a:r>
            <a:r>
              <a:rPr lang="en-US" altLang="ja-JP" sz="1900" dirty="0"/>
              <a:t>= "Title and Content") %&gt;%</a:t>
            </a:r>
          </a:p>
          <a:p>
            <a:pPr marL="457200" lvl="1" indent="0">
              <a:buNone/>
            </a:pPr>
            <a:r>
              <a:rPr lang="en-US" altLang="ja-JP" sz="1900" dirty="0"/>
              <a:t>  </a:t>
            </a:r>
            <a:r>
              <a:rPr lang="en-US" altLang="ja-JP" sz="1900" dirty="0" smtClean="0"/>
              <a:t>          </a:t>
            </a:r>
            <a:r>
              <a:rPr lang="en-US" altLang="ja-JP" sz="1900" dirty="0" err="1" smtClean="0"/>
              <a:t>ph_with</a:t>
            </a:r>
            <a:r>
              <a:rPr lang="en-US" altLang="ja-JP" sz="1900" dirty="0" smtClean="0"/>
              <a:t>(value </a:t>
            </a:r>
            <a:r>
              <a:rPr lang="en-US" altLang="ja-JP" sz="1900" dirty="0"/>
              <a:t>= "EDA Table", location = </a:t>
            </a:r>
            <a:r>
              <a:rPr lang="en-US" altLang="ja-JP" sz="1900" dirty="0" err="1"/>
              <a:t>ph_location_type</a:t>
            </a:r>
            <a:r>
              <a:rPr lang="en-US" altLang="ja-JP" sz="1900" dirty="0"/>
              <a:t>(type = "title")) </a:t>
            </a:r>
            <a:r>
              <a:rPr lang="en-US" altLang="ja-JP" sz="1900" dirty="0" smtClean="0"/>
              <a:t>%&gt;% </a:t>
            </a:r>
            <a:r>
              <a:rPr lang="en-US" altLang="ja-JP" sz="1900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ja-JP" sz="1900" dirty="0" err="1" smtClean="0">
                <a:solidFill>
                  <a:schemeClr val="accent6">
                    <a:lumMod val="75000"/>
                  </a:schemeClr>
                </a:solidFill>
              </a:rPr>
              <a:t>ppt</a:t>
            </a:r>
            <a:r>
              <a:rPr lang="ja-JP" altLang="en-US" sz="1800" dirty="0" smtClean="0">
                <a:solidFill>
                  <a:schemeClr val="accent6">
                    <a:lumMod val="75000"/>
                  </a:schemeClr>
                </a:solidFill>
              </a:rPr>
              <a:t>タイトル</a:t>
            </a:r>
            <a:r>
              <a:rPr lang="ja-JP" altLang="en-US" sz="1800" dirty="0">
                <a:solidFill>
                  <a:schemeClr val="accent6">
                    <a:lumMod val="75000"/>
                  </a:schemeClr>
                </a:solidFill>
              </a:rPr>
              <a:t>の</a:t>
            </a:r>
            <a:r>
              <a:rPr lang="ja-JP" altLang="en-US" sz="1800" dirty="0" smtClean="0">
                <a:solidFill>
                  <a:schemeClr val="accent6">
                    <a:lumMod val="75000"/>
                  </a:schemeClr>
                </a:solidFill>
              </a:rPr>
              <a:t>設定</a:t>
            </a:r>
            <a:endParaRPr lang="en-US" altLang="ja-JP" sz="1900" dirty="0"/>
          </a:p>
          <a:p>
            <a:pPr marL="457200" lvl="1" indent="0">
              <a:buNone/>
            </a:pPr>
            <a:r>
              <a:rPr lang="en-US" altLang="ja-JP" sz="1900" dirty="0"/>
              <a:t>  </a:t>
            </a:r>
            <a:r>
              <a:rPr lang="en-US" altLang="ja-JP" sz="1900" dirty="0" smtClean="0"/>
              <a:t>          </a:t>
            </a:r>
            <a:r>
              <a:rPr lang="en-US" altLang="ja-JP" sz="1900" dirty="0" err="1" smtClean="0"/>
              <a:t>ph_with</a:t>
            </a:r>
            <a:r>
              <a:rPr lang="en-US" altLang="ja-JP" sz="1900" dirty="0" smtClean="0"/>
              <a:t>(</a:t>
            </a:r>
            <a:r>
              <a:rPr lang="en-US" altLang="ja-JP" sz="1900" dirty="0" err="1" smtClean="0"/>
              <a:t>nm_flex</a:t>
            </a:r>
            <a:r>
              <a:rPr lang="en-US" altLang="ja-JP" sz="1900" dirty="0"/>
              <a:t>, location = </a:t>
            </a:r>
            <a:r>
              <a:rPr lang="en-US" altLang="ja-JP" sz="1900" dirty="0" err="1"/>
              <a:t>ph_location_type</a:t>
            </a:r>
            <a:r>
              <a:rPr lang="en-US" altLang="ja-JP" sz="1900" dirty="0"/>
              <a:t>(type = "body")) %&gt;% </a:t>
            </a:r>
            <a:r>
              <a:rPr lang="en-US" altLang="ja-JP" sz="19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ja-JP" altLang="en-US" sz="1900" dirty="0">
                <a:solidFill>
                  <a:schemeClr val="accent6">
                    <a:lumMod val="75000"/>
                  </a:schemeClr>
                </a:solidFill>
              </a:rPr>
              <a:t>作成した</a:t>
            </a:r>
            <a:r>
              <a:rPr lang="en-US" altLang="ja-JP" sz="1900" dirty="0" err="1">
                <a:solidFill>
                  <a:schemeClr val="accent6">
                    <a:lumMod val="75000"/>
                  </a:schemeClr>
                </a:solidFill>
              </a:rPr>
              <a:t>flextable</a:t>
            </a:r>
            <a:r>
              <a:rPr lang="ja-JP" altLang="en-US" sz="1900" dirty="0" smtClean="0">
                <a:solidFill>
                  <a:schemeClr val="accent6">
                    <a:lumMod val="75000"/>
                  </a:schemeClr>
                </a:solidFill>
              </a:rPr>
              <a:t>をセット</a:t>
            </a:r>
            <a:endParaRPr lang="en-US" altLang="ja-JP" sz="19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ja-JP" sz="1900" dirty="0"/>
              <a:t>  </a:t>
            </a:r>
            <a:r>
              <a:rPr lang="en-US" altLang="ja-JP" sz="1900" dirty="0" smtClean="0"/>
              <a:t>          print(target </a:t>
            </a:r>
            <a:r>
              <a:rPr lang="en-US" altLang="ja-JP" sz="1900" dirty="0"/>
              <a:t>= "1_data_handling/Officer_Table.pptx</a:t>
            </a:r>
            <a:r>
              <a:rPr lang="en-US" altLang="ja-JP" sz="1900" dirty="0" smtClean="0"/>
              <a:t>") </a:t>
            </a:r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</a:rPr>
              <a:t>#  </a:t>
            </a:r>
            <a:r>
              <a:rPr lang="en-US" altLang="ja-JP" sz="1800" dirty="0" err="1" smtClean="0">
                <a:solidFill>
                  <a:schemeClr val="accent6">
                    <a:lumMod val="75000"/>
                  </a:schemeClr>
                </a:solidFill>
              </a:rPr>
              <a:t>ppt</a:t>
            </a:r>
            <a:r>
              <a:rPr lang="en-US" altLang="ja-JP" sz="1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</a:rPr>
              <a:t>file</a:t>
            </a:r>
            <a:r>
              <a:rPr lang="ja-JP" altLang="en-US" sz="1800" dirty="0">
                <a:solidFill>
                  <a:schemeClr val="accent6">
                    <a:lumMod val="75000"/>
                  </a:schemeClr>
                </a:solidFill>
              </a:rPr>
              <a:t>として出力</a:t>
            </a:r>
            <a:endParaRPr lang="en-US" altLang="ja-JP" sz="1900" dirty="0"/>
          </a:p>
          <a:p>
            <a:pPr marL="457200" lvl="1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23</a:t>
            </a:fld>
            <a:endParaRPr kumimoji="1" lang="ja-JP" altLang="en-US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132365"/>
              </p:ext>
            </p:extLst>
          </p:nvPr>
        </p:nvGraphicFramePr>
        <p:xfrm>
          <a:off x="10613472" y="317091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文書" showAsIcon="1" r:id="rId3" imgW="914400" imgH="771480" progId="Word.Document.12">
                  <p:embed/>
                </p:oleObj>
              </mc:Choice>
              <mc:Fallback>
                <p:oleObj name="文書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13472" y="317091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73874"/>
              </p:ext>
            </p:extLst>
          </p:nvPr>
        </p:nvGraphicFramePr>
        <p:xfrm>
          <a:off x="9699072" y="588089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プレゼンテーション" showAsIcon="1" r:id="rId5" imgW="914400" imgH="771480" progId="PowerPoint.Show.12">
                  <p:embed/>
                </p:oleObj>
              </mc:Choice>
              <mc:Fallback>
                <p:oleObj name="プレゼンテーション" showAsIcon="1" r:id="rId5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99072" y="588089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105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Exploratory Data 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(EDA)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 dirty="0"/>
              <a:t>解析の前にデータの概要</a:t>
            </a:r>
            <a:r>
              <a:rPr kumimoji="1" lang="en-US" altLang="ja-JP" dirty="0"/>
              <a:t>/</a:t>
            </a:r>
            <a:r>
              <a:rPr kumimoji="1" lang="ja-JP" altLang="en-US" dirty="0"/>
              <a:t>傾向を把握する（可視化による一時分析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>
              <a:lnSpc>
                <a:spcPct val="100000"/>
              </a:lnSpc>
            </a:pPr>
            <a:r>
              <a:rPr kumimoji="1" lang="ja-JP" altLang="en-US" dirty="0" smtClean="0"/>
              <a:t>解析対象となる変数の平均推移の形，個別推移の形，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外れ値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異常値の有無，</a:t>
            </a:r>
            <a:r>
              <a:rPr lang="en-US" altLang="ja-JP" dirty="0" smtClean="0"/>
              <a:t>PK/PD</a:t>
            </a:r>
            <a:r>
              <a:rPr lang="ja-JP" altLang="en-US" dirty="0"/>
              <a:t>の</a:t>
            </a:r>
            <a:r>
              <a:rPr lang="ja-JP" altLang="en-US" dirty="0" smtClean="0"/>
              <a:t>相関確認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 smtClean="0"/>
              <a:t>共変量の分布，相関，</a:t>
            </a:r>
            <a:r>
              <a:rPr lang="ja-JP" altLang="en-US" dirty="0"/>
              <a:t>外れ値</a:t>
            </a:r>
            <a:r>
              <a:rPr lang="en-US" altLang="ja-JP" dirty="0"/>
              <a:t>/</a:t>
            </a:r>
            <a:r>
              <a:rPr lang="ja-JP" altLang="en-US" dirty="0"/>
              <a:t>異常値の有無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解析データセットに対して，以下を行う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興味の対象ごとの要約</a:t>
            </a:r>
            <a:r>
              <a:rPr lang="ja-JP" altLang="en-US" dirty="0"/>
              <a:t>統計量の</a:t>
            </a:r>
            <a:r>
              <a:rPr lang="ja-JP" altLang="en-US" dirty="0" smtClean="0"/>
              <a:t>算出（</a:t>
            </a:r>
            <a:r>
              <a:rPr lang="en-US" altLang="ja-JP" dirty="0"/>
              <a:t>N, mean,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median</a:t>
            </a:r>
            <a:r>
              <a:rPr lang="en-US" altLang="ja-JP" dirty="0"/>
              <a:t>, min, max</a:t>
            </a:r>
            <a:r>
              <a:rPr lang="ja-JP" altLang="en-US" dirty="0"/>
              <a:t>など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グラフ作成（散布図，ヒストグラム，箱ひげ図など）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xmlns="" id="{2681F239-716B-4C8E-A65A-4189FEDE4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025235"/>
            <a:ext cx="2909887" cy="215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7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EDA Example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38200" y="1501213"/>
            <a:ext cx="386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連続共変量の試験ごとの要約統計量（</a:t>
            </a:r>
            <a:r>
              <a:rPr lang="ja-JP" altLang="en-US" dirty="0" smtClean="0"/>
              <a:t>中央値</a:t>
            </a:r>
            <a:r>
              <a:rPr lang="en-US" altLang="ja-JP" dirty="0" smtClean="0"/>
              <a:t>[</a:t>
            </a:r>
            <a:r>
              <a:rPr lang="ja-JP" altLang="en-US" dirty="0" smtClean="0"/>
              <a:t>最小</a:t>
            </a:r>
            <a:r>
              <a:rPr lang="en-US" altLang="ja-JP" dirty="0" smtClean="0"/>
              <a:t>-</a:t>
            </a:r>
            <a:r>
              <a:rPr lang="ja-JP" altLang="en-US" dirty="0" smtClean="0"/>
              <a:t>最大</a:t>
            </a:r>
            <a:r>
              <a:rPr lang="en-US" altLang="ja-JP" dirty="0" smtClean="0"/>
              <a:t>]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38200" y="5180025"/>
            <a:ext cx="484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Study No=3, 4</a:t>
            </a:r>
            <a:r>
              <a:rPr kumimoji="1" lang="ja-JP" altLang="en-US" dirty="0" smtClean="0"/>
              <a:t>では身長が入っていない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Study No=3, </a:t>
            </a:r>
            <a:r>
              <a:rPr lang="en-US" altLang="ja-JP" dirty="0" smtClean="0"/>
              <a:t>4</a:t>
            </a:r>
            <a:r>
              <a:rPr lang="ja-JP" altLang="en-US" dirty="0" smtClean="0"/>
              <a:t>で異常に高い</a:t>
            </a:r>
            <a:r>
              <a:rPr lang="en-US" altLang="ja-JP" dirty="0" smtClean="0"/>
              <a:t>CRCL</a:t>
            </a:r>
            <a:r>
              <a:rPr lang="ja-JP" altLang="en-US" dirty="0" smtClean="0"/>
              <a:t>が存在する</a:t>
            </a:r>
            <a:endParaRPr kumimoji="1" lang="ja-JP" altLang="en-US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399666"/>
              </p:ext>
            </p:extLst>
          </p:nvPr>
        </p:nvGraphicFramePr>
        <p:xfrm>
          <a:off x="916579" y="2263322"/>
          <a:ext cx="4492625" cy="2590800"/>
        </p:xfrm>
        <a:graphic>
          <a:graphicData uri="http://schemas.openxmlformats.org/drawingml/2006/table">
            <a:tbl>
              <a:tblPr firstRow="1" bandRow="1"/>
              <a:tblGrid>
                <a:gridCol w="731520"/>
                <a:gridCol w="835025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Covariate</a:t>
                      </a:r>
                      <a:endParaRPr lang="ja-JP" sz="1200" dirty="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Study </a:t>
                      </a:r>
                      <a:r>
                        <a:rPr lang="en-US" sz="1000" b="1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ja-JP" sz="1200" dirty="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349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WT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101.0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63.8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77.3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349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76.0</a:t>
                      </a:r>
                      <a:endParaRPr lang="ja-JP" sz="1200" dirty="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HT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177.0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161.0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193.0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146.0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ja-JP" sz="1200" dirty="0">
                        <a:solidFill>
                          <a:srgbClr val="0070C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  <a:endParaRPr lang="ja-JP" sz="1200">
                        <a:solidFill>
                          <a:srgbClr val="0070C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  <a:endParaRPr lang="ja-JP" sz="1200" dirty="0">
                        <a:solidFill>
                          <a:srgbClr val="0070C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CRCL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75.7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59.1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173.0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289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531.0</a:t>
                      </a:r>
                      <a:endParaRPr lang="ja-JP" sz="12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347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114.0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406.0</a:t>
                      </a:r>
                      <a:endParaRPr lang="ja-JP" sz="12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4" name="図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234" y="1396251"/>
            <a:ext cx="5366215" cy="4024661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6677296" y="704742"/>
            <a:ext cx="386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用量</a:t>
            </a:r>
            <a:r>
              <a:rPr lang="en-US" altLang="ja-JP" dirty="0" smtClean="0"/>
              <a:t>-</a:t>
            </a:r>
            <a:r>
              <a:rPr lang="ja-JP" altLang="en-US" dirty="0" smtClean="0"/>
              <a:t>投与期ごとの血中濃度推移</a:t>
            </a:r>
            <a:endParaRPr lang="en-US" altLang="ja-JP" dirty="0" smtClean="0"/>
          </a:p>
          <a:p>
            <a:r>
              <a:rPr kumimoji="1" lang="ja-JP" altLang="en-US" dirty="0" smtClean="0"/>
              <a:t>（灰色：個別値，赤：平均値）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520357" y="5486095"/>
            <a:ext cx="484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期目で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例に</a:t>
            </a:r>
            <a:r>
              <a:rPr kumimoji="1" lang="en-US" altLang="ja-JP" dirty="0" smtClean="0"/>
              <a:t>secondary peak</a:t>
            </a:r>
            <a:r>
              <a:rPr kumimoji="1" lang="ja-JP" altLang="en-US" dirty="0" smtClean="0"/>
              <a:t>が認められる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05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Handling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データの読み込み，整形，集計を行い，目的とする出力を作成する</a:t>
            </a:r>
            <a:endParaRPr lang="en-US" altLang="ja-JP" dirty="0" smtClean="0"/>
          </a:p>
          <a:p>
            <a:r>
              <a:rPr lang="ja-JP" altLang="en-US" dirty="0" smtClean="0"/>
              <a:t>グラフ作成の前処理としても必要なことが多い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R package “</a:t>
            </a:r>
            <a:r>
              <a:rPr kumimoji="1" lang="en-US" altLang="ja-JP" dirty="0" err="1" smtClean="0"/>
              <a:t>readr</a:t>
            </a:r>
            <a:r>
              <a:rPr kumimoji="1" lang="en-US" altLang="ja-JP" dirty="0" smtClean="0"/>
              <a:t>”, “</a:t>
            </a:r>
            <a:r>
              <a:rPr kumimoji="1" lang="en-US" altLang="ja-JP" dirty="0" err="1" smtClean="0"/>
              <a:t>dplyr</a:t>
            </a:r>
            <a:r>
              <a:rPr kumimoji="1" lang="en-US" altLang="ja-JP" dirty="0" smtClean="0"/>
              <a:t>” </a:t>
            </a:r>
            <a:r>
              <a:rPr lang="ja-JP" altLang="en-US" dirty="0" smtClean="0"/>
              <a:t>を用いる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 dirty="0" smtClean="0"/>
              <a:t>R studio</a:t>
            </a:r>
            <a:r>
              <a:rPr kumimoji="1" lang="ja-JP" altLang="en-US" dirty="0" smtClean="0"/>
              <a:t>の</a:t>
            </a:r>
            <a:r>
              <a:rPr kumimoji="1" lang="en-US" altLang="ja-JP" dirty="0" err="1" smtClean="0"/>
              <a:t>cheatsheet</a:t>
            </a:r>
            <a:r>
              <a:rPr kumimoji="1" lang="ja-JP" altLang="en-US" dirty="0" smtClean="0"/>
              <a:t>（</a:t>
            </a:r>
            <a:r>
              <a:rPr lang="en-US" altLang="ja-JP" dirty="0">
                <a:solidFill>
                  <a:srgbClr val="FF0000"/>
                </a:solidFill>
              </a:rPr>
              <a:t>Data Import </a:t>
            </a:r>
            <a:r>
              <a:rPr lang="en-US" altLang="ja-JP" dirty="0" err="1" smtClean="0">
                <a:solidFill>
                  <a:srgbClr val="FF0000"/>
                </a:solidFill>
              </a:rPr>
              <a:t>Cheatsheet</a:t>
            </a:r>
            <a:r>
              <a:rPr lang="en-US" altLang="ja-JP" dirty="0" smtClean="0">
                <a:solidFill>
                  <a:srgbClr val="FF0000"/>
                </a:solidFill>
              </a:rPr>
              <a:t>,</a:t>
            </a:r>
            <a:r>
              <a:rPr lang="en-US" altLang="ja-JP" b="1" dirty="0" smtClean="0"/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Data </a:t>
            </a:r>
            <a:r>
              <a:rPr lang="en-US" altLang="ja-JP" dirty="0">
                <a:solidFill>
                  <a:srgbClr val="FF0000"/>
                </a:solidFill>
              </a:rPr>
              <a:t>Transformation </a:t>
            </a:r>
            <a:r>
              <a:rPr lang="en-US" altLang="ja-JP" dirty="0" err="1">
                <a:solidFill>
                  <a:srgbClr val="FF0000"/>
                </a:solidFill>
              </a:rPr>
              <a:t>Cheatsheet</a:t>
            </a:r>
            <a:r>
              <a:rPr kumimoji="1" lang="ja-JP" altLang="en-US" dirty="0" smtClean="0"/>
              <a:t>）が非常に分かりやすい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https://rstudio.com/resources/cheatsheets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3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データの読み込み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70C0"/>
                </a:solidFill>
              </a:rPr>
              <a:t>read_csv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read_table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paste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782082"/>
            <a:ext cx="11089105" cy="481901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ja-JP" altLang="en-US" b="1" u="sng" dirty="0" smtClean="0"/>
              <a:t>データの読み込み</a:t>
            </a:r>
            <a:endParaRPr lang="en-US" altLang="ja-JP" b="1" u="sng" dirty="0" smtClean="0"/>
          </a:p>
          <a:p>
            <a:r>
              <a:rPr lang="en-US" altLang="ja-JP" dirty="0" err="1" smtClean="0">
                <a:solidFill>
                  <a:srgbClr val="0070C0"/>
                </a:solidFill>
              </a:rPr>
              <a:t>read_csv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read_table</a:t>
            </a:r>
            <a:r>
              <a:rPr lang="en-US" altLang="ja-JP" dirty="0" smtClean="0"/>
              <a:t>: c</a:t>
            </a:r>
            <a:r>
              <a:rPr kumimoji="1" lang="en-US" altLang="ja-JP" dirty="0" smtClean="0"/>
              <a:t>sv </a:t>
            </a:r>
            <a:r>
              <a:rPr kumimoji="1" lang="en-US" altLang="ja-JP" dirty="0"/>
              <a:t>(</a:t>
            </a:r>
            <a:r>
              <a:rPr kumimoji="1" lang="ja-JP" altLang="en-US" dirty="0"/>
              <a:t>コンマ区切り</a:t>
            </a:r>
            <a:r>
              <a:rPr kumimoji="1" lang="en-US" altLang="ja-JP" dirty="0"/>
              <a:t>), txt</a:t>
            </a:r>
            <a:r>
              <a:rPr kumimoji="1" lang="ja-JP" altLang="en-US" dirty="0"/>
              <a:t>形式（スペース </a:t>
            </a:r>
            <a:r>
              <a:rPr kumimoji="1" lang="en-US" altLang="ja-JP" dirty="0"/>
              <a:t>or tab</a:t>
            </a:r>
            <a:r>
              <a:rPr kumimoji="1" lang="ja-JP" altLang="en-US" dirty="0"/>
              <a:t>区切り）のファイルを読み込む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自動でデータの型（</a:t>
            </a:r>
            <a:r>
              <a:rPr kumimoji="1" lang="en-US" altLang="ja-JP" dirty="0"/>
              <a:t>double, character..</a:t>
            </a:r>
            <a:r>
              <a:rPr kumimoji="1" lang="ja-JP" altLang="en-US" dirty="0"/>
              <a:t>等）を特定</a:t>
            </a:r>
            <a:r>
              <a:rPr kumimoji="1" lang="ja-JP" altLang="en-US" dirty="0" smtClean="0"/>
              <a:t>するが，うまく認識してくれないケースがある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b="1" u="sng" dirty="0" smtClean="0"/>
              <a:t>文字列の結合</a:t>
            </a:r>
            <a:endParaRPr lang="en-US" altLang="ja-JP" b="1" u="sng" dirty="0" smtClean="0"/>
          </a:p>
          <a:p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en-US" altLang="ja-JP" dirty="0"/>
              <a:t>: </a:t>
            </a:r>
            <a:r>
              <a:rPr lang="ja-JP" altLang="en-US" dirty="0"/>
              <a:t>文字列を結合する際に間に何も入れない</a:t>
            </a:r>
          </a:p>
          <a:p>
            <a:r>
              <a:rPr lang="en-US" altLang="ja-JP" dirty="0">
                <a:solidFill>
                  <a:srgbClr val="0070C0"/>
                </a:solidFill>
              </a:rPr>
              <a:t>paste</a:t>
            </a:r>
            <a:r>
              <a:rPr lang="en-US" altLang="ja-JP" dirty="0" smtClean="0"/>
              <a:t>: </a:t>
            </a:r>
            <a:r>
              <a:rPr lang="ja-JP" altLang="en-US" dirty="0" smtClean="0"/>
              <a:t>文字列</a:t>
            </a:r>
            <a:r>
              <a:rPr lang="ja-JP" altLang="en-US" dirty="0"/>
              <a:t>を結合する際に間にスペースを入れる（</a:t>
            </a:r>
            <a:r>
              <a:rPr lang="en-US" altLang="ja-JP" dirty="0"/>
              <a:t>default, </a:t>
            </a:r>
            <a:r>
              <a:rPr lang="ja-JP" altLang="en-US" dirty="0"/>
              <a:t>変更可能）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ja-JP" altLang="en-US" dirty="0" smtClean="0"/>
              <a:t>関数例</a:t>
            </a:r>
            <a:r>
              <a:rPr lang="ja-JP" altLang="en-US" dirty="0"/>
              <a:t>：</a:t>
            </a:r>
            <a:endParaRPr lang="en-US" altLang="ja-JP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ja-JP" dirty="0" smtClean="0"/>
              <a:t>nm_data0 </a:t>
            </a:r>
            <a:r>
              <a:rPr lang="en-US" altLang="ja-JP" dirty="0"/>
              <a:t>&lt;- </a:t>
            </a:r>
            <a:r>
              <a:rPr lang="en-US" altLang="ja-JP" dirty="0" err="1">
                <a:solidFill>
                  <a:srgbClr val="0070C0"/>
                </a:solidFill>
              </a:rPr>
              <a:t>read_csv</a:t>
            </a:r>
            <a:r>
              <a:rPr lang="en-US" altLang="ja-JP" dirty="0"/>
              <a:t>(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cloud/project/R-for-</a:t>
            </a:r>
            <a:r>
              <a:rPr lang="en-US" altLang="ja-JP" dirty="0" err="1" smtClean="0">
                <a:solidFill>
                  <a:schemeClr val="accent6">
                    <a:lumMod val="75000"/>
                  </a:schemeClr>
                </a:solidFill>
              </a:rPr>
              <a:t>PMx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-master/Data/PSP4-8-748-s012.csv”</a:t>
            </a:r>
            <a:r>
              <a:rPr lang="en-US" altLang="ja-JP" dirty="0" smtClean="0"/>
              <a:t>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意味：文字列のファイルを</a:t>
            </a:r>
            <a:r>
              <a:rPr lang="en-US" altLang="ja-JP" dirty="0"/>
              <a:t>csv</a:t>
            </a:r>
            <a:r>
              <a:rPr lang="ja-JP" altLang="en-US" dirty="0"/>
              <a:t>形式で読み込む</a:t>
            </a:r>
            <a:r>
              <a:rPr lang="en-US" altLang="ja-JP" dirty="0" err="1"/>
              <a:t>nm_data</a:t>
            </a:r>
            <a:r>
              <a:rPr lang="ja-JP" altLang="en-US" dirty="0"/>
              <a:t>として格納</a:t>
            </a:r>
            <a:endParaRPr lang="en-US" altLang="ja-JP" dirty="0"/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ja-JP" dirty="0" err="1"/>
              <a:t>nm_data</a:t>
            </a:r>
            <a:r>
              <a:rPr lang="en-US" altLang="ja-JP" dirty="0"/>
              <a:t> &lt;- </a:t>
            </a:r>
            <a:r>
              <a:rPr lang="en-US" altLang="ja-JP" dirty="0" err="1">
                <a:solidFill>
                  <a:srgbClr val="0070C0"/>
                </a:solidFill>
              </a:rPr>
              <a:t>read_csv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en-US" altLang="ja-JP" dirty="0"/>
              <a:t>(path,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“/Data/PSP4-8-748-s012.csv”</a:t>
            </a:r>
            <a:r>
              <a:rPr lang="en-US" altLang="ja-JP" dirty="0"/>
              <a:t>),</a:t>
            </a:r>
            <a:r>
              <a:rPr lang="ja-JP" altLang="en-US" dirty="0"/>
              <a:t> </a:t>
            </a:r>
            <a:r>
              <a:rPr lang="en-US" altLang="ja-JP" dirty="0" err="1"/>
              <a:t>na</a:t>
            </a:r>
            <a:r>
              <a:rPr lang="en-US" altLang="ja-JP" dirty="0"/>
              <a:t>=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“.”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                                      </a:t>
            </a:r>
            <a:r>
              <a:rPr lang="en-US" altLang="ja-JP" dirty="0" err="1"/>
              <a:t>col_types</a:t>
            </a:r>
            <a:r>
              <a:rPr lang="en-US" altLang="ja-JP" dirty="0"/>
              <a:t> = cols(C = </a:t>
            </a:r>
            <a:r>
              <a:rPr lang="en-US" altLang="ja-JP" dirty="0" err="1"/>
              <a:t>col_character</a:t>
            </a:r>
            <a:r>
              <a:rPr lang="en-US" altLang="ja-JP" dirty="0"/>
              <a:t>(), TREAT = </a:t>
            </a:r>
            <a:r>
              <a:rPr lang="en-US" altLang="ja-JP" dirty="0" err="1"/>
              <a:t>col_character</a:t>
            </a:r>
            <a:r>
              <a:rPr lang="en-US" altLang="ja-JP" dirty="0" smtClean="0"/>
              <a:t>(), RACE = </a:t>
            </a:r>
            <a:r>
              <a:rPr lang="en-US" altLang="ja-JP" dirty="0" err="1" smtClean="0"/>
              <a:t>col_factor</a:t>
            </a:r>
            <a:r>
              <a:rPr lang="en-US" altLang="ja-JP" dirty="0" smtClean="0"/>
              <a:t>())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意味：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ja-JP" altLang="en-US" dirty="0"/>
              <a:t>で結合した文字列のファイルを</a:t>
            </a:r>
            <a:r>
              <a:rPr lang="en-US" altLang="ja-JP" dirty="0"/>
              <a:t>csv</a:t>
            </a:r>
            <a:r>
              <a:rPr lang="ja-JP" altLang="en-US" dirty="0"/>
              <a:t>形式で読み込み</a:t>
            </a:r>
            <a:r>
              <a:rPr lang="en-US" altLang="ja-JP" dirty="0" err="1"/>
              <a:t>nm_data</a:t>
            </a:r>
            <a:r>
              <a:rPr lang="ja-JP" altLang="en-US" dirty="0"/>
              <a:t>として格納</a:t>
            </a:r>
            <a:endParaRPr lang="en-US" altLang="ja-JP" dirty="0"/>
          </a:p>
          <a:p>
            <a:pPr lvl="2"/>
            <a:r>
              <a:rPr lang="en-US" altLang="ja-JP" dirty="0" smtClean="0"/>
              <a:t>.(</a:t>
            </a:r>
            <a:r>
              <a:rPr lang="ja-JP" altLang="en-US" dirty="0"/>
              <a:t>ピリオド</a:t>
            </a:r>
            <a:r>
              <a:rPr lang="en-US" altLang="ja-JP" dirty="0"/>
              <a:t>)</a:t>
            </a:r>
            <a:r>
              <a:rPr lang="ja-JP" altLang="en-US" dirty="0"/>
              <a:t>の値を</a:t>
            </a:r>
            <a:r>
              <a:rPr lang="en-US" altLang="ja-JP" dirty="0"/>
              <a:t>NA</a:t>
            </a:r>
            <a:r>
              <a:rPr lang="ja-JP" altLang="en-US" dirty="0"/>
              <a:t>とみなす⇒誤って</a:t>
            </a:r>
            <a:r>
              <a:rPr lang="en-US" altLang="ja-JP" dirty="0"/>
              <a:t>character</a:t>
            </a:r>
            <a:r>
              <a:rPr lang="ja-JP" altLang="en-US" dirty="0"/>
              <a:t>と認識されることを避ける</a:t>
            </a:r>
            <a:endParaRPr lang="en-US" altLang="ja-JP" dirty="0"/>
          </a:p>
          <a:p>
            <a:pPr lvl="2"/>
            <a:r>
              <a:rPr lang="en-US" altLang="ja-JP" dirty="0" err="1"/>
              <a:t>col_type</a:t>
            </a:r>
            <a:r>
              <a:rPr lang="ja-JP" altLang="en-US" dirty="0"/>
              <a:t>で特定の行の型を指定する</a:t>
            </a:r>
            <a:endParaRPr lang="en-US" altLang="ja-JP" dirty="0"/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ja-JP" dirty="0" smtClean="0"/>
              <a:t>nm_data00 </a:t>
            </a:r>
            <a:r>
              <a:rPr lang="en-US" altLang="ja-JP" dirty="0"/>
              <a:t>&lt;- </a:t>
            </a:r>
            <a:r>
              <a:rPr lang="en-US" altLang="ja-JP" dirty="0" err="1">
                <a:solidFill>
                  <a:srgbClr val="0070C0"/>
                </a:solidFill>
              </a:rPr>
              <a:t>read_table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en-US" altLang="ja-JP" dirty="0"/>
              <a:t>(path,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“/Data/PSP4-8-748-s012.csv”</a:t>
            </a:r>
            <a:r>
              <a:rPr lang="en-US" altLang="ja-JP" dirty="0"/>
              <a:t>))</a:t>
            </a:r>
            <a:br>
              <a:rPr lang="en-US" altLang="ja-JP" dirty="0"/>
            </a:br>
            <a:r>
              <a:rPr lang="ja-JP" altLang="en-US" dirty="0"/>
              <a:t>意味：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ja-JP" altLang="en-US" dirty="0"/>
              <a:t>で結合した文字列のファイル</a:t>
            </a:r>
            <a:r>
              <a:rPr lang="ja-JP" altLang="en-US" dirty="0" smtClean="0"/>
              <a:t>を</a:t>
            </a:r>
            <a:r>
              <a:rPr lang="en-US" altLang="ja-JP" dirty="0" smtClean="0"/>
              <a:t>txt</a:t>
            </a:r>
            <a:r>
              <a:rPr lang="ja-JP" altLang="en-US" dirty="0" smtClean="0"/>
              <a:t>形式</a:t>
            </a:r>
            <a:r>
              <a:rPr lang="ja-JP" altLang="en-US" dirty="0"/>
              <a:t>で読み込み</a:t>
            </a:r>
            <a:r>
              <a:rPr lang="en-US" altLang="ja-JP" dirty="0" err="1"/>
              <a:t>nm_data</a:t>
            </a:r>
            <a:r>
              <a:rPr lang="ja-JP" altLang="en-US" dirty="0"/>
              <a:t>として格納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35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sz="2400" b="1" u="sng" dirty="0" smtClean="0"/>
              <a:t>データの表示</a:t>
            </a:r>
            <a:endParaRPr kumimoji="1" lang="en-US" altLang="ja-JP" sz="2400" b="1" u="sng" dirty="0" smtClean="0"/>
          </a:p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head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データの最初の</a:t>
            </a:r>
            <a:r>
              <a:rPr kumimoji="1" lang="en-US" altLang="ja-JP" sz="2000" dirty="0" smtClean="0"/>
              <a:t>5</a:t>
            </a:r>
            <a:r>
              <a:rPr kumimoji="1" lang="ja-JP" altLang="en-US" sz="2000" dirty="0" smtClean="0"/>
              <a:t>行（</a:t>
            </a:r>
            <a:r>
              <a:rPr kumimoji="1" lang="en-US" altLang="ja-JP" sz="2000" dirty="0" smtClean="0"/>
              <a:t>default</a:t>
            </a:r>
            <a:r>
              <a:rPr kumimoji="1" lang="ja-JP" altLang="en-US" sz="2000" dirty="0" smtClean="0"/>
              <a:t>）を表示</a:t>
            </a:r>
            <a:endParaRPr kumimoji="1" lang="en-US" altLang="ja-JP" sz="2000" dirty="0" smtClean="0"/>
          </a:p>
          <a:p>
            <a:pPr marL="457200" lvl="1" indent="0">
              <a:buNone/>
            </a:pPr>
            <a:r>
              <a:rPr lang="ja-JP" altLang="en-US" sz="1600" dirty="0" smtClean="0"/>
              <a:t>関数例：</a:t>
            </a:r>
            <a:r>
              <a:rPr lang="en-US" altLang="ja-JP" sz="1600" dirty="0" smtClean="0">
                <a:solidFill>
                  <a:srgbClr val="0070C0"/>
                </a:solidFill>
              </a:rPr>
              <a:t>head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nm_data</a:t>
            </a:r>
            <a:r>
              <a:rPr lang="en-US" altLang="ja-JP" sz="1600" dirty="0" smtClean="0"/>
              <a:t>, 10)</a:t>
            </a:r>
            <a:br>
              <a:rPr lang="en-US" altLang="ja-JP" sz="1600" dirty="0" smtClean="0"/>
            </a:br>
            <a:r>
              <a:rPr lang="ja-JP" altLang="en-US" sz="1600" dirty="0" smtClean="0"/>
              <a:t>意味：</a:t>
            </a:r>
            <a:r>
              <a:rPr lang="en-US" altLang="ja-JP" sz="1600" dirty="0" err="1" smtClean="0"/>
              <a:t>nm_data</a:t>
            </a:r>
            <a:r>
              <a:rPr lang="ja-JP" altLang="en-US" sz="1600" dirty="0" smtClean="0"/>
              <a:t>の最初の</a:t>
            </a:r>
            <a:r>
              <a:rPr lang="en-US" altLang="ja-JP" sz="1600" dirty="0" smtClean="0"/>
              <a:t>10</a:t>
            </a:r>
            <a:r>
              <a:rPr lang="ja-JP" altLang="en-US" sz="1600" dirty="0" smtClean="0"/>
              <a:t>行を表示</a:t>
            </a:r>
            <a:endParaRPr kumimoji="1" lang="en-US" altLang="ja-JP" sz="1600" dirty="0" smtClean="0"/>
          </a:p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View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データをスプレッドシートとして表示</a:t>
            </a:r>
            <a:endParaRPr kumimoji="1" lang="en-US" altLang="ja-JP" sz="2000" dirty="0" smtClean="0"/>
          </a:p>
          <a:p>
            <a:pPr marL="457200" lvl="1" indent="0">
              <a:buNone/>
            </a:pPr>
            <a:r>
              <a:rPr lang="ja-JP" altLang="en-US" sz="1600" dirty="0"/>
              <a:t>関数例</a:t>
            </a:r>
            <a:r>
              <a:rPr lang="ja-JP" altLang="en-US" sz="1600" dirty="0" smtClean="0"/>
              <a:t>：</a:t>
            </a:r>
            <a:r>
              <a:rPr lang="en-US" altLang="ja-JP" sz="1600" dirty="0" smtClean="0">
                <a:solidFill>
                  <a:srgbClr val="0070C0"/>
                </a:solidFill>
              </a:rPr>
              <a:t>View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nm_data</a:t>
            </a:r>
            <a:r>
              <a:rPr lang="en-US" altLang="ja-JP" sz="1600" dirty="0" smtClean="0"/>
              <a:t>)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/>
              <a:t>意味：</a:t>
            </a:r>
            <a:r>
              <a:rPr lang="en-US" altLang="ja-JP" sz="1600" dirty="0" err="1" smtClean="0"/>
              <a:t>nm_data</a:t>
            </a:r>
            <a:r>
              <a:rPr lang="ja-JP" altLang="en-US" sz="1600" dirty="0" smtClean="0"/>
              <a:t>をスプレッドシートとして表示</a:t>
            </a:r>
            <a:endParaRPr lang="en-US" altLang="ja-JP" sz="1600" dirty="0" smtClean="0"/>
          </a:p>
          <a:p>
            <a:r>
              <a:rPr lang="en-US" altLang="ja-JP" sz="2000" dirty="0" smtClean="0">
                <a:solidFill>
                  <a:srgbClr val="0070C0"/>
                </a:solidFill>
              </a:rPr>
              <a:t>names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データの列名を表示</a:t>
            </a:r>
            <a:endParaRPr lang="en-US" altLang="ja-JP" sz="2000" dirty="0"/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ja-JP" sz="1600" dirty="0"/>
          </a:p>
          <a:p>
            <a:pPr marL="0" indent="0">
              <a:buNone/>
            </a:pPr>
            <a:r>
              <a:rPr lang="ja-JP" altLang="en-US" sz="2400" b="1" u="sng" dirty="0"/>
              <a:t>データ</a:t>
            </a:r>
            <a:r>
              <a:rPr lang="ja-JP" altLang="en-US" sz="2400" b="1" u="sng" dirty="0" smtClean="0"/>
              <a:t>の計測</a:t>
            </a:r>
            <a:endParaRPr lang="en-US" altLang="ja-JP" sz="2400" b="1" u="sng" dirty="0"/>
          </a:p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count</a:t>
            </a:r>
            <a:r>
              <a:rPr kumimoji="1" lang="en-US" altLang="ja-JP" sz="2000" dirty="0" smtClean="0"/>
              <a:t>, </a:t>
            </a:r>
            <a:r>
              <a:rPr kumimoji="1" lang="en-US" altLang="ja-JP" sz="2000" dirty="0" err="1" smtClean="0">
                <a:solidFill>
                  <a:srgbClr val="0070C0"/>
                </a:solidFill>
              </a:rPr>
              <a:t>nrow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/>
              <a:t>データの行数</a:t>
            </a:r>
            <a:r>
              <a:rPr kumimoji="1" lang="ja-JP" altLang="en-US" sz="2000" dirty="0" smtClean="0"/>
              <a:t>を計測，</a:t>
            </a:r>
            <a:r>
              <a:rPr kumimoji="1" lang="en-US" altLang="ja-JP" sz="2000" dirty="0" smtClean="0">
                <a:solidFill>
                  <a:srgbClr val="0070C0"/>
                </a:solidFill>
              </a:rPr>
              <a:t>count</a:t>
            </a:r>
            <a:r>
              <a:rPr kumimoji="1" lang="ja-JP" altLang="en-US" sz="2000" dirty="0" smtClean="0"/>
              <a:t>では</a:t>
            </a:r>
            <a:r>
              <a:rPr kumimoji="1" lang="en-US" altLang="ja-JP" sz="2000" dirty="0" smtClean="0"/>
              <a:t>()</a:t>
            </a:r>
            <a:r>
              <a:rPr lang="ja-JP" altLang="en-US" sz="2000" dirty="0" smtClean="0"/>
              <a:t>内の変数でグループ化して</a:t>
            </a:r>
            <a:r>
              <a:rPr lang="ja-JP" altLang="en-US" sz="2000" dirty="0"/>
              <a:t>計測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600" dirty="0"/>
              <a:t>関数例</a:t>
            </a:r>
            <a:r>
              <a:rPr lang="ja-JP" altLang="en-US" sz="1600" dirty="0" smtClean="0"/>
              <a:t>：</a:t>
            </a:r>
            <a:r>
              <a:rPr lang="en-US" altLang="ja-JP" sz="1600" dirty="0" err="1" smtClean="0"/>
              <a:t>nm_data</a:t>
            </a:r>
            <a:r>
              <a:rPr lang="en-US" altLang="ja-JP" sz="1600" dirty="0" smtClean="0"/>
              <a:t> %&gt;% </a:t>
            </a:r>
            <a:r>
              <a:rPr lang="en-US" altLang="ja-JP" sz="1600" dirty="0" smtClean="0">
                <a:solidFill>
                  <a:srgbClr val="0070C0"/>
                </a:solidFill>
              </a:rPr>
              <a:t>count</a:t>
            </a:r>
            <a:r>
              <a:rPr lang="en-US" altLang="ja-JP" sz="1600" dirty="0" smtClean="0"/>
              <a:t>(PN)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/>
              <a:t>意味：</a:t>
            </a:r>
            <a:r>
              <a:rPr lang="en-US" altLang="ja-JP" sz="1600" dirty="0" err="1" smtClean="0"/>
              <a:t>nm_data</a:t>
            </a:r>
            <a:r>
              <a:rPr lang="ja-JP" altLang="en-US" sz="1600" dirty="0" smtClean="0"/>
              <a:t>の行数を</a:t>
            </a:r>
            <a:r>
              <a:rPr lang="en-US" altLang="ja-JP" sz="1600" dirty="0" smtClean="0"/>
              <a:t>PN</a:t>
            </a:r>
            <a:r>
              <a:rPr lang="ja-JP" altLang="en-US" sz="1600" dirty="0" smtClean="0"/>
              <a:t>ごとに計測</a:t>
            </a:r>
            <a:endParaRPr lang="en-US" altLang="ja-JP" sz="1600" dirty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ncol</a:t>
            </a:r>
            <a:r>
              <a:rPr lang="en-US" altLang="ja-JP" sz="2000" dirty="0" smtClean="0"/>
              <a:t>:</a:t>
            </a:r>
            <a:r>
              <a:rPr lang="ja-JP" altLang="en-US" sz="2000" dirty="0"/>
              <a:t>データ</a:t>
            </a:r>
            <a:r>
              <a:rPr lang="ja-JP" altLang="en-US" sz="2000" dirty="0" smtClean="0"/>
              <a:t>の列数を</a:t>
            </a:r>
            <a:r>
              <a:rPr lang="ja-JP" altLang="en-US" sz="2000" dirty="0"/>
              <a:t>計測</a:t>
            </a:r>
            <a:endParaRPr lang="en-US" altLang="ja-JP" sz="20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38600" y="6311904"/>
            <a:ext cx="4114800" cy="365125"/>
          </a:xfrm>
        </p:spPr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表示，計測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>
                <a:solidFill>
                  <a:srgbClr val="0070C0"/>
                </a:solidFill>
              </a:rPr>
              <a:t>head</a:t>
            </a:r>
            <a:r>
              <a:rPr lang="en-US" altLang="ja-JP" dirty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View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names</a:t>
            </a:r>
            <a:r>
              <a:rPr lang="en-US" altLang="ja-JP" dirty="0" smtClean="0"/>
              <a:t>,</a:t>
            </a:r>
            <a:r>
              <a:rPr lang="en-US" altLang="ja-JP" dirty="0" smtClean="0">
                <a:solidFill>
                  <a:srgbClr val="0070C0"/>
                </a:solidFill>
              </a:rPr>
              <a:t> count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n</a:t>
            </a:r>
            <a:r>
              <a:rPr lang="en-US" altLang="ja-JP" dirty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nrow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ncol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75433"/>
              </p:ext>
            </p:extLst>
          </p:nvPr>
        </p:nvGraphicFramePr>
        <p:xfrm>
          <a:off x="8153400" y="2237546"/>
          <a:ext cx="2487660" cy="2345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32"/>
                <a:gridCol w="497532"/>
                <a:gridCol w="497532"/>
                <a:gridCol w="497532"/>
                <a:gridCol w="497532"/>
              </a:tblGrid>
              <a:tr h="39095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線矢印コネクタ 7"/>
          <p:cNvCxnSpPr/>
          <p:nvPr/>
        </p:nvCxnSpPr>
        <p:spPr>
          <a:xfrm flipH="1">
            <a:off x="7903491" y="2369748"/>
            <a:ext cx="0" cy="2081349"/>
          </a:xfrm>
          <a:prstGeom prst="straightConnector1">
            <a:avLst/>
          </a:prstGeom>
          <a:ln w="38100" cmpd="sng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888608" y="322575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row/</a:t>
            </a:r>
            <a:r>
              <a:rPr kumimoji="1" lang="ja-JP" altLang="en-US" dirty="0" smtClean="0"/>
              <a:t>行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rot="16200000" flipH="1">
            <a:off x="9397230" y="981805"/>
            <a:ext cx="0" cy="208134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8848788" y="1551642"/>
            <a:ext cx="77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col/</a:t>
            </a:r>
            <a:r>
              <a:rPr kumimoji="1" lang="ja-JP" altLang="en-US" dirty="0" smtClean="0"/>
              <a:t>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206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データの抜き出し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要約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solidFill>
                  <a:srgbClr val="0070C0"/>
                </a:solidFill>
              </a:rPr>
              <a:t>filter</a:t>
            </a:r>
            <a:r>
              <a:rPr lang="en-US" altLang="ja-JP" dirty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slice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group_by</a:t>
            </a:r>
            <a:r>
              <a:rPr lang="en-US" altLang="ja-JP" dirty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summarise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b="1" u="sng" dirty="0" smtClean="0"/>
              <a:t>データの抜き出し</a:t>
            </a:r>
            <a:endParaRPr lang="en-US" altLang="ja-JP" sz="2000" b="1" u="sng" dirty="0" smtClean="0"/>
          </a:p>
          <a:p>
            <a:r>
              <a:rPr kumimoji="1" lang="en-US" altLang="ja-JP" sz="1600" dirty="0" smtClean="0">
                <a:solidFill>
                  <a:srgbClr val="0070C0"/>
                </a:solidFill>
              </a:rPr>
              <a:t>filter</a:t>
            </a:r>
            <a:r>
              <a:rPr kumimoji="1" lang="en-US" altLang="ja-JP" sz="1600" dirty="0" smtClean="0"/>
              <a:t>: ()</a:t>
            </a:r>
            <a:r>
              <a:rPr kumimoji="1" lang="ja-JP" altLang="en-US" sz="1600" dirty="0" smtClean="0"/>
              <a:t>内の条件式に該当する行を抜き出す</a:t>
            </a:r>
            <a:endParaRPr kumimoji="1"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 smtClean="0"/>
              <a:t>:  </a:t>
            </a:r>
            <a:r>
              <a:rPr lang="en-US" altLang="ja-JP" sz="1200" dirty="0" err="1" smtClean="0"/>
              <a:t>nm_data</a:t>
            </a:r>
            <a:r>
              <a:rPr lang="en-US" altLang="ja-JP" sz="1200" dirty="0" smtClean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filter</a:t>
            </a:r>
            <a:r>
              <a:rPr lang="en-US" altLang="ja-JP" sz="1200" dirty="0" smtClean="0"/>
              <a:t>(DOSE &gt;= 500)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DOSE</a:t>
            </a:r>
            <a:r>
              <a:rPr lang="ja-JP" altLang="en-US" sz="1200" dirty="0" smtClean="0"/>
              <a:t>が</a:t>
            </a:r>
            <a:r>
              <a:rPr lang="en-US" altLang="ja-JP" sz="1200" dirty="0" smtClean="0"/>
              <a:t>500</a:t>
            </a:r>
            <a:r>
              <a:rPr lang="ja-JP" altLang="en-US" sz="1200" dirty="0" smtClean="0"/>
              <a:t>以下の行を抜き出す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>
                <a:solidFill>
                  <a:srgbClr val="0070C0"/>
                </a:solidFill>
              </a:rPr>
              <a:t>filter</a:t>
            </a:r>
            <a:r>
              <a:rPr lang="en-US" altLang="ja-JP" sz="1200" dirty="0"/>
              <a:t>(DOSE </a:t>
            </a:r>
            <a:r>
              <a:rPr lang="en-US" altLang="ja-JP" sz="1200" dirty="0" smtClean="0"/>
              <a:t>&gt;= 500 &amp; RACE == 1)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DOSE</a:t>
            </a:r>
            <a:r>
              <a:rPr lang="ja-JP" altLang="en-US" sz="1200" dirty="0"/>
              <a:t>が</a:t>
            </a:r>
            <a:r>
              <a:rPr lang="en-US" altLang="ja-JP" sz="1200" dirty="0"/>
              <a:t>500</a:t>
            </a:r>
            <a:r>
              <a:rPr lang="ja-JP" altLang="en-US" sz="1200" dirty="0" smtClean="0"/>
              <a:t>以下かつ</a:t>
            </a:r>
            <a:r>
              <a:rPr lang="en-US" altLang="ja-JP" sz="1200" dirty="0" smtClean="0"/>
              <a:t>RACE</a:t>
            </a:r>
            <a:r>
              <a:rPr lang="ja-JP" altLang="en-US" sz="1200" dirty="0" smtClean="0"/>
              <a:t>が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の</a:t>
            </a:r>
            <a:r>
              <a:rPr lang="ja-JP" altLang="en-US" sz="1200" dirty="0"/>
              <a:t>行</a:t>
            </a:r>
            <a:r>
              <a:rPr lang="ja-JP" altLang="en-US" sz="1200" dirty="0" smtClean="0"/>
              <a:t>を抜き出す</a:t>
            </a:r>
            <a:endParaRPr lang="en-US" altLang="ja-JP" sz="1200" dirty="0" smtClean="0"/>
          </a:p>
          <a:p>
            <a:pPr>
              <a:spcBef>
                <a:spcPts val="600"/>
              </a:spcBef>
            </a:pPr>
            <a:r>
              <a:rPr lang="en-US" altLang="ja-JP" sz="1600" dirty="0" smtClean="0">
                <a:solidFill>
                  <a:srgbClr val="0070C0"/>
                </a:solidFill>
              </a:rPr>
              <a:t>slice</a:t>
            </a:r>
            <a:r>
              <a:rPr lang="en-US" altLang="ja-JP" sz="1600" dirty="0" smtClean="0"/>
              <a:t>: ()</a:t>
            </a:r>
            <a:r>
              <a:rPr lang="ja-JP" altLang="en-US" sz="1600" dirty="0" smtClean="0"/>
              <a:t>内の行数だけ行を取り出す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slice</a:t>
            </a:r>
            <a:r>
              <a:rPr lang="en-US" altLang="ja-JP" sz="1200" dirty="0" smtClean="0"/>
              <a:t>(2)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ja-JP" altLang="en-US" sz="1200" dirty="0"/>
              <a:t>最初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2</a:t>
            </a:r>
            <a:r>
              <a:rPr lang="ja-JP" altLang="en-US" sz="1200" dirty="0" smtClean="0"/>
              <a:t>行を取り出す</a:t>
            </a:r>
            <a:endParaRPr lang="en-US" altLang="ja-JP" sz="1200" dirty="0" smtClean="0"/>
          </a:p>
          <a:p>
            <a:pPr marL="0" indent="0">
              <a:buNone/>
            </a:pPr>
            <a:r>
              <a:rPr lang="ja-JP" altLang="en-US" sz="2000" b="1" u="sng" dirty="0" smtClean="0"/>
              <a:t>データの要約</a:t>
            </a:r>
            <a:endParaRPr lang="en-US" altLang="ja-JP" sz="2000" b="1" u="sng" dirty="0" smtClean="0"/>
          </a:p>
          <a:p>
            <a:r>
              <a:rPr lang="en-US" altLang="ja-JP" sz="16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600" dirty="0" smtClean="0"/>
              <a:t>: </a:t>
            </a:r>
            <a:r>
              <a:rPr lang="ja-JP" altLang="en-US" sz="1600" dirty="0" smtClean="0"/>
              <a:t>以降の処理を</a:t>
            </a:r>
            <a:r>
              <a:rPr lang="en-US" altLang="ja-JP" sz="1600" dirty="0" smtClean="0"/>
              <a:t>()</a:t>
            </a:r>
            <a:r>
              <a:rPr lang="ja-JP" altLang="en-US" sz="1600" dirty="0" smtClean="0"/>
              <a:t>内ごとに行う</a:t>
            </a:r>
            <a:endParaRPr lang="en-US" altLang="ja-JP" sz="1600" dirty="0" smtClean="0"/>
          </a:p>
          <a:p>
            <a:pPr>
              <a:spcBef>
                <a:spcPts val="600"/>
              </a:spcBef>
            </a:pPr>
            <a:r>
              <a:rPr lang="en-US" altLang="ja-JP" sz="1600" dirty="0" smtClean="0">
                <a:solidFill>
                  <a:srgbClr val="0070C0"/>
                </a:solidFill>
              </a:rPr>
              <a:t>ungroup</a:t>
            </a:r>
            <a:r>
              <a:rPr lang="en-US" altLang="ja-JP" sz="1600" dirty="0" smtClean="0"/>
              <a:t>: group</a:t>
            </a:r>
            <a:r>
              <a:rPr lang="ja-JP" altLang="en-US" sz="1600" dirty="0" smtClean="0"/>
              <a:t>ごとの処理を解除する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(ID)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slice</a:t>
            </a:r>
            <a:r>
              <a:rPr lang="en-US" altLang="ja-JP" sz="1200" dirty="0" smtClean="0"/>
              <a:t>(1)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ungroup</a:t>
            </a:r>
            <a:r>
              <a:rPr lang="en-US" altLang="ja-JP" sz="1200" dirty="0" smtClean="0"/>
              <a:t>()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</a:t>
            </a:r>
            <a:r>
              <a:rPr lang="ja-JP" altLang="en-US" sz="1200" dirty="0"/>
              <a:t>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ごとに</a:t>
            </a:r>
            <a:r>
              <a:rPr lang="ja-JP" altLang="en-US" sz="1200" dirty="0"/>
              <a:t>最初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行抜き出す（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ごとに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行とする）</a:t>
            </a:r>
            <a:endParaRPr lang="en-US" altLang="ja-JP" sz="1200" dirty="0" smtClean="0"/>
          </a:p>
          <a:p>
            <a:r>
              <a:rPr lang="en-US" altLang="ja-JP" sz="1600" dirty="0" err="1" smtClean="0">
                <a:solidFill>
                  <a:srgbClr val="0070C0"/>
                </a:solidFill>
              </a:rPr>
              <a:t>summarise</a:t>
            </a:r>
            <a:r>
              <a:rPr lang="en-US" altLang="ja-JP" sz="1600" dirty="0" smtClean="0"/>
              <a:t>: </a:t>
            </a:r>
            <a:r>
              <a:rPr lang="en-US" altLang="ja-JP" sz="1600" dirty="0" err="1" smtClean="0"/>
              <a:t>group_by</a:t>
            </a:r>
            <a:r>
              <a:rPr lang="ja-JP" altLang="en-US" sz="1600" dirty="0" smtClean="0"/>
              <a:t>で</a:t>
            </a:r>
            <a:r>
              <a:rPr lang="en-US" altLang="ja-JP" sz="1600" dirty="0" smtClean="0"/>
              <a:t>grouping</a:t>
            </a:r>
            <a:r>
              <a:rPr lang="ja-JP" altLang="en-US" sz="1600" dirty="0" smtClean="0"/>
              <a:t>した列ごとに新たな列を作る</a:t>
            </a:r>
            <a:endParaRPr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(ID) </a:t>
            </a:r>
            <a:r>
              <a:rPr lang="en-US" altLang="ja-JP" sz="1200" dirty="0"/>
              <a:t>%&gt;% </a:t>
            </a:r>
            <a:r>
              <a:rPr lang="en-US" altLang="ja-JP" sz="1200" dirty="0">
                <a:solidFill>
                  <a:srgbClr val="0070C0"/>
                </a:solidFill>
              </a:rPr>
              <a:t>slice</a:t>
            </a:r>
            <a:r>
              <a:rPr lang="en-US" altLang="ja-JP" sz="1200" dirty="0"/>
              <a:t>(1) </a:t>
            </a:r>
            <a:r>
              <a:rPr lang="en-US" altLang="ja-JP" sz="1200" dirty="0" smtClean="0"/>
              <a:t>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(RACE)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summarise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BW_mean</a:t>
            </a:r>
            <a:r>
              <a:rPr lang="en-US" altLang="ja-JP" sz="1200" dirty="0" smtClean="0"/>
              <a:t> = mean(BW))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ID</a:t>
            </a:r>
            <a:r>
              <a:rPr lang="ja-JP" altLang="en-US" sz="1200" dirty="0"/>
              <a:t>ごとに最初の</a:t>
            </a:r>
            <a:r>
              <a:rPr lang="en-US" altLang="ja-JP" sz="1200" dirty="0"/>
              <a:t>1</a:t>
            </a:r>
            <a:r>
              <a:rPr lang="ja-JP" altLang="en-US" sz="1200" dirty="0"/>
              <a:t>行</a:t>
            </a:r>
            <a:r>
              <a:rPr lang="ja-JP" altLang="en-US" sz="1200" dirty="0" smtClean="0"/>
              <a:t>抜き出し，</a:t>
            </a:r>
            <a:r>
              <a:rPr lang="en-US" altLang="ja-JP" sz="1200" dirty="0" smtClean="0"/>
              <a:t>RACE</a:t>
            </a:r>
            <a:r>
              <a:rPr lang="ja-JP" altLang="en-US" sz="1200" dirty="0" smtClean="0"/>
              <a:t>ごとに</a:t>
            </a:r>
            <a:r>
              <a:rPr lang="en-US" altLang="ja-JP" sz="1200" dirty="0" smtClean="0"/>
              <a:t>BW</a:t>
            </a:r>
            <a:r>
              <a:rPr lang="ja-JP" altLang="en-US" sz="1200" dirty="0" smtClean="0"/>
              <a:t>の平均値を求める</a:t>
            </a:r>
            <a:endParaRPr lang="en-US" altLang="ja-JP" sz="1200" dirty="0"/>
          </a:p>
          <a:p>
            <a:pPr lvl="1"/>
            <a:endParaRPr lang="en-US" altLang="ja-JP" sz="1200" dirty="0" smtClean="0"/>
          </a:p>
          <a:p>
            <a:endParaRPr lang="en-US" altLang="ja-JP" sz="1600" dirty="0"/>
          </a:p>
          <a:p>
            <a:pPr marL="457200" lvl="1" indent="0">
              <a:buNone/>
            </a:pPr>
            <a:endParaRPr lang="en-US" altLang="ja-JP" sz="1200" dirty="0" smtClean="0"/>
          </a:p>
          <a:p>
            <a:pPr marL="457200" lvl="1" indent="0">
              <a:buNone/>
            </a:pPr>
            <a:endParaRPr kumimoji="1" lang="ja-JP" altLang="en-US" sz="12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299867"/>
              </p:ext>
            </p:extLst>
          </p:nvPr>
        </p:nvGraphicFramePr>
        <p:xfrm>
          <a:off x="5543928" y="1790086"/>
          <a:ext cx="1202347" cy="138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DOSE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125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7" name="右矢印 6"/>
          <p:cNvSpPr/>
          <p:nvPr/>
        </p:nvSpPr>
        <p:spPr>
          <a:xfrm>
            <a:off x="6877050" y="2255768"/>
            <a:ext cx="852596" cy="45391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filter</a:t>
            </a: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(</a:t>
            </a:r>
            <a:r>
              <a:rPr lang="en-US" altLang="ja-JP" sz="1000" dirty="0">
                <a:solidFill>
                  <a:schemeClr val="tx1"/>
                </a:solidFill>
              </a:rPr>
              <a:t>DOSE </a:t>
            </a:r>
            <a:r>
              <a:rPr lang="en-US" altLang="ja-JP" sz="1000" dirty="0" smtClean="0">
                <a:solidFill>
                  <a:schemeClr val="tx1"/>
                </a:solidFill>
              </a:rPr>
              <a:t>&gt;= 500)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231205" y="235658"/>
            <a:ext cx="2489398" cy="221599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200" b="1" u="sng" dirty="0" smtClean="0"/>
              <a:t>条件式の例</a:t>
            </a:r>
            <a:endParaRPr kumimoji="1" lang="en-US" altLang="ja-JP" sz="12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== B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: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と等しい</a:t>
            </a:r>
            <a:r>
              <a:rPr kumimoji="1" lang="en-US" altLang="ja-JP" sz="105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!=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B 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と異なる</a:t>
            </a:r>
            <a:r>
              <a:rPr lang="en-US" altLang="ja-JP" sz="1050" dirty="0" smtClean="0"/>
              <a:t> </a:t>
            </a:r>
            <a:endParaRPr lang="ja-JP" alt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&lt;=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: 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以下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 &gt;= B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以上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 &lt; B   : 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未満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 &gt; B  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より大きい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%in%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c(B, C, D) : 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B, C, D</a:t>
            </a:r>
            <a:r>
              <a:rPr kumimoji="1" lang="ja-JP" altLang="en-US" sz="1050" dirty="0" smtClean="0"/>
              <a:t>に含まれる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 == B &amp; C == D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と等しくかつ</a:t>
            </a:r>
            <a:r>
              <a:rPr lang="en-US" altLang="ja-JP" sz="1050" dirty="0" smtClean="0"/>
              <a:t>C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D</a:t>
            </a:r>
            <a:r>
              <a:rPr lang="ja-JP" altLang="en-US" sz="1050" dirty="0" smtClean="0"/>
              <a:t>と等しい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 == B | C == D : </a:t>
            </a:r>
            <a:r>
              <a:rPr lang="en-US" altLang="ja-JP" sz="1050" dirty="0"/>
              <a:t>A</a:t>
            </a:r>
            <a:r>
              <a:rPr lang="ja-JP" altLang="en-US" sz="1050" dirty="0"/>
              <a:t>が</a:t>
            </a:r>
            <a:r>
              <a:rPr lang="en-US" altLang="ja-JP" sz="1050" dirty="0"/>
              <a:t>B</a:t>
            </a:r>
            <a:r>
              <a:rPr lang="ja-JP" altLang="en-US" sz="1050" dirty="0"/>
              <a:t>と</a:t>
            </a:r>
            <a:r>
              <a:rPr lang="ja-JP" altLang="en-US" sz="1050" dirty="0" smtClean="0"/>
              <a:t>等しい又は</a:t>
            </a:r>
            <a:r>
              <a:rPr lang="en-US" altLang="ja-JP" sz="1050" dirty="0" smtClean="0"/>
              <a:t>C</a:t>
            </a:r>
            <a:r>
              <a:rPr lang="ja-JP" altLang="en-US" sz="1050" dirty="0"/>
              <a:t>が</a:t>
            </a:r>
            <a:r>
              <a:rPr lang="en-US" altLang="ja-JP" sz="1050" dirty="0"/>
              <a:t>D</a:t>
            </a:r>
            <a:r>
              <a:rPr lang="ja-JP" altLang="en-US" sz="1050" dirty="0"/>
              <a:t>と</a:t>
            </a:r>
            <a:r>
              <a:rPr lang="ja-JP" altLang="en-US" sz="1050" dirty="0" smtClean="0"/>
              <a:t>等しい</a:t>
            </a:r>
            <a:endParaRPr lang="en-US" altLang="ja-JP" sz="1050" dirty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439007"/>
              </p:ext>
            </p:extLst>
          </p:nvPr>
        </p:nvGraphicFramePr>
        <p:xfrm>
          <a:off x="7818808" y="2083102"/>
          <a:ext cx="1202347" cy="69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DOSE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3744"/>
              </p:ext>
            </p:extLst>
          </p:nvPr>
        </p:nvGraphicFramePr>
        <p:xfrm>
          <a:off x="5946174" y="3563736"/>
          <a:ext cx="1202347" cy="198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BW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RACE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60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22" name="右矢印 21"/>
          <p:cNvSpPr/>
          <p:nvPr/>
        </p:nvSpPr>
        <p:spPr>
          <a:xfrm>
            <a:off x="7353300" y="4400751"/>
            <a:ext cx="1350101" cy="550826"/>
          </a:xfrm>
          <a:prstGeom prst="rightArrow">
            <a:avLst>
              <a:gd name="adj1" fmla="val 100000"/>
              <a:gd name="adj2" fmla="val 3878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distinct(ID, </a:t>
            </a:r>
            <a:br>
              <a:rPr kumimoji="1" lang="en-US" altLang="ja-JP" sz="1200" dirty="0" smtClean="0">
                <a:solidFill>
                  <a:schemeClr val="tx1"/>
                </a:solidFill>
              </a:rPr>
            </a:br>
            <a:r>
              <a:rPr kumimoji="1" lang="en-US" altLang="ja-JP" sz="1200" dirty="0" smtClean="0">
                <a:solidFill>
                  <a:schemeClr val="tx1"/>
                </a:solidFill>
              </a:rPr>
              <a:t>.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keep_all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=</a:t>
            </a:r>
            <a:br>
              <a:rPr kumimoji="1" lang="en-US" altLang="ja-JP" sz="1200" dirty="0" smtClean="0">
                <a:solidFill>
                  <a:schemeClr val="tx1"/>
                </a:solidFill>
              </a:rPr>
            </a:br>
            <a:r>
              <a:rPr kumimoji="1" lang="en-US" altLang="ja-JP" sz="1200" dirty="0" smtClean="0">
                <a:solidFill>
                  <a:schemeClr val="tx1"/>
                </a:solidFill>
              </a:rPr>
              <a:t>TRUE)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787898"/>
              </p:ext>
            </p:extLst>
          </p:nvPr>
        </p:nvGraphicFramePr>
        <p:xfrm>
          <a:off x="8826253" y="4114826"/>
          <a:ext cx="1202347" cy="113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BW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RACE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4" name="右矢印 23"/>
          <p:cNvSpPr/>
          <p:nvPr/>
        </p:nvSpPr>
        <p:spPr>
          <a:xfrm>
            <a:off x="8703401" y="5378552"/>
            <a:ext cx="1679866" cy="550826"/>
          </a:xfrm>
          <a:prstGeom prst="rightArrow">
            <a:avLst>
              <a:gd name="adj1" fmla="val 100000"/>
              <a:gd name="adj2" fmla="val 3878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solidFill>
                  <a:schemeClr val="tx1"/>
                </a:solidFill>
              </a:rPr>
              <a:t>group_by</a:t>
            </a:r>
            <a:r>
              <a:rPr lang="en-US" altLang="ja-JP" sz="1100" dirty="0">
                <a:solidFill>
                  <a:schemeClr val="tx1"/>
                </a:solidFill>
              </a:rPr>
              <a:t>(RACE) %&gt;% 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summarise</a:t>
            </a:r>
            <a:r>
              <a:rPr lang="en-US" altLang="ja-JP" sz="1100" dirty="0" smtClean="0">
                <a:solidFill>
                  <a:schemeClr val="tx1"/>
                </a:solidFill>
              </a:rPr>
              <a:t>(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BW_mean</a:t>
            </a:r>
            <a:r>
              <a:rPr lang="en-US" altLang="ja-JP" sz="1100" dirty="0" smtClean="0">
                <a:solidFill>
                  <a:schemeClr val="tx1"/>
                </a:solidFill>
              </a:rPr>
              <a:t> </a:t>
            </a:r>
            <a:r>
              <a:rPr lang="en-US" altLang="ja-JP" sz="1100" dirty="0">
                <a:solidFill>
                  <a:schemeClr val="tx1"/>
                </a:solidFill>
              </a:rPr>
              <a:t>= mean(BW))</a:t>
            </a: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318273"/>
              </p:ext>
            </p:extLst>
          </p:nvPr>
        </p:nvGraphicFramePr>
        <p:xfrm>
          <a:off x="10607973" y="5227998"/>
          <a:ext cx="1231094" cy="851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547"/>
                <a:gridCol w="615547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RACE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err="1" smtClean="0"/>
                        <a:t>BW_mean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6" name="テキスト ボックス 25"/>
          <p:cNvSpPr txBox="1"/>
          <p:nvPr/>
        </p:nvSpPr>
        <p:spPr>
          <a:xfrm>
            <a:off x="9231205" y="2571608"/>
            <a:ext cx="2791417" cy="140807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1200" b="1" u="sng" dirty="0" smtClean="0"/>
              <a:t>要約統計量の関数例</a:t>
            </a:r>
            <a:endParaRPr kumimoji="1" lang="en-US" altLang="ja-JP" sz="12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length : </a:t>
            </a:r>
            <a:r>
              <a:rPr kumimoji="1" lang="ja-JP" altLang="en-US" sz="1050" dirty="0" smtClean="0"/>
              <a:t>数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mean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:</a:t>
            </a:r>
            <a:r>
              <a:rPr kumimoji="1" lang="ja-JP" altLang="en-US" sz="1050" dirty="0" smtClean="0"/>
              <a:t> </a:t>
            </a:r>
            <a:r>
              <a:rPr lang="ja-JP" altLang="en-US" sz="1050" dirty="0"/>
              <a:t>平均</a:t>
            </a:r>
            <a:r>
              <a:rPr kumimoji="1" lang="en-US" altLang="ja-JP" sz="105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err="1"/>
              <a:t>sd</a:t>
            </a:r>
            <a:r>
              <a:rPr lang="en-US" altLang="ja-JP" sz="1050" dirty="0"/>
              <a:t>   :</a:t>
            </a:r>
            <a:r>
              <a:rPr lang="ja-JP" altLang="en-US" sz="1050" dirty="0"/>
              <a:t> 標準偏差</a:t>
            </a:r>
            <a:endParaRPr lang="en-US" altLang="ja-JP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median  : </a:t>
            </a:r>
            <a:r>
              <a:rPr lang="ja-JP" altLang="en-US" sz="1050" dirty="0" smtClean="0"/>
              <a:t>中央値</a:t>
            </a:r>
            <a:r>
              <a:rPr lang="en-US" altLang="ja-JP" sz="1050" dirty="0" smtClean="0"/>
              <a:t> </a:t>
            </a:r>
            <a:endParaRPr lang="ja-JP" alt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min</a:t>
            </a:r>
            <a:r>
              <a:rPr kumimoji="1" lang="en-US" altLang="ja-JP" sz="1050" dirty="0" smtClean="0"/>
              <a:t>: </a:t>
            </a:r>
            <a:r>
              <a:rPr kumimoji="1" lang="ja-JP" altLang="en-US" sz="1050" dirty="0" smtClean="0"/>
              <a:t>最小値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max : </a:t>
            </a:r>
            <a:r>
              <a:rPr lang="ja-JP" altLang="en-US" sz="1050" dirty="0" smtClean="0"/>
              <a:t>最大値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quantile(,</a:t>
            </a:r>
            <a:r>
              <a:rPr lang="en-US" altLang="ja-JP" sz="1050" dirty="0" err="1" smtClean="0"/>
              <a:t>prob</a:t>
            </a:r>
            <a:r>
              <a:rPr lang="en-US" altLang="ja-JP" sz="1050" dirty="0" smtClean="0"/>
              <a:t>=X) :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100*X</a:t>
            </a:r>
            <a:r>
              <a:rPr lang="ja-JP" altLang="en-US" sz="1050" dirty="0" smtClean="0"/>
              <a:t>のパーセント点</a:t>
            </a:r>
            <a:endParaRPr lang="en-US" altLang="ja-JP" sz="1050" dirty="0" smtClean="0"/>
          </a:p>
        </p:txBody>
      </p:sp>
    </p:spTree>
    <p:extLst>
      <p:ext uri="{BB962C8B-B14F-4D97-AF65-F5344CB8AC3E}">
        <p14:creationId xmlns:p14="http://schemas.microsoft.com/office/powerpoint/2010/main" val="81170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4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data folder</a:t>
            </a:r>
            <a:r>
              <a:rPr kumimoji="1" lang="ja-JP" altLang="en-US" dirty="0" smtClean="0"/>
              <a:t>内の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PSP4-8-748-s012.csv</a:t>
            </a:r>
            <a:r>
              <a:rPr lang="ja-JP" altLang="en-US" dirty="0" smtClean="0"/>
              <a:t>を</a:t>
            </a:r>
            <a:r>
              <a:rPr lang="en-US" altLang="ja-JP" dirty="0" smtClean="0"/>
              <a:t>nm_data2</a:t>
            </a:r>
            <a:r>
              <a:rPr lang="ja-JP" altLang="en-US" dirty="0" smtClean="0"/>
              <a:t>として読み込み，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 smtClean="0"/>
              <a:t>試験（</a:t>
            </a:r>
            <a:r>
              <a:rPr lang="en-US" altLang="ja-JP" dirty="0" smtClean="0"/>
              <a:t>PN</a:t>
            </a:r>
            <a:r>
              <a:rPr lang="ja-JP" altLang="en-US" dirty="0" smtClean="0"/>
              <a:t>）ごとの被験者数</a:t>
            </a:r>
            <a:r>
              <a:rPr lang="en-US" altLang="ja-JP" dirty="0" smtClean="0"/>
              <a:t>(ID)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試験（</a:t>
            </a:r>
            <a:r>
              <a:rPr lang="en-US" altLang="ja-JP" dirty="0"/>
              <a:t>PN</a:t>
            </a:r>
            <a:r>
              <a:rPr lang="ja-JP" altLang="en-US" dirty="0"/>
              <a:t>）ごとの</a:t>
            </a:r>
            <a:r>
              <a:rPr lang="en-US" altLang="ja-JP" dirty="0" smtClean="0"/>
              <a:t>MK7655(DRUG=2)</a:t>
            </a:r>
            <a:r>
              <a:rPr lang="ja-JP" altLang="en-US" dirty="0" smtClean="0"/>
              <a:t>の有効血漿中濃度の数（</a:t>
            </a:r>
            <a:r>
              <a:rPr lang="en-US" altLang="ja-JP" dirty="0" smtClean="0"/>
              <a:t>MDV=0</a:t>
            </a:r>
            <a:r>
              <a:rPr lang="ja-JP" altLang="en-US" dirty="0" smtClean="0"/>
              <a:t>の行数）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smtClean="0"/>
              <a:t>PN</a:t>
            </a:r>
            <a:r>
              <a:rPr lang="ja-JP" altLang="en-US" dirty="0" smtClean="0"/>
              <a:t> </a:t>
            </a:r>
            <a:r>
              <a:rPr lang="en-US" altLang="ja-JP" dirty="0"/>
              <a:t>= 1, 2</a:t>
            </a:r>
            <a:r>
              <a:rPr lang="ja-JP" altLang="en-US" dirty="0"/>
              <a:t>のデータに絞り，試験（</a:t>
            </a:r>
            <a:r>
              <a:rPr lang="en-US" altLang="ja-JP" dirty="0"/>
              <a:t>PN</a:t>
            </a:r>
            <a:r>
              <a:rPr lang="ja-JP" altLang="en-US" dirty="0"/>
              <a:t>）</a:t>
            </a:r>
            <a:r>
              <a:rPr lang="ja-JP" altLang="en-US" dirty="0" err="1"/>
              <a:t>ごと</a:t>
            </a:r>
            <a:r>
              <a:rPr lang="ja-JP" altLang="en-US" dirty="0"/>
              <a:t>かつ用量（</a:t>
            </a:r>
            <a:r>
              <a:rPr lang="en-US" altLang="ja-JP" dirty="0"/>
              <a:t>DOSE</a:t>
            </a:r>
            <a:r>
              <a:rPr lang="ja-JP" altLang="en-US" dirty="0"/>
              <a:t>）ごとの背景因子（</a:t>
            </a:r>
            <a:r>
              <a:rPr lang="en-US" altLang="ja-JP" dirty="0"/>
              <a:t>AGE, WT, CRCL</a:t>
            </a:r>
            <a:r>
              <a:rPr lang="ja-JP" altLang="en-US" dirty="0"/>
              <a:t>）の平均値を算出して</a:t>
            </a:r>
            <a:r>
              <a:rPr lang="ja-JP" altLang="en-US" dirty="0" smtClean="0"/>
              <a:t>ください</a:t>
            </a:r>
            <a:endParaRPr lang="en-US" altLang="ja-JP" dirty="0"/>
          </a:p>
          <a:p>
            <a:pPr marL="0" lvl="1" indent="0">
              <a:spcBef>
                <a:spcPts val="1800"/>
              </a:spcBef>
              <a:buNone/>
            </a:pPr>
            <a:r>
              <a:rPr lang="ja-JP" altLang="en-US" dirty="0" err="1" smtClean="0"/>
              <a:t>を算</a:t>
            </a:r>
            <a:r>
              <a:rPr lang="ja-JP" altLang="en-US" dirty="0" smtClean="0"/>
              <a:t>出してください。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3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.pptx" id="{1E39CEC3-E423-4FB3-BDE8-ECFA3A5FB86C}" vid="{AA5D0353-88DC-447E-A034-4D9D51FBF58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3345</TotalTime>
  <Words>3342</Words>
  <Application>Microsoft Office PowerPoint</Application>
  <PresentationFormat>ワイド画面</PresentationFormat>
  <Paragraphs>609</Paragraphs>
  <Slides>23</Slides>
  <Notes>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23</vt:i4>
      </vt:variant>
    </vt:vector>
  </HeadingPairs>
  <TitlesOfParts>
    <vt:vector size="35" baseType="lpstr">
      <vt:lpstr>Arial Unicode MS</vt:lpstr>
      <vt:lpstr>ＭＳ Ｐゴシック</vt:lpstr>
      <vt:lpstr>ＭＳ 明朝</vt:lpstr>
      <vt:lpstr>Arial</vt:lpstr>
      <vt:lpstr>Calibri</vt:lpstr>
      <vt:lpstr>Calibri Light</vt:lpstr>
      <vt:lpstr>Cambria</vt:lpstr>
      <vt:lpstr>Times New Roman</vt:lpstr>
      <vt:lpstr>Wingdings</vt:lpstr>
      <vt:lpstr>Office テーマ</vt:lpstr>
      <vt:lpstr>文書</vt:lpstr>
      <vt:lpstr>プレゼンテーション</vt:lpstr>
      <vt:lpstr>Exploratory Data Analysis (EDA)</vt:lpstr>
      <vt:lpstr>Contents</vt:lpstr>
      <vt:lpstr>Exploratory Data Analysis (EDA)</vt:lpstr>
      <vt:lpstr>EDA Example</vt:lpstr>
      <vt:lpstr>Data Handling</vt:lpstr>
      <vt:lpstr>データの読み込み read_csv, read_table, paste, paste0</vt:lpstr>
      <vt:lpstr>データの表示，計測 head, View, names, count, n, nrow, ncol</vt:lpstr>
      <vt:lpstr>データの抜き出し,要約 filter, slice, group_by, summarise</vt:lpstr>
      <vt:lpstr>演習-1</vt:lpstr>
      <vt:lpstr>演習-1：回答コード</vt:lpstr>
      <vt:lpstr>データの結合，並び替え，整形 left_join, bind_rows, arrange</vt:lpstr>
      <vt:lpstr>その他よく使う関数 mutate, expand.grid, sample_n</vt:lpstr>
      <vt:lpstr>演習-2</vt:lpstr>
      <vt:lpstr>演習-2：回答コード</vt:lpstr>
      <vt:lpstr>Data Visualization</vt:lpstr>
      <vt:lpstr>ggplot2の基本 ggplot, geom_point, geom_line</vt:lpstr>
      <vt:lpstr>要約，分割してプロット stat_summary, stat_smooth, facet_wrap/grid</vt:lpstr>
      <vt:lpstr>箱ひげ図，ヒストグラム geom_boxplot, geom_histogram</vt:lpstr>
      <vt:lpstr>図のFormatting xlab, ylab, ggtitle, theme…..</vt:lpstr>
      <vt:lpstr>演習-3</vt:lpstr>
      <vt:lpstr>演習-3：回答コード</vt:lpstr>
      <vt:lpstr>便利な機能：Tableの整形 flextable</vt:lpstr>
      <vt:lpstr>便利な機能：帳票のword/ppt出力 officer</vt:lpstr>
    </vt:vector>
  </TitlesOfParts>
  <Company>DAIICHI SANKYO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YOSHIHARA KAZUTAKA / 吉原 一孝</dc:creator>
  <cp:lastModifiedBy>Sasaki, Tomohiro(佐々木　智啓)</cp:lastModifiedBy>
  <cp:revision>832</cp:revision>
  <cp:lastPrinted>2019-07-18T10:05:47Z</cp:lastPrinted>
  <dcterms:created xsi:type="dcterms:W3CDTF">2019-07-16T00:45:48Z</dcterms:created>
  <dcterms:modified xsi:type="dcterms:W3CDTF">2020-11-02T15:24:45Z</dcterms:modified>
</cp:coreProperties>
</file>