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12" r:id="rId10"/>
    <p:sldId id="321" r:id="rId11"/>
    <p:sldId id="314" r:id="rId12"/>
    <p:sldId id="315" r:id="rId13"/>
    <p:sldId id="317" r:id="rId14"/>
    <p:sldId id="328" r:id="rId15"/>
    <p:sldId id="318" r:id="rId16"/>
    <p:sldId id="319" r:id="rId17"/>
    <p:sldId id="320" r:id="rId18"/>
    <p:sldId id="323" r:id="rId19"/>
    <p:sldId id="326" r:id="rId20"/>
    <p:sldId id="324" r:id="rId21"/>
    <p:sldId id="325" r:id="rId22"/>
    <p:sldId id="327" r:id="rId23"/>
    <p:sldId id="316" r:id="rId24"/>
    <p:sldId id="310" r:id="rId25"/>
    <p:sldId id="313" r:id="rId26"/>
    <p:sldId id="311" r:id="rId27"/>
    <p:sldId id="309" r:id="rId28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86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Pharmacometrics</a:t>
            </a:r>
            <a:endParaRPr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/>
              <a:t>Introduction</a:t>
            </a:r>
            <a:endParaRPr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for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Pharmacometrics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Rstudio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cloud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678" cy="67903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Save a </a:t>
            </a:r>
            <a:r>
              <a:rPr kumimoji="1" lang="en-US" altLang="ja-JP" dirty="0" err="1" smtClean="0"/>
              <a:t>Permanet</a:t>
            </a:r>
            <a:r>
              <a:rPr kumimoji="1" lang="en-US" altLang="ja-JP" dirty="0" smtClean="0"/>
              <a:t> Coby</a:t>
            </a:r>
            <a:r>
              <a:rPr kumimoji="1" lang="ja-JP" altLang="en-US" dirty="0" smtClean="0"/>
              <a:t>をクリックしてください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9" name="図 8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1" y="2670942"/>
            <a:ext cx="10996248" cy="6460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右矢印 6"/>
          <p:cNvSpPr/>
          <p:nvPr/>
        </p:nvSpPr>
        <p:spPr>
          <a:xfrm rot="5400000">
            <a:off x="8451461" y="2162877"/>
            <a:ext cx="786270" cy="4426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79" y="4720522"/>
            <a:ext cx="6741434" cy="16504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41515" y="3687417"/>
            <a:ext cx="10611678" cy="109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Project</a:t>
            </a:r>
            <a:r>
              <a:rPr lang="ja-JP" altLang="en-US" dirty="0" smtClean="0"/>
              <a:t>が各自の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にコピーされます</a:t>
            </a:r>
            <a:endParaRPr lang="en-US" altLang="ja-JP" dirty="0" smtClean="0"/>
          </a:p>
          <a:p>
            <a:r>
              <a:rPr lang="ja-JP" altLang="en-US" dirty="0" smtClean="0"/>
              <a:t>この操作により、修正がオリジナルに反映されなくなります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12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060" y="686480"/>
            <a:ext cx="8580119" cy="5842544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5400000">
            <a:off x="3024142" y="628923"/>
            <a:ext cx="908050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0800000">
            <a:off x="4833894" y="1421403"/>
            <a:ext cx="908050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41382" y="4731352"/>
            <a:ext cx="4116833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</a:rPr>
              <a:t>R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 </a:t>
            </a:r>
            <a:r>
              <a:rPr kumimoji="1" lang="en-US" altLang="ja-JP" sz="2800" b="1" dirty="0" err="1" smtClean="0">
                <a:solidFill>
                  <a:srgbClr val="FFC000"/>
                </a:solidFill>
              </a:rPr>
              <a:t>Scrict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を選択してください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2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12184"/>
          <a:stretch/>
        </p:blipFill>
        <p:spPr>
          <a:xfrm>
            <a:off x="1737359" y="515273"/>
            <a:ext cx="8620125" cy="5888384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3623310" y="1920240"/>
            <a:ext cx="3600450" cy="2413687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53925" y="2676991"/>
            <a:ext cx="3866764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6"/>
                </a:solidFill>
              </a:rPr>
              <a:t>このスペースに</a:t>
            </a:r>
            <a:r>
              <a:rPr lang="en-US" altLang="ja-JP" sz="2800" b="1" dirty="0" smtClean="0">
                <a:solidFill>
                  <a:schemeClr val="accent6"/>
                </a:solidFill>
              </a:rPr>
              <a:t/>
            </a:r>
            <a:br>
              <a:rPr lang="en-US" altLang="ja-JP" sz="2800" b="1" dirty="0" smtClean="0">
                <a:solidFill>
                  <a:schemeClr val="accent6"/>
                </a:solidFill>
              </a:rPr>
            </a:br>
            <a:r>
              <a:rPr lang="ja-JP" altLang="en-US" sz="2800" b="1" dirty="0" smtClean="0">
                <a:solidFill>
                  <a:schemeClr val="accent6"/>
                </a:solidFill>
              </a:rPr>
              <a:t>コードを入力してください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 rot="5400000">
            <a:off x="5470164" y="868953"/>
            <a:ext cx="908050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44302" y="822292"/>
            <a:ext cx="4996881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コードの実行は緑の矢印ボタン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1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エディタに書いたコードの実行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ja-JP" sz="2800" dirty="0" smtClean="0"/>
              <a:t>x </a:t>
            </a:r>
            <a:r>
              <a:rPr lang="en-US" altLang="ja-JP" sz="2800" dirty="0"/>
              <a:t>&lt;- c(2, 4, 6</a:t>
            </a:r>
            <a:r>
              <a:rPr lang="en-US" altLang="ja-JP" sz="2800" dirty="0" smtClean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c()</a:t>
            </a:r>
            <a:r>
              <a:rPr lang="ja-JP" altLang="en-US" dirty="0" smtClean="0"/>
              <a:t>は数字の列（ベクトル）を作成する関数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x 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2, 4, 6</a:t>
            </a:r>
            <a:r>
              <a:rPr kumimoji="1" lang="ja-JP" altLang="en-US" dirty="0" smtClean="0"/>
              <a:t>という数字の列を代入する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注意　</a:t>
            </a:r>
            <a:r>
              <a:rPr lang="ja-JP" altLang="en-US" dirty="0" smtClean="0"/>
              <a:t>大文字と小文字は区別されます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マウスによる選択箇所により、実行されるコードが変わる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72" y="5017770"/>
            <a:ext cx="4849978" cy="5295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2194560" y="5600700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この行を実行</a:t>
            </a:r>
            <a:endParaRPr kumimoji="1" lang="ja-JP" altLang="en-US" sz="2800" b="1" dirty="0"/>
          </a:p>
        </p:txBody>
      </p:sp>
      <p:pic>
        <p:nvPicPr>
          <p:cNvPr id="10" name="図 9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53" y="5055863"/>
            <a:ext cx="3964710" cy="4648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7399020" y="5604510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選択した範囲を実行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331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‐1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1739" cy="478360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Rstudio</a:t>
            </a:r>
            <a:r>
              <a:rPr lang="en-US" altLang="ja-JP" dirty="0" smtClean="0"/>
              <a:t> cloud</a:t>
            </a:r>
            <a:r>
              <a:rPr lang="ja-JP" altLang="en-US" dirty="0" smtClean="0"/>
              <a:t>にログインし、</a:t>
            </a:r>
            <a:r>
              <a:rPr lang="en-US" altLang="ja-JP" dirty="0" err="1" smtClean="0"/>
              <a:t>Rstudio</a:t>
            </a:r>
            <a:r>
              <a:rPr lang="en-US" altLang="ja-JP" dirty="0" smtClean="0"/>
              <a:t> cloud</a:t>
            </a:r>
            <a:r>
              <a:rPr lang="ja-JP" altLang="en-US" dirty="0" smtClean="0"/>
              <a:t>で以下のコードを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実行してください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x </a:t>
            </a:r>
            <a:r>
              <a:rPr lang="en-US" altLang="ja-JP" dirty="0"/>
              <a:t>&lt;- c(2, 4, 6)</a:t>
            </a:r>
          </a:p>
          <a:p>
            <a:pPr marL="0" indent="0">
              <a:buNone/>
            </a:pPr>
            <a:r>
              <a:rPr lang="en-US" altLang="ja-JP" dirty="0" smtClean="0"/>
              <a:t>y &lt;- c(1, 2, 3)</a:t>
            </a:r>
          </a:p>
          <a:p>
            <a:pPr marL="0" indent="0">
              <a:buNone/>
            </a:pPr>
            <a:r>
              <a:rPr lang="en-US" altLang="ja-JP" dirty="0" smtClean="0"/>
              <a:t>plot(x, y)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30968" y="0"/>
            <a:ext cx="166103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</a:rPr>
              <a:t>Hands-On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2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Package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をインストールすることにより機能を追加することができる</a:t>
            </a:r>
            <a:endParaRPr kumimoji="1" lang="en-US" altLang="ja-JP" dirty="0" smtClean="0"/>
          </a:p>
          <a:p>
            <a:r>
              <a:rPr lang="ja-JP" altLang="en-US" dirty="0" smtClean="0"/>
              <a:t>本日使用する主な</a:t>
            </a:r>
            <a:r>
              <a:rPr lang="en-US" altLang="ja-JP" dirty="0" smtClean="0"/>
              <a:t>package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2155825" algn="l"/>
              </a:tabLst>
            </a:pPr>
            <a:r>
              <a:rPr lang="en-US" altLang="ja-JP" dirty="0" err="1" smtClean="0"/>
              <a:t>dplyr</a:t>
            </a:r>
            <a:r>
              <a:rPr lang="en-US" altLang="ja-JP" dirty="0" smtClean="0"/>
              <a:t>	</a:t>
            </a:r>
            <a:r>
              <a:rPr lang="ja-JP" altLang="en-US" dirty="0" smtClean="0"/>
              <a:t>データの加工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  <a:tabLst>
                <a:tab pos="2155825" algn="l"/>
              </a:tabLst>
            </a:pPr>
            <a:r>
              <a:rPr lang="en-US" altLang="ja-JP" dirty="0" smtClean="0"/>
              <a:t>ggplot2	</a:t>
            </a:r>
            <a:r>
              <a:rPr lang="ja-JP" altLang="en-US" dirty="0" smtClean="0"/>
              <a:t>グラフ作成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  <a:tabLst>
                <a:tab pos="2155825" algn="l"/>
              </a:tabLst>
            </a:pPr>
            <a:r>
              <a:rPr lang="en-US" altLang="ja-JP" dirty="0" err="1" smtClean="0"/>
              <a:t>readr</a:t>
            </a:r>
            <a:r>
              <a:rPr lang="en-US" altLang="ja-JP" dirty="0" smtClean="0"/>
              <a:t>	</a:t>
            </a:r>
            <a:r>
              <a:rPr lang="ja-JP" altLang="en-US" dirty="0" smtClean="0"/>
              <a:t>データの読み込み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  <a:tabLst>
                <a:tab pos="2155825" algn="l"/>
              </a:tabLst>
            </a:pPr>
            <a:r>
              <a:rPr lang="en-US" altLang="ja-JP" dirty="0" err="1" smtClean="0"/>
              <a:t>gridExtra</a:t>
            </a:r>
            <a:r>
              <a:rPr lang="en-US" altLang="ja-JP" dirty="0" smtClean="0"/>
              <a:t>	</a:t>
            </a:r>
            <a:r>
              <a:rPr lang="ja-JP" altLang="en-US" dirty="0" smtClean="0"/>
              <a:t>グラフ表示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  <a:tabLst>
                <a:tab pos="2155825" algn="l"/>
              </a:tabLst>
            </a:pPr>
            <a:r>
              <a:rPr lang="en-US" altLang="ja-JP" dirty="0" err="1" smtClean="0"/>
              <a:t>GGally</a:t>
            </a:r>
            <a:r>
              <a:rPr lang="en-US" altLang="ja-JP" dirty="0" smtClean="0"/>
              <a:t>	</a:t>
            </a:r>
            <a:r>
              <a:rPr lang="ja-JP" altLang="en-US" dirty="0" smtClean="0"/>
              <a:t>グラフ表示</a:t>
            </a:r>
            <a:endParaRPr kumimoji="1" lang="en-US" altLang="ja-JP" dirty="0" smtClean="0"/>
          </a:p>
          <a:p>
            <a:r>
              <a:rPr lang="en-US" altLang="ja-JP" dirty="0" smtClean="0"/>
              <a:t>Package</a:t>
            </a:r>
            <a:r>
              <a:rPr lang="ja-JP" altLang="en-US" dirty="0" smtClean="0"/>
              <a:t>をインストールする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err="1" smtClean="0"/>
              <a:t>install.packages</a:t>
            </a:r>
            <a:r>
              <a:rPr lang="en-US" altLang="ja-JP" dirty="0" smtClean="0"/>
              <a:t>(“</a:t>
            </a:r>
            <a:r>
              <a:rPr lang="en-US" altLang="ja-JP" dirty="0" err="1" smtClean="0"/>
              <a:t>dplyr</a:t>
            </a:r>
            <a:r>
              <a:rPr lang="en-US" altLang="ja-JP" dirty="0" smtClean="0"/>
              <a:t>")</a:t>
            </a:r>
          </a:p>
          <a:p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を使う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library(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39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63" y="127323"/>
            <a:ext cx="9431001" cy="645901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763929" y="3958542"/>
            <a:ext cx="5989209" cy="2812648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1109" y="5128605"/>
            <a:ext cx="250100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コンソール画面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02398" y="1008528"/>
            <a:ext cx="5941302" cy="2879629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65305" y="2242651"/>
            <a:ext cx="136447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/>
                </a:solidFill>
              </a:rPr>
              <a:t>エディタ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761527" y="3011648"/>
            <a:ext cx="4672047" cy="3644645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7911" y="4930247"/>
            <a:ext cx="3738524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2"/>
                </a:solidFill>
              </a:rPr>
              <a:t>グラフ・ファイル・</a:t>
            </a:r>
            <a:endParaRPr kumimoji="1" lang="en-US" altLang="ja-JP" sz="2800" b="1" dirty="0" smtClean="0">
              <a:solidFill>
                <a:schemeClr val="accent2"/>
              </a:solidFill>
            </a:endParaRPr>
          </a:p>
          <a:p>
            <a:r>
              <a:rPr lang="ja-JP" altLang="en-US" sz="2800" b="1" dirty="0" smtClean="0">
                <a:solidFill>
                  <a:schemeClr val="accent2"/>
                </a:solidFill>
              </a:rPr>
              <a:t>ヘルプ・パッケージ管理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826879" y="898712"/>
            <a:ext cx="4523772" cy="2086536"/>
          </a:xfrm>
          <a:prstGeom prst="roundRect">
            <a:avLst>
              <a:gd name="adj" fmla="val 6239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44988" y="2231871"/>
            <a:ext cx="350288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オブジェクト・履歴など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3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/>
          <a:srcRect l="51090" t="6213" r="18622" b="49060"/>
          <a:stretch/>
        </p:blipFill>
        <p:spPr>
          <a:xfrm>
            <a:off x="4382343" y="3325907"/>
            <a:ext cx="7455688" cy="30966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markdown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のコードと実行結果、解説文等を、</a:t>
            </a:r>
            <a:r>
              <a:rPr kumimoji="1" lang="en-US" altLang="ja-JP" dirty="0" smtClean="0"/>
              <a:t>html, pdf, doc</a:t>
            </a:r>
            <a:r>
              <a:rPr kumimoji="1" lang="ja-JP" altLang="en-US" dirty="0" smtClean="0"/>
              <a:t>形式で出力</a:t>
            </a:r>
            <a:endParaRPr kumimoji="1" lang="en-US" altLang="ja-JP" dirty="0" smtClean="0"/>
          </a:p>
          <a:p>
            <a:r>
              <a:rPr lang="en-US" altLang="ja-JP" dirty="0"/>
              <a:t>R</a:t>
            </a:r>
            <a:r>
              <a:rPr lang="ja-JP" altLang="en-US" dirty="0"/>
              <a:t>コードとドキュメントを同時に</a:t>
            </a:r>
            <a:r>
              <a:rPr lang="ja-JP" altLang="en-US" dirty="0" smtClean="0"/>
              <a:t>作成できる</a:t>
            </a:r>
            <a:endParaRPr lang="en-US" altLang="ja-JP" dirty="0" smtClean="0"/>
          </a:p>
          <a:p>
            <a:r>
              <a:rPr lang="en-US" altLang="ja-JP" dirty="0" smtClean="0"/>
              <a:t>R</a:t>
            </a:r>
            <a:r>
              <a:rPr lang="ja-JP" altLang="en-US" dirty="0" smtClean="0"/>
              <a:t>コードの実行結果がコード記載部分のすぐ下に表示される</a:t>
            </a:r>
            <a:endParaRPr lang="en-US" altLang="ja-JP" dirty="0" smtClean="0"/>
          </a:p>
          <a:p>
            <a:r>
              <a:rPr lang="en-US" altLang="ja-JP" dirty="0" err="1" smtClean="0"/>
              <a:t>Rstudio</a:t>
            </a:r>
            <a:r>
              <a:rPr lang="en-US" altLang="ja-JP" dirty="0" smtClean="0"/>
              <a:t> Help </a:t>
            </a:r>
            <a:br>
              <a:rPr lang="en-US" altLang="ja-JP" dirty="0" smtClean="0"/>
            </a:br>
            <a:r>
              <a:rPr lang="en-US" altLang="ja-JP" dirty="0" smtClean="0"/>
              <a:t>-&gt; </a:t>
            </a:r>
            <a:r>
              <a:rPr lang="en-US" altLang="ja-JP" dirty="0" err="1" smtClean="0"/>
              <a:t>Cheetsheets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-&gt; R Markdown </a:t>
            </a:r>
            <a:r>
              <a:rPr lang="en-US" altLang="ja-JP" dirty="0" err="1" smtClean="0"/>
              <a:t>Cheet</a:t>
            </a:r>
            <a:r>
              <a:rPr lang="en-US" altLang="ja-JP" dirty="0" smtClean="0"/>
              <a:t> Sheet</a:t>
            </a:r>
            <a:br>
              <a:rPr lang="en-US" altLang="ja-JP" dirty="0" smtClean="0"/>
            </a:br>
            <a:r>
              <a:rPr lang="en-US" altLang="ja-JP" dirty="0" smtClean="0"/>
              <a:t> -&gt; R </a:t>
            </a:r>
            <a:r>
              <a:rPr lang="en-US" altLang="ja-JP" dirty="0" err="1" smtClean="0"/>
              <a:t>Markdwosn</a:t>
            </a:r>
            <a:r>
              <a:rPr lang="en-US" altLang="ja-JP" dirty="0" smtClean="0"/>
              <a:t> Reference Guide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270551"/>
              </p:ext>
            </p:extLst>
          </p:nvPr>
        </p:nvGraphicFramePr>
        <p:xfrm>
          <a:off x="8163736" y="567080"/>
          <a:ext cx="2044715" cy="784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パッケージャー シェル オブジェクト" showAsIcon="1" r:id="rId4" imgW="975600" imgH="374040" progId="Package">
                  <p:embed/>
                </p:oleObj>
              </mc:Choice>
              <mc:Fallback>
                <p:oleObj name="パッケージャー シェル オブジェクト" showAsIcon="1" r:id="rId4" imgW="975600" imgH="374040" progId="Package">
                  <p:embed/>
                  <p:pic>
                    <p:nvPicPr>
                      <p:cNvPr id="6" name="オブジェクト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63736" y="567080"/>
                        <a:ext cx="2044715" cy="784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19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markdown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によるドキュメント作成の流れ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File -&gt; New File -&gt; R markdown…</a:t>
            </a:r>
            <a:br>
              <a:rPr lang="en-US" altLang="ja-JP" dirty="0" smtClean="0"/>
            </a:br>
            <a:r>
              <a:rPr lang="ja-JP" altLang="en-US" dirty="0" smtClean="0"/>
              <a:t>から 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rmd</a:t>
            </a:r>
            <a:r>
              <a:rPr lang="ja-JP" altLang="en-US" dirty="0" smtClean="0"/>
              <a:t>ファイルを新規作成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ドキュメントと</a:t>
            </a:r>
            <a:r>
              <a:rPr lang="en-US" altLang="ja-JP" dirty="0" smtClean="0"/>
              <a:t>R</a:t>
            </a:r>
            <a:r>
              <a:rPr lang="ja-JP" altLang="en-US" dirty="0" smtClean="0"/>
              <a:t>コード作成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</a:t>
            </a:r>
            <a:r>
              <a:rPr lang="ja-JP" altLang="en-US" dirty="0" smtClean="0"/>
              <a:t>コードは</a:t>
            </a:r>
            <a:r>
              <a:rPr lang="en-US" altLang="ja-JP" dirty="0" smtClean="0"/>
              <a:t>R</a:t>
            </a:r>
            <a:r>
              <a:rPr lang="ja-JP" altLang="en-US" dirty="0" smtClean="0"/>
              <a:t> チャンクに記載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作成中の</a:t>
            </a:r>
            <a:r>
              <a:rPr lang="en-US" altLang="ja-JP" dirty="0" smtClean="0"/>
              <a:t>R</a:t>
            </a:r>
            <a:r>
              <a:rPr lang="ja-JP" altLang="en-US" dirty="0" smtClean="0"/>
              <a:t>コード実行結果は、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shift + ctrl + Enter</a:t>
            </a:r>
            <a:r>
              <a:rPr lang="ja-JP" altLang="en-US" dirty="0" smtClean="0"/>
              <a:t>で確認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Knit</a:t>
            </a:r>
            <a:r>
              <a:rPr lang="ja-JP" altLang="en-US" dirty="0" smtClean="0"/>
              <a:t>ボタンでドキュメント作成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23819" t="20952" r="23292" b="3244"/>
          <a:stretch/>
        </p:blipFill>
        <p:spPr>
          <a:xfrm>
            <a:off x="7411681" y="1371410"/>
            <a:ext cx="4074668" cy="3622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b="77688"/>
          <a:stretch/>
        </p:blipFill>
        <p:spPr>
          <a:xfrm>
            <a:off x="602798" y="5197929"/>
            <a:ext cx="11251746" cy="15572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右矢印 9"/>
          <p:cNvSpPr/>
          <p:nvPr/>
        </p:nvSpPr>
        <p:spPr>
          <a:xfrm rot="5400000">
            <a:off x="2139680" y="5397957"/>
            <a:ext cx="1277075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44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見出しと改行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03770" y="293915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</a:rPr>
              <a:t>ドキュメント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pic>
        <p:nvPicPr>
          <p:cNvPr id="14" name="図 13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46" y="890262"/>
            <a:ext cx="4854981" cy="4846509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図 15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5" y="2537894"/>
            <a:ext cx="6433770" cy="3187991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右矢印 10"/>
          <p:cNvSpPr/>
          <p:nvPr/>
        </p:nvSpPr>
        <p:spPr>
          <a:xfrm rot="5400000">
            <a:off x="5851708" y="1675044"/>
            <a:ext cx="1277075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45027" y="5849464"/>
            <a:ext cx="492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</a:rPr>
              <a:t>改行は半角スペース２つ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52257" y="1458687"/>
            <a:ext cx="1896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</a:rPr>
              <a:t>見出し表示</a:t>
            </a:r>
            <a:r>
              <a:rPr kumimoji="1" lang="en-US" altLang="ja-JP" sz="2800" dirty="0" smtClean="0">
                <a:solidFill>
                  <a:schemeClr val="accent2"/>
                </a:solidFill>
              </a:rPr>
              <a:t/>
            </a:r>
            <a:br>
              <a:rPr kumimoji="1" lang="en-US" altLang="ja-JP" sz="2800" dirty="0" smtClean="0">
                <a:solidFill>
                  <a:schemeClr val="accent2"/>
                </a:solidFill>
              </a:rPr>
            </a:br>
            <a:r>
              <a:rPr kumimoji="1" lang="ja-JP" altLang="en-US" sz="2800" dirty="0" smtClean="0">
                <a:solidFill>
                  <a:schemeClr val="accent2"/>
                </a:solidFill>
              </a:rPr>
              <a:t>ボタン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3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の操作</a:t>
            </a:r>
            <a:endParaRPr kumimoji="1" lang="en-US" altLang="ja-JP" dirty="0" smtClean="0"/>
          </a:p>
          <a:p>
            <a:r>
              <a:rPr lang="en-US" altLang="ja-JP" dirty="0" smtClean="0"/>
              <a:t>Package</a:t>
            </a:r>
            <a:r>
              <a:rPr lang="ja-JP" altLang="en-US" dirty="0" smtClean="0"/>
              <a:t>による機能拡張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Rmarkdown</a:t>
            </a:r>
            <a:r>
              <a:rPr kumimoji="1" lang="ja-JP" altLang="en-US" dirty="0" smtClean="0"/>
              <a:t>によるドキュメント作成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6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チャンク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Insert -&gt; R</a:t>
            </a:r>
            <a:r>
              <a:rPr lang="ja-JP" altLang="en-US" dirty="0" smtClean="0"/>
              <a:t>または </a:t>
            </a:r>
            <a:r>
              <a:rPr lang="en-US" altLang="ja-JP" dirty="0" smtClean="0"/>
              <a:t>Ctrl + Alt + 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で作成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1"/>
                </a:solidFill>
              </a:rPr>
              <a:t>```{</a:t>
            </a:r>
            <a:r>
              <a:rPr lang="en-US" altLang="ja-JP" dirty="0">
                <a:solidFill>
                  <a:schemeClr val="accent1"/>
                </a:solidFill>
              </a:rPr>
              <a:t>r </a:t>
            </a:r>
            <a:r>
              <a:rPr lang="ja-JP" altLang="en-US" dirty="0" smtClean="0">
                <a:solidFill>
                  <a:schemeClr val="accent1"/>
                </a:solidFill>
              </a:rPr>
              <a:t>チャンクラベル</a:t>
            </a:r>
            <a:r>
              <a:rPr lang="en-US" altLang="ja-JP" dirty="0" smtClean="0">
                <a:solidFill>
                  <a:schemeClr val="accent1"/>
                </a:solidFill>
              </a:rPr>
              <a:t>, </a:t>
            </a:r>
            <a:r>
              <a:rPr lang="ja-JP" altLang="en-US" dirty="0" smtClean="0">
                <a:solidFill>
                  <a:schemeClr val="accent1"/>
                </a:solidFill>
              </a:rPr>
              <a:t>チャンクオプション</a:t>
            </a:r>
            <a:r>
              <a:rPr lang="en-US" altLang="ja-JP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ja-JP" altLang="en-US" dirty="0" smtClean="0"/>
              <a:t>ここにコードを書く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1"/>
                </a:solidFill>
              </a:rPr>
              <a:t>```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kumimoji="1" lang="ja-JP" altLang="en-US" dirty="0" smtClean="0"/>
              <a:t>チャンクラベル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dirty="0" smtClean="0"/>
              <a:t>その</a:t>
            </a:r>
            <a:r>
              <a:rPr kumimoji="1" lang="en-US" altLang="ja-JP" sz="2800" dirty="0" smtClean="0"/>
              <a:t>R</a:t>
            </a:r>
            <a:r>
              <a:rPr kumimoji="1" lang="ja-JP" altLang="en-US" sz="2800" dirty="0" smtClean="0"/>
              <a:t>チャンクのラベル（タイトル）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dirty="0" smtClean="0"/>
              <a:t>省略した場合は番号が自動で割り振られる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sz="2800" dirty="0" smtClean="0"/>
              <a:t>同じラベルは使用できない。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28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53144" y="2242454"/>
            <a:ext cx="6302828" cy="142602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515" r="55116" b="50295"/>
          <a:stretch/>
        </p:blipFill>
        <p:spPr>
          <a:xfrm>
            <a:off x="7233371" y="1012373"/>
            <a:ext cx="4595681" cy="312419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右矢印 10"/>
          <p:cNvSpPr/>
          <p:nvPr/>
        </p:nvSpPr>
        <p:spPr>
          <a:xfrm rot="5400000">
            <a:off x="10129794" y="1141643"/>
            <a:ext cx="1277075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921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チャンクオプション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チャンクの実行方法を指定する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28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R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43826"/>
              </p:ext>
            </p:extLst>
          </p:nvPr>
        </p:nvGraphicFramePr>
        <p:xfrm>
          <a:off x="1070431" y="2341637"/>
          <a:ext cx="10065656" cy="423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683">
                  <a:extLst>
                    <a:ext uri="{9D8B030D-6E8A-4147-A177-3AD203B41FA5}">
                      <a16:colId xmlns:a16="http://schemas.microsoft.com/office/drawing/2014/main" val="20982090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4390483"/>
                    </a:ext>
                  </a:extLst>
                </a:gridCol>
                <a:gridCol w="6955973">
                  <a:extLst>
                    <a:ext uri="{9D8B030D-6E8A-4147-A177-3AD203B41FA5}">
                      <a16:colId xmlns:a16="http://schemas.microsoft.com/office/drawing/2014/main" val="2882597021"/>
                    </a:ext>
                  </a:extLst>
                </a:gridCol>
              </a:tblGrid>
              <a:tr h="44874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オプション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デフォルト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66926"/>
                  </a:ext>
                </a:extLst>
              </a:tr>
              <a:tr h="532192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eval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TRUE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R</a:t>
                      </a:r>
                      <a:r>
                        <a:rPr kumimoji="1" lang="ja-JP" altLang="en-US" sz="2400" dirty="0" smtClean="0"/>
                        <a:t>チャンクを実行する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885021"/>
                  </a:ext>
                </a:extLst>
              </a:tr>
              <a:tr h="51042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echo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TRUE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smtClean="0"/>
                        <a:t>R</a:t>
                      </a:r>
                      <a:r>
                        <a:rPr lang="ja-JP" altLang="en-US" sz="2400" dirty="0" smtClean="0"/>
                        <a:t>チャンク内のコードをドキュメントに表示する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334479"/>
                  </a:ext>
                </a:extLst>
              </a:tr>
              <a:tr h="1525719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include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TRUE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FALSE</a:t>
                      </a:r>
                      <a:r>
                        <a:rPr kumimoji="1" lang="ja-JP" altLang="en-US" sz="2400" dirty="0" smtClean="0"/>
                        <a:t>に設定すると、</a:t>
                      </a:r>
                      <a:r>
                        <a:rPr kumimoji="1" lang="en-US" altLang="ja-JP" sz="2400" dirty="0" smtClean="0"/>
                        <a:t>R</a:t>
                      </a:r>
                      <a:r>
                        <a:rPr kumimoji="1" lang="ja-JP" altLang="en-US" sz="2400" dirty="0" smtClean="0"/>
                        <a:t>チャンク内のコードを実行するが、</a:t>
                      </a:r>
                      <a:r>
                        <a:rPr kumimoji="1" lang="en-US" altLang="ja-JP" sz="2400" dirty="0" smtClean="0"/>
                        <a:t>R</a:t>
                      </a:r>
                      <a:r>
                        <a:rPr kumimoji="1" lang="ja-JP" altLang="en-US" sz="2400" dirty="0" smtClean="0"/>
                        <a:t>チャンクと実行結果ともにドキュメントには含めない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15576"/>
                  </a:ext>
                </a:extLst>
              </a:tr>
              <a:tr h="545254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error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TRUE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2400" dirty="0" smtClean="0"/>
                        <a:t>エラーをドキュメントに表示する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888441"/>
                  </a:ext>
                </a:extLst>
              </a:tr>
              <a:tr h="66228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warning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TRUE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warning</a:t>
                      </a:r>
                      <a:r>
                        <a:rPr kumimoji="1" lang="ja-JP" altLang="en-US" sz="2400" dirty="0" smtClean="0"/>
                        <a:t>をドキュメントに表示する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50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55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‐1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601739" cy="4783604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Rstudio</a:t>
            </a:r>
            <a:r>
              <a:rPr lang="en-US" altLang="ja-JP" dirty="0" smtClean="0"/>
              <a:t> cloud</a:t>
            </a:r>
            <a:r>
              <a:rPr lang="ja-JP" altLang="en-US" dirty="0" smtClean="0"/>
              <a:t>にログイン</a:t>
            </a:r>
            <a:endParaRPr lang="en-US" altLang="ja-JP" dirty="0" smtClean="0"/>
          </a:p>
          <a:p>
            <a:r>
              <a:rPr lang="en-US" altLang="ja-JP" dirty="0" err="1" smtClean="0"/>
              <a:t>Rstudio</a:t>
            </a:r>
            <a:r>
              <a:rPr lang="ja-JP" altLang="en-US" dirty="0" smtClean="0"/>
              <a:t>で以下のコードを実行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x </a:t>
            </a:r>
            <a:r>
              <a:rPr lang="en-US" altLang="ja-JP" dirty="0"/>
              <a:t>&lt;- c(2, 4, 6)</a:t>
            </a:r>
          </a:p>
          <a:p>
            <a:pPr marL="0" indent="0">
              <a:buNone/>
            </a:pPr>
            <a:r>
              <a:rPr lang="en-US" altLang="ja-JP" dirty="0" smtClean="0"/>
              <a:t>y &lt;- c(1, 2, 3)</a:t>
            </a:r>
          </a:p>
          <a:p>
            <a:pPr marL="0" indent="0">
              <a:buNone/>
            </a:pPr>
            <a:r>
              <a:rPr lang="en-US" altLang="ja-JP" dirty="0" smtClean="0"/>
              <a:t>plot(x, y)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30968" y="0"/>
            <a:ext cx="166103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</a:rPr>
              <a:t>Hands-On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2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94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060" y="686480"/>
            <a:ext cx="8580119" cy="5842544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5400000">
            <a:off x="3024142" y="628923"/>
            <a:ext cx="908050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0800000">
            <a:off x="4753884" y="1832883"/>
            <a:ext cx="908050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41382" y="4731352"/>
            <a:ext cx="4891917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</a:rPr>
              <a:t>R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FFC000"/>
                </a:solidFill>
              </a:rPr>
              <a:t>Markdown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を選択してください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5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060" y="686480"/>
            <a:ext cx="8580119" cy="5842544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5400000">
            <a:off x="3024142" y="628923"/>
            <a:ext cx="908050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10800000">
            <a:off x="4753884" y="1832883"/>
            <a:ext cx="908050" cy="4960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41382" y="4731352"/>
            <a:ext cx="4891917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</a:rPr>
              <a:t>R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FFC000"/>
                </a:solidFill>
              </a:rPr>
              <a:t>Markdown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を選択してください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1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Rstudio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cloud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Rstudio</a:t>
            </a:r>
            <a:r>
              <a:rPr lang="en-US" altLang="ja-JP" dirty="0" smtClean="0"/>
              <a:t> cloud free</a:t>
            </a:r>
            <a:r>
              <a:rPr lang="ja-JP" altLang="en-US" dirty="0" smtClean="0"/>
              <a:t>でセミナーを行います</a:t>
            </a:r>
            <a:endParaRPr lang="en-US" altLang="ja-JP" dirty="0" smtClean="0"/>
          </a:p>
          <a:p>
            <a:r>
              <a:rPr kumimoji="1" lang="en-US" altLang="ja-JP" dirty="0" smtClean="0"/>
              <a:t>15 project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使用可能</a:t>
            </a:r>
            <a:endParaRPr kumimoji="1" lang="en-US" altLang="ja-JP" dirty="0" smtClean="0"/>
          </a:p>
          <a:p>
            <a:r>
              <a:rPr lang="en-US" altLang="ja-JP" dirty="0" smtClean="0"/>
              <a:t>15 project hours per month</a:t>
            </a:r>
            <a:r>
              <a:rPr lang="ja-JP" altLang="en-US" dirty="0" smtClean="0"/>
              <a:t>の使用制限</a:t>
            </a:r>
            <a:endParaRPr lang="en-US" altLang="ja-JP" dirty="0" smtClean="0"/>
          </a:p>
          <a:p>
            <a:r>
              <a:rPr kumimoji="1" lang="ja-JP" altLang="en-US" dirty="0" smtClean="0"/>
              <a:t>登録作業時間短縮のため、あらかじめ作成していただいた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アカウントでサインインしてください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https</a:t>
            </a:r>
            <a:r>
              <a:rPr lang="en-US" altLang="ja-JP" dirty="0"/>
              <a:t>://rstudio.cloud/project/1573510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142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コンテンツ プレースホルダー 6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97" y="3951687"/>
            <a:ext cx="2827265" cy="1767993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76" y="2698195"/>
            <a:ext cx="4618120" cy="243861"/>
          </a:xfrm>
          <a:prstGeom prst="rect">
            <a:avLst/>
          </a:prstGeom>
        </p:spPr>
      </p:pic>
      <p:pic>
        <p:nvPicPr>
          <p:cNvPr id="9" name="コンテンツ プレースホルダー 6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588992"/>
            <a:ext cx="7445828" cy="50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509304" cy="4351338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https://www.r-project.org/</a:t>
            </a:r>
            <a:endParaRPr lang="en-US" altLang="ja-JP" dirty="0"/>
          </a:p>
          <a:p>
            <a:r>
              <a:rPr lang="ja-JP" altLang="en-US" dirty="0" smtClean="0"/>
              <a:t>無料</a:t>
            </a:r>
            <a:endParaRPr lang="en-US" altLang="ja-JP" dirty="0" smtClean="0"/>
          </a:p>
          <a:p>
            <a:r>
              <a:rPr lang="ja-JP" altLang="en-US" dirty="0" smtClean="0"/>
              <a:t>統計計算とグラフィックス</a:t>
            </a:r>
            <a:endParaRPr lang="en-US" altLang="ja-JP" dirty="0" smtClean="0"/>
          </a:p>
          <a:p>
            <a:r>
              <a:rPr lang="ja-JP" altLang="en-US" dirty="0" smtClean="0"/>
              <a:t>パッケージを追加することにより機能拡張</a:t>
            </a:r>
            <a:endParaRPr lang="en-US" altLang="ja-JP" dirty="0" smtClean="0">
              <a:hlinkClick r:id="rId2"/>
            </a:endParaRPr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684" y="386488"/>
            <a:ext cx="6599492" cy="57840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74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65" y="864003"/>
            <a:ext cx="9870122" cy="55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565665" y="864003"/>
            <a:ext cx="9870122" cy="5542969"/>
            <a:chOff x="1565665" y="864003"/>
            <a:chExt cx="9870122" cy="5542969"/>
          </a:xfrm>
        </p:grpSpPr>
        <p:pic>
          <p:nvPicPr>
            <p:cNvPr id="7" name="図 6" descr="画面の領域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65" y="864003"/>
              <a:ext cx="9870122" cy="5542969"/>
            </a:xfrm>
            <a:prstGeom prst="rect">
              <a:avLst/>
            </a:prstGeom>
          </p:spPr>
        </p:pic>
        <p:sp>
          <p:nvSpPr>
            <p:cNvPr id="3" name="角丸四角形 2"/>
            <p:cNvSpPr/>
            <p:nvPr/>
          </p:nvSpPr>
          <p:spPr>
            <a:xfrm>
              <a:off x="1678329" y="937549"/>
              <a:ext cx="6123008" cy="4328932"/>
            </a:xfrm>
            <a:prstGeom prst="roundRect">
              <a:avLst>
                <a:gd name="adj" fmla="val 6239"/>
              </a:avLst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060292" y="4456252"/>
              <a:ext cx="2501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rgbClr val="FFC000"/>
                  </a:solidFill>
                </a:rPr>
                <a:t>コンソール画面</a:t>
              </a:r>
              <a:endParaRPr kumimoji="1" lang="ja-JP" altLang="en-US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5347504" y="1782501"/>
              <a:ext cx="4284562" cy="3483980"/>
            </a:xfrm>
            <a:prstGeom prst="roundRect">
              <a:avLst>
                <a:gd name="adj" fmla="val 6239"/>
              </a:avLst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081057" y="2027498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chemeClr val="accent6"/>
                  </a:solidFill>
                </a:rPr>
                <a:t>エディタ</a:t>
              </a:r>
              <a:endParaRPr kumimoji="1" lang="ja-JP" altLang="en-US" sz="2800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6842567" y="3184967"/>
              <a:ext cx="4523772" cy="3169534"/>
            </a:xfrm>
            <a:prstGeom prst="roundRect">
              <a:avLst>
                <a:gd name="adj" fmla="val 6239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680293" y="5710177"/>
              <a:ext cx="1130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 smtClean="0">
                  <a:solidFill>
                    <a:schemeClr val="accent2"/>
                  </a:solidFill>
                </a:rPr>
                <a:t>グラフ</a:t>
              </a:r>
              <a:endParaRPr kumimoji="1" lang="ja-JP" altLang="en-US" sz="28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0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Rstudio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60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の統合解析環境（</a:t>
            </a:r>
            <a:r>
              <a:rPr lang="en-US" altLang="ja-JP" dirty="0" smtClean="0"/>
              <a:t>integrated development environment, IDE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https://rstudio.com/products/rstudio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よりダウンロード可能</a:t>
            </a:r>
            <a:endParaRPr lang="en-US" altLang="ja-JP" dirty="0" smtClean="0"/>
          </a:p>
          <a:p>
            <a:r>
              <a:rPr kumimoji="1" lang="ja-JP" altLang="en-US" dirty="0" smtClean="0"/>
              <a:t>無料版、有料版、サーバー、クラウド</a:t>
            </a:r>
            <a:endParaRPr kumimoji="1" lang="en-US" altLang="ja-JP" dirty="0" smtClean="0"/>
          </a:p>
          <a:p>
            <a:r>
              <a:rPr lang="en-US" altLang="ja-JP" dirty="0" smtClean="0"/>
              <a:t>Project</a:t>
            </a:r>
            <a:r>
              <a:rPr lang="ja-JP" altLang="en-US" dirty="0" smtClean="0"/>
              <a:t>ごとに環境設定可能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Tab</a:t>
            </a:r>
            <a:r>
              <a:rPr kumimoji="1" lang="ja-JP" altLang="en-US" dirty="0" smtClean="0"/>
              <a:t>キーによ</a:t>
            </a:r>
            <a:r>
              <a:rPr lang="ja-JP" altLang="en-US" dirty="0" smtClean="0"/>
              <a:t>るコードの補間</a:t>
            </a:r>
            <a:endParaRPr lang="en-US" altLang="ja-JP" dirty="0" smtClean="0"/>
          </a:p>
          <a:p>
            <a:r>
              <a:rPr kumimoji="1" lang="en-US" altLang="ja-JP" dirty="0" err="1" smtClean="0"/>
              <a:t>Rmarkdown</a:t>
            </a:r>
            <a:r>
              <a:rPr kumimoji="1" lang="ja-JP" altLang="en-US" dirty="0" smtClean="0"/>
              <a:t>によるドキュメント作成</a:t>
            </a:r>
            <a:endParaRPr kumimoji="1" lang="en-US" altLang="ja-JP" dirty="0" smtClean="0"/>
          </a:p>
          <a:p>
            <a:r>
              <a:rPr lang="en-US" altLang="ja-JP" dirty="0" smtClean="0"/>
              <a:t>data viewer</a:t>
            </a:r>
            <a:endParaRPr lang="en-US" altLang="ja-JP" dirty="0"/>
          </a:p>
          <a:p>
            <a:r>
              <a:rPr kumimoji="1" lang="ja-JP" altLang="en-US" dirty="0" smtClean="0"/>
              <a:t>パッケージの管理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17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63" y="127323"/>
            <a:ext cx="9431001" cy="64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4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63" y="127323"/>
            <a:ext cx="9431001" cy="6459012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763929" y="3958542"/>
            <a:ext cx="6123008" cy="2812648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1109" y="5128605"/>
            <a:ext cx="250100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コンソール画面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02398" y="1008528"/>
            <a:ext cx="5941302" cy="2879629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65305" y="2242651"/>
            <a:ext cx="1364476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/>
                </a:solidFill>
              </a:rPr>
              <a:t>エディタ</a:t>
            </a:r>
            <a:endParaRPr kumimoji="1" lang="ja-JP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909802" y="3059206"/>
            <a:ext cx="4523772" cy="3597087"/>
          </a:xfrm>
          <a:prstGeom prst="roundRect">
            <a:avLst>
              <a:gd name="adj" fmla="val 6239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7911" y="4930247"/>
            <a:ext cx="3738524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2"/>
                </a:solidFill>
              </a:rPr>
              <a:t>グラフ・ファイル・</a:t>
            </a:r>
            <a:endParaRPr kumimoji="1" lang="en-US" altLang="ja-JP" sz="2800" b="1" dirty="0" smtClean="0">
              <a:solidFill>
                <a:schemeClr val="accent2"/>
              </a:solidFill>
            </a:endParaRPr>
          </a:p>
          <a:p>
            <a:r>
              <a:rPr lang="ja-JP" altLang="en-US" sz="2800" b="1" dirty="0" smtClean="0">
                <a:solidFill>
                  <a:schemeClr val="accent2"/>
                </a:solidFill>
              </a:rPr>
              <a:t>ヘルプ・パッケージ管理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826879" y="898712"/>
            <a:ext cx="4523772" cy="2086536"/>
          </a:xfrm>
          <a:prstGeom prst="roundRect">
            <a:avLst>
              <a:gd name="adj" fmla="val 6239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44988" y="2231871"/>
            <a:ext cx="350288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オブジェクト・履歴など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0662" y="6125812"/>
            <a:ext cx="395653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ただし、カスタマイズ可能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1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Rstudio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cloud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250497" cy="4783604"/>
          </a:xfrm>
        </p:spPr>
        <p:txBody>
          <a:bodyPr>
            <a:normAutofit/>
          </a:bodyPr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Rstudio</a:t>
            </a:r>
            <a:r>
              <a:rPr lang="en-US" altLang="ja-JP" dirty="0" smtClean="0"/>
              <a:t> cloud free</a:t>
            </a:r>
            <a:r>
              <a:rPr lang="ja-JP" altLang="en-US" dirty="0" smtClean="0"/>
              <a:t>でセミナーを行います</a:t>
            </a:r>
            <a:endParaRPr lang="en-US" altLang="ja-JP" dirty="0" smtClean="0"/>
          </a:p>
          <a:p>
            <a:r>
              <a:rPr kumimoji="1" lang="en-US" altLang="ja-JP" dirty="0" smtClean="0"/>
              <a:t>15 project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使用可能</a:t>
            </a:r>
            <a:endParaRPr kumimoji="1" lang="en-US" altLang="ja-JP" dirty="0" smtClean="0"/>
          </a:p>
          <a:p>
            <a:r>
              <a:rPr lang="en-US" altLang="ja-JP" dirty="0" smtClean="0"/>
              <a:t>15 project hours per month</a:t>
            </a:r>
            <a:r>
              <a:rPr lang="ja-JP" altLang="en-US" dirty="0" smtClean="0"/>
              <a:t>の使用制限</a:t>
            </a:r>
            <a:endParaRPr lang="en-US" altLang="ja-JP" dirty="0" smtClean="0"/>
          </a:p>
          <a:p>
            <a:r>
              <a:rPr kumimoji="1" lang="ja-JP" altLang="en-US" dirty="0" smtClean="0"/>
              <a:t>あらかじめ作成していただいた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アカウントで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サインインしてください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https</a:t>
            </a:r>
            <a:r>
              <a:rPr lang="en-US" altLang="ja-JP" dirty="0"/>
              <a:t>://rstudio.cloud/project/1573510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30" y="447894"/>
            <a:ext cx="5085098" cy="59479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右矢印 6"/>
          <p:cNvSpPr/>
          <p:nvPr/>
        </p:nvSpPr>
        <p:spPr>
          <a:xfrm>
            <a:off x="6705600" y="3541486"/>
            <a:ext cx="1538515" cy="56605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30968" y="0"/>
            <a:ext cx="1661032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</a:rPr>
              <a:t>Hands-On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0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1642</TotalTime>
  <Words>854</Words>
  <Application>Microsoft Office PowerPoint</Application>
  <PresentationFormat>ワイド画面</PresentationFormat>
  <Paragraphs>193</Paragraphs>
  <Slides>27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Wingdings</vt:lpstr>
      <vt:lpstr>Office テーマ</vt:lpstr>
      <vt:lpstr>パッケージ</vt:lpstr>
      <vt:lpstr>Introduction</vt:lpstr>
      <vt:lpstr>Contents</vt:lpstr>
      <vt:lpstr>R</vt:lpstr>
      <vt:lpstr>R</vt:lpstr>
      <vt:lpstr>R</vt:lpstr>
      <vt:lpstr>Rstudio</vt:lpstr>
      <vt:lpstr>PowerPoint プレゼンテーション</vt:lpstr>
      <vt:lpstr>PowerPoint プレゼンテーション</vt:lpstr>
      <vt:lpstr>Rstudio cloud</vt:lpstr>
      <vt:lpstr>Rstudio cloud</vt:lpstr>
      <vt:lpstr>PowerPoint プレゼンテーション</vt:lpstr>
      <vt:lpstr>PowerPoint プレゼンテーション</vt:lpstr>
      <vt:lpstr>エディタに書いたコードの実行</vt:lpstr>
      <vt:lpstr>演習‐1</vt:lpstr>
      <vt:lpstr>Package</vt:lpstr>
      <vt:lpstr>PowerPoint プレゼンテーション</vt:lpstr>
      <vt:lpstr>R markdown</vt:lpstr>
      <vt:lpstr>R markdownによるドキュメント作成の流れ</vt:lpstr>
      <vt:lpstr>見出しと改行</vt:lpstr>
      <vt:lpstr>Rチャンク</vt:lpstr>
      <vt:lpstr>チャンクオプション</vt:lpstr>
      <vt:lpstr>演習‐1</vt:lpstr>
      <vt:lpstr>PowerPoint プレゼンテーション</vt:lpstr>
      <vt:lpstr>PowerPoint プレゼンテーション</vt:lpstr>
      <vt:lpstr>PowerPoint プレゼンテーション</vt:lpstr>
      <vt:lpstr>Rstudio cloud</vt:lpstr>
      <vt:lpstr>PowerPoint プレゼンテーション</vt:lpstr>
    </vt:vector>
  </TitlesOfParts>
  <Company>DAIICHI SANKYO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アオヤマタカヒコ</cp:lastModifiedBy>
  <cp:revision>765</cp:revision>
  <cp:lastPrinted>2019-07-18T10:05:47Z</cp:lastPrinted>
  <dcterms:created xsi:type="dcterms:W3CDTF">2019-07-16T00:45:48Z</dcterms:created>
  <dcterms:modified xsi:type="dcterms:W3CDTF">2020-10-18T09:58:41Z</dcterms:modified>
</cp:coreProperties>
</file>