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7" r:id="rId2"/>
    <p:sldId id="290" r:id="rId3"/>
    <p:sldId id="288" r:id="rId4"/>
    <p:sldId id="292" r:id="rId5"/>
    <p:sldId id="291" r:id="rId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ja-JP" altLang="ja-JP" sz="6600" b="0" dirty="0"/>
              <a:t>ファーマコメトリシャンのための</a:t>
            </a:r>
            <a:r>
              <a:rPr lang="en-US" altLang="ja-JP" sz="6600" b="0" dirty="0"/>
              <a:t>R</a:t>
            </a:r>
            <a:r>
              <a:rPr lang="ja-JP" altLang="ja-JP" sz="6600" b="0" dirty="0" smtClean="0"/>
              <a:t>コース</a:t>
            </a:r>
            <a:endParaRPr lang="ja-JP" altLang="en-US" sz="66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コースの概要と目標：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を用いた効率的な母集団薬物動態解析の技能取得を目標とするコースです。以下の講義・演習を予定していま</a:t>
            </a:r>
            <a:r>
              <a:rPr lang="ja-JP" altLang="en-US" dirty="0" smtClean="0"/>
              <a:t>す。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とは（講義・演習）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R</a:t>
            </a:r>
            <a:r>
              <a:rPr lang="ja-JP" altLang="en-US" dirty="0" smtClean="0"/>
              <a:t>による探索的データ分析（講義・演習）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によるモデル診断プロット作成・共変量探索（講義・演習）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発展的</a:t>
            </a:r>
            <a:r>
              <a:rPr lang="ja-JP" altLang="en-US" dirty="0" smtClean="0"/>
              <a:t>な</a:t>
            </a:r>
            <a:r>
              <a:rPr lang="en-US" altLang="ja-JP" dirty="0" smtClean="0"/>
              <a:t>R</a:t>
            </a:r>
            <a:r>
              <a:rPr lang="ja-JP" altLang="en-US" dirty="0" smtClean="0"/>
              <a:t>の使用法（講義のみ）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対象：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NONMEM</a:t>
            </a:r>
            <a:r>
              <a:rPr lang="ja-JP" altLang="en-US" dirty="0" smtClean="0"/>
              <a:t>を用いた母集団薬物動態解析の経験はあるが、</a:t>
            </a:r>
            <a:r>
              <a:rPr lang="en-US" altLang="ja-JP" dirty="0" smtClean="0"/>
              <a:t>R</a:t>
            </a:r>
            <a:r>
              <a:rPr lang="ja-JP" altLang="en-US" dirty="0" smtClean="0"/>
              <a:t>の使用経験はない、または浅い方。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2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17116"/>
              </p:ext>
            </p:extLst>
          </p:nvPr>
        </p:nvGraphicFramePr>
        <p:xfrm>
          <a:off x="838201" y="1730375"/>
          <a:ext cx="10515599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73"/>
                <a:gridCol w="6395621"/>
                <a:gridCol w="191360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時間割（めやす）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講義・演習内容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講師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13:00-13:05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概要説明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深江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13:05-14:05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イントロダクション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1" lang="en-US" altLang="ja-JP" dirty="0" smtClean="0"/>
                        <a:t>R</a:t>
                      </a:r>
                      <a:r>
                        <a:rPr kumimoji="1" lang="ja-JP" altLang="en-US" dirty="0" smtClean="0"/>
                        <a:t>とは？</a:t>
                      </a:r>
                      <a:endParaRPr kumimoji="1" lang="en-US" altLang="ja-JP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講義・演習（</a:t>
                      </a:r>
                      <a:r>
                        <a:rPr lang="en-US" altLang="ja-JP" dirty="0" smtClean="0"/>
                        <a:t>60</a:t>
                      </a:r>
                      <a:r>
                        <a:rPr lang="ja-JP" altLang="en-US" dirty="0" smtClean="0"/>
                        <a:t>分）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青山先生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14:15-15:15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データハンドリングと探索的データ分析</a:t>
                      </a:r>
                      <a:endParaRPr kumimoji="1" lang="en-US" altLang="ja-JP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ja-JP" altLang="en-US" dirty="0" smtClean="0"/>
                        <a:t>講義・演習（</a:t>
                      </a:r>
                      <a:r>
                        <a:rPr lang="en-US" altLang="ja-JP" dirty="0" smtClean="0"/>
                        <a:t>60</a:t>
                      </a:r>
                      <a:r>
                        <a:rPr lang="ja-JP" altLang="en-US" dirty="0" smtClean="0"/>
                        <a:t>分）</a:t>
                      </a:r>
                      <a:endParaRPr lang="en-US" altLang="ja-JP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パッケージ：</a:t>
                      </a:r>
                      <a:r>
                        <a:rPr lang="en-US" altLang="ja-JP" dirty="0" err="1" smtClean="0"/>
                        <a:t>dplyr</a:t>
                      </a:r>
                      <a:r>
                        <a:rPr lang="ja-JP" altLang="en-US" dirty="0" err="1" smtClean="0"/>
                        <a:t>、</a:t>
                      </a:r>
                      <a:r>
                        <a:rPr lang="en-US" altLang="ja-JP" dirty="0" smtClean="0"/>
                        <a:t>ggplot2</a:t>
                      </a:r>
                      <a:r>
                        <a:rPr lang="ja-JP" altLang="en-US" dirty="0" smtClean="0"/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佐々木さん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15:25-16:40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GOF</a:t>
                      </a:r>
                      <a:r>
                        <a:rPr kumimoji="1" lang="ja-JP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プロット作成と視覚的共変量探索</a:t>
                      </a:r>
                      <a:endParaRPr kumimoji="1" lang="en-US" altLang="ja-JP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ja-JP" altLang="en-US" dirty="0" smtClean="0"/>
                        <a:t>講義・演習（</a:t>
                      </a:r>
                      <a:r>
                        <a:rPr lang="en-US" altLang="ja-JP" dirty="0" smtClean="0"/>
                        <a:t>75</a:t>
                      </a:r>
                      <a:r>
                        <a:rPr lang="ja-JP" altLang="en-US" dirty="0" smtClean="0"/>
                        <a:t>分）</a:t>
                      </a:r>
                      <a:endParaRPr lang="en-US" altLang="ja-JP" dirty="0" smtClean="0"/>
                    </a:p>
                    <a:p>
                      <a:r>
                        <a:rPr lang="ja-JP" altLang="en-US" dirty="0" smtClean="0"/>
                        <a:t>パッケージ：</a:t>
                      </a:r>
                      <a:r>
                        <a:rPr lang="en-US" altLang="ja-JP" dirty="0" err="1" smtClean="0"/>
                        <a:t>dplyr</a:t>
                      </a:r>
                      <a:r>
                        <a:rPr lang="ja-JP" altLang="en-US" dirty="0" err="1" smtClean="0"/>
                        <a:t>、</a:t>
                      </a:r>
                      <a:r>
                        <a:rPr lang="en-US" altLang="ja-JP" dirty="0" smtClean="0"/>
                        <a:t>ggplot2</a:t>
                      </a:r>
                      <a:r>
                        <a:rPr lang="ja-JP" altLang="en-US" dirty="0" smtClean="0"/>
                        <a:t>等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柏原さん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16:40-16:55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Advanced</a:t>
                      </a:r>
                      <a:r>
                        <a:rPr lang="ja-JP" altLang="en-US" dirty="0" smtClean="0"/>
                        <a:t>な使い方</a:t>
                      </a:r>
                      <a:endParaRPr lang="en-US" altLang="ja-JP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講義のみ（</a:t>
                      </a:r>
                      <a:r>
                        <a:rPr lang="en-US" altLang="ja-JP" dirty="0" smtClean="0"/>
                        <a:t>15</a:t>
                      </a:r>
                      <a:r>
                        <a:rPr lang="ja-JP" altLang="en-US" dirty="0" smtClean="0"/>
                        <a:t>分）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井上さん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16:55-17:00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総括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貝原さん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閉会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注意事項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講義中の質問の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発言</a:t>
            </a:r>
            <a:r>
              <a:rPr lang="ja-JP" altLang="en-US" dirty="0"/>
              <a:t>及びチャットどちらでも良い</a:t>
            </a:r>
          </a:p>
          <a:p>
            <a:pPr lvl="2"/>
            <a:r>
              <a:rPr lang="ja-JP" altLang="en-US" dirty="0"/>
              <a:t>直接発言：講義途中でも回答</a:t>
            </a:r>
          </a:p>
          <a:p>
            <a:pPr lvl="2"/>
            <a:r>
              <a:rPr lang="ja-JP" altLang="en-US" dirty="0"/>
              <a:t>チャット：講義の区切りの良いところ（例えば演習前）で回答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演習中の質問の方法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の挙手機能を使ってください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指示しますので質問部屋に移動してください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質問部屋へのリンクをチャットに貼っておきます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9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Staff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青山隆彦（日本大学）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佐々木智啓（大塚製薬）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柏原祐志（第一三共）</a:t>
            </a:r>
            <a:endParaRPr kumimoji="1" lang="en-US" altLang="ja-JP" dirty="0" smtClean="0"/>
          </a:p>
          <a:p>
            <a:r>
              <a:rPr lang="ja-JP" altLang="en-US" dirty="0" smtClean="0"/>
              <a:t>井上裕之（第一三共）</a:t>
            </a:r>
            <a:endParaRPr lang="en-US" altLang="ja-JP" dirty="0" smtClean="0"/>
          </a:p>
          <a:p>
            <a:r>
              <a:rPr kumimoji="1" lang="ja-JP" altLang="en-US" dirty="0" smtClean="0"/>
              <a:t>深江真登（第一三共）</a:t>
            </a:r>
            <a:endParaRPr kumimoji="1" lang="en-US" altLang="ja-JP" dirty="0" smtClean="0"/>
          </a:p>
          <a:p>
            <a:r>
              <a:rPr lang="ja-JP" altLang="en-US" dirty="0" smtClean="0"/>
              <a:t>貝原</a:t>
            </a:r>
            <a:r>
              <a:rPr lang="ja-JP" altLang="en-US" dirty="0"/>
              <a:t>徳</a:t>
            </a:r>
            <a:r>
              <a:rPr lang="ja-JP" altLang="en-US" dirty="0" smtClean="0"/>
              <a:t>紀（日本イーライ・リリー）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事務局：谷河賞彦（バイエル薬品）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2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2444</TotalTime>
  <Words>340</Words>
  <Application>Microsoft Office PowerPoint</Application>
  <PresentationFormat>ワイド画面</PresentationFormat>
  <Paragraphs>70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ファーマコメトリシャンのためのRコース</vt:lpstr>
      <vt:lpstr>Goal</vt:lpstr>
      <vt:lpstr>Time table</vt:lpstr>
      <vt:lpstr>注意事項</vt:lpstr>
      <vt:lpstr>Staff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FUKAE MASATO / 深江 真登</cp:lastModifiedBy>
  <cp:revision>825</cp:revision>
  <cp:lastPrinted>2019-07-18T10:05:47Z</cp:lastPrinted>
  <dcterms:created xsi:type="dcterms:W3CDTF">2019-07-16T00:45:48Z</dcterms:created>
  <dcterms:modified xsi:type="dcterms:W3CDTF">2020-11-26T13:30:27Z</dcterms:modified>
</cp:coreProperties>
</file>