
<file path=[Content_Types].xml><?xml version="1.0" encoding="utf-8"?>
<Types xmlns="http://schemas.openxmlformats.org/package/2006/content-types">
  <Default Extension="tmp" ContentType="image/png"/>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87" r:id="rId2"/>
    <p:sldId id="300" r:id="rId3"/>
    <p:sldId id="301" r:id="rId4"/>
    <p:sldId id="302" r:id="rId5"/>
    <p:sldId id="303" r:id="rId6"/>
    <p:sldId id="304" r:id="rId7"/>
    <p:sldId id="305" r:id="rId8"/>
    <p:sldId id="306" r:id="rId9"/>
    <p:sldId id="312" r:id="rId10"/>
    <p:sldId id="321" r:id="rId11"/>
    <p:sldId id="314" r:id="rId12"/>
    <p:sldId id="315" r:id="rId13"/>
    <p:sldId id="317" r:id="rId14"/>
    <p:sldId id="328" r:id="rId15"/>
    <p:sldId id="318" r:id="rId16"/>
    <p:sldId id="319" r:id="rId17"/>
    <p:sldId id="320" r:id="rId18"/>
    <p:sldId id="323" r:id="rId19"/>
    <p:sldId id="326" r:id="rId20"/>
    <p:sldId id="324" r:id="rId21"/>
    <p:sldId id="325" r:id="rId22"/>
    <p:sldId id="327" r:id="rId23"/>
    <p:sldId id="329" r:id="rId24"/>
    <p:sldId id="316" r:id="rId25"/>
    <p:sldId id="310" r:id="rId26"/>
    <p:sldId id="313" r:id="rId27"/>
    <p:sldId id="311" r:id="rId28"/>
    <p:sldId id="309" r:id="rId29"/>
  </p:sldIdLst>
  <p:sldSz cx="12192000" cy="6858000"/>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p:scale>
          <a:sx n="70" d="100"/>
          <a:sy n="70" d="100"/>
        </p:scale>
        <p:origin x="864" y="3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6038" y="0"/>
            <a:ext cx="2949575" cy="498475"/>
          </a:xfrm>
          <a:prstGeom prst="rect">
            <a:avLst/>
          </a:prstGeom>
        </p:spPr>
        <p:txBody>
          <a:bodyPr vert="horz" lIns="91440" tIns="45720" rIns="91440" bIns="45720" rtlCol="0"/>
          <a:lstStyle>
            <a:lvl1pPr algn="r">
              <a:defRPr sz="1200"/>
            </a:lvl1pPr>
          </a:lstStyle>
          <a:p>
            <a:fld id="{2A71EC23-F9ED-424C-B5FB-B7B5F6D78B70}" type="datetimeFigureOut">
              <a:rPr kumimoji="1" lang="ja-JP" altLang="en-US" smtClean="0"/>
              <a:t>2020/10/18</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265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1038" y="4783138"/>
            <a:ext cx="5445125" cy="3913187"/>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40863"/>
            <a:ext cx="2949575" cy="49847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6038" y="9440863"/>
            <a:ext cx="2949575" cy="498475"/>
          </a:xfrm>
          <a:prstGeom prst="rect">
            <a:avLst/>
          </a:prstGeom>
        </p:spPr>
        <p:txBody>
          <a:bodyPr vert="horz" lIns="91440" tIns="45720" rIns="91440" bIns="45720" rtlCol="0" anchor="b"/>
          <a:lstStyle>
            <a:lvl1pPr algn="r">
              <a:defRPr sz="1200"/>
            </a:lvl1pPr>
          </a:lstStyle>
          <a:p>
            <a:fld id="{93D05BDC-9FEA-4C23-A1AF-861E06600FF6}" type="slidenum">
              <a:rPr kumimoji="1" lang="ja-JP" altLang="en-US" smtClean="0"/>
              <a:t>‹#›</a:t>
            </a:fld>
            <a:endParaRPr kumimoji="1" lang="ja-JP" altLang="en-US"/>
          </a:p>
        </p:txBody>
      </p:sp>
    </p:spTree>
    <p:extLst>
      <p:ext uri="{BB962C8B-B14F-4D97-AF65-F5344CB8AC3E}">
        <p14:creationId xmlns:p14="http://schemas.microsoft.com/office/powerpoint/2010/main" val="190368686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22275" y="1243013"/>
            <a:ext cx="5962650" cy="335438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3D05BDC-9FEA-4C23-A1AF-861E06600FF6}" type="slidenum">
              <a:rPr kumimoji="1" lang="ja-JP" altLang="en-US" smtClean="0"/>
              <a:t>1</a:t>
            </a:fld>
            <a:endParaRPr kumimoji="1" lang="ja-JP" altLang="en-US"/>
          </a:p>
        </p:txBody>
      </p:sp>
    </p:spTree>
    <p:extLst>
      <p:ext uri="{BB962C8B-B14F-4D97-AF65-F5344CB8AC3E}">
        <p14:creationId xmlns:p14="http://schemas.microsoft.com/office/powerpoint/2010/main" val="178462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0F81A95D-05BA-458D-BB44-152E4BC8CA84}" type="datetime1">
              <a:rPr kumimoji="1" lang="ja-JP" altLang="en-US" smtClean="0"/>
              <a:t>2020/10/18</a:t>
            </a:fld>
            <a:endParaRPr kumimoji="1" lang="ja-JP" altLang="en-US"/>
          </a:p>
        </p:txBody>
      </p:sp>
      <p:sp>
        <p:nvSpPr>
          <p:cNvPr id="5" name="Footer Placeholder 4"/>
          <p:cNvSpPr>
            <a:spLocks noGrp="1"/>
          </p:cNvSpPr>
          <p:nvPr>
            <p:ph type="ftr" sz="quarter" idx="11"/>
          </p:nvPr>
        </p:nvSpPr>
        <p:spPr/>
        <p:txBody>
          <a:bodyPr/>
          <a:lstStyle/>
          <a:p>
            <a:r>
              <a:rPr kumimoji="1" lang="en-US" altLang="ja-JP" dirty="0" smtClean="0"/>
              <a:t>R</a:t>
            </a:r>
            <a:r>
              <a:rPr kumimoji="1" lang="ja-JP" altLang="en-US" dirty="0" smtClean="0"/>
              <a:t> </a:t>
            </a:r>
            <a:r>
              <a:rPr kumimoji="1" lang="en-US" altLang="ja-JP" dirty="0" smtClean="0"/>
              <a:t>for</a:t>
            </a:r>
            <a:r>
              <a:rPr kumimoji="1" lang="ja-JP" altLang="en-US" dirty="0" smtClean="0"/>
              <a:t> </a:t>
            </a:r>
            <a:r>
              <a:rPr kumimoji="1" lang="en-US" altLang="ja-JP" dirty="0" smtClean="0"/>
              <a:t>Pharmacometrics</a:t>
            </a:r>
            <a:endParaRPr kumimoji="1" lang="ja-JP" altLang="en-US" dirty="0"/>
          </a:p>
        </p:txBody>
      </p:sp>
      <p:sp>
        <p:nvSpPr>
          <p:cNvPr id="6" name="Slide Number Placeholder 5"/>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199276897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906A6E4-4266-427F-9354-B8DA436806C3}" type="datetime1">
              <a:rPr kumimoji="1" lang="ja-JP" altLang="en-US" smtClean="0"/>
              <a:t>2020/10/18</a:t>
            </a:fld>
            <a:endParaRPr kumimoji="1" lang="ja-JP" altLang="en-US"/>
          </a:p>
        </p:txBody>
      </p:sp>
      <p:sp>
        <p:nvSpPr>
          <p:cNvPr id="5" name="Footer Placeholder 4"/>
          <p:cNvSpPr>
            <a:spLocks noGrp="1"/>
          </p:cNvSpPr>
          <p:nvPr>
            <p:ph type="ftr" sz="quarter" idx="11"/>
          </p:nvPr>
        </p:nvSpPr>
        <p:spPr/>
        <p:txBody>
          <a:bodyPr/>
          <a:lstStyle/>
          <a:p>
            <a:r>
              <a:rPr kumimoji="1" lang="en-US" altLang="ja-JP" smtClean="0"/>
              <a:t>R for Pharmacometrics</a:t>
            </a:r>
            <a:endParaRPr kumimoji="1" lang="ja-JP" altLang="en-US"/>
          </a:p>
        </p:txBody>
      </p:sp>
      <p:sp>
        <p:nvSpPr>
          <p:cNvPr id="6" name="Slide Number Placeholder 5"/>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1230231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62664A4-23FB-43CF-818D-F7393D757BD2}" type="datetime1">
              <a:rPr kumimoji="1" lang="ja-JP" altLang="en-US" smtClean="0"/>
              <a:t>2020/10/18</a:t>
            </a:fld>
            <a:endParaRPr kumimoji="1" lang="ja-JP" altLang="en-US"/>
          </a:p>
        </p:txBody>
      </p:sp>
      <p:sp>
        <p:nvSpPr>
          <p:cNvPr id="5" name="Footer Placeholder 4"/>
          <p:cNvSpPr>
            <a:spLocks noGrp="1"/>
          </p:cNvSpPr>
          <p:nvPr>
            <p:ph type="ftr" sz="quarter" idx="11"/>
          </p:nvPr>
        </p:nvSpPr>
        <p:spPr/>
        <p:txBody>
          <a:bodyPr/>
          <a:lstStyle/>
          <a:p>
            <a:r>
              <a:rPr kumimoji="1" lang="en-US" altLang="ja-JP" smtClean="0"/>
              <a:t>R for Pharmacometrics</a:t>
            </a:r>
            <a:endParaRPr kumimoji="1" lang="ja-JP" altLang="en-US"/>
          </a:p>
        </p:txBody>
      </p:sp>
      <p:sp>
        <p:nvSpPr>
          <p:cNvPr id="6" name="Slide Number Placeholder 5"/>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4014543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FE15652-DDD4-4E36-9CB3-8E9EF446BEDB}" type="datetime1">
              <a:rPr kumimoji="1" lang="ja-JP" altLang="en-US" smtClean="0"/>
              <a:t>2020/10/18</a:t>
            </a:fld>
            <a:endParaRPr kumimoji="1" lang="ja-JP" altLang="en-US"/>
          </a:p>
        </p:txBody>
      </p:sp>
      <p:sp>
        <p:nvSpPr>
          <p:cNvPr id="5" name="Footer Placeholder 4"/>
          <p:cNvSpPr>
            <a:spLocks noGrp="1"/>
          </p:cNvSpPr>
          <p:nvPr>
            <p:ph type="ftr" sz="quarter" idx="11"/>
          </p:nvPr>
        </p:nvSpPr>
        <p:spPr/>
        <p:txBody>
          <a:bodyPr/>
          <a:lstStyle/>
          <a:p>
            <a:r>
              <a:rPr lang="en-US" altLang="ja-JP" dirty="0" smtClean="0"/>
              <a:t>R</a:t>
            </a:r>
            <a:r>
              <a:rPr lang="ja-JP" altLang="en-US" dirty="0" smtClean="0"/>
              <a:t> </a:t>
            </a:r>
            <a:r>
              <a:rPr lang="en-US" altLang="ja-JP" dirty="0" smtClean="0"/>
              <a:t>for</a:t>
            </a:r>
            <a:r>
              <a:rPr lang="ja-JP" altLang="en-US" dirty="0" smtClean="0"/>
              <a:t> </a:t>
            </a:r>
            <a:r>
              <a:rPr lang="en-US" altLang="ja-JP" dirty="0" smtClean="0"/>
              <a:t>Pharmacometrics</a:t>
            </a:r>
            <a:endParaRPr lang="ja-JP" altLang="en-US" dirty="0" smtClean="0"/>
          </a:p>
        </p:txBody>
      </p:sp>
      <p:sp>
        <p:nvSpPr>
          <p:cNvPr id="6" name="Slide Number Placeholder 5"/>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39768012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0BAF585-2E3D-431A-AD29-AD87965751CC}" type="datetime1">
              <a:rPr kumimoji="1" lang="ja-JP" altLang="en-US" smtClean="0"/>
              <a:t>2020/10/18</a:t>
            </a:fld>
            <a:endParaRPr kumimoji="1" lang="ja-JP" altLang="en-US"/>
          </a:p>
        </p:txBody>
      </p:sp>
      <p:sp>
        <p:nvSpPr>
          <p:cNvPr id="5" name="Footer Placeholder 4"/>
          <p:cNvSpPr>
            <a:spLocks noGrp="1"/>
          </p:cNvSpPr>
          <p:nvPr>
            <p:ph type="ftr" sz="quarter" idx="11"/>
          </p:nvPr>
        </p:nvSpPr>
        <p:spPr/>
        <p:txBody>
          <a:bodyPr/>
          <a:lstStyle/>
          <a:p>
            <a:r>
              <a:rPr lang="en-US" altLang="ja-JP" dirty="0" smtClean="0"/>
              <a:t>R</a:t>
            </a:r>
            <a:r>
              <a:rPr lang="ja-JP" altLang="en-US" dirty="0" smtClean="0"/>
              <a:t> </a:t>
            </a:r>
            <a:r>
              <a:rPr lang="en-US" altLang="ja-JP" dirty="0" smtClean="0"/>
              <a:t>for</a:t>
            </a:r>
            <a:r>
              <a:rPr lang="ja-JP" altLang="en-US" dirty="0" smtClean="0"/>
              <a:t> </a:t>
            </a:r>
            <a:r>
              <a:rPr lang="en-US" altLang="ja-JP" dirty="0" smtClean="0"/>
              <a:t>Pharmacometrics</a:t>
            </a:r>
            <a:endParaRPr lang="ja-JP" altLang="en-US" dirty="0" smtClean="0"/>
          </a:p>
        </p:txBody>
      </p:sp>
      <p:sp>
        <p:nvSpPr>
          <p:cNvPr id="6" name="Slide Number Placeholder 5"/>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329328317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0A1D67E2-B520-4BB6-8434-DE7E995735B8}" type="datetime1">
              <a:rPr kumimoji="1" lang="ja-JP" altLang="en-US" smtClean="0"/>
              <a:t>2020/10/18</a:t>
            </a:fld>
            <a:endParaRPr kumimoji="1" lang="ja-JP" altLang="en-US"/>
          </a:p>
        </p:txBody>
      </p:sp>
      <p:sp>
        <p:nvSpPr>
          <p:cNvPr id="6" name="Footer Placeholder 5"/>
          <p:cNvSpPr>
            <a:spLocks noGrp="1"/>
          </p:cNvSpPr>
          <p:nvPr>
            <p:ph type="ftr" sz="quarter" idx="11"/>
          </p:nvPr>
        </p:nvSpPr>
        <p:spPr/>
        <p:txBody>
          <a:bodyPr/>
          <a:lstStyle/>
          <a:p>
            <a:r>
              <a:rPr lang="en-US" altLang="ja-JP" dirty="0" smtClean="0"/>
              <a:t>R</a:t>
            </a:r>
            <a:r>
              <a:rPr lang="ja-JP" altLang="en-US" dirty="0" smtClean="0"/>
              <a:t> </a:t>
            </a:r>
            <a:r>
              <a:rPr lang="en-US" altLang="ja-JP" dirty="0" smtClean="0"/>
              <a:t>for</a:t>
            </a:r>
            <a:r>
              <a:rPr lang="ja-JP" altLang="en-US" dirty="0" smtClean="0"/>
              <a:t> </a:t>
            </a:r>
            <a:r>
              <a:rPr lang="en-US" altLang="ja-JP" dirty="0" smtClean="0"/>
              <a:t>Pharmacometrics</a:t>
            </a:r>
            <a:endParaRPr lang="ja-JP" altLang="en-US" dirty="0" smtClean="0"/>
          </a:p>
        </p:txBody>
      </p:sp>
      <p:sp>
        <p:nvSpPr>
          <p:cNvPr id="7" name="Slide Number Placeholder 6"/>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244103976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39789" y="2505075"/>
            <a:ext cx="515778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1" y="2505075"/>
            <a:ext cx="51831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500F9857-EF08-440C-94CB-83D9EE0D5A5A}" type="datetime1">
              <a:rPr kumimoji="1" lang="ja-JP" altLang="en-US" smtClean="0"/>
              <a:t>2020/10/18</a:t>
            </a:fld>
            <a:endParaRPr kumimoji="1" lang="ja-JP" altLang="en-US"/>
          </a:p>
        </p:txBody>
      </p:sp>
      <p:sp>
        <p:nvSpPr>
          <p:cNvPr id="8" name="Footer Placeholder 7"/>
          <p:cNvSpPr>
            <a:spLocks noGrp="1"/>
          </p:cNvSpPr>
          <p:nvPr>
            <p:ph type="ftr" sz="quarter" idx="11"/>
          </p:nvPr>
        </p:nvSpPr>
        <p:spPr/>
        <p:txBody>
          <a:bodyPr/>
          <a:lstStyle/>
          <a:p>
            <a:r>
              <a:rPr lang="en-US" altLang="ja-JP" dirty="0" smtClean="0"/>
              <a:t>R</a:t>
            </a:r>
            <a:r>
              <a:rPr lang="ja-JP" altLang="en-US" dirty="0" smtClean="0"/>
              <a:t> </a:t>
            </a:r>
            <a:r>
              <a:rPr lang="en-US" altLang="ja-JP" dirty="0" smtClean="0"/>
              <a:t>for</a:t>
            </a:r>
            <a:r>
              <a:rPr lang="ja-JP" altLang="en-US" dirty="0" smtClean="0"/>
              <a:t> </a:t>
            </a:r>
            <a:r>
              <a:rPr lang="en-US" altLang="ja-JP" dirty="0" smtClean="0"/>
              <a:t>Pharmacometrics</a:t>
            </a:r>
            <a:endParaRPr lang="ja-JP" altLang="en-US" dirty="0" smtClean="0"/>
          </a:p>
        </p:txBody>
      </p:sp>
      <p:sp>
        <p:nvSpPr>
          <p:cNvPr id="9" name="Slide Number Placeholder 8"/>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200141084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6BF44F8-E47A-4CCA-94C1-5A88DC7B414A}" type="datetime1">
              <a:rPr kumimoji="1" lang="ja-JP" altLang="en-US" smtClean="0"/>
              <a:t>2020/10/18</a:t>
            </a:fld>
            <a:endParaRPr kumimoji="1" lang="ja-JP" altLang="en-US"/>
          </a:p>
        </p:txBody>
      </p:sp>
      <p:sp>
        <p:nvSpPr>
          <p:cNvPr id="4" name="Footer Placeholder 3"/>
          <p:cNvSpPr>
            <a:spLocks noGrp="1"/>
          </p:cNvSpPr>
          <p:nvPr>
            <p:ph type="ftr" sz="quarter" idx="11"/>
          </p:nvPr>
        </p:nvSpPr>
        <p:spPr/>
        <p:txBody>
          <a:bodyPr/>
          <a:lstStyle/>
          <a:p>
            <a:r>
              <a:rPr lang="en-US" altLang="ja-JP" dirty="0" smtClean="0"/>
              <a:t>R</a:t>
            </a:r>
            <a:r>
              <a:rPr lang="ja-JP" altLang="en-US" dirty="0" smtClean="0"/>
              <a:t> </a:t>
            </a:r>
            <a:r>
              <a:rPr lang="en-US" altLang="ja-JP" dirty="0" smtClean="0"/>
              <a:t>for</a:t>
            </a:r>
            <a:r>
              <a:rPr lang="ja-JP" altLang="en-US" dirty="0" smtClean="0"/>
              <a:t> </a:t>
            </a:r>
            <a:r>
              <a:rPr lang="en-US" altLang="ja-JP" dirty="0" smtClean="0"/>
              <a:t>Pharmacometrics</a:t>
            </a:r>
            <a:endParaRPr lang="ja-JP" altLang="en-US" dirty="0" smtClean="0"/>
          </a:p>
        </p:txBody>
      </p:sp>
      <p:sp>
        <p:nvSpPr>
          <p:cNvPr id="5" name="Slide Number Placeholder 4"/>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168681286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63015-59FD-444D-A49B-45D0DD94C4F1}" type="datetime1">
              <a:rPr kumimoji="1" lang="ja-JP" altLang="en-US" smtClean="0"/>
              <a:t>2020/10/18</a:t>
            </a:fld>
            <a:endParaRPr kumimoji="1" lang="ja-JP" altLang="en-US"/>
          </a:p>
        </p:txBody>
      </p:sp>
      <p:sp>
        <p:nvSpPr>
          <p:cNvPr id="3" name="Footer Placeholder 2"/>
          <p:cNvSpPr>
            <a:spLocks noGrp="1"/>
          </p:cNvSpPr>
          <p:nvPr>
            <p:ph type="ftr" sz="quarter" idx="11"/>
          </p:nvPr>
        </p:nvSpPr>
        <p:spPr/>
        <p:txBody>
          <a:bodyPr/>
          <a:lstStyle/>
          <a:p>
            <a:r>
              <a:rPr lang="en-US" altLang="ja-JP" dirty="0" smtClean="0"/>
              <a:t>R</a:t>
            </a:r>
            <a:r>
              <a:rPr lang="ja-JP" altLang="en-US" dirty="0" smtClean="0"/>
              <a:t> </a:t>
            </a:r>
            <a:r>
              <a:rPr lang="en-US" altLang="ja-JP" dirty="0" smtClean="0"/>
              <a:t>for</a:t>
            </a:r>
            <a:r>
              <a:rPr lang="ja-JP" altLang="en-US" dirty="0" smtClean="0"/>
              <a:t> </a:t>
            </a:r>
            <a:r>
              <a:rPr lang="en-US" altLang="ja-JP" dirty="0" smtClean="0"/>
              <a:t>Pharmacometrics</a:t>
            </a:r>
            <a:endParaRPr lang="ja-JP" altLang="en-US" dirty="0" smtClean="0"/>
          </a:p>
        </p:txBody>
      </p:sp>
      <p:sp>
        <p:nvSpPr>
          <p:cNvPr id="4" name="Slide Number Placeholder 3"/>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2364989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A6651C1-F643-424E-9D81-62CF9A82FABB}" type="datetime1">
              <a:rPr kumimoji="1" lang="ja-JP" altLang="en-US" smtClean="0"/>
              <a:t>2020/10/18</a:t>
            </a:fld>
            <a:endParaRPr kumimoji="1" lang="ja-JP" altLang="en-US"/>
          </a:p>
        </p:txBody>
      </p:sp>
      <p:sp>
        <p:nvSpPr>
          <p:cNvPr id="6" name="Footer Placeholder 5"/>
          <p:cNvSpPr>
            <a:spLocks noGrp="1"/>
          </p:cNvSpPr>
          <p:nvPr>
            <p:ph type="ftr" sz="quarter" idx="11"/>
          </p:nvPr>
        </p:nvSpPr>
        <p:spPr/>
        <p:txBody>
          <a:bodyPr/>
          <a:lstStyle/>
          <a:p>
            <a:r>
              <a:rPr kumimoji="1" lang="en-US" altLang="ja-JP" smtClean="0"/>
              <a:t>R for Pharmacometrics</a:t>
            </a:r>
            <a:endParaRPr kumimoji="1" lang="ja-JP" altLang="en-US"/>
          </a:p>
        </p:txBody>
      </p:sp>
      <p:sp>
        <p:nvSpPr>
          <p:cNvPr id="7" name="Slide Number Placeholder 6"/>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940607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79AACC8-2A3E-4AB1-936D-2A445495DFBA}" type="datetime1">
              <a:rPr kumimoji="1" lang="ja-JP" altLang="en-US" smtClean="0"/>
              <a:t>2020/10/18</a:t>
            </a:fld>
            <a:endParaRPr kumimoji="1" lang="ja-JP" altLang="en-US"/>
          </a:p>
        </p:txBody>
      </p:sp>
      <p:sp>
        <p:nvSpPr>
          <p:cNvPr id="6" name="Footer Placeholder 5"/>
          <p:cNvSpPr>
            <a:spLocks noGrp="1"/>
          </p:cNvSpPr>
          <p:nvPr>
            <p:ph type="ftr" sz="quarter" idx="11"/>
          </p:nvPr>
        </p:nvSpPr>
        <p:spPr/>
        <p:txBody>
          <a:bodyPr/>
          <a:lstStyle/>
          <a:p>
            <a:r>
              <a:rPr kumimoji="1" lang="en-US" altLang="ja-JP" smtClean="0"/>
              <a:t>R for Pharmacometrics</a:t>
            </a:r>
            <a:endParaRPr kumimoji="1" lang="ja-JP" altLang="en-US"/>
          </a:p>
        </p:txBody>
      </p:sp>
      <p:sp>
        <p:nvSpPr>
          <p:cNvPr id="7" name="Slide Number Placeholder 6"/>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2952266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B7E619-0862-4EB5-B675-91B651E48568}" type="datetime1">
              <a:rPr kumimoji="1" lang="ja-JP" altLang="en-US" smtClean="0"/>
              <a:t>2020/10/18</a:t>
            </a:fld>
            <a:endParaRPr kumimoji="1" lang="ja-JP"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ja-JP" dirty="0" smtClean="0"/>
              <a:t>R</a:t>
            </a:r>
            <a:r>
              <a:rPr lang="ja-JP" altLang="en-US" dirty="0" smtClean="0"/>
              <a:t> </a:t>
            </a:r>
            <a:r>
              <a:rPr lang="en-US" altLang="ja-JP" dirty="0" smtClean="0"/>
              <a:t>for</a:t>
            </a:r>
            <a:r>
              <a:rPr lang="ja-JP" altLang="en-US" dirty="0" smtClean="0"/>
              <a:t> </a:t>
            </a:r>
            <a:r>
              <a:rPr lang="en-US" altLang="ja-JP" dirty="0" smtClean="0"/>
              <a:t>Pharmacometrics</a:t>
            </a:r>
            <a:endParaRPr lang="ja-JP" altLang="en-US" dirty="0" smtClean="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27394365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2.xml"/><Relationship Id="rId4" Type="http://schemas.openxmlformats.org/officeDocument/2006/relationships/image" Target="../media/image20.tmp"/></Relationships>
</file>

<file path=ppt/slides/_rels/slide3.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hyperlink" Target="https://www.r-project.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rstudio.com/products/rstudio/"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chor="ctr" anchorCtr="0">
            <a:noAutofit/>
          </a:bodyPr>
          <a:lstStyle/>
          <a:p>
            <a:r>
              <a:rPr lang="en-US" altLang="ja-JP" sz="6600" b="1" dirty="0"/>
              <a:t>Introduction</a:t>
            </a:r>
            <a:endParaRPr lang="ja-JP" altLang="en-US" sz="6600" b="1" dirty="0"/>
          </a:p>
        </p:txBody>
      </p:sp>
      <p:sp>
        <p:nvSpPr>
          <p:cNvPr id="3" name="サブタイトル 2"/>
          <p:cNvSpPr>
            <a:spLocks noGrp="1"/>
          </p:cNvSpPr>
          <p:nvPr>
            <p:ph type="subTitle" idx="1"/>
          </p:nvPr>
        </p:nvSpPr>
        <p:spPr/>
        <p:txBody>
          <a:bodyPr anchor="ctr" anchorCtr="0">
            <a:normAutofit/>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93256357-0251-4953-A9B8-633A05DE8E91}" type="slidenum">
              <a:rPr kumimoji="1" lang="ja-JP" altLang="en-US" smtClean="0"/>
              <a:t>1</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smtClean="0"/>
              <a:t>R</a:t>
            </a:r>
            <a:r>
              <a:rPr kumimoji="1" lang="ja-JP" altLang="en-US" smtClean="0"/>
              <a:t> </a:t>
            </a:r>
            <a:r>
              <a:rPr kumimoji="1" lang="en-US" altLang="ja-JP" smtClean="0"/>
              <a:t>for</a:t>
            </a:r>
            <a:r>
              <a:rPr kumimoji="1" lang="ja-JP" altLang="en-US" smtClean="0"/>
              <a:t> </a:t>
            </a:r>
            <a:r>
              <a:rPr kumimoji="1" lang="en-US" altLang="ja-JP" smtClean="0"/>
              <a:t>Pharmacometrics</a:t>
            </a:r>
            <a:endParaRPr kumimoji="1" lang="ja-JP" altLang="en-US" dirty="0"/>
          </a:p>
        </p:txBody>
      </p:sp>
    </p:spTree>
    <p:extLst>
      <p:ext uri="{BB962C8B-B14F-4D97-AF65-F5344CB8AC3E}">
        <p14:creationId xmlns:p14="http://schemas.microsoft.com/office/powerpoint/2010/main" val="38968827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err="1" smtClean="0">
                <a:solidFill>
                  <a:schemeClr val="tx1">
                    <a:lumMod val="50000"/>
                    <a:lumOff val="50000"/>
                  </a:schemeClr>
                </a:solidFill>
              </a:rPr>
              <a:t>Rstudio</a:t>
            </a:r>
            <a:r>
              <a:rPr kumimoji="1" lang="en-US" altLang="ja-JP" b="1" dirty="0" smtClean="0">
                <a:solidFill>
                  <a:schemeClr val="tx1">
                    <a:lumMod val="50000"/>
                    <a:lumOff val="50000"/>
                  </a:schemeClr>
                </a:solidFill>
              </a:rPr>
              <a:t> cloud</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838200" y="1825625"/>
            <a:ext cx="10611678" cy="679036"/>
          </a:xfrm>
        </p:spPr>
        <p:txBody>
          <a:bodyPr>
            <a:normAutofit/>
          </a:bodyPr>
          <a:lstStyle/>
          <a:p>
            <a:r>
              <a:rPr kumimoji="1" lang="en-US" altLang="ja-JP" dirty="0" smtClean="0"/>
              <a:t>Save a Permanent Coby</a:t>
            </a:r>
            <a:r>
              <a:rPr kumimoji="1" lang="ja-JP" altLang="en-US" dirty="0" smtClean="0"/>
              <a:t>をクリックしてください</a:t>
            </a:r>
            <a:endParaRPr kumimoji="1" lang="en-US" altLang="ja-JP" dirty="0" smtClean="0"/>
          </a:p>
        </p:txBody>
      </p:sp>
      <p:sp>
        <p:nvSpPr>
          <p:cNvPr id="4" name="フッター プレースホルダー 3"/>
          <p:cNvSpPr>
            <a:spLocks noGrp="1"/>
          </p:cNvSpPr>
          <p:nvPr>
            <p:ph type="ftr" sz="quarter" idx="11"/>
          </p:nvPr>
        </p:nvSpPr>
        <p:spPr/>
        <p:txBody>
          <a:bodyPr/>
          <a:lstStyle/>
          <a:p>
            <a:r>
              <a:rPr lang="en-US" altLang="ja-JP" smtClean="0"/>
              <a:t>R</a:t>
            </a:r>
            <a:r>
              <a:rPr lang="ja-JP" altLang="en-US" smtClean="0"/>
              <a:t> </a:t>
            </a:r>
            <a:r>
              <a:rPr lang="en-US" altLang="ja-JP" smtClean="0"/>
              <a:t>for</a:t>
            </a:r>
            <a:r>
              <a:rPr lang="ja-JP" altLang="en-US" smtClean="0"/>
              <a:t> </a:t>
            </a:r>
            <a:r>
              <a:rPr lang="en-US" altLang="ja-JP" smtClean="0"/>
              <a:t>Pharmacometrics</a:t>
            </a:r>
            <a:endParaRPr lang="ja-JP" altLang="en-US" dirty="0" smtClean="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10</a:t>
            </a:fld>
            <a:endParaRPr kumimoji="1" lang="ja-JP" altLang="en-US"/>
          </a:p>
        </p:txBody>
      </p:sp>
      <p:pic>
        <p:nvPicPr>
          <p:cNvPr id="9" name="図 8"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461" y="2670942"/>
            <a:ext cx="10996248" cy="646030"/>
          </a:xfrm>
          <a:prstGeom prst="rect">
            <a:avLst/>
          </a:prstGeom>
          <a:ln>
            <a:solidFill>
              <a:schemeClr val="tx1">
                <a:lumMod val="50000"/>
                <a:lumOff val="50000"/>
              </a:schemeClr>
            </a:solidFill>
          </a:ln>
        </p:spPr>
      </p:pic>
      <p:sp>
        <p:nvSpPr>
          <p:cNvPr id="7" name="右矢印 6"/>
          <p:cNvSpPr/>
          <p:nvPr/>
        </p:nvSpPr>
        <p:spPr>
          <a:xfrm rot="5400000">
            <a:off x="8451461" y="2162877"/>
            <a:ext cx="786270" cy="442686"/>
          </a:xfrm>
          <a:prstGeom prst="rightArrow">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descr="画面の領域"/>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379" y="4720522"/>
            <a:ext cx="6741434" cy="1650461"/>
          </a:xfrm>
          <a:prstGeom prst="rect">
            <a:avLst/>
          </a:prstGeom>
          <a:ln>
            <a:solidFill>
              <a:schemeClr val="tx1">
                <a:lumMod val="50000"/>
                <a:lumOff val="50000"/>
              </a:schemeClr>
            </a:solidFill>
          </a:ln>
        </p:spPr>
      </p:pic>
      <p:sp>
        <p:nvSpPr>
          <p:cNvPr id="11" name="コンテンツ プレースホルダー 2"/>
          <p:cNvSpPr txBox="1">
            <a:spLocks/>
          </p:cNvSpPr>
          <p:nvPr/>
        </p:nvSpPr>
        <p:spPr>
          <a:xfrm>
            <a:off x="841515" y="3687417"/>
            <a:ext cx="10611678" cy="10933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smtClean="0"/>
              <a:t>Project</a:t>
            </a:r>
            <a:r>
              <a:rPr lang="ja-JP" altLang="en-US" dirty="0" smtClean="0"/>
              <a:t>が各自の</a:t>
            </a:r>
            <a:r>
              <a:rPr lang="en-US" altLang="ja-JP" dirty="0" smtClean="0"/>
              <a:t>Workspace</a:t>
            </a:r>
            <a:r>
              <a:rPr lang="ja-JP" altLang="en-US" dirty="0" smtClean="0"/>
              <a:t>にコピーされます</a:t>
            </a:r>
            <a:endParaRPr lang="en-US" altLang="ja-JP" dirty="0" smtClean="0"/>
          </a:p>
          <a:p>
            <a:r>
              <a:rPr lang="ja-JP" altLang="en-US" dirty="0" smtClean="0"/>
              <a:t>この操作により、修正がオリジナルに反映されなくなります</a:t>
            </a:r>
            <a:endParaRPr lang="en-US" altLang="ja-JP" dirty="0" smtClean="0"/>
          </a:p>
        </p:txBody>
      </p:sp>
    </p:spTree>
    <p:extLst>
      <p:ext uri="{BB962C8B-B14F-4D97-AF65-F5344CB8AC3E}">
        <p14:creationId xmlns:p14="http://schemas.microsoft.com/office/powerpoint/2010/main" val="1571278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11"/>
          </p:nvPr>
        </p:nvSpPr>
        <p:spPr/>
        <p:txBody>
          <a:bodyPr/>
          <a:lstStyle/>
          <a:p>
            <a:r>
              <a:rPr lang="en-US" altLang="ja-JP" smtClean="0"/>
              <a:t>R</a:t>
            </a:r>
            <a:r>
              <a:rPr lang="ja-JP" altLang="en-US" smtClean="0"/>
              <a:t> </a:t>
            </a:r>
            <a:r>
              <a:rPr lang="en-US" altLang="ja-JP" smtClean="0"/>
              <a:t>for</a:t>
            </a:r>
            <a:r>
              <a:rPr lang="ja-JP" altLang="en-US" smtClean="0"/>
              <a:t> </a:t>
            </a:r>
            <a:r>
              <a:rPr lang="en-US" altLang="ja-JP" smtClean="0"/>
              <a:t>Pharmacometrics</a:t>
            </a:r>
            <a:endParaRPr lang="ja-JP" altLang="en-US" dirty="0" smtClean="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11</a:t>
            </a:fld>
            <a:endParaRPr kumimoji="1" lang="ja-JP" altLang="en-US"/>
          </a:p>
        </p:txBody>
      </p:sp>
      <p:pic>
        <p:nvPicPr>
          <p:cNvPr id="9" name="図 8"/>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623060" y="686480"/>
            <a:ext cx="8580119" cy="5842544"/>
          </a:xfrm>
          <a:prstGeom prst="rect">
            <a:avLst/>
          </a:prstGeom>
        </p:spPr>
      </p:pic>
      <p:sp>
        <p:nvSpPr>
          <p:cNvPr id="8" name="右矢印 7"/>
          <p:cNvSpPr/>
          <p:nvPr/>
        </p:nvSpPr>
        <p:spPr>
          <a:xfrm rot="5400000">
            <a:off x="3024142" y="628923"/>
            <a:ext cx="908050" cy="496025"/>
          </a:xfrm>
          <a:prstGeom prst="rightArrow">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rot="10800000">
            <a:off x="4833894" y="1421403"/>
            <a:ext cx="908050" cy="496025"/>
          </a:xfrm>
          <a:prstGeom prst="rightArrow">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5941382" y="4731352"/>
            <a:ext cx="4116833" cy="523220"/>
          </a:xfrm>
          <a:prstGeom prst="rect">
            <a:avLst/>
          </a:prstGeom>
          <a:solidFill>
            <a:schemeClr val="tx2"/>
          </a:solidFill>
        </p:spPr>
        <p:txBody>
          <a:bodyPr wrap="none" rtlCol="0">
            <a:spAutoFit/>
          </a:bodyPr>
          <a:lstStyle/>
          <a:p>
            <a:r>
              <a:rPr kumimoji="1" lang="en-US" altLang="ja-JP" sz="2800" b="1" dirty="0" smtClean="0">
                <a:solidFill>
                  <a:srgbClr val="FFC000"/>
                </a:solidFill>
              </a:rPr>
              <a:t>R</a:t>
            </a:r>
            <a:r>
              <a:rPr kumimoji="1" lang="ja-JP" altLang="en-US" sz="2800" b="1" dirty="0" smtClean="0">
                <a:solidFill>
                  <a:srgbClr val="FFC000"/>
                </a:solidFill>
              </a:rPr>
              <a:t> </a:t>
            </a:r>
            <a:r>
              <a:rPr kumimoji="1" lang="en-US" altLang="ja-JP" sz="2800" b="1" dirty="0" err="1" smtClean="0">
                <a:solidFill>
                  <a:srgbClr val="FFC000"/>
                </a:solidFill>
              </a:rPr>
              <a:t>Scrict</a:t>
            </a:r>
            <a:r>
              <a:rPr kumimoji="1" lang="ja-JP" altLang="en-US" sz="2800" b="1" dirty="0" smtClean="0">
                <a:solidFill>
                  <a:srgbClr val="FFC000"/>
                </a:solidFill>
              </a:rPr>
              <a:t>を選択してください</a:t>
            </a:r>
            <a:endParaRPr kumimoji="1" lang="ja-JP" altLang="en-US" sz="2800" b="1" dirty="0">
              <a:solidFill>
                <a:srgbClr val="FFC000"/>
              </a:solidFill>
            </a:endParaRPr>
          </a:p>
        </p:txBody>
      </p:sp>
    </p:spTree>
    <p:extLst>
      <p:ext uri="{BB962C8B-B14F-4D97-AF65-F5344CB8AC3E}">
        <p14:creationId xmlns:p14="http://schemas.microsoft.com/office/powerpoint/2010/main" val="2504524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11"/>
          </p:nvPr>
        </p:nvSpPr>
        <p:spPr/>
        <p:txBody>
          <a:bodyPr/>
          <a:lstStyle/>
          <a:p>
            <a:r>
              <a:rPr lang="en-US" altLang="ja-JP" smtClean="0"/>
              <a:t>R</a:t>
            </a:r>
            <a:r>
              <a:rPr lang="ja-JP" altLang="en-US" smtClean="0"/>
              <a:t> </a:t>
            </a:r>
            <a:r>
              <a:rPr lang="en-US" altLang="ja-JP" smtClean="0"/>
              <a:t>for</a:t>
            </a:r>
            <a:r>
              <a:rPr lang="ja-JP" altLang="en-US" smtClean="0"/>
              <a:t> </a:t>
            </a:r>
            <a:r>
              <a:rPr lang="en-US" altLang="ja-JP" smtClean="0"/>
              <a:t>Pharmacometrics</a:t>
            </a:r>
            <a:endParaRPr lang="ja-JP" altLang="en-US" dirty="0" smtClean="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12</a:t>
            </a:fld>
            <a:endParaRPr kumimoji="1" lang="ja-JP" altLang="en-US"/>
          </a:p>
        </p:txBody>
      </p:sp>
      <p:pic>
        <p:nvPicPr>
          <p:cNvPr id="6" name="図 5"/>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737359" y="515273"/>
            <a:ext cx="8620125" cy="5888384"/>
          </a:xfrm>
          <a:prstGeom prst="rect">
            <a:avLst/>
          </a:prstGeom>
        </p:spPr>
      </p:pic>
      <p:sp>
        <p:nvSpPr>
          <p:cNvPr id="8" name="角丸四角形 7"/>
          <p:cNvSpPr/>
          <p:nvPr/>
        </p:nvSpPr>
        <p:spPr>
          <a:xfrm>
            <a:off x="3623310" y="1920240"/>
            <a:ext cx="3600450" cy="2413687"/>
          </a:xfrm>
          <a:prstGeom prst="roundRect">
            <a:avLst>
              <a:gd name="adj" fmla="val 6239"/>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3453925" y="2676991"/>
            <a:ext cx="3866764" cy="954107"/>
          </a:xfrm>
          <a:prstGeom prst="rect">
            <a:avLst/>
          </a:prstGeom>
          <a:solidFill>
            <a:schemeClr val="tx2"/>
          </a:solidFill>
        </p:spPr>
        <p:txBody>
          <a:bodyPr wrap="none" rtlCol="0">
            <a:spAutoFit/>
          </a:bodyPr>
          <a:lstStyle/>
          <a:p>
            <a:r>
              <a:rPr lang="ja-JP" altLang="en-US" sz="2800" b="1" dirty="0" smtClean="0">
                <a:solidFill>
                  <a:schemeClr val="accent6"/>
                </a:solidFill>
              </a:rPr>
              <a:t>このスペースに</a:t>
            </a:r>
            <a:r>
              <a:rPr lang="en-US" altLang="ja-JP" sz="2800" b="1" dirty="0" smtClean="0">
                <a:solidFill>
                  <a:schemeClr val="accent6"/>
                </a:solidFill>
              </a:rPr>
              <a:t/>
            </a:r>
            <a:br>
              <a:rPr lang="en-US" altLang="ja-JP" sz="2800" b="1" dirty="0" smtClean="0">
                <a:solidFill>
                  <a:schemeClr val="accent6"/>
                </a:solidFill>
              </a:rPr>
            </a:br>
            <a:r>
              <a:rPr lang="ja-JP" altLang="en-US" sz="2800" b="1" dirty="0" smtClean="0">
                <a:solidFill>
                  <a:schemeClr val="accent6"/>
                </a:solidFill>
              </a:rPr>
              <a:t>コードを入力してください</a:t>
            </a:r>
            <a:endParaRPr kumimoji="1" lang="ja-JP" altLang="en-US" sz="2800" b="1" dirty="0">
              <a:solidFill>
                <a:schemeClr val="accent6"/>
              </a:solidFill>
            </a:endParaRPr>
          </a:p>
        </p:txBody>
      </p:sp>
      <p:sp>
        <p:nvSpPr>
          <p:cNvPr id="10" name="右矢印 9"/>
          <p:cNvSpPr/>
          <p:nvPr/>
        </p:nvSpPr>
        <p:spPr>
          <a:xfrm rot="5400000">
            <a:off x="5470164" y="868953"/>
            <a:ext cx="908050" cy="496025"/>
          </a:xfrm>
          <a:prstGeom prst="rightArrow">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6444302" y="822292"/>
            <a:ext cx="4996881" cy="523220"/>
          </a:xfrm>
          <a:prstGeom prst="rect">
            <a:avLst/>
          </a:prstGeom>
          <a:solidFill>
            <a:schemeClr val="tx2"/>
          </a:solidFill>
        </p:spPr>
        <p:txBody>
          <a:bodyPr wrap="none" rtlCol="0">
            <a:spAutoFit/>
          </a:bodyPr>
          <a:lstStyle/>
          <a:p>
            <a:r>
              <a:rPr kumimoji="1" lang="ja-JP" altLang="en-US" sz="2800" b="1" dirty="0" smtClean="0">
                <a:solidFill>
                  <a:srgbClr val="FFC000"/>
                </a:solidFill>
              </a:rPr>
              <a:t>コードの実行は緑の矢印ボタン</a:t>
            </a:r>
            <a:endParaRPr kumimoji="1" lang="ja-JP" altLang="en-US" sz="2800" b="1" dirty="0">
              <a:solidFill>
                <a:srgbClr val="FFC000"/>
              </a:solidFill>
            </a:endParaRPr>
          </a:p>
        </p:txBody>
      </p:sp>
    </p:spTree>
    <p:extLst>
      <p:ext uri="{BB962C8B-B14F-4D97-AF65-F5344CB8AC3E}">
        <p14:creationId xmlns:p14="http://schemas.microsoft.com/office/powerpoint/2010/main" val="1699611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solidFill>
                  <a:schemeClr val="tx1">
                    <a:lumMod val="50000"/>
                    <a:lumOff val="50000"/>
                  </a:schemeClr>
                </a:solidFill>
              </a:rPr>
              <a:t>エディタに書いたコードの実行</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838200" y="1825625"/>
            <a:ext cx="10515600" cy="4783604"/>
          </a:xfrm>
        </p:spPr>
        <p:txBody>
          <a:bodyPr>
            <a:normAutofit/>
          </a:bodyPr>
          <a:lstStyle/>
          <a:p>
            <a:pPr marL="457200" lvl="1" indent="0">
              <a:buNone/>
            </a:pPr>
            <a:r>
              <a:rPr lang="en-US" altLang="ja-JP" sz="2800" dirty="0" smtClean="0"/>
              <a:t>x </a:t>
            </a:r>
            <a:r>
              <a:rPr lang="en-US" altLang="ja-JP" sz="2800" dirty="0"/>
              <a:t>&lt;- c(2, 4, 6</a:t>
            </a:r>
            <a:r>
              <a:rPr lang="en-US" altLang="ja-JP" sz="2800" dirty="0" smtClean="0"/>
              <a:t>)</a:t>
            </a:r>
          </a:p>
          <a:p>
            <a:pPr marL="0" indent="0">
              <a:buNone/>
            </a:pPr>
            <a:r>
              <a:rPr lang="en-US" altLang="ja-JP" dirty="0" smtClean="0">
                <a:solidFill>
                  <a:srgbClr val="0070C0"/>
                </a:solidFill>
              </a:rPr>
              <a:t>c()</a:t>
            </a:r>
            <a:r>
              <a:rPr lang="ja-JP" altLang="en-US" dirty="0" smtClean="0"/>
              <a:t>は数字の列（ベクトル）を作成する関数</a:t>
            </a:r>
            <a:endParaRPr lang="en-US" altLang="ja-JP" dirty="0" smtClean="0"/>
          </a:p>
          <a:p>
            <a:pPr marL="0" indent="0">
              <a:buNone/>
            </a:pPr>
            <a:r>
              <a:rPr kumimoji="1" lang="en-US" altLang="ja-JP" dirty="0" smtClean="0"/>
              <a:t>x </a:t>
            </a:r>
            <a:r>
              <a:rPr kumimoji="1" lang="ja-JP" altLang="en-US" dirty="0" smtClean="0"/>
              <a:t>に</a:t>
            </a:r>
            <a:r>
              <a:rPr kumimoji="1" lang="en-US" altLang="ja-JP" dirty="0" smtClean="0"/>
              <a:t>2, 4, 6</a:t>
            </a:r>
            <a:r>
              <a:rPr kumimoji="1" lang="ja-JP" altLang="en-US" dirty="0" smtClean="0"/>
              <a:t>という数字の列を代入する</a:t>
            </a:r>
            <a:endParaRPr kumimoji="1" lang="en-US" altLang="ja-JP" dirty="0" smtClean="0"/>
          </a:p>
          <a:p>
            <a:pPr marL="0" indent="0">
              <a:buNone/>
            </a:pPr>
            <a:r>
              <a:rPr kumimoji="1" lang="ja-JP" altLang="en-US" dirty="0" smtClean="0"/>
              <a:t>注意　</a:t>
            </a:r>
            <a:r>
              <a:rPr lang="ja-JP" altLang="en-US" dirty="0" smtClean="0"/>
              <a:t>大文字と小文字は区別されます</a:t>
            </a:r>
            <a:endParaRPr kumimoji="1" lang="en-US" altLang="ja-JP" dirty="0" smtClean="0"/>
          </a:p>
          <a:p>
            <a:pPr marL="0" indent="0">
              <a:buNone/>
            </a:pPr>
            <a:endParaRPr kumimoji="1" lang="en-US" altLang="ja-JP" dirty="0" smtClean="0"/>
          </a:p>
          <a:p>
            <a:pPr marL="0" indent="0">
              <a:buNone/>
            </a:pPr>
            <a:r>
              <a:rPr kumimoji="1" lang="ja-JP" altLang="en-US" dirty="0" smtClean="0"/>
              <a:t>マウスによる選択箇所により、実行されるコードが変わる</a:t>
            </a:r>
            <a:endParaRPr kumimoji="1" lang="en-US" altLang="ja-JP" dirty="0" smtClean="0"/>
          </a:p>
        </p:txBody>
      </p:sp>
      <p:sp>
        <p:nvSpPr>
          <p:cNvPr id="4" name="フッター プレースホルダー 3"/>
          <p:cNvSpPr>
            <a:spLocks noGrp="1"/>
          </p:cNvSpPr>
          <p:nvPr>
            <p:ph type="ftr" sz="quarter" idx="11"/>
          </p:nvPr>
        </p:nvSpPr>
        <p:spPr/>
        <p:txBody>
          <a:bodyPr/>
          <a:lstStyle/>
          <a:p>
            <a:r>
              <a:rPr lang="en-US" altLang="ja-JP" smtClean="0"/>
              <a:t>R</a:t>
            </a:r>
            <a:r>
              <a:rPr lang="ja-JP" altLang="en-US" smtClean="0"/>
              <a:t> </a:t>
            </a:r>
            <a:r>
              <a:rPr lang="en-US" altLang="ja-JP" smtClean="0"/>
              <a:t>for</a:t>
            </a:r>
            <a:r>
              <a:rPr lang="ja-JP" altLang="en-US" smtClean="0"/>
              <a:t> </a:t>
            </a:r>
            <a:r>
              <a:rPr lang="en-US" altLang="ja-JP" smtClean="0"/>
              <a:t>Pharmacometrics</a:t>
            </a:r>
            <a:endParaRPr lang="ja-JP" altLang="en-US" dirty="0" smtClean="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13</a:t>
            </a:fld>
            <a:endParaRPr kumimoji="1" lang="ja-JP" altLang="en-US"/>
          </a:p>
        </p:txBody>
      </p:sp>
      <p:pic>
        <p:nvPicPr>
          <p:cNvPr id="8" name="図 7"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872" y="5017770"/>
            <a:ext cx="4849978" cy="529597"/>
          </a:xfrm>
          <a:prstGeom prst="rect">
            <a:avLst/>
          </a:prstGeom>
          <a:ln>
            <a:solidFill>
              <a:schemeClr val="tx1">
                <a:lumMod val="50000"/>
                <a:lumOff val="50000"/>
              </a:schemeClr>
            </a:solidFill>
          </a:ln>
        </p:spPr>
      </p:pic>
      <p:sp>
        <p:nvSpPr>
          <p:cNvPr id="9" name="テキスト ボックス 8"/>
          <p:cNvSpPr txBox="1"/>
          <p:nvPr/>
        </p:nvSpPr>
        <p:spPr>
          <a:xfrm>
            <a:off x="2194560" y="5600700"/>
            <a:ext cx="2223686" cy="523220"/>
          </a:xfrm>
          <a:prstGeom prst="rect">
            <a:avLst/>
          </a:prstGeom>
          <a:noFill/>
        </p:spPr>
        <p:txBody>
          <a:bodyPr wrap="none" rtlCol="0">
            <a:spAutoFit/>
          </a:bodyPr>
          <a:lstStyle/>
          <a:p>
            <a:r>
              <a:rPr kumimoji="1" lang="ja-JP" altLang="en-US" sz="2800" b="1" dirty="0" smtClean="0"/>
              <a:t>この行を実行</a:t>
            </a:r>
            <a:endParaRPr kumimoji="1" lang="ja-JP" altLang="en-US" sz="2800" b="1" dirty="0"/>
          </a:p>
        </p:txBody>
      </p:sp>
      <p:pic>
        <p:nvPicPr>
          <p:cNvPr id="10" name="図 9" descr="画面の領域"/>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9953" y="5055863"/>
            <a:ext cx="3964710" cy="464827"/>
          </a:xfrm>
          <a:prstGeom prst="rect">
            <a:avLst/>
          </a:prstGeom>
          <a:ln>
            <a:solidFill>
              <a:schemeClr val="tx1">
                <a:lumMod val="50000"/>
                <a:lumOff val="50000"/>
              </a:schemeClr>
            </a:solidFill>
          </a:ln>
        </p:spPr>
      </p:pic>
      <p:sp>
        <p:nvSpPr>
          <p:cNvPr id="11" name="テキスト ボックス 10"/>
          <p:cNvSpPr txBox="1"/>
          <p:nvPr/>
        </p:nvSpPr>
        <p:spPr>
          <a:xfrm>
            <a:off x="7399020" y="5604510"/>
            <a:ext cx="3265638" cy="523220"/>
          </a:xfrm>
          <a:prstGeom prst="rect">
            <a:avLst/>
          </a:prstGeom>
          <a:noFill/>
        </p:spPr>
        <p:txBody>
          <a:bodyPr wrap="none" rtlCol="0">
            <a:spAutoFit/>
          </a:bodyPr>
          <a:lstStyle/>
          <a:p>
            <a:r>
              <a:rPr kumimoji="1" lang="ja-JP" altLang="en-US" sz="2800" b="1" dirty="0" smtClean="0"/>
              <a:t>選択した範囲を実行</a:t>
            </a:r>
            <a:endParaRPr kumimoji="1" lang="ja-JP" altLang="en-US" sz="2800" b="1" dirty="0"/>
          </a:p>
        </p:txBody>
      </p:sp>
    </p:spTree>
    <p:extLst>
      <p:ext uri="{BB962C8B-B14F-4D97-AF65-F5344CB8AC3E}">
        <p14:creationId xmlns:p14="http://schemas.microsoft.com/office/powerpoint/2010/main" val="2813315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演習</a:t>
            </a:r>
            <a:r>
              <a:rPr kumimoji="1" lang="en-US" altLang="ja-JP" b="1" dirty="0" smtClean="0">
                <a:solidFill>
                  <a:schemeClr val="tx1">
                    <a:lumMod val="50000"/>
                    <a:lumOff val="50000"/>
                  </a:schemeClr>
                </a:solidFill>
              </a:rPr>
              <a:t>‐1</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838200" y="1825625"/>
            <a:ext cx="10601739" cy="4783604"/>
          </a:xfrm>
        </p:spPr>
        <p:txBody>
          <a:bodyPr>
            <a:normAutofit/>
          </a:bodyPr>
          <a:lstStyle/>
          <a:p>
            <a:r>
              <a:rPr lang="en-US" altLang="ja-JP" dirty="0" err="1" smtClean="0"/>
              <a:t>Rstudio</a:t>
            </a:r>
            <a:r>
              <a:rPr lang="en-US" altLang="ja-JP" dirty="0" smtClean="0"/>
              <a:t> cloud</a:t>
            </a:r>
            <a:r>
              <a:rPr lang="ja-JP" altLang="en-US" dirty="0" smtClean="0"/>
              <a:t>にログインし、</a:t>
            </a:r>
            <a:r>
              <a:rPr lang="en-US" altLang="ja-JP" dirty="0" err="1" smtClean="0"/>
              <a:t>Rstudio</a:t>
            </a:r>
            <a:r>
              <a:rPr lang="en-US" altLang="ja-JP" dirty="0" smtClean="0"/>
              <a:t> cloud</a:t>
            </a:r>
            <a:r>
              <a:rPr lang="ja-JP" altLang="en-US" dirty="0" smtClean="0"/>
              <a:t>で以下のコードを</a:t>
            </a:r>
            <a:r>
              <a:rPr lang="en-US" altLang="ja-JP" dirty="0" smtClean="0"/>
              <a:t/>
            </a:r>
            <a:br>
              <a:rPr lang="en-US" altLang="ja-JP" dirty="0" smtClean="0"/>
            </a:br>
            <a:r>
              <a:rPr lang="ja-JP" altLang="en-US" dirty="0" smtClean="0"/>
              <a:t>実行してください</a:t>
            </a:r>
            <a:endParaRPr lang="en-US" altLang="ja-JP" dirty="0" smtClean="0"/>
          </a:p>
          <a:p>
            <a:pPr marL="0" indent="0">
              <a:buNone/>
            </a:pPr>
            <a:endParaRPr lang="en-US" altLang="ja-JP" dirty="0" smtClean="0"/>
          </a:p>
          <a:p>
            <a:pPr marL="0" indent="0">
              <a:buNone/>
            </a:pPr>
            <a:r>
              <a:rPr lang="en-US" altLang="ja-JP" dirty="0" smtClean="0"/>
              <a:t>x </a:t>
            </a:r>
            <a:r>
              <a:rPr lang="en-US" altLang="ja-JP" dirty="0"/>
              <a:t>&lt;- c(2, 4, 6)</a:t>
            </a:r>
          </a:p>
          <a:p>
            <a:pPr marL="0" indent="0">
              <a:buNone/>
            </a:pPr>
            <a:r>
              <a:rPr lang="en-US" altLang="ja-JP" dirty="0" smtClean="0"/>
              <a:t>y &lt;- c(1, 2, 3)</a:t>
            </a:r>
          </a:p>
          <a:p>
            <a:pPr marL="0" indent="0">
              <a:buNone/>
            </a:pPr>
            <a:r>
              <a:rPr lang="en-US" altLang="ja-JP" dirty="0" smtClean="0"/>
              <a:t>plot(x, y)</a:t>
            </a:r>
            <a:endParaRPr lang="en-US" altLang="ja-JP" dirty="0" smtClean="0"/>
          </a:p>
          <a:p>
            <a:pPr marL="0" indent="0">
              <a:buNone/>
            </a:pPr>
            <a:endParaRPr kumimoji="1" lang="en-US" altLang="ja-JP" dirty="0" smtClean="0"/>
          </a:p>
        </p:txBody>
      </p:sp>
      <p:sp>
        <p:nvSpPr>
          <p:cNvPr id="4" name="フッター プレースホルダー 3"/>
          <p:cNvSpPr>
            <a:spLocks noGrp="1"/>
          </p:cNvSpPr>
          <p:nvPr>
            <p:ph type="ftr" sz="quarter" idx="11"/>
          </p:nvPr>
        </p:nvSpPr>
        <p:spPr/>
        <p:txBody>
          <a:bodyPr/>
          <a:lstStyle/>
          <a:p>
            <a:r>
              <a:rPr lang="en-US" altLang="ja-JP" smtClean="0"/>
              <a:t>R</a:t>
            </a:r>
            <a:r>
              <a:rPr lang="ja-JP" altLang="en-US" smtClean="0"/>
              <a:t> </a:t>
            </a:r>
            <a:r>
              <a:rPr lang="en-US" altLang="ja-JP" smtClean="0"/>
              <a:t>for</a:t>
            </a:r>
            <a:r>
              <a:rPr lang="ja-JP" altLang="en-US" smtClean="0"/>
              <a:t> </a:t>
            </a:r>
            <a:r>
              <a:rPr lang="en-US" altLang="ja-JP" smtClean="0"/>
              <a:t>Pharmacometrics</a:t>
            </a:r>
            <a:endParaRPr lang="ja-JP" altLang="en-US" dirty="0" smtClean="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14</a:t>
            </a:fld>
            <a:endParaRPr kumimoji="1" lang="ja-JP" altLang="en-US"/>
          </a:p>
        </p:txBody>
      </p:sp>
    </p:spTree>
    <p:extLst>
      <p:ext uri="{BB962C8B-B14F-4D97-AF65-F5344CB8AC3E}">
        <p14:creationId xmlns:p14="http://schemas.microsoft.com/office/powerpoint/2010/main" val="4006323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solidFill>
                  <a:schemeClr val="tx1">
                    <a:lumMod val="50000"/>
                    <a:lumOff val="50000"/>
                  </a:schemeClr>
                </a:solidFill>
              </a:rPr>
              <a:t>Package</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838200" y="1825625"/>
            <a:ext cx="10515600" cy="4783604"/>
          </a:xfrm>
        </p:spPr>
        <p:txBody>
          <a:bodyPr>
            <a:normAutofit/>
          </a:bodyPr>
          <a:lstStyle/>
          <a:p>
            <a:r>
              <a:rPr kumimoji="1" lang="en-US" altLang="ja-JP" dirty="0" smtClean="0"/>
              <a:t>Package</a:t>
            </a:r>
            <a:r>
              <a:rPr kumimoji="1" lang="ja-JP" altLang="en-US" dirty="0" smtClean="0"/>
              <a:t>をインストールすることにより機能を追加することができる</a:t>
            </a:r>
            <a:endParaRPr kumimoji="1" lang="en-US" altLang="ja-JP" dirty="0" smtClean="0"/>
          </a:p>
          <a:p>
            <a:r>
              <a:rPr lang="ja-JP" altLang="en-US" dirty="0" smtClean="0"/>
              <a:t>本日使用する主な</a:t>
            </a:r>
            <a:r>
              <a:rPr lang="en-US" altLang="ja-JP" dirty="0" smtClean="0"/>
              <a:t>package</a:t>
            </a:r>
          </a:p>
          <a:p>
            <a:pPr lvl="1">
              <a:buFont typeface="Wingdings" panose="05000000000000000000" pitchFamily="2" charset="2"/>
              <a:buChar char="ü"/>
              <a:tabLst>
                <a:tab pos="2155825" algn="l"/>
              </a:tabLst>
            </a:pPr>
            <a:r>
              <a:rPr lang="en-US" altLang="ja-JP" dirty="0" err="1" smtClean="0"/>
              <a:t>dplyr</a:t>
            </a:r>
            <a:r>
              <a:rPr lang="en-US" altLang="ja-JP" dirty="0" smtClean="0"/>
              <a:t>	</a:t>
            </a:r>
            <a:r>
              <a:rPr lang="ja-JP" altLang="en-US" dirty="0" smtClean="0"/>
              <a:t>データの加工</a:t>
            </a:r>
            <a:endParaRPr lang="en-US" altLang="ja-JP" dirty="0"/>
          </a:p>
          <a:p>
            <a:pPr lvl="1">
              <a:buFont typeface="Wingdings" panose="05000000000000000000" pitchFamily="2" charset="2"/>
              <a:buChar char="ü"/>
              <a:tabLst>
                <a:tab pos="2155825" algn="l"/>
              </a:tabLst>
            </a:pPr>
            <a:r>
              <a:rPr lang="en-US" altLang="ja-JP" dirty="0" smtClean="0"/>
              <a:t>ggplot2	</a:t>
            </a:r>
            <a:r>
              <a:rPr lang="ja-JP" altLang="en-US" dirty="0" smtClean="0"/>
              <a:t>グラフ作成</a:t>
            </a:r>
            <a:endParaRPr lang="en-US" altLang="ja-JP" dirty="0"/>
          </a:p>
          <a:p>
            <a:pPr lvl="1">
              <a:buFont typeface="Wingdings" panose="05000000000000000000" pitchFamily="2" charset="2"/>
              <a:buChar char="ü"/>
              <a:tabLst>
                <a:tab pos="2155825" algn="l"/>
              </a:tabLst>
            </a:pPr>
            <a:r>
              <a:rPr lang="en-US" altLang="ja-JP" dirty="0" err="1" smtClean="0"/>
              <a:t>readr</a:t>
            </a:r>
            <a:r>
              <a:rPr lang="en-US" altLang="ja-JP" dirty="0" smtClean="0"/>
              <a:t>	</a:t>
            </a:r>
            <a:r>
              <a:rPr lang="ja-JP" altLang="en-US" dirty="0" smtClean="0"/>
              <a:t>データの読み込み</a:t>
            </a:r>
            <a:endParaRPr lang="en-US" altLang="ja-JP" dirty="0"/>
          </a:p>
          <a:p>
            <a:pPr lvl="1">
              <a:buFont typeface="Wingdings" panose="05000000000000000000" pitchFamily="2" charset="2"/>
              <a:buChar char="ü"/>
              <a:tabLst>
                <a:tab pos="2155825" algn="l"/>
              </a:tabLst>
            </a:pPr>
            <a:r>
              <a:rPr lang="en-US" altLang="ja-JP" dirty="0" err="1" smtClean="0"/>
              <a:t>gridExtra</a:t>
            </a:r>
            <a:r>
              <a:rPr lang="en-US" altLang="ja-JP" dirty="0" smtClean="0"/>
              <a:t>	</a:t>
            </a:r>
            <a:r>
              <a:rPr lang="ja-JP" altLang="en-US" dirty="0" smtClean="0"/>
              <a:t>グラフ表示</a:t>
            </a:r>
            <a:endParaRPr lang="en-US" altLang="ja-JP" dirty="0"/>
          </a:p>
          <a:p>
            <a:pPr lvl="1">
              <a:buFont typeface="Wingdings" panose="05000000000000000000" pitchFamily="2" charset="2"/>
              <a:buChar char="ü"/>
              <a:tabLst>
                <a:tab pos="2155825" algn="l"/>
              </a:tabLst>
            </a:pPr>
            <a:r>
              <a:rPr lang="en-US" altLang="ja-JP" dirty="0" err="1" smtClean="0"/>
              <a:t>GGally</a:t>
            </a:r>
            <a:r>
              <a:rPr lang="en-US" altLang="ja-JP" dirty="0" smtClean="0"/>
              <a:t>	</a:t>
            </a:r>
            <a:r>
              <a:rPr lang="ja-JP" altLang="en-US" dirty="0" smtClean="0"/>
              <a:t>グラフ表示</a:t>
            </a:r>
            <a:endParaRPr kumimoji="1" lang="en-US" altLang="ja-JP" dirty="0" smtClean="0"/>
          </a:p>
          <a:p>
            <a:r>
              <a:rPr lang="en-US" altLang="ja-JP" dirty="0" smtClean="0"/>
              <a:t>Package</a:t>
            </a:r>
            <a:r>
              <a:rPr lang="ja-JP" altLang="en-US" dirty="0" smtClean="0"/>
              <a:t>をインストールする</a:t>
            </a:r>
            <a:endParaRPr lang="en-US" altLang="ja-JP" dirty="0" smtClean="0"/>
          </a:p>
          <a:p>
            <a:pPr lvl="1">
              <a:buFont typeface="Wingdings" panose="05000000000000000000" pitchFamily="2" charset="2"/>
              <a:buChar char="Ø"/>
            </a:pPr>
            <a:r>
              <a:rPr lang="en-US" altLang="ja-JP" dirty="0" err="1" smtClean="0"/>
              <a:t>install.packages</a:t>
            </a:r>
            <a:r>
              <a:rPr lang="en-US" altLang="ja-JP" dirty="0" smtClean="0"/>
              <a:t>(“</a:t>
            </a:r>
            <a:r>
              <a:rPr lang="en-US" altLang="ja-JP" dirty="0" err="1" smtClean="0"/>
              <a:t>dplyr</a:t>
            </a:r>
            <a:r>
              <a:rPr lang="en-US" altLang="ja-JP" dirty="0" smtClean="0"/>
              <a:t>")</a:t>
            </a:r>
          </a:p>
          <a:p>
            <a:r>
              <a:rPr kumimoji="1" lang="en-US" altLang="ja-JP" dirty="0" smtClean="0"/>
              <a:t>Package</a:t>
            </a:r>
            <a:r>
              <a:rPr kumimoji="1" lang="ja-JP" altLang="en-US" dirty="0" smtClean="0"/>
              <a:t>を使う</a:t>
            </a:r>
            <a:endParaRPr kumimoji="1" lang="en-US" altLang="ja-JP" dirty="0" smtClean="0"/>
          </a:p>
          <a:p>
            <a:pPr lvl="1">
              <a:buFont typeface="Wingdings" panose="05000000000000000000" pitchFamily="2" charset="2"/>
              <a:buChar char="Ø"/>
            </a:pPr>
            <a:r>
              <a:rPr kumimoji="1" lang="en-US" altLang="ja-JP" dirty="0" smtClean="0"/>
              <a:t>library(</a:t>
            </a:r>
            <a:r>
              <a:rPr kumimoji="1" lang="en-US" altLang="ja-JP" dirty="0" err="1" smtClean="0"/>
              <a:t>dplyr</a:t>
            </a:r>
            <a:r>
              <a:rPr kumimoji="1" lang="en-US" altLang="ja-JP" dirty="0" smtClean="0"/>
              <a:t>)</a:t>
            </a:r>
          </a:p>
        </p:txBody>
      </p:sp>
      <p:sp>
        <p:nvSpPr>
          <p:cNvPr id="4" name="フッター プレースホルダー 3"/>
          <p:cNvSpPr>
            <a:spLocks noGrp="1"/>
          </p:cNvSpPr>
          <p:nvPr>
            <p:ph type="ftr" sz="quarter" idx="11"/>
          </p:nvPr>
        </p:nvSpPr>
        <p:spPr/>
        <p:txBody>
          <a:bodyPr/>
          <a:lstStyle/>
          <a:p>
            <a:r>
              <a:rPr lang="en-US" altLang="ja-JP" dirty="0" smtClean="0"/>
              <a:t>R</a:t>
            </a:r>
            <a:r>
              <a:rPr lang="ja-JP" altLang="en-US" dirty="0" smtClean="0"/>
              <a:t> </a:t>
            </a:r>
            <a:r>
              <a:rPr lang="en-US" altLang="ja-JP" dirty="0" smtClean="0"/>
              <a:t>for</a:t>
            </a:r>
            <a:r>
              <a:rPr lang="ja-JP" altLang="en-US" dirty="0" smtClean="0"/>
              <a:t> </a:t>
            </a:r>
            <a:r>
              <a:rPr lang="en-US" altLang="ja-JP" dirty="0" err="1" smtClean="0"/>
              <a:t>Pharmacometrics</a:t>
            </a:r>
            <a:endParaRPr lang="ja-JP" altLang="en-US" dirty="0" smtClean="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15</a:t>
            </a:fld>
            <a:endParaRPr kumimoji="1" lang="ja-JP" altLang="en-US"/>
          </a:p>
        </p:txBody>
      </p:sp>
    </p:spTree>
    <p:extLst>
      <p:ext uri="{BB962C8B-B14F-4D97-AF65-F5344CB8AC3E}">
        <p14:creationId xmlns:p14="http://schemas.microsoft.com/office/powerpoint/2010/main" val="2298397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11"/>
          </p:nvPr>
        </p:nvSpPr>
        <p:spPr/>
        <p:txBody>
          <a:bodyPr/>
          <a:lstStyle/>
          <a:p>
            <a:r>
              <a:rPr lang="en-US" altLang="ja-JP" smtClean="0"/>
              <a:t>R</a:t>
            </a:r>
            <a:r>
              <a:rPr lang="ja-JP" altLang="en-US" smtClean="0"/>
              <a:t> </a:t>
            </a:r>
            <a:r>
              <a:rPr lang="en-US" altLang="ja-JP" smtClean="0"/>
              <a:t>for</a:t>
            </a:r>
            <a:r>
              <a:rPr lang="ja-JP" altLang="en-US" smtClean="0"/>
              <a:t> </a:t>
            </a:r>
            <a:r>
              <a:rPr lang="en-US" altLang="ja-JP" smtClean="0"/>
              <a:t>Pharmacometrics</a:t>
            </a:r>
            <a:endParaRPr lang="ja-JP" altLang="en-US" dirty="0" smtClean="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16</a:t>
            </a:fld>
            <a:endParaRPr kumimoji="1" lang="ja-JP" altLang="en-US"/>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7663" y="127323"/>
            <a:ext cx="9431001" cy="6459012"/>
          </a:xfrm>
          <a:prstGeom prst="rect">
            <a:avLst/>
          </a:prstGeom>
        </p:spPr>
      </p:pic>
      <p:sp>
        <p:nvSpPr>
          <p:cNvPr id="10" name="角丸四角形 9"/>
          <p:cNvSpPr/>
          <p:nvPr/>
        </p:nvSpPr>
        <p:spPr>
          <a:xfrm>
            <a:off x="763929" y="3958542"/>
            <a:ext cx="5989209" cy="2812648"/>
          </a:xfrm>
          <a:prstGeom prst="roundRect">
            <a:avLst>
              <a:gd name="adj" fmla="val 6239"/>
            </a:avLst>
          </a:prstGeom>
          <a:noFill/>
          <a:ln w="571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2551109" y="5128605"/>
            <a:ext cx="2501006" cy="523220"/>
          </a:xfrm>
          <a:prstGeom prst="rect">
            <a:avLst/>
          </a:prstGeom>
          <a:solidFill>
            <a:schemeClr val="tx2"/>
          </a:solidFill>
        </p:spPr>
        <p:txBody>
          <a:bodyPr wrap="none" rtlCol="0">
            <a:spAutoFit/>
          </a:bodyPr>
          <a:lstStyle/>
          <a:p>
            <a:r>
              <a:rPr kumimoji="1" lang="ja-JP" altLang="en-US" sz="2800" b="1" dirty="0" smtClean="0">
                <a:solidFill>
                  <a:srgbClr val="FFC000"/>
                </a:solidFill>
              </a:rPr>
              <a:t>コンソール画面</a:t>
            </a:r>
            <a:endParaRPr kumimoji="1" lang="ja-JP" altLang="en-US" sz="2800" b="1" dirty="0">
              <a:solidFill>
                <a:srgbClr val="FFC000"/>
              </a:solidFill>
            </a:endParaRPr>
          </a:p>
        </p:txBody>
      </p:sp>
      <p:sp>
        <p:nvSpPr>
          <p:cNvPr id="12" name="角丸四角形 11"/>
          <p:cNvSpPr/>
          <p:nvPr/>
        </p:nvSpPr>
        <p:spPr>
          <a:xfrm>
            <a:off x="802398" y="1008528"/>
            <a:ext cx="5941302" cy="2879629"/>
          </a:xfrm>
          <a:prstGeom prst="roundRect">
            <a:avLst>
              <a:gd name="adj" fmla="val 6239"/>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3065305" y="2242651"/>
            <a:ext cx="1364476" cy="523220"/>
          </a:xfrm>
          <a:prstGeom prst="rect">
            <a:avLst/>
          </a:prstGeom>
          <a:solidFill>
            <a:schemeClr val="tx2"/>
          </a:solidFill>
        </p:spPr>
        <p:txBody>
          <a:bodyPr wrap="none" rtlCol="0">
            <a:spAutoFit/>
          </a:bodyPr>
          <a:lstStyle/>
          <a:p>
            <a:r>
              <a:rPr kumimoji="1" lang="ja-JP" altLang="en-US" sz="2800" b="1" dirty="0" smtClean="0">
                <a:solidFill>
                  <a:schemeClr val="accent6"/>
                </a:solidFill>
              </a:rPr>
              <a:t>エディタ</a:t>
            </a:r>
            <a:endParaRPr kumimoji="1" lang="ja-JP" altLang="en-US" sz="2800" b="1" dirty="0">
              <a:solidFill>
                <a:schemeClr val="accent6"/>
              </a:solidFill>
            </a:endParaRPr>
          </a:p>
        </p:txBody>
      </p:sp>
      <p:sp>
        <p:nvSpPr>
          <p:cNvPr id="14" name="角丸四角形 13"/>
          <p:cNvSpPr/>
          <p:nvPr/>
        </p:nvSpPr>
        <p:spPr>
          <a:xfrm>
            <a:off x="6761527" y="3011648"/>
            <a:ext cx="4672047" cy="3644645"/>
          </a:xfrm>
          <a:prstGeom prst="roundRect">
            <a:avLst>
              <a:gd name="adj" fmla="val 6239"/>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7427911" y="4930247"/>
            <a:ext cx="3738524" cy="954107"/>
          </a:xfrm>
          <a:prstGeom prst="rect">
            <a:avLst/>
          </a:prstGeom>
          <a:solidFill>
            <a:schemeClr val="tx2"/>
          </a:solidFill>
        </p:spPr>
        <p:txBody>
          <a:bodyPr wrap="none" rtlCol="0">
            <a:spAutoFit/>
          </a:bodyPr>
          <a:lstStyle/>
          <a:p>
            <a:r>
              <a:rPr kumimoji="1" lang="ja-JP" altLang="en-US" sz="2800" b="1" dirty="0" smtClean="0">
                <a:solidFill>
                  <a:schemeClr val="accent2"/>
                </a:solidFill>
              </a:rPr>
              <a:t>グラフ・ファイル・</a:t>
            </a:r>
            <a:endParaRPr kumimoji="1" lang="en-US" altLang="ja-JP" sz="2800" b="1" dirty="0" smtClean="0">
              <a:solidFill>
                <a:schemeClr val="accent2"/>
              </a:solidFill>
            </a:endParaRPr>
          </a:p>
          <a:p>
            <a:r>
              <a:rPr lang="ja-JP" altLang="en-US" sz="2800" b="1" dirty="0" smtClean="0">
                <a:solidFill>
                  <a:schemeClr val="accent2"/>
                </a:solidFill>
              </a:rPr>
              <a:t>ヘルプ・パッケージ管理</a:t>
            </a:r>
            <a:endParaRPr kumimoji="1" lang="ja-JP" altLang="en-US" sz="2800" b="1" dirty="0">
              <a:solidFill>
                <a:schemeClr val="accent2"/>
              </a:solidFill>
            </a:endParaRPr>
          </a:p>
        </p:txBody>
      </p:sp>
      <p:sp>
        <p:nvSpPr>
          <p:cNvPr id="16" name="角丸四角形 15"/>
          <p:cNvSpPr/>
          <p:nvPr/>
        </p:nvSpPr>
        <p:spPr>
          <a:xfrm>
            <a:off x="6826879" y="898712"/>
            <a:ext cx="4523772" cy="2086536"/>
          </a:xfrm>
          <a:prstGeom prst="roundRect">
            <a:avLst>
              <a:gd name="adj" fmla="val 6239"/>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p:cNvSpPr txBox="1"/>
          <p:nvPr/>
        </p:nvSpPr>
        <p:spPr>
          <a:xfrm>
            <a:off x="7344988" y="2231871"/>
            <a:ext cx="3502882" cy="523220"/>
          </a:xfrm>
          <a:prstGeom prst="rect">
            <a:avLst/>
          </a:prstGeom>
          <a:solidFill>
            <a:schemeClr val="tx2"/>
          </a:solidFill>
        </p:spPr>
        <p:txBody>
          <a:bodyPr wrap="none" rtlCol="0">
            <a:spAutoFit/>
          </a:bodyPr>
          <a:lstStyle/>
          <a:p>
            <a:r>
              <a:rPr kumimoji="1" lang="ja-JP" altLang="en-US" sz="2800" b="1" dirty="0" smtClean="0">
                <a:solidFill>
                  <a:schemeClr val="bg1"/>
                </a:solidFill>
              </a:rPr>
              <a:t>オブジェクト・履歴など</a:t>
            </a:r>
            <a:endParaRPr kumimoji="1" lang="ja-JP" altLang="en-US" sz="2800" b="1" dirty="0">
              <a:solidFill>
                <a:schemeClr val="bg1"/>
              </a:solidFill>
            </a:endParaRPr>
          </a:p>
        </p:txBody>
      </p:sp>
    </p:spTree>
    <p:extLst>
      <p:ext uri="{BB962C8B-B14F-4D97-AF65-F5344CB8AC3E}">
        <p14:creationId xmlns:p14="http://schemas.microsoft.com/office/powerpoint/2010/main" val="3899037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4382343" y="3325907"/>
            <a:ext cx="7455688" cy="3096626"/>
          </a:xfrm>
          <a:prstGeom prst="rect">
            <a:avLst/>
          </a:prstGeom>
          <a:ln>
            <a:solidFill>
              <a:schemeClr val="tx1">
                <a:lumMod val="50000"/>
                <a:lumOff val="50000"/>
              </a:schemeClr>
            </a:solidFill>
          </a:ln>
        </p:spPr>
      </p:pic>
      <p:sp>
        <p:nvSpPr>
          <p:cNvPr id="2" name="タイトル 1"/>
          <p:cNvSpPr>
            <a:spLocks noGrp="1"/>
          </p:cNvSpPr>
          <p:nvPr>
            <p:ph type="title"/>
          </p:nvPr>
        </p:nvSpPr>
        <p:spPr/>
        <p:txBody>
          <a:bodyPr/>
          <a:lstStyle/>
          <a:p>
            <a:r>
              <a:rPr kumimoji="1" lang="en-US" altLang="ja-JP" b="1" dirty="0" smtClean="0">
                <a:solidFill>
                  <a:schemeClr val="tx1">
                    <a:lumMod val="50000"/>
                    <a:lumOff val="50000"/>
                  </a:schemeClr>
                </a:solidFill>
              </a:rPr>
              <a:t>R markdown</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838200" y="1825625"/>
            <a:ext cx="10515600" cy="4783604"/>
          </a:xfrm>
        </p:spPr>
        <p:txBody>
          <a:bodyPr>
            <a:normAutofit/>
          </a:bodyPr>
          <a:lstStyle/>
          <a:p>
            <a:r>
              <a:rPr kumimoji="1" lang="en-US" altLang="ja-JP" dirty="0" smtClean="0"/>
              <a:t>R</a:t>
            </a:r>
            <a:r>
              <a:rPr kumimoji="1" lang="ja-JP" altLang="en-US" dirty="0" smtClean="0"/>
              <a:t>のコードと実行結果、解説文等を、</a:t>
            </a:r>
            <a:r>
              <a:rPr kumimoji="1" lang="en-US" altLang="ja-JP" dirty="0" smtClean="0"/>
              <a:t>html, pdf, doc</a:t>
            </a:r>
            <a:r>
              <a:rPr kumimoji="1" lang="ja-JP" altLang="en-US" dirty="0" smtClean="0"/>
              <a:t>形式で出力</a:t>
            </a:r>
            <a:endParaRPr kumimoji="1" lang="en-US" altLang="ja-JP" dirty="0" smtClean="0"/>
          </a:p>
          <a:p>
            <a:r>
              <a:rPr lang="en-US" altLang="ja-JP" dirty="0"/>
              <a:t>R</a:t>
            </a:r>
            <a:r>
              <a:rPr lang="ja-JP" altLang="en-US" dirty="0"/>
              <a:t>コードとドキュメントを同時に</a:t>
            </a:r>
            <a:r>
              <a:rPr lang="ja-JP" altLang="en-US" dirty="0" smtClean="0"/>
              <a:t>作成できる</a:t>
            </a:r>
            <a:endParaRPr lang="en-US" altLang="ja-JP" dirty="0" smtClean="0"/>
          </a:p>
          <a:p>
            <a:r>
              <a:rPr lang="en-US" altLang="ja-JP" dirty="0" smtClean="0"/>
              <a:t>R</a:t>
            </a:r>
            <a:r>
              <a:rPr lang="ja-JP" altLang="en-US" dirty="0" smtClean="0"/>
              <a:t>コードの実行結果がコード記載部分のすぐ下に表示される</a:t>
            </a:r>
            <a:endParaRPr lang="en-US" altLang="ja-JP" dirty="0" smtClean="0"/>
          </a:p>
          <a:p>
            <a:r>
              <a:rPr lang="en-US" altLang="ja-JP" dirty="0" err="1" smtClean="0"/>
              <a:t>Rstudio</a:t>
            </a:r>
            <a:r>
              <a:rPr lang="en-US" altLang="ja-JP" dirty="0" smtClean="0"/>
              <a:t> Help </a:t>
            </a:r>
            <a:br>
              <a:rPr lang="en-US" altLang="ja-JP" dirty="0" smtClean="0"/>
            </a:br>
            <a:r>
              <a:rPr lang="en-US" altLang="ja-JP" dirty="0" smtClean="0"/>
              <a:t>-&gt; </a:t>
            </a:r>
            <a:r>
              <a:rPr lang="en-US" altLang="ja-JP" dirty="0" err="1" smtClean="0"/>
              <a:t>Cheetsheets</a:t>
            </a:r>
            <a:r>
              <a:rPr lang="en-US" altLang="ja-JP" dirty="0"/>
              <a:t/>
            </a:r>
            <a:br>
              <a:rPr lang="en-US" altLang="ja-JP" dirty="0"/>
            </a:br>
            <a:r>
              <a:rPr lang="en-US" altLang="ja-JP" dirty="0" smtClean="0"/>
              <a:t> -&gt; R Markdown </a:t>
            </a:r>
            <a:r>
              <a:rPr lang="en-US" altLang="ja-JP" dirty="0" err="1" smtClean="0"/>
              <a:t>Cheet</a:t>
            </a:r>
            <a:r>
              <a:rPr lang="en-US" altLang="ja-JP" dirty="0" smtClean="0"/>
              <a:t> Sheet</a:t>
            </a:r>
            <a:br>
              <a:rPr lang="en-US" altLang="ja-JP" dirty="0" smtClean="0"/>
            </a:br>
            <a:r>
              <a:rPr lang="en-US" altLang="ja-JP" dirty="0" smtClean="0"/>
              <a:t> -&gt; R </a:t>
            </a:r>
            <a:r>
              <a:rPr lang="en-US" altLang="ja-JP" dirty="0" err="1" smtClean="0"/>
              <a:t>Markdwosn</a:t>
            </a:r>
            <a:r>
              <a:rPr lang="en-US" altLang="ja-JP" dirty="0" smtClean="0"/>
              <a:t> Reference Guide</a:t>
            </a:r>
            <a:br>
              <a:rPr lang="en-US" altLang="ja-JP" dirty="0" smtClean="0"/>
            </a:br>
            <a:endParaRPr lang="en-US" altLang="ja-JP" dirty="0" smtClean="0"/>
          </a:p>
          <a:p>
            <a:endParaRPr lang="en-US" altLang="ja-JP" dirty="0"/>
          </a:p>
          <a:p>
            <a:endParaRPr kumimoji="1" lang="en-US" altLang="ja-JP" dirty="0" smtClean="0"/>
          </a:p>
        </p:txBody>
      </p:sp>
      <p:sp>
        <p:nvSpPr>
          <p:cNvPr id="4" name="フッター プレースホルダー 3"/>
          <p:cNvSpPr>
            <a:spLocks noGrp="1"/>
          </p:cNvSpPr>
          <p:nvPr>
            <p:ph type="ftr" sz="quarter" idx="11"/>
          </p:nvPr>
        </p:nvSpPr>
        <p:spPr/>
        <p:txBody>
          <a:bodyPr/>
          <a:lstStyle/>
          <a:p>
            <a:r>
              <a:rPr lang="en-US" altLang="ja-JP" dirty="0" smtClean="0"/>
              <a:t>R</a:t>
            </a:r>
            <a:r>
              <a:rPr lang="ja-JP" altLang="en-US" dirty="0" smtClean="0"/>
              <a:t> </a:t>
            </a:r>
            <a:r>
              <a:rPr lang="en-US" altLang="ja-JP" dirty="0" smtClean="0"/>
              <a:t>for</a:t>
            </a:r>
            <a:r>
              <a:rPr lang="ja-JP" altLang="en-US" dirty="0" smtClean="0"/>
              <a:t> </a:t>
            </a:r>
            <a:r>
              <a:rPr lang="en-US" altLang="ja-JP" dirty="0" err="1" smtClean="0"/>
              <a:t>Pharmacometrics</a:t>
            </a:r>
            <a:endParaRPr lang="ja-JP" altLang="en-US" dirty="0" smtClean="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17</a:t>
            </a:fld>
            <a:endParaRPr kumimoji="1" lang="ja-JP" altLang="en-US"/>
          </a:p>
        </p:txBody>
      </p:sp>
      <p:graphicFrame>
        <p:nvGraphicFramePr>
          <p:cNvPr id="6" name="オブジェクト 5"/>
          <p:cNvGraphicFramePr>
            <a:graphicFrameLocks noChangeAspect="1"/>
          </p:cNvGraphicFramePr>
          <p:nvPr>
            <p:extLst>
              <p:ext uri="{D42A27DB-BD31-4B8C-83A1-F6EECF244321}">
                <p14:modId xmlns:p14="http://schemas.microsoft.com/office/powerpoint/2010/main" val="3612270551"/>
              </p:ext>
            </p:extLst>
          </p:nvPr>
        </p:nvGraphicFramePr>
        <p:xfrm>
          <a:off x="8163736" y="567080"/>
          <a:ext cx="2044715" cy="784639"/>
        </p:xfrm>
        <a:graphic>
          <a:graphicData uri="http://schemas.openxmlformats.org/presentationml/2006/ole">
            <mc:AlternateContent xmlns:mc="http://schemas.openxmlformats.org/markup-compatibility/2006">
              <mc:Choice xmlns:v="urn:schemas-microsoft-com:vml" Requires="v">
                <p:oleObj spid="_x0000_s1035" name="パッケージャー シェル オブジェクト" showAsIcon="1" r:id="rId4" imgW="975600" imgH="374040" progId="Package">
                  <p:embed/>
                </p:oleObj>
              </mc:Choice>
              <mc:Fallback>
                <p:oleObj name="パッケージャー シェル オブジェクト" showAsIcon="1" r:id="rId4" imgW="975600" imgH="374040" progId="Package">
                  <p:embed/>
                  <p:pic>
                    <p:nvPicPr>
                      <p:cNvPr id="6" name="オブジェクト 5"/>
                      <p:cNvPicPr/>
                      <p:nvPr/>
                    </p:nvPicPr>
                    <p:blipFill>
                      <a:blip r:embed="rId5"/>
                      <a:stretch>
                        <a:fillRect/>
                      </a:stretch>
                    </p:blipFill>
                    <p:spPr>
                      <a:xfrm>
                        <a:off x="8163736" y="567080"/>
                        <a:ext cx="2044715" cy="784639"/>
                      </a:xfrm>
                      <a:prstGeom prst="rect">
                        <a:avLst/>
                      </a:prstGeom>
                    </p:spPr>
                  </p:pic>
                </p:oleObj>
              </mc:Fallback>
            </mc:AlternateContent>
          </a:graphicData>
        </a:graphic>
      </p:graphicFrame>
    </p:spTree>
    <p:extLst>
      <p:ext uri="{BB962C8B-B14F-4D97-AF65-F5344CB8AC3E}">
        <p14:creationId xmlns:p14="http://schemas.microsoft.com/office/powerpoint/2010/main" val="1562193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solidFill>
                  <a:schemeClr val="tx1">
                    <a:lumMod val="50000"/>
                    <a:lumOff val="50000"/>
                  </a:schemeClr>
                </a:solidFill>
              </a:rPr>
              <a:t>R </a:t>
            </a:r>
            <a:r>
              <a:rPr kumimoji="1" lang="en-US" altLang="ja-JP" b="1" dirty="0" smtClean="0">
                <a:solidFill>
                  <a:schemeClr val="tx1">
                    <a:lumMod val="50000"/>
                    <a:lumOff val="50000"/>
                  </a:schemeClr>
                </a:solidFill>
              </a:rPr>
              <a:t>markdown</a:t>
            </a:r>
            <a:r>
              <a:rPr kumimoji="1" lang="ja-JP" altLang="en-US" b="1" dirty="0" smtClean="0">
                <a:solidFill>
                  <a:schemeClr val="tx1">
                    <a:lumMod val="50000"/>
                    <a:lumOff val="50000"/>
                  </a:schemeClr>
                </a:solidFill>
              </a:rPr>
              <a:t>によるドキュメント作成の流れ</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838200" y="1825625"/>
            <a:ext cx="10515600" cy="4783604"/>
          </a:xfrm>
        </p:spPr>
        <p:txBody>
          <a:bodyPr>
            <a:normAutofit/>
          </a:bodyPr>
          <a:lstStyle/>
          <a:p>
            <a:pPr marL="514350" indent="-514350">
              <a:buFont typeface="+mj-lt"/>
              <a:buAutoNum type="arabicPeriod"/>
            </a:pPr>
            <a:r>
              <a:rPr lang="en-US" altLang="ja-JP" dirty="0" smtClean="0"/>
              <a:t>File -&gt; New File -&gt; R markdown…</a:t>
            </a:r>
            <a:br>
              <a:rPr lang="en-US" altLang="ja-JP" dirty="0" smtClean="0"/>
            </a:br>
            <a:r>
              <a:rPr lang="ja-JP" altLang="en-US" dirty="0" smtClean="0"/>
              <a:t>から </a:t>
            </a:r>
            <a:r>
              <a:rPr lang="en-US" altLang="ja-JP" dirty="0" smtClean="0"/>
              <a:t>.</a:t>
            </a:r>
            <a:r>
              <a:rPr lang="en-US" altLang="ja-JP" dirty="0" err="1" smtClean="0"/>
              <a:t>rmd</a:t>
            </a:r>
            <a:r>
              <a:rPr lang="ja-JP" altLang="en-US" dirty="0" smtClean="0"/>
              <a:t>ファイルを新規作成</a:t>
            </a:r>
            <a:endParaRPr lang="en-US" altLang="ja-JP" dirty="0" smtClean="0"/>
          </a:p>
          <a:p>
            <a:pPr marL="514350" indent="-514350">
              <a:buFont typeface="+mj-lt"/>
              <a:buAutoNum type="arabicPeriod"/>
            </a:pPr>
            <a:r>
              <a:rPr lang="ja-JP" altLang="en-US" dirty="0" smtClean="0"/>
              <a:t>ドキュメントと</a:t>
            </a:r>
            <a:r>
              <a:rPr lang="en-US" altLang="ja-JP" dirty="0" smtClean="0"/>
              <a:t>R</a:t>
            </a:r>
            <a:r>
              <a:rPr lang="ja-JP" altLang="en-US" dirty="0" smtClean="0"/>
              <a:t>コード作成</a:t>
            </a:r>
            <a:r>
              <a:rPr lang="en-US" altLang="ja-JP" dirty="0" smtClean="0"/>
              <a:t/>
            </a:r>
            <a:br>
              <a:rPr lang="en-US" altLang="ja-JP" dirty="0" smtClean="0"/>
            </a:br>
            <a:r>
              <a:rPr lang="en-US" altLang="ja-JP" dirty="0" smtClean="0"/>
              <a:t>R</a:t>
            </a:r>
            <a:r>
              <a:rPr lang="ja-JP" altLang="en-US" dirty="0" smtClean="0"/>
              <a:t>コードは</a:t>
            </a:r>
            <a:r>
              <a:rPr lang="en-US" altLang="ja-JP" dirty="0" smtClean="0"/>
              <a:t>R</a:t>
            </a:r>
            <a:r>
              <a:rPr lang="ja-JP" altLang="en-US" dirty="0" smtClean="0"/>
              <a:t> チャンクに記載</a:t>
            </a:r>
            <a:endParaRPr lang="en-US" altLang="ja-JP" dirty="0" smtClean="0"/>
          </a:p>
          <a:p>
            <a:pPr marL="514350" indent="-514350">
              <a:buFont typeface="+mj-lt"/>
              <a:buAutoNum type="arabicPeriod"/>
            </a:pPr>
            <a:r>
              <a:rPr lang="ja-JP" altLang="en-US" dirty="0" smtClean="0"/>
              <a:t>作成中の</a:t>
            </a:r>
            <a:r>
              <a:rPr lang="en-US" altLang="ja-JP" dirty="0" smtClean="0"/>
              <a:t>R</a:t>
            </a:r>
            <a:r>
              <a:rPr lang="ja-JP" altLang="en-US" dirty="0" smtClean="0"/>
              <a:t>コード実行結果は、</a:t>
            </a:r>
            <a:r>
              <a:rPr lang="en-US" altLang="ja-JP" dirty="0" smtClean="0"/>
              <a:t/>
            </a:r>
            <a:br>
              <a:rPr lang="en-US" altLang="ja-JP" dirty="0" smtClean="0"/>
            </a:br>
            <a:r>
              <a:rPr lang="en-US" altLang="ja-JP" dirty="0" smtClean="0"/>
              <a:t>Shift + Ctrl + Enter</a:t>
            </a:r>
            <a:r>
              <a:rPr lang="ja-JP" altLang="en-US" dirty="0" smtClean="0"/>
              <a:t>で確認</a:t>
            </a:r>
            <a:endParaRPr lang="en-US" altLang="ja-JP" dirty="0" smtClean="0"/>
          </a:p>
          <a:p>
            <a:pPr marL="514350" indent="-514350">
              <a:buFont typeface="+mj-lt"/>
              <a:buAutoNum type="arabicPeriod"/>
            </a:pPr>
            <a:r>
              <a:rPr lang="en-US" altLang="ja-JP" dirty="0" smtClean="0"/>
              <a:t>Knit</a:t>
            </a:r>
            <a:r>
              <a:rPr lang="ja-JP" altLang="en-US" dirty="0" smtClean="0"/>
              <a:t>ボタンでドキュメント作成</a:t>
            </a:r>
            <a:endParaRPr lang="en-US" altLang="ja-JP" dirty="0" smtClean="0"/>
          </a:p>
          <a:p>
            <a:pPr marL="514350" indent="-514350">
              <a:buFont typeface="+mj-lt"/>
              <a:buAutoNum type="arabicPeriod"/>
            </a:pPr>
            <a:endParaRPr lang="en-US" altLang="ja-JP" dirty="0"/>
          </a:p>
          <a:p>
            <a:endParaRPr kumimoji="1" lang="en-US" altLang="ja-JP" dirty="0" smtClean="0"/>
          </a:p>
        </p:txBody>
      </p:sp>
      <p:sp>
        <p:nvSpPr>
          <p:cNvPr id="4" name="フッター プレースホルダー 3"/>
          <p:cNvSpPr>
            <a:spLocks noGrp="1"/>
          </p:cNvSpPr>
          <p:nvPr>
            <p:ph type="ftr" sz="quarter" idx="11"/>
          </p:nvPr>
        </p:nvSpPr>
        <p:spPr/>
        <p:txBody>
          <a:bodyPr/>
          <a:lstStyle/>
          <a:p>
            <a:r>
              <a:rPr lang="en-US" altLang="ja-JP" dirty="0" smtClean="0"/>
              <a:t>R</a:t>
            </a:r>
            <a:r>
              <a:rPr lang="ja-JP" altLang="en-US" dirty="0" smtClean="0"/>
              <a:t> </a:t>
            </a:r>
            <a:r>
              <a:rPr lang="en-US" altLang="ja-JP" dirty="0" smtClean="0"/>
              <a:t>for</a:t>
            </a:r>
            <a:r>
              <a:rPr lang="ja-JP" altLang="en-US" dirty="0" smtClean="0"/>
              <a:t> </a:t>
            </a:r>
            <a:r>
              <a:rPr lang="en-US" altLang="ja-JP" dirty="0" err="1" smtClean="0"/>
              <a:t>Pharmacometrics</a:t>
            </a:r>
            <a:endParaRPr lang="ja-JP" altLang="en-US" dirty="0" smtClean="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18</a:t>
            </a:fld>
            <a:endParaRPr kumimoji="1" lang="ja-JP" altLang="en-US"/>
          </a:p>
        </p:txBody>
      </p:sp>
      <p:pic>
        <p:nvPicPr>
          <p:cNvPr id="8" name="図 7"/>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411681" y="1371410"/>
            <a:ext cx="4074668" cy="3622571"/>
          </a:xfrm>
          <a:prstGeom prst="rect">
            <a:avLst/>
          </a:prstGeom>
          <a:ln>
            <a:solidFill>
              <a:schemeClr val="tx1">
                <a:lumMod val="50000"/>
                <a:lumOff val="50000"/>
              </a:schemeClr>
            </a:solidFill>
          </a:ln>
        </p:spPr>
      </p:pic>
      <p:pic>
        <p:nvPicPr>
          <p:cNvPr id="9" name="図 8"/>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02798" y="5197929"/>
            <a:ext cx="11251746" cy="1557282"/>
          </a:xfrm>
          <a:prstGeom prst="rect">
            <a:avLst/>
          </a:prstGeom>
          <a:ln>
            <a:solidFill>
              <a:schemeClr val="tx1">
                <a:lumMod val="50000"/>
                <a:lumOff val="50000"/>
              </a:schemeClr>
            </a:solidFill>
          </a:ln>
        </p:spPr>
      </p:pic>
      <p:sp>
        <p:nvSpPr>
          <p:cNvPr id="10" name="右矢印 9"/>
          <p:cNvSpPr/>
          <p:nvPr/>
        </p:nvSpPr>
        <p:spPr>
          <a:xfrm rot="5400000">
            <a:off x="2139680" y="5397957"/>
            <a:ext cx="1277075" cy="496025"/>
          </a:xfrm>
          <a:prstGeom prst="rightArrow">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59443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solidFill>
                  <a:schemeClr val="tx1">
                    <a:lumMod val="50000"/>
                    <a:lumOff val="50000"/>
                  </a:schemeClr>
                </a:solidFill>
              </a:rPr>
              <a:t>見出しと改行</a:t>
            </a:r>
            <a:endParaRPr kumimoji="1" lang="ja-JP" altLang="en-US" b="1" dirty="0">
              <a:solidFill>
                <a:schemeClr val="tx1">
                  <a:lumMod val="50000"/>
                  <a:lumOff val="50000"/>
                </a:schemeClr>
              </a:solidFill>
            </a:endParaRPr>
          </a:p>
        </p:txBody>
      </p:sp>
      <p:sp>
        <p:nvSpPr>
          <p:cNvPr id="4" name="フッター プレースホルダー 3"/>
          <p:cNvSpPr>
            <a:spLocks noGrp="1"/>
          </p:cNvSpPr>
          <p:nvPr>
            <p:ph type="ftr" sz="quarter" idx="11"/>
          </p:nvPr>
        </p:nvSpPr>
        <p:spPr/>
        <p:txBody>
          <a:bodyPr/>
          <a:lstStyle/>
          <a:p>
            <a:r>
              <a:rPr lang="en-US" altLang="ja-JP" dirty="0" smtClean="0"/>
              <a:t>R</a:t>
            </a:r>
            <a:r>
              <a:rPr lang="ja-JP" altLang="en-US" dirty="0" smtClean="0"/>
              <a:t> </a:t>
            </a:r>
            <a:r>
              <a:rPr lang="en-US" altLang="ja-JP" dirty="0" smtClean="0"/>
              <a:t>for</a:t>
            </a:r>
            <a:r>
              <a:rPr lang="ja-JP" altLang="en-US" dirty="0" smtClean="0"/>
              <a:t> </a:t>
            </a:r>
            <a:r>
              <a:rPr lang="en-US" altLang="ja-JP" dirty="0" err="1" smtClean="0"/>
              <a:t>Pharmacometrics</a:t>
            </a:r>
            <a:endParaRPr lang="ja-JP" altLang="en-US" dirty="0" smtClean="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19</a:t>
            </a:fld>
            <a:endParaRPr kumimoji="1" lang="ja-JP" altLang="en-US"/>
          </a:p>
        </p:txBody>
      </p:sp>
      <p:sp>
        <p:nvSpPr>
          <p:cNvPr id="12" name="テキスト ボックス 11"/>
          <p:cNvSpPr txBox="1"/>
          <p:nvPr/>
        </p:nvSpPr>
        <p:spPr>
          <a:xfrm>
            <a:off x="8403770" y="293915"/>
            <a:ext cx="1874231" cy="523220"/>
          </a:xfrm>
          <a:prstGeom prst="rect">
            <a:avLst/>
          </a:prstGeom>
          <a:noFill/>
        </p:spPr>
        <p:txBody>
          <a:bodyPr wrap="none" rtlCol="0">
            <a:spAutoFit/>
          </a:bodyPr>
          <a:lstStyle/>
          <a:p>
            <a:r>
              <a:rPr kumimoji="1" lang="ja-JP" altLang="en-US" sz="2800" dirty="0" smtClean="0">
                <a:solidFill>
                  <a:schemeClr val="accent2"/>
                </a:solidFill>
              </a:rPr>
              <a:t>ドキュメント</a:t>
            </a:r>
            <a:endParaRPr kumimoji="1" lang="ja-JP" altLang="en-US" sz="2800" dirty="0">
              <a:solidFill>
                <a:schemeClr val="accent2"/>
              </a:solidFill>
            </a:endParaRPr>
          </a:p>
        </p:txBody>
      </p:sp>
      <p:pic>
        <p:nvPicPr>
          <p:cNvPr id="14" name="図 13"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4246" y="890262"/>
            <a:ext cx="4854981" cy="4846509"/>
          </a:xfrm>
          <a:prstGeom prst="rect">
            <a:avLst/>
          </a:prstGeom>
          <a:ln w="38100">
            <a:solidFill>
              <a:schemeClr val="tx1">
                <a:lumMod val="50000"/>
                <a:lumOff val="50000"/>
              </a:schemeClr>
            </a:solidFill>
          </a:ln>
        </p:spPr>
      </p:pic>
      <p:pic>
        <p:nvPicPr>
          <p:cNvPr id="16" name="図 15" descr="画面の領域"/>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985" y="2537894"/>
            <a:ext cx="6433770" cy="3187991"/>
          </a:xfrm>
          <a:prstGeom prst="rect">
            <a:avLst/>
          </a:prstGeom>
          <a:ln w="38100">
            <a:solidFill>
              <a:schemeClr val="tx1">
                <a:lumMod val="50000"/>
                <a:lumOff val="50000"/>
              </a:schemeClr>
            </a:solidFill>
          </a:ln>
        </p:spPr>
      </p:pic>
      <p:sp>
        <p:nvSpPr>
          <p:cNvPr id="11" name="右矢印 10"/>
          <p:cNvSpPr/>
          <p:nvPr/>
        </p:nvSpPr>
        <p:spPr>
          <a:xfrm rot="5400000">
            <a:off x="5851708" y="1675044"/>
            <a:ext cx="1277075" cy="496025"/>
          </a:xfrm>
          <a:prstGeom prst="rightArrow">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1045027" y="5849464"/>
            <a:ext cx="4920344" cy="523220"/>
          </a:xfrm>
          <a:prstGeom prst="rect">
            <a:avLst/>
          </a:prstGeom>
          <a:noFill/>
        </p:spPr>
        <p:txBody>
          <a:bodyPr wrap="square" rtlCol="0">
            <a:spAutoFit/>
          </a:bodyPr>
          <a:lstStyle/>
          <a:p>
            <a:r>
              <a:rPr kumimoji="1" lang="ja-JP" altLang="en-US" sz="2800" dirty="0" smtClean="0">
                <a:solidFill>
                  <a:schemeClr val="accent2"/>
                </a:solidFill>
              </a:rPr>
              <a:t>改行は半角スペース２つ</a:t>
            </a:r>
            <a:endParaRPr kumimoji="1" lang="ja-JP" altLang="en-US" sz="2800" dirty="0">
              <a:solidFill>
                <a:schemeClr val="accent2"/>
              </a:solidFill>
            </a:endParaRPr>
          </a:p>
        </p:txBody>
      </p:sp>
      <p:sp>
        <p:nvSpPr>
          <p:cNvPr id="18" name="テキスト ボックス 17"/>
          <p:cNvSpPr txBox="1"/>
          <p:nvPr/>
        </p:nvSpPr>
        <p:spPr>
          <a:xfrm>
            <a:off x="4452257" y="1458687"/>
            <a:ext cx="1896673" cy="954107"/>
          </a:xfrm>
          <a:prstGeom prst="rect">
            <a:avLst/>
          </a:prstGeom>
          <a:noFill/>
        </p:spPr>
        <p:txBody>
          <a:bodyPr wrap="none" rtlCol="0">
            <a:spAutoFit/>
          </a:bodyPr>
          <a:lstStyle/>
          <a:p>
            <a:r>
              <a:rPr kumimoji="1" lang="ja-JP" altLang="en-US" sz="2800" dirty="0" smtClean="0">
                <a:solidFill>
                  <a:schemeClr val="accent2"/>
                </a:solidFill>
              </a:rPr>
              <a:t>見出し表示</a:t>
            </a:r>
            <a:r>
              <a:rPr kumimoji="1" lang="en-US" altLang="ja-JP" sz="2800" dirty="0" smtClean="0">
                <a:solidFill>
                  <a:schemeClr val="accent2"/>
                </a:solidFill>
              </a:rPr>
              <a:t/>
            </a:r>
            <a:br>
              <a:rPr kumimoji="1" lang="en-US" altLang="ja-JP" sz="2800" dirty="0" smtClean="0">
                <a:solidFill>
                  <a:schemeClr val="accent2"/>
                </a:solidFill>
              </a:rPr>
            </a:br>
            <a:r>
              <a:rPr kumimoji="1" lang="ja-JP" altLang="en-US" sz="2800" dirty="0" smtClean="0">
                <a:solidFill>
                  <a:schemeClr val="accent2"/>
                </a:solidFill>
              </a:rPr>
              <a:t>ボタン</a:t>
            </a:r>
            <a:endParaRPr kumimoji="1" lang="ja-JP" altLang="en-US" sz="2800" dirty="0">
              <a:solidFill>
                <a:schemeClr val="accent2"/>
              </a:solidFill>
            </a:endParaRPr>
          </a:p>
        </p:txBody>
      </p:sp>
    </p:spTree>
    <p:extLst>
      <p:ext uri="{BB962C8B-B14F-4D97-AF65-F5344CB8AC3E}">
        <p14:creationId xmlns:p14="http://schemas.microsoft.com/office/powerpoint/2010/main" val="2398835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solidFill>
                  <a:schemeClr val="tx1">
                    <a:lumMod val="50000"/>
                    <a:lumOff val="50000"/>
                  </a:schemeClr>
                </a:solidFill>
              </a:rPr>
              <a:t>Contents</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p:txBody>
          <a:bodyPr/>
          <a:lstStyle/>
          <a:p>
            <a:r>
              <a:rPr kumimoji="1" lang="en-US" altLang="ja-JP" dirty="0" smtClean="0"/>
              <a:t>R</a:t>
            </a:r>
            <a:r>
              <a:rPr kumimoji="1" lang="ja-JP" altLang="en-US" dirty="0" smtClean="0"/>
              <a:t>とは</a:t>
            </a:r>
            <a:endParaRPr kumimoji="1" lang="en-US" altLang="ja-JP" dirty="0" smtClean="0"/>
          </a:p>
          <a:p>
            <a:r>
              <a:rPr kumimoji="1" lang="en-US" altLang="ja-JP" dirty="0" err="1" smtClean="0"/>
              <a:t>Rstudio</a:t>
            </a:r>
            <a:r>
              <a:rPr kumimoji="1" lang="ja-JP" altLang="en-US" dirty="0" smtClean="0"/>
              <a:t>の操作</a:t>
            </a:r>
            <a:endParaRPr kumimoji="1" lang="en-US" altLang="ja-JP" dirty="0" smtClean="0"/>
          </a:p>
          <a:p>
            <a:r>
              <a:rPr lang="en-US" altLang="ja-JP" dirty="0" smtClean="0"/>
              <a:t>Package</a:t>
            </a:r>
            <a:r>
              <a:rPr lang="ja-JP" altLang="en-US" dirty="0" smtClean="0"/>
              <a:t>による機能拡張</a:t>
            </a:r>
            <a:endParaRPr kumimoji="1" lang="en-US" altLang="ja-JP" dirty="0" smtClean="0"/>
          </a:p>
          <a:p>
            <a:r>
              <a:rPr kumimoji="1" lang="en-US" altLang="ja-JP" dirty="0" err="1" smtClean="0"/>
              <a:t>Rmarkdown</a:t>
            </a:r>
            <a:r>
              <a:rPr kumimoji="1" lang="ja-JP" altLang="en-US" dirty="0" smtClean="0"/>
              <a:t>によるドキュメント作成</a:t>
            </a:r>
            <a:endParaRPr kumimoji="1" lang="en-US" altLang="ja-JP" dirty="0" smtClean="0"/>
          </a:p>
          <a:p>
            <a:endParaRPr kumimoji="1" lang="en-US" altLang="ja-JP" dirty="0" smtClean="0"/>
          </a:p>
          <a:p>
            <a:endParaRPr kumimoji="1" lang="en-US" altLang="ja-JP" dirty="0" smtClean="0"/>
          </a:p>
        </p:txBody>
      </p:sp>
      <p:sp>
        <p:nvSpPr>
          <p:cNvPr id="4" name="フッター プレースホルダー 3"/>
          <p:cNvSpPr>
            <a:spLocks noGrp="1"/>
          </p:cNvSpPr>
          <p:nvPr>
            <p:ph type="ftr" sz="quarter" idx="11"/>
          </p:nvPr>
        </p:nvSpPr>
        <p:spPr/>
        <p:txBody>
          <a:bodyPr/>
          <a:lstStyle/>
          <a:p>
            <a:r>
              <a:rPr lang="en-US" altLang="ja-JP" smtClean="0"/>
              <a:t>R</a:t>
            </a:r>
            <a:r>
              <a:rPr lang="ja-JP" altLang="en-US" smtClean="0"/>
              <a:t> </a:t>
            </a:r>
            <a:r>
              <a:rPr lang="en-US" altLang="ja-JP" smtClean="0"/>
              <a:t>for</a:t>
            </a:r>
            <a:r>
              <a:rPr lang="ja-JP" altLang="en-US" smtClean="0"/>
              <a:t> </a:t>
            </a:r>
            <a:r>
              <a:rPr lang="en-US" altLang="ja-JP" smtClean="0"/>
              <a:t>Pharmacometrics</a:t>
            </a:r>
            <a:endParaRPr lang="ja-JP" altLang="en-US" dirty="0" smtClean="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2</a:t>
            </a:fld>
            <a:endParaRPr kumimoji="1" lang="ja-JP" altLang="en-US"/>
          </a:p>
        </p:txBody>
      </p:sp>
    </p:spTree>
    <p:extLst>
      <p:ext uri="{BB962C8B-B14F-4D97-AF65-F5344CB8AC3E}">
        <p14:creationId xmlns:p14="http://schemas.microsoft.com/office/powerpoint/2010/main" val="929261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solidFill>
                  <a:schemeClr val="tx1">
                    <a:lumMod val="50000"/>
                    <a:lumOff val="50000"/>
                  </a:schemeClr>
                </a:solidFill>
              </a:rPr>
              <a:t>R</a:t>
            </a:r>
            <a:r>
              <a:rPr kumimoji="1" lang="ja-JP" altLang="en-US" b="1" dirty="0" smtClean="0">
                <a:solidFill>
                  <a:schemeClr val="tx1">
                    <a:lumMod val="50000"/>
                    <a:lumOff val="50000"/>
                  </a:schemeClr>
                </a:solidFill>
              </a:rPr>
              <a:t>チャンク</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838200" y="1825625"/>
            <a:ext cx="10515600" cy="4783604"/>
          </a:xfrm>
        </p:spPr>
        <p:txBody>
          <a:bodyPr>
            <a:normAutofit/>
          </a:bodyPr>
          <a:lstStyle/>
          <a:p>
            <a:r>
              <a:rPr lang="en-US" altLang="ja-JP" dirty="0" smtClean="0"/>
              <a:t>Insert -&gt; R</a:t>
            </a:r>
            <a:r>
              <a:rPr lang="ja-JP" altLang="en-US" dirty="0" smtClean="0"/>
              <a:t>または </a:t>
            </a:r>
            <a:r>
              <a:rPr lang="en-US" altLang="ja-JP" dirty="0" smtClean="0"/>
              <a:t>Ctrl + Alt + </a:t>
            </a:r>
            <a:r>
              <a:rPr lang="en-US" altLang="ja-JP" dirty="0" err="1" smtClean="0"/>
              <a:t>i</a:t>
            </a:r>
            <a:r>
              <a:rPr lang="ja-JP" altLang="en-US" dirty="0" smtClean="0"/>
              <a:t>で作成</a:t>
            </a:r>
            <a:endParaRPr lang="en-US" altLang="ja-JP" dirty="0" smtClean="0"/>
          </a:p>
          <a:p>
            <a:pPr marL="0" indent="0">
              <a:buNone/>
            </a:pPr>
            <a:r>
              <a:rPr lang="en-US" altLang="ja-JP" dirty="0" smtClean="0">
                <a:solidFill>
                  <a:schemeClr val="accent1"/>
                </a:solidFill>
              </a:rPr>
              <a:t>```{</a:t>
            </a:r>
            <a:r>
              <a:rPr lang="en-US" altLang="ja-JP" dirty="0">
                <a:solidFill>
                  <a:schemeClr val="accent1"/>
                </a:solidFill>
              </a:rPr>
              <a:t>r </a:t>
            </a:r>
            <a:r>
              <a:rPr lang="ja-JP" altLang="en-US" dirty="0" smtClean="0">
                <a:solidFill>
                  <a:schemeClr val="accent1"/>
                </a:solidFill>
              </a:rPr>
              <a:t>チャンクラベル</a:t>
            </a:r>
            <a:r>
              <a:rPr lang="en-US" altLang="ja-JP" dirty="0" smtClean="0">
                <a:solidFill>
                  <a:schemeClr val="accent1"/>
                </a:solidFill>
              </a:rPr>
              <a:t>, </a:t>
            </a:r>
            <a:r>
              <a:rPr lang="ja-JP" altLang="en-US" dirty="0" smtClean="0">
                <a:solidFill>
                  <a:schemeClr val="accent1"/>
                </a:solidFill>
              </a:rPr>
              <a:t>チャンクオプション</a:t>
            </a:r>
            <a:r>
              <a:rPr lang="en-US" altLang="ja-JP" dirty="0" smtClean="0">
                <a:solidFill>
                  <a:schemeClr val="accent1"/>
                </a:solidFill>
              </a:rPr>
              <a:t>}</a:t>
            </a:r>
          </a:p>
          <a:p>
            <a:pPr marL="0" indent="0">
              <a:buNone/>
            </a:pPr>
            <a:r>
              <a:rPr lang="ja-JP" altLang="en-US" dirty="0" smtClean="0"/>
              <a:t>ここにコードを書く</a:t>
            </a:r>
            <a:endParaRPr lang="en-US" altLang="ja-JP" dirty="0" smtClean="0"/>
          </a:p>
          <a:p>
            <a:pPr marL="0" indent="0">
              <a:buNone/>
            </a:pPr>
            <a:r>
              <a:rPr lang="en-US" altLang="ja-JP" dirty="0" smtClean="0">
                <a:solidFill>
                  <a:schemeClr val="accent1"/>
                </a:solidFill>
              </a:rPr>
              <a:t>```</a:t>
            </a:r>
            <a:endParaRPr lang="en-US" altLang="ja-JP" dirty="0">
              <a:solidFill>
                <a:schemeClr val="accent1"/>
              </a:solidFill>
            </a:endParaRPr>
          </a:p>
          <a:p>
            <a:r>
              <a:rPr kumimoji="1" lang="ja-JP" altLang="en-US" dirty="0" smtClean="0"/>
              <a:t>チャンクラベル</a:t>
            </a:r>
            <a:endParaRPr kumimoji="1" lang="en-US" altLang="ja-JP" dirty="0" smtClean="0"/>
          </a:p>
          <a:p>
            <a:pPr lvl="1">
              <a:buFont typeface="Wingdings" panose="05000000000000000000" pitchFamily="2" charset="2"/>
              <a:buChar char="Ø"/>
            </a:pPr>
            <a:r>
              <a:rPr kumimoji="1" lang="ja-JP" altLang="en-US" sz="2800" dirty="0" smtClean="0"/>
              <a:t>その</a:t>
            </a:r>
            <a:r>
              <a:rPr kumimoji="1" lang="en-US" altLang="ja-JP" sz="2800" dirty="0" smtClean="0"/>
              <a:t>R</a:t>
            </a:r>
            <a:r>
              <a:rPr kumimoji="1" lang="ja-JP" altLang="en-US" sz="2800" dirty="0" smtClean="0"/>
              <a:t>チャンクのラベル（タイトル）</a:t>
            </a:r>
            <a:endParaRPr kumimoji="1" lang="en-US" altLang="ja-JP" sz="2800" dirty="0" smtClean="0"/>
          </a:p>
          <a:p>
            <a:pPr lvl="1">
              <a:buFont typeface="Wingdings" panose="05000000000000000000" pitchFamily="2" charset="2"/>
              <a:buChar char="Ø"/>
            </a:pPr>
            <a:r>
              <a:rPr kumimoji="1" lang="ja-JP" altLang="en-US" sz="2800" dirty="0" smtClean="0"/>
              <a:t>省略した場合は番号が自動で割り振られる</a:t>
            </a:r>
            <a:endParaRPr kumimoji="1" lang="en-US" altLang="ja-JP" sz="2800" dirty="0" smtClean="0"/>
          </a:p>
          <a:p>
            <a:pPr lvl="1">
              <a:buFont typeface="Wingdings" panose="05000000000000000000" pitchFamily="2" charset="2"/>
              <a:buChar char="Ø"/>
            </a:pPr>
            <a:r>
              <a:rPr kumimoji="1" lang="ja-JP" altLang="en-US" sz="2800" dirty="0" smtClean="0"/>
              <a:t>同じラベルは使用できない。</a:t>
            </a:r>
            <a:r>
              <a:rPr kumimoji="1" lang="en-US" altLang="ja-JP" sz="2800" dirty="0" smtClean="0"/>
              <a:t/>
            </a:r>
            <a:br>
              <a:rPr kumimoji="1" lang="en-US" altLang="ja-JP" sz="2800" dirty="0" smtClean="0"/>
            </a:br>
            <a:endParaRPr kumimoji="1" lang="en-US" altLang="ja-JP" sz="2800" dirty="0" smtClean="0"/>
          </a:p>
          <a:p>
            <a:pPr lvl="1">
              <a:buFont typeface="Wingdings" panose="05000000000000000000" pitchFamily="2" charset="2"/>
              <a:buChar char="Ø"/>
            </a:pPr>
            <a:endParaRPr kumimoji="1" lang="en-US" altLang="ja-JP" sz="2800" dirty="0" smtClean="0"/>
          </a:p>
        </p:txBody>
      </p:sp>
      <p:sp>
        <p:nvSpPr>
          <p:cNvPr id="4" name="フッター プレースホルダー 3"/>
          <p:cNvSpPr>
            <a:spLocks noGrp="1"/>
          </p:cNvSpPr>
          <p:nvPr>
            <p:ph type="ftr" sz="quarter" idx="11"/>
          </p:nvPr>
        </p:nvSpPr>
        <p:spPr/>
        <p:txBody>
          <a:bodyPr/>
          <a:lstStyle/>
          <a:p>
            <a:r>
              <a:rPr lang="en-US" altLang="ja-JP" dirty="0" smtClean="0"/>
              <a:t>R</a:t>
            </a:r>
            <a:r>
              <a:rPr lang="ja-JP" altLang="en-US" dirty="0" smtClean="0"/>
              <a:t> </a:t>
            </a:r>
            <a:r>
              <a:rPr lang="en-US" altLang="ja-JP" dirty="0" smtClean="0"/>
              <a:t>for</a:t>
            </a:r>
            <a:r>
              <a:rPr lang="ja-JP" altLang="en-US" dirty="0" smtClean="0"/>
              <a:t> </a:t>
            </a:r>
            <a:r>
              <a:rPr lang="en-US" altLang="ja-JP" dirty="0" err="1" smtClean="0"/>
              <a:t>Pharmacometrics</a:t>
            </a:r>
            <a:endParaRPr lang="ja-JP" altLang="en-US" dirty="0" smtClean="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20</a:t>
            </a:fld>
            <a:endParaRPr kumimoji="1" lang="ja-JP" altLang="en-US"/>
          </a:p>
        </p:txBody>
      </p:sp>
      <p:sp>
        <p:nvSpPr>
          <p:cNvPr id="6" name="角丸四角形 5"/>
          <p:cNvSpPr/>
          <p:nvPr/>
        </p:nvSpPr>
        <p:spPr>
          <a:xfrm>
            <a:off x="653144" y="2242454"/>
            <a:ext cx="6302828" cy="1426029"/>
          </a:xfrm>
          <a:prstGeom prst="round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233371" y="1012373"/>
            <a:ext cx="4595681" cy="3124198"/>
          </a:xfrm>
          <a:prstGeom prst="rect">
            <a:avLst/>
          </a:prstGeom>
          <a:ln>
            <a:solidFill>
              <a:schemeClr val="tx2"/>
            </a:solidFill>
          </a:ln>
        </p:spPr>
      </p:pic>
      <p:sp>
        <p:nvSpPr>
          <p:cNvPr id="11" name="右矢印 10"/>
          <p:cNvSpPr/>
          <p:nvPr/>
        </p:nvSpPr>
        <p:spPr>
          <a:xfrm rot="5400000">
            <a:off x="10129794" y="1141643"/>
            <a:ext cx="1277075" cy="496025"/>
          </a:xfrm>
          <a:prstGeom prst="rightArrow">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12921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チャンクオプション</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838200" y="1825625"/>
            <a:ext cx="10515600" cy="4783604"/>
          </a:xfrm>
        </p:spPr>
        <p:txBody>
          <a:bodyPr>
            <a:normAutofit/>
          </a:bodyPr>
          <a:lstStyle/>
          <a:p>
            <a:r>
              <a:rPr lang="en-US" altLang="ja-JP" dirty="0" smtClean="0"/>
              <a:t>R</a:t>
            </a:r>
            <a:r>
              <a:rPr lang="ja-JP" altLang="en-US" dirty="0" smtClean="0"/>
              <a:t>チャンクの実行方法を指定する</a:t>
            </a:r>
            <a:endParaRPr lang="en-US" altLang="ja-JP" dirty="0" smtClean="0"/>
          </a:p>
          <a:p>
            <a:pPr lvl="1">
              <a:buFont typeface="Wingdings" panose="05000000000000000000" pitchFamily="2" charset="2"/>
              <a:buChar char="Ø"/>
            </a:pPr>
            <a:endParaRPr kumimoji="1" lang="en-US" altLang="ja-JP" sz="2800" dirty="0" smtClean="0"/>
          </a:p>
        </p:txBody>
      </p:sp>
      <p:sp>
        <p:nvSpPr>
          <p:cNvPr id="4" name="フッター プレースホルダー 3"/>
          <p:cNvSpPr>
            <a:spLocks noGrp="1"/>
          </p:cNvSpPr>
          <p:nvPr>
            <p:ph type="ftr" sz="quarter" idx="11"/>
          </p:nvPr>
        </p:nvSpPr>
        <p:spPr/>
        <p:txBody>
          <a:bodyPr/>
          <a:lstStyle/>
          <a:p>
            <a:r>
              <a:rPr lang="en-US" altLang="ja-JP" dirty="0" smtClean="0"/>
              <a:t>R</a:t>
            </a:r>
            <a:r>
              <a:rPr lang="ja-JP" altLang="en-US" dirty="0" smtClean="0"/>
              <a:t> </a:t>
            </a:r>
            <a:r>
              <a:rPr lang="en-US" altLang="ja-JP" dirty="0" smtClean="0"/>
              <a:t>for</a:t>
            </a:r>
            <a:r>
              <a:rPr lang="ja-JP" altLang="en-US" dirty="0" smtClean="0"/>
              <a:t> </a:t>
            </a:r>
            <a:r>
              <a:rPr lang="en-US" altLang="ja-JP" dirty="0" err="1" smtClean="0"/>
              <a:t>Pharmacometrics</a:t>
            </a:r>
            <a:endParaRPr lang="ja-JP" altLang="en-US" dirty="0" smtClean="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21</a:t>
            </a:fld>
            <a:endParaRPr kumimoji="1" lang="ja-JP" altLang="en-US"/>
          </a:p>
        </p:txBody>
      </p:sp>
      <p:graphicFrame>
        <p:nvGraphicFramePr>
          <p:cNvPr id="8" name="表 7"/>
          <p:cNvGraphicFramePr>
            <a:graphicFrameLocks noGrp="1"/>
          </p:cNvGraphicFramePr>
          <p:nvPr>
            <p:extLst>
              <p:ext uri="{D42A27DB-BD31-4B8C-83A1-F6EECF244321}">
                <p14:modId xmlns:p14="http://schemas.microsoft.com/office/powerpoint/2010/main" val="1347143826"/>
              </p:ext>
            </p:extLst>
          </p:nvPr>
        </p:nvGraphicFramePr>
        <p:xfrm>
          <a:off x="1070431" y="2341637"/>
          <a:ext cx="10065656" cy="4233066"/>
        </p:xfrm>
        <a:graphic>
          <a:graphicData uri="http://schemas.openxmlformats.org/drawingml/2006/table">
            <a:tbl>
              <a:tblPr firstRow="1" bandRow="1">
                <a:tableStyleId>{5C22544A-7EE6-4342-B048-85BDC9FD1C3A}</a:tableStyleId>
              </a:tblPr>
              <a:tblGrid>
                <a:gridCol w="1585683">
                  <a:extLst>
                    <a:ext uri="{9D8B030D-6E8A-4147-A177-3AD203B41FA5}">
                      <a16:colId xmlns:a16="http://schemas.microsoft.com/office/drawing/2014/main" val="2098209027"/>
                    </a:ext>
                  </a:extLst>
                </a:gridCol>
                <a:gridCol w="1524000">
                  <a:extLst>
                    <a:ext uri="{9D8B030D-6E8A-4147-A177-3AD203B41FA5}">
                      <a16:colId xmlns:a16="http://schemas.microsoft.com/office/drawing/2014/main" val="2184390483"/>
                    </a:ext>
                  </a:extLst>
                </a:gridCol>
                <a:gridCol w="6955973">
                  <a:extLst>
                    <a:ext uri="{9D8B030D-6E8A-4147-A177-3AD203B41FA5}">
                      <a16:colId xmlns:a16="http://schemas.microsoft.com/office/drawing/2014/main" val="2882597021"/>
                    </a:ext>
                  </a:extLst>
                </a:gridCol>
              </a:tblGrid>
              <a:tr h="448741">
                <a:tc>
                  <a:txBody>
                    <a:bodyPr/>
                    <a:lstStyle/>
                    <a:p>
                      <a:r>
                        <a:rPr kumimoji="1" lang="ja-JP" altLang="en-US" sz="2400" dirty="0" smtClean="0"/>
                        <a:t>オプション</a:t>
                      </a:r>
                      <a:endParaRPr kumimoji="1" lang="ja-JP" altLang="en-US" sz="2400" dirty="0"/>
                    </a:p>
                  </a:txBody>
                  <a:tcPr/>
                </a:tc>
                <a:tc>
                  <a:txBody>
                    <a:bodyPr/>
                    <a:lstStyle/>
                    <a:p>
                      <a:r>
                        <a:rPr kumimoji="1" lang="ja-JP" altLang="en-US" sz="2400" dirty="0" smtClean="0"/>
                        <a:t>デフォルト</a:t>
                      </a:r>
                      <a:endParaRPr kumimoji="1" lang="ja-JP" altLang="en-US" sz="2400" dirty="0"/>
                    </a:p>
                  </a:txBody>
                  <a:tcPr/>
                </a:tc>
                <a:tc>
                  <a:txBody>
                    <a:bodyPr/>
                    <a:lstStyle/>
                    <a:p>
                      <a:r>
                        <a:rPr kumimoji="1" lang="ja-JP" altLang="en-US" sz="2400" dirty="0" smtClean="0"/>
                        <a:t>説明</a:t>
                      </a:r>
                      <a:endParaRPr kumimoji="1" lang="ja-JP" altLang="en-US" sz="2400" dirty="0"/>
                    </a:p>
                  </a:txBody>
                  <a:tcPr/>
                </a:tc>
                <a:extLst>
                  <a:ext uri="{0D108BD9-81ED-4DB2-BD59-A6C34878D82A}">
                    <a16:rowId xmlns:a16="http://schemas.microsoft.com/office/drawing/2014/main" val="3272266926"/>
                  </a:ext>
                </a:extLst>
              </a:tr>
              <a:tr h="532192">
                <a:tc>
                  <a:txBody>
                    <a:bodyPr/>
                    <a:lstStyle/>
                    <a:p>
                      <a:r>
                        <a:rPr kumimoji="1" lang="en-US" altLang="ja-JP" sz="2400" dirty="0" err="1" smtClean="0"/>
                        <a:t>eval</a:t>
                      </a:r>
                      <a:endParaRPr kumimoji="1" lang="ja-JP" altLang="en-US" sz="2400" dirty="0"/>
                    </a:p>
                  </a:txBody>
                  <a:tcPr anchor="ctr"/>
                </a:tc>
                <a:tc>
                  <a:txBody>
                    <a:bodyPr/>
                    <a:lstStyle/>
                    <a:p>
                      <a:r>
                        <a:rPr kumimoji="1" lang="en-US" altLang="ja-JP" sz="2400" dirty="0" smtClean="0"/>
                        <a:t>TRUE</a:t>
                      </a:r>
                      <a:endParaRPr kumimoji="1" lang="ja-JP" altLang="en-US" sz="2400" dirty="0"/>
                    </a:p>
                  </a:txBody>
                  <a:tcPr anchor="ctr"/>
                </a:tc>
                <a:tc>
                  <a:txBody>
                    <a:bodyPr/>
                    <a:lstStyle/>
                    <a:p>
                      <a:r>
                        <a:rPr kumimoji="1" lang="en-US" altLang="ja-JP" sz="2400" dirty="0" smtClean="0"/>
                        <a:t>R</a:t>
                      </a:r>
                      <a:r>
                        <a:rPr kumimoji="1" lang="ja-JP" altLang="en-US" sz="2400" dirty="0" smtClean="0"/>
                        <a:t>チャンクを実行する</a:t>
                      </a:r>
                      <a:endParaRPr kumimoji="1" lang="ja-JP" altLang="en-US" sz="2400" dirty="0"/>
                    </a:p>
                  </a:txBody>
                  <a:tcPr anchor="ctr"/>
                </a:tc>
                <a:extLst>
                  <a:ext uri="{0D108BD9-81ED-4DB2-BD59-A6C34878D82A}">
                    <a16:rowId xmlns:a16="http://schemas.microsoft.com/office/drawing/2014/main" val="3701885021"/>
                  </a:ext>
                </a:extLst>
              </a:tr>
              <a:tr h="510420">
                <a:tc>
                  <a:txBody>
                    <a:bodyPr/>
                    <a:lstStyle/>
                    <a:p>
                      <a:r>
                        <a:rPr kumimoji="1" lang="en-US" altLang="ja-JP" sz="2400" dirty="0" smtClean="0"/>
                        <a:t>echo</a:t>
                      </a:r>
                      <a:endParaRPr kumimoji="1" lang="ja-JP" altLang="en-US" sz="2400" dirty="0"/>
                    </a:p>
                  </a:txBody>
                  <a:tcPr anchor="ctr"/>
                </a:tc>
                <a:tc>
                  <a:txBody>
                    <a:bodyPr/>
                    <a:lstStyle/>
                    <a:p>
                      <a:r>
                        <a:rPr kumimoji="1" lang="en-US" altLang="ja-JP" sz="2400" dirty="0" smtClean="0"/>
                        <a:t>TRUE</a:t>
                      </a:r>
                      <a:endParaRPr kumimoji="1" lang="ja-JP" altLang="en-US" sz="2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smtClean="0"/>
                        <a:t>R</a:t>
                      </a:r>
                      <a:r>
                        <a:rPr lang="ja-JP" altLang="en-US" sz="2400" dirty="0" smtClean="0"/>
                        <a:t>チャンク内のコードをドキュメントに表示する</a:t>
                      </a:r>
                      <a:endParaRPr kumimoji="1" lang="ja-JP" altLang="en-US" sz="2400" dirty="0"/>
                    </a:p>
                  </a:txBody>
                  <a:tcPr anchor="ctr"/>
                </a:tc>
                <a:extLst>
                  <a:ext uri="{0D108BD9-81ED-4DB2-BD59-A6C34878D82A}">
                    <a16:rowId xmlns:a16="http://schemas.microsoft.com/office/drawing/2014/main" val="4206334479"/>
                  </a:ext>
                </a:extLst>
              </a:tr>
              <a:tr h="1525719">
                <a:tc>
                  <a:txBody>
                    <a:bodyPr/>
                    <a:lstStyle/>
                    <a:p>
                      <a:r>
                        <a:rPr kumimoji="1" lang="en-US" altLang="ja-JP" sz="2400" dirty="0" smtClean="0"/>
                        <a:t>include</a:t>
                      </a:r>
                      <a:endParaRPr kumimoji="1" lang="ja-JP" altLang="en-US" sz="2400" dirty="0"/>
                    </a:p>
                  </a:txBody>
                  <a:tcPr anchor="ctr"/>
                </a:tc>
                <a:tc>
                  <a:txBody>
                    <a:bodyPr/>
                    <a:lstStyle/>
                    <a:p>
                      <a:r>
                        <a:rPr kumimoji="1" lang="en-US" altLang="ja-JP" sz="2400" dirty="0" smtClean="0"/>
                        <a:t>TRUE</a:t>
                      </a:r>
                      <a:endParaRPr kumimoji="1" lang="ja-JP" altLang="en-US" sz="2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smtClean="0"/>
                        <a:t>FALSE</a:t>
                      </a:r>
                      <a:r>
                        <a:rPr kumimoji="1" lang="ja-JP" altLang="en-US" sz="2400" dirty="0" smtClean="0"/>
                        <a:t>に設定すると、</a:t>
                      </a:r>
                      <a:r>
                        <a:rPr kumimoji="1" lang="en-US" altLang="ja-JP" sz="2400" dirty="0" smtClean="0"/>
                        <a:t>R</a:t>
                      </a:r>
                      <a:r>
                        <a:rPr kumimoji="1" lang="ja-JP" altLang="en-US" sz="2400" dirty="0" smtClean="0"/>
                        <a:t>チャンク内のコードを実行するが、</a:t>
                      </a:r>
                      <a:r>
                        <a:rPr kumimoji="1" lang="en-US" altLang="ja-JP" sz="2400" dirty="0" smtClean="0"/>
                        <a:t>R</a:t>
                      </a:r>
                      <a:r>
                        <a:rPr kumimoji="1" lang="ja-JP" altLang="en-US" sz="2400" dirty="0" smtClean="0"/>
                        <a:t>チャンクと実行結果ともにドキュメントには含めない</a:t>
                      </a:r>
                      <a:endParaRPr kumimoji="1" lang="ja-JP" altLang="en-US" sz="2400" dirty="0"/>
                    </a:p>
                  </a:txBody>
                  <a:tcPr anchor="ctr"/>
                </a:tc>
                <a:extLst>
                  <a:ext uri="{0D108BD9-81ED-4DB2-BD59-A6C34878D82A}">
                    <a16:rowId xmlns:a16="http://schemas.microsoft.com/office/drawing/2014/main" val="4185115576"/>
                  </a:ext>
                </a:extLst>
              </a:tr>
              <a:tr h="545254">
                <a:tc>
                  <a:txBody>
                    <a:bodyPr/>
                    <a:lstStyle/>
                    <a:p>
                      <a:r>
                        <a:rPr kumimoji="1" lang="en-US" altLang="ja-JP" sz="2400" dirty="0" smtClean="0"/>
                        <a:t>error</a:t>
                      </a:r>
                      <a:endParaRPr kumimoji="1" lang="ja-JP" altLang="en-US" sz="2400" dirty="0"/>
                    </a:p>
                  </a:txBody>
                  <a:tcPr anchor="ctr"/>
                </a:tc>
                <a:tc>
                  <a:txBody>
                    <a:bodyPr/>
                    <a:lstStyle/>
                    <a:p>
                      <a:r>
                        <a:rPr kumimoji="1" lang="en-US" altLang="ja-JP" sz="2400" dirty="0" smtClean="0"/>
                        <a:t>TRUE</a:t>
                      </a:r>
                      <a:endParaRPr kumimoji="1" lang="ja-JP" altLang="en-US" sz="2400" dirty="0"/>
                    </a:p>
                  </a:txBody>
                  <a:tcPr anchor="ctr"/>
                </a:tc>
                <a:tc>
                  <a:txBody>
                    <a:bodyPr/>
                    <a:lstStyle/>
                    <a:p>
                      <a:r>
                        <a:rPr lang="ja-JP" altLang="en-US" sz="2400" dirty="0" smtClean="0"/>
                        <a:t>エラーをドキュメントに表示する</a:t>
                      </a:r>
                      <a:endParaRPr kumimoji="1" lang="ja-JP" altLang="en-US" sz="2400" dirty="0"/>
                    </a:p>
                  </a:txBody>
                  <a:tcPr anchor="ctr"/>
                </a:tc>
                <a:extLst>
                  <a:ext uri="{0D108BD9-81ED-4DB2-BD59-A6C34878D82A}">
                    <a16:rowId xmlns:a16="http://schemas.microsoft.com/office/drawing/2014/main" val="3440888441"/>
                  </a:ext>
                </a:extLst>
              </a:tr>
              <a:tr h="662281">
                <a:tc>
                  <a:txBody>
                    <a:bodyPr/>
                    <a:lstStyle/>
                    <a:p>
                      <a:r>
                        <a:rPr kumimoji="1" lang="en-US" altLang="ja-JP" sz="2400" dirty="0" smtClean="0"/>
                        <a:t>warning</a:t>
                      </a:r>
                      <a:endParaRPr kumimoji="1" lang="ja-JP" altLang="en-US" sz="2400" dirty="0"/>
                    </a:p>
                  </a:txBody>
                  <a:tcPr anchor="ctr"/>
                </a:tc>
                <a:tc>
                  <a:txBody>
                    <a:bodyPr/>
                    <a:lstStyle/>
                    <a:p>
                      <a:r>
                        <a:rPr kumimoji="1" lang="en-US" altLang="ja-JP" sz="2400" dirty="0" smtClean="0"/>
                        <a:t>TRUE</a:t>
                      </a:r>
                      <a:endParaRPr kumimoji="1" lang="ja-JP" altLang="en-US" sz="2400" dirty="0"/>
                    </a:p>
                  </a:txBody>
                  <a:tcPr anchor="ctr"/>
                </a:tc>
                <a:tc>
                  <a:txBody>
                    <a:bodyPr/>
                    <a:lstStyle/>
                    <a:p>
                      <a:r>
                        <a:rPr kumimoji="1" lang="en-US" altLang="ja-JP" sz="2400" dirty="0" smtClean="0"/>
                        <a:t>warning</a:t>
                      </a:r>
                      <a:r>
                        <a:rPr kumimoji="1" lang="ja-JP" altLang="en-US" sz="2400" dirty="0" smtClean="0"/>
                        <a:t>をドキュメントに表示する</a:t>
                      </a:r>
                      <a:endParaRPr kumimoji="1" lang="ja-JP" altLang="en-US" sz="2400" dirty="0"/>
                    </a:p>
                  </a:txBody>
                  <a:tcPr anchor="ctr"/>
                </a:tc>
                <a:extLst>
                  <a:ext uri="{0D108BD9-81ED-4DB2-BD59-A6C34878D82A}">
                    <a16:rowId xmlns:a16="http://schemas.microsoft.com/office/drawing/2014/main" val="2122508541"/>
                  </a:ext>
                </a:extLst>
              </a:tr>
            </a:tbl>
          </a:graphicData>
        </a:graphic>
      </p:graphicFrame>
    </p:spTree>
    <p:extLst>
      <p:ext uri="{BB962C8B-B14F-4D97-AF65-F5344CB8AC3E}">
        <p14:creationId xmlns:p14="http://schemas.microsoft.com/office/powerpoint/2010/main" val="2027554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演習</a:t>
            </a:r>
            <a:r>
              <a:rPr kumimoji="1" lang="en-US" altLang="ja-JP" b="1" dirty="0" smtClean="0">
                <a:solidFill>
                  <a:schemeClr val="tx1">
                    <a:lumMod val="50000"/>
                    <a:lumOff val="50000"/>
                  </a:schemeClr>
                </a:solidFill>
              </a:rPr>
              <a:t>‐2</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838200" y="1825625"/>
            <a:ext cx="10601739" cy="4783604"/>
          </a:xfrm>
        </p:spPr>
        <p:txBody>
          <a:bodyPr>
            <a:normAutofit/>
          </a:bodyPr>
          <a:lstStyle/>
          <a:p>
            <a:r>
              <a:rPr lang="en-US" altLang="ja-JP" dirty="0" smtClean="0"/>
              <a:t>R markdown</a:t>
            </a:r>
            <a:r>
              <a:rPr lang="ja-JP" altLang="en-US" dirty="0" smtClean="0"/>
              <a:t>によるドキュメント作成</a:t>
            </a:r>
            <a:endParaRPr lang="en-US" altLang="ja-JP" dirty="0" smtClean="0"/>
          </a:p>
          <a:p>
            <a:r>
              <a:rPr lang="ja-JP" altLang="en-US" dirty="0"/>
              <a:t>以下</a:t>
            </a:r>
            <a:r>
              <a:rPr lang="ja-JP" altLang="en-US" dirty="0" smtClean="0"/>
              <a:t>のコードを利用し、正規分布のヒストグラムを作成するドキュメントを作成してください</a:t>
            </a:r>
            <a:endParaRPr lang="en-US" altLang="ja-JP" dirty="0" smtClean="0"/>
          </a:p>
          <a:p>
            <a:pPr marL="0" indent="0">
              <a:buNone/>
            </a:pPr>
            <a:endParaRPr lang="en-US" altLang="ja-JP" dirty="0" smtClean="0"/>
          </a:p>
          <a:p>
            <a:pPr marL="0" indent="0">
              <a:buNone/>
            </a:pPr>
            <a:r>
              <a:rPr lang="en-US" altLang="ja-JP" dirty="0" err="1"/>
              <a:t>set.seed</a:t>
            </a:r>
            <a:r>
              <a:rPr lang="en-US" altLang="ja-JP" dirty="0"/>
              <a:t>(12345) # </a:t>
            </a:r>
            <a:r>
              <a:rPr lang="ja-JP" altLang="en-US" dirty="0"/>
              <a:t>乱数のシード</a:t>
            </a:r>
          </a:p>
          <a:p>
            <a:pPr marL="0" indent="0">
              <a:buNone/>
            </a:pPr>
            <a:r>
              <a:rPr lang="en-US" altLang="ja-JP" dirty="0"/>
              <a:t>data &lt;- </a:t>
            </a:r>
            <a:r>
              <a:rPr lang="en-US" altLang="ja-JP" dirty="0" err="1"/>
              <a:t>rnorm</a:t>
            </a:r>
            <a:r>
              <a:rPr lang="en-US" altLang="ja-JP" dirty="0"/>
              <a:t>(n = 100, mean = 0, </a:t>
            </a:r>
            <a:r>
              <a:rPr lang="en-US" altLang="ja-JP" dirty="0" err="1"/>
              <a:t>sd</a:t>
            </a:r>
            <a:r>
              <a:rPr lang="en-US" altLang="ja-JP" dirty="0"/>
              <a:t> = 1) # </a:t>
            </a:r>
            <a:r>
              <a:rPr lang="ja-JP" altLang="en-US" dirty="0"/>
              <a:t>平均０、標準偏差１の正規分布 </a:t>
            </a:r>
            <a:endParaRPr lang="en-US" altLang="ja-JP" dirty="0" smtClean="0"/>
          </a:p>
          <a:p>
            <a:pPr marL="0" indent="0">
              <a:buNone/>
            </a:pPr>
            <a:r>
              <a:rPr lang="en-US" altLang="ja-JP" dirty="0" err="1"/>
              <a:t>hist</a:t>
            </a:r>
            <a:r>
              <a:rPr lang="en-US" altLang="ja-JP" dirty="0"/>
              <a:t>(data)</a:t>
            </a:r>
            <a:endParaRPr kumimoji="1" lang="en-US" altLang="ja-JP" dirty="0" smtClean="0"/>
          </a:p>
        </p:txBody>
      </p:sp>
      <p:sp>
        <p:nvSpPr>
          <p:cNvPr id="4" name="フッター プレースホルダー 3"/>
          <p:cNvSpPr>
            <a:spLocks noGrp="1"/>
          </p:cNvSpPr>
          <p:nvPr>
            <p:ph type="ftr" sz="quarter" idx="11"/>
          </p:nvPr>
        </p:nvSpPr>
        <p:spPr/>
        <p:txBody>
          <a:bodyPr/>
          <a:lstStyle/>
          <a:p>
            <a:r>
              <a:rPr lang="en-US" altLang="ja-JP" smtClean="0"/>
              <a:t>R</a:t>
            </a:r>
            <a:r>
              <a:rPr lang="ja-JP" altLang="en-US" smtClean="0"/>
              <a:t> </a:t>
            </a:r>
            <a:r>
              <a:rPr lang="en-US" altLang="ja-JP" smtClean="0"/>
              <a:t>for</a:t>
            </a:r>
            <a:r>
              <a:rPr lang="ja-JP" altLang="en-US" smtClean="0"/>
              <a:t> </a:t>
            </a:r>
            <a:r>
              <a:rPr lang="en-US" altLang="ja-JP" smtClean="0"/>
              <a:t>Pharmacometrics</a:t>
            </a:r>
            <a:endParaRPr lang="ja-JP" altLang="en-US" dirty="0" smtClean="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22</a:t>
            </a:fld>
            <a:endParaRPr kumimoji="1" lang="ja-JP" altLang="en-US"/>
          </a:p>
        </p:txBody>
      </p:sp>
    </p:spTree>
    <p:extLst>
      <p:ext uri="{BB962C8B-B14F-4D97-AF65-F5344CB8AC3E}">
        <p14:creationId xmlns:p14="http://schemas.microsoft.com/office/powerpoint/2010/main" val="2884121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解答例</a:t>
            </a:r>
            <a:r>
              <a:rPr kumimoji="1" lang="en-US" altLang="ja-JP" b="1" dirty="0" smtClean="0">
                <a:solidFill>
                  <a:schemeClr val="tx1">
                    <a:lumMod val="50000"/>
                    <a:lumOff val="50000"/>
                  </a:schemeClr>
                </a:solidFill>
              </a:rPr>
              <a:t>‐2</a:t>
            </a:r>
            <a:endParaRPr kumimoji="1" lang="ja-JP" altLang="en-US" b="1" dirty="0">
              <a:solidFill>
                <a:schemeClr val="tx1">
                  <a:lumMod val="50000"/>
                  <a:lumOff val="50000"/>
                </a:schemeClr>
              </a:solidFill>
            </a:endParaRPr>
          </a:p>
        </p:txBody>
      </p:sp>
      <p:sp>
        <p:nvSpPr>
          <p:cNvPr id="4" name="フッター プレースホルダー 3"/>
          <p:cNvSpPr>
            <a:spLocks noGrp="1"/>
          </p:cNvSpPr>
          <p:nvPr>
            <p:ph type="ftr" sz="quarter" idx="11"/>
          </p:nvPr>
        </p:nvSpPr>
        <p:spPr/>
        <p:txBody>
          <a:bodyPr/>
          <a:lstStyle/>
          <a:p>
            <a:r>
              <a:rPr lang="en-US" altLang="ja-JP" smtClean="0"/>
              <a:t>R</a:t>
            </a:r>
            <a:r>
              <a:rPr lang="ja-JP" altLang="en-US" smtClean="0"/>
              <a:t> </a:t>
            </a:r>
            <a:r>
              <a:rPr lang="en-US" altLang="ja-JP" smtClean="0"/>
              <a:t>for</a:t>
            </a:r>
            <a:r>
              <a:rPr lang="ja-JP" altLang="en-US" smtClean="0"/>
              <a:t> </a:t>
            </a:r>
            <a:r>
              <a:rPr lang="en-US" altLang="ja-JP" smtClean="0"/>
              <a:t>Pharmacometrics</a:t>
            </a:r>
            <a:endParaRPr lang="ja-JP" altLang="en-US" dirty="0" smtClean="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23</a:t>
            </a:fld>
            <a:endParaRPr kumimoji="1" lang="ja-JP" altLang="en-US"/>
          </a:p>
        </p:txBody>
      </p:sp>
    </p:spTree>
    <p:extLst>
      <p:ext uri="{BB962C8B-B14F-4D97-AF65-F5344CB8AC3E}">
        <p14:creationId xmlns:p14="http://schemas.microsoft.com/office/powerpoint/2010/main" val="4198680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フッター プレースホルダー 3"/>
          <p:cNvSpPr>
            <a:spLocks noGrp="1"/>
          </p:cNvSpPr>
          <p:nvPr>
            <p:ph type="ftr" sz="quarter" idx="11"/>
          </p:nvPr>
        </p:nvSpPr>
        <p:spPr/>
        <p:txBody>
          <a:bodyPr/>
          <a:lstStyle/>
          <a:p>
            <a:r>
              <a:rPr lang="en-US" altLang="ja-JP" smtClean="0"/>
              <a:t>R</a:t>
            </a:r>
            <a:r>
              <a:rPr lang="ja-JP" altLang="en-US" smtClean="0"/>
              <a:t> </a:t>
            </a:r>
            <a:r>
              <a:rPr lang="en-US" altLang="ja-JP" smtClean="0"/>
              <a:t>for</a:t>
            </a:r>
            <a:r>
              <a:rPr lang="ja-JP" altLang="en-US" smtClean="0"/>
              <a:t> </a:t>
            </a:r>
            <a:r>
              <a:rPr lang="en-US" altLang="ja-JP" smtClean="0"/>
              <a:t>Pharmacometrics</a:t>
            </a:r>
            <a:endParaRPr lang="ja-JP" altLang="en-US" dirty="0" smtClean="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24</a:t>
            </a:fld>
            <a:endParaRPr kumimoji="1" lang="ja-JP" altLang="en-US"/>
          </a:p>
        </p:txBody>
      </p:sp>
    </p:spTree>
    <p:extLst>
      <p:ext uri="{BB962C8B-B14F-4D97-AF65-F5344CB8AC3E}">
        <p14:creationId xmlns:p14="http://schemas.microsoft.com/office/powerpoint/2010/main" val="10279415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11"/>
          </p:nvPr>
        </p:nvSpPr>
        <p:spPr/>
        <p:txBody>
          <a:bodyPr/>
          <a:lstStyle/>
          <a:p>
            <a:r>
              <a:rPr lang="en-US" altLang="ja-JP" smtClean="0"/>
              <a:t>R</a:t>
            </a:r>
            <a:r>
              <a:rPr lang="ja-JP" altLang="en-US" smtClean="0"/>
              <a:t> </a:t>
            </a:r>
            <a:r>
              <a:rPr lang="en-US" altLang="ja-JP" smtClean="0"/>
              <a:t>for</a:t>
            </a:r>
            <a:r>
              <a:rPr lang="ja-JP" altLang="en-US" smtClean="0"/>
              <a:t> </a:t>
            </a:r>
            <a:r>
              <a:rPr lang="en-US" altLang="ja-JP" smtClean="0"/>
              <a:t>Pharmacometrics</a:t>
            </a:r>
            <a:endParaRPr lang="ja-JP" altLang="en-US" dirty="0" smtClean="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25</a:t>
            </a:fld>
            <a:endParaRPr kumimoji="1" lang="ja-JP" altLang="en-US"/>
          </a:p>
        </p:txBody>
      </p:sp>
      <p:pic>
        <p:nvPicPr>
          <p:cNvPr id="9" name="図 8"/>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623060" y="686480"/>
            <a:ext cx="8580119" cy="5842544"/>
          </a:xfrm>
          <a:prstGeom prst="rect">
            <a:avLst/>
          </a:prstGeom>
        </p:spPr>
      </p:pic>
      <p:sp>
        <p:nvSpPr>
          <p:cNvPr id="8" name="右矢印 7"/>
          <p:cNvSpPr/>
          <p:nvPr/>
        </p:nvSpPr>
        <p:spPr>
          <a:xfrm rot="5400000">
            <a:off x="3024142" y="628923"/>
            <a:ext cx="908050" cy="496025"/>
          </a:xfrm>
          <a:prstGeom prst="rightArrow">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rot="10800000">
            <a:off x="4753884" y="1832883"/>
            <a:ext cx="908050" cy="496025"/>
          </a:xfrm>
          <a:prstGeom prst="rightArrow">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5941382" y="4731352"/>
            <a:ext cx="4891917" cy="523220"/>
          </a:xfrm>
          <a:prstGeom prst="rect">
            <a:avLst/>
          </a:prstGeom>
          <a:solidFill>
            <a:schemeClr val="tx2"/>
          </a:solidFill>
        </p:spPr>
        <p:txBody>
          <a:bodyPr wrap="none" rtlCol="0">
            <a:spAutoFit/>
          </a:bodyPr>
          <a:lstStyle/>
          <a:p>
            <a:r>
              <a:rPr kumimoji="1" lang="en-US" altLang="ja-JP" sz="2800" b="1" dirty="0" smtClean="0">
                <a:solidFill>
                  <a:srgbClr val="FFC000"/>
                </a:solidFill>
              </a:rPr>
              <a:t>R</a:t>
            </a:r>
            <a:r>
              <a:rPr kumimoji="1" lang="ja-JP" altLang="en-US" sz="2800" b="1" dirty="0" smtClean="0">
                <a:solidFill>
                  <a:srgbClr val="FFC000"/>
                </a:solidFill>
              </a:rPr>
              <a:t> </a:t>
            </a:r>
            <a:r>
              <a:rPr kumimoji="1" lang="en-US" altLang="ja-JP" sz="2800" b="1" dirty="0" smtClean="0">
                <a:solidFill>
                  <a:srgbClr val="FFC000"/>
                </a:solidFill>
              </a:rPr>
              <a:t>Markdown</a:t>
            </a:r>
            <a:r>
              <a:rPr kumimoji="1" lang="ja-JP" altLang="en-US" sz="2800" b="1" dirty="0" smtClean="0">
                <a:solidFill>
                  <a:srgbClr val="FFC000"/>
                </a:solidFill>
              </a:rPr>
              <a:t>を選択してください</a:t>
            </a:r>
            <a:endParaRPr kumimoji="1" lang="ja-JP" altLang="en-US" sz="2800" b="1" dirty="0">
              <a:solidFill>
                <a:srgbClr val="FFC000"/>
              </a:solidFill>
            </a:endParaRPr>
          </a:p>
        </p:txBody>
      </p:sp>
    </p:spTree>
    <p:extLst>
      <p:ext uri="{BB962C8B-B14F-4D97-AF65-F5344CB8AC3E}">
        <p14:creationId xmlns:p14="http://schemas.microsoft.com/office/powerpoint/2010/main" val="1006658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11"/>
          </p:nvPr>
        </p:nvSpPr>
        <p:spPr/>
        <p:txBody>
          <a:bodyPr/>
          <a:lstStyle/>
          <a:p>
            <a:r>
              <a:rPr lang="en-US" altLang="ja-JP" smtClean="0"/>
              <a:t>R</a:t>
            </a:r>
            <a:r>
              <a:rPr lang="ja-JP" altLang="en-US" smtClean="0"/>
              <a:t> </a:t>
            </a:r>
            <a:r>
              <a:rPr lang="en-US" altLang="ja-JP" smtClean="0"/>
              <a:t>for</a:t>
            </a:r>
            <a:r>
              <a:rPr lang="ja-JP" altLang="en-US" smtClean="0"/>
              <a:t> </a:t>
            </a:r>
            <a:r>
              <a:rPr lang="en-US" altLang="ja-JP" smtClean="0"/>
              <a:t>Pharmacometrics</a:t>
            </a:r>
            <a:endParaRPr lang="ja-JP" altLang="en-US" dirty="0" smtClean="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26</a:t>
            </a:fld>
            <a:endParaRPr kumimoji="1" lang="ja-JP" altLang="en-US"/>
          </a:p>
        </p:txBody>
      </p:sp>
      <p:pic>
        <p:nvPicPr>
          <p:cNvPr id="9" name="図 8"/>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623060" y="686480"/>
            <a:ext cx="8580119" cy="5842544"/>
          </a:xfrm>
          <a:prstGeom prst="rect">
            <a:avLst/>
          </a:prstGeom>
        </p:spPr>
      </p:pic>
      <p:sp>
        <p:nvSpPr>
          <p:cNvPr id="8" name="右矢印 7"/>
          <p:cNvSpPr/>
          <p:nvPr/>
        </p:nvSpPr>
        <p:spPr>
          <a:xfrm rot="5400000">
            <a:off x="3024142" y="628923"/>
            <a:ext cx="908050" cy="496025"/>
          </a:xfrm>
          <a:prstGeom prst="rightArrow">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rot="10800000">
            <a:off x="4753884" y="1832883"/>
            <a:ext cx="908050" cy="496025"/>
          </a:xfrm>
          <a:prstGeom prst="rightArrow">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5941382" y="4731352"/>
            <a:ext cx="4891917" cy="523220"/>
          </a:xfrm>
          <a:prstGeom prst="rect">
            <a:avLst/>
          </a:prstGeom>
          <a:solidFill>
            <a:schemeClr val="tx2"/>
          </a:solidFill>
        </p:spPr>
        <p:txBody>
          <a:bodyPr wrap="none" rtlCol="0">
            <a:spAutoFit/>
          </a:bodyPr>
          <a:lstStyle/>
          <a:p>
            <a:r>
              <a:rPr kumimoji="1" lang="en-US" altLang="ja-JP" sz="2800" b="1" dirty="0" smtClean="0">
                <a:solidFill>
                  <a:srgbClr val="FFC000"/>
                </a:solidFill>
              </a:rPr>
              <a:t>R</a:t>
            </a:r>
            <a:r>
              <a:rPr kumimoji="1" lang="ja-JP" altLang="en-US" sz="2800" b="1" dirty="0" smtClean="0">
                <a:solidFill>
                  <a:srgbClr val="FFC000"/>
                </a:solidFill>
              </a:rPr>
              <a:t> </a:t>
            </a:r>
            <a:r>
              <a:rPr kumimoji="1" lang="en-US" altLang="ja-JP" sz="2800" b="1" dirty="0" smtClean="0">
                <a:solidFill>
                  <a:srgbClr val="FFC000"/>
                </a:solidFill>
              </a:rPr>
              <a:t>Markdown</a:t>
            </a:r>
            <a:r>
              <a:rPr kumimoji="1" lang="ja-JP" altLang="en-US" sz="2800" b="1" dirty="0" smtClean="0">
                <a:solidFill>
                  <a:srgbClr val="FFC000"/>
                </a:solidFill>
              </a:rPr>
              <a:t>を選択してください</a:t>
            </a:r>
            <a:endParaRPr kumimoji="1" lang="ja-JP" altLang="en-US" sz="2800" b="1" dirty="0">
              <a:solidFill>
                <a:srgbClr val="FFC000"/>
              </a:solidFill>
            </a:endParaRPr>
          </a:p>
        </p:txBody>
      </p:sp>
    </p:spTree>
    <p:extLst>
      <p:ext uri="{BB962C8B-B14F-4D97-AF65-F5344CB8AC3E}">
        <p14:creationId xmlns:p14="http://schemas.microsoft.com/office/powerpoint/2010/main" val="1082713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err="1" smtClean="0">
                <a:solidFill>
                  <a:schemeClr val="tx1">
                    <a:lumMod val="50000"/>
                    <a:lumOff val="50000"/>
                  </a:schemeClr>
                </a:solidFill>
              </a:rPr>
              <a:t>Rstudio</a:t>
            </a:r>
            <a:r>
              <a:rPr kumimoji="1" lang="en-US" altLang="ja-JP" b="1" dirty="0" smtClean="0">
                <a:solidFill>
                  <a:schemeClr val="tx1">
                    <a:lumMod val="50000"/>
                    <a:lumOff val="50000"/>
                  </a:schemeClr>
                </a:solidFill>
              </a:rPr>
              <a:t> cloud</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838200" y="1825625"/>
            <a:ext cx="10515600" cy="4783604"/>
          </a:xfrm>
        </p:spPr>
        <p:txBody>
          <a:bodyPr>
            <a:normAutofit/>
          </a:bodyPr>
          <a:lstStyle/>
          <a:p>
            <a:r>
              <a:rPr lang="ja-JP" altLang="en-US" dirty="0"/>
              <a:t>今日</a:t>
            </a:r>
            <a:r>
              <a:rPr lang="ja-JP" altLang="en-US" dirty="0" smtClean="0"/>
              <a:t>は</a:t>
            </a:r>
            <a:r>
              <a:rPr lang="en-US" altLang="ja-JP" dirty="0" err="1" smtClean="0"/>
              <a:t>Rstudio</a:t>
            </a:r>
            <a:r>
              <a:rPr lang="en-US" altLang="ja-JP" dirty="0" smtClean="0"/>
              <a:t> cloud free</a:t>
            </a:r>
            <a:r>
              <a:rPr lang="ja-JP" altLang="en-US" dirty="0" smtClean="0"/>
              <a:t>でセミナーを行います</a:t>
            </a:r>
            <a:endParaRPr lang="en-US" altLang="ja-JP" dirty="0" smtClean="0"/>
          </a:p>
          <a:p>
            <a:r>
              <a:rPr kumimoji="1" lang="en-US" altLang="ja-JP" dirty="0" smtClean="0"/>
              <a:t>15 project</a:t>
            </a:r>
            <a:r>
              <a:rPr kumimoji="1" lang="ja-JP" altLang="en-US" dirty="0" err="1" smtClean="0"/>
              <a:t>まで</a:t>
            </a:r>
            <a:r>
              <a:rPr kumimoji="1" lang="ja-JP" altLang="en-US" dirty="0" smtClean="0"/>
              <a:t>使用可能</a:t>
            </a:r>
            <a:endParaRPr kumimoji="1" lang="en-US" altLang="ja-JP" dirty="0" smtClean="0"/>
          </a:p>
          <a:p>
            <a:r>
              <a:rPr lang="en-US" altLang="ja-JP" dirty="0" smtClean="0"/>
              <a:t>15 project hours per month</a:t>
            </a:r>
            <a:r>
              <a:rPr lang="ja-JP" altLang="en-US" dirty="0" smtClean="0"/>
              <a:t>の使用制限</a:t>
            </a:r>
            <a:endParaRPr lang="en-US" altLang="ja-JP" dirty="0" smtClean="0"/>
          </a:p>
          <a:p>
            <a:r>
              <a:rPr kumimoji="1" lang="ja-JP" altLang="en-US" dirty="0" smtClean="0"/>
              <a:t>登録作業時間短縮のため、あらかじめ作成していただいた</a:t>
            </a:r>
            <a:r>
              <a:rPr kumimoji="1" lang="en-US" altLang="ja-JP" dirty="0" smtClean="0"/>
              <a:t/>
            </a:r>
            <a:br>
              <a:rPr kumimoji="1" lang="en-US" altLang="ja-JP" dirty="0" smtClean="0"/>
            </a:br>
            <a:r>
              <a:rPr kumimoji="1" lang="en-US" altLang="ja-JP" dirty="0" smtClean="0"/>
              <a:t>Google</a:t>
            </a:r>
            <a:r>
              <a:rPr kumimoji="1" lang="ja-JP" altLang="en-US" dirty="0" smtClean="0"/>
              <a:t>アカウントでサインインしてください</a:t>
            </a:r>
            <a:endParaRPr kumimoji="1" lang="en-US" altLang="ja-JP" dirty="0" smtClean="0"/>
          </a:p>
          <a:p>
            <a:endParaRPr lang="en-US" altLang="ja-JP" dirty="0"/>
          </a:p>
          <a:p>
            <a:pPr marL="0" indent="0">
              <a:buNone/>
            </a:pPr>
            <a:r>
              <a:rPr lang="ja-JP" altLang="en-US" dirty="0" smtClean="0"/>
              <a:t>　</a:t>
            </a:r>
            <a:r>
              <a:rPr lang="en-US" altLang="ja-JP" dirty="0" smtClean="0"/>
              <a:t>https</a:t>
            </a:r>
            <a:r>
              <a:rPr lang="en-US" altLang="ja-JP" dirty="0"/>
              <a:t>://rstudio.cloud/project/1573510</a:t>
            </a:r>
            <a:endParaRPr kumimoji="1" lang="en-US" altLang="ja-JP" dirty="0" smtClean="0"/>
          </a:p>
          <a:p>
            <a:endParaRPr kumimoji="1" lang="en-US" altLang="ja-JP" dirty="0" smtClean="0"/>
          </a:p>
        </p:txBody>
      </p:sp>
      <p:sp>
        <p:nvSpPr>
          <p:cNvPr id="4" name="フッター プレースホルダー 3"/>
          <p:cNvSpPr>
            <a:spLocks noGrp="1"/>
          </p:cNvSpPr>
          <p:nvPr>
            <p:ph type="ftr" sz="quarter" idx="11"/>
          </p:nvPr>
        </p:nvSpPr>
        <p:spPr/>
        <p:txBody>
          <a:bodyPr/>
          <a:lstStyle/>
          <a:p>
            <a:r>
              <a:rPr lang="en-US" altLang="ja-JP" smtClean="0"/>
              <a:t>R</a:t>
            </a:r>
            <a:r>
              <a:rPr lang="ja-JP" altLang="en-US" smtClean="0"/>
              <a:t> </a:t>
            </a:r>
            <a:r>
              <a:rPr lang="en-US" altLang="ja-JP" smtClean="0"/>
              <a:t>for</a:t>
            </a:r>
            <a:r>
              <a:rPr lang="ja-JP" altLang="en-US" smtClean="0"/>
              <a:t> </a:t>
            </a:r>
            <a:r>
              <a:rPr lang="en-US" altLang="ja-JP" smtClean="0"/>
              <a:t>Pharmacometrics</a:t>
            </a:r>
            <a:endParaRPr lang="ja-JP" altLang="en-US" dirty="0" smtClean="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27</a:t>
            </a:fld>
            <a:endParaRPr kumimoji="1" lang="ja-JP" altLang="en-US"/>
          </a:p>
        </p:txBody>
      </p:sp>
    </p:spTree>
    <p:extLst>
      <p:ext uri="{BB962C8B-B14F-4D97-AF65-F5344CB8AC3E}">
        <p14:creationId xmlns:p14="http://schemas.microsoft.com/office/powerpoint/2010/main" val="3589142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7" name="コンテンツ プレースホルダー 6" descr="画面の領域"/>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65797" y="3951687"/>
            <a:ext cx="2827265" cy="1767993"/>
          </a:xfrm>
        </p:spPr>
      </p:pic>
      <p:sp>
        <p:nvSpPr>
          <p:cNvPr id="4" name="フッター プレースホルダー 3"/>
          <p:cNvSpPr>
            <a:spLocks noGrp="1"/>
          </p:cNvSpPr>
          <p:nvPr>
            <p:ph type="ftr" sz="quarter" idx="11"/>
          </p:nvPr>
        </p:nvSpPr>
        <p:spPr/>
        <p:txBody>
          <a:bodyPr/>
          <a:lstStyle/>
          <a:p>
            <a:r>
              <a:rPr lang="en-US" altLang="ja-JP" smtClean="0"/>
              <a:t>R</a:t>
            </a:r>
            <a:r>
              <a:rPr lang="ja-JP" altLang="en-US" smtClean="0"/>
              <a:t> </a:t>
            </a:r>
            <a:r>
              <a:rPr lang="en-US" altLang="ja-JP" smtClean="0"/>
              <a:t>for</a:t>
            </a:r>
            <a:r>
              <a:rPr lang="ja-JP" altLang="en-US" smtClean="0"/>
              <a:t> </a:t>
            </a:r>
            <a:r>
              <a:rPr lang="en-US" altLang="ja-JP" smtClean="0"/>
              <a:t>Pharmacometrics</a:t>
            </a:r>
            <a:endParaRPr lang="ja-JP" altLang="en-US" dirty="0" smtClean="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28</a:t>
            </a:fld>
            <a:endParaRPr kumimoji="1" lang="ja-JP" altLang="en-US"/>
          </a:p>
        </p:txBody>
      </p:sp>
      <p:pic>
        <p:nvPicPr>
          <p:cNvPr id="8" name="図 7" descr="画面の領域"/>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8676" y="2698195"/>
            <a:ext cx="4618120" cy="243861"/>
          </a:xfrm>
          <a:prstGeom prst="rect">
            <a:avLst/>
          </a:prstGeom>
        </p:spPr>
      </p:pic>
      <p:pic>
        <p:nvPicPr>
          <p:cNvPr id="9" name="コンテンツ プレースホルダー 6" descr="画面の領域"/>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0343" y="588992"/>
            <a:ext cx="7445828" cy="5016834"/>
          </a:xfrm>
          <a:prstGeom prst="rect">
            <a:avLst/>
          </a:prstGeom>
        </p:spPr>
      </p:pic>
    </p:spTree>
    <p:extLst>
      <p:ext uri="{BB962C8B-B14F-4D97-AF65-F5344CB8AC3E}">
        <p14:creationId xmlns:p14="http://schemas.microsoft.com/office/powerpoint/2010/main" val="2909381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solidFill>
                  <a:schemeClr val="tx1">
                    <a:lumMod val="50000"/>
                    <a:lumOff val="50000"/>
                  </a:schemeClr>
                </a:solidFill>
              </a:rPr>
              <a:t>R</a:t>
            </a:r>
            <a:endParaRPr kumimoji="1" lang="ja-JP" altLang="en-US" dirty="0">
              <a:solidFill>
                <a:schemeClr val="tx1">
                  <a:lumMod val="50000"/>
                  <a:lumOff val="50000"/>
                </a:schemeClr>
              </a:solidFill>
            </a:endParaRPr>
          </a:p>
        </p:txBody>
      </p:sp>
      <p:sp>
        <p:nvSpPr>
          <p:cNvPr id="3" name="コンテンツ プレースホルダー 2"/>
          <p:cNvSpPr>
            <a:spLocks noGrp="1"/>
          </p:cNvSpPr>
          <p:nvPr>
            <p:ph idx="1"/>
          </p:nvPr>
        </p:nvSpPr>
        <p:spPr>
          <a:xfrm>
            <a:off x="838200" y="1825625"/>
            <a:ext cx="4509304" cy="4351338"/>
          </a:xfrm>
        </p:spPr>
        <p:txBody>
          <a:bodyPr/>
          <a:lstStyle/>
          <a:p>
            <a:r>
              <a:rPr lang="en-US" altLang="ja-JP" dirty="0">
                <a:hlinkClick r:id="rId2"/>
              </a:rPr>
              <a:t>https://www.r-project.org/</a:t>
            </a:r>
            <a:endParaRPr lang="en-US" altLang="ja-JP" dirty="0"/>
          </a:p>
          <a:p>
            <a:r>
              <a:rPr lang="ja-JP" altLang="en-US" dirty="0" smtClean="0"/>
              <a:t>無料</a:t>
            </a:r>
            <a:endParaRPr lang="en-US" altLang="ja-JP" dirty="0" smtClean="0"/>
          </a:p>
          <a:p>
            <a:r>
              <a:rPr lang="ja-JP" altLang="en-US" dirty="0" smtClean="0"/>
              <a:t>統計計算とグラフィックス</a:t>
            </a:r>
            <a:endParaRPr lang="en-US" altLang="ja-JP" dirty="0" smtClean="0"/>
          </a:p>
          <a:p>
            <a:r>
              <a:rPr lang="ja-JP" altLang="en-US" dirty="0" smtClean="0"/>
              <a:t>パッケージを追加することにより機能拡張</a:t>
            </a:r>
            <a:endParaRPr lang="en-US" altLang="ja-JP" dirty="0" smtClean="0">
              <a:hlinkClick r:id="rId2"/>
            </a:endParaRPr>
          </a:p>
          <a:p>
            <a:endParaRPr kumimoji="1" lang="en-US" altLang="ja-JP" dirty="0" smtClean="0"/>
          </a:p>
        </p:txBody>
      </p:sp>
      <p:sp>
        <p:nvSpPr>
          <p:cNvPr id="4" name="フッター プレースホルダー 3"/>
          <p:cNvSpPr>
            <a:spLocks noGrp="1"/>
          </p:cNvSpPr>
          <p:nvPr>
            <p:ph type="ftr" sz="quarter" idx="11"/>
          </p:nvPr>
        </p:nvSpPr>
        <p:spPr/>
        <p:txBody>
          <a:bodyPr/>
          <a:lstStyle/>
          <a:p>
            <a:r>
              <a:rPr lang="en-US" altLang="ja-JP" smtClean="0"/>
              <a:t>R</a:t>
            </a:r>
            <a:r>
              <a:rPr lang="ja-JP" altLang="en-US" smtClean="0"/>
              <a:t> </a:t>
            </a:r>
            <a:r>
              <a:rPr lang="en-US" altLang="ja-JP" smtClean="0"/>
              <a:t>for</a:t>
            </a:r>
            <a:r>
              <a:rPr lang="ja-JP" altLang="en-US" smtClean="0"/>
              <a:t> </a:t>
            </a:r>
            <a:r>
              <a:rPr lang="en-US" altLang="ja-JP" smtClean="0"/>
              <a:t>Pharmacometrics</a:t>
            </a:r>
            <a:endParaRPr lang="ja-JP" altLang="en-US" dirty="0" smtClean="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3</a:t>
            </a:fld>
            <a:endParaRPr kumimoji="1" lang="ja-JP" altLang="en-US"/>
          </a:p>
        </p:txBody>
      </p:sp>
      <p:pic>
        <p:nvPicPr>
          <p:cNvPr id="8" name="図 7" descr="画面の領域"/>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2684" y="386488"/>
            <a:ext cx="6599492" cy="5784081"/>
          </a:xfrm>
          <a:prstGeom prst="rect">
            <a:avLst/>
          </a:prstGeom>
          <a:ln>
            <a:solidFill>
              <a:schemeClr val="tx1">
                <a:lumMod val="50000"/>
                <a:lumOff val="50000"/>
              </a:schemeClr>
            </a:solidFill>
          </a:ln>
        </p:spPr>
      </p:pic>
    </p:spTree>
    <p:extLst>
      <p:ext uri="{BB962C8B-B14F-4D97-AF65-F5344CB8AC3E}">
        <p14:creationId xmlns:p14="http://schemas.microsoft.com/office/powerpoint/2010/main" val="1297470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solidFill>
                  <a:schemeClr val="tx1">
                    <a:lumMod val="50000"/>
                    <a:lumOff val="50000"/>
                  </a:schemeClr>
                </a:solidFill>
              </a:rPr>
              <a:t>R</a:t>
            </a:r>
            <a:endParaRPr kumimoji="1" lang="ja-JP" altLang="en-US" dirty="0">
              <a:solidFill>
                <a:schemeClr val="tx1">
                  <a:lumMod val="50000"/>
                  <a:lumOff val="50000"/>
                </a:schemeClr>
              </a:solidFill>
            </a:endParaRPr>
          </a:p>
        </p:txBody>
      </p:sp>
      <p:sp>
        <p:nvSpPr>
          <p:cNvPr id="4" name="フッター プレースホルダー 3"/>
          <p:cNvSpPr>
            <a:spLocks noGrp="1"/>
          </p:cNvSpPr>
          <p:nvPr>
            <p:ph type="ftr" sz="quarter" idx="11"/>
          </p:nvPr>
        </p:nvSpPr>
        <p:spPr/>
        <p:txBody>
          <a:bodyPr/>
          <a:lstStyle/>
          <a:p>
            <a:r>
              <a:rPr lang="en-US" altLang="ja-JP" smtClean="0"/>
              <a:t>R</a:t>
            </a:r>
            <a:r>
              <a:rPr lang="ja-JP" altLang="en-US" smtClean="0"/>
              <a:t> </a:t>
            </a:r>
            <a:r>
              <a:rPr lang="en-US" altLang="ja-JP" smtClean="0"/>
              <a:t>for</a:t>
            </a:r>
            <a:r>
              <a:rPr lang="ja-JP" altLang="en-US" smtClean="0"/>
              <a:t> </a:t>
            </a:r>
            <a:r>
              <a:rPr lang="en-US" altLang="ja-JP" smtClean="0"/>
              <a:t>Pharmacometrics</a:t>
            </a:r>
            <a:endParaRPr lang="ja-JP" altLang="en-US" dirty="0" smtClean="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4</a:t>
            </a:fld>
            <a:endParaRPr kumimoji="1" lang="ja-JP" altLang="en-US"/>
          </a:p>
        </p:txBody>
      </p:sp>
      <p:pic>
        <p:nvPicPr>
          <p:cNvPr id="7" name="図 6"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665" y="864003"/>
            <a:ext cx="9870122" cy="5542969"/>
          </a:xfrm>
          <a:prstGeom prst="rect">
            <a:avLst/>
          </a:prstGeom>
        </p:spPr>
      </p:pic>
    </p:spTree>
    <p:extLst>
      <p:ext uri="{BB962C8B-B14F-4D97-AF65-F5344CB8AC3E}">
        <p14:creationId xmlns:p14="http://schemas.microsoft.com/office/powerpoint/2010/main" val="22042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solidFill>
                  <a:schemeClr val="tx1">
                    <a:lumMod val="50000"/>
                    <a:lumOff val="50000"/>
                  </a:schemeClr>
                </a:solidFill>
              </a:rPr>
              <a:t>R</a:t>
            </a:r>
            <a:endParaRPr kumimoji="1" lang="ja-JP" altLang="en-US" dirty="0">
              <a:solidFill>
                <a:schemeClr val="tx1">
                  <a:lumMod val="50000"/>
                  <a:lumOff val="50000"/>
                </a:schemeClr>
              </a:solidFill>
            </a:endParaRPr>
          </a:p>
        </p:txBody>
      </p:sp>
      <p:sp>
        <p:nvSpPr>
          <p:cNvPr id="4" name="フッター プレースホルダー 3"/>
          <p:cNvSpPr>
            <a:spLocks noGrp="1"/>
          </p:cNvSpPr>
          <p:nvPr>
            <p:ph type="ftr" sz="quarter" idx="11"/>
          </p:nvPr>
        </p:nvSpPr>
        <p:spPr/>
        <p:txBody>
          <a:bodyPr/>
          <a:lstStyle/>
          <a:p>
            <a:r>
              <a:rPr lang="en-US" altLang="ja-JP" smtClean="0"/>
              <a:t>R</a:t>
            </a:r>
            <a:r>
              <a:rPr lang="ja-JP" altLang="en-US" smtClean="0"/>
              <a:t> </a:t>
            </a:r>
            <a:r>
              <a:rPr lang="en-US" altLang="ja-JP" smtClean="0"/>
              <a:t>for</a:t>
            </a:r>
            <a:r>
              <a:rPr lang="ja-JP" altLang="en-US" smtClean="0"/>
              <a:t> </a:t>
            </a:r>
            <a:r>
              <a:rPr lang="en-US" altLang="ja-JP" smtClean="0"/>
              <a:t>Pharmacometrics</a:t>
            </a:r>
            <a:endParaRPr lang="ja-JP" altLang="en-US" dirty="0" smtClean="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5</a:t>
            </a:fld>
            <a:endParaRPr kumimoji="1" lang="ja-JP" altLang="en-US"/>
          </a:p>
        </p:txBody>
      </p:sp>
      <p:grpSp>
        <p:nvGrpSpPr>
          <p:cNvPr id="12" name="グループ化 11"/>
          <p:cNvGrpSpPr/>
          <p:nvPr/>
        </p:nvGrpSpPr>
        <p:grpSpPr>
          <a:xfrm>
            <a:off x="1565665" y="864003"/>
            <a:ext cx="9870122" cy="5542969"/>
            <a:chOff x="1565665" y="864003"/>
            <a:chExt cx="9870122" cy="5542969"/>
          </a:xfrm>
        </p:grpSpPr>
        <p:pic>
          <p:nvPicPr>
            <p:cNvPr id="7" name="図 6"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665" y="864003"/>
              <a:ext cx="9870122" cy="5542969"/>
            </a:xfrm>
            <a:prstGeom prst="rect">
              <a:avLst/>
            </a:prstGeom>
          </p:spPr>
        </p:pic>
        <p:sp>
          <p:nvSpPr>
            <p:cNvPr id="3" name="角丸四角形 2"/>
            <p:cNvSpPr/>
            <p:nvPr/>
          </p:nvSpPr>
          <p:spPr>
            <a:xfrm>
              <a:off x="1678329" y="937549"/>
              <a:ext cx="6123008" cy="4328932"/>
            </a:xfrm>
            <a:prstGeom prst="roundRect">
              <a:avLst>
                <a:gd name="adj" fmla="val 6239"/>
              </a:avLst>
            </a:prstGeom>
            <a:noFill/>
            <a:ln w="571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2060292" y="4456252"/>
              <a:ext cx="2501006" cy="523220"/>
            </a:xfrm>
            <a:prstGeom prst="rect">
              <a:avLst/>
            </a:prstGeom>
            <a:noFill/>
          </p:spPr>
          <p:txBody>
            <a:bodyPr wrap="none" rtlCol="0">
              <a:spAutoFit/>
            </a:bodyPr>
            <a:lstStyle/>
            <a:p>
              <a:r>
                <a:rPr kumimoji="1" lang="ja-JP" altLang="en-US" sz="2800" b="1" dirty="0" smtClean="0">
                  <a:solidFill>
                    <a:srgbClr val="FFC000"/>
                  </a:solidFill>
                </a:rPr>
                <a:t>コンソール画面</a:t>
              </a:r>
              <a:endParaRPr kumimoji="1" lang="ja-JP" altLang="en-US" sz="2800" b="1" dirty="0">
                <a:solidFill>
                  <a:srgbClr val="FFC000"/>
                </a:solidFill>
              </a:endParaRPr>
            </a:p>
          </p:txBody>
        </p:sp>
        <p:sp>
          <p:nvSpPr>
            <p:cNvPr id="8" name="角丸四角形 7"/>
            <p:cNvSpPr/>
            <p:nvPr/>
          </p:nvSpPr>
          <p:spPr>
            <a:xfrm>
              <a:off x="5347504" y="1782501"/>
              <a:ext cx="4284562" cy="3483980"/>
            </a:xfrm>
            <a:prstGeom prst="roundRect">
              <a:avLst>
                <a:gd name="adj" fmla="val 6239"/>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8081057" y="2027498"/>
              <a:ext cx="1364476" cy="523220"/>
            </a:xfrm>
            <a:prstGeom prst="rect">
              <a:avLst/>
            </a:prstGeom>
            <a:noFill/>
          </p:spPr>
          <p:txBody>
            <a:bodyPr wrap="none" rtlCol="0">
              <a:spAutoFit/>
            </a:bodyPr>
            <a:lstStyle/>
            <a:p>
              <a:r>
                <a:rPr kumimoji="1" lang="ja-JP" altLang="en-US" sz="2800" b="1" dirty="0" smtClean="0">
                  <a:solidFill>
                    <a:schemeClr val="accent6"/>
                  </a:solidFill>
                </a:rPr>
                <a:t>エディタ</a:t>
              </a:r>
              <a:endParaRPr kumimoji="1" lang="ja-JP" altLang="en-US" sz="2800" b="1" dirty="0">
                <a:solidFill>
                  <a:schemeClr val="accent6"/>
                </a:solidFill>
              </a:endParaRPr>
            </a:p>
          </p:txBody>
        </p:sp>
        <p:sp>
          <p:nvSpPr>
            <p:cNvPr id="10" name="角丸四角形 9"/>
            <p:cNvSpPr/>
            <p:nvPr/>
          </p:nvSpPr>
          <p:spPr>
            <a:xfrm>
              <a:off x="6842567" y="3184967"/>
              <a:ext cx="4523772" cy="3169534"/>
            </a:xfrm>
            <a:prstGeom prst="roundRect">
              <a:avLst>
                <a:gd name="adj" fmla="val 6239"/>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9680293" y="5710177"/>
              <a:ext cx="1130438" cy="523220"/>
            </a:xfrm>
            <a:prstGeom prst="rect">
              <a:avLst/>
            </a:prstGeom>
            <a:noFill/>
          </p:spPr>
          <p:txBody>
            <a:bodyPr wrap="none" rtlCol="0">
              <a:spAutoFit/>
            </a:bodyPr>
            <a:lstStyle/>
            <a:p>
              <a:r>
                <a:rPr kumimoji="1" lang="ja-JP" altLang="en-US" sz="2800" b="1" dirty="0" smtClean="0">
                  <a:solidFill>
                    <a:schemeClr val="accent2"/>
                  </a:solidFill>
                </a:rPr>
                <a:t>グラフ</a:t>
              </a:r>
              <a:endParaRPr kumimoji="1" lang="ja-JP" altLang="en-US" sz="2800" b="1" dirty="0">
                <a:solidFill>
                  <a:schemeClr val="accent2"/>
                </a:solidFill>
              </a:endParaRPr>
            </a:p>
          </p:txBody>
        </p:sp>
      </p:grpSp>
    </p:spTree>
    <p:extLst>
      <p:ext uri="{BB962C8B-B14F-4D97-AF65-F5344CB8AC3E}">
        <p14:creationId xmlns:p14="http://schemas.microsoft.com/office/powerpoint/2010/main" val="3985094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err="1" smtClean="0">
                <a:solidFill>
                  <a:schemeClr val="tx1">
                    <a:lumMod val="50000"/>
                    <a:lumOff val="50000"/>
                  </a:schemeClr>
                </a:solidFill>
              </a:rPr>
              <a:t>Rstudio</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838200" y="1825625"/>
            <a:ext cx="10515600" cy="4783604"/>
          </a:xfrm>
        </p:spPr>
        <p:txBody>
          <a:bodyPr>
            <a:normAutofit/>
          </a:bodyPr>
          <a:lstStyle/>
          <a:p>
            <a:r>
              <a:rPr kumimoji="1" lang="en-US" altLang="ja-JP" dirty="0" smtClean="0"/>
              <a:t>R</a:t>
            </a:r>
            <a:r>
              <a:rPr kumimoji="1" lang="ja-JP" altLang="en-US" dirty="0" smtClean="0"/>
              <a:t>の統合解析環境（</a:t>
            </a:r>
            <a:r>
              <a:rPr lang="en-US" altLang="ja-JP" dirty="0" smtClean="0"/>
              <a:t>integrated development environment, IDE</a:t>
            </a:r>
            <a:r>
              <a:rPr kumimoji="1" lang="ja-JP" altLang="en-US" dirty="0" smtClean="0"/>
              <a:t>）</a:t>
            </a:r>
            <a:endParaRPr kumimoji="1" lang="en-US" altLang="ja-JP" dirty="0" smtClean="0"/>
          </a:p>
          <a:p>
            <a:r>
              <a:rPr lang="en-US" altLang="ja-JP" dirty="0">
                <a:hlinkClick r:id="rId2"/>
              </a:rPr>
              <a:t>https://rstudio.com/products/rstudio</a:t>
            </a:r>
            <a:r>
              <a:rPr lang="en-US" altLang="ja-JP" dirty="0" smtClean="0">
                <a:hlinkClick r:id="rId2"/>
              </a:rPr>
              <a:t>/</a:t>
            </a:r>
            <a:r>
              <a:rPr lang="en-US" altLang="ja-JP" dirty="0" smtClean="0"/>
              <a:t/>
            </a:r>
            <a:br>
              <a:rPr lang="en-US" altLang="ja-JP" dirty="0" smtClean="0"/>
            </a:br>
            <a:r>
              <a:rPr lang="ja-JP" altLang="en-US" dirty="0" smtClean="0"/>
              <a:t>よりダウンロード可能</a:t>
            </a:r>
            <a:endParaRPr lang="en-US" altLang="ja-JP" dirty="0" smtClean="0"/>
          </a:p>
          <a:p>
            <a:r>
              <a:rPr kumimoji="1" lang="ja-JP" altLang="en-US" dirty="0" smtClean="0"/>
              <a:t>無料版、有料版、サーバー、クラウド</a:t>
            </a:r>
            <a:endParaRPr kumimoji="1" lang="en-US" altLang="ja-JP" dirty="0" smtClean="0"/>
          </a:p>
          <a:p>
            <a:r>
              <a:rPr lang="en-US" altLang="ja-JP" dirty="0" smtClean="0"/>
              <a:t>Project</a:t>
            </a:r>
            <a:r>
              <a:rPr lang="ja-JP" altLang="en-US" dirty="0" smtClean="0"/>
              <a:t>ごとに環境設定可能</a:t>
            </a:r>
            <a:endParaRPr kumimoji="1" lang="en-US" altLang="ja-JP" dirty="0" smtClean="0"/>
          </a:p>
          <a:p>
            <a:r>
              <a:rPr kumimoji="1" lang="en-US" altLang="ja-JP" dirty="0" smtClean="0"/>
              <a:t>Tab</a:t>
            </a:r>
            <a:r>
              <a:rPr kumimoji="1" lang="ja-JP" altLang="en-US" dirty="0" smtClean="0"/>
              <a:t>キーによ</a:t>
            </a:r>
            <a:r>
              <a:rPr lang="ja-JP" altLang="en-US" dirty="0" smtClean="0"/>
              <a:t>るコードの補間</a:t>
            </a:r>
            <a:endParaRPr lang="en-US" altLang="ja-JP" dirty="0" smtClean="0"/>
          </a:p>
          <a:p>
            <a:r>
              <a:rPr kumimoji="1" lang="en-US" altLang="ja-JP" dirty="0" err="1" smtClean="0"/>
              <a:t>Rmarkdown</a:t>
            </a:r>
            <a:r>
              <a:rPr kumimoji="1" lang="ja-JP" altLang="en-US" dirty="0" smtClean="0"/>
              <a:t>によるドキュメント作成</a:t>
            </a:r>
            <a:endParaRPr kumimoji="1" lang="en-US" altLang="ja-JP" dirty="0" smtClean="0"/>
          </a:p>
          <a:p>
            <a:r>
              <a:rPr lang="en-US" altLang="ja-JP" dirty="0" smtClean="0"/>
              <a:t>data viewer</a:t>
            </a:r>
            <a:endParaRPr lang="en-US" altLang="ja-JP" dirty="0"/>
          </a:p>
          <a:p>
            <a:r>
              <a:rPr kumimoji="1" lang="ja-JP" altLang="en-US" dirty="0" smtClean="0"/>
              <a:t>パッケージの管理</a:t>
            </a:r>
            <a:endParaRPr kumimoji="1" lang="en-US" altLang="ja-JP" dirty="0" smtClean="0"/>
          </a:p>
          <a:p>
            <a:endParaRPr kumimoji="1" lang="en-US" altLang="ja-JP" dirty="0" smtClean="0"/>
          </a:p>
          <a:p>
            <a:endParaRPr kumimoji="1" lang="en-US" altLang="ja-JP" dirty="0" smtClean="0"/>
          </a:p>
        </p:txBody>
      </p:sp>
      <p:sp>
        <p:nvSpPr>
          <p:cNvPr id="4" name="フッター プレースホルダー 3"/>
          <p:cNvSpPr>
            <a:spLocks noGrp="1"/>
          </p:cNvSpPr>
          <p:nvPr>
            <p:ph type="ftr" sz="quarter" idx="11"/>
          </p:nvPr>
        </p:nvSpPr>
        <p:spPr/>
        <p:txBody>
          <a:bodyPr/>
          <a:lstStyle/>
          <a:p>
            <a:r>
              <a:rPr lang="en-US" altLang="ja-JP" smtClean="0"/>
              <a:t>R</a:t>
            </a:r>
            <a:r>
              <a:rPr lang="ja-JP" altLang="en-US" smtClean="0"/>
              <a:t> </a:t>
            </a:r>
            <a:r>
              <a:rPr lang="en-US" altLang="ja-JP" smtClean="0"/>
              <a:t>for</a:t>
            </a:r>
            <a:r>
              <a:rPr lang="ja-JP" altLang="en-US" smtClean="0"/>
              <a:t> </a:t>
            </a:r>
            <a:r>
              <a:rPr lang="en-US" altLang="ja-JP" smtClean="0"/>
              <a:t>Pharmacometrics</a:t>
            </a:r>
            <a:endParaRPr lang="ja-JP" altLang="en-US" dirty="0" smtClean="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6</a:t>
            </a:fld>
            <a:endParaRPr kumimoji="1" lang="ja-JP" altLang="en-US"/>
          </a:p>
        </p:txBody>
      </p:sp>
    </p:spTree>
    <p:extLst>
      <p:ext uri="{BB962C8B-B14F-4D97-AF65-F5344CB8AC3E}">
        <p14:creationId xmlns:p14="http://schemas.microsoft.com/office/powerpoint/2010/main" val="471176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11"/>
          </p:nvPr>
        </p:nvSpPr>
        <p:spPr/>
        <p:txBody>
          <a:bodyPr/>
          <a:lstStyle/>
          <a:p>
            <a:r>
              <a:rPr lang="en-US" altLang="ja-JP" smtClean="0"/>
              <a:t>R</a:t>
            </a:r>
            <a:r>
              <a:rPr lang="ja-JP" altLang="en-US" smtClean="0"/>
              <a:t> </a:t>
            </a:r>
            <a:r>
              <a:rPr lang="en-US" altLang="ja-JP" smtClean="0"/>
              <a:t>for</a:t>
            </a:r>
            <a:r>
              <a:rPr lang="ja-JP" altLang="en-US" smtClean="0"/>
              <a:t> </a:t>
            </a:r>
            <a:r>
              <a:rPr lang="en-US" altLang="ja-JP" smtClean="0"/>
              <a:t>Pharmacometrics</a:t>
            </a:r>
            <a:endParaRPr lang="ja-JP" altLang="en-US" dirty="0" smtClean="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7</a:t>
            </a:fld>
            <a:endParaRPr kumimoji="1" lang="ja-JP" altLang="en-US"/>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7663" y="127323"/>
            <a:ext cx="9431001" cy="6459012"/>
          </a:xfrm>
          <a:prstGeom prst="rect">
            <a:avLst/>
          </a:prstGeom>
        </p:spPr>
      </p:pic>
    </p:spTree>
    <p:extLst>
      <p:ext uri="{BB962C8B-B14F-4D97-AF65-F5344CB8AC3E}">
        <p14:creationId xmlns:p14="http://schemas.microsoft.com/office/powerpoint/2010/main" val="1505845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11"/>
          </p:nvPr>
        </p:nvSpPr>
        <p:spPr/>
        <p:txBody>
          <a:bodyPr/>
          <a:lstStyle/>
          <a:p>
            <a:r>
              <a:rPr lang="en-US" altLang="ja-JP" smtClean="0"/>
              <a:t>R</a:t>
            </a:r>
            <a:r>
              <a:rPr lang="ja-JP" altLang="en-US" smtClean="0"/>
              <a:t> </a:t>
            </a:r>
            <a:r>
              <a:rPr lang="en-US" altLang="ja-JP" smtClean="0"/>
              <a:t>for</a:t>
            </a:r>
            <a:r>
              <a:rPr lang="ja-JP" altLang="en-US" smtClean="0"/>
              <a:t> </a:t>
            </a:r>
            <a:r>
              <a:rPr lang="en-US" altLang="ja-JP" smtClean="0"/>
              <a:t>Pharmacometrics</a:t>
            </a:r>
            <a:endParaRPr lang="ja-JP" altLang="en-US" dirty="0" smtClean="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8</a:t>
            </a:fld>
            <a:endParaRPr kumimoji="1" lang="ja-JP" altLang="en-US"/>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7663" y="127323"/>
            <a:ext cx="9431001" cy="6459012"/>
          </a:xfrm>
          <a:prstGeom prst="rect">
            <a:avLst/>
          </a:prstGeom>
        </p:spPr>
      </p:pic>
      <p:sp>
        <p:nvSpPr>
          <p:cNvPr id="10" name="角丸四角形 9"/>
          <p:cNvSpPr/>
          <p:nvPr/>
        </p:nvSpPr>
        <p:spPr>
          <a:xfrm>
            <a:off x="763929" y="3958542"/>
            <a:ext cx="6123008" cy="2812648"/>
          </a:xfrm>
          <a:prstGeom prst="roundRect">
            <a:avLst>
              <a:gd name="adj" fmla="val 6239"/>
            </a:avLst>
          </a:prstGeom>
          <a:noFill/>
          <a:ln w="571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2551109" y="5128605"/>
            <a:ext cx="2501006" cy="523220"/>
          </a:xfrm>
          <a:prstGeom prst="rect">
            <a:avLst/>
          </a:prstGeom>
          <a:solidFill>
            <a:schemeClr val="tx2"/>
          </a:solidFill>
        </p:spPr>
        <p:txBody>
          <a:bodyPr wrap="none" rtlCol="0">
            <a:spAutoFit/>
          </a:bodyPr>
          <a:lstStyle/>
          <a:p>
            <a:r>
              <a:rPr kumimoji="1" lang="ja-JP" altLang="en-US" sz="2800" b="1" dirty="0" smtClean="0">
                <a:solidFill>
                  <a:srgbClr val="FFC000"/>
                </a:solidFill>
              </a:rPr>
              <a:t>コンソール画面</a:t>
            </a:r>
            <a:endParaRPr kumimoji="1" lang="ja-JP" altLang="en-US" sz="2800" b="1" dirty="0">
              <a:solidFill>
                <a:srgbClr val="FFC000"/>
              </a:solidFill>
            </a:endParaRPr>
          </a:p>
        </p:txBody>
      </p:sp>
      <p:sp>
        <p:nvSpPr>
          <p:cNvPr id="12" name="角丸四角形 11"/>
          <p:cNvSpPr/>
          <p:nvPr/>
        </p:nvSpPr>
        <p:spPr>
          <a:xfrm>
            <a:off x="802398" y="1008528"/>
            <a:ext cx="5941302" cy="2879629"/>
          </a:xfrm>
          <a:prstGeom prst="roundRect">
            <a:avLst>
              <a:gd name="adj" fmla="val 6239"/>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3065305" y="2242651"/>
            <a:ext cx="1364476" cy="523220"/>
          </a:xfrm>
          <a:prstGeom prst="rect">
            <a:avLst/>
          </a:prstGeom>
          <a:solidFill>
            <a:schemeClr val="tx2"/>
          </a:solidFill>
        </p:spPr>
        <p:txBody>
          <a:bodyPr wrap="none" rtlCol="0">
            <a:spAutoFit/>
          </a:bodyPr>
          <a:lstStyle/>
          <a:p>
            <a:r>
              <a:rPr kumimoji="1" lang="ja-JP" altLang="en-US" sz="2800" b="1" dirty="0" smtClean="0">
                <a:solidFill>
                  <a:schemeClr val="accent6"/>
                </a:solidFill>
              </a:rPr>
              <a:t>エディタ</a:t>
            </a:r>
            <a:endParaRPr kumimoji="1" lang="ja-JP" altLang="en-US" sz="2800" b="1" dirty="0">
              <a:solidFill>
                <a:schemeClr val="accent6"/>
              </a:solidFill>
            </a:endParaRPr>
          </a:p>
        </p:txBody>
      </p:sp>
      <p:sp>
        <p:nvSpPr>
          <p:cNvPr id="14" name="角丸四角形 13"/>
          <p:cNvSpPr/>
          <p:nvPr/>
        </p:nvSpPr>
        <p:spPr>
          <a:xfrm>
            <a:off x="6909802" y="3059206"/>
            <a:ext cx="4523772" cy="3597087"/>
          </a:xfrm>
          <a:prstGeom prst="roundRect">
            <a:avLst>
              <a:gd name="adj" fmla="val 6239"/>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7427911" y="4930247"/>
            <a:ext cx="3738524" cy="954107"/>
          </a:xfrm>
          <a:prstGeom prst="rect">
            <a:avLst/>
          </a:prstGeom>
          <a:solidFill>
            <a:schemeClr val="tx2"/>
          </a:solidFill>
        </p:spPr>
        <p:txBody>
          <a:bodyPr wrap="none" rtlCol="0">
            <a:spAutoFit/>
          </a:bodyPr>
          <a:lstStyle/>
          <a:p>
            <a:r>
              <a:rPr kumimoji="1" lang="ja-JP" altLang="en-US" sz="2800" b="1" dirty="0" smtClean="0">
                <a:solidFill>
                  <a:schemeClr val="accent2"/>
                </a:solidFill>
              </a:rPr>
              <a:t>グラフ・ファイル・</a:t>
            </a:r>
            <a:endParaRPr kumimoji="1" lang="en-US" altLang="ja-JP" sz="2800" b="1" dirty="0" smtClean="0">
              <a:solidFill>
                <a:schemeClr val="accent2"/>
              </a:solidFill>
            </a:endParaRPr>
          </a:p>
          <a:p>
            <a:r>
              <a:rPr lang="ja-JP" altLang="en-US" sz="2800" b="1" dirty="0" smtClean="0">
                <a:solidFill>
                  <a:schemeClr val="accent2"/>
                </a:solidFill>
              </a:rPr>
              <a:t>ヘルプ・パッケージ管理</a:t>
            </a:r>
            <a:endParaRPr kumimoji="1" lang="ja-JP" altLang="en-US" sz="2800" b="1" dirty="0">
              <a:solidFill>
                <a:schemeClr val="accent2"/>
              </a:solidFill>
            </a:endParaRPr>
          </a:p>
        </p:txBody>
      </p:sp>
      <p:sp>
        <p:nvSpPr>
          <p:cNvPr id="16" name="角丸四角形 15"/>
          <p:cNvSpPr/>
          <p:nvPr/>
        </p:nvSpPr>
        <p:spPr>
          <a:xfrm>
            <a:off x="6826879" y="898712"/>
            <a:ext cx="4523772" cy="2086536"/>
          </a:xfrm>
          <a:prstGeom prst="roundRect">
            <a:avLst>
              <a:gd name="adj" fmla="val 6239"/>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p:cNvSpPr txBox="1"/>
          <p:nvPr/>
        </p:nvSpPr>
        <p:spPr>
          <a:xfrm>
            <a:off x="7344988" y="2231871"/>
            <a:ext cx="3502882" cy="523220"/>
          </a:xfrm>
          <a:prstGeom prst="rect">
            <a:avLst/>
          </a:prstGeom>
          <a:solidFill>
            <a:schemeClr val="tx2"/>
          </a:solidFill>
        </p:spPr>
        <p:txBody>
          <a:bodyPr wrap="none" rtlCol="0">
            <a:spAutoFit/>
          </a:bodyPr>
          <a:lstStyle/>
          <a:p>
            <a:r>
              <a:rPr kumimoji="1" lang="ja-JP" altLang="en-US" sz="2800" b="1" dirty="0" smtClean="0">
                <a:solidFill>
                  <a:schemeClr val="bg1"/>
                </a:solidFill>
              </a:rPr>
              <a:t>オブジェクト・履歴など</a:t>
            </a:r>
            <a:endParaRPr kumimoji="1" lang="ja-JP" altLang="en-US" sz="2800" b="1" dirty="0">
              <a:solidFill>
                <a:schemeClr val="bg1"/>
              </a:solidFill>
            </a:endParaRPr>
          </a:p>
        </p:txBody>
      </p:sp>
      <p:sp>
        <p:nvSpPr>
          <p:cNvPr id="18" name="テキスト ボックス 17"/>
          <p:cNvSpPr txBox="1"/>
          <p:nvPr/>
        </p:nvSpPr>
        <p:spPr>
          <a:xfrm>
            <a:off x="180662" y="6125812"/>
            <a:ext cx="3956532" cy="523220"/>
          </a:xfrm>
          <a:prstGeom prst="rect">
            <a:avLst/>
          </a:prstGeom>
          <a:solidFill>
            <a:schemeClr val="tx2"/>
          </a:solidFill>
        </p:spPr>
        <p:txBody>
          <a:bodyPr wrap="none" rtlCol="0">
            <a:spAutoFit/>
          </a:bodyPr>
          <a:lstStyle/>
          <a:p>
            <a:r>
              <a:rPr kumimoji="1" lang="ja-JP" altLang="en-US" sz="2800" b="1" dirty="0" smtClean="0">
                <a:solidFill>
                  <a:srgbClr val="FFC000"/>
                </a:solidFill>
              </a:rPr>
              <a:t>ただし、カスタマイズ可能</a:t>
            </a:r>
            <a:endParaRPr kumimoji="1" lang="ja-JP" altLang="en-US" sz="2800" b="1" dirty="0">
              <a:solidFill>
                <a:srgbClr val="FFC000"/>
              </a:solidFill>
            </a:endParaRPr>
          </a:p>
        </p:txBody>
      </p:sp>
    </p:spTree>
    <p:extLst>
      <p:ext uri="{BB962C8B-B14F-4D97-AF65-F5344CB8AC3E}">
        <p14:creationId xmlns:p14="http://schemas.microsoft.com/office/powerpoint/2010/main" val="2497010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err="1" smtClean="0">
                <a:solidFill>
                  <a:schemeClr val="tx1">
                    <a:lumMod val="50000"/>
                    <a:lumOff val="50000"/>
                  </a:schemeClr>
                </a:solidFill>
              </a:rPr>
              <a:t>Rstudio</a:t>
            </a:r>
            <a:r>
              <a:rPr kumimoji="1" lang="en-US" altLang="ja-JP" b="1" dirty="0" smtClean="0">
                <a:solidFill>
                  <a:schemeClr val="tx1">
                    <a:lumMod val="50000"/>
                    <a:lumOff val="50000"/>
                  </a:schemeClr>
                </a:solidFill>
              </a:rPr>
              <a:t> cloud</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838200" y="1825625"/>
            <a:ext cx="6250497" cy="4783604"/>
          </a:xfrm>
        </p:spPr>
        <p:txBody>
          <a:bodyPr>
            <a:normAutofit/>
          </a:bodyPr>
          <a:lstStyle/>
          <a:p>
            <a:r>
              <a:rPr lang="ja-JP" altLang="en-US" dirty="0"/>
              <a:t>今日</a:t>
            </a:r>
            <a:r>
              <a:rPr lang="ja-JP" altLang="en-US" dirty="0" smtClean="0"/>
              <a:t>は</a:t>
            </a:r>
            <a:r>
              <a:rPr lang="en-US" altLang="ja-JP" dirty="0" err="1" smtClean="0"/>
              <a:t>Rstudio</a:t>
            </a:r>
            <a:r>
              <a:rPr lang="en-US" altLang="ja-JP" dirty="0" smtClean="0"/>
              <a:t> cloud free</a:t>
            </a:r>
            <a:r>
              <a:rPr lang="ja-JP" altLang="en-US" dirty="0" smtClean="0"/>
              <a:t>でセミナーを行います</a:t>
            </a:r>
            <a:endParaRPr lang="en-US" altLang="ja-JP" dirty="0" smtClean="0"/>
          </a:p>
          <a:p>
            <a:r>
              <a:rPr kumimoji="1" lang="en-US" altLang="ja-JP" dirty="0" smtClean="0"/>
              <a:t>15 project</a:t>
            </a:r>
            <a:r>
              <a:rPr kumimoji="1" lang="ja-JP" altLang="en-US" dirty="0" err="1" smtClean="0"/>
              <a:t>まで</a:t>
            </a:r>
            <a:r>
              <a:rPr kumimoji="1" lang="ja-JP" altLang="en-US" dirty="0" smtClean="0"/>
              <a:t>使用可能</a:t>
            </a:r>
            <a:endParaRPr kumimoji="1" lang="en-US" altLang="ja-JP" dirty="0" smtClean="0"/>
          </a:p>
          <a:p>
            <a:r>
              <a:rPr lang="en-US" altLang="ja-JP" dirty="0" smtClean="0"/>
              <a:t>15 project hours per month</a:t>
            </a:r>
            <a:r>
              <a:rPr lang="ja-JP" altLang="en-US" dirty="0" smtClean="0"/>
              <a:t>の使用制限</a:t>
            </a:r>
            <a:endParaRPr lang="en-US" altLang="ja-JP" dirty="0" smtClean="0"/>
          </a:p>
          <a:p>
            <a:r>
              <a:rPr kumimoji="1" lang="ja-JP" altLang="en-US" dirty="0" smtClean="0"/>
              <a:t>あらかじめ作成していただいた</a:t>
            </a:r>
            <a:r>
              <a:rPr kumimoji="1" lang="en-US" altLang="ja-JP" dirty="0" smtClean="0"/>
              <a:t/>
            </a:r>
            <a:br>
              <a:rPr kumimoji="1" lang="en-US" altLang="ja-JP" dirty="0" smtClean="0"/>
            </a:br>
            <a:r>
              <a:rPr kumimoji="1" lang="en-US" altLang="ja-JP" dirty="0" smtClean="0"/>
              <a:t>Google</a:t>
            </a:r>
            <a:r>
              <a:rPr kumimoji="1" lang="ja-JP" altLang="en-US" dirty="0" smtClean="0"/>
              <a:t>アカウントで</a:t>
            </a:r>
            <a:r>
              <a:rPr kumimoji="1" lang="en-US" altLang="ja-JP" dirty="0" smtClean="0"/>
              <a:t/>
            </a:r>
            <a:br>
              <a:rPr kumimoji="1" lang="en-US" altLang="ja-JP" dirty="0" smtClean="0"/>
            </a:br>
            <a:r>
              <a:rPr kumimoji="1" lang="ja-JP" altLang="en-US" dirty="0" smtClean="0"/>
              <a:t>サインインしてください</a:t>
            </a:r>
            <a:endParaRPr kumimoji="1" lang="en-US" altLang="ja-JP" dirty="0" smtClean="0"/>
          </a:p>
          <a:p>
            <a:pPr marL="0" indent="0">
              <a:buNone/>
            </a:pPr>
            <a:r>
              <a:rPr lang="ja-JP" altLang="en-US" dirty="0" smtClean="0"/>
              <a:t>　</a:t>
            </a:r>
            <a:r>
              <a:rPr lang="en-US" altLang="ja-JP" dirty="0" smtClean="0"/>
              <a:t>https</a:t>
            </a:r>
            <a:r>
              <a:rPr lang="en-US" altLang="ja-JP" dirty="0"/>
              <a:t>://rstudio.cloud/project/1573510</a:t>
            </a:r>
            <a:endParaRPr kumimoji="1" lang="en-US" altLang="ja-JP" dirty="0" smtClean="0"/>
          </a:p>
          <a:p>
            <a:endParaRPr kumimoji="1" lang="en-US" altLang="ja-JP" dirty="0" smtClean="0"/>
          </a:p>
        </p:txBody>
      </p:sp>
      <p:sp>
        <p:nvSpPr>
          <p:cNvPr id="4" name="フッター プレースホルダー 3"/>
          <p:cNvSpPr>
            <a:spLocks noGrp="1"/>
          </p:cNvSpPr>
          <p:nvPr>
            <p:ph type="ftr" sz="quarter" idx="11"/>
          </p:nvPr>
        </p:nvSpPr>
        <p:spPr/>
        <p:txBody>
          <a:bodyPr/>
          <a:lstStyle/>
          <a:p>
            <a:r>
              <a:rPr lang="en-US" altLang="ja-JP" smtClean="0"/>
              <a:t>R</a:t>
            </a:r>
            <a:r>
              <a:rPr lang="ja-JP" altLang="en-US" smtClean="0"/>
              <a:t> </a:t>
            </a:r>
            <a:r>
              <a:rPr lang="en-US" altLang="ja-JP" smtClean="0"/>
              <a:t>for</a:t>
            </a:r>
            <a:r>
              <a:rPr lang="ja-JP" altLang="en-US" smtClean="0"/>
              <a:t> </a:t>
            </a:r>
            <a:r>
              <a:rPr lang="en-US" altLang="ja-JP" smtClean="0"/>
              <a:t>Pharmacometrics</a:t>
            </a:r>
            <a:endParaRPr lang="ja-JP" altLang="en-US" dirty="0" smtClean="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9</a:t>
            </a:fld>
            <a:endParaRPr kumimoji="1" lang="ja-JP" altLang="en-US"/>
          </a:p>
        </p:txBody>
      </p:sp>
      <p:pic>
        <p:nvPicPr>
          <p:cNvPr id="6" name="図 5"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7830" y="447894"/>
            <a:ext cx="5085098" cy="5947973"/>
          </a:xfrm>
          <a:prstGeom prst="rect">
            <a:avLst/>
          </a:prstGeom>
          <a:ln>
            <a:solidFill>
              <a:schemeClr val="tx1">
                <a:lumMod val="50000"/>
                <a:lumOff val="50000"/>
              </a:schemeClr>
            </a:solidFill>
          </a:ln>
        </p:spPr>
      </p:pic>
      <p:sp>
        <p:nvSpPr>
          <p:cNvPr id="7" name="右矢印 6"/>
          <p:cNvSpPr/>
          <p:nvPr/>
        </p:nvSpPr>
        <p:spPr>
          <a:xfrm>
            <a:off x="6705600" y="3541486"/>
            <a:ext cx="1538515" cy="566057"/>
          </a:xfrm>
          <a:prstGeom prst="rightArrow">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6700526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pptx" id="{1E39CEC3-E423-4FB3-BDE8-ECFA3A5FB86C}" vid="{AA5D0353-88DC-447E-A034-4D9D51FBF58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1665</TotalTime>
  <Words>884</Words>
  <Application>Microsoft Office PowerPoint</Application>
  <PresentationFormat>ワイド画面</PresentationFormat>
  <Paragraphs>193</Paragraphs>
  <Slides>28</Slides>
  <Notes>1</Notes>
  <HiddenSlides>0</HiddenSlides>
  <MMClips>0</MMClips>
  <ScaleCrop>false</ScaleCrop>
  <HeadingPairs>
    <vt:vector size="8" baseType="variant">
      <vt:variant>
        <vt:lpstr>使用されているフォント</vt:lpstr>
      </vt:variant>
      <vt:variant>
        <vt:i4>5</vt:i4>
      </vt:variant>
      <vt:variant>
        <vt:lpstr>テーマ</vt:lpstr>
      </vt:variant>
      <vt:variant>
        <vt:i4>1</vt:i4>
      </vt:variant>
      <vt:variant>
        <vt:lpstr>埋め込まれた OLE サーバー</vt:lpstr>
      </vt:variant>
      <vt:variant>
        <vt:i4>1</vt:i4>
      </vt:variant>
      <vt:variant>
        <vt:lpstr>スライド タイトル</vt:lpstr>
      </vt:variant>
      <vt:variant>
        <vt:i4>28</vt:i4>
      </vt:variant>
    </vt:vector>
  </HeadingPairs>
  <TitlesOfParts>
    <vt:vector size="35" baseType="lpstr">
      <vt:lpstr>ＭＳ Ｐゴシック</vt:lpstr>
      <vt:lpstr>Arial</vt:lpstr>
      <vt:lpstr>Calibri</vt:lpstr>
      <vt:lpstr>Calibri Light</vt:lpstr>
      <vt:lpstr>Wingdings</vt:lpstr>
      <vt:lpstr>Office テーマ</vt:lpstr>
      <vt:lpstr>パッケージ</vt:lpstr>
      <vt:lpstr>Introduction</vt:lpstr>
      <vt:lpstr>Contents</vt:lpstr>
      <vt:lpstr>R</vt:lpstr>
      <vt:lpstr>R</vt:lpstr>
      <vt:lpstr>R</vt:lpstr>
      <vt:lpstr>Rstudio</vt:lpstr>
      <vt:lpstr>PowerPoint プレゼンテーション</vt:lpstr>
      <vt:lpstr>PowerPoint プレゼンテーション</vt:lpstr>
      <vt:lpstr>Rstudio cloud</vt:lpstr>
      <vt:lpstr>Rstudio cloud</vt:lpstr>
      <vt:lpstr>PowerPoint プレゼンテーション</vt:lpstr>
      <vt:lpstr>PowerPoint プレゼンテーション</vt:lpstr>
      <vt:lpstr>エディタに書いたコードの実行</vt:lpstr>
      <vt:lpstr>演習‐1</vt:lpstr>
      <vt:lpstr>Package</vt:lpstr>
      <vt:lpstr>PowerPoint プレゼンテーション</vt:lpstr>
      <vt:lpstr>R markdown</vt:lpstr>
      <vt:lpstr>R markdownによるドキュメント作成の流れ</vt:lpstr>
      <vt:lpstr>見出しと改行</vt:lpstr>
      <vt:lpstr>Rチャンク</vt:lpstr>
      <vt:lpstr>チャンクオプション</vt:lpstr>
      <vt:lpstr>演習‐2</vt:lpstr>
      <vt:lpstr>解答例‐2</vt:lpstr>
      <vt:lpstr>PowerPoint プレゼンテーション</vt:lpstr>
      <vt:lpstr>PowerPoint プレゼンテーション</vt:lpstr>
      <vt:lpstr>PowerPoint プレゼンテーション</vt:lpstr>
      <vt:lpstr>Rstudio cloud</vt:lpstr>
      <vt:lpstr>PowerPoint プレゼンテーション</vt:lpstr>
    </vt:vector>
  </TitlesOfParts>
  <Company>DAIICHI SANKYO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YOSHIHARA KAZUTAKA / 吉原 一孝</dc:creator>
  <cp:lastModifiedBy>アオヤマタカヒコ</cp:lastModifiedBy>
  <cp:revision>767</cp:revision>
  <cp:lastPrinted>2019-07-18T10:05:47Z</cp:lastPrinted>
  <dcterms:created xsi:type="dcterms:W3CDTF">2019-07-16T00:45:48Z</dcterms:created>
  <dcterms:modified xsi:type="dcterms:W3CDTF">2020-10-18T10:21:11Z</dcterms:modified>
</cp:coreProperties>
</file>