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8" r:id="rId3"/>
    <p:sldId id="289" r:id="rId4"/>
    <p:sldId id="313" r:id="rId5"/>
    <p:sldId id="315" r:id="rId6"/>
    <p:sldId id="316" r:id="rId7"/>
    <p:sldId id="314" r:id="rId8"/>
    <p:sldId id="317" r:id="rId9"/>
    <p:sldId id="319" r:id="rId10"/>
    <p:sldId id="322" r:id="rId11"/>
    <p:sldId id="312" r:id="rId12"/>
    <p:sldId id="307" r:id="rId13"/>
    <p:sldId id="323" r:id="rId14"/>
    <p:sldId id="320" r:id="rId15"/>
    <p:sldId id="321" r:id="rId16"/>
    <p:sldId id="325" r:id="rId17"/>
    <p:sldId id="327" r:id="rId18"/>
    <p:sldId id="324" r:id="rId19"/>
    <p:sldId id="328" r:id="rId20"/>
    <p:sldId id="329" r:id="rId21"/>
    <p:sldId id="330" r:id="rId22"/>
    <p:sldId id="333" r:id="rId23"/>
    <p:sldId id="331" r:id="rId24"/>
    <p:sldId id="332" r:id="rId25"/>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OUE HIROYUKI / 井上 裕之" initials="IH/井裕" lastIdx="2" clrIdx="0">
    <p:extLst>
      <p:ext uri="{19B8F6BF-5375-455C-9EA6-DF929625EA0E}">
        <p15:presenceInfo xmlns:p15="http://schemas.microsoft.com/office/powerpoint/2012/main" userId="S-1-5-21-2304227532-392271255-3195294537-191705" providerId="AD"/>
      </p:ext>
    </p:extLst>
  </p:cmAuthor>
  <p:cmAuthor id="2" name="FUKAE MASATO / 深江 真登" initials="FM/深真" lastIdx="5" clrIdx="1">
    <p:extLst>
      <p:ext uri="{19B8F6BF-5375-455C-9EA6-DF929625EA0E}">
        <p15:presenceInfo xmlns:p15="http://schemas.microsoft.com/office/powerpoint/2012/main" userId="S-1-5-21-2304227532-392271255-3195294537-169173" providerId="AD"/>
      </p:ext>
    </p:extLst>
  </p:cmAuthor>
  <p:cmAuthor id="3" name="Sasaki, Tomohiro(佐々木　智啓)" initials="ST" lastIdx="5" clrIdx="2">
    <p:extLst>
      <p:ext uri="{19B8F6BF-5375-455C-9EA6-DF929625EA0E}">
        <p15:presenceInfo xmlns:p15="http://schemas.microsoft.com/office/powerpoint/2012/main" userId="S-1-5-21-3841407579-178316750-4048479971-947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23T11:01:57.638" idx="1">
    <p:pos x="3276" y="1171"/>
    <p:text>ちっさくなってしまっているので、行数を減らすのと、RES列とWRES列は削除した方がみやすそうです。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3T11:03:35.469" idx="2">
    <p:pos x="1866" y="1375"/>
    <p:text>1に近いほど不透明なことを補足するとよいかも
口頭でも十分かも</p:text>
    <p:extLst>
      <p:ext uri="{C676402C-5697-4E1C-873F-D02D1690AC5C}">
        <p15:threadingInfo xmlns:p15="http://schemas.microsoft.com/office/powerpoint/2012/main" timeZoneBias="-540"/>
      </p:ext>
    </p:extLst>
  </p:cm>
  <p:cm authorId="2" dt="2020-10-23T11:04:16.944" idx="3">
    <p:pos x="1613" y="1505"/>
    <p:text>shape=21がおすすめなことを口頭で伝えてもよいかも</p:text>
    <p:extLst>
      <p:ext uri="{C676402C-5697-4E1C-873F-D02D1690AC5C}">
        <p15:threadingInfo xmlns:p15="http://schemas.microsoft.com/office/powerpoint/2012/main" timeZoneBias="-540"/>
      </p:ext>
    </p:extLst>
  </p:cm>
  <p:cm authorId="3" dt="2020-10-23T13:36:58.726" idx="1">
    <p:pos x="2483" y="1416"/>
    <p:text>このリンクを参照しても良いかもしれません
http://www.cookbook-r.com/Graphs/Shapes_and_line_types/</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23T11:06:26.166" idx="4">
    <p:pos x="4422" y="1390"/>
    <p:text>足してみました。採否はお任せです。</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10-23T21:57:48.313" idx="4">
    <p:pos x="5701" y="1638"/>
    <p:text>べき乗的な？の方が良いかもしれません。</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22T17:18:33.775" idx="1">
    <p:pos x="2935" y="2090"/>
    <p:text>コード自体は全く問題ないのですが、
佐々木さん分では
%&gt;% group_by(ID) %&gt;% slice(1) %&gt;% ungroup()
の書き方をしているので、色々な書き方があるということだけ口頭で説明したほうがいいかもしれないです。</p:text>
    <p:extLst>
      <p:ext uri="{C676402C-5697-4E1C-873F-D02D1690AC5C}">
        <p15:threadingInfo xmlns:p15="http://schemas.microsoft.com/office/powerpoint/2012/main" timeZoneBias="-540"/>
      </p:ext>
    </p:extLst>
  </p:cm>
  <p:cm authorId="3" dt="2020-10-23T21:59:08.041" idx="5">
    <p:pos x="2935" y="2226"/>
    <p:text>こっちの方が短くて良いので，こっちの書き方をメインに私のスライドを直します！</p:text>
    <p:extLst>
      <p:ext uri="{C676402C-5697-4E1C-873F-D02D1690AC5C}">
        <p15:threadingInfo xmlns:p15="http://schemas.microsoft.com/office/powerpoint/2012/main" timeZoneBias="-540">
          <p15:parentCm authorId="1"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23T11:08:09.026" idx="5">
    <p:pos x="5693" y="959"/>
    <p:text>ggpairsの用法を説明しているリンクつけるとよいかも
詳細をこのセミナーで説明するのは難しそうなので</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22T17:22:11.340" idx="2">
    <p:pos x="1145" y="3266"/>
    <p:text>、不要？</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2020/10/23</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4400" b="1"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1.xml"/><Relationship Id="rId5" Type="http://schemas.openxmlformats.org/officeDocument/2006/relationships/image" Target="../media/image2.emf"/><Relationship Id="rId4" Type="http://schemas.openxmlformats.org/officeDocument/2006/relationships/package" Target="../embeddings/Microsoft_Excel_______1.xlsx"/></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chorCtr="0">
            <a:noAutofit/>
          </a:bodyPr>
          <a:lstStyle/>
          <a:p>
            <a:r>
              <a:rPr lang="en-US" altLang="ja-JP" sz="6600" dirty="0" smtClean="0">
                <a:solidFill>
                  <a:schemeClr val="tx1">
                    <a:lumMod val="50000"/>
                    <a:lumOff val="50000"/>
                  </a:schemeClr>
                </a:solidFill>
              </a:rPr>
              <a:t>Data visualization</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sz="4800" dirty="0" smtClean="0">
                <a:solidFill>
                  <a:schemeClr val="tx1">
                    <a:lumMod val="50000"/>
                    <a:lumOff val="50000"/>
                  </a:schemeClr>
                </a:solidFill>
              </a:rPr>
              <a:t>～</a:t>
            </a:r>
            <a:r>
              <a:rPr lang="en-US" altLang="ja-JP" sz="4800" dirty="0" smtClean="0">
                <a:solidFill>
                  <a:schemeClr val="tx1">
                    <a:lumMod val="50000"/>
                    <a:lumOff val="50000"/>
                  </a:schemeClr>
                </a:solidFill>
              </a:rPr>
              <a:t>GOF</a:t>
            </a:r>
            <a:r>
              <a:rPr lang="ja-JP" altLang="en-US" sz="4800" dirty="0" smtClean="0">
                <a:solidFill>
                  <a:schemeClr val="tx1">
                    <a:lumMod val="50000"/>
                    <a:lumOff val="50000"/>
                  </a:schemeClr>
                </a:solidFill>
              </a:rPr>
              <a:t>プロット、視覚的共変量探索～</a:t>
            </a:r>
            <a:endParaRPr lang="ja-JP" altLang="en-US" sz="4000" b="1" dirty="0">
              <a:solidFill>
                <a:schemeClr val="tx1">
                  <a:lumMod val="50000"/>
                  <a:lumOff val="50000"/>
                </a:schemeClr>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Tree>
    <p:extLst>
      <p:ext uri="{BB962C8B-B14F-4D97-AF65-F5344CB8AC3E}">
        <p14:creationId xmlns:p14="http://schemas.microsoft.com/office/powerpoint/2010/main" val="389688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lang="en-US" altLang="ja-JP" sz="2000" dirty="0" smtClean="0">
                <a:solidFill>
                  <a:srgbClr val="0070C0"/>
                </a:solidFill>
              </a:rPr>
              <a:t>## </a:t>
            </a:r>
            <a:r>
              <a:rPr lang="en-US" altLang="ja-JP" sz="2000" dirty="0" err="1">
                <a:solidFill>
                  <a:srgbClr val="0070C0"/>
                </a:solidFill>
              </a:rPr>
              <a:t>gridExtra</a:t>
            </a:r>
            <a:endParaRPr lang="en-US" altLang="ja-JP" sz="2000" dirty="0">
              <a:solidFill>
                <a:srgbClr val="0070C0"/>
              </a:solidFill>
            </a:endParaRPr>
          </a:p>
          <a:p>
            <a:pPr marL="0" indent="0">
              <a:lnSpc>
                <a:spcPct val="100000"/>
              </a:lnSpc>
              <a:buNone/>
            </a:pPr>
            <a:r>
              <a:rPr lang="en-US" altLang="ja-JP" sz="2000" dirty="0"/>
              <a:t>p &lt;- </a:t>
            </a:r>
            <a:r>
              <a:rPr lang="en-US" altLang="ja-JP" sz="2000" dirty="0" err="1"/>
              <a:t>grid.arrange</a:t>
            </a:r>
            <a:r>
              <a:rPr lang="en-US" altLang="ja-JP" sz="2000" dirty="0"/>
              <a:t>(p1, p2, </a:t>
            </a:r>
            <a:r>
              <a:rPr lang="en-US" altLang="ja-JP" sz="2000" dirty="0" err="1"/>
              <a:t>ncol</a:t>
            </a:r>
            <a:r>
              <a:rPr lang="en-US" altLang="ja-JP" sz="2000" dirty="0"/>
              <a:t>=2)</a:t>
            </a:r>
          </a:p>
          <a:p>
            <a:pPr marL="0" indent="0">
              <a:lnSpc>
                <a:spcPct val="100000"/>
              </a:lnSpc>
              <a:buNone/>
            </a:pPr>
            <a:r>
              <a:rPr lang="en-US" altLang="ja-JP" sz="2000" dirty="0"/>
              <a:t>print(p)</a:t>
            </a:r>
          </a:p>
          <a:p>
            <a:pPr marL="0" indent="0">
              <a:lnSpc>
                <a:spcPct val="100000"/>
              </a:lnSpc>
              <a:buNone/>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7" name="図 6"/>
          <p:cNvPicPr>
            <a:picLocks noChangeAspect="1"/>
          </p:cNvPicPr>
          <p:nvPr/>
        </p:nvPicPr>
        <p:blipFill>
          <a:blip r:embed="rId2"/>
          <a:stretch>
            <a:fillRect/>
          </a:stretch>
        </p:blipFill>
        <p:spPr>
          <a:xfrm>
            <a:off x="700217" y="3447123"/>
            <a:ext cx="7133968" cy="2649759"/>
          </a:xfrm>
          <a:prstGeom prst="rect">
            <a:avLst/>
          </a:prstGeom>
        </p:spPr>
      </p:pic>
    </p:spTree>
    <p:extLst>
      <p:ext uri="{BB962C8B-B14F-4D97-AF65-F5344CB8AC3E}">
        <p14:creationId xmlns:p14="http://schemas.microsoft.com/office/powerpoint/2010/main" val="232142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視覚的共変量探索</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p:txBody>
          <a:bodyPr>
            <a:normAutofit/>
          </a:bodyPr>
          <a:lstStyle/>
          <a:p>
            <a:pPr>
              <a:lnSpc>
                <a:spcPct val="100000"/>
              </a:lnSpc>
            </a:pPr>
            <a:r>
              <a:rPr kumimoji="1" lang="ja-JP" altLang="en-US" dirty="0" smtClean="0"/>
              <a:t>共変量</a:t>
            </a:r>
            <a:endParaRPr lang="en-US" altLang="ja-JP" dirty="0" smtClean="0"/>
          </a:p>
          <a:p>
            <a:pPr lvl="1">
              <a:lnSpc>
                <a:spcPct val="100000"/>
              </a:lnSpc>
            </a:pPr>
            <a:r>
              <a:rPr kumimoji="1" lang="ja-JP" altLang="en-US" dirty="0" smtClean="0"/>
              <a:t>薬物動態や薬力学に影響を及ぼす要因</a:t>
            </a:r>
            <a:endParaRPr kumimoji="1" lang="en-US" altLang="ja-JP" dirty="0" smtClean="0"/>
          </a:p>
          <a:p>
            <a:pPr lvl="2">
              <a:lnSpc>
                <a:spcPct val="100000"/>
              </a:lnSpc>
            </a:pPr>
            <a:r>
              <a:rPr lang="ja-JP" altLang="en-US" dirty="0" smtClean="0"/>
              <a:t>内因性の要因：体重、性別、年齢、臨床検査値、遺伝子多型など</a:t>
            </a:r>
            <a:endParaRPr lang="en-US" altLang="ja-JP" dirty="0" smtClean="0"/>
          </a:p>
          <a:p>
            <a:pPr lvl="2">
              <a:lnSpc>
                <a:spcPct val="100000"/>
              </a:lnSpc>
            </a:pPr>
            <a:r>
              <a:rPr lang="ja-JP" altLang="en-US" dirty="0" smtClean="0"/>
              <a:t>外因性の要因：併用薬、合併症、喫煙の有無など</a:t>
            </a:r>
            <a:endParaRPr lang="en-US" altLang="ja-JP" dirty="0" smtClean="0"/>
          </a:p>
          <a:p>
            <a:pPr lvl="2">
              <a:lnSpc>
                <a:spcPct val="100000"/>
              </a:lnSpc>
            </a:pPr>
            <a:r>
              <a:rPr lang="ja-JP" altLang="en-US" dirty="0" smtClean="0"/>
              <a:t>試験デザイン：製剤、食事の条件など</a:t>
            </a:r>
            <a:endParaRPr kumimoji="1" lang="en-US" altLang="ja-JP" dirty="0" smtClean="0"/>
          </a:p>
          <a:p>
            <a:endParaRPr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6" name="図 5"/>
          <p:cNvPicPr>
            <a:picLocks noChangeAspect="1"/>
          </p:cNvPicPr>
          <p:nvPr/>
        </p:nvPicPr>
        <p:blipFill rotWithShape="1">
          <a:blip r:embed="rId2"/>
          <a:srcRect r="-8223" b="76035"/>
          <a:stretch/>
        </p:blipFill>
        <p:spPr>
          <a:xfrm>
            <a:off x="7608069" y="5042108"/>
            <a:ext cx="695945" cy="154113"/>
          </a:xfrm>
          <a:prstGeom prst="rect">
            <a:avLst/>
          </a:prstGeom>
        </p:spPr>
      </p:pic>
      <p:pic>
        <p:nvPicPr>
          <p:cNvPr id="7" name="図 6"/>
          <p:cNvPicPr>
            <a:picLocks noChangeAspect="1"/>
          </p:cNvPicPr>
          <p:nvPr/>
        </p:nvPicPr>
        <p:blipFill rotWithShape="1">
          <a:blip r:embed="rId3"/>
          <a:srcRect r="32526" b="65959"/>
          <a:stretch/>
        </p:blipFill>
        <p:spPr>
          <a:xfrm>
            <a:off x="7610053" y="4749025"/>
            <a:ext cx="466209" cy="235205"/>
          </a:xfrm>
          <a:prstGeom prst="rect">
            <a:avLst/>
          </a:prstGeom>
        </p:spPr>
      </p:pic>
      <p:pic>
        <p:nvPicPr>
          <p:cNvPr id="3074" name="Picture 2" descr="é»å­ã¿ãã³ãå¸ãäººã®ã¤ã©ã¹ãï¼ä¸­å¹´ç·æ§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796" y="4526522"/>
            <a:ext cx="1031172" cy="1031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å¤ªã£ããããããã®ã¤ã©ã¹ãï¼è¥æº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027" y="4500199"/>
            <a:ext cx="1121290" cy="11212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ã³ãã¼ã¬ã¼ã®ã¤ã©ã¹ã"/>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8717" y="4711168"/>
            <a:ext cx="661880" cy="6618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éãçæ°ã§å¥é¢ãã¦ããäºº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2279" y="4457937"/>
            <a:ext cx="1205814" cy="12058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ç©ããå¥³æ§ã®ã¤ã©ã¹ã"/>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519" y="4552316"/>
            <a:ext cx="1086267" cy="10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共変量探索の流れ</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sp>
        <p:nvSpPr>
          <p:cNvPr id="14"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ja-JP" altLang="en-US" dirty="0" smtClean="0"/>
              <a:t>患者背景の確認</a:t>
            </a:r>
            <a:endParaRPr kumimoji="1" lang="en-US" altLang="ja-JP" dirty="0" smtClean="0"/>
          </a:p>
          <a:p>
            <a:pPr lvl="1">
              <a:lnSpc>
                <a:spcPct val="100000"/>
              </a:lnSpc>
            </a:pPr>
            <a:r>
              <a:rPr lang="ja-JP" altLang="en-US" dirty="0" smtClean="0">
                <a:solidFill>
                  <a:schemeClr val="bg1">
                    <a:lumMod val="65000"/>
                  </a:schemeClr>
                </a:solidFill>
              </a:rPr>
              <a:t>要約統計量の把握</a:t>
            </a:r>
            <a:endParaRPr lang="en-US" altLang="ja-JP" dirty="0" smtClean="0">
              <a:solidFill>
                <a:schemeClr val="bg1">
                  <a:lumMod val="65000"/>
                </a:schemeClr>
              </a:solidFill>
            </a:endParaRPr>
          </a:p>
          <a:p>
            <a:pPr lvl="1">
              <a:lnSpc>
                <a:spcPct val="100000"/>
              </a:lnSpc>
            </a:pPr>
            <a:r>
              <a:rPr kumimoji="1" lang="ja-JP" altLang="en-US" dirty="0">
                <a:solidFill>
                  <a:schemeClr val="accent5"/>
                </a:solidFill>
              </a:rPr>
              <a:t>共</a:t>
            </a:r>
            <a:r>
              <a:rPr kumimoji="1" lang="ja-JP" altLang="en-US" dirty="0" smtClean="0">
                <a:solidFill>
                  <a:schemeClr val="accent5"/>
                </a:solidFill>
              </a:rPr>
              <a:t>変量候補の相関関係の確認</a:t>
            </a:r>
            <a:r>
              <a:rPr lang="ja-JP" altLang="en-US" dirty="0" smtClean="0">
                <a:solidFill>
                  <a:schemeClr val="accent5"/>
                </a:solidFill>
              </a:rPr>
              <a:t>（散布図行列）</a:t>
            </a:r>
            <a:endParaRPr kumimoji="1" lang="en-US" altLang="ja-JP" dirty="0" smtClean="0">
              <a:solidFill>
                <a:schemeClr val="accent5"/>
              </a:solidFill>
            </a:endParaRPr>
          </a:p>
          <a:p>
            <a:pPr>
              <a:lnSpc>
                <a:spcPct val="100000"/>
              </a:lnSpc>
            </a:pPr>
            <a:endParaRPr lang="en-US" altLang="ja-JP" dirty="0" smtClean="0"/>
          </a:p>
          <a:p>
            <a:pPr>
              <a:lnSpc>
                <a:spcPct val="100000"/>
              </a:lnSpc>
            </a:pPr>
            <a:r>
              <a:rPr lang="en-US" altLang="ja-JP" dirty="0" smtClean="0">
                <a:solidFill>
                  <a:schemeClr val="bg1">
                    <a:lumMod val="65000"/>
                  </a:schemeClr>
                </a:solidFill>
              </a:rPr>
              <a:t>Base model</a:t>
            </a:r>
            <a:r>
              <a:rPr lang="ja-JP" altLang="en-US" dirty="0" smtClean="0">
                <a:solidFill>
                  <a:schemeClr val="bg1">
                    <a:lumMod val="65000"/>
                  </a:schemeClr>
                </a:solidFill>
              </a:rPr>
              <a:t>構築</a:t>
            </a:r>
            <a:endParaRPr lang="en-US" altLang="ja-JP" dirty="0">
              <a:solidFill>
                <a:schemeClr val="bg1">
                  <a:lumMod val="65000"/>
                </a:schemeClr>
              </a:solidFill>
            </a:endParaRPr>
          </a:p>
          <a:p>
            <a:pPr>
              <a:lnSpc>
                <a:spcPct val="100000"/>
              </a:lnSpc>
            </a:pPr>
            <a:endParaRPr lang="en-US" altLang="ja-JP" dirty="0" smtClean="0"/>
          </a:p>
          <a:p>
            <a:pPr>
              <a:lnSpc>
                <a:spcPct val="100000"/>
              </a:lnSpc>
            </a:pPr>
            <a:r>
              <a:rPr lang="en-US" altLang="ja-JP" dirty="0" smtClean="0">
                <a:solidFill>
                  <a:schemeClr val="accent5"/>
                </a:solidFill>
              </a:rPr>
              <a:t>ETA</a:t>
            </a:r>
            <a:r>
              <a:rPr lang="ja-JP" altLang="en-US" dirty="0">
                <a:solidFill>
                  <a:schemeClr val="accent5"/>
                </a:solidFill>
              </a:rPr>
              <a:t>（変量効果）と共変量の相関を</a:t>
            </a:r>
            <a:r>
              <a:rPr lang="ja-JP" altLang="en-US" dirty="0" smtClean="0">
                <a:solidFill>
                  <a:schemeClr val="accent5"/>
                </a:solidFill>
              </a:rPr>
              <a:t>確認（散布図、ボックスプロット）</a:t>
            </a:r>
            <a:endParaRPr lang="ja-JP" altLang="en-US" dirty="0">
              <a:solidFill>
                <a:schemeClr val="accent5"/>
              </a:solidFill>
            </a:endParaRPr>
          </a:p>
          <a:p>
            <a:pPr>
              <a:lnSpc>
                <a:spcPct val="100000"/>
              </a:lnSpc>
            </a:pPr>
            <a:endParaRPr kumimoji="1" lang="en-US" altLang="ja-JP" dirty="0" smtClean="0"/>
          </a:p>
          <a:p>
            <a:pPr>
              <a:lnSpc>
                <a:spcPct val="100000"/>
              </a:lnSpc>
            </a:pPr>
            <a:r>
              <a:rPr kumimoji="1" lang="en-US" altLang="ja-JP" dirty="0" smtClean="0">
                <a:solidFill>
                  <a:schemeClr val="bg1">
                    <a:lumMod val="65000"/>
                  </a:schemeClr>
                </a:solidFill>
              </a:rPr>
              <a:t>NONMEM</a:t>
            </a:r>
            <a:r>
              <a:rPr kumimoji="1" lang="ja-JP" altLang="en-US" dirty="0" err="1" smtClean="0">
                <a:solidFill>
                  <a:schemeClr val="bg1">
                    <a:lumMod val="65000"/>
                  </a:schemeClr>
                </a:solidFill>
              </a:rPr>
              <a:t>で共</a:t>
            </a:r>
            <a:r>
              <a:rPr kumimoji="1" lang="ja-JP" altLang="en-US" dirty="0" smtClean="0">
                <a:solidFill>
                  <a:schemeClr val="bg1">
                    <a:lumMod val="65000"/>
                  </a:schemeClr>
                </a:solidFill>
              </a:rPr>
              <a:t>変量探索の実行</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105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要約統計量の把握</a:t>
            </a:r>
            <a:endParaRPr kumimoji="1" lang="ja-JP" altLang="en-US" dirty="0"/>
          </a:p>
        </p:txBody>
      </p:sp>
      <p:sp>
        <p:nvSpPr>
          <p:cNvPr id="3" name="コンテンツ プレースホルダー 2"/>
          <p:cNvSpPr>
            <a:spLocks noGrp="1"/>
          </p:cNvSpPr>
          <p:nvPr>
            <p:ph idx="1"/>
          </p:nvPr>
        </p:nvSpPr>
        <p:spPr>
          <a:xfrm>
            <a:off x="838199" y="1825625"/>
            <a:ext cx="10670059" cy="4351338"/>
          </a:xfrm>
        </p:spPr>
        <p:txBody>
          <a:bodyPr/>
          <a:lstStyle/>
          <a:p>
            <a:r>
              <a:rPr kumimoji="1" lang="ja-JP" altLang="en-US" dirty="0" smtClean="0"/>
              <a:t>収集した患者背景データ</a:t>
            </a:r>
            <a:r>
              <a:rPr lang="ja-JP" altLang="en-US" dirty="0"/>
              <a:t>で</a:t>
            </a:r>
            <a:r>
              <a:rPr kumimoji="1" lang="ja-JP" altLang="en-US" dirty="0" smtClean="0"/>
              <a:t>共変量探索可能かどうか確認する</a:t>
            </a:r>
            <a:endParaRPr kumimoji="1" lang="en-US" altLang="ja-JP" dirty="0" smtClean="0"/>
          </a:p>
          <a:p>
            <a:pPr lvl="1"/>
            <a:r>
              <a:rPr lang="ja-JP" altLang="en-US" dirty="0" smtClean="0"/>
              <a:t>連続変数：平均、標準偏差、データの範囲、分布の形は？</a:t>
            </a:r>
            <a:endParaRPr lang="en-US" altLang="ja-JP" dirty="0" smtClean="0"/>
          </a:p>
          <a:p>
            <a:pPr lvl="1"/>
            <a:r>
              <a:rPr kumimoji="1" lang="ja-JP" altLang="en-US" dirty="0" smtClean="0"/>
              <a:t>離散変数：全体に占める割合は？</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284993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共</a:t>
            </a:r>
            <a:r>
              <a:rPr lang="ja-JP" altLang="en-US" dirty="0"/>
              <a:t>変量候補の相関関係の</a:t>
            </a:r>
            <a:r>
              <a:rPr lang="ja-JP" altLang="en-US" dirty="0" smtClean="0"/>
              <a:t>確認</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
        <p:nvSpPr>
          <p:cNvPr id="14" name="コンテンツ プレースホルダー 2"/>
          <p:cNvSpPr>
            <a:spLocks noGrp="1"/>
          </p:cNvSpPr>
          <p:nvPr>
            <p:ph idx="1"/>
          </p:nvPr>
        </p:nvSpPr>
        <p:spPr>
          <a:xfrm>
            <a:off x="838200" y="1825625"/>
            <a:ext cx="10834816" cy="4351338"/>
          </a:xfrm>
        </p:spPr>
        <p:txBody>
          <a:bodyPr>
            <a:normAutofit/>
          </a:bodyPr>
          <a:lstStyle/>
          <a:p>
            <a:pPr marL="0" indent="0">
              <a:buNone/>
            </a:pPr>
            <a:r>
              <a:rPr lang="ja-JP" altLang="en-US" dirty="0" smtClean="0"/>
              <a:t>各共</a:t>
            </a:r>
            <a:r>
              <a:rPr lang="ja-JP" altLang="en-US" dirty="0"/>
              <a:t>変量</a:t>
            </a:r>
            <a:r>
              <a:rPr lang="ja-JP" altLang="en-US" dirty="0" smtClean="0"/>
              <a:t>候補が互いに独立しているか確認する</a:t>
            </a:r>
            <a:endParaRPr lang="en-US" altLang="ja-JP" dirty="0" smtClean="0"/>
          </a:p>
          <a:p>
            <a:pPr lvl="1"/>
            <a:r>
              <a:rPr lang="ja-JP" altLang="en-US" dirty="0" smtClean="0"/>
              <a:t>相関が強い共変量を複数同時に組み込むとパラメータを適切に推定できない</a:t>
            </a:r>
            <a:endParaRPr lang="en-US" altLang="ja-JP" dirty="0" smtClean="0"/>
          </a:p>
          <a:p>
            <a:pPr lvl="1"/>
            <a:r>
              <a:rPr lang="ja-JP" altLang="en-US" dirty="0" smtClean="0"/>
              <a:t>あらかじめ</a:t>
            </a:r>
            <a:r>
              <a:rPr lang="ja-JP" altLang="en-US" dirty="0"/>
              <a:t>共変量の相関を</a:t>
            </a:r>
            <a:r>
              <a:rPr lang="ja-JP" altLang="en-US" dirty="0" smtClean="0"/>
              <a:t>確認し、相関の強い共変量を複数同時にパラメータに組み込まないよう注意する</a:t>
            </a:r>
            <a:endParaRPr lang="en-US" altLang="ja-JP" dirty="0"/>
          </a:p>
        </p:txBody>
      </p:sp>
      <p:pic>
        <p:nvPicPr>
          <p:cNvPr id="3" name="図 2"/>
          <p:cNvPicPr>
            <a:picLocks noChangeAspect="1"/>
          </p:cNvPicPr>
          <p:nvPr/>
        </p:nvPicPr>
        <p:blipFill>
          <a:blip r:embed="rId2"/>
          <a:stretch>
            <a:fillRect/>
          </a:stretch>
        </p:blipFill>
        <p:spPr>
          <a:xfrm>
            <a:off x="6355902" y="3325810"/>
            <a:ext cx="4893124" cy="2986088"/>
          </a:xfrm>
          <a:prstGeom prst="rect">
            <a:avLst/>
          </a:prstGeom>
        </p:spPr>
      </p:pic>
    </p:spTree>
    <p:extLst>
      <p:ext uri="{BB962C8B-B14F-4D97-AF65-F5344CB8AC3E}">
        <p14:creationId xmlns:p14="http://schemas.microsoft.com/office/powerpoint/2010/main" val="23227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0175789" cy="1325563"/>
          </a:xfrm>
        </p:spPr>
        <p:txBody>
          <a:bodyPr/>
          <a:lstStyle/>
          <a:p>
            <a:r>
              <a:rPr lang="en-US" altLang="ja-JP" dirty="0" smtClean="0"/>
              <a:t>ETA</a:t>
            </a:r>
            <a:r>
              <a:rPr lang="ja-JP" altLang="en-US" dirty="0" smtClean="0"/>
              <a:t> </a:t>
            </a:r>
            <a:r>
              <a:rPr lang="ja-JP" altLang="en-US" dirty="0"/>
              <a:t>（変量効果）</a:t>
            </a:r>
            <a:r>
              <a:rPr lang="ja-JP" altLang="en-US" dirty="0" smtClean="0"/>
              <a:t>と</a:t>
            </a:r>
            <a:r>
              <a:rPr lang="ja-JP" altLang="en-US" dirty="0"/>
              <a:t>共変量の相関を</a:t>
            </a:r>
            <a:r>
              <a:rPr lang="ja-JP" altLang="en-US" dirty="0" smtClean="0"/>
              <a:t>確認</a:t>
            </a:r>
            <a:endParaRPr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14" name="コンテンツ プレースホルダー 2"/>
          <p:cNvSpPr>
            <a:spLocks noGrp="1"/>
          </p:cNvSpPr>
          <p:nvPr>
            <p:ph idx="1"/>
          </p:nvPr>
        </p:nvSpPr>
        <p:spPr>
          <a:xfrm>
            <a:off x="838200" y="1825625"/>
            <a:ext cx="9417908" cy="4351338"/>
          </a:xfrm>
        </p:spPr>
        <p:txBody>
          <a:bodyPr>
            <a:normAutofit/>
          </a:bodyPr>
          <a:lstStyle/>
          <a:p>
            <a:pPr marL="0" indent="0">
              <a:buNone/>
            </a:pPr>
            <a:r>
              <a:rPr lang="en-US" altLang="ja-JP" dirty="0" smtClean="0"/>
              <a:t>Base </a:t>
            </a:r>
            <a:r>
              <a:rPr lang="en-US" altLang="ja-JP" dirty="0"/>
              <a:t>model</a:t>
            </a:r>
            <a:r>
              <a:rPr lang="ja-JP" altLang="en-US" dirty="0"/>
              <a:t>の</a:t>
            </a:r>
            <a:r>
              <a:rPr lang="en-US" altLang="ja-JP" dirty="0" smtClean="0"/>
              <a:t>ETA</a:t>
            </a:r>
            <a:r>
              <a:rPr lang="ja-JP" altLang="en-US" dirty="0" err="1" smtClean="0"/>
              <a:t>と</a:t>
            </a:r>
            <a:r>
              <a:rPr lang="ja-JP" altLang="en-US" dirty="0" err="1"/>
              <a:t>共</a:t>
            </a:r>
            <a:r>
              <a:rPr lang="ja-JP" altLang="en-US" dirty="0" smtClean="0"/>
              <a:t>変量に相関関係があるか確認する</a:t>
            </a:r>
            <a:endParaRPr lang="ja-JP" altLang="en-US" dirty="0"/>
          </a:p>
          <a:p>
            <a:pPr lvl="1"/>
            <a:r>
              <a:rPr lang="ja-JP" altLang="en-US" dirty="0" smtClean="0"/>
              <a:t>共変量探索前に組み込まれそうな共変量に当たりをつける</a:t>
            </a:r>
            <a:endParaRPr lang="en-US" altLang="ja-JP" dirty="0" smtClean="0"/>
          </a:p>
          <a:p>
            <a:pPr lvl="1"/>
            <a:r>
              <a:rPr lang="ja-JP" altLang="en-US" dirty="0"/>
              <a:t>共</a:t>
            </a:r>
            <a:r>
              <a:rPr lang="ja-JP" altLang="en-US" dirty="0" smtClean="0"/>
              <a:t>変量を組み込む際の式を検討する（比例的な増加か？累積的な増加か？頭打ちか？）</a:t>
            </a:r>
            <a:endParaRPr lang="en-US" altLang="ja-JP" dirty="0" smtClean="0"/>
          </a:p>
        </p:txBody>
      </p:sp>
      <p:pic>
        <p:nvPicPr>
          <p:cNvPr id="6" name="図 5"/>
          <p:cNvPicPr>
            <a:picLocks noChangeAspect="1"/>
          </p:cNvPicPr>
          <p:nvPr/>
        </p:nvPicPr>
        <p:blipFill>
          <a:blip r:embed="rId2"/>
          <a:stretch>
            <a:fillRect/>
          </a:stretch>
        </p:blipFill>
        <p:spPr>
          <a:xfrm>
            <a:off x="1375324" y="3714749"/>
            <a:ext cx="4086117" cy="2224089"/>
          </a:xfrm>
          <a:prstGeom prst="rect">
            <a:avLst/>
          </a:prstGeom>
        </p:spPr>
      </p:pic>
    </p:spTree>
    <p:extLst>
      <p:ext uri="{BB962C8B-B14F-4D97-AF65-F5344CB8AC3E}">
        <p14:creationId xmlns:p14="http://schemas.microsoft.com/office/powerpoint/2010/main" val="263892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散布図行列作成の前処理に必要な関数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96075"/>
            <a:ext cx="9082601" cy="4935385"/>
          </a:xfrm>
        </p:spPr>
        <p:txBody>
          <a:bodyPr>
            <a:normAutofit fontScale="92500" lnSpcReduction="10000"/>
          </a:bodyPr>
          <a:lstStyle/>
          <a:p>
            <a:pPr marL="0" indent="0">
              <a:lnSpc>
                <a:spcPct val="100000"/>
              </a:lnSpc>
              <a:buNone/>
            </a:pPr>
            <a:r>
              <a:rPr lang="en-US" altLang="ja-JP" sz="2000" dirty="0" smtClean="0">
                <a:solidFill>
                  <a:srgbClr val="0070C0"/>
                </a:solidFill>
              </a:rPr>
              <a:t>&lt;</a:t>
            </a:r>
            <a:r>
              <a:rPr lang="en-US" altLang="ja-JP" sz="2000" dirty="0" err="1" smtClean="0">
                <a:solidFill>
                  <a:srgbClr val="0070C0"/>
                </a:solidFill>
              </a:rPr>
              <a:t>dplyr</a:t>
            </a:r>
            <a:r>
              <a:rPr lang="en-US" altLang="ja-JP" sz="2000" dirty="0" smtClean="0">
                <a:solidFill>
                  <a:srgbClr val="0070C0"/>
                </a:solidFill>
              </a:rPr>
              <a:t>&gt;</a:t>
            </a:r>
          </a:p>
          <a:p>
            <a:pPr>
              <a:lnSpc>
                <a:spcPct val="100000"/>
              </a:lnSpc>
            </a:pPr>
            <a:r>
              <a:rPr lang="en-US" altLang="ja-JP" sz="2000" dirty="0" smtClean="0">
                <a:solidFill>
                  <a:srgbClr val="0070C0"/>
                </a:solidFill>
              </a:rPr>
              <a:t>filter</a:t>
            </a:r>
            <a:r>
              <a:rPr lang="ja-JP" altLang="en-US" sz="2000" dirty="0" smtClean="0"/>
              <a:t>：列を指定し、条件式に該当する行を抜き出す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smtClean="0"/>
              <a:t>nmdata</a:t>
            </a:r>
            <a:r>
              <a:rPr lang="en-US" altLang="ja-JP" sz="1600" dirty="0"/>
              <a:t> </a:t>
            </a:r>
            <a:r>
              <a:rPr lang="en-US" altLang="ja-JP" sz="1600" dirty="0" smtClean="0"/>
              <a:t>%&gt;% filter(DOSE==500)</a:t>
            </a:r>
          </a:p>
          <a:p>
            <a:pPr lvl="1">
              <a:lnSpc>
                <a:spcPct val="100000"/>
              </a:lnSpc>
            </a:pPr>
            <a:r>
              <a:rPr lang="ja-JP" altLang="en-US" sz="1600" dirty="0" smtClean="0"/>
              <a:t>意味：列「</a:t>
            </a:r>
            <a:r>
              <a:rPr lang="en-US" altLang="ja-JP" sz="1600" dirty="0" smtClean="0"/>
              <a:t>DOSE</a:t>
            </a:r>
            <a:r>
              <a:rPr lang="ja-JP" altLang="en-US" sz="1600" dirty="0" smtClean="0"/>
              <a:t>」</a:t>
            </a:r>
            <a:r>
              <a:rPr lang="en-US" altLang="ja-JP" sz="1600" dirty="0" smtClean="0"/>
              <a:t>=500</a:t>
            </a:r>
            <a:r>
              <a:rPr lang="ja-JP" altLang="en-US" sz="1600" dirty="0" smtClean="0"/>
              <a:t>の行を抜き出す</a:t>
            </a:r>
            <a:endParaRPr lang="en-US" altLang="ja-JP" sz="2000" dirty="0"/>
          </a:p>
          <a:p>
            <a:pPr>
              <a:lnSpc>
                <a:spcPct val="100000"/>
              </a:lnSpc>
            </a:pPr>
            <a:r>
              <a:rPr lang="en-US" altLang="ja-JP" sz="2000" dirty="0" smtClean="0">
                <a:solidFill>
                  <a:srgbClr val="0070C0"/>
                </a:solidFill>
              </a:rPr>
              <a:t>distinct</a:t>
            </a:r>
            <a:r>
              <a:rPr lang="ja-JP" altLang="en-US" sz="2000" dirty="0" smtClean="0"/>
              <a:t>：列を指定し、重複した値を持つ行を削除する</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a:t>nmdata</a:t>
            </a:r>
            <a:r>
              <a:rPr lang="en-US" altLang="ja-JP" sz="1600" dirty="0"/>
              <a:t> %&gt;% </a:t>
            </a:r>
            <a:r>
              <a:rPr lang="en-US" altLang="ja-JP" sz="1600" dirty="0" smtClean="0"/>
              <a:t>distinct(ID, .</a:t>
            </a:r>
            <a:r>
              <a:rPr lang="en-US" altLang="ja-JP" sz="1600" dirty="0" err="1" smtClean="0"/>
              <a:t>keep_all</a:t>
            </a:r>
            <a:r>
              <a:rPr lang="en-US" altLang="ja-JP" sz="1600" dirty="0" smtClean="0"/>
              <a:t> = TRUE)</a:t>
            </a:r>
            <a:endParaRPr lang="en-US" altLang="ja-JP" sz="1600" dirty="0"/>
          </a:p>
          <a:p>
            <a:pPr lvl="1">
              <a:lnSpc>
                <a:spcPct val="100000"/>
              </a:lnSpc>
            </a:pPr>
            <a:r>
              <a:rPr lang="ja-JP" altLang="en-US" sz="1600" dirty="0" smtClean="0"/>
              <a:t>意味：「</a:t>
            </a:r>
            <a:r>
              <a:rPr lang="en-US" altLang="ja-JP" sz="1600" dirty="0" smtClean="0"/>
              <a:t>ID</a:t>
            </a:r>
            <a:r>
              <a:rPr lang="ja-JP" altLang="en-US" sz="1600" dirty="0" smtClean="0"/>
              <a:t>」列を指定し、重複した値を持つ行を削除する（初出を残し、</a:t>
            </a:r>
            <a:r>
              <a:rPr lang="en-US" altLang="ja-JP" sz="1600" dirty="0" smtClean="0"/>
              <a:t>2</a:t>
            </a:r>
            <a:r>
              <a:rPr lang="ja-JP" altLang="en-US" sz="1600" dirty="0" smtClean="0"/>
              <a:t>回目以降は削除）</a:t>
            </a:r>
            <a:endParaRPr lang="en-US" altLang="ja-JP" sz="1600" dirty="0"/>
          </a:p>
          <a:p>
            <a:pPr lvl="1">
              <a:lnSpc>
                <a:spcPct val="100000"/>
              </a:lnSpc>
            </a:pPr>
            <a:r>
              <a:rPr lang="en-US" altLang="ja-JP" sz="1600" dirty="0" smtClean="0"/>
              <a:t>.</a:t>
            </a:r>
            <a:r>
              <a:rPr lang="en-US" altLang="ja-JP" sz="1600" dirty="0" err="1" smtClean="0"/>
              <a:t>keep_all</a:t>
            </a:r>
            <a:r>
              <a:rPr lang="ja-JP" altLang="en-US" sz="1600" dirty="0" smtClean="0"/>
              <a:t>：指定した列以外を残すか否か（</a:t>
            </a:r>
            <a:r>
              <a:rPr lang="en-US" altLang="ja-JP" sz="1600" dirty="0" smtClean="0"/>
              <a:t>TRUE/FALSE</a:t>
            </a:r>
            <a:r>
              <a:rPr lang="ja-JP" altLang="en-US" sz="1600" dirty="0" smtClean="0"/>
              <a:t>）</a:t>
            </a:r>
            <a:endParaRPr lang="en-US" altLang="ja-JP" sz="1600" dirty="0"/>
          </a:p>
          <a:p>
            <a:pPr>
              <a:lnSpc>
                <a:spcPct val="100000"/>
              </a:lnSpc>
            </a:pPr>
            <a:r>
              <a:rPr lang="en-US" altLang="ja-JP" sz="2000" dirty="0" smtClean="0">
                <a:solidFill>
                  <a:schemeClr val="accent5"/>
                </a:solidFill>
              </a:rPr>
              <a:t>select</a:t>
            </a:r>
            <a:r>
              <a:rPr lang="ja-JP" altLang="en-US" sz="2000" dirty="0" smtClean="0"/>
              <a:t>：指定した列を抜き出す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&lt;- </a:t>
            </a:r>
            <a:r>
              <a:rPr lang="en-US" altLang="ja-JP" sz="1600" dirty="0" err="1" smtClean="0"/>
              <a:t>nmdata</a:t>
            </a:r>
            <a:r>
              <a:rPr lang="en-US" altLang="ja-JP" sz="1600" dirty="0" smtClean="0"/>
              <a:t> %&gt;% select(ID, DOSE)</a:t>
            </a:r>
          </a:p>
          <a:p>
            <a:pPr lvl="1">
              <a:lnSpc>
                <a:spcPct val="100000"/>
              </a:lnSpc>
            </a:pPr>
            <a:r>
              <a:rPr lang="ja-JP" altLang="en-US" sz="1600" dirty="0" smtClean="0"/>
              <a:t>意味：「</a:t>
            </a:r>
            <a:r>
              <a:rPr lang="en-US" altLang="ja-JP" sz="1600" dirty="0" smtClean="0"/>
              <a:t>ID</a:t>
            </a:r>
            <a:r>
              <a:rPr lang="ja-JP" altLang="en-US" sz="1600" dirty="0" smtClean="0"/>
              <a:t>」「</a:t>
            </a:r>
            <a:r>
              <a:rPr lang="en-US" altLang="ja-JP" sz="1600" dirty="0" smtClean="0"/>
              <a:t>DOSE</a:t>
            </a:r>
            <a:r>
              <a:rPr lang="ja-JP" altLang="en-US" sz="1600" dirty="0" smtClean="0"/>
              <a:t>」列を抜き出す</a:t>
            </a:r>
            <a:endParaRPr lang="en-US" altLang="ja-JP" sz="1600" dirty="0"/>
          </a:p>
          <a:p>
            <a:pPr>
              <a:lnSpc>
                <a:spcPct val="100000"/>
              </a:lnSpc>
            </a:pPr>
            <a:r>
              <a:rPr lang="en-US" altLang="ja-JP" sz="2000" dirty="0" smtClean="0">
                <a:solidFill>
                  <a:schemeClr val="accent5"/>
                </a:solidFill>
              </a:rPr>
              <a:t>mutate</a:t>
            </a:r>
            <a:r>
              <a:rPr lang="ja-JP" altLang="en-US" sz="2000" dirty="0" smtClean="0"/>
              <a:t>：新たに列を作成する（既にある列を指定すると、データが置き換わる）</a:t>
            </a:r>
            <a:endParaRPr lang="en-US" altLang="ja-JP" sz="2000" dirty="0"/>
          </a:p>
          <a:p>
            <a:pPr lvl="1">
              <a:lnSpc>
                <a:spcPct val="100000"/>
              </a:lnSpc>
            </a:pPr>
            <a:r>
              <a:rPr lang="ja-JP" altLang="en-US" sz="1600" dirty="0"/>
              <a:t>例</a:t>
            </a:r>
            <a:r>
              <a:rPr lang="ja-JP" altLang="en-US" sz="1600" dirty="0" smtClean="0"/>
              <a:t>：</a:t>
            </a:r>
            <a:r>
              <a:rPr lang="en-US" altLang="ja-JP" sz="1600" dirty="0"/>
              <a:t> nmdata2 &lt;- </a:t>
            </a:r>
            <a:r>
              <a:rPr lang="en-US" altLang="ja-JP" sz="1600" dirty="0" err="1"/>
              <a:t>nmdata</a:t>
            </a:r>
            <a:r>
              <a:rPr lang="en-US" altLang="ja-JP" sz="1600" dirty="0"/>
              <a:t> %&gt;% </a:t>
            </a:r>
            <a:r>
              <a:rPr lang="en-US" altLang="ja-JP" sz="1600" dirty="0" smtClean="0"/>
              <a:t>mutate(</a:t>
            </a:r>
            <a:r>
              <a:rPr lang="en-US" altLang="ja-JP" sz="1600" dirty="0"/>
              <a:t>IBW = 22 * (HT/100)^2</a:t>
            </a:r>
            <a:r>
              <a:rPr lang="en-US" altLang="ja-JP" sz="1600" dirty="0" smtClean="0"/>
              <a:t>)</a:t>
            </a:r>
            <a:endParaRPr lang="en-US" altLang="ja-JP" sz="1600" dirty="0"/>
          </a:p>
          <a:p>
            <a:pPr lvl="1">
              <a:lnSpc>
                <a:spcPct val="100000"/>
              </a:lnSpc>
            </a:pPr>
            <a:r>
              <a:rPr lang="ja-JP" altLang="en-US" sz="1600" dirty="0" smtClean="0"/>
              <a:t>意味：新たに</a:t>
            </a:r>
            <a:r>
              <a:rPr lang="en-US" altLang="ja-JP" sz="1600" dirty="0" smtClean="0"/>
              <a:t>IBW</a:t>
            </a:r>
            <a:r>
              <a:rPr lang="en-US" altLang="ja-JP" sz="1600" dirty="0"/>
              <a:t>(=22*(HT/100)^2)</a:t>
            </a:r>
            <a:r>
              <a:rPr lang="ja-JP" altLang="en-US" sz="1600" dirty="0"/>
              <a:t>という列を</a:t>
            </a:r>
            <a:r>
              <a:rPr lang="ja-JP" altLang="en-US" sz="1600" dirty="0" smtClean="0"/>
              <a:t>作成</a:t>
            </a:r>
            <a:endParaRPr lang="en-US" altLang="ja-JP" sz="1600" dirty="0" smtClean="0"/>
          </a:p>
          <a:p>
            <a:pPr lvl="1">
              <a:lnSpc>
                <a:spcPct val="100000"/>
              </a:lnSpc>
            </a:pPr>
            <a:r>
              <a:rPr lang="ja-JP" altLang="en-US" sz="1600" dirty="0" smtClean="0"/>
              <a:t>例：</a:t>
            </a:r>
            <a:r>
              <a:rPr lang="en-US" altLang="ja-JP" sz="1600" dirty="0"/>
              <a:t> nmdata2 &lt;- </a:t>
            </a:r>
            <a:r>
              <a:rPr lang="en-US" altLang="ja-JP" sz="1600" dirty="0" err="1"/>
              <a:t>nmdata</a:t>
            </a:r>
            <a:r>
              <a:rPr lang="en-US" altLang="ja-JP" sz="1600" dirty="0"/>
              <a:t> %&gt;% </a:t>
            </a:r>
            <a:r>
              <a:rPr lang="en-US" altLang="ja-JP" sz="1600" dirty="0" smtClean="0"/>
              <a:t>mutate(MALE = </a:t>
            </a:r>
            <a:r>
              <a:rPr lang="en-US" altLang="ja-JP" sz="1600" dirty="0" err="1" smtClean="0"/>
              <a:t>as.factor</a:t>
            </a:r>
            <a:r>
              <a:rPr lang="en-US" altLang="ja-JP" sz="1600" dirty="0" smtClean="0"/>
              <a:t>(MALE))</a:t>
            </a:r>
            <a:endParaRPr lang="en-US" altLang="ja-JP" sz="1600" dirty="0"/>
          </a:p>
          <a:p>
            <a:pPr lvl="1">
              <a:lnSpc>
                <a:spcPct val="100000"/>
              </a:lnSpc>
            </a:pPr>
            <a:r>
              <a:rPr lang="ja-JP" altLang="en-US" sz="1600" dirty="0" smtClean="0"/>
              <a:t>意味：「</a:t>
            </a:r>
            <a:r>
              <a:rPr lang="en-US" altLang="ja-JP" sz="1600" dirty="0" smtClean="0"/>
              <a:t>MALE</a:t>
            </a:r>
            <a:r>
              <a:rPr lang="ja-JP" altLang="en-US" sz="1600" dirty="0" smtClean="0"/>
              <a:t>」列の型を因子（</a:t>
            </a:r>
            <a:r>
              <a:rPr lang="en-US" altLang="ja-JP" sz="1600" dirty="0" smtClean="0"/>
              <a:t>factor</a:t>
            </a:r>
            <a:r>
              <a:rPr lang="ja-JP" altLang="en-US" sz="1600" dirty="0" smtClean="0"/>
              <a:t>）に変更する</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spTree>
    <p:extLst>
      <p:ext uri="{BB962C8B-B14F-4D97-AF65-F5344CB8AC3E}">
        <p14:creationId xmlns:p14="http://schemas.microsoft.com/office/powerpoint/2010/main" val="1613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1147854" cy="1325563"/>
          </a:xfrm>
        </p:spPr>
        <p:txBody>
          <a:bodyPr/>
          <a:lstStyle/>
          <a:p>
            <a:r>
              <a:rPr kumimoji="1" lang="ja-JP" altLang="en-US" b="1" dirty="0" smtClean="0">
                <a:solidFill>
                  <a:schemeClr val="tx1">
                    <a:lumMod val="50000"/>
                    <a:lumOff val="50000"/>
                  </a:schemeClr>
                </a:solidFill>
              </a:rPr>
              <a:t>共変量の散布図行列作成に必要な</a:t>
            </a:r>
            <a:r>
              <a:rPr lang="ja-JP" altLang="en-US" dirty="0">
                <a:solidFill>
                  <a:schemeClr val="tx1">
                    <a:lumMod val="50000"/>
                    <a:lumOff val="50000"/>
                  </a:schemeClr>
                </a:solidFill>
              </a:rPr>
              <a:t>パッケージ</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8613044" cy="4935385"/>
          </a:xfrm>
        </p:spPr>
        <p:txBody>
          <a:bodyPr>
            <a:noAutofit/>
          </a:bodyPr>
          <a:lstStyle/>
          <a:p>
            <a:pPr marL="0" indent="0">
              <a:lnSpc>
                <a:spcPct val="100000"/>
              </a:lnSpc>
              <a:buNone/>
            </a:pPr>
            <a:r>
              <a:rPr lang="en-US" altLang="ja-JP" sz="2000" dirty="0">
                <a:solidFill>
                  <a:srgbClr val="0070C0"/>
                </a:solidFill>
              </a:rPr>
              <a:t>&lt;</a:t>
            </a:r>
            <a:r>
              <a:rPr lang="en-US" altLang="ja-JP" sz="2000" dirty="0" err="1" smtClean="0">
                <a:solidFill>
                  <a:srgbClr val="0070C0"/>
                </a:solidFill>
              </a:rPr>
              <a:t>GGally</a:t>
            </a:r>
            <a:r>
              <a:rPr lang="en-US" altLang="ja-JP" sz="2000" dirty="0" smtClean="0">
                <a:solidFill>
                  <a:srgbClr val="0070C0"/>
                </a:solidFill>
              </a:rPr>
              <a:t>&gt;</a:t>
            </a:r>
            <a:r>
              <a:rPr lang="ja-JP" altLang="en-US" sz="2000" dirty="0" smtClean="0"/>
              <a:t>：「</a:t>
            </a:r>
            <a:r>
              <a:rPr lang="en-US" altLang="ja-JP" sz="2000" dirty="0" smtClean="0"/>
              <a:t>ggplot2</a:t>
            </a:r>
            <a:r>
              <a:rPr lang="ja-JP" altLang="en-US" sz="2000" dirty="0" smtClean="0"/>
              <a:t>」を利用して散布図行列を作成するパッケージ</a:t>
            </a:r>
            <a:endParaRPr lang="en-US" altLang="ja-JP" sz="2000" dirty="0" smtClean="0"/>
          </a:p>
          <a:p>
            <a:pPr>
              <a:lnSpc>
                <a:spcPct val="100000"/>
              </a:lnSpc>
            </a:pPr>
            <a:r>
              <a:rPr lang="ja-JP" altLang="en-US" sz="2000" dirty="0" smtClean="0"/>
              <a:t>例：</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a:t>
            </a:r>
            <a:endParaRPr lang="en-US" altLang="ja-JP" sz="2000" dirty="0">
              <a:solidFill>
                <a:schemeClr val="accent5"/>
              </a:solidFill>
            </a:endParaRPr>
          </a:p>
          <a:p>
            <a:pPr lvl="1">
              <a:lnSpc>
                <a:spcPct val="100000"/>
              </a:lnSpc>
            </a:pPr>
            <a:r>
              <a:rPr lang="ja-JP" altLang="en-US" sz="1600" dirty="0" smtClean="0"/>
              <a:t>非対角</a:t>
            </a:r>
            <a:r>
              <a:rPr lang="ja-JP" altLang="en-US" sz="1600" dirty="0"/>
              <a:t>要素</a:t>
            </a:r>
            <a:r>
              <a:rPr lang="ja-JP" altLang="en-US" sz="1600" dirty="0" smtClean="0"/>
              <a:t>（</a:t>
            </a:r>
            <a:r>
              <a:rPr lang="en-US" altLang="ja-JP" sz="1600" dirty="0" smtClean="0"/>
              <a:t>lower</a:t>
            </a:r>
            <a:r>
              <a:rPr lang="ja-JP" altLang="en-US" sz="1600" dirty="0" smtClean="0"/>
              <a:t>）</a:t>
            </a:r>
            <a:endParaRPr lang="en-US" altLang="ja-JP" sz="1600" dirty="0"/>
          </a:p>
          <a:p>
            <a:pPr lvl="2">
              <a:lnSpc>
                <a:spcPct val="100000"/>
              </a:lnSpc>
            </a:pPr>
            <a:r>
              <a:rPr lang="ja-JP" altLang="en-US" sz="1200" dirty="0" smtClean="0"/>
              <a:t>連続変数</a:t>
            </a:r>
            <a:r>
              <a:rPr lang="en-US" altLang="ja-JP" sz="1200" dirty="0" smtClean="0"/>
              <a:t>×</a:t>
            </a:r>
            <a:r>
              <a:rPr lang="ja-JP" altLang="en-US" sz="1200" dirty="0" smtClean="0"/>
              <a:t>連続変数：散布図</a:t>
            </a:r>
            <a:endParaRPr lang="en-US" altLang="ja-JP" sz="1200" dirty="0"/>
          </a:p>
          <a:p>
            <a:pPr lvl="2">
              <a:lnSpc>
                <a:spcPct val="100000"/>
              </a:lnSpc>
            </a:pPr>
            <a:r>
              <a:rPr lang="ja-JP" altLang="en-US" sz="1200" dirty="0" smtClean="0"/>
              <a:t>連続変数</a:t>
            </a:r>
            <a:r>
              <a:rPr lang="en-US" altLang="ja-JP" sz="1200" dirty="0" smtClean="0"/>
              <a:t>×</a:t>
            </a:r>
            <a:r>
              <a:rPr lang="ja-JP" altLang="en-US" sz="1200" dirty="0" smtClean="0"/>
              <a:t>離散変数：ヒストグラム</a:t>
            </a:r>
            <a:endParaRPr lang="en-US" altLang="ja-JP" sz="1200" dirty="0"/>
          </a:p>
          <a:p>
            <a:pPr lvl="2">
              <a:lnSpc>
                <a:spcPct val="100000"/>
              </a:lnSpc>
            </a:pPr>
            <a:r>
              <a:rPr lang="ja-JP" altLang="en-US" sz="1200" dirty="0" smtClean="0"/>
              <a:t>離散変数</a:t>
            </a:r>
            <a:r>
              <a:rPr lang="en-US" altLang="ja-JP" sz="1200" dirty="0"/>
              <a:t>×</a:t>
            </a:r>
            <a:r>
              <a:rPr lang="ja-JP" altLang="en-US" sz="1200" dirty="0"/>
              <a:t>離散</a:t>
            </a:r>
            <a:r>
              <a:rPr lang="ja-JP" altLang="en-US" sz="1200" dirty="0" smtClean="0"/>
              <a:t>変数：棒グラフ</a:t>
            </a:r>
            <a:endParaRPr lang="en-US" altLang="ja-JP" sz="1200" dirty="0" smtClean="0"/>
          </a:p>
          <a:p>
            <a:pPr lvl="1">
              <a:lnSpc>
                <a:spcPct val="100000"/>
              </a:lnSpc>
            </a:pPr>
            <a:r>
              <a:rPr lang="ja-JP" altLang="en-US" sz="1600" dirty="0" smtClean="0"/>
              <a:t>対角</a:t>
            </a:r>
            <a:r>
              <a:rPr lang="ja-JP" altLang="en-US" sz="1600" dirty="0"/>
              <a:t>要素</a:t>
            </a:r>
            <a:r>
              <a:rPr lang="ja-JP" altLang="en-US" sz="1600" dirty="0" smtClean="0"/>
              <a:t>（</a:t>
            </a:r>
            <a:r>
              <a:rPr lang="en-US" altLang="ja-JP" sz="1600" dirty="0" err="1" smtClean="0"/>
              <a:t>diag</a:t>
            </a:r>
            <a:r>
              <a:rPr lang="ja-JP" altLang="en-US" sz="1600" dirty="0" smtClean="0"/>
              <a:t>）</a:t>
            </a:r>
            <a:endParaRPr lang="en-US" altLang="ja-JP" sz="1600" dirty="0"/>
          </a:p>
          <a:p>
            <a:pPr lvl="2">
              <a:lnSpc>
                <a:spcPct val="100000"/>
              </a:lnSpc>
            </a:pPr>
            <a:r>
              <a:rPr lang="ja-JP" altLang="en-US" sz="1200" dirty="0" smtClean="0"/>
              <a:t>連続変数：ヒストグラム（密度）</a:t>
            </a:r>
            <a:endParaRPr lang="en-US" altLang="ja-JP" sz="1200" dirty="0"/>
          </a:p>
          <a:p>
            <a:pPr lvl="2">
              <a:lnSpc>
                <a:spcPct val="100000"/>
              </a:lnSpc>
            </a:pPr>
            <a:r>
              <a:rPr lang="ja-JP" altLang="en-US" sz="1200" dirty="0" smtClean="0"/>
              <a:t>離散</a:t>
            </a:r>
            <a:r>
              <a:rPr lang="ja-JP" altLang="en-US" sz="1200" dirty="0"/>
              <a:t>変数</a:t>
            </a:r>
            <a:r>
              <a:rPr lang="ja-JP" altLang="en-US" sz="1200" dirty="0" smtClean="0"/>
              <a:t>：棒グラフ</a:t>
            </a:r>
            <a:endParaRPr lang="en-US" altLang="ja-JP" sz="1200" dirty="0" smtClean="0"/>
          </a:p>
          <a:p>
            <a:pPr lvl="1">
              <a:lnSpc>
                <a:spcPct val="100000"/>
              </a:lnSpc>
            </a:pPr>
            <a:r>
              <a:rPr lang="ja-JP" altLang="en-US" sz="1600" dirty="0" smtClean="0"/>
              <a:t>非対角要素（</a:t>
            </a:r>
            <a:r>
              <a:rPr lang="en-US" altLang="ja-JP" sz="1600" dirty="0" smtClean="0"/>
              <a:t>upper</a:t>
            </a:r>
            <a:r>
              <a:rPr lang="ja-JP" altLang="en-US" sz="1600" dirty="0" smtClean="0"/>
              <a:t>）</a:t>
            </a:r>
            <a:endParaRPr lang="en-US" altLang="ja-JP" sz="16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連続変数</a:t>
            </a:r>
            <a:r>
              <a:rPr lang="ja-JP" altLang="en-US" sz="1200" dirty="0" smtClean="0"/>
              <a:t>：相関係数</a:t>
            </a:r>
            <a:endParaRPr lang="en-US" altLang="ja-JP" sz="12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離散変数</a:t>
            </a:r>
            <a:r>
              <a:rPr lang="ja-JP" altLang="en-US" sz="1200" dirty="0" smtClean="0"/>
              <a:t>：ボックスプロット</a:t>
            </a:r>
            <a:endParaRPr lang="en-US" altLang="ja-JP" sz="1200" dirty="0"/>
          </a:p>
          <a:p>
            <a:pPr lvl="2">
              <a:lnSpc>
                <a:spcPct val="100000"/>
              </a:lnSpc>
            </a:pPr>
            <a:r>
              <a:rPr lang="ja-JP" altLang="en-US" sz="1200" dirty="0" smtClean="0"/>
              <a:t>離散</a:t>
            </a:r>
            <a:r>
              <a:rPr lang="ja-JP" altLang="en-US" sz="1200" dirty="0"/>
              <a:t>変数</a:t>
            </a:r>
            <a:r>
              <a:rPr lang="en-US" altLang="ja-JP" sz="1200" dirty="0"/>
              <a:t>×</a:t>
            </a:r>
            <a:r>
              <a:rPr lang="ja-JP" altLang="en-US" sz="1200" dirty="0"/>
              <a:t>離散変数</a:t>
            </a:r>
            <a:r>
              <a:rPr lang="ja-JP" altLang="en-US" sz="1200" dirty="0" smtClean="0"/>
              <a:t>：割合</a:t>
            </a:r>
            <a:endParaRPr lang="en-US" altLang="ja-JP" sz="1200" dirty="0"/>
          </a:p>
          <a:p>
            <a:pPr>
              <a:lnSpc>
                <a:spcPct val="100000"/>
              </a:lnSpc>
            </a:pPr>
            <a:r>
              <a:rPr lang="ja-JP" altLang="en-US" sz="2000" dirty="0" smtClean="0"/>
              <a:t>例</a:t>
            </a:r>
            <a:r>
              <a:rPr lang="ja-JP" altLang="en-US" sz="2000" dirty="0"/>
              <a:t>：</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 </a:t>
            </a:r>
            <a:r>
              <a:rPr lang="en-US" altLang="ja-JP" sz="2000" dirty="0" err="1">
                <a:solidFill>
                  <a:schemeClr val="accent5"/>
                </a:solidFill>
              </a:rPr>
              <a:t>aes</a:t>
            </a:r>
            <a:r>
              <a:rPr lang="en-US" altLang="ja-JP" sz="2000" dirty="0">
                <a:solidFill>
                  <a:schemeClr val="accent5"/>
                </a:solidFill>
              </a:rPr>
              <a:t>(alpha=0.7, </a:t>
            </a:r>
            <a:r>
              <a:rPr lang="en-US" altLang="ja-JP" sz="2000" dirty="0" err="1" smtClean="0">
                <a:solidFill>
                  <a:schemeClr val="accent5"/>
                </a:solidFill>
              </a:rPr>
              <a:t>colour</a:t>
            </a:r>
            <a:r>
              <a:rPr lang="en-US" altLang="ja-JP" sz="2000" dirty="0" smtClean="0">
                <a:solidFill>
                  <a:schemeClr val="accent5"/>
                </a:solidFill>
              </a:rPr>
              <a:t>=MALE))</a:t>
            </a:r>
          </a:p>
          <a:p>
            <a:pPr lvl="1">
              <a:lnSpc>
                <a:spcPct val="100000"/>
              </a:lnSpc>
            </a:pPr>
            <a:r>
              <a:rPr lang="ja-JP" altLang="en-US" sz="2000" dirty="0" smtClean="0"/>
              <a:t>「</a:t>
            </a:r>
            <a:r>
              <a:rPr lang="en-US" altLang="ja-JP" sz="2000" dirty="0" smtClean="0"/>
              <a:t>MALE</a:t>
            </a:r>
            <a:r>
              <a:rPr lang="ja-JP" altLang="en-US" sz="2000" dirty="0" smtClean="0"/>
              <a:t>」列で色分けして表示</a:t>
            </a:r>
            <a:endParaRPr lang="en-US" altLang="ja-JP" sz="2000" dirty="0"/>
          </a:p>
          <a:p>
            <a:pPr lvl="1">
              <a:lnSpc>
                <a:spcPct val="100000"/>
              </a:lnSpc>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pic>
        <p:nvPicPr>
          <p:cNvPr id="7" name="図 6"/>
          <p:cNvPicPr>
            <a:picLocks noChangeAspect="1"/>
          </p:cNvPicPr>
          <p:nvPr/>
        </p:nvPicPr>
        <p:blipFill>
          <a:blip r:embed="rId2"/>
          <a:stretch>
            <a:fillRect/>
          </a:stretch>
        </p:blipFill>
        <p:spPr>
          <a:xfrm>
            <a:off x="7754178" y="1690690"/>
            <a:ext cx="3449284" cy="1977590"/>
          </a:xfrm>
          <a:prstGeom prst="rect">
            <a:avLst/>
          </a:prstGeom>
        </p:spPr>
      </p:pic>
      <p:pic>
        <p:nvPicPr>
          <p:cNvPr id="8" name="図 7"/>
          <p:cNvPicPr>
            <a:picLocks noChangeAspect="1"/>
          </p:cNvPicPr>
          <p:nvPr/>
        </p:nvPicPr>
        <p:blipFill>
          <a:blip r:embed="rId3"/>
          <a:stretch>
            <a:fillRect/>
          </a:stretch>
        </p:blipFill>
        <p:spPr>
          <a:xfrm>
            <a:off x="7754178" y="4121915"/>
            <a:ext cx="3449284" cy="2107267"/>
          </a:xfrm>
          <a:prstGeom prst="rect">
            <a:avLst/>
          </a:prstGeom>
        </p:spPr>
      </p:pic>
    </p:spTree>
    <p:extLst>
      <p:ext uri="{BB962C8B-B14F-4D97-AF65-F5344CB8AC3E}">
        <p14:creationId xmlns:p14="http://schemas.microsoft.com/office/powerpoint/2010/main" val="3612683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fontScale="925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PSP4-8-748-s012.csv</a:t>
            </a:r>
            <a:r>
              <a:rPr kumimoji="1" lang="ja-JP" altLang="en-US" dirty="0" smtClean="0"/>
              <a:t>を</a:t>
            </a:r>
            <a:r>
              <a:rPr kumimoji="1" lang="en-US" altLang="ja-JP" dirty="0" err="1" smtClean="0">
                <a:solidFill>
                  <a:schemeClr val="accent5"/>
                </a:solidFill>
              </a:rPr>
              <a:t>nmdata</a:t>
            </a:r>
            <a:r>
              <a:rPr kumimoji="1" lang="ja-JP" altLang="en-US" dirty="0" smtClean="0"/>
              <a:t>として読み込み、共変量の散布図行列</a:t>
            </a:r>
            <a:r>
              <a:rPr lang="ja-JP" altLang="en-US" dirty="0" smtClean="0"/>
              <a:t>作成のためのデータセット</a:t>
            </a:r>
            <a:r>
              <a:rPr kumimoji="1" lang="ja-JP" altLang="en-US" dirty="0" smtClean="0"/>
              <a:t>を</a:t>
            </a:r>
            <a:r>
              <a:rPr kumimoji="1" lang="en-US" altLang="ja-JP" dirty="0" smtClean="0">
                <a:solidFill>
                  <a:schemeClr val="accent5"/>
                </a:solidFill>
              </a:rPr>
              <a:t>nmdata2</a:t>
            </a:r>
            <a:r>
              <a:rPr kumimoji="1" lang="ja-JP" altLang="en-US" dirty="0" smtClean="0"/>
              <a:t>として作成してください。</a:t>
            </a:r>
            <a:endParaRPr lang="en-US" altLang="ja-JP" dirty="0"/>
          </a:p>
          <a:p>
            <a:pPr lvl="1">
              <a:lnSpc>
                <a:spcPct val="100000"/>
              </a:lnSpc>
            </a:pPr>
            <a:r>
              <a:rPr kumimoji="1" lang="ja-JP" altLang="en-US" dirty="0" smtClean="0"/>
              <a:t>被験者番号（</a:t>
            </a:r>
            <a:r>
              <a:rPr kumimoji="1" lang="en-US" altLang="ja-JP" dirty="0" smtClean="0"/>
              <a:t>ID</a:t>
            </a:r>
            <a:r>
              <a:rPr kumimoji="1" lang="ja-JP" altLang="en-US" dirty="0" smtClean="0"/>
              <a:t>）が重複した行は削除し、各</a:t>
            </a:r>
            <a:r>
              <a:rPr kumimoji="1" lang="en-US" altLang="ja-JP" dirty="0" smtClean="0"/>
              <a:t>ID</a:t>
            </a:r>
            <a:r>
              <a:rPr kumimoji="1" lang="ja-JP" altLang="en-US" dirty="0" smtClean="0"/>
              <a:t>につき</a:t>
            </a:r>
            <a:r>
              <a:rPr kumimoji="1" lang="en-US" altLang="ja-JP" dirty="0" smtClean="0"/>
              <a:t>1</a:t>
            </a:r>
            <a:r>
              <a:rPr kumimoji="1" lang="ja-JP" altLang="en-US" dirty="0" smtClean="0"/>
              <a:t>行のデータセットとしてください。</a:t>
            </a:r>
            <a:endParaRPr kumimoji="1" lang="en-US" altLang="ja-JP" dirty="0" smtClean="0"/>
          </a:p>
          <a:p>
            <a:pPr lvl="1">
              <a:lnSpc>
                <a:spcPct val="100000"/>
              </a:lnSpc>
            </a:pPr>
            <a:r>
              <a:rPr lang="ja-JP" altLang="en-US" dirty="0" smtClean="0"/>
              <a:t>「</a:t>
            </a:r>
            <a:r>
              <a:rPr lang="en-US" altLang="ja-JP" dirty="0" smtClean="0"/>
              <a:t>CRCL</a:t>
            </a:r>
            <a:r>
              <a:rPr lang="ja-JP" altLang="en-US" dirty="0" smtClean="0"/>
              <a:t>」「</a:t>
            </a:r>
            <a:r>
              <a:rPr lang="en-US" altLang="ja-JP" dirty="0" smtClean="0"/>
              <a:t>AGE</a:t>
            </a:r>
            <a:r>
              <a:rPr lang="ja-JP" altLang="en-US" dirty="0" smtClean="0"/>
              <a:t>」「</a:t>
            </a:r>
            <a:r>
              <a:rPr lang="en-US" altLang="ja-JP" dirty="0" smtClean="0"/>
              <a:t>MALE</a:t>
            </a:r>
            <a:r>
              <a:rPr lang="ja-JP" altLang="en-US" dirty="0" smtClean="0"/>
              <a:t>」「</a:t>
            </a:r>
            <a:r>
              <a:rPr lang="en-US" altLang="ja-JP" dirty="0" smtClean="0"/>
              <a:t>HLTH</a:t>
            </a:r>
            <a:r>
              <a:rPr lang="ja-JP" altLang="en-US" dirty="0" smtClean="0"/>
              <a:t>」の列を抜き出してください。</a:t>
            </a:r>
            <a:endParaRPr lang="en-US" altLang="ja-JP" dirty="0"/>
          </a:p>
          <a:p>
            <a:pPr lvl="1">
              <a:lnSpc>
                <a:spcPct val="100000"/>
              </a:lnSpc>
            </a:pPr>
            <a:r>
              <a:rPr kumimoji="1" lang="ja-JP" altLang="en-US" dirty="0" smtClean="0"/>
              <a:t>「</a:t>
            </a:r>
            <a:r>
              <a:rPr kumimoji="1" lang="en-US" altLang="ja-JP" dirty="0" smtClean="0"/>
              <a:t>CRCL</a:t>
            </a:r>
            <a:r>
              <a:rPr kumimoji="1" lang="ja-JP" altLang="en-US" dirty="0" smtClean="0"/>
              <a:t>」</a:t>
            </a:r>
            <a:r>
              <a:rPr lang="ja-JP" altLang="en-US" dirty="0" smtClean="0"/>
              <a:t>の値が欠損している</a:t>
            </a:r>
            <a:r>
              <a:rPr lang="en-US" altLang="ja-JP" dirty="0" smtClean="0"/>
              <a:t>ID</a:t>
            </a:r>
            <a:r>
              <a:rPr lang="ja-JP" altLang="en-US" dirty="0" smtClean="0"/>
              <a:t>（</a:t>
            </a:r>
            <a:r>
              <a:rPr lang="en-US" altLang="ja-JP" dirty="0" smtClean="0"/>
              <a:t>CRCL=-99</a:t>
            </a:r>
            <a:r>
              <a:rPr lang="ja-JP" altLang="en-US" dirty="0" smtClean="0"/>
              <a:t>）は削除してください。</a:t>
            </a:r>
            <a:endParaRPr kumimoji="1" lang="en-US" altLang="ja-JP" dirty="0" smtClean="0"/>
          </a:p>
          <a:p>
            <a:pPr lvl="1">
              <a:lnSpc>
                <a:spcPct val="100000"/>
              </a:lnSpc>
            </a:pPr>
            <a:r>
              <a:rPr kumimoji="1" lang="ja-JP" altLang="en-US" dirty="0" smtClean="0"/>
              <a:t>「</a:t>
            </a:r>
            <a:r>
              <a:rPr kumimoji="1" lang="en-US" altLang="ja-JP" dirty="0" smtClean="0"/>
              <a:t>MALE</a:t>
            </a:r>
            <a:r>
              <a:rPr kumimoji="1" lang="ja-JP" altLang="en-US" dirty="0" smtClean="0"/>
              <a:t>」「</a:t>
            </a:r>
            <a:r>
              <a:rPr kumimoji="1" lang="en-US" altLang="ja-JP" dirty="0" smtClean="0"/>
              <a:t>HLTH</a:t>
            </a:r>
            <a:r>
              <a:rPr kumimoji="1" lang="ja-JP" altLang="en-US" dirty="0" smtClean="0"/>
              <a:t>」の型を因子（</a:t>
            </a:r>
            <a:r>
              <a:rPr kumimoji="1" lang="en-US" altLang="ja-JP" dirty="0" smtClean="0"/>
              <a:t>factor</a:t>
            </a:r>
            <a:r>
              <a:rPr kumimoji="1" lang="ja-JP" altLang="en-US" dirty="0" smtClean="0"/>
              <a:t>）にしてください。</a:t>
            </a:r>
            <a:endParaRPr kumimoji="1" lang="en-US" altLang="ja-JP" dirty="0" smtClean="0"/>
          </a:p>
          <a:p>
            <a:pPr>
              <a:lnSpc>
                <a:spcPct val="100000"/>
              </a:lnSpc>
            </a:pPr>
            <a:r>
              <a:rPr lang="ja-JP" altLang="en-US" dirty="0" smtClean="0"/>
              <a:t>データセット「</a:t>
            </a:r>
            <a:r>
              <a:rPr lang="en-US" altLang="ja-JP" dirty="0" smtClean="0"/>
              <a:t>nmdata2</a:t>
            </a:r>
            <a:r>
              <a:rPr lang="ja-JP" altLang="en-US" dirty="0" smtClean="0"/>
              <a:t>」を用いて共</a:t>
            </a:r>
            <a:r>
              <a:rPr lang="ja-JP" altLang="en-US" dirty="0"/>
              <a:t>変量の散布図</a:t>
            </a:r>
            <a:r>
              <a:rPr lang="ja-JP" altLang="en-US" dirty="0" smtClean="0"/>
              <a:t>行列を作成して</a:t>
            </a:r>
            <a:r>
              <a:rPr lang="ja-JP" altLang="en-US" dirty="0"/>
              <a:t>ください。</a:t>
            </a:r>
            <a:endParaRPr lang="en-US" altLang="ja-JP" dirty="0"/>
          </a:p>
          <a:p>
            <a:pPr lvl="1">
              <a:lnSpc>
                <a:spcPct val="100000"/>
              </a:lnSpc>
            </a:pPr>
            <a:r>
              <a:rPr lang="ja-JP" altLang="en-US" dirty="0" smtClean="0"/>
              <a:t>「</a:t>
            </a:r>
            <a:r>
              <a:rPr lang="en-US" altLang="ja-JP" dirty="0"/>
              <a:t>CRCL</a:t>
            </a:r>
            <a:r>
              <a:rPr lang="ja-JP" altLang="en-US" dirty="0"/>
              <a:t>」「</a:t>
            </a:r>
            <a:r>
              <a:rPr lang="en-US" altLang="ja-JP" dirty="0"/>
              <a:t>AGE</a:t>
            </a:r>
            <a:r>
              <a:rPr lang="ja-JP" altLang="en-US" dirty="0"/>
              <a:t>」「</a:t>
            </a:r>
            <a:r>
              <a:rPr lang="en-US" altLang="ja-JP" dirty="0"/>
              <a:t>MALE</a:t>
            </a:r>
            <a:r>
              <a:rPr lang="ja-JP" altLang="en-US" dirty="0"/>
              <a:t>」「</a:t>
            </a:r>
            <a:r>
              <a:rPr lang="en-US" altLang="ja-JP" dirty="0"/>
              <a:t>HLTH</a:t>
            </a:r>
            <a:r>
              <a:rPr lang="ja-JP" altLang="en-US" dirty="0"/>
              <a:t>」の散布図行列</a:t>
            </a:r>
            <a:r>
              <a:rPr lang="ja-JP" altLang="en-US" dirty="0" smtClean="0"/>
              <a:t>を、「</a:t>
            </a:r>
            <a:r>
              <a:rPr lang="en-US" altLang="ja-JP" dirty="0" smtClean="0"/>
              <a:t>HLTH</a:t>
            </a:r>
            <a:r>
              <a:rPr lang="ja-JP" altLang="en-US" dirty="0" smtClean="0"/>
              <a:t>」で色分けして作成してください。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Tree>
    <p:extLst>
      <p:ext uri="{BB962C8B-B14F-4D97-AF65-F5344CB8AC3E}">
        <p14:creationId xmlns:p14="http://schemas.microsoft.com/office/powerpoint/2010/main" val="54323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a:t>
            </a:r>
            <a:r>
              <a:rPr lang="ja-JP" altLang="en-US" sz="2000" dirty="0">
                <a:solidFill>
                  <a:srgbClr val="0070C0"/>
                </a:solidFill>
              </a:rPr>
              <a:t>処理</a:t>
            </a:r>
            <a:endParaRPr kumimoji="1" lang="en-US" altLang="ja-JP" sz="2000" dirty="0" smtClean="0">
              <a:solidFill>
                <a:srgbClr val="0070C0"/>
              </a:solidFill>
            </a:endParaRPr>
          </a:p>
          <a:p>
            <a:pPr marL="0" indent="0">
              <a:lnSpc>
                <a:spcPct val="100000"/>
              </a:lnSpc>
              <a:buNone/>
            </a:pPr>
            <a:r>
              <a:rPr lang="en-US" altLang="ja-JP" sz="2000" dirty="0" err="1"/>
              <a:t>nmdata</a:t>
            </a:r>
            <a:r>
              <a:rPr lang="en-US" altLang="ja-JP" sz="2000" dirty="0"/>
              <a:t> &lt;- </a:t>
            </a:r>
            <a:r>
              <a:rPr lang="en-US" altLang="ja-JP" sz="2000" dirty="0" err="1"/>
              <a:t>read_csv</a:t>
            </a:r>
            <a:r>
              <a:rPr lang="en-US" altLang="ja-JP" sz="2000" dirty="0"/>
              <a:t>(paste0(path, "/Data/PSP4-8-748-s012.csv"), skip = 0)</a:t>
            </a:r>
          </a:p>
          <a:p>
            <a:pPr marL="0" indent="0">
              <a:lnSpc>
                <a:spcPct val="100000"/>
              </a:lnSpc>
              <a:buNone/>
            </a:pPr>
            <a:endParaRPr lang="en-US" altLang="ja-JP" sz="2000" dirty="0"/>
          </a:p>
          <a:p>
            <a:pPr marL="0" indent="0">
              <a:lnSpc>
                <a:spcPct val="100000"/>
              </a:lnSpc>
              <a:buNone/>
            </a:pPr>
            <a:r>
              <a:rPr lang="en-US" altLang="ja-JP" sz="2000" dirty="0" smtClean="0"/>
              <a:t>nmdata2 </a:t>
            </a:r>
            <a:r>
              <a:rPr lang="en-US" altLang="ja-JP" sz="2000" dirty="0"/>
              <a:t>&lt;- </a:t>
            </a:r>
            <a:r>
              <a:rPr lang="en-US" altLang="ja-JP" sz="2000" dirty="0" err="1"/>
              <a:t>nmdata</a:t>
            </a:r>
            <a:r>
              <a:rPr lang="en-US" altLang="ja-JP" sz="2000" dirty="0"/>
              <a:t> %&gt;%</a:t>
            </a:r>
          </a:p>
          <a:p>
            <a:pPr marL="0" indent="0">
              <a:lnSpc>
                <a:spcPct val="100000"/>
              </a:lnSpc>
              <a:buNone/>
            </a:pPr>
            <a:r>
              <a:rPr lang="en-US" altLang="ja-JP" sz="2000" dirty="0"/>
              <a:t>  distinct(ID, .</a:t>
            </a:r>
            <a:r>
              <a:rPr lang="en-US" altLang="ja-JP" sz="2000" dirty="0" err="1"/>
              <a:t>keep_all</a:t>
            </a:r>
            <a:r>
              <a:rPr lang="en-US" altLang="ja-JP" sz="2000" dirty="0"/>
              <a:t> = TRUE) %&gt;%</a:t>
            </a:r>
          </a:p>
          <a:p>
            <a:pPr marL="0" indent="0">
              <a:lnSpc>
                <a:spcPct val="100000"/>
              </a:lnSpc>
              <a:buNone/>
            </a:pPr>
            <a:r>
              <a:rPr lang="en-US" altLang="ja-JP" sz="2000" dirty="0"/>
              <a:t>  select(CRCL, AGE, MALE, HLTH) %&gt;%</a:t>
            </a:r>
          </a:p>
          <a:p>
            <a:pPr marL="0" indent="0">
              <a:lnSpc>
                <a:spcPct val="100000"/>
              </a:lnSpc>
              <a:buNone/>
            </a:pPr>
            <a:r>
              <a:rPr lang="en-US" altLang="ja-JP" sz="2000" dirty="0"/>
              <a:t>  filter(CRCL != -99) %&gt;%</a:t>
            </a:r>
          </a:p>
          <a:p>
            <a:pPr marL="0" indent="0">
              <a:lnSpc>
                <a:spcPct val="100000"/>
              </a:lnSpc>
              <a:buNone/>
            </a:pPr>
            <a:r>
              <a:rPr lang="en-US" altLang="ja-JP" sz="2000" dirty="0"/>
              <a:t>  mutate(MALE = </a:t>
            </a:r>
            <a:r>
              <a:rPr lang="en-US" altLang="ja-JP" sz="2000" dirty="0" err="1"/>
              <a:t>as.factor</a:t>
            </a:r>
            <a:r>
              <a:rPr lang="en-US" altLang="ja-JP" sz="2000" dirty="0"/>
              <a:t>(MALE)) %&gt;%</a:t>
            </a:r>
          </a:p>
          <a:p>
            <a:pPr marL="0" indent="0">
              <a:lnSpc>
                <a:spcPct val="100000"/>
              </a:lnSpc>
              <a:buNone/>
            </a:pPr>
            <a:r>
              <a:rPr lang="en-US" altLang="ja-JP" sz="2000" dirty="0"/>
              <a:t>  mutate(HLTH = </a:t>
            </a:r>
            <a:r>
              <a:rPr lang="en-US" altLang="ja-JP" sz="2000" dirty="0" err="1"/>
              <a:t>as.factor</a:t>
            </a:r>
            <a:r>
              <a:rPr lang="en-US" altLang="ja-JP" sz="2000" dirty="0"/>
              <a:t>(HLTH</a:t>
            </a:r>
            <a:r>
              <a:rPr lang="en-US" altLang="ja-JP" sz="2000" dirty="0" smtClean="0"/>
              <a:t>))</a:t>
            </a:r>
          </a:p>
          <a:p>
            <a:pPr marL="0" indent="0">
              <a:lnSpc>
                <a:spcPct val="100000"/>
              </a:lnSpc>
              <a:buNone/>
            </a:pPr>
            <a:endParaRPr lang="en-US" altLang="ja-JP" sz="2000" dirty="0"/>
          </a:p>
          <a:p>
            <a:pPr marL="0" indent="0">
              <a:lnSpc>
                <a:spcPct val="100000"/>
              </a:lnSpc>
              <a:buNone/>
            </a:pPr>
            <a:r>
              <a:rPr lang="en-US" altLang="ja-JP" sz="2000" dirty="0" smtClean="0"/>
              <a:t>View(nmdata2)</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pic>
        <p:nvPicPr>
          <p:cNvPr id="8" name="図 7"/>
          <p:cNvPicPr>
            <a:picLocks noChangeAspect="1"/>
          </p:cNvPicPr>
          <p:nvPr/>
        </p:nvPicPr>
        <p:blipFill rotWithShape="1">
          <a:blip r:embed="rId2"/>
          <a:srcRect l="287" t="11371" r="83854" b="61091"/>
          <a:stretch/>
        </p:blipFill>
        <p:spPr>
          <a:xfrm>
            <a:off x="7734298" y="4165754"/>
            <a:ext cx="2593889" cy="2439678"/>
          </a:xfrm>
          <a:prstGeom prst="rect">
            <a:avLst/>
          </a:prstGeom>
        </p:spPr>
      </p:pic>
      <p:pic>
        <p:nvPicPr>
          <p:cNvPr id="9" name="図 8"/>
          <p:cNvPicPr>
            <a:picLocks noChangeAspect="1"/>
          </p:cNvPicPr>
          <p:nvPr/>
        </p:nvPicPr>
        <p:blipFill rotWithShape="1">
          <a:blip r:embed="rId3"/>
          <a:srcRect l="51641" t="7020" r="2578" b="75528"/>
          <a:stretch/>
        </p:blipFill>
        <p:spPr>
          <a:xfrm>
            <a:off x="6010274" y="2781455"/>
            <a:ext cx="5787746" cy="1195080"/>
          </a:xfrm>
          <a:prstGeom prst="rect">
            <a:avLst/>
          </a:prstGeom>
        </p:spPr>
      </p:pic>
      <p:sp>
        <p:nvSpPr>
          <p:cNvPr id="10" name="角丸四角形 9"/>
          <p:cNvSpPr/>
          <p:nvPr/>
        </p:nvSpPr>
        <p:spPr>
          <a:xfrm>
            <a:off x="6010273" y="3209926"/>
            <a:ext cx="3448051" cy="4762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67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a:solidFill>
                  <a:schemeClr val="tx1">
                    <a:lumMod val="50000"/>
                    <a:lumOff val="50000"/>
                  </a:schemeClr>
                </a:solidFill>
              </a:rPr>
              <a:t>Contents</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44389"/>
            <a:ext cx="10515600" cy="4351338"/>
          </a:xfrm>
        </p:spPr>
        <p:txBody>
          <a:bodyPr>
            <a:normAutofit/>
          </a:bodyPr>
          <a:lstStyle/>
          <a:p>
            <a:r>
              <a:rPr kumimoji="1" lang="en-US" altLang="ja-JP" dirty="0" smtClean="0"/>
              <a:t>GOF</a:t>
            </a:r>
            <a:r>
              <a:rPr kumimoji="1" lang="ja-JP" altLang="en-US" dirty="0" smtClean="0"/>
              <a:t>プロット</a:t>
            </a:r>
            <a:endParaRPr kumimoji="1" lang="en-US" altLang="ja-JP" dirty="0" smtClean="0"/>
          </a:p>
          <a:p>
            <a:pPr lvl="1"/>
            <a:r>
              <a:rPr kumimoji="1" lang="ja-JP" altLang="en-US" dirty="0" smtClean="0"/>
              <a:t>必要な関数の説明</a:t>
            </a:r>
            <a:endParaRPr lang="en-US" altLang="ja-JP" dirty="0" smtClean="0"/>
          </a:p>
          <a:p>
            <a:pPr lvl="1"/>
            <a:r>
              <a:rPr kumimoji="1" lang="ja-JP" altLang="en-US" dirty="0" smtClean="0"/>
              <a:t>演習</a:t>
            </a:r>
            <a:r>
              <a:rPr kumimoji="1" lang="en-US" altLang="ja-JP" dirty="0" smtClean="0"/>
              <a:t>-1</a:t>
            </a:r>
          </a:p>
          <a:p>
            <a:pPr lvl="1"/>
            <a:endParaRPr kumimoji="1" lang="en-US" altLang="ja-JP" dirty="0"/>
          </a:p>
          <a:p>
            <a:r>
              <a:rPr lang="ja-JP" altLang="en-US" dirty="0" smtClean="0"/>
              <a:t>視覚的共変量探索</a:t>
            </a:r>
            <a:endParaRPr lang="en-US" altLang="ja-JP" dirty="0"/>
          </a:p>
          <a:p>
            <a:pPr lvl="1"/>
            <a:r>
              <a:rPr lang="ja-JP" altLang="en-US" dirty="0" smtClean="0"/>
              <a:t>共変量候補の相関関係</a:t>
            </a:r>
            <a:endParaRPr lang="en-US" altLang="ja-JP" dirty="0" smtClean="0"/>
          </a:p>
          <a:p>
            <a:pPr lvl="2"/>
            <a:r>
              <a:rPr lang="ja-JP" altLang="en-US" dirty="0" smtClean="0"/>
              <a:t>必要な関数・パッケージの説明</a:t>
            </a:r>
            <a:endParaRPr lang="en-US" altLang="ja-JP" dirty="0" smtClean="0"/>
          </a:p>
          <a:p>
            <a:pPr lvl="2"/>
            <a:r>
              <a:rPr lang="ja-JP" altLang="en-US" dirty="0" smtClean="0"/>
              <a:t>演習</a:t>
            </a:r>
            <a:r>
              <a:rPr lang="en-US" altLang="ja-JP" dirty="0" smtClean="0"/>
              <a:t>-2</a:t>
            </a:r>
          </a:p>
          <a:p>
            <a:pPr lvl="1"/>
            <a:r>
              <a:rPr lang="en-US" altLang="ja-JP" dirty="0" smtClean="0"/>
              <a:t>ETA</a:t>
            </a:r>
            <a:r>
              <a:rPr lang="ja-JP" altLang="en-US" dirty="0" smtClean="0"/>
              <a:t>（変量効果）と共変量の関係</a:t>
            </a:r>
            <a:endParaRPr lang="en-US" altLang="ja-JP" dirty="0" smtClean="0"/>
          </a:p>
          <a:p>
            <a:pPr lvl="2"/>
            <a:r>
              <a:rPr lang="ja-JP" altLang="en-US" dirty="0" smtClean="0"/>
              <a:t>演習</a:t>
            </a:r>
            <a:r>
              <a:rPr lang="en-US" altLang="ja-JP" dirty="0" smtClean="0"/>
              <a:t>-3</a:t>
            </a:r>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1229949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kumimoji="1" lang="ja-JP" altLang="en-US" sz="2000" dirty="0" smtClean="0">
                <a:solidFill>
                  <a:srgbClr val="0070C0"/>
                </a:solidFill>
              </a:rPr>
              <a:t>散布図行列</a:t>
            </a:r>
            <a:endParaRPr kumimoji="1" lang="en-US" altLang="ja-JP" sz="2000" dirty="0" smtClean="0">
              <a:solidFill>
                <a:srgbClr val="0070C0"/>
              </a:solidFill>
            </a:endParaRPr>
          </a:p>
          <a:p>
            <a:pPr marL="0" indent="0">
              <a:lnSpc>
                <a:spcPct val="100000"/>
              </a:lnSpc>
              <a:buNone/>
            </a:pPr>
            <a:r>
              <a:rPr lang="en-US" altLang="ja-JP" sz="2000" dirty="0"/>
              <a:t>p &lt;- </a:t>
            </a:r>
            <a:r>
              <a:rPr lang="en-US" altLang="ja-JP" sz="2000" dirty="0" err="1"/>
              <a:t>ggpairs</a:t>
            </a:r>
            <a:r>
              <a:rPr lang="en-US" altLang="ja-JP" sz="2000" dirty="0"/>
              <a:t>(data=</a:t>
            </a:r>
            <a:r>
              <a:rPr lang="en-US" altLang="ja-JP" sz="2000" dirty="0" err="1"/>
              <a:t>nmdata</a:t>
            </a:r>
            <a:r>
              <a:rPr lang="en-US" altLang="ja-JP" sz="2000" dirty="0"/>
              <a:t>, </a:t>
            </a:r>
            <a:r>
              <a:rPr lang="en-US" altLang="ja-JP" sz="2000" dirty="0" err="1"/>
              <a:t>aes</a:t>
            </a:r>
            <a:r>
              <a:rPr lang="en-US" altLang="ja-JP" sz="2000" dirty="0"/>
              <a:t>(alpha=0.7, </a:t>
            </a:r>
            <a:r>
              <a:rPr lang="en-US" altLang="ja-JP" sz="2000" dirty="0" err="1"/>
              <a:t>colour</a:t>
            </a:r>
            <a:r>
              <a:rPr lang="en-US" altLang="ja-JP" sz="2000" dirty="0"/>
              <a:t>=HLTH))</a:t>
            </a:r>
          </a:p>
          <a:p>
            <a:pPr marL="0" indent="0">
              <a:lnSpc>
                <a:spcPct val="100000"/>
              </a:lnSpc>
              <a:buNone/>
            </a:pPr>
            <a:r>
              <a:rPr lang="en-US" altLang="ja-JP" sz="2000" dirty="0" smtClean="0"/>
              <a:t>print(p)</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pic>
        <p:nvPicPr>
          <p:cNvPr id="6" name="図 5"/>
          <p:cNvPicPr>
            <a:picLocks noChangeAspect="1"/>
          </p:cNvPicPr>
          <p:nvPr/>
        </p:nvPicPr>
        <p:blipFill>
          <a:blip r:embed="rId2"/>
          <a:stretch>
            <a:fillRect/>
          </a:stretch>
        </p:blipFill>
        <p:spPr>
          <a:xfrm>
            <a:off x="6252445" y="2714624"/>
            <a:ext cx="5682379" cy="3471529"/>
          </a:xfrm>
          <a:prstGeom prst="rect">
            <a:avLst/>
          </a:prstGeom>
        </p:spPr>
      </p:pic>
    </p:spTree>
    <p:extLst>
      <p:ext uri="{BB962C8B-B14F-4D97-AF65-F5344CB8AC3E}">
        <p14:creationId xmlns:p14="http://schemas.microsoft.com/office/powerpoint/2010/main" val="3368700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patab61</a:t>
            </a:r>
            <a:r>
              <a:rPr kumimoji="1"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err="1" smtClean="0">
                <a:solidFill>
                  <a:schemeClr val="accent5"/>
                </a:solidFill>
              </a:rPr>
              <a:t>、</a:t>
            </a:r>
            <a:r>
              <a:rPr lang="en-US" altLang="ja-JP" dirty="0" smtClean="0">
                <a:solidFill>
                  <a:schemeClr val="accent5"/>
                </a:solidFill>
              </a:rPr>
              <a:t>sdtab61</a:t>
            </a:r>
            <a:r>
              <a:rPr lang="ja-JP" altLang="en-US" dirty="0" smtClean="0"/>
              <a:t>について</a:t>
            </a:r>
            <a:endParaRPr lang="en-US" altLang="ja-JP" dirty="0" smtClean="0"/>
          </a:p>
          <a:p>
            <a:pPr lvl="1">
              <a:lnSpc>
                <a:spcPct val="100000"/>
              </a:lnSpc>
            </a:pPr>
            <a:r>
              <a:rPr lang="en-US" altLang="ja-JP" dirty="0" smtClean="0">
                <a:solidFill>
                  <a:schemeClr val="accent5"/>
                </a:solidFill>
              </a:rPr>
              <a:t>patab61</a:t>
            </a:r>
            <a:r>
              <a:rPr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smtClean="0"/>
              <a:t>は</a:t>
            </a:r>
            <a:r>
              <a:rPr lang="ja-JP" altLang="en-US" dirty="0"/>
              <a:t>被験者番号（</a:t>
            </a:r>
            <a:r>
              <a:rPr lang="en-US" altLang="ja-JP" dirty="0"/>
              <a:t>ID</a:t>
            </a:r>
            <a:r>
              <a:rPr lang="ja-JP" altLang="en-US" dirty="0"/>
              <a:t>）が重複した</a:t>
            </a:r>
            <a:r>
              <a:rPr lang="ja-JP" altLang="en-US" dirty="0" smtClean="0"/>
              <a:t>行を削除して、</a:t>
            </a:r>
            <a:r>
              <a:rPr lang="en-US" altLang="ja-JP" dirty="0"/>
              <a:t> </a:t>
            </a:r>
            <a:r>
              <a:rPr lang="en-US" altLang="ja-JP" dirty="0" err="1" smtClean="0">
                <a:solidFill>
                  <a:schemeClr val="accent5"/>
                </a:solidFill>
              </a:rPr>
              <a:t>patab</a:t>
            </a:r>
            <a:r>
              <a:rPr lang="ja-JP" altLang="en-US" dirty="0" err="1" smtClean="0"/>
              <a:t>、</a:t>
            </a:r>
            <a:r>
              <a:rPr lang="en-US" altLang="ja-JP" dirty="0" err="1" smtClean="0">
                <a:solidFill>
                  <a:schemeClr val="accent5"/>
                </a:solidFill>
              </a:rPr>
              <a:t>catab</a:t>
            </a:r>
            <a:r>
              <a:rPr lang="ja-JP" altLang="en-US" dirty="0" err="1" smtClean="0"/>
              <a:t>、</a:t>
            </a:r>
            <a:r>
              <a:rPr lang="en-US" altLang="ja-JP" dirty="0" err="1" smtClean="0">
                <a:solidFill>
                  <a:schemeClr val="accent5"/>
                </a:solidFill>
              </a:rPr>
              <a:t>cotab</a:t>
            </a:r>
            <a:r>
              <a:rPr lang="ja-JP" altLang="en-US" dirty="0" smtClean="0"/>
              <a:t>を作成してください。</a:t>
            </a:r>
            <a:endParaRPr lang="en-US" altLang="ja-JP" dirty="0" smtClean="0"/>
          </a:p>
          <a:p>
            <a:pPr lvl="1">
              <a:lnSpc>
                <a:spcPct val="100000"/>
              </a:lnSpc>
            </a:pPr>
            <a:r>
              <a:rPr lang="en-US" altLang="ja-JP" dirty="0" smtClean="0"/>
              <a:t>sdtab61</a:t>
            </a:r>
            <a:r>
              <a:rPr lang="ja-JP" altLang="en-US" dirty="0" smtClean="0"/>
              <a:t>は</a:t>
            </a:r>
            <a:r>
              <a:rPr lang="en-US" altLang="ja-JP" dirty="0" smtClean="0"/>
              <a:t>ID</a:t>
            </a:r>
            <a:r>
              <a:rPr lang="ja-JP" altLang="en-US" dirty="0" smtClean="0"/>
              <a:t>及び</a:t>
            </a:r>
            <a:r>
              <a:rPr lang="en-US" altLang="ja-JP" dirty="0" smtClean="0"/>
              <a:t>DRUG</a:t>
            </a:r>
            <a:r>
              <a:rPr lang="ja-JP" altLang="en-US" dirty="0" smtClean="0"/>
              <a:t>が重複した行を削除して、</a:t>
            </a:r>
            <a:r>
              <a:rPr lang="en-US" altLang="ja-JP" dirty="0" err="1" smtClean="0">
                <a:solidFill>
                  <a:schemeClr val="accent5"/>
                </a:solidFill>
              </a:rPr>
              <a:t>sdtab</a:t>
            </a:r>
            <a:r>
              <a:rPr lang="ja-JP" altLang="en-US" dirty="0"/>
              <a:t>を作成してください。</a:t>
            </a:r>
            <a:endParaRPr lang="en-US" altLang="ja-JP" dirty="0"/>
          </a:p>
          <a:p>
            <a:pPr lvl="1">
              <a:lnSpc>
                <a:spcPct val="100000"/>
              </a:lnSpc>
            </a:pPr>
            <a:r>
              <a:rPr lang="en-US" altLang="ja-JP" dirty="0" err="1" smtClean="0">
                <a:solidFill>
                  <a:schemeClr val="accent5"/>
                </a:solidFill>
              </a:rPr>
              <a:t>patab</a:t>
            </a:r>
            <a:r>
              <a:rPr lang="ja-JP" altLang="en-US" dirty="0" err="1">
                <a:solidFill>
                  <a:schemeClr val="accent5"/>
                </a:solidFill>
              </a:rPr>
              <a:t>、</a:t>
            </a:r>
            <a:r>
              <a:rPr lang="en-US" altLang="ja-JP" dirty="0" err="1">
                <a:solidFill>
                  <a:schemeClr val="accent5"/>
                </a:solidFill>
              </a:rPr>
              <a:t>catab</a:t>
            </a:r>
            <a:r>
              <a:rPr lang="ja-JP" altLang="en-US" dirty="0" err="1">
                <a:solidFill>
                  <a:schemeClr val="accent5"/>
                </a:solidFill>
              </a:rPr>
              <a:t>、</a:t>
            </a:r>
            <a:r>
              <a:rPr lang="en-US" altLang="ja-JP" dirty="0" err="1" smtClean="0">
                <a:solidFill>
                  <a:schemeClr val="accent5"/>
                </a:solidFill>
              </a:rPr>
              <a:t>cotab</a:t>
            </a:r>
            <a:r>
              <a:rPr lang="ja-JP" altLang="en-US" dirty="0" err="1" smtClean="0">
                <a:solidFill>
                  <a:schemeClr val="accent5"/>
                </a:solidFill>
              </a:rPr>
              <a:t>、</a:t>
            </a:r>
            <a:r>
              <a:rPr lang="en-US" altLang="ja-JP" dirty="0" err="1" smtClean="0">
                <a:solidFill>
                  <a:schemeClr val="accent5"/>
                </a:solidFill>
              </a:rPr>
              <a:t>sdtab</a:t>
            </a:r>
            <a:r>
              <a:rPr lang="ja-JP" altLang="en-US" dirty="0" smtClean="0"/>
              <a:t>を</a:t>
            </a:r>
            <a:r>
              <a:rPr lang="en-US" altLang="ja-JP" dirty="0" smtClean="0"/>
              <a:t>ID</a:t>
            </a:r>
            <a:r>
              <a:rPr lang="ja-JP" altLang="en-US" dirty="0" smtClean="0"/>
              <a:t>を</a:t>
            </a:r>
            <a:r>
              <a:rPr lang="en-US" altLang="ja-JP" dirty="0" smtClean="0"/>
              <a:t>key</a:t>
            </a:r>
            <a:r>
              <a:rPr lang="ja-JP" altLang="en-US" dirty="0" smtClean="0"/>
              <a:t>としてマージした</a:t>
            </a:r>
            <a:r>
              <a:rPr lang="en-US" altLang="ja-JP" dirty="0" err="1" smtClean="0">
                <a:solidFill>
                  <a:schemeClr val="accent5"/>
                </a:solidFill>
              </a:rPr>
              <a:t>nmdata</a:t>
            </a:r>
            <a:r>
              <a:rPr lang="ja-JP" altLang="en-US" dirty="0" smtClean="0"/>
              <a:t>を作成してください。</a:t>
            </a:r>
            <a:endParaRPr lang="en-US" altLang="ja-JP" dirty="0"/>
          </a:p>
          <a:p>
            <a:pPr>
              <a:lnSpc>
                <a:spcPct val="100000"/>
              </a:lnSpc>
            </a:pPr>
            <a:endParaRPr lang="en-US" altLang="ja-JP" dirty="0"/>
          </a:p>
          <a:p>
            <a:pPr lvl="1">
              <a:lnSpc>
                <a:spcPct val="100000"/>
              </a:lnSpc>
            </a:pPr>
            <a:r>
              <a:rPr lang="en-US" altLang="ja-JP" dirty="0" err="1" smtClean="0"/>
              <a:t>nmdata</a:t>
            </a:r>
            <a:r>
              <a:rPr lang="ja-JP" altLang="en-US" dirty="0" smtClean="0"/>
              <a:t>を用いて</a:t>
            </a:r>
            <a:r>
              <a:rPr lang="en-US" altLang="ja-JP" dirty="0" smtClean="0"/>
              <a:t>ETA1</a:t>
            </a:r>
            <a:r>
              <a:rPr lang="ja-JP" altLang="en-US" dirty="0" smtClean="0"/>
              <a:t>と</a:t>
            </a:r>
            <a:r>
              <a:rPr lang="en-US" altLang="ja-JP" dirty="0" smtClean="0"/>
              <a:t>CRCL</a:t>
            </a:r>
            <a:r>
              <a:rPr lang="ja-JP" altLang="en-US" dirty="0" smtClean="0"/>
              <a:t>の相関プロットを作成してください。</a:t>
            </a:r>
            <a:endParaRPr lang="en-US" altLang="ja-JP" dirty="0" smtClean="0"/>
          </a:p>
          <a:p>
            <a:pPr lvl="1">
              <a:lnSpc>
                <a:spcPct val="100000"/>
              </a:lnSpc>
            </a:pPr>
            <a:endParaRPr lang="en-US" altLang="ja-JP" dirty="0"/>
          </a:p>
          <a:p>
            <a:pPr lvl="1">
              <a:lnSpc>
                <a:spcPct val="100000"/>
              </a:lnSpc>
            </a:pPr>
            <a:r>
              <a:rPr lang="ja-JP" altLang="en-US" dirty="0" err="1" smtClean="0"/>
              <a:t>、</a:t>
            </a:r>
            <a:r>
              <a:rPr lang="en-US" altLang="ja-JP" dirty="0" smtClean="0"/>
              <a:t>ETA1</a:t>
            </a:r>
            <a:r>
              <a:rPr lang="ja-JP" altLang="en-US" dirty="0" smtClean="0"/>
              <a:t>と</a:t>
            </a:r>
            <a:r>
              <a:rPr lang="en-US" altLang="ja-JP" dirty="0" smtClean="0"/>
              <a:t>HLTH</a:t>
            </a:r>
            <a:r>
              <a:rPr lang="ja-JP" altLang="en-US" dirty="0" smtClean="0"/>
              <a:t>のボックスプロットを作成してください。</a:t>
            </a:r>
            <a:endParaRPr lang="en-US" altLang="ja-JP" dirty="0"/>
          </a:p>
          <a:p>
            <a:pPr>
              <a:lnSpc>
                <a:spcPct val="100000"/>
              </a:lnSpc>
            </a:pPr>
            <a:endParaRPr kumimoji="1" lang="en-US" altLang="ja-JP" dirty="0" smtClean="0"/>
          </a:p>
          <a:p>
            <a:pPr>
              <a:lnSpc>
                <a:spcPct val="100000"/>
              </a:lnSpc>
            </a:pPr>
            <a:endParaRPr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spTree>
    <p:extLst>
      <p:ext uri="{BB962C8B-B14F-4D97-AF65-F5344CB8AC3E}">
        <p14:creationId xmlns:p14="http://schemas.microsoft.com/office/powerpoint/2010/main" val="2945526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演習</a:t>
            </a:r>
            <a:r>
              <a:rPr lang="en-US" altLang="ja-JP" dirty="0" smtClean="0"/>
              <a:t>-3</a:t>
            </a:r>
            <a:r>
              <a:rPr lang="ja-JP" altLang="en-US" dirty="0" smtClean="0"/>
              <a:t>に用いるデータセットの説明</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
        <p:nvSpPr>
          <p:cNvPr id="6" name="コンテンツ プレースホルダー 5"/>
          <p:cNvSpPr>
            <a:spLocks noGrp="1"/>
          </p:cNvSpPr>
          <p:nvPr>
            <p:ph idx="1"/>
          </p:nvPr>
        </p:nvSpPr>
        <p:spPr/>
        <p:txBody>
          <a:bodyPr/>
          <a:lstStyle/>
          <a:p>
            <a:pPr marL="0" indent="0">
              <a:lnSpc>
                <a:spcPct val="100000"/>
              </a:lnSpc>
              <a:buNone/>
            </a:pPr>
            <a:r>
              <a:rPr lang="en-US" altLang="ja-JP" dirty="0" smtClean="0"/>
              <a:t>patab61</a:t>
            </a:r>
            <a:r>
              <a:rPr lang="ja-JP" altLang="en-US" dirty="0" smtClean="0"/>
              <a:t>：患者個別パラメータ（</a:t>
            </a:r>
            <a:r>
              <a:rPr lang="en-US" altLang="ja-JP" dirty="0" smtClean="0"/>
              <a:t>ETA</a:t>
            </a:r>
            <a:r>
              <a:rPr lang="ja-JP" altLang="en-US" dirty="0" smtClean="0"/>
              <a:t>）を出力したファイル</a:t>
            </a:r>
            <a:endParaRPr lang="en-US" altLang="ja-JP" dirty="0"/>
          </a:p>
          <a:p>
            <a:pPr marL="0" indent="0">
              <a:lnSpc>
                <a:spcPct val="100000"/>
              </a:lnSpc>
              <a:buNone/>
            </a:pPr>
            <a:r>
              <a:rPr lang="en-US" altLang="ja-JP" dirty="0" smtClean="0"/>
              <a:t>catab61</a:t>
            </a:r>
            <a:r>
              <a:rPr lang="ja-JP" altLang="en-US" dirty="0" smtClean="0"/>
              <a:t>：共変量候補のうち、離散変数を出力したファイル</a:t>
            </a:r>
            <a:endParaRPr lang="en-US" altLang="ja-JP" dirty="0"/>
          </a:p>
          <a:p>
            <a:pPr marL="0" indent="0">
              <a:lnSpc>
                <a:spcPct val="100000"/>
              </a:lnSpc>
              <a:buNone/>
            </a:pPr>
            <a:r>
              <a:rPr lang="en-US" altLang="ja-JP" dirty="0" smtClean="0"/>
              <a:t>cotab61</a:t>
            </a:r>
            <a:r>
              <a:rPr lang="ja-JP" altLang="en-US" dirty="0" smtClean="0"/>
              <a:t>：共変量候補のうち、連続変数を出力したファイル</a:t>
            </a:r>
            <a:endParaRPr lang="en-US" altLang="ja-JP" dirty="0"/>
          </a:p>
          <a:p>
            <a:pPr marL="0" indent="0">
              <a:buNone/>
            </a:pPr>
            <a:r>
              <a:rPr lang="en-US" altLang="ja-JP" dirty="0" smtClean="0"/>
              <a:t>sdtab61</a:t>
            </a:r>
            <a:r>
              <a:rPr lang="ja-JP" altLang="en-US" dirty="0" smtClean="0"/>
              <a:t>：</a:t>
            </a:r>
            <a:r>
              <a:rPr lang="en-US" altLang="ja-JP" dirty="0" smtClean="0"/>
              <a:t>GOF</a:t>
            </a:r>
            <a:r>
              <a:rPr lang="ja-JP" altLang="en-US" dirty="0"/>
              <a:t>プロット作成に必要な変数を出力した</a:t>
            </a:r>
            <a:r>
              <a:rPr lang="ja-JP" altLang="en-US" dirty="0" smtClean="0"/>
              <a:t>ファイル（今回は「</a:t>
            </a:r>
            <a:r>
              <a:rPr lang="en-US" altLang="ja-JP" dirty="0" smtClean="0"/>
              <a:t>DRUG</a:t>
            </a:r>
            <a:r>
              <a:rPr lang="ja-JP" altLang="en-US" dirty="0" smtClean="0"/>
              <a:t>」列をマージするために使用）</a:t>
            </a:r>
            <a:endParaRPr lang="en-US" altLang="ja-JP" dirty="0"/>
          </a:p>
          <a:p>
            <a:endParaRPr kumimoji="1" lang="ja-JP" altLang="en-US" dirty="0"/>
          </a:p>
        </p:txBody>
      </p:sp>
    </p:spTree>
    <p:extLst>
      <p:ext uri="{BB962C8B-B14F-4D97-AF65-F5344CB8AC3E}">
        <p14:creationId xmlns:p14="http://schemas.microsoft.com/office/powerpoint/2010/main" val="4219582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データ処理</a:t>
            </a:r>
            <a:endParaRPr kumimoji="1" lang="en-US" altLang="ja-JP" sz="2000" dirty="0" smtClean="0">
              <a:solidFill>
                <a:srgbClr val="0070C0"/>
              </a:solidFill>
            </a:endParaRPr>
          </a:p>
          <a:p>
            <a:pPr marL="0" indent="0">
              <a:lnSpc>
                <a:spcPct val="100000"/>
              </a:lnSpc>
              <a:buNone/>
            </a:pPr>
            <a:r>
              <a:rPr lang="en-US" altLang="ja-JP" sz="2000" dirty="0" err="1"/>
              <a:t>patab</a:t>
            </a:r>
            <a:r>
              <a:rPr lang="en-US" altLang="ja-JP" sz="2000" dirty="0"/>
              <a:t> &lt;- patab61 %&gt;% distinct(ID, .</a:t>
            </a:r>
            <a:r>
              <a:rPr lang="en-US" altLang="ja-JP" sz="2000" dirty="0" err="1"/>
              <a:t>keep_all</a:t>
            </a:r>
            <a:r>
              <a:rPr lang="en-US" altLang="ja-JP" sz="2000" dirty="0"/>
              <a:t>=TRUE)</a:t>
            </a:r>
          </a:p>
          <a:p>
            <a:pPr marL="0" indent="0">
              <a:lnSpc>
                <a:spcPct val="100000"/>
              </a:lnSpc>
              <a:buNone/>
            </a:pPr>
            <a:r>
              <a:rPr lang="en-US" altLang="ja-JP" sz="2000" dirty="0" err="1"/>
              <a:t>catab</a:t>
            </a:r>
            <a:r>
              <a:rPr lang="en-US" altLang="ja-JP" sz="2000" dirty="0"/>
              <a:t> &lt;- catab61 %&gt;% distinct(ID, .</a:t>
            </a:r>
            <a:r>
              <a:rPr lang="en-US" altLang="ja-JP" sz="2000" dirty="0" err="1"/>
              <a:t>keep_all</a:t>
            </a:r>
            <a:r>
              <a:rPr lang="en-US" altLang="ja-JP" sz="2000" dirty="0"/>
              <a:t>=TRUE)</a:t>
            </a:r>
          </a:p>
          <a:p>
            <a:pPr marL="0" indent="0">
              <a:lnSpc>
                <a:spcPct val="100000"/>
              </a:lnSpc>
              <a:buNone/>
            </a:pPr>
            <a:r>
              <a:rPr lang="en-US" altLang="ja-JP" sz="2000" dirty="0" err="1"/>
              <a:t>cotab</a:t>
            </a:r>
            <a:r>
              <a:rPr lang="en-US" altLang="ja-JP" sz="2000" dirty="0"/>
              <a:t> &lt;- cotab61 %&gt;% distinct(ID, .</a:t>
            </a:r>
            <a:r>
              <a:rPr lang="en-US" altLang="ja-JP" sz="2000" dirty="0" err="1"/>
              <a:t>keep_all</a:t>
            </a:r>
            <a:r>
              <a:rPr lang="en-US" altLang="ja-JP" sz="2000" dirty="0"/>
              <a:t>=TRUE)</a:t>
            </a:r>
          </a:p>
          <a:p>
            <a:pPr marL="0" indent="0">
              <a:lnSpc>
                <a:spcPct val="100000"/>
              </a:lnSpc>
              <a:buNone/>
            </a:pPr>
            <a:r>
              <a:rPr lang="en-US" altLang="ja-JP" sz="2000" dirty="0" err="1"/>
              <a:t>sdtab</a:t>
            </a:r>
            <a:r>
              <a:rPr lang="en-US" altLang="ja-JP" sz="2000" dirty="0"/>
              <a:t> &lt;- sdtab61 %&gt;% distinct(ID, DRUG, .</a:t>
            </a:r>
            <a:r>
              <a:rPr lang="en-US" altLang="ja-JP" sz="2000" dirty="0" err="1"/>
              <a:t>keep_all</a:t>
            </a:r>
            <a:r>
              <a:rPr lang="en-US" altLang="ja-JP" sz="2000" dirty="0"/>
              <a:t>=TRUE)</a:t>
            </a:r>
          </a:p>
          <a:p>
            <a:pPr marL="0" indent="0">
              <a:lnSpc>
                <a:spcPct val="100000"/>
              </a:lnSpc>
              <a:buNone/>
            </a:pPr>
            <a:endParaRPr lang="en-US" altLang="ja-JP" sz="2000" dirty="0" smtClean="0"/>
          </a:p>
          <a:p>
            <a:pPr marL="0" indent="0">
              <a:lnSpc>
                <a:spcPct val="100000"/>
              </a:lnSpc>
              <a:buNone/>
            </a:pPr>
            <a:r>
              <a:rPr lang="en-US" altLang="ja-JP" sz="2000" dirty="0" err="1" smtClean="0"/>
              <a:t>nmdata</a:t>
            </a:r>
            <a:r>
              <a:rPr lang="en-US" altLang="ja-JP" sz="2000" dirty="0" smtClean="0"/>
              <a:t> </a:t>
            </a:r>
            <a:r>
              <a:rPr lang="en-US" altLang="ja-JP" sz="2000" dirty="0"/>
              <a:t>&lt;- </a:t>
            </a:r>
            <a:r>
              <a:rPr lang="en-US" altLang="ja-JP" sz="2000" dirty="0" err="1"/>
              <a:t>left_join</a:t>
            </a:r>
            <a:r>
              <a:rPr lang="en-US" altLang="ja-JP" sz="2000" dirty="0"/>
              <a:t>(</a:t>
            </a:r>
            <a:r>
              <a:rPr lang="en-US" altLang="ja-JP" sz="2000" dirty="0" err="1"/>
              <a:t>sdtab</a:t>
            </a:r>
            <a:r>
              <a:rPr lang="en-US" altLang="ja-JP" sz="2000" dirty="0"/>
              <a:t>, </a:t>
            </a:r>
            <a:r>
              <a:rPr lang="en-US" altLang="ja-JP" sz="2000" dirty="0" err="1"/>
              <a:t>patab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cotab</a:t>
            </a:r>
            <a:r>
              <a:rPr lang="en-US" altLang="ja-JP" sz="2000" dirty="0"/>
              <a:t>, by="ID")</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pic>
        <p:nvPicPr>
          <p:cNvPr id="6" name="図 5"/>
          <p:cNvPicPr>
            <a:picLocks noChangeAspect="1"/>
          </p:cNvPicPr>
          <p:nvPr/>
        </p:nvPicPr>
        <p:blipFill rotWithShape="1">
          <a:blip r:embed="rId2"/>
          <a:srcRect l="51641" t="6899" b="61947"/>
          <a:stretch/>
        </p:blipFill>
        <p:spPr>
          <a:xfrm>
            <a:off x="5848350" y="4140921"/>
            <a:ext cx="5913745" cy="2063602"/>
          </a:xfrm>
          <a:prstGeom prst="rect">
            <a:avLst/>
          </a:prstGeom>
        </p:spPr>
      </p:pic>
    </p:spTree>
    <p:extLst>
      <p:ext uri="{BB962C8B-B14F-4D97-AF65-F5344CB8AC3E}">
        <p14:creationId xmlns:p14="http://schemas.microsoft.com/office/powerpoint/2010/main" val="8629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319087" y="1519240"/>
            <a:ext cx="6481763" cy="3376610"/>
          </a:xfrm>
        </p:spPr>
        <p:txBody>
          <a:bodyPr>
            <a:noAutofit/>
          </a:bodyPr>
          <a:lstStyle/>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(x=CRCL, y=ETA1))</a:t>
            </a:r>
          </a:p>
          <a:p>
            <a:pPr marL="0" indent="0">
              <a:lnSpc>
                <a:spcPct val="100000"/>
              </a:lnSpc>
              <a:buNone/>
            </a:pPr>
            <a:r>
              <a:rPr lang="en-US" altLang="ja-JP" sz="1400" dirty="0"/>
              <a:t>p &lt;- p + </a:t>
            </a:r>
            <a:r>
              <a:rPr lang="en-US" altLang="ja-JP" sz="1400" dirty="0" err="1"/>
              <a:t>geom_point</a:t>
            </a:r>
            <a:r>
              <a:rPr lang="en-US" altLang="ja-JP" sz="1400" dirty="0"/>
              <a:t>(alpha=0.7, shape=21)</a:t>
            </a:r>
          </a:p>
          <a:p>
            <a:pPr marL="0" indent="0">
              <a:lnSpc>
                <a:spcPct val="100000"/>
              </a:lnSpc>
              <a:buNone/>
            </a:pPr>
            <a:r>
              <a:rPr lang="en-US" altLang="ja-JP" sz="1400" dirty="0"/>
              <a:t>p &lt;- p + </a:t>
            </a:r>
            <a:r>
              <a:rPr lang="en-US" altLang="ja-JP" sz="1400" dirty="0" err="1"/>
              <a:t>stat_smooth</a:t>
            </a:r>
            <a:r>
              <a:rPr lang="en-US" altLang="ja-JP" sz="1400" dirty="0"/>
              <a:t>(method="loess", </a:t>
            </a:r>
            <a:r>
              <a:rPr lang="en-US" altLang="ja-JP" sz="1400" dirty="0" err="1"/>
              <a:t>linetype</a:t>
            </a:r>
            <a:r>
              <a:rPr lang="en-US" altLang="ja-JP" sz="1400" dirty="0"/>
              <a:t> = "dashed", </a:t>
            </a:r>
            <a:r>
              <a:rPr lang="en-US" altLang="ja-JP" sz="1400" dirty="0" err="1"/>
              <a:t>colour</a:t>
            </a:r>
            <a:r>
              <a:rPr lang="en-US" altLang="ja-JP" sz="1400" dirty="0"/>
              <a:t> = "red", se = FALSE)</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p1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(x=factor(HLTH), y=ETA1))</a:t>
            </a:r>
          </a:p>
          <a:p>
            <a:pPr marL="0" indent="0">
              <a:lnSpc>
                <a:spcPct val="100000"/>
              </a:lnSpc>
              <a:buNone/>
            </a:pPr>
            <a:r>
              <a:rPr lang="en-US" altLang="ja-JP" sz="1400" dirty="0"/>
              <a:t>p &lt;- p + </a:t>
            </a:r>
            <a:r>
              <a:rPr lang="en-US" altLang="ja-JP" sz="1400" dirty="0" err="1"/>
              <a:t>geom_boxplot</a:t>
            </a:r>
            <a:r>
              <a:rPr lang="en-US" altLang="ja-JP" sz="1400" dirty="0"/>
              <a:t>(alpha=0.7, shape=21)</a:t>
            </a:r>
          </a:p>
          <a:p>
            <a:pPr marL="0" indent="0">
              <a:lnSpc>
                <a:spcPct val="100000"/>
              </a:lnSpc>
              <a:buNone/>
            </a:pPr>
            <a:r>
              <a:rPr lang="en-US" altLang="ja-JP" sz="1400" dirty="0"/>
              <a:t>p &lt;- p + </a:t>
            </a:r>
            <a:r>
              <a:rPr lang="en-US" altLang="ja-JP" sz="1400" dirty="0" err="1"/>
              <a:t>geom_hline</a:t>
            </a:r>
            <a:r>
              <a:rPr lang="en-US" altLang="ja-JP" sz="1400" dirty="0"/>
              <a:t>(</a:t>
            </a:r>
            <a:r>
              <a:rPr lang="en-US" altLang="ja-JP" sz="1400" dirty="0" err="1"/>
              <a:t>yintercept</a:t>
            </a:r>
            <a:r>
              <a:rPr lang="en-US" altLang="ja-JP" sz="1400" dirty="0"/>
              <a:t>=0, </a:t>
            </a:r>
            <a:r>
              <a:rPr lang="en-US" altLang="ja-JP" sz="1400" dirty="0" err="1"/>
              <a:t>linetype</a:t>
            </a:r>
            <a:r>
              <a:rPr lang="en-US" altLang="ja-JP" sz="1400" dirty="0"/>
              <a:t>="dashed")</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p2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grid.arrange</a:t>
            </a:r>
            <a:r>
              <a:rPr lang="en-US" altLang="ja-JP" sz="1400" dirty="0"/>
              <a:t>(p1, p2, </a:t>
            </a:r>
            <a:r>
              <a:rPr lang="en-US" altLang="ja-JP" sz="1400" dirty="0" err="1"/>
              <a:t>ncol</a:t>
            </a:r>
            <a:r>
              <a:rPr lang="en-US" altLang="ja-JP" sz="1400" dirty="0"/>
              <a:t>=2)</a:t>
            </a:r>
          </a:p>
          <a:p>
            <a:pPr marL="0" indent="0">
              <a:lnSpc>
                <a:spcPct val="100000"/>
              </a:lnSpc>
              <a:buNone/>
            </a:pPr>
            <a:r>
              <a:rPr lang="en-US" altLang="ja-JP" sz="1400" dirty="0"/>
              <a:t>print(p)</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24</a:t>
            </a:fld>
            <a:endParaRPr kumimoji="1" lang="ja-JP" altLang="en-US"/>
          </a:p>
        </p:txBody>
      </p:sp>
      <p:pic>
        <p:nvPicPr>
          <p:cNvPr id="7" name="図 6"/>
          <p:cNvPicPr>
            <a:picLocks noChangeAspect="1"/>
          </p:cNvPicPr>
          <p:nvPr/>
        </p:nvPicPr>
        <p:blipFill>
          <a:blip r:embed="rId2"/>
          <a:stretch>
            <a:fillRect/>
          </a:stretch>
        </p:blipFill>
        <p:spPr>
          <a:xfrm>
            <a:off x="6715125" y="2756705"/>
            <a:ext cx="5136051" cy="2795572"/>
          </a:xfrm>
          <a:prstGeom prst="rect">
            <a:avLst/>
          </a:prstGeom>
        </p:spPr>
      </p:pic>
    </p:spTree>
    <p:extLst>
      <p:ext uri="{BB962C8B-B14F-4D97-AF65-F5344CB8AC3E}">
        <p14:creationId xmlns:p14="http://schemas.microsoft.com/office/powerpoint/2010/main" val="583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Goodness-of-fit</a:t>
            </a:r>
            <a:r>
              <a:rPr kumimoji="1" lang="ja-JP" altLang="en-US" b="1" dirty="0" smtClean="0">
                <a:solidFill>
                  <a:schemeClr val="tx1">
                    <a:lumMod val="50000"/>
                    <a:lumOff val="50000"/>
                  </a:schemeClr>
                </a:solidFill>
              </a:rPr>
              <a:t>（</a:t>
            </a:r>
            <a:r>
              <a:rPr kumimoji="1" lang="en-US" altLang="ja-JP" b="1" dirty="0" smtClean="0">
                <a:solidFill>
                  <a:schemeClr val="tx1">
                    <a:lumMod val="50000"/>
                    <a:lumOff val="50000"/>
                  </a:schemeClr>
                </a:solidFill>
              </a:rPr>
              <a:t>GOF</a:t>
            </a:r>
            <a:r>
              <a:rPr lang="ja-JP" altLang="en-US" dirty="0">
                <a:solidFill>
                  <a:schemeClr val="tx1">
                    <a:lumMod val="50000"/>
                    <a:lumOff val="50000"/>
                  </a:schemeClr>
                </a:solidFill>
              </a:rPr>
              <a:t>）</a:t>
            </a:r>
            <a:r>
              <a:rPr kumimoji="1" lang="ja-JP" altLang="en-US" b="1" dirty="0" smtClean="0">
                <a:solidFill>
                  <a:schemeClr val="tx1">
                    <a:lumMod val="50000"/>
                    <a:lumOff val="50000"/>
                  </a:schemeClr>
                </a:solidFill>
              </a:rPr>
              <a:t>プロット</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3283404"/>
          </a:xfrm>
        </p:spPr>
        <p:txBody>
          <a:bodyPr>
            <a:normAutofit/>
          </a:bodyPr>
          <a:lstStyle/>
          <a:p>
            <a:pPr>
              <a:lnSpc>
                <a:spcPct val="100000"/>
              </a:lnSpc>
            </a:pPr>
            <a:r>
              <a:rPr kumimoji="1" lang="ja-JP" altLang="en-US" dirty="0" smtClean="0"/>
              <a:t>母集団解析で構築し</a:t>
            </a:r>
            <a:r>
              <a:rPr lang="ja-JP" altLang="en-US" dirty="0" smtClean="0"/>
              <a:t>たモデルの診断プロットの</a:t>
            </a:r>
            <a:r>
              <a:rPr lang="en-US" altLang="ja-JP" dirty="0" smtClean="0"/>
              <a:t>1</a:t>
            </a:r>
            <a:r>
              <a:rPr lang="ja-JP" altLang="en-US" dirty="0" smtClean="0"/>
              <a:t>つ</a:t>
            </a:r>
            <a:endParaRPr lang="en-US" altLang="ja-JP" dirty="0" smtClean="0"/>
          </a:p>
          <a:p>
            <a:pPr lvl="1">
              <a:lnSpc>
                <a:spcPct val="100000"/>
              </a:lnSpc>
            </a:pPr>
            <a:r>
              <a:rPr kumimoji="1" lang="ja-JP" altLang="en-US" dirty="0" smtClean="0"/>
              <a:t>実測値（</a:t>
            </a:r>
            <a:r>
              <a:rPr lang="en-US" altLang="ja-JP" dirty="0" smtClean="0"/>
              <a:t>DV</a:t>
            </a:r>
            <a:r>
              <a:rPr kumimoji="1" lang="ja-JP" altLang="en-US" dirty="0" smtClean="0"/>
              <a:t>） </a:t>
            </a:r>
            <a:r>
              <a:rPr kumimoji="1" lang="en-US" altLang="ja-JP" dirty="0" smtClean="0"/>
              <a:t>vs </a:t>
            </a:r>
            <a:r>
              <a:rPr kumimoji="1" lang="ja-JP" altLang="en-US" dirty="0" smtClean="0"/>
              <a:t>母集団予測値（</a:t>
            </a:r>
            <a:r>
              <a:rPr kumimoji="1" lang="en-US" altLang="ja-JP" dirty="0" smtClean="0"/>
              <a:t>PRED</a:t>
            </a:r>
            <a:r>
              <a:rPr kumimoji="1" lang="ja-JP" altLang="en-US" dirty="0" smtClean="0"/>
              <a:t>）</a:t>
            </a:r>
            <a:endParaRPr kumimoji="1" lang="en-US" altLang="ja-JP" dirty="0" smtClean="0"/>
          </a:p>
          <a:p>
            <a:pPr lvl="1">
              <a:lnSpc>
                <a:spcPct val="100000"/>
              </a:lnSpc>
            </a:pPr>
            <a:r>
              <a:rPr lang="ja-JP" altLang="en-US" dirty="0" smtClean="0"/>
              <a:t>実測値（</a:t>
            </a:r>
            <a:r>
              <a:rPr lang="en-US" altLang="ja-JP" dirty="0" smtClean="0"/>
              <a:t>DV</a:t>
            </a:r>
            <a:r>
              <a:rPr lang="ja-JP" altLang="en-US" dirty="0" smtClean="0"/>
              <a:t>） </a:t>
            </a:r>
            <a:r>
              <a:rPr lang="en-US" altLang="ja-JP" dirty="0" smtClean="0"/>
              <a:t>vs </a:t>
            </a:r>
            <a:r>
              <a:rPr lang="ja-JP" altLang="en-US" dirty="0" smtClean="0"/>
              <a:t>個別予測値（</a:t>
            </a:r>
            <a:r>
              <a:rPr lang="en-US" altLang="ja-JP" dirty="0" smtClean="0"/>
              <a:t>IPRED</a:t>
            </a:r>
            <a:r>
              <a:rPr lang="ja-JP" altLang="en-US" dirty="0" smtClean="0"/>
              <a:t>）</a:t>
            </a:r>
            <a:endParaRPr lang="en-US" altLang="ja-JP" dirty="0" smtClean="0"/>
          </a:p>
          <a:p>
            <a:pPr lvl="1">
              <a:lnSpc>
                <a:spcPct val="100000"/>
              </a:lnSpc>
            </a:pPr>
            <a:r>
              <a:rPr kumimoji="1" lang="ja-JP" altLang="en-US" dirty="0" smtClean="0"/>
              <a:t>条件付き重み付き残差（</a:t>
            </a:r>
            <a:r>
              <a:rPr kumimoji="1" lang="en-US" altLang="ja-JP" dirty="0" smtClean="0"/>
              <a:t>CWRES</a:t>
            </a:r>
            <a:r>
              <a:rPr kumimoji="1" lang="ja-JP" altLang="en-US" dirty="0" smtClean="0"/>
              <a:t>） </a:t>
            </a:r>
            <a:r>
              <a:rPr kumimoji="1" lang="en-US" altLang="ja-JP" dirty="0" smtClean="0"/>
              <a:t>vs PRED</a:t>
            </a:r>
          </a:p>
          <a:p>
            <a:pPr lvl="1">
              <a:lnSpc>
                <a:spcPct val="100000"/>
              </a:lnSpc>
            </a:pPr>
            <a:r>
              <a:rPr lang="en-US" altLang="ja-JP" dirty="0" smtClean="0"/>
              <a:t>CWRES vs Time</a:t>
            </a:r>
          </a:p>
          <a:p>
            <a:pPr lvl="1">
              <a:lnSpc>
                <a:spcPct val="100000"/>
              </a:lnSpc>
            </a:pPr>
            <a:r>
              <a:rPr kumimoji="1" lang="ja-JP" altLang="en-US" dirty="0" smtClean="0"/>
              <a:t>個別重み付き残差の絶対値（</a:t>
            </a:r>
            <a:r>
              <a:rPr kumimoji="1" lang="en-US" altLang="ja-JP" dirty="0" smtClean="0"/>
              <a:t>|IWRES|</a:t>
            </a:r>
            <a:r>
              <a:rPr kumimoji="1" lang="ja-JP" altLang="en-US" dirty="0" smtClean="0"/>
              <a:t>） </a:t>
            </a:r>
            <a:r>
              <a:rPr kumimoji="1" lang="en-US" altLang="ja-JP" dirty="0" smtClean="0"/>
              <a:t>vs IPRED</a:t>
            </a:r>
            <a:r>
              <a:rPr kumimoji="1" lang="ja-JP" altLang="en-US" dirty="0" smtClean="0"/>
              <a:t>など</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pic>
        <p:nvPicPr>
          <p:cNvPr id="8" name="図 7"/>
          <p:cNvPicPr>
            <a:picLocks noChangeAspect="1"/>
          </p:cNvPicPr>
          <p:nvPr/>
        </p:nvPicPr>
        <p:blipFill>
          <a:blip r:embed="rId2"/>
          <a:stretch>
            <a:fillRect/>
          </a:stretch>
        </p:blipFill>
        <p:spPr>
          <a:xfrm>
            <a:off x="8610600" y="3781653"/>
            <a:ext cx="3349004" cy="2392146"/>
          </a:xfrm>
          <a:prstGeom prst="rect">
            <a:avLst/>
          </a:prstGeom>
        </p:spPr>
      </p:pic>
    </p:spTree>
    <p:extLst>
      <p:ext uri="{BB962C8B-B14F-4D97-AF65-F5344CB8AC3E}">
        <p14:creationId xmlns:p14="http://schemas.microsoft.com/office/powerpoint/2010/main" val="131237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プロットの作成手順</a:t>
            </a:r>
            <a:r>
              <a:rPr kumimoji="1" lang="en-US" altLang="ja-JP" b="1" dirty="0" smtClean="0">
                <a:solidFill>
                  <a:schemeClr val="tx1">
                    <a:lumMod val="50000"/>
                    <a:lumOff val="50000"/>
                  </a:schemeClr>
                </a:solidFill>
              </a:rPr>
              <a:t/>
            </a:r>
            <a:br>
              <a:rPr kumimoji="1" lang="en-US" altLang="ja-JP" b="1" dirty="0" smtClean="0">
                <a:solidFill>
                  <a:schemeClr val="tx1">
                    <a:lumMod val="50000"/>
                    <a:lumOff val="50000"/>
                  </a:schemeClr>
                </a:solidFill>
              </a:rPr>
            </a:b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172996" y="1498130"/>
            <a:ext cx="6398612" cy="630515"/>
          </a:xfrm>
        </p:spPr>
        <p:txBody>
          <a:bodyPr>
            <a:normAutofit/>
          </a:bodyPr>
          <a:lstStyle/>
          <a:p>
            <a:pPr marL="0" indent="0">
              <a:lnSpc>
                <a:spcPct val="100000"/>
              </a:lnSpc>
              <a:buNone/>
            </a:pPr>
            <a:r>
              <a:rPr lang="en-US" altLang="ja-JP" sz="2000" dirty="0" err="1" smtClean="0"/>
              <a:t>sdtab</a:t>
            </a:r>
            <a:r>
              <a:rPr kumimoji="1" lang="ja-JP" altLang="en-US" sz="2000" dirty="0" smtClean="0"/>
              <a:t>（</a:t>
            </a:r>
            <a:r>
              <a:rPr kumimoji="1" lang="en-US" altLang="ja-JP" sz="2000" dirty="0" smtClean="0"/>
              <a:t>GOF</a:t>
            </a:r>
            <a:r>
              <a:rPr kumimoji="1" lang="ja-JP" altLang="en-US" sz="2000" dirty="0" smtClean="0"/>
              <a:t>プロット作成に必要な変数を出力したファイル）</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10" name="図 9"/>
          <p:cNvPicPr>
            <a:picLocks noChangeAspect="1"/>
          </p:cNvPicPr>
          <p:nvPr/>
        </p:nvPicPr>
        <p:blipFill>
          <a:blip r:embed="rId3"/>
          <a:stretch>
            <a:fillRect/>
          </a:stretch>
        </p:blipFill>
        <p:spPr>
          <a:xfrm>
            <a:off x="6414121" y="1917411"/>
            <a:ext cx="5200650" cy="3714750"/>
          </a:xfrm>
          <a:prstGeom prst="rect">
            <a:avLst/>
          </a:prstGeom>
        </p:spPr>
      </p:pic>
      <p:sp>
        <p:nvSpPr>
          <p:cNvPr id="11" name="コンテンツ プレースホルダー 2"/>
          <p:cNvSpPr txBox="1">
            <a:spLocks/>
          </p:cNvSpPr>
          <p:nvPr/>
        </p:nvSpPr>
        <p:spPr>
          <a:xfrm>
            <a:off x="6695432" y="1497386"/>
            <a:ext cx="3162943" cy="42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2000" dirty="0" smtClean="0"/>
              <a:t>GOF</a:t>
            </a:r>
            <a:r>
              <a:rPr lang="ja-JP" altLang="en-US" sz="2000" dirty="0" smtClean="0"/>
              <a:t>プロット</a:t>
            </a:r>
            <a:endParaRPr lang="en-US" altLang="ja-JP" sz="2000" dirty="0" smtClean="0"/>
          </a:p>
        </p:txBody>
      </p:sp>
      <p:sp>
        <p:nvSpPr>
          <p:cNvPr id="12" name="下カーブ矢印 11"/>
          <p:cNvSpPr/>
          <p:nvPr/>
        </p:nvSpPr>
        <p:spPr>
          <a:xfrm>
            <a:off x="5341424" y="1061802"/>
            <a:ext cx="2041910" cy="3982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497450018"/>
              </p:ext>
            </p:extLst>
          </p:nvPr>
        </p:nvGraphicFramePr>
        <p:xfrm>
          <a:off x="801558" y="1859517"/>
          <a:ext cx="4398449" cy="3493909"/>
        </p:xfrm>
        <a:graphic>
          <a:graphicData uri="http://schemas.openxmlformats.org/presentationml/2006/ole">
            <mc:AlternateContent xmlns:mc="http://schemas.openxmlformats.org/markup-compatibility/2006">
              <mc:Choice xmlns:v="urn:schemas-microsoft-com:vml" Requires="v">
                <p:oleObj spid="_x0000_s2102" name="ワークシート" r:id="rId4" imgW="8429498" imgH="6696000" progId="Excel.Sheet.12">
                  <p:embed/>
                </p:oleObj>
              </mc:Choice>
              <mc:Fallback>
                <p:oleObj name="ワークシート" r:id="rId4" imgW="8429498" imgH="6696000" progId="Excel.Sheet.12">
                  <p:embed/>
                  <p:pic>
                    <p:nvPicPr>
                      <p:cNvPr id="0" name=""/>
                      <p:cNvPicPr/>
                      <p:nvPr/>
                    </p:nvPicPr>
                    <p:blipFill>
                      <a:blip r:embed="rId5"/>
                      <a:stretch>
                        <a:fillRect/>
                      </a:stretch>
                    </p:blipFill>
                    <p:spPr>
                      <a:xfrm>
                        <a:off x="801558" y="1859517"/>
                        <a:ext cx="4398449" cy="3493909"/>
                      </a:xfrm>
                      <a:prstGeom prst="rect">
                        <a:avLst/>
                      </a:prstGeom>
                    </p:spPr>
                  </p:pic>
                </p:oleObj>
              </mc:Fallback>
            </mc:AlternateContent>
          </a:graphicData>
        </a:graphic>
      </p:graphicFrame>
    </p:spTree>
    <p:extLst>
      <p:ext uri="{BB962C8B-B14F-4D97-AF65-F5344CB8AC3E}">
        <p14:creationId xmlns:p14="http://schemas.microsoft.com/office/powerpoint/2010/main" val="128803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プロット作成に必要な関数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9082601" cy="4935385"/>
          </a:xfrm>
        </p:spPr>
        <p:txBody>
          <a:bodyPr>
            <a:normAutofit fontScale="77500" lnSpcReduction="20000"/>
          </a:bodyPr>
          <a:lstStyle/>
          <a:p>
            <a:pPr>
              <a:lnSpc>
                <a:spcPct val="100000"/>
              </a:lnSpc>
            </a:pPr>
            <a:r>
              <a:rPr lang="en-US" altLang="ja-JP" sz="2000" dirty="0" err="1" smtClean="0">
                <a:solidFill>
                  <a:srgbClr val="0070C0"/>
                </a:solidFill>
              </a:rPr>
              <a:t>g</a:t>
            </a:r>
            <a:r>
              <a:rPr kumimoji="1" lang="en-US" altLang="ja-JP" sz="2000" dirty="0" err="1" smtClean="0">
                <a:solidFill>
                  <a:srgbClr val="0070C0"/>
                </a:solidFill>
              </a:rPr>
              <a:t>eom_point</a:t>
            </a:r>
            <a:r>
              <a:rPr lang="ja-JP" altLang="en-US" sz="2000" dirty="0"/>
              <a:t>：</a:t>
            </a:r>
            <a:r>
              <a:rPr kumimoji="1" lang="ja-JP" altLang="en-US" sz="2000" dirty="0" smtClean="0"/>
              <a:t>散布図を作成する</a:t>
            </a:r>
            <a:endParaRPr kumimoji="1" lang="en-US" altLang="ja-JP" sz="2000" dirty="0" smtClean="0"/>
          </a:p>
          <a:p>
            <a:pPr lvl="1">
              <a:lnSpc>
                <a:spcPct val="100000"/>
              </a:lnSpc>
            </a:pPr>
            <a:r>
              <a:rPr lang="ja-JP" altLang="en-US" sz="1600" dirty="0" smtClean="0"/>
              <a:t>例：</a:t>
            </a:r>
            <a:r>
              <a:rPr lang="en-US" altLang="ja-JP" sz="1600" dirty="0" smtClean="0"/>
              <a:t>p &lt;- </a:t>
            </a:r>
            <a:r>
              <a:rPr lang="en-US" altLang="ja-JP" sz="1600" dirty="0" err="1" smtClean="0"/>
              <a:t>ggplot</a:t>
            </a:r>
            <a:r>
              <a:rPr lang="en-US" altLang="ja-JP" sz="1600" dirty="0" smtClean="0"/>
              <a:t>(data = </a:t>
            </a:r>
            <a:r>
              <a:rPr lang="en-US" altLang="ja-JP" sz="1600" dirty="0" err="1" smtClean="0"/>
              <a:t>sdtab</a:t>
            </a:r>
            <a:r>
              <a:rPr lang="en-US" altLang="ja-JP" sz="1600" dirty="0"/>
              <a:t>, </a:t>
            </a:r>
            <a:r>
              <a:rPr lang="en-US" altLang="ja-JP" sz="1600" dirty="0" err="1"/>
              <a:t>aes</a:t>
            </a:r>
            <a:r>
              <a:rPr lang="en-US" altLang="ja-JP" sz="1600" dirty="0"/>
              <a:t>(y=DV, x=PRED)) </a:t>
            </a:r>
            <a:r>
              <a:rPr lang="en-US" altLang="ja-JP" sz="1600" dirty="0" smtClean="0"/>
              <a:t>+ </a:t>
            </a:r>
            <a:r>
              <a:rPr lang="en-US" altLang="ja-JP" sz="1600" dirty="0" err="1" smtClean="0">
                <a:solidFill>
                  <a:srgbClr val="0070C0"/>
                </a:solidFill>
              </a:rPr>
              <a:t>geom_point</a:t>
            </a:r>
            <a:r>
              <a:rPr lang="en-US" altLang="ja-JP" sz="1600" dirty="0" smtClean="0">
                <a:solidFill>
                  <a:srgbClr val="0070C0"/>
                </a:solidFill>
              </a:rPr>
              <a:t>(size=1, alpha=0.8, shape=21)</a:t>
            </a:r>
            <a:endParaRPr lang="en-US" altLang="ja-JP" sz="2000" dirty="0" smtClean="0">
              <a:solidFill>
                <a:srgbClr val="0070C0"/>
              </a:solidFill>
            </a:endParaRPr>
          </a:p>
          <a:p>
            <a:pPr lvl="1">
              <a:lnSpc>
                <a:spcPct val="100000"/>
              </a:lnSpc>
            </a:pPr>
            <a:r>
              <a:rPr lang="en-US" altLang="ja-JP" sz="1600" dirty="0" smtClean="0">
                <a:solidFill>
                  <a:schemeClr val="accent2"/>
                </a:solidFill>
              </a:rPr>
              <a:t>size</a:t>
            </a:r>
            <a:r>
              <a:rPr lang="ja-JP" altLang="en-US" sz="1600" dirty="0" smtClean="0"/>
              <a:t>：点</a:t>
            </a:r>
            <a:r>
              <a:rPr lang="ja-JP" altLang="en-US" sz="1600" dirty="0"/>
              <a:t>の</a:t>
            </a:r>
            <a:r>
              <a:rPr lang="ja-JP" altLang="en-US" sz="1600" dirty="0" smtClean="0"/>
              <a:t>大きさ</a:t>
            </a:r>
            <a:endParaRPr lang="en-US" altLang="ja-JP" sz="1600" dirty="0" smtClean="0"/>
          </a:p>
          <a:p>
            <a:pPr lvl="1">
              <a:lnSpc>
                <a:spcPct val="100000"/>
              </a:lnSpc>
            </a:pPr>
            <a:r>
              <a:rPr lang="en-US" altLang="ja-JP" sz="1600" dirty="0" smtClean="0">
                <a:solidFill>
                  <a:schemeClr val="accent2"/>
                </a:solidFill>
              </a:rPr>
              <a:t>alpha</a:t>
            </a:r>
            <a:r>
              <a:rPr lang="ja-JP" altLang="en-US" sz="1600" dirty="0" smtClean="0"/>
              <a:t>：点の透過性（</a:t>
            </a:r>
            <a:r>
              <a:rPr lang="en-US" altLang="ja-JP" sz="1600" dirty="0" smtClean="0"/>
              <a:t>0&lt;α≤1</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shape</a:t>
            </a:r>
            <a:r>
              <a:rPr lang="ja-JP" altLang="en-US" sz="1600" dirty="0" smtClean="0"/>
              <a:t>：点の形（</a:t>
            </a:r>
            <a:r>
              <a:rPr lang="en-US" altLang="ja-JP" sz="1600" dirty="0" smtClean="0"/>
              <a:t>0</a:t>
            </a:r>
            <a:r>
              <a:rPr lang="ja-JP" altLang="en-US" sz="1600" dirty="0" smtClean="0"/>
              <a:t>～</a:t>
            </a:r>
            <a:r>
              <a:rPr lang="en-US" altLang="ja-JP" sz="1600" dirty="0" smtClean="0"/>
              <a:t>25</a:t>
            </a:r>
            <a:r>
              <a:rPr lang="ja-JP" altLang="en-US" sz="1600" dirty="0" smtClean="0"/>
              <a:t>）</a:t>
            </a:r>
            <a:endParaRPr lang="en-US" altLang="ja-JP" sz="1600" dirty="0" smtClean="0"/>
          </a:p>
          <a:p>
            <a:pPr>
              <a:lnSpc>
                <a:spcPct val="100000"/>
              </a:lnSpc>
            </a:pPr>
            <a:r>
              <a:rPr lang="en-US" altLang="ja-JP" sz="2000" dirty="0" err="1" smtClean="0">
                <a:solidFill>
                  <a:srgbClr val="0070C0"/>
                </a:solidFill>
              </a:rPr>
              <a:t>stat_smooth</a:t>
            </a:r>
            <a:r>
              <a:rPr lang="ja-JP" altLang="en-US" sz="2000" dirty="0" smtClean="0"/>
              <a:t>：</a:t>
            </a:r>
            <a:r>
              <a:rPr lang="ja-JP" altLang="en-US" sz="2000" dirty="0"/>
              <a:t>平滑化</a:t>
            </a:r>
            <a:r>
              <a:rPr lang="ja-JP" altLang="en-US" sz="2000" dirty="0" smtClean="0"/>
              <a:t>曲線を追加する</a:t>
            </a:r>
            <a:endParaRPr lang="en-US" altLang="ja-JP" sz="2000" dirty="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stat_smooth</a:t>
            </a:r>
            <a:r>
              <a:rPr lang="en-US" altLang="ja-JP" sz="1600" dirty="0" smtClean="0">
                <a:solidFill>
                  <a:srgbClr val="0070C0"/>
                </a:solidFill>
              </a:rPr>
              <a:t>(method=“loess”, </a:t>
            </a:r>
            <a:r>
              <a:rPr lang="en-US" altLang="ja-JP" sz="1600" dirty="0" err="1" smtClean="0">
                <a:solidFill>
                  <a:srgbClr val="0070C0"/>
                </a:solidFill>
              </a:rPr>
              <a:t>linetype</a:t>
            </a:r>
            <a:r>
              <a:rPr lang="en-US" altLang="ja-JP" sz="1600" dirty="0" smtClean="0">
                <a:solidFill>
                  <a:srgbClr val="0070C0"/>
                </a:solidFill>
              </a:rPr>
              <a:t>=“dashed”, </a:t>
            </a:r>
            <a:r>
              <a:rPr lang="en-US" altLang="ja-JP" sz="1600" dirty="0" err="1" smtClean="0">
                <a:solidFill>
                  <a:srgbClr val="0070C0"/>
                </a:solidFill>
              </a:rPr>
              <a:t>colour</a:t>
            </a:r>
            <a:r>
              <a:rPr lang="en-US" altLang="ja-JP" sz="1600" dirty="0" smtClean="0">
                <a:solidFill>
                  <a:srgbClr val="0070C0"/>
                </a:solidFill>
              </a:rPr>
              <a:t>=“red”, se=FALSE)</a:t>
            </a:r>
            <a:endParaRPr lang="en-US" altLang="ja-JP" sz="1600" dirty="0">
              <a:solidFill>
                <a:srgbClr val="0070C0"/>
              </a:solidFill>
            </a:endParaRPr>
          </a:p>
          <a:p>
            <a:pPr lvl="1">
              <a:lnSpc>
                <a:spcPct val="100000"/>
              </a:lnSpc>
            </a:pPr>
            <a:r>
              <a:rPr lang="en-US" altLang="ja-JP" sz="1600" dirty="0" smtClean="0">
                <a:solidFill>
                  <a:schemeClr val="accent2"/>
                </a:solidFill>
              </a:rPr>
              <a:t>method</a:t>
            </a:r>
            <a:r>
              <a:rPr lang="ja-JP" altLang="en-US" sz="1600" dirty="0" smtClean="0"/>
              <a:t>：直線</a:t>
            </a:r>
            <a:r>
              <a:rPr lang="en-US" altLang="ja-JP" sz="1600" dirty="0" smtClean="0"/>
              <a:t>/</a:t>
            </a:r>
            <a:r>
              <a:rPr lang="ja-JP" altLang="en-US" sz="1600" dirty="0" smtClean="0"/>
              <a:t>曲線の算出方法（</a:t>
            </a:r>
            <a:r>
              <a:rPr lang="en-US" altLang="ja-JP" sz="1600" dirty="0" smtClean="0"/>
              <a:t>”loess”, “</a:t>
            </a:r>
            <a:r>
              <a:rPr lang="en-US" altLang="ja-JP" sz="1600" dirty="0" err="1" smtClean="0"/>
              <a:t>glm</a:t>
            </a:r>
            <a:r>
              <a:rPr lang="en-US" altLang="ja-JP" sz="1600" dirty="0" smtClean="0"/>
              <a:t>”, “lm”, “gam”</a:t>
            </a:r>
            <a:r>
              <a:rPr lang="ja-JP" altLang="en-US" sz="1600" dirty="0" smtClean="0"/>
              <a:t>）</a:t>
            </a:r>
            <a:endParaRPr lang="en-US" altLang="ja-JP" sz="1600" dirty="0" smtClean="0"/>
          </a:p>
          <a:p>
            <a:pPr lvl="1">
              <a:lnSpc>
                <a:spcPct val="100000"/>
              </a:lnSpc>
            </a:pPr>
            <a:r>
              <a:rPr lang="en-US" altLang="ja-JP" sz="1600" dirty="0" err="1" smtClean="0">
                <a:solidFill>
                  <a:schemeClr val="accent2"/>
                </a:solidFill>
              </a:rPr>
              <a:t>linetype</a:t>
            </a:r>
            <a:r>
              <a:rPr lang="ja-JP" altLang="en-US" sz="1600" dirty="0" smtClean="0"/>
              <a:t>：線の種類（</a:t>
            </a:r>
            <a:r>
              <a:rPr lang="en-US" altLang="ja-JP" sz="1600" dirty="0" smtClean="0"/>
              <a:t>”solid”, “dashed”, “dotted”…</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size</a:t>
            </a:r>
            <a:r>
              <a:rPr lang="ja-JP" altLang="en-US" sz="1600" dirty="0" smtClean="0"/>
              <a:t>：線の太さ</a:t>
            </a:r>
            <a:endParaRPr lang="en-US" altLang="ja-JP" sz="1600" dirty="0" smtClean="0"/>
          </a:p>
          <a:p>
            <a:pPr lvl="1">
              <a:lnSpc>
                <a:spcPct val="100000"/>
              </a:lnSpc>
            </a:pPr>
            <a:r>
              <a:rPr lang="en-US" altLang="ja-JP" sz="1600" dirty="0" err="1" smtClean="0">
                <a:solidFill>
                  <a:schemeClr val="accent2"/>
                </a:solidFill>
              </a:rPr>
              <a:t>colour</a:t>
            </a:r>
            <a:r>
              <a:rPr lang="ja-JP" altLang="en-US" sz="1600" dirty="0" smtClean="0"/>
              <a:t>：線</a:t>
            </a:r>
            <a:r>
              <a:rPr lang="ja-JP" altLang="en-US" sz="1600" dirty="0"/>
              <a:t>の色（デフォルト</a:t>
            </a:r>
            <a:r>
              <a:rPr lang="ja-JP" altLang="en-US" sz="1600" dirty="0" smtClean="0"/>
              <a:t>は</a:t>
            </a:r>
            <a:r>
              <a:rPr lang="en-US" altLang="ja-JP" sz="1600" dirty="0" smtClean="0"/>
              <a:t>”black”</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se</a:t>
            </a:r>
            <a:r>
              <a:rPr lang="ja-JP" altLang="en-US" sz="1600" dirty="0" smtClean="0"/>
              <a:t>：信頼区間を表示させるか否か（</a:t>
            </a:r>
            <a:r>
              <a:rPr lang="en-US" altLang="ja-JP" sz="1600" dirty="0" smtClean="0"/>
              <a:t>TRUE, FALSE</a:t>
            </a:r>
            <a:r>
              <a:rPr lang="ja-JP" altLang="en-US" sz="1600" dirty="0" smtClean="0"/>
              <a:t>）</a:t>
            </a:r>
            <a:endParaRPr lang="en-US" altLang="ja-JP" sz="2000" dirty="0" smtClean="0"/>
          </a:p>
          <a:p>
            <a:pPr>
              <a:lnSpc>
                <a:spcPct val="100000"/>
              </a:lnSpc>
            </a:pPr>
            <a:r>
              <a:rPr lang="en-US" altLang="ja-JP" sz="2000" dirty="0" err="1" smtClean="0">
                <a:solidFill>
                  <a:schemeClr val="accent5"/>
                </a:solidFill>
              </a:rPr>
              <a:t>geom_abline</a:t>
            </a:r>
            <a:r>
              <a:rPr lang="ja-JP" altLang="en-US" sz="2000" dirty="0"/>
              <a:t>：</a:t>
            </a:r>
            <a:r>
              <a:rPr lang="ja-JP" altLang="en-US" sz="2000" dirty="0" smtClean="0"/>
              <a:t>対角線（</a:t>
            </a:r>
            <a:r>
              <a:rPr lang="en-US" altLang="ja-JP" sz="2000" dirty="0" smtClean="0"/>
              <a:t>y=x</a:t>
            </a:r>
            <a:r>
              <a:rPr lang="ja-JP" altLang="en-US" sz="2000" dirty="0" smtClean="0"/>
              <a:t>）を追加する</a:t>
            </a:r>
            <a:endParaRPr lang="en-US" altLang="ja-JP" sz="2000" dirty="0" smtClean="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geom_abline</a:t>
            </a:r>
            <a:r>
              <a:rPr lang="en-US" altLang="ja-JP" sz="1600" dirty="0" smtClean="0">
                <a:solidFill>
                  <a:srgbClr val="0070C0"/>
                </a:solidFill>
              </a:rPr>
              <a:t>(</a:t>
            </a:r>
            <a:r>
              <a:rPr lang="en-US" altLang="ja-JP" sz="1600" dirty="0" err="1" smtClean="0">
                <a:solidFill>
                  <a:srgbClr val="0070C0"/>
                </a:solidFill>
              </a:rPr>
              <a:t>linetype</a:t>
            </a:r>
            <a:r>
              <a:rPr lang="en-US" altLang="ja-JP" sz="1600" dirty="0" smtClean="0">
                <a:solidFill>
                  <a:srgbClr val="0070C0"/>
                </a:solidFill>
              </a:rPr>
              <a:t>=“solid”)</a:t>
            </a:r>
          </a:p>
          <a:p>
            <a:pPr>
              <a:lnSpc>
                <a:spcPct val="100000"/>
              </a:lnSpc>
            </a:pPr>
            <a:r>
              <a:rPr lang="en-US" altLang="ja-JP" sz="2000" dirty="0" err="1" smtClean="0">
                <a:solidFill>
                  <a:schemeClr val="accent5"/>
                </a:solidFill>
              </a:rPr>
              <a:t>geom_hline</a:t>
            </a:r>
            <a:r>
              <a:rPr lang="ja-JP" altLang="en-US" sz="2000" dirty="0"/>
              <a:t>：対角線（</a:t>
            </a:r>
            <a:r>
              <a:rPr lang="en-US" altLang="ja-JP" sz="2000" dirty="0" smtClean="0"/>
              <a:t>y=0</a:t>
            </a:r>
            <a:r>
              <a:rPr lang="ja-JP" altLang="en-US" sz="2000" dirty="0" smtClean="0"/>
              <a:t>）</a:t>
            </a:r>
            <a:r>
              <a:rPr lang="ja-JP" altLang="en-US" sz="2000" dirty="0"/>
              <a:t>を追加する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geom_hline</a:t>
            </a:r>
            <a:r>
              <a:rPr lang="en-US" altLang="ja-JP" sz="1600" dirty="0" smtClean="0">
                <a:solidFill>
                  <a:srgbClr val="0070C0"/>
                </a:solidFill>
              </a:rPr>
              <a:t>(</a:t>
            </a:r>
            <a:r>
              <a:rPr lang="en-US" altLang="ja-JP" sz="1600" dirty="0" err="1" smtClean="0">
                <a:solidFill>
                  <a:srgbClr val="0070C0"/>
                </a:solidFill>
              </a:rPr>
              <a:t>yintercept</a:t>
            </a:r>
            <a:r>
              <a:rPr lang="en-US" altLang="ja-JP" sz="1600" dirty="0" smtClean="0">
                <a:solidFill>
                  <a:srgbClr val="0070C0"/>
                </a:solidFill>
              </a:rPr>
              <a:t>=0, </a:t>
            </a:r>
            <a:r>
              <a:rPr lang="en-US" altLang="ja-JP" sz="1600" dirty="0" err="1" smtClean="0">
                <a:solidFill>
                  <a:srgbClr val="0070C0"/>
                </a:solidFill>
              </a:rPr>
              <a:t>linetype</a:t>
            </a:r>
            <a:r>
              <a:rPr lang="en-US" altLang="ja-JP" sz="1600" dirty="0">
                <a:solidFill>
                  <a:srgbClr val="0070C0"/>
                </a:solidFill>
              </a:rPr>
              <a:t>=“solid</a:t>
            </a:r>
            <a:r>
              <a:rPr lang="en-US" altLang="ja-JP" sz="1600" dirty="0" smtClean="0">
                <a:solidFill>
                  <a:srgbClr val="0070C0"/>
                </a:solidFill>
              </a:rPr>
              <a:t>”)</a:t>
            </a:r>
          </a:p>
          <a:p>
            <a:pPr lvl="1">
              <a:lnSpc>
                <a:spcPct val="100000"/>
              </a:lnSpc>
            </a:pPr>
            <a:r>
              <a:rPr lang="en-US" altLang="ja-JP" sz="1600" dirty="0" err="1" smtClean="0">
                <a:solidFill>
                  <a:schemeClr val="accent2"/>
                </a:solidFill>
              </a:rPr>
              <a:t>yintercept</a:t>
            </a:r>
            <a:r>
              <a:rPr lang="ja-JP" altLang="en-US" sz="1600" dirty="0" smtClean="0"/>
              <a:t>：</a:t>
            </a:r>
            <a:r>
              <a:rPr lang="en-US" altLang="ja-JP" sz="1600" dirty="0" smtClean="0"/>
              <a:t>y</a:t>
            </a:r>
            <a:r>
              <a:rPr lang="ja-JP" altLang="en-US" sz="1600" dirty="0" smtClean="0"/>
              <a:t>切片の値を指定</a:t>
            </a:r>
            <a:endParaRPr lang="en-US" altLang="ja-JP" sz="1600" dirty="0" smtClean="0"/>
          </a:p>
          <a:p>
            <a:pPr>
              <a:lnSpc>
                <a:spcPct val="100000"/>
              </a:lnSpc>
            </a:pPr>
            <a:r>
              <a:rPr lang="en-US" altLang="ja-JP" sz="2000" dirty="0" smtClean="0">
                <a:solidFill>
                  <a:schemeClr val="accent5"/>
                </a:solidFill>
              </a:rPr>
              <a:t>theme</a:t>
            </a:r>
            <a:r>
              <a:rPr lang="ja-JP" altLang="en-US" sz="2000" dirty="0" smtClean="0"/>
              <a:t>：グリッドと背景を指定する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theme_bw</a:t>
            </a:r>
            <a:r>
              <a:rPr lang="en-US" altLang="ja-JP" sz="1600" dirty="0" smtClean="0">
                <a:solidFill>
                  <a:srgbClr val="0070C0"/>
                </a:solidFill>
              </a:rPr>
              <a:t>(</a:t>
            </a:r>
            <a:r>
              <a:rPr lang="en-US" altLang="ja-JP" sz="1600" dirty="0" err="1" smtClean="0">
                <a:solidFill>
                  <a:srgbClr val="0070C0"/>
                </a:solidFill>
              </a:rPr>
              <a:t>base_size</a:t>
            </a:r>
            <a:r>
              <a:rPr lang="en-US" altLang="ja-JP" sz="1600" dirty="0" smtClean="0">
                <a:solidFill>
                  <a:srgbClr val="0070C0"/>
                </a:solidFill>
              </a:rPr>
              <a:t>=12)</a:t>
            </a:r>
          </a:p>
          <a:p>
            <a:pPr lvl="1">
              <a:lnSpc>
                <a:spcPct val="100000"/>
              </a:lnSpc>
            </a:pPr>
            <a:r>
              <a:rPr lang="en-US" altLang="ja-JP" sz="1600" dirty="0" err="1" smtClean="0">
                <a:solidFill>
                  <a:schemeClr val="accent2"/>
                </a:solidFill>
              </a:rPr>
              <a:t>theme_bw</a:t>
            </a:r>
            <a:r>
              <a:rPr lang="ja-JP" altLang="en-US" sz="1600" dirty="0" smtClean="0"/>
              <a:t>：白背景に灰色のグリッド（デフォルトは</a:t>
            </a:r>
            <a:r>
              <a:rPr lang="en-US" altLang="ja-JP" sz="1600" dirty="0" err="1" smtClean="0"/>
              <a:t>theme_gray</a:t>
            </a:r>
            <a:r>
              <a:rPr lang="ja-JP" altLang="en-US" sz="1600" dirty="0" smtClean="0"/>
              <a:t>）</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10" name="図 9"/>
          <p:cNvPicPr>
            <a:picLocks noChangeAspect="1"/>
          </p:cNvPicPr>
          <p:nvPr/>
        </p:nvPicPr>
        <p:blipFill>
          <a:blip r:embed="rId2"/>
          <a:stretch>
            <a:fillRect/>
          </a:stretch>
        </p:blipFill>
        <p:spPr>
          <a:xfrm>
            <a:off x="7036830" y="3270421"/>
            <a:ext cx="4517553" cy="2916065"/>
          </a:xfrm>
          <a:prstGeom prst="rect">
            <a:avLst/>
          </a:prstGeom>
        </p:spPr>
      </p:pic>
    </p:spTree>
    <p:extLst>
      <p:ext uri="{BB962C8B-B14F-4D97-AF65-F5344CB8AC3E}">
        <p14:creationId xmlns:p14="http://schemas.microsoft.com/office/powerpoint/2010/main" val="325569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複数の図をまとめて表示する</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13696"/>
            <a:ext cx="6596061" cy="4351338"/>
          </a:xfrm>
        </p:spPr>
        <p:txBody>
          <a:bodyPr>
            <a:normAutofit/>
          </a:bodyPr>
          <a:lstStyle/>
          <a:p>
            <a:pPr>
              <a:lnSpc>
                <a:spcPct val="100000"/>
              </a:lnSpc>
            </a:pPr>
            <a:r>
              <a:rPr lang="ja-JP" altLang="en-US" sz="2000" dirty="0" smtClean="0"/>
              <a:t>パッケージ“</a:t>
            </a:r>
            <a:r>
              <a:rPr lang="en-US" altLang="ja-JP" sz="2000" dirty="0" err="1" smtClean="0"/>
              <a:t>gridExtra</a:t>
            </a:r>
            <a:r>
              <a:rPr lang="ja-JP" altLang="en-US" sz="2000" dirty="0" smtClean="0"/>
              <a:t>”</a:t>
            </a:r>
            <a:endParaRPr lang="en-US" altLang="ja-JP" sz="2000" dirty="0" smtClean="0"/>
          </a:p>
          <a:p>
            <a:pPr lvl="1">
              <a:lnSpc>
                <a:spcPct val="100000"/>
              </a:lnSpc>
            </a:pPr>
            <a:r>
              <a:rPr lang="ja-JP" altLang="en-US" sz="1600" dirty="0" smtClean="0"/>
              <a:t>例：</a:t>
            </a:r>
            <a:r>
              <a:rPr lang="en-US" altLang="ja-JP" sz="1600" dirty="0" err="1" smtClean="0"/>
              <a:t>grid.arrange</a:t>
            </a:r>
            <a:r>
              <a:rPr lang="en-US" altLang="ja-JP" sz="1600" dirty="0" smtClean="0"/>
              <a:t>(p1, p2, p3, p4, </a:t>
            </a:r>
            <a:r>
              <a:rPr lang="en-US" altLang="ja-JP" sz="1600" dirty="0" err="1" smtClean="0"/>
              <a:t>nrow</a:t>
            </a:r>
            <a:r>
              <a:rPr lang="en-US" altLang="ja-JP" sz="1600" dirty="0" smtClean="0"/>
              <a:t>=2)</a:t>
            </a:r>
          </a:p>
          <a:p>
            <a:pPr lvl="1">
              <a:lnSpc>
                <a:spcPct val="100000"/>
              </a:lnSpc>
            </a:pPr>
            <a:r>
              <a:rPr lang="en-US" altLang="ja-JP" sz="1600" dirty="0" err="1" smtClean="0"/>
              <a:t>nrow</a:t>
            </a:r>
            <a:r>
              <a:rPr lang="ja-JP" altLang="en-US" sz="1600" dirty="0" smtClean="0"/>
              <a:t>：分割する行数を指定</a:t>
            </a:r>
            <a:endParaRPr lang="en-US" altLang="ja-JP" sz="1600" dirty="0" smtClean="0"/>
          </a:p>
          <a:p>
            <a:pPr lvl="1">
              <a:lnSpc>
                <a:spcPct val="100000"/>
              </a:lnSpc>
            </a:pPr>
            <a:r>
              <a:rPr lang="en-US" altLang="ja-JP" sz="1600" dirty="0" err="1" smtClean="0"/>
              <a:t>ncol</a:t>
            </a:r>
            <a:r>
              <a:rPr lang="ja-JP" altLang="en-US" sz="1600" dirty="0" smtClean="0"/>
              <a:t>：分割する列数を指定</a:t>
            </a:r>
            <a:endParaRPr lang="en-US" altLang="ja-JP" sz="16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pic>
        <p:nvPicPr>
          <p:cNvPr id="13" name="図 12"/>
          <p:cNvPicPr>
            <a:picLocks noChangeAspect="1"/>
          </p:cNvPicPr>
          <p:nvPr/>
        </p:nvPicPr>
        <p:blipFill>
          <a:blip r:embed="rId2"/>
          <a:stretch>
            <a:fillRect/>
          </a:stretch>
        </p:blipFill>
        <p:spPr>
          <a:xfrm>
            <a:off x="5609968" y="2034409"/>
            <a:ext cx="5502876" cy="3930625"/>
          </a:xfrm>
          <a:prstGeom prst="rect">
            <a:avLst/>
          </a:prstGeom>
        </p:spPr>
      </p:pic>
      <p:sp>
        <p:nvSpPr>
          <p:cNvPr id="6" name="テキスト ボックス 5"/>
          <p:cNvSpPr txBox="1"/>
          <p:nvPr/>
        </p:nvSpPr>
        <p:spPr>
          <a:xfrm>
            <a:off x="6239973" y="2206752"/>
            <a:ext cx="779951" cy="584775"/>
          </a:xfrm>
          <a:prstGeom prst="rect">
            <a:avLst/>
          </a:prstGeom>
          <a:noFill/>
        </p:spPr>
        <p:txBody>
          <a:bodyPr wrap="square" rtlCol="0">
            <a:spAutoFit/>
          </a:bodyPr>
          <a:lstStyle/>
          <a:p>
            <a:pPr algn="ctr"/>
            <a:r>
              <a:rPr kumimoji="1" lang="en-US" altLang="ja-JP" sz="3200" b="1" dirty="0" smtClean="0">
                <a:solidFill>
                  <a:schemeClr val="accent6"/>
                </a:solidFill>
              </a:rPr>
              <a:t>p1</a:t>
            </a:r>
            <a:endParaRPr kumimoji="1" lang="ja-JP" altLang="en-US" sz="3200" b="1" dirty="0">
              <a:solidFill>
                <a:schemeClr val="accent6"/>
              </a:solidFill>
            </a:endParaRPr>
          </a:p>
        </p:txBody>
      </p:sp>
      <p:sp>
        <p:nvSpPr>
          <p:cNvPr id="8" name="テキスト ボックス 7"/>
          <p:cNvSpPr txBox="1"/>
          <p:nvPr/>
        </p:nvSpPr>
        <p:spPr>
          <a:xfrm>
            <a:off x="8952693" y="2206751"/>
            <a:ext cx="779951" cy="584775"/>
          </a:xfrm>
          <a:prstGeom prst="rect">
            <a:avLst/>
          </a:prstGeom>
          <a:noFill/>
        </p:spPr>
        <p:txBody>
          <a:bodyPr wrap="square" rtlCol="0">
            <a:spAutoFit/>
          </a:bodyPr>
          <a:lstStyle/>
          <a:p>
            <a:pPr algn="ctr"/>
            <a:r>
              <a:rPr kumimoji="1" lang="en-US" altLang="ja-JP" sz="3200" b="1" dirty="0" smtClean="0">
                <a:solidFill>
                  <a:schemeClr val="accent6"/>
                </a:solidFill>
              </a:rPr>
              <a:t>p2</a:t>
            </a:r>
            <a:endParaRPr kumimoji="1" lang="ja-JP" altLang="en-US" sz="3200" b="1" dirty="0">
              <a:solidFill>
                <a:schemeClr val="accent6"/>
              </a:solidFill>
            </a:endParaRPr>
          </a:p>
        </p:txBody>
      </p:sp>
      <p:sp>
        <p:nvSpPr>
          <p:cNvPr id="9" name="テキスト ボックス 8"/>
          <p:cNvSpPr txBox="1"/>
          <p:nvPr/>
        </p:nvSpPr>
        <p:spPr>
          <a:xfrm>
            <a:off x="6819093" y="4041308"/>
            <a:ext cx="779951" cy="584775"/>
          </a:xfrm>
          <a:prstGeom prst="rect">
            <a:avLst/>
          </a:prstGeom>
          <a:noFill/>
        </p:spPr>
        <p:txBody>
          <a:bodyPr wrap="square" rtlCol="0">
            <a:spAutoFit/>
          </a:bodyPr>
          <a:lstStyle/>
          <a:p>
            <a:pPr algn="ctr"/>
            <a:r>
              <a:rPr kumimoji="1" lang="en-US" altLang="ja-JP" sz="3200" b="1" dirty="0" smtClean="0">
                <a:solidFill>
                  <a:schemeClr val="accent6"/>
                </a:solidFill>
              </a:rPr>
              <a:t>p3</a:t>
            </a:r>
            <a:endParaRPr kumimoji="1" lang="ja-JP" altLang="en-US" sz="3200" b="1" dirty="0">
              <a:solidFill>
                <a:schemeClr val="accent6"/>
              </a:solidFill>
            </a:endParaRPr>
          </a:p>
        </p:txBody>
      </p:sp>
      <p:sp>
        <p:nvSpPr>
          <p:cNvPr id="10" name="テキスト ボックス 9"/>
          <p:cNvSpPr txBox="1"/>
          <p:nvPr/>
        </p:nvSpPr>
        <p:spPr>
          <a:xfrm>
            <a:off x="9531813" y="4041307"/>
            <a:ext cx="779951" cy="584775"/>
          </a:xfrm>
          <a:prstGeom prst="rect">
            <a:avLst/>
          </a:prstGeom>
          <a:noFill/>
        </p:spPr>
        <p:txBody>
          <a:bodyPr wrap="square" rtlCol="0">
            <a:spAutoFit/>
          </a:bodyPr>
          <a:lstStyle/>
          <a:p>
            <a:pPr algn="ctr"/>
            <a:r>
              <a:rPr kumimoji="1" lang="en-US" altLang="ja-JP" sz="3200" b="1" dirty="0" smtClean="0">
                <a:solidFill>
                  <a:schemeClr val="accent6"/>
                </a:solidFill>
              </a:rPr>
              <a:t>p4</a:t>
            </a:r>
            <a:endParaRPr kumimoji="1" lang="ja-JP" altLang="en-US" sz="3200" b="1" dirty="0">
              <a:solidFill>
                <a:schemeClr val="accent6"/>
              </a:solidFill>
            </a:endParaRPr>
          </a:p>
        </p:txBody>
      </p:sp>
    </p:spTree>
    <p:extLst>
      <p:ext uri="{BB962C8B-B14F-4D97-AF65-F5344CB8AC3E}">
        <p14:creationId xmlns:p14="http://schemas.microsoft.com/office/powerpoint/2010/main" val="411934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a:bodyPr>
          <a:lstStyle/>
          <a:p>
            <a:pPr>
              <a:lnSpc>
                <a:spcPct val="100000"/>
              </a:lnSpc>
            </a:pPr>
            <a:r>
              <a:rPr kumimoji="1" lang="en-US" altLang="ja-JP" dirty="0" smtClean="0"/>
              <a:t>Data folder</a:t>
            </a:r>
            <a:r>
              <a:rPr kumimoji="1" lang="ja-JP" altLang="en-US" dirty="0" smtClean="0"/>
              <a:t>内の</a:t>
            </a:r>
            <a:r>
              <a:rPr kumimoji="1" lang="en-US" altLang="ja-JP" dirty="0" smtClean="0">
                <a:solidFill>
                  <a:schemeClr val="accent5"/>
                </a:solidFill>
              </a:rPr>
              <a:t>sdtab60</a:t>
            </a:r>
            <a:r>
              <a:rPr kumimoji="1" lang="ja-JP" altLang="en-US" dirty="0" smtClean="0"/>
              <a:t>を読み込み、</a:t>
            </a:r>
            <a:r>
              <a:rPr kumimoji="1" lang="en-US" altLang="ja-JP" dirty="0" smtClean="0">
                <a:solidFill>
                  <a:schemeClr val="accent5"/>
                </a:solidFill>
              </a:rPr>
              <a:t>Drug=1</a:t>
            </a:r>
            <a:r>
              <a:rPr lang="en-US" altLang="ja-JP" dirty="0" smtClean="0">
                <a:solidFill>
                  <a:schemeClr val="accent5"/>
                </a:solidFill>
              </a:rPr>
              <a:t>, </a:t>
            </a:r>
            <a:r>
              <a:rPr kumimoji="1" lang="en-US" altLang="ja-JP" dirty="0" smtClean="0">
                <a:solidFill>
                  <a:schemeClr val="accent5"/>
                </a:solidFill>
              </a:rPr>
              <a:t>DV&gt;0</a:t>
            </a:r>
            <a:r>
              <a:rPr kumimoji="1" lang="ja-JP" altLang="en-US" dirty="0" smtClean="0">
                <a:solidFill>
                  <a:schemeClr val="accent5"/>
                </a:solidFill>
              </a:rPr>
              <a:t>のデータ</a:t>
            </a:r>
            <a:r>
              <a:rPr kumimoji="1" lang="ja-JP" altLang="en-US" dirty="0" smtClean="0"/>
              <a:t>について、以下の図を作成してください。</a:t>
            </a:r>
            <a:endParaRPr lang="en-US" altLang="ja-JP" dirty="0" smtClean="0"/>
          </a:p>
          <a:p>
            <a:pPr lvl="1">
              <a:lnSpc>
                <a:spcPct val="100000"/>
              </a:lnSpc>
            </a:pPr>
            <a:r>
              <a:rPr kumimoji="1" lang="ja-JP" altLang="en-US" dirty="0" smtClean="0"/>
              <a:t>実測値（</a:t>
            </a:r>
            <a:r>
              <a:rPr kumimoji="1" lang="en-US" altLang="ja-JP" dirty="0" smtClean="0"/>
              <a:t>DV</a:t>
            </a:r>
            <a:r>
              <a:rPr kumimoji="1" lang="ja-JP" altLang="en-US" dirty="0" smtClean="0"/>
              <a:t>）と母集団予測値（</a:t>
            </a:r>
            <a:r>
              <a:rPr kumimoji="1" lang="en-US" altLang="ja-JP" dirty="0" smtClean="0"/>
              <a:t>PRED</a:t>
            </a:r>
            <a:r>
              <a:rPr kumimoji="1" lang="ja-JP" altLang="en-US" dirty="0" smtClean="0"/>
              <a:t>）のプロットを</a:t>
            </a:r>
            <a:r>
              <a:rPr lang="ja-JP" altLang="en-US" dirty="0"/>
              <a:t>平滑化</a:t>
            </a:r>
            <a:r>
              <a:rPr kumimoji="1" lang="ja-JP" altLang="en-US" dirty="0" smtClean="0"/>
              <a:t>曲線と対角線（</a:t>
            </a:r>
            <a:r>
              <a:rPr kumimoji="1" lang="en-US" altLang="ja-JP" dirty="0" smtClean="0"/>
              <a:t>y=x</a:t>
            </a:r>
            <a:r>
              <a:rPr kumimoji="1" lang="ja-JP" altLang="en-US" dirty="0" smtClean="0"/>
              <a:t>）付きで作成してください。</a:t>
            </a:r>
            <a:endParaRPr kumimoji="1" lang="en-US" altLang="ja-JP" dirty="0" smtClean="0"/>
          </a:p>
          <a:p>
            <a:pPr lvl="1">
              <a:lnSpc>
                <a:spcPct val="100000"/>
              </a:lnSpc>
            </a:pPr>
            <a:r>
              <a:rPr kumimoji="1" lang="en-US" altLang="ja-JP" dirty="0" smtClean="0"/>
              <a:t>CWRES</a:t>
            </a:r>
            <a:r>
              <a:rPr kumimoji="1" lang="ja-JP" altLang="en-US" dirty="0" smtClean="0"/>
              <a:t>と直近の投与後時間（</a:t>
            </a:r>
            <a:r>
              <a:rPr kumimoji="1" lang="en-US" altLang="ja-JP" dirty="0" smtClean="0"/>
              <a:t>TSLD</a:t>
            </a:r>
            <a:r>
              <a:rPr kumimoji="1" lang="ja-JP" altLang="en-US" dirty="0" smtClean="0"/>
              <a:t>）のプロットを</a:t>
            </a:r>
            <a:r>
              <a:rPr lang="ja-JP" altLang="en-US" dirty="0"/>
              <a:t>平滑化</a:t>
            </a:r>
            <a:r>
              <a:rPr kumimoji="1" lang="ja-JP" altLang="en-US" dirty="0" smtClean="0"/>
              <a:t>曲線と直線（</a:t>
            </a:r>
            <a:r>
              <a:rPr kumimoji="1" lang="en-US" altLang="ja-JP" dirty="0" smtClean="0"/>
              <a:t>y=0</a:t>
            </a:r>
            <a:r>
              <a:rPr kumimoji="1" lang="ja-JP" altLang="en-US" dirty="0" smtClean="0"/>
              <a:t>）付きで作成してください。</a:t>
            </a:r>
            <a:endParaRPr kumimoji="1" lang="en-US" altLang="ja-JP" dirty="0" smtClean="0"/>
          </a:p>
          <a:p>
            <a:pPr lvl="1">
              <a:lnSpc>
                <a:spcPct val="100000"/>
              </a:lnSpc>
            </a:pPr>
            <a:r>
              <a:rPr kumimoji="1" lang="ja-JP" altLang="en-US" dirty="0" smtClean="0"/>
              <a:t>上記で作成した図を</a:t>
            </a:r>
            <a:r>
              <a:rPr lang="en-US" altLang="ja-JP" dirty="0"/>
              <a:t>1</a:t>
            </a:r>
            <a:r>
              <a:rPr kumimoji="1" lang="ja-JP" altLang="en-US" dirty="0" smtClean="0"/>
              <a:t>行</a:t>
            </a:r>
            <a:r>
              <a:rPr lang="en-US" altLang="ja-JP" dirty="0" smtClean="0"/>
              <a:t>2</a:t>
            </a:r>
            <a:r>
              <a:rPr kumimoji="1" lang="ja-JP" altLang="en-US" dirty="0" smtClean="0"/>
              <a:t>列で並べて</a:t>
            </a:r>
            <a:r>
              <a:rPr kumimoji="1" lang="en-US" altLang="ja-JP" dirty="0" smtClean="0"/>
              <a:t>1</a:t>
            </a:r>
            <a:r>
              <a:rPr kumimoji="1" lang="ja-JP" altLang="en-US" dirty="0" err="1" smtClean="0"/>
              <a:t>つの</a:t>
            </a:r>
            <a:r>
              <a:rPr kumimoji="1" lang="ja-JP" altLang="en-US" dirty="0" smtClean="0"/>
              <a:t>図として</a:t>
            </a:r>
            <a:r>
              <a:rPr lang="ja-JP" altLang="en-US" dirty="0" smtClean="0"/>
              <a:t>表示してください。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spTree>
    <p:extLst>
      <p:ext uri="{BB962C8B-B14F-4D97-AF65-F5344CB8AC3E}">
        <p14:creationId xmlns:p14="http://schemas.microsoft.com/office/powerpoint/2010/main" val="289207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DV vs PRED</a:t>
            </a:r>
          </a:p>
          <a:p>
            <a:pPr marL="0" indent="0">
              <a:lnSpc>
                <a:spcPct val="100000"/>
              </a:lnSpc>
              <a:buNone/>
            </a:pPr>
            <a:r>
              <a:rPr lang="en-US" altLang="ja-JP" sz="2000" dirty="0"/>
              <a:t>p &lt;- </a:t>
            </a:r>
            <a:r>
              <a:rPr lang="en-US" altLang="ja-JP" sz="2000" dirty="0" err="1" smtClean="0"/>
              <a:t>ggplot</a:t>
            </a:r>
            <a:r>
              <a:rPr lang="en-US" altLang="ja-JP" sz="2000" dirty="0" smtClean="0"/>
              <a:t>(data=</a:t>
            </a:r>
            <a:r>
              <a:rPr lang="en-US" altLang="ja-JP" sz="2000" dirty="0" err="1" smtClean="0"/>
              <a:t>sdtab</a:t>
            </a:r>
            <a:r>
              <a:rPr lang="en-US" altLang="ja-JP" sz="2000" dirty="0" smtClean="0"/>
              <a:t> </a:t>
            </a:r>
            <a:r>
              <a:rPr lang="en-US" altLang="ja-JP" sz="2000" dirty="0"/>
              <a:t>%&gt;% filter(DV &gt; 0) %&gt;% filter(DRUG == 1), </a:t>
            </a:r>
            <a:r>
              <a:rPr lang="en-US" altLang="ja-JP" sz="2000" dirty="0" err="1" smtClean="0"/>
              <a:t>aes</a:t>
            </a:r>
            <a:r>
              <a:rPr lang="en-US" altLang="ja-JP" sz="2000" dirty="0" smtClean="0"/>
              <a:t>(x </a:t>
            </a:r>
            <a:r>
              <a:rPr lang="en-US" altLang="ja-JP" sz="2000" dirty="0"/>
              <a:t>= PRED, y = </a:t>
            </a:r>
            <a:r>
              <a:rPr lang="en-US" altLang="ja-JP" sz="2000" dirty="0" smtClean="0"/>
              <a:t>DV))</a:t>
            </a:r>
            <a:endParaRPr lang="en-US" altLang="ja-JP" sz="2000" dirty="0"/>
          </a:p>
          <a:p>
            <a:pPr marL="0" indent="0">
              <a:lnSpc>
                <a:spcPct val="100000"/>
              </a:lnSpc>
              <a:buNone/>
            </a:pPr>
            <a:r>
              <a:rPr lang="en-US" altLang="ja-JP" sz="2000" dirty="0"/>
              <a:t>p &lt;- p + </a:t>
            </a:r>
            <a:r>
              <a:rPr lang="en-US" altLang="ja-JP" sz="2000" dirty="0" err="1" smtClean="0"/>
              <a:t>geom_point</a:t>
            </a:r>
            <a:r>
              <a:rPr lang="en-US" altLang="ja-JP" sz="2000" dirty="0" smtClean="0"/>
              <a:t>(alpha=0.7, shape=21)</a:t>
            </a:r>
            <a:endParaRPr lang="en-US" altLang="ja-JP" sz="2000" dirty="0"/>
          </a:p>
          <a:p>
            <a:pPr marL="0" indent="0">
              <a:lnSpc>
                <a:spcPct val="100000"/>
              </a:lnSpc>
              <a:buNone/>
            </a:pPr>
            <a:r>
              <a:rPr lang="en-US" altLang="ja-JP" sz="2000" dirty="0"/>
              <a:t>p &lt;- p + </a:t>
            </a:r>
            <a:r>
              <a:rPr lang="en-US" altLang="ja-JP" sz="2000" dirty="0" err="1" smtClean="0"/>
              <a:t>stat_smooth</a:t>
            </a:r>
            <a:r>
              <a:rPr lang="en-US" altLang="ja-JP" sz="2000" dirty="0" smtClean="0"/>
              <a:t>(method="loess", </a:t>
            </a:r>
            <a:r>
              <a:rPr lang="en-US" altLang="ja-JP" sz="2000" dirty="0" err="1"/>
              <a:t>linetype</a:t>
            </a:r>
            <a:r>
              <a:rPr lang="en-US" altLang="ja-JP" sz="2000" dirty="0"/>
              <a:t> = "dashed", </a:t>
            </a:r>
            <a:r>
              <a:rPr lang="en-US" altLang="ja-JP" sz="2000" dirty="0" err="1"/>
              <a:t>colour</a:t>
            </a:r>
            <a:r>
              <a:rPr lang="en-US" altLang="ja-JP" sz="2000" dirty="0"/>
              <a:t> = "red</a:t>
            </a:r>
            <a:r>
              <a:rPr lang="en-US" altLang="ja-JP" sz="2000" dirty="0" smtClean="0"/>
              <a:t>", </a:t>
            </a:r>
            <a:r>
              <a:rPr lang="en-US" altLang="ja-JP" sz="2000" dirty="0"/>
              <a:t>se = </a:t>
            </a:r>
            <a:r>
              <a:rPr lang="en-US" altLang="ja-JP" sz="2000" dirty="0" smtClean="0"/>
              <a:t>FALSE)</a:t>
            </a:r>
            <a:endParaRPr lang="en-US" altLang="ja-JP" sz="2000" dirty="0"/>
          </a:p>
          <a:p>
            <a:pPr marL="0" indent="0">
              <a:lnSpc>
                <a:spcPct val="100000"/>
              </a:lnSpc>
              <a:buNone/>
            </a:pPr>
            <a:r>
              <a:rPr lang="en-US" altLang="ja-JP" sz="2000" dirty="0"/>
              <a:t>p &lt;- p + </a:t>
            </a:r>
            <a:r>
              <a:rPr lang="en-US" altLang="ja-JP" sz="2000" dirty="0" err="1" smtClean="0"/>
              <a:t>geom_abline</a:t>
            </a:r>
            <a:r>
              <a:rPr lang="en-US" altLang="ja-JP" sz="2000" dirty="0" smtClean="0"/>
              <a:t>()</a:t>
            </a:r>
            <a:endParaRPr lang="en-US" altLang="ja-JP" sz="2000" dirty="0"/>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r>
              <a:rPr lang="en-US" altLang="ja-JP" sz="2000" dirty="0" smtClean="0"/>
              <a:t>)</a:t>
            </a:r>
          </a:p>
          <a:p>
            <a:pPr marL="0" indent="0">
              <a:lnSpc>
                <a:spcPct val="100000"/>
              </a:lnSpc>
              <a:buNone/>
            </a:pPr>
            <a:r>
              <a:rPr lang="en-US" altLang="ja-JP" sz="2000" dirty="0" smtClean="0"/>
              <a:t>p1 </a:t>
            </a:r>
            <a:r>
              <a:rPr lang="en-US" altLang="ja-JP" sz="2000" dirty="0"/>
              <a:t>&lt;- </a:t>
            </a:r>
            <a:r>
              <a:rPr lang="en-US" altLang="ja-JP" sz="2000" dirty="0" smtClean="0"/>
              <a:t>p</a:t>
            </a:r>
          </a:p>
          <a:p>
            <a:pPr marL="0" indent="0">
              <a:lnSpc>
                <a:spcPct val="100000"/>
              </a:lnSpc>
              <a:buNone/>
            </a:pPr>
            <a:r>
              <a:rPr lang="en-US" altLang="ja-JP" sz="2000" dirty="0" smtClean="0"/>
              <a:t>print(p1)</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7" name="図 6"/>
          <p:cNvPicPr>
            <a:picLocks noChangeAspect="1"/>
          </p:cNvPicPr>
          <p:nvPr/>
        </p:nvPicPr>
        <p:blipFill>
          <a:blip r:embed="rId2"/>
          <a:stretch>
            <a:fillRect/>
          </a:stretch>
        </p:blipFill>
        <p:spPr>
          <a:xfrm>
            <a:off x="7116334" y="3707027"/>
            <a:ext cx="3918405" cy="2529317"/>
          </a:xfrm>
          <a:prstGeom prst="rect">
            <a:avLst/>
          </a:prstGeom>
        </p:spPr>
      </p:pic>
    </p:spTree>
    <p:extLst>
      <p:ext uri="{BB962C8B-B14F-4D97-AF65-F5344CB8AC3E}">
        <p14:creationId xmlns:p14="http://schemas.microsoft.com/office/powerpoint/2010/main" val="258629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CWRES vs TSLD</a:t>
            </a:r>
          </a:p>
          <a:p>
            <a:pPr marL="0" indent="0">
              <a:lnSpc>
                <a:spcPct val="100000"/>
              </a:lnSpc>
              <a:buNone/>
            </a:pPr>
            <a:r>
              <a:rPr lang="en-US" altLang="ja-JP" sz="2000" dirty="0" smtClean="0"/>
              <a:t>p </a:t>
            </a:r>
            <a:r>
              <a:rPr lang="en-US" altLang="ja-JP" sz="2000" dirty="0"/>
              <a:t>&lt;- </a:t>
            </a:r>
            <a:r>
              <a:rPr lang="en-US" altLang="ja-JP" sz="2000" dirty="0" err="1"/>
              <a:t>ggplot</a:t>
            </a:r>
            <a:r>
              <a:rPr lang="en-US" altLang="ja-JP" sz="2000" dirty="0"/>
              <a:t>(</a:t>
            </a:r>
            <a:r>
              <a:rPr lang="en-US" altLang="ja-JP" sz="2000" dirty="0" err="1"/>
              <a:t>sdtab</a:t>
            </a:r>
            <a:r>
              <a:rPr lang="en-US" altLang="ja-JP" sz="2000" dirty="0"/>
              <a:t> %&gt;% filter(DV &gt; 0) %&gt;% filter(DRUG == 1), </a:t>
            </a:r>
            <a:r>
              <a:rPr lang="en-US" altLang="ja-JP" sz="2000" dirty="0" err="1"/>
              <a:t>aes</a:t>
            </a:r>
            <a:r>
              <a:rPr lang="en-US" altLang="ja-JP" sz="2000" dirty="0"/>
              <a:t>(x = TSLD, y = CWRES))</a:t>
            </a:r>
          </a:p>
          <a:p>
            <a:pPr marL="0" indent="0">
              <a:lnSpc>
                <a:spcPct val="100000"/>
              </a:lnSpc>
              <a:buNone/>
            </a:pPr>
            <a:r>
              <a:rPr lang="en-US" altLang="ja-JP" sz="2000" dirty="0"/>
              <a:t>p &lt;- p + </a:t>
            </a:r>
            <a:r>
              <a:rPr lang="en-US" altLang="ja-JP" sz="2000" dirty="0" err="1"/>
              <a:t>geom_point</a:t>
            </a:r>
            <a:r>
              <a:rPr lang="en-US" altLang="ja-JP" sz="2000" dirty="0"/>
              <a:t>(alpha=0.7, shape=21)</a:t>
            </a:r>
          </a:p>
          <a:p>
            <a:pPr marL="0" indent="0">
              <a:lnSpc>
                <a:spcPct val="100000"/>
              </a:lnSpc>
              <a:buNone/>
            </a:pPr>
            <a:r>
              <a:rPr lang="en-US" altLang="ja-JP" sz="2000" dirty="0"/>
              <a:t>p &lt;- p + </a:t>
            </a:r>
            <a:r>
              <a:rPr lang="en-US" altLang="ja-JP" sz="2000" dirty="0" err="1"/>
              <a:t>stat_smooth</a:t>
            </a:r>
            <a:r>
              <a:rPr lang="en-US" altLang="ja-JP" sz="2000" dirty="0"/>
              <a:t>(method="loess", </a:t>
            </a:r>
            <a:r>
              <a:rPr lang="en-US" altLang="ja-JP" sz="2000" dirty="0" err="1"/>
              <a:t>linetype</a:t>
            </a:r>
            <a:r>
              <a:rPr lang="en-US" altLang="ja-JP" sz="2000" dirty="0"/>
              <a:t> = "dashed", </a:t>
            </a:r>
            <a:r>
              <a:rPr lang="en-US" altLang="ja-JP" sz="2000" dirty="0" err="1"/>
              <a:t>colour</a:t>
            </a:r>
            <a:r>
              <a:rPr lang="en-US" altLang="ja-JP" sz="2000" dirty="0"/>
              <a:t> = "red", se = FALSE)</a:t>
            </a:r>
          </a:p>
          <a:p>
            <a:pPr marL="0" indent="0">
              <a:lnSpc>
                <a:spcPct val="100000"/>
              </a:lnSpc>
              <a:buNone/>
            </a:pPr>
            <a:r>
              <a:rPr lang="en-US" altLang="ja-JP" sz="2000" dirty="0"/>
              <a:t>p &lt;- p + </a:t>
            </a:r>
            <a:r>
              <a:rPr lang="en-US" altLang="ja-JP" sz="2000" dirty="0" err="1"/>
              <a:t>geom_hline</a:t>
            </a:r>
            <a:r>
              <a:rPr lang="en-US" altLang="ja-JP" sz="2000" dirty="0"/>
              <a:t>(</a:t>
            </a:r>
            <a:r>
              <a:rPr lang="en-US" altLang="ja-JP" sz="2000" dirty="0" err="1"/>
              <a:t>yintercept</a:t>
            </a:r>
            <a:r>
              <a:rPr lang="en-US" altLang="ja-JP" sz="2000" dirty="0"/>
              <a:t> = 0)</a:t>
            </a:r>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p>
          <a:p>
            <a:pPr marL="0" indent="0">
              <a:lnSpc>
                <a:spcPct val="100000"/>
              </a:lnSpc>
              <a:buNone/>
            </a:pPr>
            <a:r>
              <a:rPr lang="en-US" altLang="ja-JP" sz="2000" dirty="0"/>
              <a:t>p2 &lt;- p</a:t>
            </a:r>
          </a:p>
          <a:p>
            <a:pPr marL="0" indent="0">
              <a:lnSpc>
                <a:spcPct val="100000"/>
              </a:lnSpc>
              <a:buNone/>
            </a:pPr>
            <a:r>
              <a:rPr lang="en-US" altLang="ja-JP" sz="2000" dirty="0"/>
              <a:t>print(p2)</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p:cNvPicPr>
            <a:picLocks noChangeAspect="1"/>
          </p:cNvPicPr>
          <p:nvPr/>
        </p:nvPicPr>
        <p:blipFill>
          <a:blip r:embed="rId2"/>
          <a:stretch>
            <a:fillRect/>
          </a:stretch>
        </p:blipFill>
        <p:spPr>
          <a:xfrm>
            <a:off x="7366176" y="3908585"/>
            <a:ext cx="3590150" cy="2317430"/>
          </a:xfrm>
          <a:prstGeom prst="rect">
            <a:avLst/>
          </a:prstGeom>
        </p:spPr>
      </p:pic>
    </p:spTree>
    <p:extLst>
      <p:ext uri="{BB962C8B-B14F-4D97-AF65-F5344CB8AC3E}">
        <p14:creationId xmlns:p14="http://schemas.microsoft.com/office/powerpoint/2010/main" val="282696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3015</TotalTime>
  <Words>2006</Words>
  <Application>Microsoft Office PowerPoint</Application>
  <PresentationFormat>ワイド画面</PresentationFormat>
  <Paragraphs>252</Paragraphs>
  <Slides>24</Slides>
  <Notes>1</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0" baseType="lpstr">
      <vt:lpstr>ＭＳ Ｐゴシック</vt:lpstr>
      <vt:lpstr>Arial</vt:lpstr>
      <vt:lpstr>Calibri</vt:lpstr>
      <vt:lpstr>Calibri Light</vt:lpstr>
      <vt:lpstr>Office テーマ</vt:lpstr>
      <vt:lpstr>ワークシート</vt:lpstr>
      <vt:lpstr>Data visualization ～GOFプロット、視覚的共変量探索～</vt:lpstr>
      <vt:lpstr>Contents</vt:lpstr>
      <vt:lpstr>Goodness-of-fit（GOF）プロット</vt:lpstr>
      <vt:lpstr>GOFプロットの作成手順 </vt:lpstr>
      <vt:lpstr>GOFプロット作成に必要な関数</vt:lpstr>
      <vt:lpstr>複数の図をまとめて表示する</vt:lpstr>
      <vt:lpstr>演習-1</vt:lpstr>
      <vt:lpstr>演習-1：回答コード例</vt:lpstr>
      <vt:lpstr>演習-1：回答コード例</vt:lpstr>
      <vt:lpstr>演習-1：回答コード例</vt:lpstr>
      <vt:lpstr>視覚的共変量探索</vt:lpstr>
      <vt:lpstr>共変量探索の流れ</vt:lpstr>
      <vt:lpstr>要約統計量の把握</vt:lpstr>
      <vt:lpstr>共変量候補の相関関係の確認</vt:lpstr>
      <vt:lpstr>ETA （変量効果）と共変量の相関を確認</vt:lpstr>
      <vt:lpstr>散布図行列作成の前処理に必要な関数</vt:lpstr>
      <vt:lpstr>共変量の散布図行列作成に必要なパッケージ</vt:lpstr>
      <vt:lpstr>演習-2</vt:lpstr>
      <vt:lpstr>演習-2：回答コード例</vt:lpstr>
      <vt:lpstr>演習-2：回答コード例</vt:lpstr>
      <vt:lpstr>演習-3</vt:lpstr>
      <vt:lpstr>演習-3に用いるデータセットの説明</vt:lpstr>
      <vt:lpstr>演習-3：回答コード例</vt:lpstr>
      <vt:lpstr>演習-3：回答コード例</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Sasaki, Tomohiro(佐々木　智啓)</cp:lastModifiedBy>
  <cp:revision>895</cp:revision>
  <cp:lastPrinted>2019-07-18T10:05:47Z</cp:lastPrinted>
  <dcterms:created xsi:type="dcterms:W3CDTF">2019-07-16T00:45:48Z</dcterms:created>
  <dcterms:modified xsi:type="dcterms:W3CDTF">2020-10-23T12:59:51Z</dcterms:modified>
</cp:coreProperties>
</file>