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7" r:id="rId2"/>
    <p:sldId id="288" r:id="rId3"/>
    <p:sldId id="289" r:id="rId4"/>
    <p:sldId id="307" r:id="rId5"/>
    <p:sldId id="297" r:id="rId6"/>
    <p:sldId id="290" r:id="rId7"/>
    <p:sldId id="292" r:id="rId8"/>
    <p:sldId id="291" r:id="rId9"/>
    <p:sldId id="293" r:id="rId10"/>
    <p:sldId id="294" r:id="rId11"/>
    <p:sldId id="296" r:id="rId12"/>
    <p:sldId id="295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47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その他よく使う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関数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select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mutate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left_join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arrange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00227"/>
            <a:ext cx="10515600" cy="480059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select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指定した列のみ残す（削る）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select</a:t>
            </a:r>
            <a:r>
              <a:rPr lang="en-US" altLang="ja-JP" sz="1200" dirty="0" smtClean="0"/>
              <a:t>(ID, DOSE, RACE)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ID, DOSE, RACE</a:t>
            </a:r>
            <a:r>
              <a:rPr lang="ja-JP" altLang="en-US" sz="1200" dirty="0" smtClean="0"/>
              <a:t>のみを残す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 smtClean="0"/>
              <a:t>(-BW)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BW</a:t>
            </a:r>
            <a:r>
              <a:rPr lang="ja-JP" altLang="en-US" sz="1200" dirty="0" smtClean="0"/>
              <a:t>を削る</a:t>
            </a:r>
            <a:endParaRPr lang="en-US" altLang="ja-JP" sz="1200" dirty="0"/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mutate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新たな列を作成する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(IBW = 22 * (HT/100)^2)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に新たに</a:t>
            </a:r>
            <a:r>
              <a:rPr lang="en-US" altLang="ja-JP" sz="1200" dirty="0" smtClean="0"/>
              <a:t>IBW(=22*(HT/100)^2)</a:t>
            </a:r>
            <a:r>
              <a:rPr lang="ja-JP" altLang="en-US" sz="1200" dirty="0" smtClean="0"/>
              <a:t>という列を作成</a:t>
            </a:r>
            <a:endParaRPr lang="en-US" altLang="ja-JP" sz="1200" dirty="0"/>
          </a:p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left_join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データの左側から別のデータを結合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マージする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kumimoji="1" lang="en-US" altLang="ja-JP" sz="1600" dirty="0" smtClean="0"/>
              <a:t>by</a:t>
            </a:r>
            <a:r>
              <a:rPr kumimoji="1" lang="ja-JP" altLang="en-US" sz="1600" dirty="0" smtClean="0"/>
              <a:t>で結合のための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を指定（複数可能），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名が異なる場合は対応関係を記載</a:t>
            </a:r>
            <a:endParaRPr kumimoji="1" lang="en-US" altLang="ja-JP" sz="1600" dirty="0" smtClean="0"/>
          </a:p>
          <a:p>
            <a:pPr lvl="1"/>
            <a:r>
              <a:rPr lang="ja-JP" altLang="en-US" sz="1600" dirty="0"/>
              <a:t>他</a:t>
            </a:r>
            <a:r>
              <a:rPr lang="ja-JP" altLang="en-US" sz="1600" dirty="0" smtClean="0"/>
              <a:t>にもデータの右側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right_join</a:t>
            </a:r>
            <a:r>
              <a:rPr lang="en-US" altLang="ja-JP" sz="1600" dirty="0" smtClean="0"/>
              <a:t>)</a:t>
            </a:r>
            <a:r>
              <a:rPr lang="ja-JP" altLang="en-US" sz="1600" dirty="0" err="1" smtClean="0"/>
              <a:t>，</a:t>
            </a:r>
            <a:r>
              <a:rPr lang="ja-JP" altLang="en-US" sz="1600" dirty="0" smtClean="0"/>
              <a:t>内側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inner_join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というものもある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nm_data_ibw</a:t>
            </a:r>
            <a:r>
              <a:rPr lang="en-US" altLang="ja-JP" sz="1200" dirty="0" smtClean="0"/>
              <a:t>, by=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nm_data_ibw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で紐づけして結合する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left_join</a:t>
            </a:r>
            <a:r>
              <a:rPr lang="en-US" altLang="ja-JP" sz="1200" dirty="0"/>
              <a:t>(</a:t>
            </a:r>
            <a:r>
              <a:rPr lang="en-US" altLang="ja-JP" sz="1200" dirty="0" err="1"/>
              <a:t>nm_data_ibw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by=c(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“ID”=“id”, “TIME”=“tad”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</a:t>
            </a:r>
            <a:r>
              <a:rPr lang="en-US" altLang="ja-JP" sz="1200" dirty="0" err="1"/>
              <a:t>nm_data_ibw</a:t>
            </a:r>
            <a:r>
              <a:rPr lang="ja-JP" altLang="en-US" sz="1200" dirty="0"/>
              <a:t>を</a:t>
            </a:r>
            <a:r>
              <a:rPr lang="en-US" altLang="ja-JP" sz="1200" dirty="0" smtClean="0"/>
              <a:t>ID(id), TIME(tad)</a:t>
            </a:r>
            <a:r>
              <a:rPr lang="ja-JP" altLang="en-US" sz="1200" dirty="0" smtClean="0"/>
              <a:t>で</a:t>
            </a:r>
            <a:r>
              <a:rPr lang="ja-JP" altLang="en-US" sz="1200" dirty="0"/>
              <a:t>紐づけして結合</a:t>
            </a:r>
            <a:r>
              <a:rPr lang="ja-JP" altLang="en-US" sz="1200" dirty="0" smtClean="0"/>
              <a:t>する</a:t>
            </a:r>
            <a:endParaRPr lang="en-US" altLang="ja-JP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データの下側から別のデータを結合する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1200" dirty="0" smtClean="0"/>
              <a:t>(DOSE </a:t>
            </a:r>
            <a:r>
              <a:rPr lang="en-US" altLang="ja-JP" sz="1200" dirty="0"/>
              <a:t>&lt;= 500)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DOSE</a:t>
            </a:r>
            <a:r>
              <a:rPr lang="ja-JP" altLang="en-US" sz="1200" dirty="0"/>
              <a:t>が</a:t>
            </a:r>
            <a:r>
              <a:rPr lang="en-US" altLang="ja-JP" sz="1200" dirty="0"/>
              <a:t>500</a:t>
            </a:r>
            <a:r>
              <a:rPr lang="ja-JP" altLang="en-US" sz="1200" dirty="0"/>
              <a:t>以下の行を抜き出す</a:t>
            </a:r>
            <a:endParaRPr lang="en-US" altLang="ja-JP" sz="1200" dirty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arrange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</a:t>
            </a:r>
            <a:r>
              <a:rPr kumimoji="1" lang="en-US" altLang="ja-JP" sz="2000" dirty="0" smtClean="0"/>
              <a:t>()</a:t>
            </a:r>
            <a:r>
              <a:rPr kumimoji="1" lang="ja-JP" altLang="en-US" sz="2000" dirty="0" smtClean="0"/>
              <a:t>で指定した列順に並び替える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filter</a:t>
            </a:r>
            <a:r>
              <a:rPr lang="en-US" altLang="ja-JP" sz="1200" dirty="0"/>
              <a:t>(DOSE &lt;= 500)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DOSE</a:t>
            </a:r>
            <a:r>
              <a:rPr lang="ja-JP" altLang="en-US" sz="1200" dirty="0"/>
              <a:t>が</a:t>
            </a:r>
            <a:r>
              <a:rPr lang="en-US" altLang="ja-JP" sz="1200" dirty="0"/>
              <a:t>500</a:t>
            </a:r>
            <a:r>
              <a:rPr lang="ja-JP" altLang="en-US" sz="1200" dirty="0"/>
              <a:t>以下の行を抜き出す</a:t>
            </a: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05120"/>
              </p:ext>
            </p:extLst>
          </p:nvPr>
        </p:nvGraphicFramePr>
        <p:xfrm>
          <a:off x="5647226" y="2241072"/>
          <a:ext cx="76864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右矢印 6"/>
          <p:cNvSpPr/>
          <p:nvPr/>
        </p:nvSpPr>
        <p:spPr>
          <a:xfrm>
            <a:off x="6648450" y="2698471"/>
            <a:ext cx="1350101" cy="361749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mutate(IBW = 22 * </a:t>
            </a:r>
            <a:r>
              <a:rPr lang="en-US" altLang="ja-JP" sz="1000" dirty="0" smtClean="0">
                <a:solidFill>
                  <a:schemeClr val="tx1"/>
                </a:solidFill>
              </a:rPr>
              <a:t>(HT/100)^2</a:t>
            </a:r>
            <a:r>
              <a:rPr lang="en-US" altLang="ja-JP" sz="1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10858"/>
              </p:ext>
            </p:extLst>
          </p:nvPr>
        </p:nvGraphicFramePr>
        <p:xfrm>
          <a:off x="8173340" y="2241072"/>
          <a:ext cx="1037334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78"/>
                <a:gridCol w="345778"/>
                <a:gridCol w="345778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56.32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63.58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71.28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の基本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ggplot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散布図の作成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geom_point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 plot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geom_line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ヒストグラムの作成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geom_histogram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図の作成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geom_boxplot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2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Exploratory Data Analysis</a:t>
            </a:r>
            <a:r>
              <a:rPr kumimoji="1" lang="ja-JP" altLang="en-US" dirty="0"/>
              <a:t> </a:t>
            </a:r>
            <a:r>
              <a:rPr kumimoji="1" lang="en-US" altLang="ja-JP" dirty="0"/>
              <a:t>(EDA)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en-US" altLang="ja-JP" dirty="0"/>
              <a:t>Data Handling</a:t>
            </a:r>
          </a:p>
          <a:p>
            <a:pPr lvl="1"/>
            <a:r>
              <a:rPr lang="ja-JP" altLang="en-US" dirty="0"/>
              <a:t>必要な</a:t>
            </a:r>
            <a:r>
              <a:rPr lang="ja-JP" altLang="en-US" dirty="0" smtClean="0"/>
              <a:t>スキル：データの読み込み，表示，計測，抜き出し，</a:t>
            </a:r>
            <a:r>
              <a:rPr lang="ja-JP" altLang="en-US" dirty="0"/>
              <a:t>要約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</a:t>
            </a:r>
            <a:r>
              <a:rPr lang="en-US" altLang="ja-JP" dirty="0" smtClean="0"/>
              <a:t>1</a:t>
            </a:r>
          </a:p>
          <a:p>
            <a:pPr lvl="1"/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r>
              <a:rPr lang="ja-JP" altLang="en-US" dirty="0" smtClean="0"/>
              <a:t>によく使う関数</a:t>
            </a:r>
            <a:endParaRPr lang="en-US" altLang="ja-JP" dirty="0"/>
          </a:p>
          <a:p>
            <a:r>
              <a:rPr lang="en-US" altLang="ja-JP" dirty="0"/>
              <a:t>Data Visualization</a:t>
            </a:r>
          </a:p>
          <a:p>
            <a:pPr lvl="1"/>
            <a:r>
              <a:rPr lang="ja-JP" altLang="en-US" dirty="0"/>
              <a:t>必要な</a:t>
            </a:r>
            <a:r>
              <a:rPr lang="ja-JP" altLang="en-US" dirty="0" smtClean="0"/>
              <a:t>スキル：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-2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その他よく使う関数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 Topic</a:t>
            </a:r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帳票の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word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officer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(EDA)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解析の前にデータの概要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傾向を把握する（可視化による一時分析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解析対象となる変数の平均推移の形，個別推移の形，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外れ値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異常値の有無，</a:t>
            </a:r>
            <a:r>
              <a:rPr lang="en-US" altLang="ja-JP" dirty="0" smtClean="0"/>
              <a:t>PK/PD</a:t>
            </a:r>
            <a:r>
              <a:rPr lang="ja-JP" altLang="en-US" dirty="0"/>
              <a:t>の</a:t>
            </a:r>
            <a:r>
              <a:rPr lang="ja-JP" altLang="en-US" dirty="0" smtClean="0"/>
              <a:t>相関確認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共変量の分布，相関，</a:t>
            </a:r>
            <a:r>
              <a:rPr lang="ja-JP" altLang="en-US" dirty="0"/>
              <a:t>外れ値</a:t>
            </a:r>
            <a:r>
              <a:rPr lang="en-US" altLang="ja-JP" dirty="0"/>
              <a:t>/</a:t>
            </a:r>
            <a:r>
              <a:rPr lang="ja-JP" altLang="en-US" dirty="0"/>
              <a:t>異常値の有無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解析データセットに対して，以下を行う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興味の対象ごとの要約</a:t>
            </a:r>
            <a:r>
              <a:rPr lang="ja-JP" altLang="en-US" dirty="0"/>
              <a:t>統計量の</a:t>
            </a:r>
            <a:r>
              <a:rPr lang="ja-JP" altLang="en-US" dirty="0" smtClean="0"/>
              <a:t>算出（</a:t>
            </a:r>
            <a:r>
              <a:rPr lang="en-US" altLang="ja-JP" dirty="0"/>
              <a:t>N, mean,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median</a:t>
            </a:r>
            <a:r>
              <a:rPr lang="en-US" altLang="ja-JP" dirty="0"/>
              <a:t>, min, max</a:t>
            </a:r>
            <a:r>
              <a:rPr lang="ja-JP" altLang="en-US" dirty="0"/>
              <a:t>など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探索的</a:t>
            </a:r>
            <a:r>
              <a:rPr kumimoji="1" lang="ja-JP" altLang="en-US" dirty="0"/>
              <a:t>なグラフ作成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2681F239-716B-4C8E-A65A-4189FED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25235"/>
            <a:ext cx="2909887" cy="2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 Example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501213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連続共変量の試験ごとの要約統計量（</a:t>
            </a:r>
            <a:r>
              <a:rPr lang="ja-JP" altLang="en-US" dirty="0" smtClean="0"/>
              <a:t>中央値</a:t>
            </a:r>
            <a:r>
              <a:rPr lang="en-US" altLang="ja-JP" dirty="0" smtClean="0"/>
              <a:t>[</a:t>
            </a:r>
            <a:r>
              <a:rPr lang="ja-JP" altLang="en-US" dirty="0" smtClean="0"/>
              <a:t>最小</a:t>
            </a:r>
            <a:r>
              <a:rPr lang="en-US" altLang="ja-JP" dirty="0" smtClean="0"/>
              <a:t>-</a:t>
            </a:r>
            <a:r>
              <a:rPr lang="ja-JP" altLang="en-US" dirty="0" smtClean="0"/>
              <a:t>最大</a:t>
            </a:r>
            <a:r>
              <a:rPr lang="en-US" altLang="ja-JP" dirty="0" smtClean="0"/>
              <a:t>]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5180025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Study No=3, 4</a:t>
            </a:r>
            <a:r>
              <a:rPr kumimoji="1" lang="ja-JP" altLang="en-US" dirty="0" smtClean="0"/>
              <a:t>では身長が入っていない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Study No=3, </a:t>
            </a:r>
            <a:r>
              <a:rPr lang="en-US" altLang="ja-JP" dirty="0" smtClean="0"/>
              <a:t>4</a:t>
            </a:r>
            <a:r>
              <a:rPr lang="ja-JP" altLang="en-US" dirty="0" smtClean="0"/>
              <a:t>で異常に高い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が存在する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99666"/>
              </p:ext>
            </p:extLst>
          </p:nvPr>
        </p:nvGraphicFramePr>
        <p:xfrm>
          <a:off x="916579" y="2263322"/>
          <a:ext cx="4492625" cy="2590800"/>
        </p:xfrm>
        <a:graphic>
          <a:graphicData uri="http://schemas.openxmlformats.org/drawingml/2006/table">
            <a:tbl>
              <a:tblPr firstRow="1" bandRow="1"/>
              <a:tblGrid>
                <a:gridCol w="731520"/>
                <a:gridCol w="835025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 </a:t>
                      </a: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76.0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CRCL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531.0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406.0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34" y="1396251"/>
            <a:ext cx="5366215" cy="402466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677296" y="704742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用量</a:t>
            </a:r>
            <a:r>
              <a:rPr lang="en-US" altLang="ja-JP" dirty="0" smtClean="0"/>
              <a:t>-</a:t>
            </a:r>
            <a:r>
              <a:rPr lang="ja-JP" altLang="en-US" dirty="0" smtClean="0"/>
              <a:t>投与期ごとの血中濃度推移</a:t>
            </a:r>
            <a:endParaRPr lang="en-US" altLang="ja-JP" dirty="0" smtClean="0"/>
          </a:p>
          <a:p>
            <a:r>
              <a:rPr kumimoji="1" lang="ja-JP" altLang="en-US" dirty="0" smtClean="0"/>
              <a:t>（灰色：個別値，赤：平均値）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20357" y="5486095"/>
            <a:ext cx="48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期目で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例に</a:t>
            </a:r>
            <a:r>
              <a:rPr kumimoji="1" lang="en-US" altLang="ja-JP" dirty="0" smtClean="0"/>
              <a:t>secondary peak</a:t>
            </a:r>
            <a:r>
              <a:rPr kumimoji="1" lang="ja-JP" altLang="en-US" dirty="0" smtClean="0"/>
              <a:t>が認められる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データの読み込み，整形，集計を行い，目的とする出力を作成する</a:t>
            </a:r>
            <a:endParaRPr lang="en-US" altLang="ja-JP" dirty="0" smtClean="0"/>
          </a:p>
          <a:p>
            <a:r>
              <a:rPr lang="ja-JP" altLang="en-US" dirty="0" smtClean="0"/>
              <a:t>グラフ作成の前処理としても必要なことが多い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package “</a:t>
            </a:r>
            <a:r>
              <a:rPr kumimoji="1" lang="en-US" altLang="ja-JP" dirty="0" err="1" smtClean="0"/>
              <a:t>dplyr</a:t>
            </a:r>
            <a:r>
              <a:rPr kumimoji="1" lang="en-US" altLang="ja-JP" dirty="0" smtClean="0"/>
              <a:t>” 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R studio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cheatsheet</a:t>
            </a:r>
            <a:r>
              <a:rPr kumimoji="1" lang="ja-JP" altLang="en-US" dirty="0" smtClean="0"/>
              <a:t>（</a:t>
            </a:r>
            <a:r>
              <a:rPr lang="en-US" altLang="ja-JP" dirty="0"/>
              <a:t>Data Transformation </a:t>
            </a:r>
            <a:r>
              <a:rPr lang="en-US" altLang="ja-JP" dirty="0" err="1"/>
              <a:t>Cheatsheet</a:t>
            </a:r>
            <a:r>
              <a:rPr kumimoji="1" lang="ja-JP" altLang="en-US" dirty="0" smtClean="0"/>
              <a:t>）が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2082"/>
            <a:ext cx="11089105" cy="4819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b="1" u="sng" dirty="0" smtClean="0"/>
              <a:t>データの読み込み</a:t>
            </a:r>
            <a:endParaRPr lang="en-US" altLang="ja-JP" b="1" u="sng" dirty="0" smtClean="0"/>
          </a:p>
          <a:p>
            <a:r>
              <a:rPr lang="en-US" altLang="ja-JP" dirty="0" err="1" smtClean="0">
                <a:solidFill>
                  <a:srgbClr val="0070C0"/>
                </a:solidFill>
              </a:rPr>
              <a:t>read_csv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read_table</a:t>
            </a:r>
            <a:r>
              <a:rPr lang="en-US" altLang="ja-JP" dirty="0" smtClean="0"/>
              <a:t>: c</a:t>
            </a:r>
            <a:r>
              <a:rPr kumimoji="1" lang="en-US" altLang="ja-JP" dirty="0" smtClean="0"/>
              <a:t>sv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コンマ区切り</a:t>
            </a:r>
            <a:r>
              <a:rPr kumimoji="1" lang="en-US" altLang="ja-JP" dirty="0"/>
              <a:t>), txt</a:t>
            </a:r>
            <a:r>
              <a:rPr kumimoji="1" lang="ja-JP" altLang="en-US" dirty="0"/>
              <a:t>形式（スペース </a:t>
            </a:r>
            <a:r>
              <a:rPr kumimoji="1" lang="en-US" altLang="ja-JP" dirty="0"/>
              <a:t>or tab</a:t>
            </a:r>
            <a:r>
              <a:rPr kumimoji="1" lang="ja-JP" altLang="en-US" dirty="0"/>
              <a:t>区切り）のファイルを読み込む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自動でデータの型（</a:t>
            </a:r>
            <a:r>
              <a:rPr kumimoji="1" lang="en-US" altLang="ja-JP" dirty="0"/>
              <a:t>double, character..</a:t>
            </a:r>
            <a:r>
              <a:rPr kumimoji="1" lang="ja-JP" altLang="en-US" dirty="0"/>
              <a:t>等）を特定</a:t>
            </a:r>
            <a:r>
              <a:rPr kumimoji="1" lang="ja-JP" altLang="en-US" dirty="0" smtClean="0"/>
              <a:t>するが，うまく認識してくれないケースがある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u="sng" dirty="0" smtClean="0"/>
              <a:t>文字列の結合</a:t>
            </a:r>
            <a:endParaRPr lang="en-US" altLang="ja-JP" b="1" u="sng" dirty="0" smtClean="0"/>
          </a:p>
          <a:p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: </a:t>
            </a:r>
            <a:r>
              <a:rPr lang="ja-JP" altLang="en-US" dirty="0"/>
              <a:t>文字列を結合する際に間に何も入れない</a:t>
            </a:r>
          </a:p>
          <a:p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 smtClean="0"/>
              <a:t>: </a:t>
            </a:r>
            <a:r>
              <a:rPr lang="ja-JP" altLang="en-US" dirty="0" smtClean="0"/>
              <a:t>文字列</a:t>
            </a:r>
            <a:r>
              <a:rPr lang="ja-JP" altLang="en-US" dirty="0"/>
              <a:t>を結合する際に間にスペースを入れる（</a:t>
            </a:r>
            <a:r>
              <a:rPr lang="en-US" altLang="ja-JP" dirty="0"/>
              <a:t>default, </a:t>
            </a:r>
            <a:r>
              <a:rPr lang="ja-JP" altLang="en-US" dirty="0"/>
              <a:t>変更可能）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 smtClean="0"/>
              <a:t>関数例</a:t>
            </a:r>
            <a:r>
              <a:rPr lang="ja-JP" altLang="en-US" dirty="0"/>
              <a:t>：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dirty="0" smtClean="0"/>
              <a:t>nm_data0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“cloud/project/R-for-</a:t>
            </a:r>
            <a:r>
              <a:rPr lang="en-US" altLang="ja-JP" dirty="0" err="1">
                <a:solidFill>
                  <a:schemeClr val="accent6">
                    <a:lumMod val="75000"/>
                  </a:schemeClr>
                </a:solidFill>
              </a:rPr>
              <a:t>PMx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-master 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形式で読み込む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),</a:t>
            </a:r>
            <a:r>
              <a:rPr lang="ja-JP" altLang="en-US" dirty="0"/>
              <a:t> </a:t>
            </a:r>
            <a:r>
              <a:rPr lang="en-US" altLang="ja-JP" dirty="0" err="1"/>
              <a:t>na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“.”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= </a:t>
            </a:r>
            <a:r>
              <a:rPr lang="en-US" altLang="ja-JP" dirty="0" err="1"/>
              <a:t>col_character</a:t>
            </a:r>
            <a:r>
              <a:rPr lang="en-US" altLang="ja-JP" dirty="0"/>
              <a:t>(), TREAT = </a:t>
            </a:r>
            <a:r>
              <a:rPr lang="en-US" altLang="ja-JP" dirty="0" err="1"/>
              <a:t>col_character</a:t>
            </a:r>
            <a:r>
              <a:rPr lang="en-US" altLang="ja-JP" dirty="0" smtClean="0"/>
              <a:t>(), RACE = </a:t>
            </a:r>
            <a:r>
              <a:rPr lang="en-US" altLang="ja-JP" dirty="0" err="1" smtClean="0"/>
              <a:t>col_factor</a:t>
            </a:r>
            <a:r>
              <a:rPr lang="en-US" altLang="ja-JP" dirty="0" smtClean="0"/>
              <a:t>())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2"/>
            <a:r>
              <a:rPr lang="en-US" altLang="ja-JP" dirty="0" smtClean="0"/>
              <a:t>.(</a:t>
            </a:r>
            <a:r>
              <a:rPr lang="ja-JP" altLang="en-US" dirty="0"/>
              <a:t>ピリオド</a:t>
            </a:r>
            <a:r>
              <a:rPr lang="en-US" altLang="ja-JP" dirty="0"/>
              <a:t>)</a:t>
            </a:r>
            <a:r>
              <a:rPr lang="ja-JP" altLang="en-US" dirty="0"/>
              <a:t>の値を</a:t>
            </a:r>
            <a:r>
              <a:rPr lang="en-US" altLang="ja-JP" dirty="0"/>
              <a:t>NA</a:t>
            </a:r>
            <a:r>
              <a:rPr lang="ja-JP" altLang="en-US" dirty="0"/>
              <a:t>とみなす⇒誤って</a:t>
            </a:r>
            <a:r>
              <a:rPr lang="en-US" altLang="ja-JP" dirty="0"/>
              <a:t>character</a:t>
            </a:r>
            <a:r>
              <a:rPr lang="ja-JP" altLang="en-US" dirty="0"/>
              <a:t>と認識されることを避ける</a:t>
            </a:r>
            <a:endParaRPr lang="en-US" altLang="ja-JP" dirty="0"/>
          </a:p>
          <a:p>
            <a:pPr lvl="2"/>
            <a:r>
              <a:rPr lang="en-US" altLang="ja-JP" dirty="0" err="1"/>
              <a:t>col_type</a:t>
            </a:r>
            <a:r>
              <a:rPr lang="ja-JP" altLang="en-US" dirty="0"/>
              <a:t>で特定の行の型を指定する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smtClean="0"/>
              <a:t>nm_data00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txt</a:t>
            </a:r>
            <a:r>
              <a:rPr lang="ja-JP" altLang="en-US" dirty="0" smtClean="0"/>
              <a:t>形式</a:t>
            </a:r>
            <a:r>
              <a:rPr lang="ja-JP" altLang="en-US" dirty="0"/>
              <a:t>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400" b="1" u="sng" dirty="0" smtClean="0"/>
              <a:t>データの表示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head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データの最初の</a:t>
            </a:r>
            <a:r>
              <a:rPr kumimoji="1" lang="en-US" altLang="ja-JP" sz="2000" dirty="0" smtClean="0"/>
              <a:t>5</a:t>
            </a:r>
            <a:r>
              <a:rPr kumimoji="1" lang="ja-JP" altLang="en-US" sz="2000" dirty="0" smtClean="0"/>
              <a:t>行（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）を表示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関数例：</a:t>
            </a:r>
            <a:r>
              <a:rPr lang="en-US" altLang="ja-JP" sz="1600" dirty="0" smtClean="0">
                <a:solidFill>
                  <a:srgbClr val="0070C0"/>
                </a:solidFill>
              </a:rPr>
              <a:t>head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, 10)</a:t>
            </a:r>
            <a:br>
              <a:rPr lang="en-US" altLang="ja-JP" sz="1600" dirty="0" smtClean="0"/>
            </a:br>
            <a:r>
              <a:rPr lang="ja-JP" altLang="en-US" sz="1600" dirty="0" smtClean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の最初の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行を表示</a:t>
            </a:r>
            <a:endParaRPr kumimoji="1" lang="en-US" altLang="ja-JP" sz="1600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View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データをスプレッドシートとして表示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>
                <a:solidFill>
                  <a:srgbClr val="0070C0"/>
                </a:solidFill>
              </a:rPr>
              <a:t>View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をスプレッドシートとして表示</a:t>
            </a:r>
            <a:endParaRPr lang="en-US" altLang="ja-JP" sz="1600" dirty="0" smtClean="0"/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names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データの列名を表示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2400" b="1" u="sng" dirty="0"/>
              <a:t>データ</a:t>
            </a:r>
            <a:r>
              <a:rPr lang="ja-JP" altLang="en-US" sz="2400" b="1" u="sng" dirty="0" smtClean="0"/>
              <a:t>の計測</a:t>
            </a:r>
            <a:endParaRPr lang="en-US" altLang="ja-JP" sz="2400" b="1" u="sng" dirty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n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nrow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/>
              <a:t>データの行数</a:t>
            </a:r>
            <a:r>
              <a:rPr kumimoji="1" lang="ja-JP" altLang="en-US" sz="2000" dirty="0" smtClean="0"/>
              <a:t>を計測，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ja-JP" altLang="en-US" sz="2000" dirty="0" smtClean="0"/>
              <a:t>では</a:t>
            </a:r>
            <a:r>
              <a:rPr kumimoji="1" lang="en-US" altLang="ja-JP" sz="2000" dirty="0" smtClean="0"/>
              <a:t>()</a:t>
            </a:r>
            <a:r>
              <a:rPr lang="ja-JP" altLang="en-US" sz="2000" dirty="0" smtClean="0"/>
              <a:t>内</a:t>
            </a:r>
            <a:r>
              <a:rPr lang="ja-JP" altLang="en-US" sz="2000" dirty="0" smtClean="0"/>
              <a:t>の変数</a:t>
            </a:r>
            <a:r>
              <a:rPr lang="ja-JP" altLang="en-US" sz="2000" dirty="0" smtClean="0"/>
              <a:t>でグループ化して</a:t>
            </a:r>
            <a:r>
              <a:rPr lang="ja-JP" altLang="en-US" sz="2000" dirty="0"/>
              <a:t>計測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 %&gt;% </a:t>
            </a:r>
            <a:r>
              <a:rPr lang="en-US" altLang="ja-JP" sz="1600" dirty="0" smtClean="0">
                <a:solidFill>
                  <a:srgbClr val="0070C0"/>
                </a:solidFill>
              </a:rPr>
              <a:t>count</a:t>
            </a:r>
            <a:r>
              <a:rPr lang="en-US" altLang="ja-JP" sz="1600" dirty="0" smtClean="0"/>
              <a:t>(PN)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の行数を</a:t>
            </a:r>
            <a:r>
              <a:rPr lang="en-US" altLang="ja-JP" sz="1600" dirty="0" smtClean="0"/>
              <a:t>PN</a:t>
            </a:r>
            <a:r>
              <a:rPr lang="ja-JP" altLang="en-US" sz="1600" dirty="0" smtClean="0"/>
              <a:t>ごとに計測</a:t>
            </a:r>
            <a:endParaRPr lang="en-US" altLang="ja-JP" sz="16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ncol</a:t>
            </a:r>
            <a:r>
              <a:rPr lang="en-US" altLang="ja-JP" sz="2000" dirty="0" smtClean="0"/>
              <a:t>:</a:t>
            </a:r>
            <a:r>
              <a:rPr lang="ja-JP" altLang="en-US" sz="2000" dirty="0"/>
              <a:t>データ</a:t>
            </a:r>
            <a:r>
              <a:rPr lang="ja-JP" altLang="en-US" sz="2000" dirty="0" smtClean="0"/>
              <a:t>の列数を</a:t>
            </a:r>
            <a:r>
              <a:rPr lang="ja-JP" altLang="en-US" sz="2000" dirty="0"/>
              <a:t>計測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11904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表示，計測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rgbClr val="0070C0"/>
                </a:solidFill>
              </a:rPr>
              <a:t>head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View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names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</a:rPr>
              <a:t>count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nrow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ncol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5433"/>
              </p:ext>
            </p:extLst>
          </p:nvPr>
        </p:nvGraphicFramePr>
        <p:xfrm>
          <a:off x="8153400" y="2237546"/>
          <a:ext cx="2487660" cy="234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32"/>
                <a:gridCol w="497532"/>
                <a:gridCol w="497532"/>
                <a:gridCol w="497532"/>
                <a:gridCol w="497532"/>
              </a:tblGrid>
              <a:tr h="39095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矢印コネクタ 7"/>
          <p:cNvCxnSpPr/>
          <p:nvPr/>
        </p:nvCxnSpPr>
        <p:spPr>
          <a:xfrm flipH="1">
            <a:off x="7903491" y="2369748"/>
            <a:ext cx="0" cy="208134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88608" y="322575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row/</a:t>
            </a:r>
            <a:r>
              <a:rPr kumimoji="1" lang="ja-JP" altLang="en-US" dirty="0" smtClean="0"/>
              <a:t>行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rot="16200000" flipH="1">
            <a:off x="9397230" y="981805"/>
            <a:ext cx="0" cy="208134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848788" y="1551642"/>
            <a:ext cx="7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col/</a:t>
            </a:r>
            <a:r>
              <a:rPr kumimoji="1" lang="ja-JP" altLang="en-US" dirty="0" smtClean="0"/>
              <a:t>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filter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slice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group_by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u="sng" dirty="0" smtClean="0"/>
              <a:t>データの抜き出し</a:t>
            </a:r>
            <a:endParaRPr lang="en-US" altLang="ja-JP" sz="2000" b="1" u="sng" dirty="0" smtClean="0"/>
          </a:p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filter</a:t>
            </a:r>
            <a:r>
              <a:rPr kumimoji="1" lang="en-US" altLang="ja-JP" sz="1600" dirty="0" smtClean="0"/>
              <a:t>: ()</a:t>
            </a:r>
            <a:r>
              <a:rPr kumimoji="1" lang="ja-JP" altLang="en-US" sz="1600" dirty="0" smtClean="0"/>
              <a:t>内の条件式に該当する行を抜き出す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 smtClean="0"/>
              <a:t>:  </a:t>
            </a:r>
            <a:r>
              <a:rPr lang="en-US" altLang="ja-JP" sz="1200" dirty="0" err="1" smtClean="0"/>
              <a:t>nm_data</a:t>
            </a:r>
            <a:r>
              <a:rPr lang="en-US" altLang="ja-JP" sz="1200" dirty="0" smtClean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filter</a:t>
            </a:r>
            <a:r>
              <a:rPr lang="en-US" altLang="ja-JP" sz="1200" dirty="0" smtClean="0"/>
              <a:t>(DOSE &lt;= 500)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DOSE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500</a:t>
            </a:r>
            <a:r>
              <a:rPr lang="ja-JP" altLang="en-US" sz="1200" dirty="0" smtClean="0"/>
              <a:t>以下の行を抜き出す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filter</a:t>
            </a:r>
            <a:r>
              <a:rPr lang="en-US" altLang="ja-JP" sz="1200" dirty="0"/>
              <a:t>(DOSE &lt;= </a:t>
            </a:r>
            <a:r>
              <a:rPr lang="en-US" altLang="ja-JP" sz="1200" dirty="0" smtClean="0"/>
              <a:t>500 &amp; RACE == 1)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DOSE</a:t>
            </a:r>
            <a:r>
              <a:rPr lang="ja-JP" altLang="en-US" sz="1200" dirty="0"/>
              <a:t>が</a:t>
            </a:r>
            <a:r>
              <a:rPr lang="en-US" altLang="ja-JP" sz="1200" dirty="0"/>
              <a:t>500</a:t>
            </a:r>
            <a:r>
              <a:rPr lang="ja-JP" altLang="en-US" sz="1200" dirty="0" smtClean="0"/>
              <a:t>以下かつ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を抜き出す</a:t>
            </a:r>
            <a:endParaRPr lang="en-US" altLang="ja-JP" sz="12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slice</a:t>
            </a:r>
            <a:r>
              <a:rPr lang="en-US" altLang="ja-JP" sz="1600" dirty="0" smtClean="0"/>
              <a:t>: ()</a:t>
            </a:r>
            <a:r>
              <a:rPr lang="ja-JP" altLang="en-US" sz="1600" dirty="0" smtClean="0"/>
              <a:t>内の行数だけ行を取り出す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行を取り出す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b="1" u="sng" dirty="0" smtClean="0"/>
              <a:t>データの要約</a:t>
            </a:r>
            <a:endParaRPr lang="en-US" altLang="ja-JP" sz="2000" b="1" u="sng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以降の処理を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内ごとに行う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600" dirty="0" smtClean="0"/>
              <a:t>: group</a:t>
            </a:r>
            <a:r>
              <a:rPr lang="ja-JP" altLang="en-US" sz="1600" dirty="0" smtClean="0"/>
              <a:t>ごとの処理を解除する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行抜き出す（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行とする）</a:t>
            </a:r>
            <a:endParaRPr lang="en-US" altLang="ja-JP" sz="1200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600" dirty="0" smtClean="0"/>
              <a:t>: </a:t>
            </a:r>
            <a:r>
              <a:rPr lang="en-US" altLang="ja-JP" sz="1600" dirty="0" err="1" smtClean="0"/>
              <a:t>group_by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grouping</a:t>
            </a:r>
            <a:r>
              <a:rPr lang="ja-JP" altLang="en-US" sz="1600" dirty="0" smtClean="0"/>
              <a:t>した列ごとに新たな列を作る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</a:t>
            </a:r>
            <a:r>
              <a:rPr lang="en-US" altLang="ja-JP" sz="1200" dirty="0"/>
              <a:t>%&gt;% </a:t>
            </a:r>
            <a:r>
              <a:rPr lang="en-US" altLang="ja-JP" sz="1200" dirty="0">
                <a:solidFill>
                  <a:srgbClr val="0070C0"/>
                </a:solidFill>
              </a:rPr>
              <a:t>slice</a:t>
            </a:r>
            <a:r>
              <a:rPr lang="en-US" altLang="ja-JP" sz="1200" dirty="0"/>
              <a:t>(1)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(RACE)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BW_mean</a:t>
            </a:r>
            <a:r>
              <a:rPr lang="en-US" altLang="ja-JP" sz="1200" dirty="0" smtClean="0"/>
              <a:t> = mean(BW))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ごとに最初の</a:t>
            </a:r>
            <a:r>
              <a:rPr lang="en-US" altLang="ja-JP" sz="1200" dirty="0"/>
              <a:t>1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抜き出し，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BW</a:t>
            </a:r>
            <a:r>
              <a:rPr lang="ja-JP" altLang="en-US" sz="1200" dirty="0" smtClean="0"/>
              <a:t>の平均値を求める</a:t>
            </a:r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1600" dirty="0"/>
          </a:p>
          <a:p>
            <a:pPr marL="457200" lvl="1" indent="0">
              <a:buNone/>
            </a:pPr>
            <a:endParaRPr lang="en-US" altLang="ja-JP" sz="1200" dirty="0" smtClean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99867"/>
              </p:ext>
            </p:extLst>
          </p:nvPr>
        </p:nvGraphicFramePr>
        <p:xfrm>
          <a:off x="5543928" y="1790086"/>
          <a:ext cx="1202347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125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右矢印 6"/>
          <p:cNvSpPr/>
          <p:nvPr/>
        </p:nvSpPr>
        <p:spPr>
          <a:xfrm>
            <a:off x="6877050" y="2255768"/>
            <a:ext cx="852596" cy="45391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DOSE &lt;= </a:t>
            </a:r>
            <a:r>
              <a:rPr lang="en-US" altLang="ja-JP" sz="1000" dirty="0" smtClean="0">
                <a:solidFill>
                  <a:schemeClr val="tx1"/>
                </a:solidFill>
              </a:rPr>
              <a:t>500)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205" y="235658"/>
            <a:ext cx="2489398" cy="221599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b="1" u="sng" dirty="0" smtClean="0"/>
              <a:t>条件式の例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== 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と等しい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!=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B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と異なる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&lt;=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以下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&gt;= B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以上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&lt; B  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未満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 B 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より大きい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%in%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c(B, C, D)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B, C, D</a:t>
            </a:r>
            <a:r>
              <a:rPr kumimoji="1" lang="ja-JP" altLang="en-US" sz="1050" dirty="0" smtClean="0"/>
              <a:t>に含まれない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== B &amp; C == D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と等しくかつ</a:t>
            </a:r>
            <a:r>
              <a:rPr lang="en-US" altLang="ja-JP" sz="1050" dirty="0" smtClean="0"/>
              <a:t>C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D</a:t>
            </a:r>
            <a:r>
              <a:rPr lang="ja-JP" altLang="en-US" sz="1050" dirty="0" smtClean="0"/>
              <a:t>と等しい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== B | C == D : </a:t>
            </a:r>
            <a:r>
              <a:rPr lang="en-US" altLang="ja-JP" sz="1050" dirty="0"/>
              <a:t>A</a:t>
            </a:r>
            <a:r>
              <a:rPr lang="ja-JP" altLang="en-US" sz="1050" dirty="0"/>
              <a:t>が</a:t>
            </a:r>
            <a:r>
              <a:rPr lang="en-US" altLang="ja-JP" sz="1050" dirty="0"/>
              <a:t>B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等しい又は</a:t>
            </a:r>
            <a:r>
              <a:rPr lang="en-US" altLang="ja-JP" sz="1050" dirty="0" smtClean="0"/>
              <a:t>C</a:t>
            </a:r>
            <a:r>
              <a:rPr lang="ja-JP" altLang="en-US" sz="1050" dirty="0"/>
              <a:t>が</a:t>
            </a:r>
            <a:r>
              <a:rPr lang="en-US" altLang="ja-JP" sz="1050" dirty="0"/>
              <a:t>D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</a:t>
            </a:r>
            <a:endParaRPr lang="en-US" altLang="ja-JP" sz="1050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39007"/>
              </p:ext>
            </p:extLst>
          </p:nvPr>
        </p:nvGraphicFramePr>
        <p:xfrm>
          <a:off x="7818808" y="2083102"/>
          <a:ext cx="1202347" cy="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3744"/>
              </p:ext>
            </p:extLst>
          </p:nvPr>
        </p:nvGraphicFramePr>
        <p:xfrm>
          <a:off x="5946174" y="3563736"/>
          <a:ext cx="1202347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2" name="右矢印 21"/>
          <p:cNvSpPr/>
          <p:nvPr/>
        </p:nvSpPr>
        <p:spPr>
          <a:xfrm>
            <a:off x="7353300" y="4400751"/>
            <a:ext cx="1350101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group_by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(ID) %&gt;% slice(1)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87898"/>
              </p:ext>
            </p:extLst>
          </p:nvPr>
        </p:nvGraphicFramePr>
        <p:xfrm>
          <a:off x="8826253" y="4114826"/>
          <a:ext cx="1202347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" name="右矢印 23"/>
          <p:cNvSpPr/>
          <p:nvPr/>
        </p:nvSpPr>
        <p:spPr>
          <a:xfrm>
            <a:off x="8703401" y="5378552"/>
            <a:ext cx="1679866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group_by</a:t>
            </a:r>
            <a:r>
              <a:rPr lang="en-US" altLang="ja-JP" sz="1100" dirty="0">
                <a:solidFill>
                  <a:schemeClr val="tx1"/>
                </a:solidFill>
              </a:rPr>
              <a:t>(RACE) %&gt;%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summarise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BW_mean</a:t>
            </a:r>
            <a:r>
              <a:rPr lang="en-US" altLang="ja-JP" sz="1100" dirty="0" smtClean="0">
                <a:solidFill>
                  <a:schemeClr val="tx1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= mean(BW))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18273"/>
              </p:ext>
            </p:extLst>
          </p:nvPr>
        </p:nvGraphicFramePr>
        <p:xfrm>
          <a:off x="10607973" y="5227998"/>
          <a:ext cx="1231094" cy="8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47"/>
                <a:gridCol w="615547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BW_mean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9231205" y="2571608"/>
            <a:ext cx="2791417" cy="140807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u="sng" dirty="0" smtClean="0"/>
              <a:t>要約統計量の関数例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n : </a:t>
            </a:r>
            <a:r>
              <a:rPr kumimoji="1" lang="ja-JP" altLang="en-US" sz="1050" dirty="0" smtClean="0"/>
              <a:t>例数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mean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lang="ja-JP" altLang="en-US" sz="1050" dirty="0"/>
              <a:t>平均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sd</a:t>
            </a:r>
            <a:r>
              <a:rPr lang="en-US" altLang="ja-JP" sz="1050" dirty="0"/>
              <a:t>   :</a:t>
            </a:r>
            <a:r>
              <a:rPr lang="ja-JP" altLang="en-US" sz="1050" dirty="0"/>
              <a:t> 標準偏差</a:t>
            </a:r>
            <a:endParaRPr lang="en-US" altLang="ja-JP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median  : </a:t>
            </a:r>
            <a:r>
              <a:rPr lang="ja-JP" altLang="en-US" sz="1050" dirty="0" smtClean="0"/>
              <a:t>中央値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min</a:t>
            </a:r>
            <a:r>
              <a:rPr kumimoji="1" lang="en-US" altLang="ja-JP" sz="1050" dirty="0" smtClean="0"/>
              <a:t>: </a:t>
            </a:r>
            <a:r>
              <a:rPr kumimoji="1" lang="ja-JP" altLang="en-US" sz="1050" dirty="0" smtClean="0"/>
              <a:t>最小値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max : </a:t>
            </a:r>
            <a:r>
              <a:rPr lang="ja-JP" altLang="en-US" sz="1050" dirty="0" smtClean="0"/>
              <a:t>最大値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quantile(,</a:t>
            </a:r>
            <a:r>
              <a:rPr lang="en-US" altLang="ja-JP" sz="1050" dirty="0" err="1" smtClean="0"/>
              <a:t>prob</a:t>
            </a:r>
            <a:r>
              <a:rPr lang="en-US" altLang="ja-JP" sz="1050" dirty="0" smtClean="0"/>
              <a:t>=X) :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100*X</a:t>
            </a:r>
            <a:r>
              <a:rPr lang="ja-JP" altLang="en-US" sz="1050" dirty="0" smtClean="0"/>
              <a:t>のパーセント点</a:t>
            </a:r>
            <a:endParaRPr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 smtClean="0"/>
              <a:t>を</a:t>
            </a:r>
            <a:r>
              <a:rPr lang="en-US" altLang="ja-JP" dirty="0" smtClean="0"/>
              <a:t>nm_data2</a:t>
            </a:r>
            <a:r>
              <a:rPr lang="ja-JP" altLang="en-US" dirty="0" smtClean="0"/>
              <a:t>として読み込み，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試験（</a:t>
            </a:r>
            <a:r>
              <a:rPr lang="en-US" altLang="ja-JP" dirty="0" smtClean="0"/>
              <a:t>PN</a:t>
            </a:r>
            <a:r>
              <a:rPr lang="ja-JP" altLang="en-US" dirty="0" smtClean="0"/>
              <a:t>）ごとの被験者</a:t>
            </a:r>
            <a:r>
              <a:rPr lang="en-US" altLang="ja-JP" dirty="0" smtClean="0"/>
              <a:t>(ID)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MK7655(DRUG=2)</a:t>
            </a:r>
            <a:r>
              <a:rPr lang="ja-JP" altLang="en-US" dirty="0" smtClean="0"/>
              <a:t>の有効血漿中濃度の数（</a:t>
            </a:r>
            <a:r>
              <a:rPr lang="en-US" altLang="ja-JP" dirty="0" smtClean="0"/>
              <a:t>MDV=0</a:t>
            </a:r>
            <a:r>
              <a:rPr lang="ja-JP" altLang="en-US" dirty="0" smtClean="0"/>
              <a:t>の行数）を計測してください</a:t>
            </a:r>
            <a:endParaRPr lang="en-US" altLang="ja-JP" dirty="0" smtClean="0"/>
          </a:p>
          <a:p>
            <a:pPr lvl="1"/>
            <a:r>
              <a:rPr lang="en-US" altLang="ja-JP" dirty="0"/>
              <a:t>PN</a:t>
            </a:r>
            <a:r>
              <a:rPr lang="ja-JP" altLang="en-US" dirty="0"/>
              <a:t> </a:t>
            </a:r>
            <a:r>
              <a:rPr lang="en-US" altLang="ja-JP" dirty="0"/>
              <a:t>= 1, 2</a:t>
            </a:r>
            <a:r>
              <a:rPr lang="ja-JP" altLang="en-US" dirty="0"/>
              <a:t>の</a:t>
            </a:r>
            <a:r>
              <a:rPr lang="ja-JP" altLang="en-US" dirty="0" smtClean="0"/>
              <a:t>データに絞り，</a:t>
            </a:r>
            <a:r>
              <a:rPr lang="ja-JP" altLang="en-US" dirty="0"/>
              <a:t>試験（</a:t>
            </a:r>
            <a:r>
              <a:rPr lang="en-US" altLang="ja-JP" dirty="0"/>
              <a:t>PN</a:t>
            </a:r>
            <a:r>
              <a:rPr lang="ja-JP" altLang="en-US" dirty="0"/>
              <a:t>）</a:t>
            </a:r>
            <a:r>
              <a:rPr lang="ja-JP" altLang="en-US" dirty="0" smtClean="0"/>
              <a:t>ごとの用量（</a:t>
            </a:r>
            <a:r>
              <a:rPr lang="en-US" altLang="ja-JP" dirty="0" smtClean="0"/>
              <a:t>DOSE</a:t>
            </a:r>
            <a:r>
              <a:rPr lang="ja-JP" altLang="en-US" dirty="0" smtClean="0"/>
              <a:t>）ごとの背景因子（</a:t>
            </a:r>
            <a:r>
              <a:rPr lang="en-US" altLang="ja-JP" dirty="0" smtClean="0"/>
              <a:t>AGE, WT, CLCR</a:t>
            </a:r>
            <a:r>
              <a:rPr lang="ja-JP" altLang="en-US" dirty="0" smtClean="0"/>
              <a:t>）の平均値を算出してください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1374</TotalTime>
  <Words>1330</Words>
  <Application>Microsoft Office PowerPoint</Application>
  <PresentationFormat>ワイド画面</PresentationFormat>
  <Paragraphs>331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0" baseType="lpstr">
      <vt:lpstr>ＭＳ Ｐゴシック</vt:lpstr>
      <vt:lpstr>ＭＳ 明朝</vt:lpstr>
      <vt:lpstr>Arial</vt:lpstr>
      <vt:lpstr>Calibri</vt:lpstr>
      <vt:lpstr>Calibri Light</vt:lpstr>
      <vt:lpstr>Cambria</vt:lpstr>
      <vt:lpstr>Times New Roman</vt:lpstr>
      <vt:lpstr>Wingdings</vt:lpstr>
      <vt:lpstr>Office テーマ</vt:lpstr>
      <vt:lpstr>Exploratory Data Analysis (EDA)</vt:lpstr>
      <vt:lpstr>Contents</vt:lpstr>
      <vt:lpstr>Exploratory Data Analysis (EDA)</vt:lpstr>
      <vt:lpstr>EDA Example</vt:lpstr>
      <vt:lpstr>Data Handling</vt:lpstr>
      <vt:lpstr>データの読み込み read_csv, read_table, paste, paste0</vt:lpstr>
      <vt:lpstr>データの表示，計測 head, View, names, count, n, nrow, ncol</vt:lpstr>
      <vt:lpstr>データの抜き出し,要約 filter, slice, group_by, summarise</vt:lpstr>
      <vt:lpstr>演習-1</vt:lpstr>
      <vt:lpstr>演習-1：回答</vt:lpstr>
      <vt:lpstr>その他よく使う関数(1) select, mutate, left_join, bind_rows, arrange</vt:lpstr>
      <vt:lpstr>Data Visualization</vt:lpstr>
      <vt:lpstr>ggplot2の基本 ggplot</vt:lpstr>
      <vt:lpstr>散布図の作成 geom_point</vt:lpstr>
      <vt:lpstr>line plotの作成 geom_line</vt:lpstr>
      <vt:lpstr>ヒストグラムの作成 geom_histogram</vt:lpstr>
      <vt:lpstr>箱ひげ図の作成 geom_boxplot</vt:lpstr>
      <vt:lpstr>演習-2</vt:lpstr>
      <vt:lpstr>演習-2：回答</vt:lpstr>
      <vt:lpstr>その他よく使う関数</vt:lpstr>
      <vt:lpstr>Advanced Topic：帳票のword出力 officer, flextable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Sasaki, Tomohiro(佐々木　智啓)</cp:lastModifiedBy>
  <cp:revision>760</cp:revision>
  <cp:lastPrinted>2019-07-18T10:05:47Z</cp:lastPrinted>
  <dcterms:created xsi:type="dcterms:W3CDTF">2019-07-16T00:45:48Z</dcterms:created>
  <dcterms:modified xsi:type="dcterms:W3CDTF">2020-09-30T08:59:16Z</dcterms:modified>
</cp:coreProperties>
</file>