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7" r:id="rId2"/>
    <p:sldId id="322" r:id="rId3"/>
    <p:sldId id="319" r:id="rId4"/>
    <p:sldId id="301" r:id="rId5"/>
    <p:sldId id="300" r:id="rId6"/>
    <p:sldId id="308" r:id="rId7"/>
    <p:sldId id="303" r:id="rId8"/>
    <p:sldId id="302" r:id="rId9"/>
    <p:sldId id="304" r:id="rId10"/>
    <p:sldId id="305" r:id="rId11"/>
    <p:sldId id="306" r:id="rId12"/>
    <p:sldId id="307" r:id="rId13"/>
    <p:sldId id="310" r:id="rId14"/>
    <p:sldId id="311" r:id="rId15"/>
    <p:sldId id="324" r:id="rId16"/>
    <p:sldId id="325" r:id="rId17"/>
    <p:sldId id="314" r:id="rId18"/>
    <p:sldId id="316" r:id="rId19"/>
    <p:sldId id="315" r:id="rId20"/>
    <p:sldId id="320" r:id="rId21"/>
    <p:sldId id="317" r:id="rId22"/>
    <p:sldId id="312" r:id="rId23"/>
    <p:sldId id="323" r:id="rId24"/>
    <p:sldId id="313" r:id="rId25"/>
    <p:sldId id="321" r:id="rId26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啓 佐々木" initials="智啓" lastIdx="7" clrIdx="0">
    <p:extLst>
      <p:ext uri="{19B8F6BF-5375-455C-9EA6-DF929625EA0E}">
        <p15:presenceInfo xmlns:p15="http://schemas.microsoft.com/office/powerpoint/2012/main" userId="2d1fa89a17887f8c" providerId="Windows Live"/>
      </p:ext>
    </p:extLst>
  </p:cmAuthor>
  <p:cmAuthor id="2" name="FUKAE MASATO / 深江 真登" initials="FM/深真" lastIdx="2" clrIdx="1">
    <p:extLst>
      <p:ext uri="{19B8F6BF-5375-455C-9EA6-DF929625EA0E}">
        <p15:presenceInfo xmlns:p15="http://schemas.microsoft.com/office/powerpoint/2012/main" userId="S-1-5-21-2304227532-392271255-3195294537-169173" providerId="AD"/>
      </p:ext>
    </p:extLst>
  </p:cmAuthor>
  <p:cmAuthor id="3" name="KASHIHARA YUSHI / 柏原 祐志" initials="KY/柏祐" lastIdx="1" clrIdx="2">
    <p:extLst>
      <p:ext uri="{19B8F6BF-5375-455C-9EA6-DF929625EA0E}">
        <p15:presenceInfo xmlns:p15="http://schemas.microsoft.com/office/powerpoint/2012/main" userId="S-1-5-21-2304227532-392271255-3195294537-203918" providerId="AD"/>
      </p:ext>
    </p:extLst>
  </p:cmAuthor>
  <p:cmAuthor id="4" name="INOUE HIROYUKI / 井上 裕之" initials="IH/井裕" lastIdx="2" clrIdx="3">
    <p:extLst>
      <p:ext uri="{19B8F6BF-5375-455C-9EA6-DF929625EA0E}">
        <p15:presenceInfo xmlns:p15="http://schemas.microsoft.com/office/powerpoint/2012/main" userId="S-1-5-21-2304227532-392271255-3195294537-19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3D3"/>
    <a:srgbClr val="F1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/>
            <a:t>server.R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6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600" dirty="0"/>
            <a:t>計算などを実施し、結果を出す</a:t>
          </a:r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6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600" dirty="0"/>
            <a:t>アウトプット</a:t>
          </a:r>
          <a:r>
            <a:rPr kumimoji="1" lang="en-US" altLang="ja-JP" sz="1600" dirty="0"/>
            <a:t/>
          </a:r>
          <a:br>
            <a:rPr kumimoji="1" lang="en-US" altLang="ja-JP" sz="1600" dirty="0"/>
          </a:br>
          <a:r>
            <a:rPr kumimoji="1" lang="ja-JP" altLang="en-US" sz="1600" dirty="0"/>
            <a:t>を作成</a:t>
          </a:r>
          <a:endParaRPr kumimoji="1" lang="en-US" altLang="ja-JP" sz="1600" dirty="0"/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6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</dgm:pt>
    <dgm:pt modelId="{E1F672A3-44E1-450B-B0F6-774D1E18A5C1}" type="pres">
      <dgm:prSet presAssocID="{1025E5B2-7A8A-4ED3-A208-00072E0A699B}" presName="rootComposite1" presStyleCnt="0"/>
      <dgm:spPr/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</dgm:pt>
    <dgm:pt modelId="{415DF792-1391-44EA-820A-E05D110585B5}" type="pres">
      <dgm:prSet presAssocID="{64DECFBB-E17A-4F4A-B069-1C241AF5E92C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</dgm:pt>
    <dgm:pt modelId="{D671828C-8584-416A-BCE8-62DC15489E4A}" type="pres">
      <dgm:prSet presAssocID="{46E4609F-B08F-4711-9B9B-990BCBC15613}" presName="rootComposite" presStyleCnt="0"/>
      <dgm:spPr/>
    </dgm:pt>
    <dgm:pt modelId="{2C45F10C-E933-492D-9942-112BAF9BE6DF}" type="pres">
      <dgm:prSet presAssocID="{46E4609F-B08F-4711-9B9B-990BCBC15613}" presName="rootText" presStyleLbl="node2" presStyleIdx="0" presStyleCnt="2" custScaleX="11362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</dgm:pt>
    <dgm:pt modelId="{964700DE-36CA-43F5-AE33-C9ABF1199E02}" type="pres">
      <dgm:prSet presAssocID="{46E4609F-B08F-4711-9B9B-990BCBC15613}" presName="hierChild5" presStyleCnt="0"/>
      <dgm:spPr/>
    </dgm:pt>
    <dgm:pt modelId="{BC40B87C-AD1E-47FC-86EA-1B97142ED498}" type="pres">
      <dgm:prSet presAssocID="{A0317733-37D3-407C-90FF-A7EF32EC9315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</dgm:pt>
    <dgm:pt modelId="{A4CEAB6B-630A-4916-AB2F-DA559F259119}" type="pres">
      <dgm:prSet presAssocID="{134DC636-BC4F-4997-8698-79796E244D0D}" presName="rootComposite" presStyleCnt="0"/>
      <dgm:spPr/>
    </dgm:pt>
    <dgm:pt modelId="{40A63680-0C4B-4654-BD1E-88649ECF0D1B}" type="pres">
      <dgm:prSet presAssocID="{134DC636-BC4F-4997-8698-79796E244D0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</dgm:pt>
    <dgm:pt modelId="{4D39FFFF-0306-4ACD-8FF3-4FDFA092BBA8}" type="pres">
      <dgm:prSet presAssocID="{134DC636-BC4F-4997-8698-79796E244D0D}" presName="hierChild5" presStyleCnt="0"/>
      <dgm:spPr/>
    </dgm:pt>
    <dgm:pt modelId="{5F3CC8F5-5F9C-47EA-9B6F-E18B51D125F7}" type="pres">
      <dgm:prSet presAssocID="{1025E5B2-7A8A-4ED3-A208-00072E0A699B}" presName="hierChild3" presStyleCnt="0"/>
      <dgm:spPr/>
    </dgm:pt>
  </dgm:ptLst>
  <dgm:cxnLst>
    <dgm:cxn modelId="{16CA31E8-6FD0-4755-9225-EC97E362A3DF}" type="presOf" srcId="{A0317733-37D3-407C-90FF-A7EF32EC9315}" destId="{BC40B87C-AD1E-47FC-86EA-1B97142ED498}" srcOrd="0" destOrd="0" presId="urn:microsoft.com/office/officeart/2005/8/layout/orgChart1"/>
    <dgm:cxn modelId="{53537F52-6FA8-4F78-BE42-03C30AD0DDAD}" type="presOf" srcId="{64DECFBB-E17A-4F4A-B069-1C241AF5E92C}" destId="{415DF792-1391-44EA-820A-E05D110585B5}" srcOrd="0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3AAB17C8-1D0F-43D4-B050-686F71F7E608}" type="presOf" srcId="{1025E5B2-7A8A-4ED3-A208-00072E0A699B}" destId="{D206A387-5174-40B0-B628-117159033CCA}" srcOrd="0" destOrd="0" presId="urn:microsoft.com/office/officeart/2005/8/layout/orgChart1"/>
    <dgm:cxn modelId="{AC9B5249-D0FE-4295-BFFE-A2BE1E5D8CAB}" type="presOf" srcId="{134DC636-BC4F-4997-8698-79796E244D0D}" destId="{976F9D60-1F4B-4225-B8D5-82FA7CB4DAC7}" srcOrd="1" destOrd="0" presId="urn:microsoft.com/office/officeart/2005/8/layout/orgChart1"/>
    <dgm:cxn modelId="{69929073-C882-4017-9F11-BEF9BB55F0BA}" srcId="{1025E5B2-7A8A-4ED3-A208-00072E0A699B}" destId="{46E4609F-B08F-4711-9B9B-990BCBC15613}" srcOrd="0" destOrd="0" parTransId="{64DECFBB-E17A-4F4A-B069-1C241AF5E92C}" sibTransId="{E6113D43-A64A-4332-A96C-15A83DB21940}"/>
    <dgm:cxn modelId="{FD5A2367-2168-4959-8AA6-DFC39970AE47}" type="presOf" srcId="{134DC636-BC4F-4997-8698-79796E244D0D}" destId="{40A63680-0C4B-4654-BD1E-88649ECF0D1B}" srcOrd="0" destOrd="0" presId="urn:microsoft.com/office/officeart/2005/8/layout/orgChart1"/>
    <dgm:cxn modelId="{AAF52F1C-4C40-45A5-91E7-D8E079F26A1E}" type="presOf" srcId="{46E4609F-B08F-4711-9B9B-990BCBC15613}" destId="{2C45F10C-E933-492D-9942-112BAF9BE6DF}" srcOrd="0" destOrd="0" presId="urn:microsoft.com/office/officeart/2005/8/layout/orgChart1"/>
    <dgm:cxn modelId="{E83A084F-5C07-4FE0-9499-4A547B777A43}" type="presOf" srcId="{1025E5B2-7A8A-4ED3-A208-00072E0A699B}" destId="{642CA78D-05BE-4642-BF9E-21432BF66DD7}" srcOrd="1" destOrd="0" presId="urn:microsoft.com/office/officeart/2005/8/layout/orgChart1"/>
    <dgm:cxn modelId="{C39FB8DA-F7E1-4473-B354-6BB4F865AF2B}" type="presOf" srcId="{348D42BF-81D8-461D-96B3-375C5FC0D1C4}" destId="{59F57934-8801-468D-BB66-AA0295DA33D6}" srcOrd="0" destOrd="0" presId="urn:microsoft.com/office/officeart/2005/8/layout/orgChart1"/>
    <dgm:cxn modelId="{82233FA2-E669-4256-B5CA-CAAF8392A32B}" type="presOf" srcId="{46E4609F-B08F-4711-9B9B-990BCBC15613}" destId="{E082C7B4-D543-4B36-B9E1-73848796EE58}" srcOrd="1" destOrd="0" presId="urn:microsoft.com/office/officeart/2005/8/layout/orgChart1"/>
    <dgm:cxn modelId="{C6CE5D76-1A3F-4867-A711-BF350BC8253C}" srcId="{1025E5B2-7A8A-4ED3-A208-00072E0A699B}" destId="{134DC636-BC4F-4997-8698-79796E244D0D}" srcOrd="1" destOrd="0" parTransId="{A0317733-37D3-407C-90FF-A7EF32EC9315}" sibTransId="{C765A176-3248-4587-B545-F86E377AFBC5}"/>
    <dgm:cxn modelId="{5B74E6C2-FE79-4EF6-86C4-017EDFD82F0E}" type="presParOf" srcId="{59F57934-8801-468D-BB66-AA0295DA33D6}" destId="{3FCFE795-28F4-4DCE-B257-23F98F3D9021}" srcOrd="0" destOrd="0" presId="urn:microsoft.com/office/officeart/2005/8/layout/orgChart1"/>
    <dgm:cxn modelId="{4D37C3EA-3038-4BE2-B2E2-B1C6681655AD}" type="presParOf" srcId="{3FCFE795-28F4-4DCE-B257-23F98F3D9021}" destId="{E1F672A3-44E1-450B-B0F6-774D1E18A5C1}" srcOrd="0" destOrd="0" presId="urn:microsoft.com/office/officeart/2005/8/layout/orgChart1"/>
    <dgm:cxn modelId="{351AA30F-B3BE-4E15-BCE0-08C9625D1FB6}" type="presParOf" srcId="{E1F672A3-44E1-450B-B0F6-774D1E18A5C1}" destId="{D206A387-5174-40B0-B628-117159033CCA}" srcOrd="0" destOrd="0" presId="urn:microsoft.com/office/officeart/2005/8/layout/orgChart1"/>
    <dgm:cxn modelId="{F4B6A170-4D02-4915-BDD2-81A2041CF03E}" type="presParOf" srcId="{E1F672A3-44E1-450B-B0F6-774D1E18A5C1}" destId="{642CA78D-05BE-4642-BF9E-21432BF66DD7}" srcOrd="1" destOrd="0" presId="urn:microsoft.com/office/officeart/2005/8/layout/orgChart1"/>
    <dgm:cxn modelId="{A9E56342-BE09-4DBA-9F2F-3A7029C97BC8}" type="presParOf" srcId="{3FCFE795-28F4-4DCE-B257-23F98F3D9021}" destId="{F821BC8E-451D-4331-ACC1-0D9E1B8656B7}" srcOrd="1" destOrd="0" presId="urn:microsoft.com/office/officeart/2005/8/layout/orgChart1"/>
    <dgm:cxn modelId="{882D0551-C7FB-40C3-A05F-92448434615E}" type="presParOf" srcId="{F821BC8E-451D-4331-ACC1-0D9E1B8656B7}" destId="{415DF792-1391-44EA-820A-E05D110585B5}" srcOrd="0" destOrd="0" presId="urn:microsoft.com/office/officeart/2005/8/layout/orgChart1"/>
    <dgm:cxn modelId="{F5871C40-6502-4EEC-951E-40EF909CAB59}" type="presParOf" srcId="{F821BC8E-451D-4331-ACC1-0D9E1B8656B7}" destId="{DFF3B6CE-9494-4674-8316-17C3B2DFC23D}" srcOrd="1" destOrd="0" presId="urn:microsoft.com/office/officeart/2005/8/layout/orgChart1"/>
    <dgm:cxn modelId="{B351D4DB-F2AF-455D-B44F-6E1833B153FC}" type="presParOf" srcId="{DFF3B6CE-9494-4674-8316-17C3B2DFC23D}" destId="{D671828C-8584-416A-BCE8-62DC15489E4A}" srcOrd="0" destOrd="0" presId="urn:microsoft.com/office/officeart/2005/8/layout/orgChart1"/>
    <dgm:cxn modelId="{2E23D26A-91E2-42BD-806B-A200E6C53CE9}" type="presParOf" srcId="{D671828C-8584-416A-BCE8-62DC15489E4A}" destId="{2C45F10C-E933-492D-9942-112BAF9BE6DF}" srcOrd="0" destOrd="0" presId="urn:microsoft.com/office/officeart/2005/8/layout/orgChart1"/>
    <dgm:cxn modelId="{7D0DB549-27E8-4C2D-951C-36F58B49499E}" type="presParOf" srcId="{D671828C-8584-416A-BCE8-62DC15489E4A}" destId="{E082C7B4-D543-4B36-B9E1-73848796EE58}" srcOrd="1" destOrd="0" presId="urn:microsoft.com/office/officeart/2005/8/layout/orgChart1"/>
    <dgm:cxn modelId="{B1BC34CB-BFAB-4C10-9EE7-30222D78DDF4}" type="presParOf" srcId="{DFF3B6CE-9494-4674-8316-17C3B2DFC23D}" destId="{DFDF9CE5-A19C-4C36-8EA4-73C529FE8843}" srcOrd="1" destOrd="0" presId="urn:microsoft.com/office/officeart/2005/8/layout/orgChart1"/>
    <dgm:cxn modelId="{D93BA731-9ED4-49E0-A7DB-B2AA033435D5}" type="presParOf" srcId="{DFF3B6CE-9494-4674-8316-17C3B2DFC23D}" destId="{964700DE-36CA-43F5-AE33-C9ABF1199E02}" srcOrd="2" destOrd="0" presId="urn:microsoft.com/office/officeart/2005/8/layout/orgChart1"/>
    <dgm:cxn modelId="{75B44D7E-F7A8-46D7-AECC-253E7B474B0F}" type="presParOf" srcId="{F821BC8E-451D-4331-ACC1-0D9E1B8656B7}" destId="{BC40B87C-AD1E-47FC-86EA-1B97142ED498}" srcOrd="2" destOrd="0" presId="urn:microsoft.com/office/officeart/2005/8/layout/orgChart1"/>
    <dgm:cxn modelId="{28671016-EB41-4A7E-AE15-46AF5F85061C}" type="presParOf" srcId="{F821BC8E-451D-4331-ACC1-0D9E1B8656B7}" destId="{CADD7C38-39D4-4865-AC86-A79F94F7CBB5}" srcOrd="3" destOrd="0" presId="urn:microsoft.com/office/officeart/2005/8/layout/orgChart1"/>
    <dgm:cxn modelId="{AF7C589F-06EF-4112-BA6D-3F9766B5B0D0}" type="presParOf" srcId="{CADD7C38-39D4-4865-AC86-A79F94F7CBB5}" destId="{A4CEAB6B-630A-4916-AB2F-DA559F259119}" srcOrd="0" destOrd="0" presId="urn:microsoft.com/office/officeart/2005/8/layout/orgChart1"/>
    <dgm:cxn modelId="{D9300CEB-205A-4954-8E32-484A7E456EA9}" type="presParOf" srcId="{A4CEAB6B-630A-4916-AB2F-DA559F259119}" destId="{40A63680-0C4B-4654-BD1E-88649ECF0D1B}" srcOrd="0" destOrd="0" presId="urn:microsoft.com/office/officeart/2005/8/layout/orgChart1"/>
    <dgm:cxn modelId="{C49A5B5E-4697-4D80-BEB3-F62CF3D69791}" type="presParOf" srcId="{A4CEAB6B-630A-4916-AB2F-DA559F259119}" destId="{976F9D60-1F4B-4225-B8D5-82FA7CB4DAC7}" srcOrd="1" destOrd="0" presId="urn:microsoft.com/office/officeart/2005/8/layout/orgChart1"/>
    <dgm:cxn modelId="{1ED89301-8976-4529-B6B8-37AB43F91988}" type="presParOf" srcId="{CADD7C38-39D4-4865-AC86-A79F94F7CBB5}" destId="{0425BA1F-6197-4F83-AC77-02AB80DFE30A}" srcOrd="1" destOrd="0" presId="urn:microsoft.com/office/officeart/2005/8/layout/orgChart1"/>
    <dgm:cxn modelId="{0E2414B1-0F57-4A45-8966-B3D6009F9432}" type="presParOf" srcId="{CADD7C38-39D4-4865-AC86-A79F94F7CBB5}" destId="{4D39FFFF-0306-4ACD-8FF3-4FDFA092BBA8}" srcOrd="2" destOrd="0" presId="urn:microsoft.com/office/officeart/2005/8/layout/orgChart1"/>
    <dgm:cxn modelId="{F17B5795-47E9-479B-8613-413166277D3D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D42BF-81D8-461D-96B3-375C5FC0D1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1025E5B2-7A8A-4ED3-A208-00072E0A699B}">
      <dgm:prSet phldrT="[テキスト]" custT="1"/>
      <dgm:spPr/>
      <dgm:t>
        <a:bodyPr/>
        <a:lstStyle/>
        <a:p>
          <a:r>
            <a:rPr kumimoji="1" lang="en-US" altLang="ja-JP" sz="1800" dirty="0" err="1"/>
            <a:t>ui.R</a:t>
          </a:r>
          <a:endParaRPr kumimoji="1" lang="ja-JP" altLang="en-US" sz="1800" dirty="0"/>
        </a:p>
      </dgm:t>
    </dgm:pt>
    <dgm:pt modelId="{CD5A9E03-90FE-4123-A84B-C1BCA1C58862}" type="par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D3C4FF53-391E-4044-B0BB-5C277E87EAF4}" type="sibTrans" cxnId="{DD0CCE27-024D-4E41-A668-09FFAB0EFAEA}">
      <dgm:prSet/>
      <dgm:spPr/>
      <dgm:t>
        <a:bodyPr/>
        <a:lstStyle/>
        <a:p>
          <a:endParaRPr kumimoji="1" lang="ja-JP" altLang="en-US" sz="1800"/>
        </a:p>
      </dgm:t>
    </dgm:pt>
    <dgm:pt modelId="{9933850E-8335-4643-AC33-6F78A12AAE73}">
      <dgm:prSet phldrT="[テキスト]" custT="1"/>
      <dgm:spPr/>
      <dgm:t>
        <a:bodyPr/>
        <a:lstStyle/>
        <a:p>
          <a:r>
            <a:rPr kumimoji="1" lang="ja-JP" altLang="en-US" sz="1800" dirty="0"/>
            <a:t>レイアウトの</a:t>
          </a:r>
          <a:r>
            <a:rPr kumimoji="1" lang="en-US" altLang="ja-JP" sz="1800" dirty="0"/>
            <a:t/>
          </a:r>
          <a:br>
            <a:rPr kumimoji="1" lang="en-US" altLang="ja-JP" sz="1800" dirty="0"/>
          </a:br>
          <a:r>
            <a:rPr kumimoji="1" lang="ja-JP" altLang="en-US" sz="1800" dirty="0"/>
            <a:t>設定</a:t>
          </a:r>
        </a:p>
      </dgm:t>
    </dgm:pt>
    <dgm:pt modelId="{685A9930-0EAC-4025-AD3E-A05DC3E224E2}" type="par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8C170907-527D-4BA6-9ABD-04A6DC5A4CB1}" type="sibTrans" cxnId="{4A9E50F7-CA4A-4B29-A81C-66DD98BE0453}">
      <dgm:prSet/>
      <dgm:spPr/>
      <dgm:t>
        <a:bodyPr/>
        <a:lstStyle/>
        <a:p>
          <a:endParaRPr kumimoji="1" lang="ja-JP" altLang="en-US" sz="1800"/>
        </a:p>
      </dgm:t>
    </dgm:pt>
    <dgm:pt modelId="{46E4609F-B08F-4711-9B9B-990BCBC15613}">
      <dgm:prSet phldrT="[テキスト]" custT="1"/>
      <dgm:spPr/>
      <dgm:t>
        <a:bodyPr/>
        <a:lstStyle/>
        <a:p>
          <a:r>
            <a:rPr kumimoji="1" lang="ja-JP" altLang="en-US" sz="1800" dirty="0"/>
            <a:t>ウィジェットの設定</a:t>
          </a:r>
        </a:p>
      </dgm:t>
    </dgm:pt>
    <dgm:pt modelId="{64DECFBB-E17A-4F4A-B069-1C241AF5E92C}" type="par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E6113D43-A64A-4332-A96C-15A83DB21940}" type="sibTrans" cxnId="{69929073-C882-4017-9F11-BEF9BB55F0BA}">
      <dgm:prSet/>
      <dgm:spPr/>
      <dgm:t>
        <a:bodyPr/>
        <a:lstStyle/>
        <a:p>
          <a:endParaRPr kumimoji="1" lang="ja-JP" altLang="en-US" sz="1800"/>
        </a:p>
      </dgm:t>
    </dgm:pt>
    <dgm:pt modelId="{134DC636-BC4F-4997-8698-79796E244D0D}">
      <dgm:prSet phldrT="[テキスト]" custT="1"/>
      <dgm:spPr/>
      <dgm:t>
        <a:bodyPr/>
        <a:lstStyle/>
        <a:p>
          <a:r>
            <a:rPr kumimoji="1" lang="ja-JP" altLang="en-US" sz="1800" dirty="0"/>
            <a:t>アウトプットの設置</a:t>
          </a:r>
        </a:p>
      </dgm:t>
    </dgm:pt>
    <dgm:pt modelId="{A0317733-37D3-407C-90FF-A7EF32EC9315}" type="par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C765A176-3248-4587-B545-F86E377AFBC5}" type="sibTrans" cxnId="{C6CE5D76-1A3F-4867-A711-BF350BC8253C}">
      <dgm:prSet/>
      <dgm:spPr/>
      <dgm:t>
        <a:bodyPr/>
        <a:lstStyle/>
        <a:p>
          <a:endParaRPr kumimoji="1" lang="ja-JP" altLang="en-US" sz="1800"/>
        </a:p>
      </dgm:t>
    </dgm:pt>
    <dgm:pt modelId="{59F57934-8801-468D-BB66-AA0295DA33D6}" type="pres">
      <dgm:prSet presAssocID="{348D42BF-81D8-461D-96B3-375C5FC0D1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3FCFE795-28F4-4DCE-B257-23F98F3D9021}" type="pres">
      <dgm:prSet presAssocID="{1025E5B2-7A8A-4ED3-A208-00072E0A699B}" presName="hierRoot1" presStyleCnt="0">
        <dgm:presLayoutVars>
          <dgm:hierBranch val="init"/>
        </dgm:presLayoutVars>
      </dgm:prSet>
      <dgm:spPr/>
    </dgm:pt>
    <dgm:pt modelId="{E1F672A3-44E1-450B-B0F6-774D1E18A5C1}" type="pres">
      <dgm:prSet presAssocID="{1025E5B2-7A8A-4ED3-A208-00072E0A699B}" presName="rootComposite1" presStyleCnt="0"/>
      <dgm:spPr/>
    </dgm:pt>
    <dgm:pt modelId="{D206A387-5174-40B0-B628-117159033CCA}" type="pres">
      <dgm:prSet presAssocID="{1025E5B2-7A8A-4ED3-A208-00072E0A699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2CA78D-05BE-4642-BF9E-21432BF66DD7}" type="pres">
      <dgm:prSet presAssocID="{1025E5B2-7A8A-4ED3-A208-00072E0A699B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F821BC8E-451D-4331-ACC1-0D9E1B8656B7}" type="pres">
      <dgm:prSet presAssocID="{1025E5B2-7A8A-4ED3-A208-00072E0A699B}" presName="hierChild2" presStyleCnt="0"/>
      <dgm:spPr/>
    </dgm:pt>
    <dgm:pt modelId="{54DE5B61-DC78-4519-B7C1-C4937DC4910D}" type="pres">
      <dgm:prSet presAssocID="{685A9930-0EAC-4025-AD3E-A05DC3E224E2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9D8251DA-DEEB-45F2-A06E-E0C06A9EC4C9}" type="pres">
      <dgm:prSet presAssocID="{9933850E-8335-4643-AC33-6F78A12AAE73}" presName="hierRoot2" presStyleCnt="0">
        <dgm:presLayoutVars>
          <dgm:hierBranch val="init"/>
        </dgm:presLayoutVars>
      </dgm:prSet>
      <dgm:spPr/>
    </dgm:pt>
    <dgm:pt modelId="{001F051C-543D-4696-A017-97682DE49D59}" type="pres">
      <dgm:prSet presAssocID="{9933850E-8335-4643-AC33-6F78A12AAE73}" presName="rootComposite" presStyleCnt="0"/>
      <dgm:spPr/>
    </dgm:pt>
    <dgm:pt modelId="{47E76CCF-C692-4D9B-8AD4-89C2BFA3D2ED}" type="pres">
      <dgm:prSet presAssocID="{9933850E-8335-4643-AC33-6F78A12AAE7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92FCEF8-854D-4238-8F47-276C2AE19214}" type="pres">
      <dgm:prSet presAssocID="{9933850E-8335-4643-AC33-6F78A12AAE73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5F393139-201F-40D1-884E-689AC5908CF3}" type="pres">
      <dgm:prSet presAssocID="{9933850E-8335-4643-AC33-6F78A12AAE73}" presName="hierChild4" presStyleCnt="0"/>
      <dgm:spPr/>
    </dgm:pt>
    <dgm:pt modelId="{EA78AE9B-D0FC-4F02-998E-DC7879585B4E}" type="pres">
      <dgm:prSet presAssocID="{9933850E-8335-4643-AC33-6F78A12AAE73}" presName="hierChild5" presStyleCnt="0"/>
      <dgm:spPr/>
    </dgm:pt>
    <dgm:pt modelId="{415DF792-1391-44EA-820A-E05D110585B5}" type="pres">
      <dgm:prSet presAssocID="{64DECFBB-E17A-4F4A-B069-1C241AF5E92C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DFF3B6CE-9494-4674-8316-17C3B2DFC23D}" type="pres">
      <dgm:prSet presAssocID="{46E4609F-B08F-4711-9B9B-990BCBC15613}" presName="hierRoot2" presStyleCnt="0">
        <dgm:presLayoutVars>
          <dgm:hierBranch val="init"/>
        </dgm:presLayoutVars>
      </dgm:prSet>
      <dgm:spPr/>
    </dgm:pt>
    <dgm:pt modelId="{D671828C-8584-416A-BCE8-62DC15489E4A}" type="pres">
      <dgm:prSet presAssocID="{46E4609F-B08F-4711-9B9B-990BCBC15613}" presName="rootComposite" presStyleCnt="0"/>
      <dgm:spPr/>
    </dgm:pt>
    <dgm:pt modelId="{2C45F10C-E933-492D-9942-112BAF9BE6DF}" type="pres">
      <dgm:prSet presAssocID="{46E4609F-B08F-4711-9B9B-990BCBC1561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082C7B4-D543-4B36-B9E1-73848796EE58}" type="pres">
      <dgm:prSet presAssocID="{46E4609F-B08F-4711-9B9B-990BCBC15613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DFDF9CE5-A19C-4C36-8EA4-73C529FE8843}" type="pres">
      <dgm:prSet presAssocID="{46E4609F-B08F-4711-9B9B-990BCBC15613}" presName="hierChild4" presStyleCnt="0"/>
      <dgm:spPr/>
    </dgm:pt>
    <dgm:pt modelId="{964700DE-36CA-43F5-AE33-C9ABF1199E02}" type="pres">
      <dgm:prSet presAssocID="{46E4609F-B08F-4711-9B9B-990BCBC15613}" presName="hierChild5" presStyleCnt="0"/>
      <dgm:spPr/>
    </dgm:pt>
    <dgm:pt modelId="{BC40B87C-AD1E-47FC-86EA-1B97142ED498}" type="pres">
      <dgm:prSet presAssocID="{A0317733-37D3-407C-90FF-A7EF32EC9315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DD7C38-39D4-4865-AC86-A79F94F7CBB5}" type="pres">
      <dgm:prSet presAssocID="{134DC636-BC4F-4997-8698-79796E244D0D}" presName="hierRoot2" presStyleCnt="0">
        <dgm:presLayoutVars>
          <dgm:hierBranch val="init"/>
        </dgm:presLayoutVars>
      </dgm:prSet>
      <dgm:spPr/>
    </dgm:pt>
    <dgm:pt modelId="{A4CEAB6B-630A-4916-AB2F-DA559F259119}" type="pres">
      <dgm:prSet presAssocID="{134DC636-BC4F-4997-8698-79796E244D0D}" presName="rootComposite" presStyleCnt="0"/>
      <dgm:spPr/>
    </dgm:pt>
    <dgm:pt modelId="{40A63680-0C4B-4654-BD1E-88649ECF0D1B}" type="pres">
      <dgm:prSet presAssocID="{134DC636-BC4F-4997-8698-79796E244D0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6F9D60-1F4B-4225-B8D5-82FA7CB4DAC7}" type="pres">
      <dgm:prSet presAssocID="{134DC636-BC4F-4997-8698-79796E244D0D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0425BA1F-6197-4F83-AC77-02AB80DFE30A}" type="pres">
      <dgm:prSet presAssocID="{134DC636-BC4F-4997-8698-79796E244D0D}" presName="hierChild4" presStyleCnt="0"/>
      <dgm:spPr/>
    </dgm:pt>
    <dgm:pt modelId="{4D39FFFF-0306-4ACD-8FF3-4FDFA092BBA8}" type="pres">
      <dgm:prSet presAssocID="{134DC636-BC4F-4997-8698-79796E244D0D}" presName="hierChild5" presStyleCnt="0"/>
      <dgm:spPr/>
    </dgm:pt>
    <dgm:pt modelId="{5F3CC8F5-5F9C-47EA-9B6F-E18B51D125F7}" type="pres">
      <dgm:prSet presAssocID="{1025E5B2-7A8A-4ED3-A208-00072E0A699B}" presName="hierChild3" presStyleCnt="0"/>
      <dgm:spPr/>
    </dgm:pt>
  </dgm:ptLst>
  <dgm:cxnLst>
    <dgm:cxn modelId="{4A9E50F7-CA4A-4B29-A81C-66DD98BE0453}" srcId="{1025E5B2-7A8A-4ED3-A208-00072E0A699B}" destId="{9933850E-8335-4643-AC33-6F78A12AAE73}" srcOrd="0" destOrd="0" parTransId="{685A9930-0EAC-4025-AD3E-A05DC3E224E2}" sibTransId="{8C170907-527D-4BA6-9ABD-04A6DC5A4CB1}"/>
    <dgm:cxn modelId="{D72F68B0-7938-4509-A638-B8FE4D899BF7}" type="presOf" srcId="{134DC636-BC4F-4997-8698-79796E244D0D}" destId="{976F9D60-1F4B-4225-B8D5-82FA7CB4DAC7}" srcOrd="1" destOrd="0" presId="urn:microsoft.com/office/officeart/2005/8/layout/orgChart1"/>
    <dgm:cxn modelId="{015C9F0E-DCFB-4500-9ACF-52F046786CEE}" type="presOf" srcId="{46E4609F-B08F-4711-9B9B-990BCBC15613}" destId="{E082C7B4-D543-4B36-B9E1-73848796EE58}" srcOrd="1" destOrd="0" presId="urn:microsoft.com/office/officeart/2005/8/layout/orgChart1"/>
    <dgm:cxn modelId="{DD0CCE27-024D-4E41-A668-09FFAB0EFAEA}" srcId="{348D42BF-81D8-461D-96B3-375C5FC0D1C4}" destId="{1025E5B2-7A8A-4ED3-A208-00072E0A699B}" srcOrd="0" destOrd="0" parTransId="{CD5A9E03-90FE-4123-A84B-C1BCA1C58862}" sibTransId="{D3C4FF53-391E-4044-B0BB-5C277E87EAF4}"/>
    <dgm:cxn modelId="{2EAFCAD8-59AE-4014-84EC-D266D29F96FD}" type="presOf" srcId="{46E4609F-B08F-4711-9B9B-990BCBC15613}" destId="{2C45F10C-E933-492D-9942-112BAF9BE6DF}" srcOrd="0" destOrd="0" presId="urn:microsoft.com/office/officeart/2005/8/layout/orgChart1"/>
    <dgm:cxn modelId="{C6CE5D76-1A3F-4867-A711-BF350BC8253C}" srcId="{1025E5B2-7A8A-4ED3-A208-00072E0A699B}" destId="{134DC636-BC4F-4997-8698-79796E244D0D}" srcOrd="2" destOrd="0" parTransId="{A0317733-37D3-407C-90FF-A7EF32EC9315}" sibTransId="{C765A176-3248-4587-B545-F86E377AFBC5}"/>
    <dgm:cxn modelId="{696F5F68-FAFC-43F3-8E34-29878AEC52A7}" type="presOf" srcId="{1025E5B2-7A8A-4ED3-A208-00072E0A699B}" destId="{642CA78D-05BE-4642-BF9E-21432BF66DD7}" srcOrd="1" destOrd="0" presId="urn:microsoft.com/office/officeart/2005/8/layout/orgChart1"/>
    <dgm:cxn modelId="{57C203F4-C56C-478C-B301-C22C2E3D3247}" type="presOf" srcId="{A0317733-37D3-407C-90FF-A7EF32EC9315}" destId="{BC40B87C-AD1E-47FC-86EA-1B97142ED498}" srcOrd="0" destOrd="0" presId="urn:microsoft.com/office/officeart/2005/8/layout/orgChart1"/>
    <dgm:cxn modelId="{4B99B6B8-5AA1-497A-86C7-088ABA997CE9}" type="presOf" srcId="{1025E5B2-7A8A-4ED3-A208-00072E0A699B}" destId="{D206A387-5174-40B0-B628-117159033CCA}" srcOrd="0" destOrd="0" presId="urn:microsoft.com/office/officeart/2005/8/layout/orgChart1"/>
    <dgm:cxn modelId="{716308E9-928F-4406-B27D-A60D9C3B017E}" type="presOf" srcId="{9933850E-8335-4643-AC33-6F78A12AAE73}" destId="{E92FCEF8-854D-4238-8F47-276C2AE19214}" srcOrd="1" destOrd="0" presId="urn:microsoft.com/office/officeart/2005/8/layout/orgChart1"/>
    <dgm:cxn modelId="{2452DD8B-586C-4122-99AE-C4C1DDB5A5EC}" type="presOf" srcId="{64DECFBB-E17A-4F4A-B069-1C241AF5E92C}" destId="{415DF792-1391-44EA-820A-E05D110585B5}" srcOrd="0" destOrd="0" presId="urn:microsoft.com/office/officeart/2005/8/layout/orgChart1"/>
    <dgm:cxn modelId="{69929073-C882-4017-9F11-BEF9BB55F0BA}" srcId="{1025E5B2-7A8A-4ED3-A208-00072E0A699B}" destId="{46E4609F-B08F-4711-9B9B-990BCBC15613}" srcOrd="1" destOrd="0" parTransId="{64DECFBB-E17A-4F4A-B069-1C241AF5E92C}" sibTransId="{E6113D43-A64A-4332-A96C-15A83DB21940}"/>
    <dgm:cxn modelId="{9327CC24-C18F-464B-9C7B-B93A05388E67}" type="presOf" srcId="{685A9930-0EAC-4025-AD3E-A05DC3E224E2}" destId="{54DE5B61-DC78-4519-B7C1-C4937DC4910D}" srcOrd="0" destOrd="0" presId="urn:microsoft.com/office/officeart/2005/8/layout/orgChart1"/>
    <dgm:cxn modelId="{DF169498-224B-475F-BAB8-0F5EC14208D5}" type="presOf" srcId="{134DC636-BC4F-4997-8698-79796E244D0D}" destId="{40A63680-0C4B-4654-BD1E-88649ECF0D1B}" srcOrd="0" destOrd="0" presId="urn:microsoft.com/office/officeart/2005/8/layout/orgChart1"/>
    <dgm:cxn modelId="{6F649229-F65F-4433-B3B7-A785E9F5C066}" type="presOf" srcId="{348D42BF-81D8-461D-96B3-375C5FC0D1C4}" destId="{59F57934-8801-468D-BB66-AA0295DA33D6}" srcOrd="0" destOrd="0" presId="urn:microsoft.com/office/officeart/2005/8/layout/orgChart1"/>
    <dgm:cxn modelId="{B127BDE9-91F8-4105-BAD2-176271F54279}" type="presOf" srcId="{9933850E-8335-4643-AC33-6F78A12AAE73}" destId="{47E76CCF-C692-4D9B-8AD4-89C2BFA3D2ED}" srcOrd="0" destOrd="0" presId="urn:microsoft.com/office/officeart/2005/8/layout/orgChart1"/>
    <dgm:cxn modelId="{BA2F7AD3-16E5-4200-865B-1C2B0F553C1A}" type="presParOf" srcId="{59F57934-8801-468D-BB66-AA0295DA33D6}" destId="{3FCFE795-28F4-4DCE-B257-23F98F3D9021}" srcOrd="0" destOrd="0" presId="urn:microsoft.com/office/officeart/2005/8/layout/orgChart1"/>
    <dgm:cxn modelId="{0D391AEC-A7CD-4088-A7B9-C5C6BA1F04EF}" type="presParOf" srcId="{3FCFE795-28F4-4DCE-B257-23F98F3D9021}" destId="{E1F672A3-44E1-450B-B0F6-774D1E18A5C1}" srcOrd="0" destOrd="0" presId="urn:microsoft.com/office/officeart/2005/8/layout/orgChart1"/>
    <dgm:cxn modelId="{1B029F5B-7051-4896-8EB2-DC520A119141}" type="presParOf" srcId="{E1F672A3-44E1-450B-B0F6-774D1E18A5C1}" destId="{D206A387-5174-40B0-B628-117159033CCA}" srcOrd="0" destOrd="0" presId="urn:microsoft.com/office/officeart/2005/8/layout/orgChart1"/>
    <dgm:cxn modelId="{3A6D531A-64F3-479F-B679-2D26EE373307}" type="presParOf" srcId="{E1F672A3-44E1-450B-B0F6-774D1E18A5C1}" destId="{642CA78D-05BE-4642-BF9E-21432BF66DD7}" srcOrd="1" destOrd="0" presId="urn:microsoft.com/office/officeart/2005/8/layout/orgChart1"/>
    <dgm:cxn modelId="{B1A3F04D-D68C-4DB9-AFA6-232093D85CAB}" type="presParOf" srcId="{3FCFE795-28F4-4DCE-B257-23F98F3D9021}" destId="{F821BC8E-451D-4331-ACC1-0D9E1B8656B7}" srcOrd="1" destOrd="0" presId="urn:microsoft.com/office/officeart/2005/8/layout/orgChart1"/>
    <dgm:cxn modelId="{29E6FDFE-4A74-4F3F-95C9-8286E685F115}" type="presParOf" srcId="{F821BC8E-451D-4331-ACC1-0D9E1B8656B7}" destId="{54DE5B61-DC78-4519-B7C1-C4937DC4910D}" srcOrd="0" destOrd="0" presId="urn:microsoft.com/office/officeart/2005/8/layout/orgChart1"/>
    <dgm:cxn modelId="{AD617A15-8F31-4D81-A1C7-F47C701C470D}" type="presParOf" srcId="{F821BC8E-451D-4331-ACC1-0D9E1B8656B7}" destId="{9D8251DA-DEEB-45F2-A06E-E0C06A9EC4C9}" srcOrd="1" destOrd="0" presId="urn:microsoft.com/office/officeart/2005/8/layout/orgChart1"/>
    <dgm:cxn modelId="{55A4B457-378E-4DC9-962E-21B187232980}" type="presParOf" srcId="{9D8251DA-DEEB-45F2-A06E-E0C06A9EC4C9}" destId="{001F051C-543D-4696-A017-97682DE49D59}" srcOrd="0" destOrd="0" presId="urn:microsoft.com/office/officeart/2005/8/layout/orgChart1"/>
    <dgm:cxn modelId="{C3097C4A-C0A9-44A8-8150-952B85721D04}" type="presParOf" srcId="{001F051C-543D-4696-A017-97682DE49D59}" destId="{47E76CCF-C692-4D9B-8AD4-89C2BFA3D2ED}" srcOrd="0" destOrd="0" presId="urn:microsoft.com/office/officeart/2005/8/layout/orgChart1"/>
    <dgm:cxn modelId="{DBF9DDA9-62E9-4419-90A8-1CFB0D28F034}" type="presParOf" srcId="{001F051C-543D-4696-A017-97682DE49D59}" destId="{E92FCEF8-854D-4238-8F47-276C2AE19214}" srcOrd="1" destOrd="0" presId="urn:microsoft.com/office/officeart/2005/8/layout/orgChart1"/>
    <dgm:cxn modelId="{7D6B7D41-0643-4DD0-94FE-3E585D77341D}" type="presParOf" srcId="{9D8251DA-DEEB-45F2-A06E-E0C06A9EC4C9}" destId="{5F393139-201F-40D1-884E-689AC5908CF3}" srcOrd="1" destOrd="0" presId="urn:microsoft.com/office/officeart/2005/8/layout/orgChart1"/>
    <dgm:cxn modelId="{35D049AC-D815-44B8-AA5A-2776068D1DD2}" type="presParOf" srcId="{9D8251DA-DEEB-45F2-A06E-E0C06A9EC4C9}" destId="{EA78AE9B-D0FC-4F02-998E-DC7879585B4E}" srcOrd="2" destOrd="0" presId="urn:microsoft.com/office/officeart/2005/8/layout/orgChart1"/>
    <dgm:cxn modelId="{F450758C-5BFA-472D-A0A2-F4C11300B4D2}" type="presParOf" srcId="{F821BC8E-451D-4331-ACC1-0D9E1B8656B7}" destId="{415DF792-1391-44EA-820A-E05D110585B5}" srcOrd="2" destOrd="0" presId="urn:microsoft.com/office/officeart/2005/8/layout/orgChart1"/>
    <dgm:cxn modelId="{8FDAB839-39DD-4767-B99A-90C1B868DA0D}" type="presParOf" srcId="{F821BC8E-451D-4331-ACC1-0D9E1B8656B7}" destId="{DFF3B6CE-9494-4674-8316-17C3B2DFC23D}" srcOrd="3" destOrd="0" presId="urn:microsoft.com/office/officeart/2005/8/layout/orgChart1"/>
    <dgm:cxn modelId="{C8D7D341-B92E-455A-805F-25B564784FC6}" type="presParOf" srcId="{DFF3B6CE-9494-4674-8316-17C3B2DFC23D}" destId="{D671828C-8584-416A-BCE8-62DC15489E4A}" srcOrd="0" destOrd="0" presId="urn:microsoft.com/office/officeart/2005/8/layout/orgChart1"/>
    <dgm:cxn modelId="{D2D0BAFF-C9E3-46D7-B3BB-BEF9CDF286C9}" type="presParOf" srcId="{D671828C-8584-416A-BCE8-62DC15489E4A}" destId="{2C45F10C-E933-492D-9942-112BAF9BE6DF}" srcOrd="0" destOrd="0" presId="urn:microsoft.com/office/officeart/2005/8/layout/orgChart1"/>
    <dgm:cxn modelId="{A4C3B511-F56E-4793-AA53-19C0404D9EBA}" type="presParOf" srcId="{D671828C-8584-416A-BCE8-62DC15489E4A}" destId="{E082C7B4-D543-4B36-B9E1-73848796EE58}" srcOrd="1" destOrd="0" presId="urn:microsoft.com/office/officeart/2005/8/layout/orgChart1"/>
    <dgm:cxn modelId="{840B1282-85C0-4165-88A3-2CF316FE8EC7}" type="presParOf" srcId="{DFF3B6CE-9494-4674-8316-17C3B2DFC23D}" destId="{DFDF9CE5-A19C-4C36-8EA4-73C529FE8843}" srcOrd="1" destOrd="0" presId="urn:microsoft.com/office/officeart/2005/8/layout/orgChart1"/>
    <dgm:cxn modelId="{A3A21920-5FF0-4524-AF68-CAB1C10263E5}" type="presParOf" srcId="{DFF3B6CE-9494-4674-8316-17C3B2DFC23D}" destId="{964700DE-36CA-43F5-AE33-C9ABF1199E02}" srcOrd="2" destOrd="0" presId="urn:microsoft.com/office/officeart/2005/8/layout/orgChart1"/>
    <dgm:cxn modelId="{FBABB08D-7A6F-48BD-9C61-E8EC6E0C55FF}" type="presParOf" srcId="{F821BC8E-451D-4331-ACC1-0D9E1B8656B7}" destId="{BC40B87C-AD1E-47FC-86EA-1B97142ED498}" srcOrd="4" destOrd="0" presId="urn:microsoft.com/office/officeart/2005/8/layout/orgChart1"/>
    <dgm:cxn modelId="{C17ED3EC-5F54-4E8B-8817-81FE8C85F51C}" type="presParOf" srcId="{F821BC8E-451D-4331-ACC1-0D9E1B8656B7}" destId="{CADD7C38-39D4-4865-AC86-A79F94F7CBB5}" srcOrd="5" destOrd="0" presId="urn:microsoft.com/office/officeart/2005/8/layout/orgChart1"/>
    <dgm:cxn modelId="{186DB26C-860F-4A4C-8049-4A07A545DF08}" type="presParOf" srcId="{CADD7C38-39D4-4865-AC86-A79F94F7CBB5}" destId="{A4CEAB6B-630A-4916-AB2F-DA559F259119}" srcOrd="0" destOrd="0" presId="urn:microsoft.com/office/officeart/2005/8/layout/orgChart1"/>
    <dgm:cxn modelId="{EAA3591A-A36B-4B5F-8F39-144AF61F235C}" type="presParOf" srcId="{A4CEAB6B-630A-4916-AB2F-DA559F259119}" destId="{40A63680-0C4B-4654-BD1E-88649ECF0D1B}" srcOrd="0" destOrd="0" presId="urn:microsoft.com/office/officeart/2005/8/layout/orgChart1"/>
    <dgm:cxn modelId="{75539028-2195-478F-A8EA-E6AAB709B4A3}" type="presParOf" srcId="{A4CEAB6B-630A-4916-AB2F-DA559F259119}" destId="{976F9D60-1F4B-4225-B8D5-82FA7CB4DAC7}" srcOrd="1" destOrd="0" presId="urn:microsoft.com/office/officeart/2005/8/layout/orgChart1"/>
    <dgm:cxn modelId="{F77BDAA6-8EBB-4D5D-B691-579744F5CAAA}" type="presParOf" srcId="{CADD7C38-39D4-4865-AC86-A79F94F7CBB5}" destId="{0425BA1F-6197-4F83-AC77-02AB80DFE30A}" srcOrd="1" destOrd="0" presId="urn:microsoft.com/office/officeart/2005/8/layout/orgChart1"/>
    <dgm:cxn modelId="{F4AED12C-B30B-4505-98D9-BDD71EA1153A}" type="presParOf" srcId="{CADD7C38-39D4-4865-AC86-A79F94F7CBB5}" destId="{4D39FFFF-0306-4ACD-8FF3-4FDFA092BBA8}" srcOrd="2" destOrd="0" presId="urn:microsoft.com/office/officeart/2005/8/layout/orgChart1"/>
    <dgm:cxn modelId="{AE5B7EF7-E2FA-4E23-BFB0-BF7FF6941475}" type="presParOf" srcId="{3FCFE795-28F4-4DCE-B257-23F98F3D9021}" destId="{5F3CC8F5-5F9C-47EA-9B6F-E18B51D125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B87C-AD1E-47FC-86EA-1B97142ED498}">
      <dsp:nvSpPr>
        <dsp:cNvPr id="0" name=""/>
        <dsp:cNvSpPr/>
      </dsp:nvSpPr>
      <dsp:spPr>
        <a:xfrm>
          <a:off x="2081849" y="777138"/>
          <a:ext cx="1045153" cy="32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038"/>
              </a:lnTo>
              <a:lnTo>
                <a:pt x="1045153" y="163038"/>
              </a:lnTo>
              <a:lnTo>
                <a:pt x="1045153" y="32607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DF792-1391-44EA-820A-E05D110585B5}">
      <dsp:nvSpPr>
        <dsp:cNvPr id="0" name=""/>
        <dsp:cNvSpPr/>
      </dsp:nvSpPr>
      <dsp:spPr>
        <a:xfrm>
          <a:off x="1142437" y="777138"/>
          <a:ext cx="939411" cy="326076"/>
        </a:xfrm>
        <a:custGeom>
          <a:avLst/>
          <a:gdLst/>
          <a:ahLst/>
          <a:cxnLst/>
          <a:rect l="0" t="0" r="0" b="0"/>
          <a:pathLst>
            <a:path>
              <a:moveTo>
                <a:pt x="939411" y="0"/>
              </a:moveTo>
              <a:lnTo>
                <a:pt x="939411" y="163038"/>
              </a:lnTo>
              <a:lnTo>
                <a:pt x="0" y="163038"/>
              </a:lnTo>
              <a:lnTo>
                <a:pt x="0" y="32607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6A387-5174-40B0-B628-117159033CCA}">
      <dsp:nvSpPr>
        <dsp:cNvPr id="0" name=""/>
        <dsp:cNvSpPr/>
      </dsp:nvSpPr>
      <dsp:spPr>
        <a:xfrm>
          <a:off x="1305476" y="765"/>
          <a:ext cx="1552746" cy="7763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err="1"/>
            <a:t>server.R</a:t>
          </a:r>
          <a:endParaRPr kumimoji="1" lang="ja-JP" altLang="en-US" sz="1800" kern="1200" dirty="0"/>
        </a:p>
      </dsp:txBody>
      <dsp:txXfrm>
        <a:off x="1305476" y="765"/>
        <a:ext cx="1552746" cy="776373"/>
      </dsp:txXfrm>
    </dsp:sp>
    <dsp:sp modelId="{2C45F10C-E933-492D-9942-112BAF9BE6DF}">
      <dsp:nvSpPr>
        <dsp:cNvPr id="0" name=""/>
        <dsp:cNvSpPr/>
      </dsp:nvSpPr>
      <dsp:spPr>
        <a:xfrm>
          <a:off x="260322" y="1103215"/>
          <a:ext cx="1764230" cy="7763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計算などを実施し、結果を出す</a:t>
          </a:r>
        </a:p>
      </dsp:txBody>
      <dsp:txXfrm>
        <a:off x="260322" y="1103215"/>
        <a:ext cx="1764230" cy="776373"/>
      </dsp:txXfrm>
    </dsp:sp>
    <dsp:sp modelId="{40A63680-0C4B-4654-BD1E-88649ECF0D1B}">
      <dsp:nvSpPr>
        <dsp:cNvPr id="0" name=""/>
        <dsp:cNvSpPr/>
      </dsp:nvSpPr>
      <dsp:spPr>
        <a:xfrm>
          <a:off x="2350629" y="1103215"/>
          <a:ext cx="1552746" cy="7763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 dirty="0"/>
            <a:t>アウトプット</a:t>
          </a:r>
          <a:r>
            <a:rPr kumimoji="1" lang="en-US" altLang="ja-JP" sz="1600" kern="1200" dirty="0"/>
            <a:t/>
          </a:r>
          <a:br>
            <a:rPr kumimoji="1" lang="en-US" altLang="ja-JP" sz="1600" kern="1200" dirty="0"/>
          </a:br>
          <a:r>
            <a:rPr kumimoji="1" lang="ja-JP" altLang="en-US" sz="1600" kern="1200" dirty="0"/>
            <a:t>を作成</a:t>
          </a:r>
          <a:endParaRPr kumimoji="1" lang="en-US" altLang="ja-JP" sz="1600" kern="1200" dirty="0"/>
        </a:p>
      </dsp:txBody>
      <dsp:txXfrm>
        <a:off x="2350629" y="1103215"/>
        <a:ext cx="1552746" cy="776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0B87C-AD1E-47FC-86EA-1B97142ED498}">
      <dsp:nvSpPr>
        <dsp:cNvPr id="0" name=""/>
        <dsp:cNvSpPr/>
      </dsp:nvSpPr>
      <dsp:spPr>
        <a:xfrm>
          <a:off x="2591092" y="1065057"/>
          <a:ext cx="1833216" cy="318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080"/>
              </a:lnTo>
              <a:lnTo>
                <a:pt x="1833216" y="159080"/>
              </a:lnTo>
              <a:lnTo>
                <a:pt x="1833216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DF792-1391-44EA-820A-E05D110585B5}">
      <dsp:nvSpPr>
        <dsp:cNvPr id="0" name=""/>
        <dsp:cNvSpPr/>
      </dsp:nvSpPr>
      <dsp:spPr>
        <a:xfrm>
          <a:off x="2545372" y="1065057"/>
          <a:ext cx="91440" cy="318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E5B61-DC78-4519-B7C1-C4937DC4910D}">
      <dsp:nvSpPr>
        <dsp:cNvPr id="0" name=""/>
        <dsp:cNvSpPr/>
      </dsp:nvSpPr>
      <dsp:spPr>
        <a:xfrm>
          <a:off x="757875" y="1065057"/>
          <a:ext cx="1833216" cy="318161"/>
        </a:xfrm>
        <a:custGeom>
          <a:avLst/>
          <a:gdLst/>
          <a:ahLst/>
          <a:cxnLst/>
          <a:rect l="0" t="0" r="0" b="0"/>
          <a:pathLst>
            <a:path>
              <a:moveTo>
                <a:pt x="1833216" y="0"/>
              </a:moveTo>
              <a:lnTo>
                <a:pt x="1833216" y="159080"/>
              </a:lnTo>
              <a:lnTo>
                <a:pt x="0" y="159080"/>
              </a:lnTo>
              <a:lnTo>
                <a:pt x="0" y="318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6A387-5174-40B0-B628-117159033CCA}">
      <dsp:nvSpPr>
        <dsp:cNvPr id="0" name=""/>
        <dsp:cNvSpPr/>
      </dsp:nvSpPr>
      <dsp:spPr>
        <a:xfrm>
          <a:off x="1833564" y="307529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kern="1200" dirty="0" err="1"/>
            <a:t>ui.R</a:t>
          </a:r>
          <a:endParaRPr kumimoji="1" lang="ja-JP" altLang="en-US" sz="1800" kern="1200" dirty="0"/>
        </a:p>
      </dsp:txBody>
      <dsp:txXfrm>
        <a:off x="1833564" y="307529"/>
        <a:ext cx="1515055" cy="757527"/>
      </dsp:txXfrm>
    </dsp:sp>
    <dsp:sp modelId="{47E76CCF-C692-4D9B-8AD4-89C2BFA3D2ED}">
      <dsp:nvSpPr>
        <dsp:cNvPr id="0" name=""/>
        <dsp:cNvSpPr/>
      </dsp:nvSpPr>
      <dsp:spPr>
        <a:xfrm>
          <a:off x="347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レイアウトの</a:t>
          </a:r>
          <a:r>
            <a:rPr kumimoji="1" lang="en-US" altLang="ja-JP" sz="1800" kern="1200" dirty="0"/>
            <a:t/>
          </a:r>
          <a:br>
            <a:rPr kumimoji="1" lang="en-US" altLang="ja-JP" sz="1800" kern="1200" dirty="0"/>
          </a:br>
          <a:r>
            <a:rPr kumimoji="1" lang="ja-JP" altLang="en-US" sz="1800" kern="1200" dirty="0"/>
            <a:t>設定</a:t>
          </a:r>
        </a:p>
      </dsp:txBody>
      <dsp:txXfrm>
        <a:off x="347" y="1383218"/>
        <a:ext cx="1515055" cy="757527"/>
      </dsp:txXfrm>
    </dsp:sp>
    <dsp:sp modelId="{2C45F10C-E933-492D-9942-112BAF9BE6DF}">
      <dsp:nvSpPr>
        <dsp:cNvPr id="0" name=""/>
        <dsp:cNvSpPr/>
      </dsp:nvSpPr>
      <dsp:spPr>
        <a:xfrm>
          <a:off x="1833564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ウィジェットの設定</a:t>
          </a:r>
        </a:p>
      </dsp:txBody>
      <dsp:txXfrm>
        <a:off x="1833564" y="1383218"/>
        <a:ext cx="1515055" cy="757527"/>
      </dsp:txXfrm>
    </dsp:sp>
    <dsp:sp modelId="{40A63680-0C4B-4654-BD1E-88649ECF0D1B}">
      <dsp:nvSpPr>
        <dsp:cNvPr id="0" name=""/>
        <dsp:cNvSpPr/>
      </dsp:nvSpPr>
      <dsp:spPr>
        <a:xfrm>
          <a:off x="3666781" y="1383218"/>
          <a:ext cx="1515055" cy="7575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/>
            <a:t>アウトプットの設置</a:t>
          </a:r>
        </a:p>
      </dsp:txBody>
      <dsp:txXfrm>
        <a:off x="3666781" y="1383218"/>
        <a:ext cx="1515055" cy="757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7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Pharmacometrics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対策としてパーを半分に減らす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513851" cy="35138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64330" y="249273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くるかも・・・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1" y="1449099"/>
            <a:ext cx="5437909" cy="472786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176946" y="187007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グーを減らす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99446" y="128512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2" name="Picture 2" descr="è² ã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 r="-78"/>
          <a:stretch/>
        </p:blipFill>
        <p:spPr bwMode="auto">
          <a:xfrm>
            <a:off x="7226253" y="4621696"/>
            <a:ext cx="1410851" cy="11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åã£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7" r="3432"/>
          <a:stretch/>
        </p:blipFill>
        <p:spPr bwMode="auto">
          <a:xfrm>
            <a:off x="9012465" y="3916018"/>
            <a:ext cx="2310034" cy="192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1115091" y="5634189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裏を読むことで勝ちやすくなる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83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対策の対策としてチョキを半分に減らす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5091" y="5634189"/>
            <a:ext cx="4214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裏の裏を読めれば</a:t>
            </a:r>
            <a:r>
              <a:rPr lang="ja-JP" altLang="en-US" sz="2400" dirty="0" smtClean="0"/>
              <a:t>勝てるようだ</a:t>
            </a:r>
            <a:endParaRPr kumimoji="1" lang="ja-JP" altLang="en-US" sz="24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449099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068221" y="2281111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ja-JP" altLang="en-US" sz="1200" dirty="0" smtClean="0"/>
              <a:t>パー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を減らして</a:t>
            </a:r>
            <a:r>
              <a:rPr lang="ja-JP" altLang="en-US" sz="1200" dirty="0"/>
              <a:t>くるかも・・・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03" y="1347789"/>
            <a:ext cx="5962650" cy="519112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7151546" y="12049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/>
              <a:t>を減らす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77246" y="184412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5" name="Picture 4" descr="åã£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183" r="-649"/>
          <a:stretch/>
        </p:blipFill>
        <p:spPr bwMode="auto">
          <a:xfrm>
            <a:off x="6687496" y="4071748"/>
            <a:ext cx="2337873" cy="202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è² ã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3" r="813"/>
          <a:stretch/>
        </p:blipFill>
        <p:spPr bwMode="auto">
          <a:xfrm>
            <a:off x="9549022" y="4845820"/>
            <a:ext cx="1528326" cy="12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番外編：読み間違えた場合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3" y="1416172"/>
            <a:ext cx="3011929" cy="301192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4966" y="196958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くるはず！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272" y="1380506"/>
            <a:ext cx="3690508" cy="320553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288525" y="127313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/>
              <a:t>ーを減らす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464" y="3357221"/>
            <a:ext cx="3702336" cy="322919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046004" y="377213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r>
              <a:rPr kumimoji="1" lang="ja-JP" altLang="en-US" dirty="0"/>
              <a:t>を減らす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7119816" y="2331843"/>
            <a:ext cx="4850098" cy="1003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自分がチョキ</a:t>
            </a:r>
            <a:r>
              <a:rPr kumimoji="1" lang="ja-JP" altLang="en-US" dirty="0"/>
              <a:t>で勝つ確率が下がり、相手がグー以外で勝つ確率が上がるので結果的に相手がゴールしやすくなる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40556" y="5310231"/>
            <a:ext cx="3107741" cy="850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パーを減らす：ローリスク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チョキを減らす：</a:t>
            </a:r>
            <a:r>
              <a:rPr lang="ja-JP" altLang="en-US" dirty="0" smtClean="0"/>
              <a:t>ハイリス</a:t>
            </a:r>
            <a:r>
              <a:rPr lang="ja-JP" altLang="en-US" dirty="0"/>
              <a:t>ク</a:t>
            </a:r>
            <a:endParaRPr kumimoji="1" lang="en-US" altLang="ja-JP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6897874" y="1368034"/>
            <a:ext cx="4716371" cy="784927"/>
          </a:xfrm>
          <a:prstGeom prst="wedgeRoundRectCallout">
            <a:avLst>
              <a:gd name="adj1" fmla="val -54140"/>
              <a:gd name="adj2" fmla="val -144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自分がパーで勝つ確率は下がるが、</a:t>
            </a:r>
            <a:r>
              <a:rPr lang="ja-JP" altLang="en-US" dirty="0"/>
              <a:t>相手</a:t>
            </a:r>
            <a:r>
              <a:rPr kumimoji="1" lang="ja-JP" altLang="en-US" dirty="0"/>
              <a:t>がチョキで勝つ確率も下がる</a:t>
            </a:r>
            <a:r>
              <a:rPr kumimoji="1" lang="ja-JP" altLang="en-US" dirty="0" smtClean="0"/>
              <a:t>のでほぼ</a:t>
            </a:r>
            <a:r>
              <a:rPr kumimoji="1" lang="ja-JP" altLang="en-US" dirty="0"/>
              <a:t>等しくなる</a:t>
            </a:r>
          </a:p>
        </p:txBody>
      </p:sp>
      <p:pic>
        <p:nvPicPr>
          <p:cNvPr id="17" name="Picture 2" descr="è² ã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 r="-78"/>
          <a:stretch/>
        </p:blipFill>
        <p:spPr bwMode="auto">
          <a:xfrm>
            <a:off x="8383552" y="5516216"/>
            <a:ext cx="1002146" cy="8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åã£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7" r="3432"/>
          <a:stretch/>
        </p:blipFill>
        <p:spPr bwMode="auto">
          <a:xfrm>
            <a:off x="9615849" y="5113404"/>
            <a:ext cx="1507958" cy="12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æãç·æ§ã®ã¤ã©ã¹ãï¼æ®µé1ï¼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01" y="3231614"/>
            <a:ext cx="804288" cy="10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æãå¥³æ§ã®ã¤ã©ã¹ãï¼æ®µé1ï¼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008" y="3231614"/>
            <a:ext cx="804288" cy="10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コンテンツ プレースホルダ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20" y="3527715"/>
            <a:ext cx="3493554" cy="349355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426181" y="4141462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くるはず！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4547" y="125454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585206" y="354163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29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微分方程式を用いたシミュレーション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使用するパッケージ例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RxODE</a:t>
            </a:r>
            <a:endParaRPr kumimoji="1" lang="en-US" altLang="ja-JP" dirty="0"/>
          </a:p>
          <a:p>
            <a:pPr lvl="1"/>
            <a:r>
              <a:rPr lang="en-US" altLang="ja-JP" dirty="0" err="1"/>
              <a:t>mrgsolve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これらのパッケージは</a:t>
            </a:r>
            <a:endParaRPr lang="en-US" altLang="ja-JP" dirty="0"/>
          </a:p>
          <a:p>
            <a:pPr lvl="1"/>
            <a:r>
              <a:rPr lang="en-US" altLang="ja-JP" dirty="0"/>
              <a:t>R</a:t>
            </a:r>
            <a:r>
              <a:rPr lang="ja-JP" altLang="en-US" dirty="0"/>
              <a:t>のみでシミュレーションを完結できる</a:t>
            </a:r>
            <a:endParaRPr lang="en-US" altLang="ja-JP" dirty="0"/>
          </a:p>
          <a:p>
            <a:pPr lvl="1"/>
            <a:r>
              <a:rPr lang="ja-JP" altLang="en-US" dirty="0"/>
              <a:t>微分方程式を扱えるので</a:t>
            </a:r>
            <a:r>
              <a:rPr lang="en-US" altLang="ja-JP" dirty="0"/>
              <a:t>PK</a:t>
            </a:r>
            <a:r>
              <a:rPr lang="ja-JP" altLang="en-US" dirty="0"/>
              <a:t>のシミュレーションにも利用しやすい</a:t>
            </a:r>
            <a:endParaRPr lang="en-US" altLang="ja-JP" dirty="0"/>
          </a:p>
          <a:p>
            <a:pPr lvl="1"/>
            <a:r>
              <a:rPr lang="ja-JP" altLang="en-US" dirty="0"/>
              <a:t>薬物投与の情報を簡単に記述できる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Run time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短い</a:t>
            </a:r>
            <a:r>
              <a:rPr lang="ja-JP" altLang="en-US" dirty="0"/>
              <a:t>（</a:t>
            </a:r>
            <a:r>
              <a:rPr lang="en-US" altLang="ja-JP" dirty="0" err="1"/>
              <a:t>deSolve</a:t>
            </a:r>
            <a:r>
              <a:rPr lang="ja-JP" altLang="en-US" dirty="0"/>
              <a:t>の</a:t>
            </a:r>
            <a:r>
              <a:rPr lang="ja-JP" altLang="en-US" dirty="0" smtClean="0"/>
              <a:t>約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 など</a:t>
            </a:r>
            <a:r>
              <a:rPr lang="ja-JP" altLang="en-US" dirty="0"/>
              <a:t>の特徴が</a:t>
            </a:r>
            <a:r>
              <a:rPr lang="ja-JP" altLang="en-US" dirty="0" smtClean="0"/>
              <a:t>ある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4545" y="647356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06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パッケージの紹介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9852"/>
            <a:ext cx="10515600" cy="4806499"/>
          </a:xfrm>
        </p:spPr>
        <p:txBody>
          <a:bodyPr>
            <a:normAutofit fontScale="92500"/>
          </a:bodyPr>
          <a:lstStyle/>
          <a:p>
            <a:r>
              <a:rPr lang="en-US" altLang="ja-JP" dirty="0" err="1"/>
              <a:t>RxODE</a:t>
            </a:r>
            <a:endParaRPr lang="ja-JP" altLang="en-US" dirty="0"/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NONMEM</a:t>
            </a:r>
            <a:r>
              <a:rPr kumimoji="1" lang="ja-JP" altLang="en-US" dirty="0">
                <a:solidFill>
                  <a:srgbClr val="FF0000"/>
                </a:solidFill>
              </a:rPr>
              <a:t>コードがかけない場合でも</a:t>
            </a:r>
            <a:r>
              <a:rPr kumimoji="1" lang="ja-JP" altLang="en-US" dirty="0"/>
              <a:t>微分方程式が理解できていればシミュレーションが可能</a:t>
            </a:r>
            <a:endParaRPr kumimoji="1" lang="en-US" altLang="ja-JP" dirty="0"/>
          </a:p>
          <a:p>
            <a:pPr lvl="1"/>
            <a:r>
              <a:rPr lang="ja-JP" altLang="en-US" dirty="0"/>
              <a:t>シミュレーションデータセットの作成が簡単で、複数患者のシミュレーションも</a:t>
            </a:r>
            <a:r>
              <a:rPr lang="ja-JP" altLang="en-US" dirty="0" smtClean="0"/>
              <a:t>容易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Xpose</a:t>
            </a:r>
            <a:r>
              <a:rPr lang="ja-JP" altLang="en-US" dirty="0" smtClean="0"/>
              <a:t>などのパッケージと</a:t>
            </a:r>
            <a:r>
              <a:rPr lang="ja-JP" altLang="en-US" dirty="0" smtClean="0"/>
              <a:t>組み合わせることで</a:t>
            </a:r>
            <a:r>
              <a:rPr lang="en-US" altLang="ja-JP" dirty="0" smtClean="0"/>
              <a:t>NONMEM</a:t>
            </a:r>
            <a:r>
              <a:rPr lang="ja-JP" altLang="en-US" dirty="0" smtClean="0"/>
              <a:t> </a:t>
            </a:r>
            <a:r>
              <a:rPr lang="en-US" altLang="ja-JP" dirty="0" smtClean="0"/>
              <a:t>output</a:t>
            </a:r>
            <a:r>
              <a:rPr lang="ja-JP" altLang="en-US" dirty="0" smtClean="0"/>
              <a:t>からシミュレーションに使うパラメータ推定値を読み取ることも可能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mrgsolve</a:t>
            </a:r>
            <a:endParaRPr kumimoji="1" lang="en-US" altLang="ja-JP" dirty="0"/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NONMEM</a:t>
            </a:r>
            <a:r>
              <a:rPr kumimoji="1" lang="ja-JP" altLang="en-US" dirty="0">
                <a:solidFill>
                  <a:srgbClr val="FF0000"/>
                </a:solidFill>
              </a:rPr>
              <a:t>のコントロールファイルに近い形</a:t>
            </a:r>
            <a:r>
              <a:rPr kumimoji="1" lang="ja-JP" altLang="en-US" dirty="0"/>
              <a:t>で記述できる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シミュレーションデータセットの作成が簡単で、複数患者のシミュレーションも容易</a:t>
            </a:r>
            <a:endParaRPr kumimoji="1" lang="en-US" altLang="ja-JP" dirty="0"/>
          </a:p>
          <a:p>
            <a:pPr lvl="1"/>
            <a:r>
              <a:rPr lang="en-US" altLang="ja-JP" dirty="0"/>
              <a:t>NONMEM</a:t>
            </a:r>
            <a:r>
              <a:rPr lang="ja-JP" altLang="en-US" dirty="0"/>
              <a:t> </a:t>
            </a:r>
            <a:r>
              <a:rPr lang="en-US" altLang="ja-JP" dirty="0"/>
              <a:t>output (.xml)</a:t>
            </a:r>
            <a:r>
              <a:rPr lang="ja-JP" altLang="en-US" dirty="0"/>
              <a:t>からシミュレーションに使うパラメータ推定値を読み取ることも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3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838200" y="2140527"/>
            <a:ext cx="4513118" cy="4171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RxODE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コード例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851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600" dirty="0" smtClean="0"/>
              <a:t>&lt;</a:t>
            </a:r>
            <a:r>
              <a:rPr lang="ja-JP" altLang="en-US" sz="1600" dirty="0" smtClean="0"/>
              <a:t>モデル</a:t>
            </a:r>
            <a:r>
              <a:rPr lang="en-US" altLang="ja-JP" sz="1600" dirty="0" smtClean="0"/>
              <a:t>&gt;</a:t>
            </a:r>
            <a:endParaRPr lang="ja-JP" altLang="ja-JP" sz="1600" dirty="0"/>
          </a:p>
          <a:p>
            <a:pPr marL="0" indent="0">
              <a:buNone/>
            </a:pPr>
            <a:r>
              <a:rPr lang="it-IT" altLang="ja-JP" sz="1600" dirty="0"/>
              <a:t>ode &lt;- "</a:t>
            </a:r>
            <a:endParaRPr lang="ja-JP" altLang="ja-JP" sz="1600" dirty="0"/>
          </a:p>
          <a:p>
            <a:pPr marL="0" indent="0">
              <a:buNone/>
            </a:pPr>
            <a:r>
              <a:rPr lang="it-IT" altLang="ja-JP" sz="1600" dirty="0">
                <a:solidFill>
                  <a:srgbClr val="FF0000"/>
                </a:solidFill>
              </a:rPr>
              <a:t>   C2 = centr/V2;	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　</a:t>
            </a:r>
            <a:r>
              <a:rPr lang="de-DE" altLang="ja-JP" sz="1600" dirty="0" smtClean="0">
                <a:solidFill>
                  <a:srgbClr val="FF0000"/>
                </a:solidFill>
              </a:rPr>
              <a:t>d/dt(depot</a:t>
            </a:r>
            <a:r>
              <a:rPr lang="de-DE" altLang="ja-JP" sz="1600" dirty="0">
                <a:solidFill>
                  <a:srgbClr val="FF0000"/>
                </a:solidFill>
              </a:rPr>
              <a:t>) = -KA*depot;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altLang="ja-JP" sz="1600" dirty="0">
                <a:solidFill>
                  <a:srgbClr val="FF0000"/>
                </a:solidFill>
              </a:rPr>
              <a:t>   </a:t>
            </a:r>
            <a:r>
              <a:rPr lang="fr-FR" altLang="ja-JP" sz="1600" dirty="0">
                <a:solidFill>
                  <a:srgbClr val="FF0000"/>
                </a:solidFill>
              </a:rPr>
              <a:t>d/dt(centr) = KA*depot - CL*C2 </a:t>
            </a:r>
            <a:r>
              <a:rPr lang="fr-FR" altLang="ja-JP" sz="1600" dirty="0" smtClean="0">
                <a:solidFill>
                  <a:srgbClr val="FF0000"/>
                </a:solidFill>
              </a:rPr>
              <a:t>;</a:t>
            </a:r>
            <a:endParaRPr lang="ja-JP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600" dirty="0" smtClean="0"/>
              <a:t>“</a:t>
            </a:r>
          </a:p>
          <a:p>
            <a:pPr marL="0" indent="0">
              <a:buNone/>
            </a:pPr>
            <a:r>
              <a:rPr lang="en-US" altLang="ja-JP" sz="1600" dirty="0"/>
              <a:t># Define system parameters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 err="1"/>
              <a:t>params</a:t>
            </a:r>
            <a:r>
              <a:rPr lang="en-US" altLang="ja-JP" sz="1600" dirty="0"/>
              <a:t> &lt;- 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   </a:t>
            </a:r>
            <a:r>
              <a:rPr lang="it-IT" altLang="ja-JP" sz="1600" dirty="0"/>
              <a:t>c(KA = 0.3, CL = 7, V2 = 4.0E+01)</a:t>
            </a:r>
          </a:p>
          <a:p>
            <a:pPr marL="0" indent="0">
              <a:buNone/>
            </a:pPr>
            <a:r>
              <a:rPr lang="it-IT" altLang="ja-JP" sz="1600" dirty="0"/>
              <a:t> </a:t>
            </a:r>
            <a:r>
              <a:rPr lang="en-US" altLang="ja-JP" sz="1600" dirty="0" err="1"/>
              <a:t>inits</a:t>
            </a:r>
            <a:r>
              <a:rPr lang="en-US" altLang="ja-JP" sz="1600" dirty="0"/>
              <a:t> &lt;- c(0, 0)   #</a:t>
            </a:r>
            <a:r>
              <a:rPr lang="ja-JP" altLang="en-US" sz="1600" dirty="0"/>
              <a:t>コンパートメントの初期状態</a:t>
            </a:r>
            <a:endParaRPr lang="ja-JP" altLang="ja-JP" sz="1600" dirty="0"/>
          </a:p>
          <a:p>
            <a:pPr marL="0" indent="0">
              <a:buNone/>
            </a:pP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# Compile model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mod1 &lt;- </a:t>
            </a:r>
            <a:r>
              <a:rPr lang="en-US" altLang="ja-JP" sz="1600" dirty="0" err="1"/>
              <a:t>RxODE</a:t>
            </a:r>
            <a:r>
              <a:rPr lang="en-US" altLang="ja-JP" sz="1600" dirty="0"/>
              <a:t>(model = ode, </a:t>
            </a:r>
            <a:r>
              <a:rPr lang="en-US" altLang="ja-JP" sz="1600" dirty="0" err="1"/>
              <a:t>modName</a:t>
            </a:r>
            <a:r>
              <a:rPr lang="en-US" altLang="ja-JP" sz="1600" dirty="0"/>
              <a:t> = "mod1")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 </a:t>
            </a:r>
            <a:endParaRPr lang="ja-JP" altLang="ja-JP" sz="1600" dirty="0"/>
          </a:p>
          <a:p>
            <a:pPr marL="0" indent="0">
              <a:buNone/>
            </a:pPr>
            <a:r>
              <a:rPr lang="en-US" altLang="ja-JP" sz="1600" dirty="0"/>
              <a:t> 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689600" y="17642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 dirty="0"/>
              <a:t>&lt;</a:t>
            </a:r>
            <a:r>
              <a:rPr lang="ja-JP" altLang="en-US" sz="1600" dirty="0"/>
              <a:t>シミュレーションの</a:t>
            </a:r>
            <a:r>
              <a:rPr lang="ja-JP" altLang="en-US" sz="1600" dirty="0" smtClean="0"/>
              <a:t>設定</a:t>
            </a:r>
            <a:r>
              <a:rPr lang="en-US" altLang="ja-JP" sz="1600" dirty="0" smtClean="0"/>
              <a:t>&gt;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# Initialize event table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</a:t>
            </a:r>
            <a:r>
              <a:rPr lang="en-US" altLang="ja-JP" sz="1600" dirty="0" smtClean="0"/>
              <a:t> &lt;- </a:t>
            </a:r>
            <a:r>
              <a:rPr lang="en-US" altLang="ja-JP" sz="1600" dirty="0" err="1" smtClean="0"/>
              <a:t>eventTable</a:t>
            </a:r>
            <a:r>
              <a:rPr lang="en-US" altLang="ja-JP" sz="1600" dirty="0" smtClean="0"/>
              <a:t>()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Specify dose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ev$add.dosing</a:t>
            </a:r>
            <a:r>
              <a:rPr lang="en-US" altLang="ja-JP" sz="1600" dirty="0" smtClean="0"/>
              <a:t>(dose = 10000, </a:t>
            </a:r>
            <a:r>
              <a:rPr lang="en-US" altLang="ja-JP" sz="1600" dirty="0" err="1" smtClean="0"/>
              <a:t>nbr.doses</a:t>
            </a:r>
            <a:r>
              <a:rPr lang="en-US" altLang="ja-JP" sz="1600" dirty="0" smtClean="0"/>
              <a:t> = 1)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Specify sampling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ev$add.sampling</a:t>
            </a:r>
            <a:r>
              <a:rPr lang="en-US" altLang="ja-JP" sz="1600" dirty="0" smtClean="0"/>
              <a:t>(0:240)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 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# Simulate</a:t>
            </a:r>
            <a:endParaRPr lang="ja-JP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x &lt;- mod1$run(</a:t>
            </a:r>
            <a:r>
              <a:rPr lang="en-US" altLang="ja-JP" sz="1600" dirty="0" err="1" smtClean="0"/>
              <a:t>params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ev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inits</a:t>
            </a:r>
            <a:r>
              <a:rPr lang="en-US" altLang="ja-JP" sz="1600" dirty="0" smtClean="0"/>
              <a:t>)</a:t>
            </a:r>
            <a:endParaRPr lang="ja-JP" altLang="ja-JP" sz="1600" dirty="0" smtClean="0"/>
          </a:p>
          <a:p>
            <a:pPr marL="0" indent="0">
              <a:buNone/>
            </a:pPr>
            <a:endParaRPr lang="ja-JP" altLang="en-US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244377"/>
            <a:ext cx="3505200" cy="119062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540424" y="4875045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アウトプット</a:t>
            </a:r>
            <a:r>
              <a:rPr lang="en-US" altLang="ja-JP" dirty="0"/>
              <a:t>&gt;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9432925" y="3197969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投与情報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7824179" y="3872706"/>
            <a:ext cx="1885952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サンプリング情報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4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38200" y="1841499"/>
            <a:ext cx="5696824" cy="4373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mrgsolve</a:t>
            </a:r>
            <a:r>
              <a:rPr kumimoji="1" lang="ja-JP" altLang="en-US" dirty="0"/>
              <a:t> </a:t>
            </a:r>
            <a:r>
              <a:rPr lang="ja-JP" altLang="en-US" dirty="0"/>
              <a:t>コード例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41500"/>
            <a:ext cx="3200400" cy="4130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" sz="1050" dirty="0"/>
              <a:t>code &lt;- '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$PARAM </a:t>
            </a:r>
            <a:r>
              <a:rPr lang="en-US" altLang="ja" sz="1050" dirty="0"/>
              <a:t>@annotate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TVKA: 2 : Typical absorption coefficient (1/h)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TVCL: 10: Typical clear</a:t>
            </a:r>
            <a:r>
              <a:rPr lang="en-US" altLang="ja-JP" sz="1050" dirty="0"/>
              <a:t>a</a:t>
            </a:r>
            <a:r>
              <a:rPr lang="en-US" altLang="ja" sz="1050" dirty="0"/>
              <a:t>nce(L/h)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TVV1: 30: Typical Central Volume(L)</a:t>
            </a:r>
          </a:p>
          <a:p>
            <a:pPr marL="0" indent="0">
              <a:buNone/>
            </a:pPr>
            <a:r>
              <a:rPr lang="en-US" altLang="ja" sz="1050" dirty="0"/>
              <a:t>WT: 70: Body weight (kg)</a:t>
            </a:r>
            <a:endParaRPr lang="ja" altLang="en-US" sz="1050" dirty="0"/>
          </a:p>
          <a:p>
            <a:pPr marL="0" indent="0">
              <a:buNone/>
            </a:pP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$CMT </a:t>
            </a:r>
            <a:r>
              <a:rPr lang="en-US" altLang="ja" sz="1050" dirty="0"/>
              <a:t>GUT, CENT</a:t>
            </a:r>
            <a:endParaRPr lang="ja" altLang="en-US" sz="1050" dirty="0"/>
          </a:p>
          <a:p>
            <a:pPr marL="0" indent="0">
              <a:buNone/>
            </a:pP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$MAIN</a:t>
            </a:r>
            <a:endParaRPr lang="ja" altLang="en-US" sz="105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" sz="1050" dirty="0"/>
              <a:t>double KA = TVKA*</a:t>
            </a:r>
            <a:r>
              <a:rPr lang="en-US" altLang="ja" sz="1050" dirty="0" err="1"/>
              <a:t>exp</a:t>
            </a:r>
            <a:r>
              <a:rPr lang="en-US" altLang="ja" sz="1050" dirty="0"/>
              <a:t>(EKA);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CL = TVCL*pow(WT/60, 0.75)*</a:t>
            </a:r>
            <a:r>
              <a:rPr lang="en-US" altLang="ja" sz="1050" dirty="0" err="1"/>
              <a:t>exp</a:t>
            </a:r>
            <a:r>
              <a:rPr lang="en-US" altLang="ja" sz="1050" dirty="0"/>
              <a:t>(ECL);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V1 = TVV1*pow(WT/60, 1)*</a:t>
            </a:r>
            <a:r>
              <a:rPr lang="en-US" altLang="ja" sz="1050" dirty="0" err="1"/>
              <a:t>exp</a:t>
            </a:r>
            <a:r>
              <a:rPr lang="en-US" altLang="ja" sz="1050" dirty="0"/>
              <a:t>(EV1);</a:t>
            </a:r>
            <a:endParaRPr lang="ja" altLang="en-US" sz="1050" dirty="0"/>
          </a:p>
          <a:p>
            <a:pPr marL="0" indent="0">
              <a:buNone/>
            </a:pPr>
            <a:r>
              <a:rPr lang="en-US" altLang="ja" sz="1050" dirty="0"/>
              <a:t>double K = CL/V1;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038600" y="1841500"/>
            <a:ext cx="3200400" cy="4130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$ODE</a:t>
            </a:r>
            <a:endParaRPr lang="ja" altLang="en-US" sz="105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/>
              <a:t>dxdt_GUT</a:t>
            </a:r>
            <a:r>
              <a:rPr lang="en-US" altLang="ja" sz="1050" dirty="0"/>
              <a:t> = -KA*GUT;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 err="1"/>
              <a:t>dxdt_CENT</a:t>
            </a:r>
            <a:r>
              <a:rPr lang="en-US" altLang="ja" sz="1050" dirty="0"/>
              <a:t> = KA*GUT - K *CENT ;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$OMEGA </a:t>
            </a:r>
            <a:r>
              <a:rPr lang="en-US" altLang="ja" sz="1050" dirty="0"/>
              <a:t>@labels EKA ECL EV1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$SIGMA </a:t>
            </a:r>
            <a:r>
              <a:rPr lang="en-US" altLang="ja" sz="1050" dirty="0"/>
              <a:t>@labels ERR_CP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0.1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" sz="105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>
                <a:solidFill>
                  <a:srgbClr val="FF0000"/>
                </a:solidFill>
              </a:rPr>
              <a:t>$TABLE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capture CP = CENT/V1;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" sz="1050" dirty="0"/>
              <a:t>‘</a:t>
            </a:r>
          </a:p>
          <a:p>
            <a:pPr marL="0" indent="0">
              <a:buNone/>
            </a:pPr>
            <a:r>
              <a:rPr lang="en-US" altLang="ja" sz="1050" dirty="0"/>
              <a:t>mod &lt;- </a:t>
            </a:r>
            <a:r>
              <a:rPr lang="en-US" altLang="ja" sz="1050" dirty="0" err="1"/>
              <a:t>mread</a:t>
            </a:r>
            <a:r>
              <a:rPr lang="en-US" altLang="ja" sz="1050" dirty="0"/>
              <a:t>("model", </a:t>
            </a:r>
            <a:r>
              <a:rPr lang="en-US" altLang="ja" sz="1050" dirty="0" err="1"/>
              <a:t>getwd</a:t>
            </a:r>
            <a:r>
              <a:rPr lang="en-US" altLang="ja" sz="1050" dirty="0"/>
              <a:t>(), code)</a:t>
            </a:r>
            <a:endParaRPr lang="ja" altLang="en-US" sz="1050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050" dirty="0"/>
          </a:p>
        </p:txBody>
      </p:sp>
      <p:sp>
        <p:nvSpPr>
          <p:cNvPr id="9" name="正方形/長方形 8"/>
          <p:cNvSpPr/>
          <p:nvPr/>
        </p:nvSpPr>
        <p:spPr>
          <a:xfrm>
            <a:off x="6644304" y="1787710"/>
            <a:ext cx="4324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ja-JP" dirty="0"/>
              <a:t> mod %&gt;%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idata_set</a:t>
            </a:r>
            <a:r>
              <a:rPr lang="en-US" altLang="ja-JP" dirty="0"/>
              <a:t>(</a:t>
            </a:r>
            <a:r>
              <a:rPr lang="en-US" altLang="ja-JP" dirty="0" err="1"/>
              <a:t>data.frame</a:t>
            </a:r>
            <a:r>
              <a:rPr lang="en-US" altLang="ja-JP" dirty="0"/>
              <a:t>(ID=c(1:10)) %&gt;%</a:t>
            </a:r>
          </a:p>
          <a:p>
            <a:r>
              <a:rPr lang="en-US" altLang="ja-JP" dirty="0"/>
              <a:t>                      mutate(WT=70))</a:t>
            </a:r>
            <a:r>
              <a:rPr lang="ja-JP" altLang="en-US" dirty="0"/>
              <a:t> </a:t>
            </a:r>
            <a:r>
              <a:rPr lang="en-US" altLang="ja-JP" dirty="0"/>
              <a:t>%&gt;%</a:t>
            </a:r>
            <a:endParaRPr lang="da-DK" altLang="ja-JP" dirty="0"/>
          </a:p>
          <a:p>
            <a:r>
              <a:rPr lang="da-DK" altLang="ja-JP" dirty="0"/>
              <a:t>    ev(amt=100, ii=12, addl=10) %&gt;% </a:t>
            </a:r>
          </a:p>
          <a:p>
            <a:r>
              <a:rPr lang="da-DK" altLang="ja-JP" dirty="0"/>
              <a:t>    mrgsim(start=0,end=120,by=0.1)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1525" y="1487948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モデル</a:t>
            </a:r>
            <a:r>
              <a:rPr kumimoji="1"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10266100" y="2095556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患者情報</a:t>
            </a:r>
            <a:endParaRPr kumimoji="1" lang="ja-JP" altLang="en-US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10291677" y="2660577"/>
            <a:ext cx="1514475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投与情報</a:t>
            </a:r>
            <a:endParaRPr kumimoji="1" lang="ja-JP" altLang="en-US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10080362" y="2980449"/>
            <a:ext cx="1885952" cy="25717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サンプリング情報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28" y="4550935"/>
            <a:ext cx="3113106" cy="154289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570627" y="1491917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シミュレーションの設定</a:t>
            </a:r>
            <a:r>
              <a:rPr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48847" y="4138304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アウトプット</a:t>
            </a:r>
            <a:r>
              <a:rPr lang="en-US" altLang="ja-JP" dirty="0"/>
              <a:t>&gt;</a:t>
            </a:r>
          </a:p>
          <a:p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5335203" y="726785"/>
            <a:ext cx="3471276" cy="696190"/>
          </a:xfrm>
          <a:prstGeom prst="wedgeRectCallout">
            <a:avLst>
              <a:gd name="adj1" fmla="val -41188"/>
              <a:gd name="adj2" fmla="val 92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NONMEM</a:t>
            </a:r>
            <a:r>
              <a:rPr kumimoji="1" lang="ja-JP" altLang="en-US" dirty="0" smtClean="0"/>
              <a:t>に似た書き方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6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Interactive</a:t>
            </a:r>
            <a:r>
              <a:rPr lang="ja-JP" altLang="en-US" dirty="0"/>
              <a:t> </a:t>
            </a:r>
            <a:r>
              <a:rPr lang="en-US" altLang="ja-JP" dirty="0" smtClean="0"/>
              <a:t>application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hiny </a:t>
            </a:r>
            <a:r>
              <a:rPr kumimoji="1" lang="ja-JP" altLang="en-US" dirty="0"/>
              <a:t>を使うことで、</a:t>
            </a:r>
            <a:r>
              <a:rPr kumimoji="1" lang="en-US" altLang="ja-JP" dirty="0"/>
              <a:t>R</a:t>
            </a:r>
            <a:r>
              <a:rPr kumimoji="1" lang="ja-JP" altLang="en-US" dirty="0"/>
              <a:t>との</a:t>
            </a:r>
            <a:r>
              <a:rPr kumimoji="1" lang="en-US" altLang="ja-JP" dirty="0"/>
              <a:t>interactive</a:t>
            </a:r>
            <a:r>
              <a:rPr kumimoji="1" lang="ja-JP" altLang="en-US" dirty="0"/>
              <a:t>なやり取りが可能となるアプリケーションを作成することができる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026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24" y="4046052"/>
            <a:ext cx="1105503" cy="16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ããããªè©±ãåãäººãã¡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575" y="3033503"/>
            <a:ext cx="1701501" cy="20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形吹き出し 7"/>
          <p:cNvSpPr/>
          <p:nvPr/>
        </p:nvSpPr>
        <p:spPr>
          <a:xfrm>
            <a:off x="92902" y="2352466"/>
            <a:ext cx="2928594" cy="1158966"/>
          </a:xfrm>
          <a:prstGeom prst="wedgeEllipseCallout">
            <a:avLst>
              <a:gd name="adj1" fmla="val 31908"/>
              <a:gd name="adj2" fmla="val 708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では〇〇の条件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シミュレーション</a:t>
            </a:r>
            <a:r>
              <a:rPr lang="ja-JP" altLang="en-US" sz="1600" dirty="0"/>
              <a:t>するとどうなりますか？</a:t>
            </a:r>
            <a:endParaRPr kumimoji="1" lang="ja-JP" altLang="en-US" sz="1600" dirty="0"/>
          </a:p>
        </p:txBody>
      </p:sp>
      <p:sp>
        <p:nvSpPr>
          <p:cNvPr id="12" name="円形吹き出し 11"/>
          <p:cNvSpPr/>
          <p:nvPr/>
        </p:nvSpPr>
        <p:spPr>
          <a:xfrm>
            <a:off x="8795440" y="1870563"/>
            <a:ext cx="2796049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その条件は検討してませんでした。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いちど持ち帰ります</a:t>
            </a:r>
            <a:r>
              <a:rPr kumimoji="1" lang="ja-JP" altLang="en-US" sz="1600" dirty="0" err="1"/>
              <a:t>。。</a:t>
            </a:r>
            <a:endParaRPr kumimoji="1" lang="ja-JP" altLang="en-US" sz="1600" dirty="0"/>
          </a:p>
        </p:txBody>
      </p:sp>
      <p:sp>
        <p:nvSpPr>
          <p:cNvPr id="13" name="円形吹き出し 12"/>
          <p:cNvSpPr/>
          <p:nvPr/>
        </p:nvSpPr>
        <p:spPr>
          <a:xfrm>
            <a:off x="8735578" y="3812381"/>
            <a:ext cx="2564005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その条件は未検討でしたが、この場で確認できます。</a:t>
            </a:r>
            <a:endParaRPr kumimoji="1" lang="ja-JP" altLang="en-US" sz="1600" dirty="0"/>
          </a:p>
        </p:txBody>
      </p:sp>
      <p:cxnSp>
        <p:nvCxnSpPr>
          <p:cNvPr id="10" name="直線矢印コネクタ 9"/>
          <p:cNvCxnSpPr>
            <a:stCxn id="1030" idx="3"/>
          </p:cNvCxnSpPr>
          <p:nvPr/>
        </p:nvCxnSpPr>
        <p:spPr>
          <a:xfrm flipV="1">
            <a:off x="3663076" y="2602396"/>
            <a:ext cx="3593168" cy="147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30" idx="3"/>
          </p:cNvCxnSpPr>
          <p:nvPr/>
        </p:nvCxnSpPr>
        <p:spPr>
          <a:xfrm>
            <a:off x="3663076" y="4075539"/>
            <a:ext cx="3593168" cy="1766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713007" y="2494896"/>
            <a:ext cx="7659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通常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64577" y="4254928"/>
            <a:ext cx="15802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を使っていた場合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7248250" y="2040430"/>
            <a:ext cx="1260054" cy="1608004"/>
            <a:chOff x="7148858" y="2085171"/>
            <a:chExt cx="1902589" cy="2427967"/>
          </a:xfrm>
        </p:grpSpPr>
        <p:pic>
          <p:nvPicPr>
            <p:cNvPr id="20" name="Picture 2" descr="ãããããªè¡¨æã®ãã½ã³ã³ãä½¿ãäººã®ã¤ã©ã¹ãï¼ç·æ§ï¼ | ããããããªã¼ç´ æé ãããã¨ã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858" y="2085171"/>
              <a:ext cx="1669227" cy="2427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2" t="1" r="20020" b="1529"/>
            <a:stretch/>
          </p:blipFill>
          <p:spPr>
            <a:xfrm>
              <a:off x="8584722" y="2085171"/>
              <a:ext cx="466725" cy="527999"/>
            </a:xfrm>
            <a:prstGeom prst="rect">
              <a:avLst/>
            </a:prstGeom>
          </p:spPr>
        </p:pic>
        <p:cxnSp>
          <p:nvCxnSpPr>
            <p:cNvPr id="24" name="直線コネクタ 23"/>
            <p:cNvCxnSpPr/>
            <p:nvPr/>
          </p:nvCxnSpPr>
          <p:spPr>
            <a:xfrm>
              <a:off x="8058141" y="2613170"/>
              <a:ext cx="0" cy="158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8169266" y="2613170"/>
              <a:ext cx="0" cy="222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8280391" y="2613170"/>
              <a:ext cx="0" cy="3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8391516" y="2613169"/>
              <a:ext cx="0" cy="3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ãããããªè¡¨æã®ãã½ã³ã³ãä½¿ã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80" y="5264509"/>
            <a:ext cx="1095526" cy="159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円形吹き出し 34"/>
          <p:cNvSpPr/>
          <p:nvPr/>
        </p:nvSpPr>
        <p:spPr>
          <a:xfrm>
            <a:off x="8776653" y="4941513"/>
            <a:ext cx="2564005" cy="922932"/>
          </a:xfrm>
          <a:prstGeom prst="wedgeEllipseCallout">
            <a:avLst>
              <a:gd name="adj1" fmla="val -63970"/>
              <a:gd name="adj2" fmla="val 25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やっぱり自分で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確認してみます。</a:t>
            </a:r>
            <a:endParaRPr kumimoji="1" lang="ja-JP" altLang="en-US" sz="1600" dirty="0"/>
          </a:p>
        </p:txBody>
      </p:sp>
      <p:sp>
        <p:nvSpPr>
          <p:cNvPr id="7168" name="テキスト ボックス 7167"/>
          <p:cNvSpPr txBox="1"/>
          <p:nvPr/>
        </p:nvSpPr>
        <p:spPr>
          <a:xfrm>
            <a:off x="8979126" y="5864445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</a:t>
            </a:r>
            <a:r>
              <a:rPr kumimoji="1" lang="ja-JP" altLang="en-US" sz="1600" dirty="0" smtClean="0"/>
              <a:t>コードがかけなくても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シミュレーションが実行できる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14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 </a:t>
            </a:r>
            <a:r>
              <a:rPr kumimoji="1" lang="en-US" altLang="ja-JP" dirty="0"/>
              <a:t>application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46267" y="6163865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3748130028"/>
              </p:ext>
            </p:extLst>
          </p:nvPr>
        </p:nvGraphicFramePr>
        <p:xfrm>
          <a:off x="6324595" y="1919651"/>
          <a:ext cx="4163699" cy="188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/>
          <p:cNvGraphicFramePr/>
          <p:nvPr>
            <p:extLst>
              <p:ext uri="{D42A27DB-BD31-4B8C-83A1-F6EECF244321}">
                <p14:modId xmlns:p14="http://schemas.microsoft.com/office/powerpoint/2010/main" val="4235676374"/>
              </p:ext>
            </p:extLst>
          </p:nvPr>
        </p:nvGraphicFramePr>
        <p:xfrm>
          <a:off x="988897" y="1657603"/>
          <a:ext cx="5182184" cy="244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3326042" y="749915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58128" y="15227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アプリケーションの見た目を決める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98155" y="15227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アプリケーションの中身を決める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3501223" y="4166658"/>
            <a:ext cx="5204887" cy="2498855"/>
            <a:chOff x="2043201" y="3697337"/>
            <a:chExt cx="6046877" cy="2903093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2043201" y="3697337"/>
              <a:ext cx="6046877" cy="2903093"/>
              <a:chOff x="2043201" y="3697337"/>
              <a:chExt cx="6046877" cy="2903093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56715" y="3697337"/>
                <a:ext cx="5933363" cy="2879275"/>
              </a:xfrm>
              <a:prstGeom prst="rect">
                <a:avLst/>
              </a:prstGeom>
            </p:spPr>
          </p:pic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3201" y="3709435"/>
                <a:ext cx="4022637" cy="2890995"/>
              </a:xfrm>
              <a:prstGeom prst="rect">
                <a:avLst/>
              </a:prstGeom>
            </p:spPr>
          </p:pic>
          <p:sp>
            <p:nvSpPr>
              <p:cNvPr id="16" name="正方形/長方形 15"/>
              <p:cNvSpPr/>
              <p:nvPr/>
            </p:nvSpPr>
            <p:spPr>
              <a:xfrm>
                <a:off x="5873260" y="4405101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865640" y="5722938"/>
                <a:ext cx="148705" cy="38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" name="右矢印 12"/>
            <p:cNvSpPr/>
            <p:nvPr/>
          </p:nvSpPr>
          <p:spPr>
            <a:xfrm>
              <a:off x="5790133" y="4671101"/>
              <a:ext cx="584200" cy="5478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9014887" y="6423624"/>
            <a:ext cx="1904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333333"/>
                </a:solidFill>
                <a:latin typeface="Source Sans Pro"/>
              </a:rPr>
              <a:t>The Shiny Cheat sheet</a:t>
            </a:r>
            <a:endParaRPr lang="en-US" altLang="ja-JP" sz="1400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377495" y="4123171"/>
            <a:ext cx="1402991" cy="47097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ウィジェット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（数値を入力）</a:t>
            </a:r>
          </a:p>
        </p:txBody>
      </p:sp>
      <p:sp>
        <p:nvSpPr>
          <p:cNvPr id="19" name="四角形吹き出し 18"/>
          <p:cNvSpPr/>
          <p:nvPr/>
        </p:nvSpPr>
        <p:spPr>
          <a:xfrm>
            <a:off x="1616691" y="4757883"/>
            <a:ext cx="1810685" cy="470978"/>
          </a:xfrm>
          <a:prstGeom prst="wedgeRectCallout">
            <a:avLst>
              <a:gd name="adj1" fmla="val 72177"/>
              <a:gd name="adj2" fmla="val 382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アウトプットの設置</a:t>
            </a:r>
          </a:p>
        </p:txBody>
      </p:sp>
      <p:sp>
        <p:nvSpPr>
          <p:cNvPr id="20" name="四角形吹き出し 19"/>
          <p:cNvSpPr/>
          <p:nvPr/>
        </p:nvSpPr>
        <p:spPr>
          <a:xfrm>
            <a:off x="570451" y="5692886"/>
            <a:ext cx="2876087" cy="730737"/>
          </a:xfrm>
          <a:prstGeom prst="wedgeRectCallout">
            <a:avLst>
              <a:gd name="adj1" fmla="val 67218"/>
              <a:gd name="adj2" fmla="val -208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アウトプットの作成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（入力した数値分の乱数を発生させヒストグラムを作成する）</a:t>
            </a:r>
            <a:endParaRPr kumimoji="1" lang="ja-JP" altLang="en-US" sz="1600" dirty="0"/>
          </a:p>
        </p:txBody>
      </p:sp>
      <p:sp>
        <p:nvSpPr>
          <p:cNvPr id="21" name="四角形吹き出し 20"/>
          <p:cNvSpPr/>
          <p:nvPr/>
        </p:nvSpPr>
        <p:spPr>
          <a:xfrm>
            <a:off x="8706110" y="4051342"/>
            <a:ext cx="1402991" cy="307318"/>
          </a:xfrm>
          <a:prstGeom prst="wedgeRectCallout">
            <a:avLst>
              <a:gd name="adj1" fmla="val -52524"/>
              <a:gd name="adj2" fmla="val 660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ウィジェット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5272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mrgsolve</a:t>
            </a:r>
            <a:r>
              <a:rPr lang="ja-JP" altLang="en-US" dirty="0"/>
              <a:t>と</a:t>
            </a:r>
            <a:r>
              <a:rPr lang="en-US" altLang="ja-JP" dirty="0"/>
              <a:t>shiny</a:t>
            </a:r>
            <a:r>
              <a:rPr lang="ja-JP" altLang="en-US" dirty="0"/>
              <a:t>の組み合わせ（デモ）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490683" y="3849180"/>
            <a:ext cx="4304251" cy="1493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PK</a:t>
            </a:r>
            <a:r>
              <a:rPr kumimoji="1" lang="ja-JP" altLang="en-US" dirty="0"/>
              <a:t>と</a:t>
            </a:r>
            <a:r>
              <a:rPr lang="ja-JP" altLang="en-US" dirty="0"/>
              <a:t>腫瘍サイズの変化を気軽に確認できる。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パラメータを動かしたときの変化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共変量を動かしたときの変化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レジメンを変えたときの変化　など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6" y="1386398"/>
            <a:ext cx="6999899" cy="515251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8961559" y="5832404"/>
            <a:ext cx="681251" cy="177420"/>
          </a:xfrm>
          <a:prstGeom prst="rect">
            <a:avLst/>
          </a:prstGeom>
          <a:solidFill>
            <a:srgbClr val="F1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961558" y="6190421"/>
            <a:ext cx="681251" cy="177420"/>
          </a:xfrm>
          <a:prstGeom prst="rect">
            <a:avLst/>
          </a:prstGeom>
          <a:solidFill>
            <a:srgbClr val="EDD3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79286" y="573644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50%</a:t>
            </a:r>
            <a:r>
              <a:rPr kumimoji="1" lang="ja-JP" altLang="en-US" dirty="0" smtClean="0"/>
              <a:t>予測区間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06582" y="61246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0%</a:t>
            </a:r>
            <a:r>
              <a:rPr kumimoji="1" lang="ja-JP" altLang="en-US" dirty="0" smtClean="0"/>
              <a:t>予測区間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8961558" y="6680774"/>
            <a:ext cx="681251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806582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個別推移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67839" y="20378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PK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67839" y="3990568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Tumor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size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44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演習で行ったこと以外にも</a:t>
            </a:r>
            <a:r>
              <a:rPr lang="en-US" altLang="ja-JP" dirty="0" smtClean="0"/>
              <a:t>R</a:t>
            </a:r>
            <a:r>
              <a:rPr lang="ja-JP" altLang="en-US" dirty="0" smtClean="0"/>
              <a:t>で色々できます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によるモデリング</a:t>
            </a:r>
            <a:endParaRPr lang="en-US" altLang="ja-JP" dirty="0"/>
          </a:p>
          <a:p>
            <a:pPr lvl="1"/>
            <a:r>
              <a:rPr lang="en-US" altLang="ja-JP" dirty="0" err="1" smtClean="0"/>
              <a:t>lmer</a:t>
            </a:r>
            <a:r>
              <a:rPr lang="en-US" altLang="ja-JP" dirty="0" smtClean="0"/>
              <a:t>/</a:t>
            </a:r>
            <a:r>
              <a:rPr kumimoji="1" lang="en-US" altLang="ja-JP" dirty="0" err="1" smtClean="0"/>
              <a:t>nlme</a:t>
            </a:r>
            <a:r>
              <a:rPr lang="en-US" altLang="ja-JP" dirty="0"/>
              <a:t>/</a:t>
            </a:r>
            <a:r>
              <a:rPr lang="en-US" altLang="ja-JP" dirty="0" err="1" smtClean="0"/>
              <a:t>nlmixr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シミュレーション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R</a:t>
            </a:r>
            <a:r>
              <a:rPr lang="en-US" altLang="ja-JP" dirty="0" err="1"/>
              <a:t>x</a:t>
            </a:r>
            <a:r>
              <a:rPr lang="en-US" altLang="ja-JP" dirty="0" err="1" smtClean="0"/>
              <a:t>ODE</a:t>
            </a:r>
            <a:r>
              <a:rPr lang="en-US" altLang="ja-JP" dirty="0" smtClean="0"/>
              <a:t>/</a:t>
            </a:r>
            <a:r>
              <a:rPr kumimoji="1" lang="en-US" altLang="ja-JP" dirty="0" err="1" smtClean="0"/>
              <a:t>mrgsolve</a:t>
            </a:r>
            <a:endParaRPr kumimoji="1" lang="en-US" altLang="ja-JP" dirty="0" smtClean="0"/>
          </a:p>
          <a:p>
            <a:r>
              <a:rPr lang="en-US" altLang="ja-JP" dirty="0" smtClean="0"/>
              <a:t>Interactive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application</a:t>
            </a:r>
          </a:p>
          <a:p>
            <a:pPr lvl="1"/>
            <a:r>
              <a:rPr kumimoji="1" lang="en-US" altLang="ja-JP" dirty="0" smtClean="0"/>
              <a:t>Shiny</a:t>
            </a:r>
          </a:p>
          <a:p>
            <a:r>
              <a:rPr lang="en-US" altLang="ja-JP" dirty="0" smtClean="0"/>
              <a:t>AI/machine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learning</a:t>
            </a:r>
            <a:endParaRPr lang="en-US" altLang="ja-JP" dirty="0"/>
          </a:p>
          <a:p>
            <a:pPr lvl="1"/>
            <a:r>
              <a:rPr lang="en-US" altLang="ja-JP" dirty="0" smtClean="0"/>
              <a:t>caret/</a:t>
            </a:r>
            <a:r>
              <a:rPr lang="en-US" altLang="ja-JP" dirty="0" err="1" smtClean="0"/>
              <a:t>mlr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tidymodels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2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25353"/>
            <a:ext cx="10515600" cy="2398032"/>
          </a:xfrm>
        </p:spPr>
        <p:txBody>
          <a:bodyPr/>
          <a:lstStyle/>
          <a:p>
            <a:r>
              <a:rPr kumimoji="1" lang="ja-JP" altLang="en-US" dirty="0"/>
              <a:t>シミュレーション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PMx</a:t>
            </a:r>
            <a:r>
              <a:rPr kumimoji="1" lang="ja-JP" altLang="en-US" dirty="0" smtClean="0"/>
              <a:t>に限らず、身近な話題でも幅広く</a:t>
            </a:r>
            <a:r>
              <a:rPr kumimoji="1" lang="ja-JP" altLang="en-US" dirty="0"/>
              <a:t>活用できる手法です。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シミュレーションと</a:t>
            </a:r>
            <a:r>
              <a:rPr kumimoji="1" lang="en-US" altLang="ja-JP" dirty="0" smtClean="0"/>
              <a:t>shiny</a:t>
            </a:r>
            <a:r>
              <a:rPr kumimoji="1" lang="ja-JP" altLang="en-US" dirty="0"/>
              <a:t>と組み合わせることによって効率的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コミュニケーションにつなげる</a:t>
            </a:r>
            <a:r>
              <a:rPr kumimoji="1" lang="ja-JP" altLang="en-US" dirty="0"/>
              <a:t>ことができます。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38200" y="5157336"/>
            <a:ext cx="10515600" cy="119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38200" y="4799527"/>
            <a:ext cx="10515600" cy="142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87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3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RxODE</a:t>
            </a:r>
            <a:r>
              <a:rPr lang="en-US" altLang="ja-JP" dirty="0"/>
              <a:t>: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" name="Picture 4" descr="An external file that holds a picture, illustration, etc.&#10;Object name is PSP4-5-03-g002.jpg">
            <a:extLst>
              <a:ext uri="{FF2B5EF4-FFF2-40B4-BE49-F238E27FC236}">
                <a16:creationId xmlns:a16="http://schemas.microsoft.com/office/drawing/2014/main" xmlns="" id="{CD12B13C-05CE-43A6-BE42-5F342F19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79" y="1690690"/>
            <a:ext cx="8939042" cy="48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6078445" y="649195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562600" y="563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パラメータ、各コンパートメントの初期値、投与・サンプリングスケジュール、モデルの</a:t>
            </a:r>
            <a:r>
              <a:rPr lang="en-US" altLang="ja-JP" dirty="0">
                <a:latin typeface="Arial" pitchFamily="34" charset="0"/>
                <a:cs typeface="Arial" pitchFamily="34" charset="0"/>
              </a:rPr>
              <a:t>4</a:t>
            </a:r>
            <a:r>
              <a:rPr lang="ja-JP" altLang="en-US" dirty="0">
                <a:latin typeface="Arial" pitchFamily="34" charset="0"/>
                <a:cs typeface="Arial" pitchFamily="34" charset="0"/>
              </a:rPr>
              <a:t>つから構成される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time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858871"/>
              </p:ext>
            </p:extLst>
          </p:nvPr>
        </p:nvGraphicFramePr>
        <p:xfrm>
          <a:off x="1846212" y="2553224"/>
          <a:ext cx="8626575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651"/>
                <a:gridCol w="1765651"/>
                <a:gridCol w="1765651"/>
                <a:gridCol w="1765651"/>
                <a:gridCol w="1563971"/>
              </a:tblGrid>
              <a:tr h="29436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 subjects</a:t>
                      </a:r>
                      <a:endParaRPr lang="ja-JP" sz="20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 Simulation Time (seconds)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943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1: 4 ODEs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2: 7 odes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663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desolve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RxODE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desolve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RxODE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&lt;0.01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0.29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2.73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1.06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28.71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10.76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1.27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280.6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3.12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106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12.77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2722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30.95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1115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134.1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26264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223.9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943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1000000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10918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1270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250033</a:t>
                      </a:r>
                      <a:endParaRPr lang="ja-JP" sz="20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1976</a:t>
                      </a:r>
                      <a:endParaRPr lang="ja-JP" sz="20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01700" y="1663102"/>
            <a:ext cx="107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Table A1. Comparison of simulation times between </a:t>
            </a:r>
            <a:r>
              <a:rPr kumimoji="0" lang="en-US" altLang="ja-JP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deSolve</a:t>
            </a: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and </a:t>
            </a:r>
            <a:r>
              <a:rPr kumimoji="0" lang="en-US" altLang="ja-JP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RxODE</a:t>
            </a: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Improvements in speed of 8-10 fold are </a:t>
            </a:r>
            <a:b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</a:br>
            <a:r>
              <a:rPr kumimoji="0" lang="en-US" altLang="ja-JP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maintained as the number of simulated subjects and the number of ODEs in the model increases. </a:t>
            </a:r>
            <a:endParaRPr kumimoji="0" lang="en-US" altLang="ja-JP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4545" y="6473566"/>
            <a:ext cx="5275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W Wang et al. CPT </a:t>
            </a:r>
            <a:r>
              <a:rPr lang="en-US" altLang="ja-JP" sz="1200" dirty="0" err="1"/>
              <a:t>Pharmacometrics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Syst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Pharmacol</a:t>
            </a:r>
            <a:r>
              <a:rPr lang="en-US" altLang="ja-JP" sz="1200" dirty="0"/>
              <a:t>. 2016 Jan;5(1):3-10.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26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mrgsolve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24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2252663" y="1632745"/>
            <a:ext cx="7729537" cy="5088732"/>
            <a:chOff x="0" y="839390"/>
            <a:chExt cx="7729537" cy="5088732"/>
          </a:xfrm>
        </p:grpSpPr>
        <p:sp>
          <p:nvSpPr>
            <p:cNvPr id="7" name="正方形/長方形 6"/>
            <p:cNvSpPr/>
            <p:nvPr/>
          </p:nvSpPr>
          <p:spPr>
            <a:xfrm>
              <a:off x="0" y="2195522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dataset(data1)</a:t>
              </a:r>
            </a:p>
            <a:p>
              <a:pPr algn="ctr"/>
              <a:endParaRPr kumimoji="1" lang="en-US" altLang="ja-JP" b="1" dirty="0"/>
            </a:p>
            <a:p>
              <a:pPr algn="ctr"/>
              <a:r>
                <a:rPr kumimoji="1" lang="ja-JP" altLang="en-US" dirty="0"/>
                <a:t>投与条件</a:t>
              </a:r>
              <a:endParaRPr kumimoji="1" lang="en-US" altLang="ja-JP" dirty="0"/>
            </a:p>
            <a:p>
              <a:pPr algn="ctr"/>
              <a:r>
                <a:rPr kumimoji="1" lang="en-US" altLang="ja-JP" dirty="0"/>
                <a:t>data1 &lt;- </a:t>
              </a:r>
              <a:r>
                <a:rPr kumimoji="1" lang="en-US" altLang="ja-JP" dirty="0" err="1"/>
                <a:t>ev</a:t>
              </a:r>
              <a:r>
                <a:rPr kumimoji="1" lang="en-US" altLang="ja-JP" dirty="0"/>
                <a:t>()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0" y="839390"/>
              <a:ext cx="3963192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/>
                <a:t>idata_set</a:t>
              </a:r>
              <a:r>
                <a:rPr kumimoji="1" lang="en-US" altLang="ja-JP" b="1" dirty="0"/>
                <a:t>(</a:t>
              </a:r>
              <a:r>
                <a:rPr kumimoji="1" lang="en-US" altLang="ja-JP" b="1" dirty="0" err="1"/>
                <a:t>idata</a:t>
              </a:r>
              <a:r>
                <a:rPr kumimoji="1" lang="en-US" altLang="ja-JP" b="1" dirty="0"/>
                <a:t>) </a:t>
              </a:r>
            </a:p>
            <a:p>
              <a:pPr algn="ctr"/>
              <a:r>
                <a:rPr kumimoji="1" lang="ja-JP" altLang="en-US" dirty="0"/>
                <a:t>患者データ</a:t>
              </a:r>
              <a:endParaRPr kumimoji="1" lang="en-US" altLang="ja-JP" dirty="0"/>
            </a:p>
            <a:p>
              <a:pPr algn="ctr"/>
              <a:r>
                <a:rPr kumimoji="1" lang="en-US" altLang="ja-JP" dirty="0" err="1"/>
                <a:t>idata</a:t>
              </a:r>
              <a:r>
                <a:rPr kumimoji="1" lang="en-US" altLang="ja-JP" dirty="0"/>
                <a:t> &lt;-</a:t>
              </a:r>
              <a:r>
                <a:rPr kumimoji="1" lang="en-US" altLang="ja-JP" dirty="0" err="1"/>
                <a:t>data_frame</a:t>
              </a:r>
              <a:r>
                <a:rPr kumimoji="1" lang="en-US" altLang="ja-JP" dirty="0"/>
                <a:t>(ID=1:100) %&gt;% </a:t>
              </a:r>
              <a:br>
                <a:rPr kumimoji="1" lang="en-US" altLang="ja-JP" dirty="0"/>
              </a:br>
              <a:r>
                <a:rPr kumimoji="1" lang="en-US" altLang="ja-JP" dirty="0"/>
                <a:t>mutate(</a:t>
              </a:r>
              <a:r>
                <a:rPr kumimoji="1" lang="ja-JP" altLang="en-US" dirty="0"/>
                <a:t>･･･</a:t>
              </a:r>
              <a:r>
                <a:rPr kumimoji="1" lang="en-US" altLang="ja-JP" dirty="0"/>
                <a:t>) 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0" y="3707614"/>
              <a:ext cx="2028825" cy="1247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/>
                <a:t>mrgsim</a:t>
              </a:r>
              <a:endParaRPr kumimoji="1" lang="en-US" altLang="ja-JP" b="1" dirty="0"/>
            </a:p>
            <a:p>
              <a:pPr algn="ctr"/>
              <a:endParaRPr kumimoji="1" lang="en-US" altLang="ja-JP" b="1" dirty="0"/>
            </a:p>
            <a:p>
              <a:pPr algn="ctr"/>
              <a:r>
                <a:rPr kumimoji="1" lang="ja-JP" altLang="en-US" dirty="0"/>
                <a:t>サンプリング</a:t>
              </a:r>
              <a:r>
                <a:rPr kumimoji="1" lang="en-US" altLang="ja-JP" dirty="0" err="1"/>
                <a:t>mrgsim</a:t>
              </a:r>
              <a:r>
                <a:rPr kumimoji="1" lang="en-US" altLang="ja-JP" dirty="0"/>
                <a:t>()</a:t>
              </a:r>
              <a:endParaRPr kumimoji="1" lang="ja-JP" altLang="en-US" dirty="0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3662361" y="2475310"/>
              <a:ext cx="4067176" cy="2247898"/>
              <a:chOff x="733424" y="1524000"/>
              <a:chExt cx="4067176" cy="2247898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733424" y="1733549"/>
                <a:ext cx="3314262" cy="20383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/>
                  <a:t>mod</a:t>
                </a:r>
              </a:p>
              <a:p>
                <a:pPr algn="ctr"/>
                <a:endParaRPr kumimoji="1" lang="en-US" altLang="ja-JP" b="1" dirty="0"/>
              </a:p>
              <a:p>
                <a:pPr algn="ctr"/>
                <a:r>
                  <a:rPr kumimoji="1" lang="en-US" altLang="ja-JP" dirty="0" err="1"/>
                  <a:t>mrgsolve</a:t>
                </a:r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model</a:t>
                </a:r>
                <a:endParaRPr kumimoji="1" lang="ja-JP" altLang="en-US" dirty="0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2990850" y="1524000"/>
                <a:ext cx="1397796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Parameters</a:t>
                </a:r>
                <a:endParaRPr kumimoji="1" lang="ja-JP" altLang="en-US" dirty="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2990850" y="2057400"/>
                <a:ext cx="1809750" cy="428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Initial conditions</a:t>
                </a:r>
                <a:endParaRPr kumimoji="1" lang="ja-JP" altLang="en-US" dirty="0"/>
              </a:p>
            </p:txBody>
          </p:sp>
        </p:grpSp>
        <p:sp>
          <p:nvSpPr>
            <p:cNvPr id="11" name="右矢印 10"/>
            <p:cNvSpPr/>
            <p:nvPr/>
          </p:nvSpPr>
          <p:spPr>
            <a:xfrm>
              <a:off x="2992348" y="3264697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右矢印 11"/>
            <p:cNvSpPr/>
            <p:nvPr/>
          </p:nvSpPr>
          <p:spPr>
            <a:xfrm rot="5400000">
              <a:off x="5162329" y="4698555"/>
              <a:ext cx="314325" cy="7381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305078" y="5420414"/>
              <a:ext cx="2028825" cy="5077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Output</a:t>
              </a:r>
              <a:endParaRPr kumimoji="1" lang="ja-JP" altLang="en-US" dirty="0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5562599" y="563697"/>
            <a:ext cx="6295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ja-JP" altLang="en-US" dirty="0">
                <a:latin typeface="Arial" pitchFamily="34" charset="0"/>
                <a:cs typeface="Arial" pitchFamily="34" charset="0"/>
              </a:rPr>
              <a:t>患者データ、投与条件、サンプリング、モデルなどで構成される</a:t>
            </a:r>
            <a:endParaRPr kumimoji="0"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533936" y="919439"/>
            <a:ext cx="547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Users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guide</a:t>
            </a:r>
            <a:r>
              <a:rPr lang="ja-JP" altLang="en-US" dirty="0" smtClean="0"/>
              <a:t>あり</a:t>
            </a:r>
            <a:r>
              <a:rPr lang="en-US" altLang="ja-JP" dirty="0" smtClean="0"/>
              <a:t>:</a:t>
            </a:r>
            <a:r>
              <a:rPr lang="ja-JP" altLang="en-US" dirty="0" smtClean="0"/>
              <a:t> https</a:t>
            </a:r>
            <a:r>
              <a:rPr lang="ja-JP" altLang="en-US" dirty="0"/>
              <a:t>://mrgsolve.github.io/user_guide/</a:t>
            </a:r>
          </a:p>
        </p:txBody>
      </p:sp>
    </p:spTree>
    <p:extLst>
      <p:ext uri="{BB962C8B-B14F-4D97-AF65-F5344CB8AC3E}">
        <p14:creationId xmlns:p14="http://schemas.microsoft.com/office/powerpoint/2010/main" val="391067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Shiny</a:t>
            </a:r>
            <a:r>
              <a:rPr kumimoji="1" lang="ja-JP" altLang="en-US" dirty="0"/>
              <a:t>で使用したモデル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3973" y="3332448"/>
            <a:ext cx="6359062" cy="1481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Exposure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AUC)</a:t>
            </a:r>
            <a:r>
              <a:rPr kumimoji="1" lang="ja-JP" altLang="en-US" dirty="0"/>
              <a:t> と</a:t>
            </a:r>
            <a:r>
              <a:rPr kumimoji="1" lang="en-US" altLang="ja-JP" dirty="0"/>
              <a:t>soluble</a:t>
            </a:r>
            <a:r>
              <a:rPr kumimoji="1" lang="ja-JP" altLang="en-US" dirty="0"/>
              <a:t> </a:t>
            </a:r>
            <a:r>
              <a:rPr kumimoji="1" lang="en-US" altLang="ja-JP" dirty="0"/>
              <a:t>VEGFR-3, soluble stem cell factor receptor (</a:t>
            </a:r>
            <a:r>
              <a:rPr kumimoji="1" lang="en-US" altLang="ja-JP" dirty="0" err="1"/>
              <a:t>sKIT</a:t>
            </a:r>
            <a:r>
              <a:rPr kumimoji="1" lang="en-US" altLang="ja-JP" dirty="0"/>
              <a:t>)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Tumor</a:t>
            </a:r>
            <a:r>
              <a:rPr kumimoji="1" lang="ja-JP" altLang="en-US" dirty="0"/>
              <a:t> </a:t>
            </a:r>
            <a:r>
              <a:rPr kumimoji="1" lang="en-US" altLang="ja-JP" dirty="0"/>
              <a:t>size</a:t>
            </a:r>
            <a:r>
              <a:rPr lang="ja-JP" altLang="en-US" dirty="0"/>
              <a:t>の関係を記述した</a:t>
            </a:r>
            <a:r>
              <a:rPr kumimoji="1" lang="ja-JP" altLang="en-US" dirty="0"/>
              <a:t>モデル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（モデルは</a:t>
            </a:r>
            <a:r>
              <a:rPr lang="en-US" altLang="ja-JP" dirty="0" err="1"/>
              <a:t>DDMoRe</a:t>
            </a:r>
            <a:r>
              <a:rPr lang="ja-JP" altLang="en-US" dirty="0"/>
              <a:t>参照）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495800" y="6457894"/>
            <a:ext cx="4114800" cy="365125"/>
          </a:xfrm>
        </p:spPr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err="1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9057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Hansson, E K et al. 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CPT: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pharmacometrics</a:t>
            </a:r>
            <a:r>
              <a:rPr lang="en-US" altLang="ja-JP" sz="1100" i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systems </a:t>
            </a:r>
            <a:r>
              <a:rPr lang="en-US" altLang="ja-JP" sz="1100" i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pharmacology</a:t>
            </a:r>
            <a:r>
              <a:rPr lang="en-US" altLang="ja-JP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2,11 e84. 2013</a:t>
            </a:r>
          </a:p>
          <a:p>
            <a:r>
              <a:rPr lang="en-US" altLang="ja-JP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DDMoRe</a:t>
            </a:r>
            <a:r>
              <a:rPr lang="en-US" altLang="ja-JP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http://repository.ddmore.foundation/model/DDMODEL00000198</a:t>
            </a:r>
            <a:endParaRPr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7" y="1825625"/>
            <a:ext cx="5159023" cy="449544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94950" y="3011647"/>
            <a:ext cx="4186107" cy="1652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シミュレーションとは？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コンピューターなどを使用して模擬的に実験を行うこと。（</a:t>
            </a:r>
            <a:r>
              <a:rPr lang="en-US" altLang="ja-JP" dirty="0"/>
              <a:t>goo</a:t>
            </a:r>
            <a:r>
              <a:rPr lang="ja-JP" altLang="en-US" dirty="0"/>
              <a:t>辞書）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ここでは乱数を多数発生させて行う確率論的なシミュレーション（モンテカルロシミュレーション）について紹介する。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8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身近な出来事のシミュレーション</a:t>
            </a:r>
            <a:endParaRPr kumimoji="1" lang="en-US" altLang="ja-JP" dirty="0"/>
          </a:p>
          <a:p>
            <a:pPr lvl="1"/>
            <a:r>
              <a:rPr lang="ja-JP" altLang="en-US" dirty="0"/>
              <a:t>グリコの例を用いて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微分方程式を用いたシミュレーション</a:t>
            </a:r>
            <a:endParaRPr lang="en-US" altLang="ja-JP" dirty="0"/>
          </a:p>
          <a:p>
            <a:pPr lvl="1"/>
            <a:r>
              <a:rPr lang="en-US" altLang="ja-JP" dirty="0" err="1"/>
              <a:t>RxODE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 err="1"/>
              <a:t>mrgsolve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Interactive</a:t>
            </a:r>
            <a:r>
              <a:rPr lang="ja-JP" altLang="en-US" dirty="0"/>
              <a:t> </a:t>
            </a:r>
            <a:r>
              <a:rPr lang="en-US" altLang="ja-JP" dirty="0" smtClean="0"/>
              <a:t>application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shiny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身近な出来事のシミュレーション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3339" y="1825625"/>
            <a:ext cx="10850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グリコのシミュレーション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ジャンケンをして</a:t>
            </a:r>
            <a:endParaRPr lang="en-US" altLang="ja-JP" sz="2400" dirty="0"/>
          </a:p>
          <a:p>
            <a:r>
              <a:rPr kumimoji="1" lang="ja-JP" altLang="en-US" sz="2400" dirty="0"/>
              <a:t>グーで勝つ：グリコ（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段）</a:t>
            </a:r>
            <a:endParaRPr kumimoji="1" lang="en-US" altLang="ja-JP" sz="2400" dirty="0"/>
          </a:p>
          <a:p>
            <a:r>
              <a:rPr lang="ja-JP" altLang="en-US" sz="2400" dirty="0"/>
              <a:t>チョキで勝つ：チョコレート（</a:t>
            </a:r>
            <a:r>
              <a:rPr lang="en-US" altLang="ja-JP" sz="2400" dirty="0"/>
              <a:t>6</a:t>
            </a:r>
            <a:r>
              <a:rPr lang="ja-JP" altLang="en-US" sz="2400" dirty="0"/>
              <a:t>段）</a:t>
            </a:r>
            <a:endParaRPr lang="en-US" altLang="ja-JP" sz="2400" dirty="0"/>
          </a:p>
          <a:p>
            <a:r>
              <a:rPr lang="ja-JP" altLang="en-US" sz="2400" dirty="0"/>
              <a:t>パーで勝つ：パイナップル（</a:t>
            </a:r>
            <a:r>
              <a:rPr lang="en-US" altLang="ja-JP" sz="2400" dirty="0"/>
              <a:t>6</a:t>
            </a:r>
            <a:r>
              <a:rPr lang="ja-JP" altLang="en-US" sz="2400" dirty="0"/>
              <a:t>段）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err="1"/>
              <a:t>ずつ</a:t>
            </a:r>
            <a:r>
              <a:rPr lang="ja-JP" altLang="en-US" sz="2400" dirty="0"/>
              <a:t>階段を上り先に頂上に着くと勝利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94" y="1646236"/>
            <a:ext cx="6543675" cy="4105275"/>
          </a:xfrm>
          <a:prstGeom prst="rect">
            <a:avLst/>
          </a:prstGeom>
        </p:spPr>
      </p:pic>
      <p:pic>
        <p:nvPicPr>
          <p:cNvPr id="1032" name="Picture 8" descr="è·ç©æã¡ã¸ã£ã³ã±ã³ã®ã¤ã©ã¹ã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2" t="16752" r="44795" b="5489"/>
          <a:stretch/>
        </p:blipFill>
        <p:spPr bwMode="auto">
          <a:xfrm>
            <a:off x="838200" y="4544207"/>
            <a:ext cx="1722437" cy="21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982200" y="187007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ゴール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089166"/>
            <a:ext cx="83546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n&lt;-50</a:t>
            </a:r>
            <a:r>
              <a:rPr lang="ja-JP" altLang="en-US" dirty="0" smtClean="0"/>
              <a:t> </a:t>
            </a:r>
            <a:r>
              <a:rPr lang="en-US" altLang="ja-JP" dirty="0" smtClean="0"/>
              <a:t>#1</a:t>
            </a:r>
            <a:r>
              <a:rPr lang="ja-JP" altLang="en-US" dirty="0" smtClean="0"/>
              <a:t>回のグリコでのじゃんけんの試行回数</a:t>
            </a:r>
            <a:endParaRPr lang="en-US" altLang="ja-JP" dirty="0" smtClean="0"/>
          </a:p>
          <a:p>
            <a:r>
              <a:rPr lang="en-US" altLang="ja-JP" dirty="0" err="1" smtClean="0"/>
              <a:t>n.step</a:t>
            </a:r>
            <a:r>
              <a:rPr lang="en-US" altLang="ja-JP" dirty="0" smtClean="0"/>
              <a:t> &lt;- 30</a:t>
            </a:r>
            <a:r>
              <a:rPr lang="ja-JP" altLang="en-US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ゴールまでの階段の段数</a:t>
            </a:r>
            <a:endParaRPr lang="en-US" altLang="ja-JP" dirty="0" smtClean="0"/>
          </a:p>
          <a:p>
            <a:r>
              <a:rPr lang="en-US" altLang="ja-JP" dirty="0" smtClean="0"/>
              <a:t># 1: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,2: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,3:</a:t>
            </a:r>
            <a:r>
              <a:rPr lang="ja-JP" altLang="en-US" dirty="0" smtClean="0"/>
              <a:t>パー</a:t>
            </a:r>
            <a:endParaRPr lang="en-US" altLang="ja-JP" dirty="0" smtClean="0"/>
          </a:p>
          <a:p>
            <a:r>
              <a:rPr lang="en-US" altLang="ja-JP" dirty="0" smtClean="0"/>
              <a:t>d &lt;- 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data.frame</a:t>
            </a:r>
            <a:r>
              <a:rPr lang="en-US" altLang="ja-JP" dirty="0" smtClean="0"/>
              <a:t>(p1=ceiling(</a:t>
            </a:r>
            <a:r>
              <a:rPr lang="en-US" altLang="ja-JP" dirty="0" err="1" smtClean="0"/>
              <a:t>runif</a:t>
            </a:r>
            <a:r>
              <a:rPr lang="en-US" altLang="ja-JP" dirty="0" smtClean="0"/>
              <a:t>(n, 0, 3)),</a:t>
            </a:r>
          </a:p>
          <a:p>
            <a:r>
              <a:rPr lang="en-US" altLang="ja-JP" dirty="0" smtClean="0"/>
              <a:t>             </a:t>
            </a:r>
            <a:r>
              <a:rPr lang="ja-JP" altLang="en-US" dirty="0" smtClean="0"/>
              <a:t>　　　 </a:t>
            </a:r>
            <a:r>
              <a:rPr lang="en-US" altLang="ja-JP" dirty="0" smtClean="0"/>
              <a:t>p2=ceiling(</a:t>
            </a:r>
            <a:r>
              <a:rPr lang="en-US" altLang="ja-JP" dirty="0" err="1" smtClean="0"/>
              <a:t>runif</a:t>
            </a:r>
            <a:r>
              <a:rPr lang="en-US" altLang="ja-JP" dirty="0" smtClean="0"/>
              <a:t>(n, 0, 3))) %&gt;% #</a:t>
            </a:r>
            <a:r>
              <a:rPr lang="ja-JP" altLang="en-US" dirty="0" smtClean="0"/>
              <a:t>乱数を発生させ、手を選ぶ</a:t>
            </a:r>
            <a:endParaRPr lang="en-US" altLang="ja-JP" dirty="0" smtClean="0"/>
          </a:p>
          <a:p>
            <a:r>
              <a:rPr lang="en-US" altLang="ja-JP" dirty="0" smtClean="0"/>
              <a:t>  mutate(p1.win=</a:t>
            </a:r>
            <a:r>
              <a:rPr lang="en-US" altLang="ja-JP" dirty="0" err="1" smtClean="0"/>
              <a:t>case_when</a:t>
            </a:r>
            <a:r>
              <a:rPr lang="en-US" altLang="ja-JP" dirty="0" smtClean="0"/>
              <a:t>(p1==1&amp;p2==2~3,</a:t>
            </a:r>
          </a:p>
          <a:p>
            <a:r>
              <a:rPr lang="en-US" altLang="ja-JP" dirty="0" smtClean="0"/>
              <a:t>                          p1==2&amp;p2==3~6,</a:t>
            </a:r>
          </a:p>
          <a:p>
            <a:r>
              <a:rPr lang="en-US" altLang="ja-JP" dirty="0" smtClean="0"/>
              <a:t>                          p1==3&amp;p2==1~6,</a:t>
            </a:r>
          </a:p>
          <a:p>
            <a:r>
              <a:rPr lang="en-US" altLang="ja-JP" dirty="0" smtClean="0"/>
              <a:t>                          TRUE~0)) %&gt;% </a:t>
            </a:r>
            <a:r>
              <a:rPr lang="ja-JP" altLang="en-US" dirty="0" smtClean="0"/>
              <a:t> </a:t>
            </a:r>
            <a:r>
              <a:rPr lang="en-US" altLang="ja-JP" dirty="0" smtClean="0"/>
              <a:t>#</a:t>
            </a:r>
            <a:r>
              <a:rPr lang="ja-JP" altLang="en-US" dirty="0" smtClean="0"/>
              <a:t>勝ち負けの組み合わせで進む段数が決まる</a:t>
            </a:r>
            <a:endParaRPr lang="en-US" altLang="ja-JP" dirty="0" smtClean="0"/>
          </a:p>
          <a:p>
            <a:r>
              <a:rPr lang="en-US" altLang="ja-JP" dirty="0" smtClean="0"/>
              <a:t>  mutate(p2.win=</a:t>
            </a:r>
            <a:r>
              <a:rPr lang="en-US" altLang="ja-JP" dirty="0" err="1" smtClean="0"/>
              <a:t>case_when</a:t>
            </a:r>
            <a:r>
              <a:rPr lang="en-US" altLang="ja-JP" dirty="0" smtClean="0"/>
              <a:t>(p2==1&amp;p1==2~3,</a:t>
            </a:r>
          </a:p>
          <a:p>
            <a:r>
              <a:rPr lang="en-US" altLang="ja-JP" dirty="0" smtClean="0"/>
              <a:t>                          p2==2&amp;p1==3~6,</a:t>
            </a:r>
          </a:p>
          <a:p>
            <a:r>
              <a:rPr lang="en-US" altLang="ja-JP" dirty="0" smtClean="0"/>
              <a:t>                          p2==3&amp;p1==1~6,</a:t>
            </a:r>
          </a:p>
          <a:p>
            <a:r>
              <a:rPr lang="en-US" altLang="ja-JP" dirty="0" smtClean="0"/>
              <a:t>                          TRUE~0)) %&gt;% </a:t>
            </a:r>
          </a:p>
          <a:p>
            <a:r>
              <a:rPr lang="ja-JP" altLang="en-US" dirty="0" smtClean="0"/>
              <a:t> </a:t>
            </a:r>
            <a:r>
              <a:rPr lang="en-US" altLang="ja-JP" dirty="0" smtClean="0"/>
              <a:t>mutate(p1.res=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(p1.win),</a:t>
            </a:r>
          </a:p>
          <a:p>
            <a:r>
              <a:rPr lang="en-US" altLang="ja-JP" dirty="0" smtClean="0"/>
              <a:t>     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p2.res=</a:t>
            </a:r>
            <a:r>
              <a:rPr lang="en-US" altLang="ja-JP" dirty="0" err="1" smtClean="0"/>
              <a:t>cumsum</a:t>
            </a:r>
            <a:r>
              <a:rPr lang="en-US" altLang="ja-JP" dirty="0" smtClean="0"/>
              <a:t>(p2.win)) %&gt;% #</a:t>
            </a:r>
            <a:r>
              <a:rPr lang="ja-JP" altLang="en-US" dirty="0" smtClean="0"/>
              <a:t>累積の段数を計算する</a:t>
            </a:r>
            <a:endParaRPr lang="en-US" altLang="ja-JP" dirty="0" smtClean="0"/>
          </a:p>
          <a:p>
            <a:r>
              <a:rPr lang="en-US" altLang="ja-JP" dirty="0" smtClean="0"/>
              <a:t>  mutate(</a:t>
            </a:r>
            <a:r>
              <a:rPr lang="en-US" altLang="ja-JP" dirty="0" err="1" smtClean="0"/>
              <a:t>n.time</a:t>
            </a:r>
            <a:r>
              <a:rPr lang="en-US" altLang="ja-JP" dirty="0" smtClean="0"/>
              <a:t>=1:n) %&gt;% </a:t>
            </a:r>
          </a:p>
          <a:p>
            <a:r>
              <a:rPr lang="en-US" altLang="ja-JP" dirty="0" smtClean="0"/>
              <a:t>  mutate(fin=</a:t>
            </a:r>
            <a:r>
              <a:rPr lang="en-US" altLang="ja-JP" dirty="0" err="1" smtClean="0"/>
              <a:t>ifelse</a:t>
            </a:r>
            <a:r>
              <a:rPr lang="en-US" altLang="ja-JP" dirty="0" smtClean="0"/>
              <a:t>(p1.res&gt;=n.step|p2.res&gt;=n.step,1,0)) #</a:t>
            </a:r>
            <a:r>
              <a:rPr lang="ja-JP" altLang="en-US" dirty="0" smtClean="0"/>
              <a:t>ゴールしたら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のフラグが立つ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これを繰り返して、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回グリコをしたときの勝率などを求めていく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グリコ</a:t>
            </a:r>
            <a:r>
              <a:rPr lang="ja-JP" altLang="en-US" dirty="0" smtClean="0"/>
              <a:t>のシミュレーションの</a:t>
            </a:r>
            <a:r>
              <a:rPr lang="en-US" altLang="ja-JP" dirty="0" smtClean="0"/>
              <a:t>R</a:t>
            </a:r>
            <a:r>
              <a:rPr lang="ja-JP" altLang="en-US" dirty="0" smtClean="0"/>
              <a:t>コード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7490791" y="1978585"/>
            <a:ext cx="4366592" cy="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8975035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0419522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1857383" y="1775072"/>
            <a:ext cx="0" cy="407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824192" y="1371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268679" y="1374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706540" y="1405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8646324" y="2182576"/>
            <a:ext cx="1027763" cy="102776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9674087" y="2182576"/>
            <a:ext cx="337152" cy="102776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9674087" y="2214251"/>
            <a:ext cx="1805609" cy="101733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8163666" y="3236587"/>
            <a:ext cx="4017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0-3</a:t>
            </a:r>
            <a:r>
              <a:rPr kumimoji="1" lang="ja-JP" altLang="en-US" dirty="0" smtClean="0"/>
              <a:t>の間の数を全て等しい確率のもと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発生させる（</a:t>
            </a:r>
            <a:r>
              <a:rPr lang="ja-JP" altLang="en-US" dirty="0"/>
              <a:t>一様</a:t>
            </a:r>
            <a:r>
              <a:rPr kumimoji="1" lang="ja-JP" altLang="en-US" dirty="0" smtClean="0"/>
              <a:t>分布）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その数に応じて出す手を決める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08755" y="149048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グー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410642" y="14866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チョキ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926429" y="14866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</a:t>
            </a:r>
            <a:r>
              <a:rPr kumimoji="1"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何も戦略を立てない</a:t>
            </a:r>
            <a:r>
              <a:rPr kumimoji="1" lang="ja-JP" altLang="en-US" dirty="0" smtClean="0"/>
              <a:t>場合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75" y="1886777"/>
            <a:ext cx="4951425" cy="429018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31100" y="5384800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勝利</a:t>
            </a:r>
            <a:r>
              <a:rPr kumimoji="1" lang="ja-JP" altLang="en-US" sz="2400" dirty="0"/>
              <a:t>数はほぼ同じ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31100" y="917281"/>
            <a:ext cx="4256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シミュレーション回数</a:t>
            </a:r>
            <a:r>
              <a:rPr lang="en-US" altLang="ja-JP" sz="2400" dirty="0"/>
              <a:t>:</a:t>
            </a:r>
            <a:r>
              <a:rPr lang="ja-JP" altLang="en-US" sz="2400" dirty="0"/>
              <a:t> </a:t>
            </a:r>
            <a:r>
              <a:rPr lang="en-US" altLang="ja-JP" sz="2400" dirty="0"/>
              <a:t>1000</a:t>
            </a:r>
            <a:r>
              <a:rPr lang="ja-JP" altLang="en-US" sz="2400" dirty="0"/>
              <a:t>回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階段の段数</a:t>
            </a:r>
            <a:r>
              <a:rPr kumimoji="1" lang="en-US" altLang="ja-JP" sz="2400" dirty="0"/>
              <a:t>: 30</a:t>
            </a:r>
            <a:r>
              <a:rPr kumimoji="1" lang="ja-JP" altLang="en-US" sz="2400" dirty="0"/>
              <a:t>段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pic>
        <p:nvPicPr>
          <p:cNvPr id="5122" name="Picture 2" descr="æãç·æ§ã®ã¤ã©ã¹ãï¼æ®µé1ï¼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262" y="4332254"/>
            <a:ext cx="1126573" cy="15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æãå¥³æ§ã®ã¤ã©ã¹ãï¼æ®µé1ï¼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610" y="4332254"/>
            <a:ext cx="1126573" cy="15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2057400" y="10557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r>
              <a:rPr lang="ja-JP" altLang="en-US" sz="2400" dirty="0"/>
              <a:t>全ての手を出す確率が等しい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975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グリコの戦略を考える</a:t>
            </a:r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グーで勝っても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あまり進めないから、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53" y="3061981"/>
            <a:ext cx="3513851" cy="351385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808883" y="3729095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グーを減らして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くるかも・・・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パーを減らそう</a:t>
            </a:r>
            <a:endParaRPr kumimoji="1" lang="ja-JP" altLang="en-US" sz="1200" dirty="0"/>
          </a:p>
        </p:txBody>
      </p:sp>
      <p:pic>
        <p:nvPicPr>
          <p:cNvPr id="10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90022"/>
            <a:ext cx="3711820" cy="371182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8218321" y="242203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さらに読んできて</a:t>
            </a:r>
            <a:r>
              <a:rPr lang="ja-JP" altLang="en-US" sz="1200" dirty="0" smtClean="0"/>
              <a:t>パー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を減らして</a:t>
            </a:r>
            <a:r>
              <a:rPr lang="ja-JP" altLang="en-US" sz="1200" dirty="0"/>
              <a:t>くるかも・・・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チョキを減らそう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697553" y="598702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どう</a:t>
            </a:r>
            <a:r>
              <a:rPr kumimoji="1" lang="ja-JP" altLang="en-US" dirty="0"/>
              <a:t>すれば勝てるでしょう？</a:t>
            </a:r>
          </a:p>
        </p:txBody>
      </p:sp>
    </p:spTree>
    <p:extLst>
      <p:ext uri="{BB962C8B-B14F-4D97-AF65-F5344CB8AC3E}">
        <p14:creationId xmlns:p14="http://schemas.microsoft.com/office/powerpoint/2010/main" val="9752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グーを半分に減らす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" y="1590022"/>
            <a:ext cx="3485317" cy="348531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8959" y="2223083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/>
              <a:t>グーで勝っても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あまり進めないから、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ja-JP" altLang="en-US" sz="1200" dirty="0"/>
              <a:t>グーを減らそう</a:t>
            </a:r>
            <a:endParaRPr kumimoji="1" lang="ja-JP" altLang="en-US" sz="1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84300"/>
            <a:ext cx="5526595" cy="479266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811399" y="562342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勝利</a:t>
            </a:r>
            <a:r>
              <a:rPr kumimoji="1" lang="ja-JP" altLang="en-US" sz="2400" dirty="0"/>
              <a:t>数が増えた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151546" y="120491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グーを減らす</a:t>
            </a:r>
          </a:p>
        </p:txBody>
      </p:sp>
      <p:pic>
        <p:nvPicPr>
          <p:cNvPr id="1028" name="Picture 4" descr="åã£ãäººã®ã¤ã©ã¹ãï¼ç·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183" r="-649"/>
          <a:stretch/>
        </p:blipFill>
        <p:spPr bwMode="auto">
          <a:xfrm>
            <a:off x="6756324" y="3904083"/>
            <a:ext cx="2249498" cy="19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è² ããäººã®ã¤ã©ã¹ãï¼å¥³æ§ï¼ | ããããããªã¼ç´ æé ãããã¨ã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3" r="813"/>
          <a:stretch/>
        </p:blipFill>
        <p:spPr bwMode="auto">
          <a:xfrm>
            <a:off x="9447942" y="4601665"/>
            <a:ext cx="1528326" cy="12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9447942" y="270582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同じ確率でだす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4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2188</TotalTime>
  <Words>1349</Words>
  <Application>Microsoft Office PowerPoint</Application>
  <PresentationFormat>ワイド画面</PresentationFormat>
  <Paragraphs>361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ＭＳ Ｐゴシック</vt:lpstr>
      <vt:lpstr>ＭＳ 明朝</vt:lpstr>
      <vt:lpstr>Source Sans Pro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演習で行ったこと以外にもRで色々できます</vt:lpstr>
      <vt:lpstr>シミュレーション</vt:lpstr>
      <vt:lpstr>Topic</vt:lpstr>
      <vt:lpstr>身近な出来事のシミュレーション</vt:lpstr>
      <vt:lpstr>PowerPoint プレゼンテーション</vt:lpstr>
      <vt:lpstr>何も戦略を立てない場合</vt:lpstr>
      <vt:lpstr>グリコの戦略を考える</vt:lpstr>
      <vt:lpstr>グーを半分に減らす</vt:lpstr>
      <vt:lpstr>対策としてパーを半分に減らす</vt:lpstr>
      <vt:lpstr>対策の対策としてチョキを半分に減らす</vt:lpstr>
      <vt:lpstr>番外編：読み間違えた場合</vt:lpstr>
      <vt:lpstr>微分方程式を用いたシミュレーション</vt:lpstr>
      <vt:lpstr>パッケージの紹介</vt:lpstr>
      <vt:lpstr>RxODE コード例</vt:lpstr>
      <vt:lpstr>mrgsolve コード例</vt:lpstr>
      <vt:lpstr>Interactive application</vt:lpstr>
      <vt:lpstr>Shiny application</vt:lpstr>
      <vt:lpstr>mrgsolveとshinyの組み合わせ（デモ）</vt:lpstr>
      <vt:lpstr>まとめ</vt:lpstr>
      <vt:lpstr>Backup</vt:lpstr>
      <vt:lpstr>RxODE: overview</vt:lpstr>
      <vt:lpstr>Run time</vt:lpstr>
      <vt:lpstr>mrgsolve: overview</vt:lpstr>
      <vt:lpstr>Shinyで使用したモデル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INOUE HIROYUKI / 井上 裕之</cp:lastModifiedBy>
  <cp:revision>791</cp:revision>
  <cp:lastPrinted>2019-07-18T10:05:47Z</cp:lastPrinted>
  <dcterms:created xsi:type="dcterms:W3CDTF">2019-07-16T00:45:48Z</dcterms:created>
  <dcterms:modified xsi:type="dcterms:W3CDTF">2020-11-26T23:39:11Z</dcterms:modified>
</cp:coreProperties>
</file>