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7" r:id="rId2"/>
    <p:sldId id="319" r:id="rId3"/>
    <p:sldId id="301" r:id="rId4"/>
    <p:sldId id="300" r:id="rId5"/>
    <p:sldId id="308" r:id="rId6"/>
    <p:sldId id="303" r:id="rId7"/>
    <p:sldId id="302" r:id="rId8"/>
    <p:sldId id="304" r:id="rId9"/>
    <p:sldId id="305" r:id="rId10"/>
    <p:sldId id="306" r:id="rId11"/>
    <p:sldId id="307" r:id="rId12"/>
    <p:sldId id="310" r:id="rId13"/>
    <p:sldId id="311" r:id="rId14"/>
    <p:sldId id="318" r:id="rId15"/>
    <p:sldId id="314" r:id="rId16"/>
    <p:sldId id="316" r:id="rId17"/>
    <p:sldId id="315" r:id="rId18"/>
    <p:sldId id="320" r:id="rId19"/>
    <p:sldId id="317" r:id="rId20"/>
    <p:sldId id="312" r:id="rId21"/>
    <p:sldId id="313" r:id="rId22"/>
    <p:sldId id="321" r:id="rId2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 smtClean="0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 smtClean="0"/>
            <a:t>計算などを実施し、結果を出す</a:t>
          </a:r>
          <a:endParaRPr kumimoji="1" lang="ja-JP" altLang="en-US" sz="1600" dirty="0"/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 smtClean="0"/>
            <a:t>アウトプット</a:t>
          </a:r>
          <a:r>
            <a:rPr kumimoji="1" lang="en-US" altLang="ja-JP" sz="1600" dirty="0" smtClean="0"/>
            <a:t/>
          </a:r>
          <a:br>
            <a:rPr kumimoji="1" lang="en-US" altLang="ja-JP" sz="1600" dirty="0" smtClean="0"/>
          </a:br>
          <a:r>
            <a:rPr kumimoji="1" lang="ja-JP" altLang="en-US" sz="1600" dirty="0" smtClean="0"/>
            <a:t>を作成</a:t>
          </a:r>
          <a:endParaRPr kumimoji="1" lang="en-US" altLang="ja-JP" sz="1600" dirty="0" smtClean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1F672A3-44E1-450B-B0F6-774D1E18A5C1}" type="pres">
      <dgm:prSet presAssocID="{1025E5B2-7A8A-4ED3-A208-00072E0A699B}" presName="rootComposite1" presStyleCnt="0"/>
      <dgm:spPr/>
      <dgm:t>
        <a:bodyPr/>
        <a:lstStyle/>
        <a:p>
          <a:endParaRPr kumimoji="1" lang="ja-JP" altLang="en-US"/>
        </a:p>
      </dgm:t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  <dgm:t>
        <a:bodyPr/>
        <a:lstStyle/>
        <a:p>
          <a:endParaRPr kumimoji="1" lang="ja-JP" altLang="en-US"/>
        </a:p>
      </dgm:t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671828C-8584-416A-BCE8-62DC15489E4A}" type="pres">
      <dgm:prSet presAssocID="{46E4609F-B08F-4711-9B9B-990BCBC15613}" presName="rootComposite" presStyleCnt="0"/>
      <dgm:spPr/>
      <dgm:t>
        <a:bodyPr/>
        <a:lstStyle/>
        <a:p>
          <a:endParaRPr kumimoji="1" lang="ja-JP" altLang="en-US"/>
        </a:p>
      </dgm:t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  <dgm:t>
        <a:bodyPr/>
        <a:lstStyle/>
        <a:p>
          <a:endParaRPr kumimoji="1" lang="ja-JP" altLang="en-US"/>
        </a:p>
      </dgm:t>
    </dgm:pt>
    <dgm:pt modelId="{964700DE-36CA-43F5-AE33-C9ABF1199E02}" type="pres">
      <dgm:prSet presAssocID="{46E4609F-B08F-4711-9B9B-990BCBC15613}" presName="hierChild5" presStyleCnt="0"/>
      <dgm:spPr/>
      <dgm:t>
        <a:bodyPr/>
        <a:lstStyle/>
        <a:p>
          <a:endParaRPr kumimoji="1" lang="ja-JP" altLang="en-US"/>
        </a:p>
      </dgm:t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A4CEAB6B-630A-4916-AB2F-DA559F259119}" type="pres">
      <dgm:prSet presAssocID="{134DC636-BC4F-4997-8698-79796E244D0D}" presName="rootComposite" presStyleCnt="0"/>
      <dgm:spPr/>
      <dgm:t>
        <a:bodyPr/>
        <a:lstStyle/>
        <a:p>
          <a:endParaRPr kumimoji="1" lang="ja-JP" altLang="en-US"/>
        </a:p>
      </dgm:t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  <dgm:t>
        <a:bodyPr/>
        <a:lstStyle/>
        <a:p>
          <a:endParaRPr kumimoji="1" lang="ja-JP" altLang="en-US"/>
        </a:p>
      </dgm:t>
    </dgm:pt>
    <dgm:pt modelId="{4D39FFFF-0306-4ACD-8FF3-4FDFA092BBA8}" type="pres">
      <dgm:prSet presAssocID="{134DC636-BC4F-4997-8698-79796E244D0D}" presName="hierChild5" presStyleCnt="0"/>
      <dgm:spPr/>
      <dgm:t>
        <a:bodyPr/>
        <a:lstStyle/>
        <a:p>
          <a:endParaRPr kumimoji="1" lang="ja-JP" altLang="en-US"/>
        </a:p>
      </dgm:t>
    </dgm:pt>
    <dgm:pt modelId="{5F3CC8F5-5F9C-47EA-9B6F-E18B51D125F7}" type="pres">
      <dgm:prSet presAssocID="{1025E5B2-7A8A-4ED3-A208-00072E0A699B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 smtClean="0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 smtClean="0"/>
            <a:t>レイアウトの</a:t>
          </a:r>
          <a:r>
            <a:rPr kumimoji="1" lang="en-US" altLang="ja-JP" sz="1800" dirty="0" smtClean="0"/>
            <a:t/>
          </a:r>
          <a:br>
            <a:rPr kumimoji="1" lang="en-US" altLang="ja-JP" sz="1800" dirty="0" smtClean="0"/>
          </a:br>
          <a:r>
            <a:rPr kumimoji="1" lang="ja-JP" altLang="en-US" sz="1800" dirty="0" smtClean="0"/>
            <a:t>設定</a:t>
          </a:r>
          <a:endParaRPr kumimoji="1" lang="ja-JP" altLang="en-US" sz="1800" dirty="0"/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 smtClean="0"/>
            <a:t>ウィジェットの設定</a:t>
          </a:r>
          <a:endParaRPr kumimoji="1" lang="ja-JP" altLang="en-US" sz="1800" dirty="0"/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 smtClean="0"/>
            <a:t>アウトプットの設置</a:t>
          </a:r>
          <a:endParaRPr kumimoji="1" lang="ja-JP" altLang="en-US" sz="18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E1F672A3-44E1-450B-B0F6-774D1E18A5C1}" type="pres">
      <dgm:prSet presAssocID="{1025E5B2-7A8A-4ED3-A208-00072E0A699B}" presName="rootComposite1" presStyleCnt="0"/>
      <dgm:spPr/>
      <dgm:t>
        <a:bodyPr/>
        <a:lstStyle/>
        <a:p>
          <a:endParaRPr kumimoji="1" lang="ja-JP" altLang="en-US"/>
        </a:p>
      </dgm:t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  <dgm:t>
        <a:bodyPr/>
        <a:lstStyle/>
        <a:p>
          <a:endParaRPr kumimoji="1" lang="ja-JP" altLang="en-US"/>
        </a:p>
      </dgm:t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001F051C-543D-4696-A017-97682DE49D59}" type="pres">
      <dgm:prSet presAssocID="{9933850E-8335-4643-AC33-6F78A12AAE73}" presName="rootComposite" presStyleCnt="0"/>
      <dgm:spPr/>
      <dgm:t>
        <a:bodyPr/>
        <a:lstStyle/>
        <a:p>
          <a:endParaRPr kumimoji="1" lang="ja-JP" altLang="en-US"/>
        </a:p>
      </dgm:t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  <dgm:t>
        <a:bodyPr/>
        <a:lstStyle/>
        <a:p>
          <a:endParaRPr kumimoji="1" lang="ja-JP" altLang="en-US"/>
        </a:p>
      </dgm:t>
    </dgm:pt>
    <dgm:pt modelId="{EA78AE9B-D0FC-4F02-998E-DC7879585B4E}" type="pres">
      <dgm:prSet presAssocID="{9933850E-8335-4643-AC33-6F78A12AAE73}" presName="hierChild5" presStyleCnt="0"/>
      <dgm:spPr/>
      <dgm:t>
        <a:bodyPr/>
        <a:lstStyle/>
        <a:p>
          <a:endParaRPr kumimoji="1" lang="ja-JP" altLang="en-US"/>
        </a:p>
      </dgm:t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671828C-8584-416A-BCE8-62DC15489E4A}" type="pres">
      <dgm:prSet presAssocID="{46E4609F-B08F-4711-9B9B-990BCBC15613}" presName="rootComposite" presStyleCnt="0"/>
      <dgm:spPr/>
      <dgm:t>
        <a:bodyPr/>
        <a:lstStyle/>
        <a:p>
          <a:endParaRPr kumimoji="1" lang="ja-JP" altLang="en-US"/>
        </a:p>
      </dgm:t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  <dgm:t>
        <a:bodyPr/>
        <a:lstStyle/>
        <a:p>
          <a:endParaRPr kumimoji="1" lang="ja-JP" altLang="en-US"/>
        </a:p>
      </dgm:t>
    </dgm:pt>
    <dgm:pt modelId="{964700DE-36CA-43F5-AE33-C9ABF1199E02}" type="pres">
      <dgm:prSet presAssocID="{46E4609F-B08F-4711-9B9B-990BCBC15613}" presName="hierChild5" presStyleCnt="0"/>
      <dgm:spPr/>
      <dgm:t>
        <a:bodyPr/>
        <a:lstStyle/>
        <a:p>
          <a:endParaRPr kumimoji="1" lang="ja-JP" altLang="en-US"/>
        </a:p>
      </dgm:t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A4CEAB6B-630A-4916-AB2F-DA559F259119}" type="pres">
      <dgm:prSet presAssocID="{134DC636-BC4F-4997-8698-79796E244D0D}" presName="rootComposite" presStyleCnt="0"/>
      <dgm:spPr/>
      <dgm:t>
        <a:bodyPr/>
        <a:lstStyle/>
        <a:p>
          <a:endParaRPr kumimoji="1" lang="ja-JP" altLang="en-US"/>
        </a:p>
      </dgm:t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  <dgm:t>
        <a:bodyPr/>
        <a:lstStyle/>
        <a:p>
          <a:endParaRPr kumimoji="1" lang="ja-JP" altLang="en-US"/>
        </a:p>
      </dgm:t>
    </dgm:pt>
    <dgm:pt modelId="{4D39FFFF-0306-4ACD-8FF3-4FDFA092BBA8}" type="pres">
      <dgm:prSet presAssocID="{134DC636-BC4F-4997-8698-79796E244D0D}" presName="hierChild5" presStyleCnt="0"/>
      <dgm:spPr/>
      <dgm:t>
        <a:bodyPr/>
        <a:lstStyle/>
        <a:p>
          <a:endParaRPr kumimoji="1" lang="ja-JP" altLang="en-US"/>
        </a:p>
      </dgm:t>
    </dgm:pt>
    <dgm:pt modelId="{5F3CC8F5-5F9C-47EA-9B6F-E18B51D125F7}" type="pres">
      <dgm:prSet presAssocID="{1025E5B2-7A8A-4ED3-A208-00072E0A699B}" presName="hierChild3" presStyleCnt="0"/>
      <dgm:spPr/>
      <dgm:t>
        <a:bodyPr/>
        <a:lstStyle/>
        <a:p>
          <a:endParaRPr kumimoji="1" lang="ja-JP" altLang="en-US"/>
        </a:p>
      </dgm:t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Advanced:</a:t>
            </a:r>
            <a:r>
              <a:rPr lang="ja-JP" altLang="en-US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対策の対策としてチョキを半分に減らす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裏の裏を読めれば勝てる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03300" y="2281111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さらに読んできてパーを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減らしてくるかも・・・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 smtClean="0"/>
              <a:t>を減らす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番外編：読み間違えた場合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くるはず！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くるはず！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 smtClean="0"/>
              <a:t>を減らす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7780974" y="2468157"/>
            <a:ext cx="4240409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</a:t>
            </a:r>
            <a:r>
              <a:rPr lang="ja-JP" altLang="en-US" dirty="0" smtClean="0"/>
              <a:t>がチョキ</a:t>
            </a:r>
            <a:r>
              <a:rPr kumimoji="1" lang="ja-JP" altLang="en-US" dirty="0" smtClean="0"/>
              <a:t>で勝つ確率が下がり、相手がグー以外で勝つ確率が上がるので結果的に相手がゴールしやすくなる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454050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パーを減らす：ローリスク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</a:t>
            </a:r>
            <a:r>
              <a:rPr lang="ja-JP" altLang="en-US" dirty="0" smtClean="0"/>
              <a:t>を減らす：ハイリスクローリターン？</a:t>
            </a:r>
            <a:endParaRPr kumimoji="1" lang="en-US" altLang="ja-JP" dirty="0" smtClean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3878743" cy="1013576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自分がパーで勝つ確率は下がるが、</a:t>
            </a:r>
            <a:r>
              <a:rPr lang="ja-JP" altLang="en-US" dirty="0"/>
              <a:t>相手</a:t>
            </a:r>
            <a:r>
              <a:rPr kumimoji="1" lang="ja-JP" altLang="en-US" dirty="0" smtClean="0"/>
              <a:t>がチョキで勝つ確率も下がるので結果的にほぼ等しくなる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使用するパッケージ例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RxODE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mrgsolve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これらのパッケージは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</a:t>
            </a:r>
            <a:r>
              <a:rPr lang="ja-JP" altLang="en-US" dirty="0" smtClean="0"/>
              <a:t>のみでシミュレーションを完結できる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微分方程式を扱えるので</a:t>
            </a:r>
            <a:r>
              <a:rPr lang="en-US" altLang="ja-JP" dirty="0" smtClean="0"/>
              <a:t>PK</a:t>
            </a:r>
            <a:r>
              <a:rPr lang="ja-JP" altLang="en-US" dirty="0" smtClean="0"/>
              <a:t>のシミュレーションにも利用しやすい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薬物</a:t>
            </a:r>
            <a:r>
              <a:rPr lang="ja-JP" altLang="en-US" dirty="0"/>
              <a:t>投与の情報を簡単に記述できる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Run time</a:t>
            </a:r>
            <a:r>
              <a:rPr kumimoji="1" lang="ja-JP" altLang="en-US" dirty="0" smtClean="0"/>
              <a:t>が短い</a:t>
            </a:r>
            <a:r>
              <a:rPr lang="ja-JP" altLang="en-US" dirty="0"/>
              <a:t>　</a:t>
            </a:r>
            <a:r>
              <a:rPr lang="ja-JP" altLang="en-US" dirty="0" smtClean="0"/>
              <a:t>などの特徴がある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コードがかけない場合でも微分方程式が理解できていればシミュレーションが可能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複数患者のシミュレーションなどでは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文などを使う必要があるため、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に慣れておく必要がある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のコントロールファイルに近い形で記述できる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シミュレーションデータセットの作成が簡単で、複数患者のシミュレーションも容易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 (.xml)</a:t>
            </a:r>
            <a:r>
              <a:rPr lang="ja-JP" altLang="en-US" dirty="0" smtClean="0"/>
              <a:t>から</a:t>
            </a:r>
            <a:r>
              <a:rPr lang="ja-JP" altLang="en-US" dirty="0"/>
              <a:t>シミュレーション</a:t>
            </a:r>
            <a:r>
              <a:rPr lang="ja-JP" altLang="en-US" dirty="0" smtClean="0"/>
              <a:t>に使うパラメータ推定値を読み取ることも可能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mrgsolve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 smtClean="0"/>
              <a:t>code &lt;- '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$PARAM </a:t>
            </a:r>
            <a:r>
              <a:rPr lang="en-US" altLang="ja" sz="1050" dirty="0" smtClean="0"/>
              <a:t>@annotate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TVKA: 2 : Typical absorption coefficient (1/h)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TVCL: 10: Typical clear</a:t>
            </a:r>
            <a:r>
              <a:rPr lang="en-US" altLang="ja-JP" sz="1050" dirty="0" smtClean="0"/>
              <a:t>a</a:t>
            </a:r>
            <a:r>
              <a:rPr lang="en-US" altLang="ja" sz="1050" dirty="0" smtClean="0"/>
              <a:t>nce(L/h)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 smtClean="0"/>
              <a:t>WT: 70: </a:t>
            </a:r>
            <a:r>
              <a:rPr lang="en-US" altLang="ja" sz="1050" dirty="0"/>
              <a:t>B</a:t>
            </a:r>
            <a:r>
              <a:rPr lang="en-US" altLang="ja" sz="1050" dirty="0" smtClean="0"/>
              <a:t>ody weight (kg)</a:t>
            </a:r>
            <a:endParaRPr lang="ja" altLang="en-US" sz="1050" dirty="0" smtClean="0"/>
          </a:p>
          <a:p>
            <a:pPr marL="0" indent="0">
              <a:buNone/>
            </a:pP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$CMT </a:t>
            </a:r>
            <a:r>
              <a:rPr lang="en-US" altLang="ja" sz="1050" dirty="0" smtClean="0"/>
              <a:t>GUT, CENT</a:t>
            </a:r>
            <a:endParaRPr lang="ja" altLang="en-US" sz="1050" dirty="0" smtClean="0"/>
          </a:p>
          <a:p>
            <a:pPr marL="0" indent="0">
              <a:buNone/>
            </a:pP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$MAIN</a:t>
            </a:r>
            <a:endParaRPr lang="ja" altLang="en-US" sz="105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 smtClean="0"/>
              <a:t>double KA </a:t>
            </a:r>
            <a:r>
              <a:rPr lang="en-US" altLang="ja" sz="1050" dirty="0"/>
              <a:t>= </a:t>
            </a:r>
            <a:r>
              <a:rPr lang="en-US" altLang="ja" sz="1050" dirty="0" smtClean="0"/>
              <a:t>TVKA*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(EKA);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CL = TVCL*pow(WT/60</a:t>
            </a:r>
            <a:r>
              <a:rPr lang="en-US" altLang="ja" sz="1050" dirty="0"/>
              <a:t>, 0.75</a:t>
            </a:r>
            <a:r>
              <a:rPr lang="en-US" altLang="ja" sz="1050" dirty="0" smtClean="0"/>
              <a:t>)*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(ECL);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V1 = TVV1*pow(WT/60</a:t>
            </a:r>
            <a:r>
              <a:rPr lang="en-US" altLang="ja" sz="1050" dirty="0"/>
              <a:t>, 1</a:t>
            </a:r>
            <a:r>
              <a:rPr lang="en-US" altLang="ja" sz="1050" dirty="0" smtClean="0"/>
              <a:t>)*</a:t>
            </a:r>
            <a:r>
              <a:rPr lang="en-US" altLang="ja" sz="1050" dirty="0" err="1" smtClean="0"/>
              <a:t>exp</a:t>
            </a:r>
            <a:r>
              <a:rPr lang="en-US" altLang="ja" sz="1050" dirty="0" smtClean="0"/>
              <a:t>(EV1);</a:t>
            </a:r>
            <a:endParaRPr lang="ja" altLang="en-US" sz="1050" dirty="0" smtClean="0"/>
          </a:p>
          <a:p>
            <a:pPr marL="0" indent="0">
              <a:buNone/>
            </a:pPr>
            <a:r>
              <a:rPr lang="en-US" altLang="ja" sz="1050" dirty="0" smtClean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$ODE</a:t>
            </a:r>
            <a:endParaRPr lang="ja" altLang="en-US" sz="105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 smtClean="0"/>
              <a:t>dxdt_GUT</a:t>
            </a:r>
            <a:r>
              <a:rPr lang="en-US" altLang="ja" sz="1050" dirty="0" smtClean="0"/>
              <a:t> = -KA*GUT;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 smtClean="0"/>
              <a:t>dxdt_CENT</a:t>
            </a:r>
            <a:r>
              <a:rPr lang="en-US" altLang="ja" sz="1050" dirty="0" smtClean="0"/>
              <a:t> = KA*GUT - K *CENT ;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$OMEGA </a:t>
            </a:r>
            <a:r>
              <a:rPr lang="en-US" altLang="ja" sz="1050" dirty="0" smtClean="0"/>
              <a:t>@labels EKA ECL EV1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$SIGMA </a:t>
            </a:r>
            <a:r>
              <a:rPr lang="en-US" altLang="ja" sz="1050" dirty="0" smtClean="0"/>
              <a:t>@labels ERR_CP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smtClean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</a:t>
            </a:r>
            <a:r>
              <a:rPr lang="en-US" altLang="ja" sz="1050" dirty="0" smtClean="0"/>
              <a:t>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</a:t>
            </a:r>
            <a:r>
              <a:rPr lang="da-DK" altLang="ja-JP" dirty="0" smtClean="0"/>
              <a:t>%&gt;%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idata_set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(ID=c(1:10)) %&gt;%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         mutate(WT=70))</a:t>
            </a:r>
            <a:r>
              <a:rPr lang="ja-JP" altLang="en-US" dirty="0" smtClean="0"/>
              <a:t> </a:t>
            </a:r>
            <a:r>
              <a:rPr lang="en-US" altLang="ja-JP" dirty="0" smtClean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</a:t>
            </a:r>
            <a:r>
              <a:rPr lang="da-DK" altLang="ja-JP" dirty="0" smtClean="0"/>
              <a:t>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 smtClean="0"/>
              <a:t>モデル</a:t>
            </a:r>
            <a:r>
              <a:rPr kumimoji="1" lang="en-US" altLang="ja-JP" dirty="0" smtClean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投与</a:t>
            </a:r>
            <a:r>
              <a:rPr lang="ja-JP" altLang="en-US" dirty="0"/>
              <a:t>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</a:t>
            </a:r>
            <a:r>
              <a:rPr lang="ja-JP" altLang="en-US" dirty="0" smtClean="0"/>
              <a:t>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&lt;</a:t>
            </a:r>
            <a:r>
              <a:rPr lang="ja-JP" altLang="en-US" dirty="0"/>
              <a:t>アウトプット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290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communication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hiny </a:t>
            </a:r>
            <a:r>
              <a:rPr kumimoji="1" lang="ja-JP" altLang="en-US" dirty="0" smtClean="0"/>
              <a:t>を使うことで、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との</a:t>
            </a:r>
            <a:r>
              <a:rPr kumimoji="1" lang="en-US" altLang="ja-JP" dirty="0" smtClean="0"/>
              <a:t>interactive</a:t>
            </a:r>
            <a:r>
              <a:rPr kumimoji="1" lang="ja-JP" altLang="en-US" dirty="0" smtClean="0"/>
              <a:t>なやり取りが可能となるアプリケーションを作成することができる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53" y="4501352"/>
            <a:ext cx="1669227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84" y="2835484"/>
            <a:ext cx="2569141" cy="31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165520" y="2751399"/>
            <a:ext cx="2271615" cy="1749953"/>
          </a:xfrm>
          <a:prstGeom prst="wedgeEllipseCallout">
            <a:avLst>
              <a:gd name="adj1" fmla="val 57908"/>
              <a:gd name="adj2" fmla="val 42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では〇〇の条件でシミュレーションするとどうなりますか？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9114473" y="2232816"/>
            <a:ext cx="2912007" cy="1393559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その条件は検討してませんでした。</a:t>
            </a:r>
            <a:endParaRPr lang="en-US" altLang="ja-JP" sz="1600" dirty="0" smtClean="0"/>
          </a:p>
          <a:p>
            <a:pPr algn="ctr"/>
            <a:r>
              <a:rPr kumimoji="1" lang="ja-JP" altLang="en-US" sz="1600" dirty="0" smtClean="0"/>
              <a:t>いちど持ち帰ります</a:t>
            </a:r>
            <a:r>
              <a:rPr kumimoji="1" lang="ja-JP" altLang="en-US" sz="1600" dirty="0" err="1" smtClean="0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9114472" y="4466577"/>
            <a:ext cx="2912007" cy="1393559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その</a:t>
            </a:r>
            <a:r>
              <a:rPr lang="ja-JP" altLang="en-US" sz="1600" dirty="0"/>
              <a:t>条件</a:t>
            </a:r>
            <a:r>
              <a:rPr lang="ja-JP" altLang="en-US" sz="1600" dirty="0" smtClean="0"/>
              <a:t>は</a:t>
            </a:r>
            <a:r>
              <a:rPr lang="ja-JP" altLang="en-US" sz="1600" dirty="0"/>
              <a:t>未検討</a:t>
            </a:r>
            <a:r>
              <a:rPr lang="ja-JP" altLang="en-US" sz="1600" dirty="0" smtClean="0"/>
              <a:t>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4431325" y="3467100"/>
            <a:ext cx="2725528" cy="94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  <a:endCxn id="1026" idx="1"/>
          </p:cNvCxnSpPr>
          <p:nvPr/>
        </p:nvCxnSpPr>
        <p:spPr>
          <a:xfrm>
            <a:off x="4431325" y="4408882"/>
            <a:ext cx="2725528" cy="130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943600" y="3287711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通常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42539" y="5650912"/>
            <a:ext cx="23861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を使っていた場合</a:t>
            </a:r>
            <a:endParaRPr kumimoji="1" lang="ja-JP" altLang="en-US" dirty="0"/>
          </a:p>
        </p:txBody>
      </p:sp>
      <p:pic>
        <p:nvPicPr>
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58" y="2085171"/>
            <a:ext cx="1669227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1" r="20020" b="1529"/>
          <a:stretch/>
        </p:blipFill>
        <p:spPr>
          <a:xfrm>
            <a:off x="8584722" y="2085171"/>
            <a:ext cx="466725" cy="527999"/>
          </a:xfrm>
          <a:prstGeom prst="rect">
            <a:avLst/>
          </a:prstGeom>
        </p:spPr>
      </p:pic>
      <p:cxnSp>
        <p:nvCxnSpPr>
          <p:cNvPr id="24" name="直線コネクタ 23"/>
          <p:cNvCxnSpPr/>
          <p:nvPr/>
        </p:nvCxnSpPr>
        <p:spPr>
          <a:xfrm>
            <a:off x="8058141" y="2613170"/>
            <a:ext cx="0" cy="158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8169266" y="2613170"/>
            <a:ext cx="0" cy="22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8280391" y="2613170"/>
            <a:ext cx="0" cy="31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8391516" y="2613169"/>
            <a:ext cx="0" cy="31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70195053"/>
              </p:ext>
            </p:extLst>
          </p:nvPr>
        </p:nvGraphicFramePr>
        <p:xfrm>
          <a:off x="6324595" y="1832904"/>
          <a:ext cx="4163699" cy="196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7295" y="1657603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ウィジェット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（数値を入力）</a:t>
            </a:r>
            <a:endParaRPr kumimoji="1" lang="ja-JP" altLang="en-US" sz="16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アウトプットの設置</a:t>
            </a:r>
            <a:endParaRPr kumimoji="1" lang="ja-JP" altLang="en-US" sz="1600" dirty="0"/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アウトプットの作成</a:t>
            </a:r>
            <a:endParaRPr kumimoji="1" lang="en-US" altLang="ja-JP" sz="1600" dirty="0" smtClean="0"/>
          </a:p>
          <a:p>
            <a:pPr algn="ctr"/>
            <a:r>
              <a:rPr lang="ja-JP" altLang="en-US" sz="1600" dirty="0" smtClean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ウィジェット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mrgsolve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shiny</a:t>
            </a:r>
            <a:r>
              <a:rPr lang="ja-JP" altLang="en-US" dirty="0" smtClean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27193" y="4345497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と</a:t>
            </a:r>
            <a:r>
              <a:rPr lang="ja-JP" altLang="en-US" dirty="0" smtClean="0"/>
              <a:t>腫瘍サイズの変化を気軽に確認できる。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を動かしたときの変化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</a:t>
            </a:r>
            <a:r>
              <a:rPr lang="ja-JP" altLang="en-US" dirty="0" smtClean="0"/>
              <a:t>を</a:t>
            </a:r>
            <a:r>
              <a:rPr lang="ja-JP" altLang="en-US" dirty="0"/>
              <a:t>動</a:t>
            </a:r>
            <a:r>
              <a:rPr lang="ja-JP" altLang="en-US" dirty="0" smtClean="0"/>
              <a:t>かしたときの変化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変</a:t>
            </a:r>
            <a:r>
              <a:rPr kumimoji="1" lang="ja-JP" altLang="en-US" dirty="0" smtClean="0"/>
              <a:t>えたときの変化　など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シミュレーションは身近なところや</a:t>
            </a:r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など幅広く活用できる手法です。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PK</a:t>
            </a:r>
            <a:r>
              <a:rPr kumimoji="1" lang="ja-JP" altLang="en-US" dirty="0" smtClean="0"/>
              <a:t>のシミュレーションを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のみで実施することもでき、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と組み合わせることによって効率的なコミュニケーションに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つなげることができます。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シミュレーションとは？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</a:t>
            </a:r>
            <a:r>
              <a:rPr lang="ja-JP" altLang="en-US" dirty="0" smtClean="0"/>
              <a:t>こと。（</a:t>
            </a:r>
            <a:r>
              <a:rPr lang="en-US" altLang="ja-JP" dirty="0" smtClean="0"/>
              <a:t>goo</a:t>
            </a:r>
            <a:r>
              <a:rPr lang="ja-JP" altLang="en-US" dirty="0" smtClean="0"/>
              <a:t>辞書）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ここでは乱数を多数発生させて行う確率論的なシミュレーション（モンテカルロシミュレーション）について紹介する。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lang="en-US" altLang="ja-JP" dirty="0" smtClean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:a16="http://schemas.microsoft.com/office/drawing/2014/main" xmlns="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</a:t>
            </a:r>
            <a:r>
              <a:rPr lang="en-US" altLang="ja-JP" sz="1200" dirty="0" smtClean="0"/>
              <a:t>Wang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et al</a:t>
            </a:r>
            <a:r>
              <a:rPr lang="en-US" altLang="ja-JP" sz="1200" dirty="0"/>
              <a:t>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</a:t>
            </a: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構成され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dataset(data1)</a:t>
              </a:r>
            </a:p>
            <a:p>
              <a:pPr algn="ctr"/>
              <a:endParaRPr kumimoji="1" lang="en-US" altLang="ja-JP" b="1" dirty="0" smtClean="0"/>
            </a:p>
            <a:p>
              <a:pPr algn="ctr"/>
              <a:r>
                <a:rPr kumimoji="1" lang="ja-JP" altLang="en-US" dirty="0" smtClean="0"/>
                <a:t>投与条件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data1 &lt;- </a:t>
              </a:r>
              <a:r>
                <a:rPr kumimoji="1" lang="en-US" altLang="ja-JP" dirty="0" err="1" smtClean="0"/>
                <a:t>ev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 smtClean="0"/>
                <a:t>患者データ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err="1" smtClean="0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 smtClean="0"/>
                <a:t>data_frame</a:t>
              </a:r>
              <a:r>
                <a:rPr kumimoji="1" lang="en-US" altLang="ja-JP" dirty="0" smtClean="0"/>
                <a:t>(ID=1:100) </a:t>
              </a:r>
              <a:r>
                <a:rPr kumimoji="1" lang="en-US" altLang="ja-JP" dirty="0"/>
                <a:t>%&gt;% 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en-US" altLang="ja-JP" dirty="0" smtClean="0"/>
                <a:t>mutate(</a:t>
              </a:r>
              <a:r>
                <a:rPr kumimoji="1" lang="ja-JP" altLang="en-US" dirty="0" smtClean="0"/>
                <a:t>･･･</a:t>
              </a:r>
              <a:r>
                <a:rPr kumimoji="1" lang="en-US" altLang="ja-JP" dirty="0" smtClean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/>
                <a:t>mrgsim</a:t>
              </a:r>
              <a:endParaRPr kumimoji="1" lang="en-US" altLang="ja-JP" b="1" dirty="0" smtClean="0"/>
            </a:p>
            <a:p>
              <a:pPr algn="ctr"/>
              <a:endParaRPr kumimoji="1" lang="en-US" altLang="ja-JP" b="1" dirty="0" smtClean="0"/>
            </a:p>
            <a:p>
              <a:pPr algn="ctr"/>
              <a:r>
                <a:rPr kumimoji="1" lang="ja-JP" altLang="en-US" dirty="0" smtClean="0"/>
                <a:t>サンプリング</a:t>
              </a:r>
              <a:r>
                <a:rPr kumimoji="1" lang="en-US" altLang="ja-JP" dirty="0" err="1" smtClean="0"/>
                <a:t>mrgsim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/>
                  <a:t>mod</a:t>
                </a:r>
              </a:p>
              <a:p>
                <a:pPr algn="ctr"/>
                <a:endParaRPr kumimoji="1" lang="en-US" altLang="ja-JP" b="1" dirty="0" smtClean="0"/>
              </a:p>
              <a:p>
                <a:pPr algn="ctr"/>
                <a:r>
                  <a:rPr kumimoji="1" lang="en-US" altLang="ja-JP" dirty="0" err="1" smtClean="0"/>
                  <a:t>mrgsolve</a:t>
                </a:r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 smtClean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Shiny</a:t>
            </a:r>
            <a:r>
              <a:rPr kumimoji="1" lang="ja-JP" altLang="en-US" dirty="0" smtClean="0"/>
              <a:t>で使用したモデル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（</a:t>
            </a:r>
            <a:r>
              <a:rPr kumimoji="1" lang="en-US" altLang="ja-JP" dirty="0" smtClean="0"/>
              <a:t>AUC)</a:t>
            </a:r>
            <a:r>
              <a:rPr kumimoji="1" lang="ja-JP" altLang="en-US" dirty="0" smtClean="0"/>
              <a:t> と</a:t>
            </a:r>
            <a:r>
              <a:rPr kumimoji="1" lang="en-US" altLang="ja-JP" dirty="0" smtClean="0"/>
              <a:t>soluble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VEGFR-3, soluble stem cell factor receptor (</a:t>
            </a:r>
            <a:r>
              <a:rPr kumimoji="1" lang="en-US" altLang="ja-JP" dirty="0" err="1" smtClean="0"/>
              <a:t>sKIT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Tumor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size</a:t>
            </a:r>
            <a:r>
              <a:rPr lang="ja-JP" altLang="en-US" dirty="0" smtClean="0"/>
              <a:t>の</a:t>
            </a:r>
            <a:r>
              <a:rPr lang="ja-JP" altLang="en-US" dirty="0"/>
              <a:t>関係</a:t>
            </a:r>
            <a:r>
              <a:rPr lang="ja-JP" altLang="en-US" dirty="0" smtClean="0"/>
              <a:t>を</a:t>
            </a:r>
            <a:r>
              <a:rPr lang="ja-JP" altLang="en-US" dirty="0"/>
              <a:t>記述</a:t>
            </a:r>
            <a:r>
              <a:rPr lang="ja-JP" altLang="en-US" dirty="0" smtClean="0"/>
              <a:t>した</a:t>
            </a:r>
            <a:r>
              <a:rPr kumimoji="1" lang="ja-JP" altLang="en-US" dirty="0" smtClean="0"/>
              <a:t>モデル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（モデルは</a:t>
            </a:r>
            <a:r>
              <a:rPr lang="en-US" altLang="ja-JP" dirty="0" err="1" smtClean="0"/>
              <a:t>DDMoRe</a:t>
            </a:r>
            <a:r>
              <a:rPr lang="ja-JP" altLang="en-US" dirty="0" smtClean="0"/>
              <a:t>参照）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</a:t>
            </a:r>
            <a:r>
              <a:rPr lang="en-US" altLang="ja-JP" sz="11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e84. 2013</a:t>
            </a:r>
          </a:p>
          <a:p>
            <a:r>
              <a:rPr lang="en-US" altLang="ja-JP" sz="1100" dirty="0" err="1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身近な出来事のシミュレーション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グリコの例を用いて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微分方程式を用いたシミュレーション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RxODE</a:t>
            </a:r>
            <a:r>
              <a:rPr lang="en-US" altLang="ja-JP" dirty="0" smtClean="0"/>
              <a:t>,</a:t>
            </a:r>
            <a:r>
              <a:rPr lang="ja-JP" altLang="en-US" dirty="0"/>
              <a:t> </a:t>
            </a:r>
            <a:r>
              <a:rPr lang="en-US" altLang="ja-JP" dirty="0" err="1" smtClean="0"/>
              <a:t>mrgsolve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communication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s</a:t>
            </a:r>
            <a:r>
              <a:rPr lang="en-US" altLang="ja-JP" dirty="0" smtClean="0"/>
              <a:t>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</a:t>
            </a:r>
            <a:r>
              <a:rPr lang="ja-JP" altLang="en-US" dirty="0" smtClean="0"/>
              <a:t>な</a:t>
            </a:r>
            <a:r>
              <a:rPr lang="ja-JP" altLang="en-US" dirty="0"/>
              <a:t>出来事</a:t>
            </a:r>
            <a:r>
              <a:rPr lang="ja-JP" altLang="en-US" dirty="0" smtClean="0"/>
              <a:t>の</a:t>
            </a:r>
            <a:r>
              <a:rPr lang="ja-JP" altLang="en-US" dirty="0"/>
              <a:t>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グリコのシミュレーション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ジャンケンをして</a:t>
            </a:r>
            <a:endParaRPr lang="en-US" altLang="ja-JP" sz="2400" dirty="0" smtClean="0"/>
          </a:p>
          <a:p>
            <a:r>
              <a:rPr kumimoji="1" lang="ja-JP" altLang="en-US" sz="2400" dirty="0"/>
              <a:t>グ</a:t>
            </a:r>
            <a:r>
              <a:rPr kumimoji="1" lang="ja-JP" altLang="en-US" sz="2400" dirty="0" smtClean="0"/>
              <a:t>ーで勝つ：グリコ（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段）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チョキで勝つ：チョコレート（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段）</a:t>
            </a:r>
            <a:endParaRPr lang="en-US" altLang="ja-JP" sz="2400" dirty="0" smtClean="0"/>
          </a:p>
          <a:p>
            <a:r>
              <a:rPr lang="ja-JP" altLang="en-US" sz="2400" dirty="0"/>
              <a:t>パ</a:t>
            </a:r>
            <a:r>
              <a:rPr lang="ja-JP" altLang="en-US" sz="2400" dirty="0" smtClean="0"/>
              <a:t>ーで</a:t>
            </a:r>
            <a:r>
              <a:rPr lang="ja-JP" altLang="en-US" sz="2400" dirty="0"/>
              <a:t>勝つ</a:t>
            </a:r>
            <a:r>
              <a:rPr lang="ja-JP" altLang="en-US" sz="2400" dirty="0" smtClean="0"/>
              <a:t>：</a:t>
            </a:r>
            <a:r>
              <a:rPr lang="ja-JP" altLang="en-US" sz="2400" dirty="0"/>
              <a:t>パイナップル</a:t>
            </a:r>
            <a:r>
              <a:rPr lang="ja-JP" altLang="en-US" sz="2400" dirty="0" smtClean="0"/>
              <a:t>（</a:t>
            </a:r>
            <a:r>
              <a:rPr lang="en-US" altLang="ja-JP" sz="2400" dirty="0"/>
              <a:t>6</a:t>
            </a:r>
            <a:r>
              <a:rPr lang="ja-JP" altLang="en-US" sz="2400" dirty="0"/>
              <a:t>段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err="1" smtClean="0"/>
              <a:t>ずつ</a:t>
            </a:r>
            <a:r>
              <a:rPr lang="ja-JP" altLang="en-US" sz="2400" dirty="0" smtClean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5300" y="832935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n&lt;-100</a:t>
            </a:r>
          </a:p>
          <a:p>
            <a:r>
              <a:rPr lang="en-US" altLang="ja-JP" dirty="0" err="1"/>
              <a:t>n.step</a:t>
            </a:r>
            <a:r>
              <a:rPr lang="en-US" altLang="ja-JP" dirty="0"/>
              <a:t> &lt;- 30</a:t>
            </a:r>
          </a:p>
          <a:p>
            <a:r>
              <a:rPr lang="en-US" altLang="ja-JP" dirty="0"/>
              <a:t># </a:t>
            </a:r>
            <a:r>
              <a:rPr lang="en-US" altLang="ja-JP" dirty="0" smtClean="0"/>
              <a:t>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 &lt;-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data.frame</a:t>
            </a:r>
            <a:r>
              <a:rPr lang="en-US" altLang="ja-JP" dirty="0"/>
              <a:t>(p1=ceiling(</a:t>
            </a:r>
            <a:r>
              <a:rPr lang="en-US" altLang="ja-JP" dirty="0" err="1"/>
              <a:t>runif</a:t>
            </a:r>
            <a:r>
              <a:rPr lang="en-US" altLang="ja-JP" dirty="0"/>
              <a:t>(n, 0, 3)),</a:t>
            </a:r>
          </a:p>
          <a:p>
            <a:r>
              <a:rPr lang="en-US" altLang="ja-JP" dirty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</a:t>
            </a:r>
            <a:r>
              <a:rPr lang="en-US" altLang="ja-JP" dirty="0"/>
              <a:t>, 0, 3))) %&gt;% </a:t>
            </a:r>
            <a:r>
              <a:rPr lang="en-US" altLang="ja-JP" dirty="0" smtClean="0"/>
              <a:t>#</a:t>
            </a:r>
            <a:r>
              <a:rPr lang="ja-JP" altLang="en-US" dirty="0" smtClean="0"/>
              <a:t>乱数を発生させ、手を選ぶ</a:t>
            </a:r>
            <a:endParaRPr lang="en-US" altLang="ja-JP" dirty="0"/>
          </a:p>
          <a:p>
            <a:r>
              <a:rPr lang="en-US" altLang="ja-JP" dirty="0"/>
              <a:t>  mutate(p1.win=</a:t>
            </a:r>
            <a:r>
              <a:rPr lang="en-US" altLang="ja-JP" dirty="0" err="1"/>
              <a:t>case_when</a:t>
            </a:r>
            <a:r>
              <a:rPr lang="en-US" altLang="ja-JP" dirty="0"/>
              <a:t>(p1==1&amp;p2==2~3,</a:t>
            </a:r>
          </a:p>
          <a:p>
            <a:r>
              <a:rPr lang="en-US" altLang="ja-JP" dirty="0"/>
              <a:t>                          p1==2&amp;p2==3~6,</a:t>
            </a:r>
          </a:p>
          <a:p>
            <a:r>
              <a:rPr lang="en-US" altLang="ja-JP" dirty="0"/>
              <a:t>                          p1==3&amp;p2==1~6,</a:t>
            </a:r>
          </a:p>
          <a:p>
            <a:r>
              <a:rPr lang="en-US" altLang="ja-JP" dirty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/>
          </a:p>
          <a:p>
            <a:r>
              <a:rPr lang="en-US" altLang="ja-JP" dirty="0"/>
              <a:t>  mutate(p2.win=</a:t>
            </a:r>
            <a:r>
              <a:rPr lang="en-US" altLang="ja-JP" dirty="0" err="1"/>
              <a:t>case_when</a:t>
            </a:r>
            <a:r>
              <a:rPr lang="en-US" altLang="ja-JP" dirty="0"/>
              <a:t>(p2==1&amp;p1==2~3,</a:t>
            </a:r>
          </a:p>
          <a:p>
            <a:r>
              <a:rPr lang="en-US" altLang="ja-JP" dirty="0"/>
              <a:t>                          p2==2&amp;p1==3~6,</a:t>
            </a:r>
          </a:p>
          <a:p>
            <a:r>
              <a:rPr lang="en-US" altLang="ja-JP" dirty="0"/>
              <a:t>                          p2==3&amp;p1==1~6,</a:t>
            </a:r>
          </a:p>
          <a:p>
            <a:r>
              <a:rPr lang="en-US" altLang="ja-JP" dirty="0"/>
              <a:t>                          TRUE~0)) %&gt;% </a:t>
            </a:r>
          </a:p>
          <a:p>
            <a:r>
              <a:rPr lang="ja-JP" altLang="en-US" dirty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</a:t>
            </a:r>
            <a:r>
              <a:rPr lang="en-US" altLang="ja-JP" dirty="0"/>
              <a:t>)) %&gt;% </a:t>
            </a:r>
            <a:r>
              <a:rPr lang="en-US" altLang="ja-JP" dirty="0" smtClean="0"/>
              <a:t>#</a:t>
            </a:r>
            <a:r>
              <a:rPr lang="ja-JP" altLang="en-US" dirty="0"/>
              <a:t>累積</a:t>
            </a:r>
            <a:r>
              <a:rPr lang="ja-JP" altLang="en-US" dirty="0" smtClean="0"/>
              <a:t>の</a:t>
            </a:r>
            <a:r>
              <a:rPr lang="ja-JP" altLang="en-US" dirty="0"/>
              <a:t>段数</a:t>
            </a:r>
            <a:r>
              <a:rPr lang="ja-JP" altLang="en-US" dirty="0" smtClean="0"/>
              <a:t>を</a:t>
            </a:r>
            <a:r>
              <a:rPr lang="ja-JP" altLang="en-US" dirty="0"/>
              <a:t>計算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r>
              <a:rPr lang="en-US" altLang="ja-JP" dirty="0"/>
              <a:t>  mutate(</a:t>
            </a:r>
            <a:r>
              <a:rPr lang="en-US" altLang="ja-JP" dirty="0" err="1"/>
              <a:t>n.time</a:t>
            </a:r>
            <a:r>
              <a:rPr lang="en-US" altLang="ja-JP" dirty="0"/>
              <a:t>=1:n) %&gt;% </a:t>
            </a:r>
          </a:p>
          <a:p>
            <a:r>
              <a:rPr lang="en-US" altLang="ja-JP" dirty="0"/>
              <a:t>  mutate(fin=</a:t>
            </a:r>
            <a:r>
              <a:rPr lang="en-US" altLang="ja-JP" dirty="0" err="1"/>
              <a:t>ifelse</a:t>
            </a:r>
            <a:r>
              <a:rPr lang="en-US" altLang="ja-JP" dirty="0"/>
              <a:t>(p1.res&gt;=n.step|p2.res&gt;=n.step,1,0)) </a:t>
            </a:r>
            <a:r>
              <a:rPr lang="en-US" altLang="ja-JP" dirty="0" smtClean="0"/>
              <a:t>#</a:t>
            </a:r>
            <a:r>
              <a:rPr lang="ja-JP" altLang="en-US" dirty="0"/>
              <a:t>ゴール</a:t>
            </a:r>
            <a:r>
              <a:rPr lang="ja-JP" altLang="en-US" dirty="0" smtClean="0"/>
              <a:t>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r>
              <a:rPr lang="en-US" altLang="ja-JP" dirty="0" err="1" smtClean="0"/>
              <a:t>fin.num</a:t>
            </a:r>
            <a:r>
              <a:rPr lang="en-US" altLang="ja-JP" dirty="0" smtClean="0"/>
              <a:t> </a:t>
            </a:r>
            <a:r>
              <a:rPr lang="en-US" altLang="ja-JP" dirty="0"/>
              <a:t>&lt;- d %&gt;% filter(fin==1) %&gt;% slice(1) %&gt;% .$</a:t>
            </a:r>
            <a:r>
              <a:rPr lang="en-US" altLang="ja-JP" dirty="0" err="1"/>
              <a:t>n.time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何も戦略を立てない場合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 smtClean="0"/>
              <a:t>数はほぼ同じ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3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シミュレーション回数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1000</a:t>
            </a:r>
            <a:r>
              <a:rPr lang="ja-JP" altLang="en-US" sz="2400" dirty="0" smtClean="0"/>
              <a:t>回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階段の段数</a:t>
            </a:r>
            <a:r>
              <a:rPr kumimoji="1" lang="en-US" altLang="ja-JP" sz="2400" dirty="0" smtClean="0"/>
              <a:t>: 30</a:t>
            </a:r>
            <a:r>
              <a:rPr kumimoji="1" lang="ja-JP" altLang="en-US" sz="2400" dirty="0" smtClean="0"/>
              <a:t>段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全ての</a:t>
            </a:r>
            <a:r>
              <a:rPr kumimoji="1" lang="ja-JP" altLang="en-US" sz="2400" dirty="0"/>
              <a:t>手</a:t>
            </a:r>
            <a:r>
              <a:rPr kumimoji="1" lang="ja-JP" altLang="en-US" sz="2400" dirty="0" smtClean="0"/>
              <a:t>を出す</a:t>
            </a:r>
            <a:r>
              <a:rPr kumimoji="1" lang="ja-JP" altLang="en-US" sz="2400" dirty="0"/>
              <a:t>確率</a:t>
            </a:r>
            <a:r>
              <a:rPr kumimoji="1" lang="ja-JP" altLang="en-US" sz="2400" dirty="0" smtClean="0"/>
              <a:t>が等しい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グリコの戦略を考える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</a:t>
            </a:r>
            <a:r>
              <a:rPr lang="ja-JP" altLang="en-US" sz="1200" dirty="0" smtClean="0"/>
              <a:t>ーで勝っても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あまり</a:t>
            </a:r>
            <a:r>
              <a:rPr lang="ja-JP" altLang="en-US" sz="1200" dirty="0"/>
              <a:t>進</a:t>
            </a:r>
            <a:r>
              <a:rPr lang="ja-JP" altLang="en-US" sz="1200" dirty="0" smtClean="0"/>
              <a:t>めないから、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くるかも・・・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153400" y="2422034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さらに読んできてパーを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減らしてくるかも・・・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/>
              <a:t>チョキ</a:t>
            </a:r>
            <a:r>
              <a:rPr kumimoji="1" lang="ja-JP" altLang="en-US" sz="1200" dirty="0" smtClean="0"/>
              <a:t>を</a:t>
            </a:r>
            <a:r>
              <a:rPr kumimoji="1" lang="ja-JP" altLang="en-US" sz="1200" dirty="0"/>
              <a:t>減</a:t>
            </a:r>
            <a:r>
              <a:rPr kumimoji="1" lang="ja-JP" altLang="en-US" sz="1200" dirty="0" smtClean="0"/>
              <a:t>らそう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結局どうすれば勝てるでしょう？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グーを半分に減らす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</a:t>
            </a:r>
            <a:r>
              <a:rPr lang="ja-JP" altLang="en-US" sz="1200" dirty="0" smtClean="0"/>
              <a:t>ーで勝っても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あまり</a:t>
            </a:r>
            <a:r>
              <a:rPr lang="ja-JP" altLang="en-US" sz="1200" dirty="0"/>
              <a:t>進</a:t>
            </a:r>
            <a:r>
              <a:rPr lang="ja-JP" altLang="en-US" sz="1200" dirty="0" smtClean="0"/>
              <a:t>めないから、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勝利</a:t>
            </a:r>
            <a:r>
              <a:rPr kumimoji="1" lang="ja-JP" altLang="en-US" sz="2400" dirty="0" smtClean="0"/>
              <a:t>数が増えた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対策としてパーを半分に減らす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グーを減らして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くるかも・・・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595125" y="571529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裏を読むことで勝ちやすくなる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グーを減らす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1603</TotalTime>
  <Words>1057</Words>
  <Application>Microsoft Office PowerPoint</Application>
  <PresentationFormat>ワイド画面</PresentationFormat>
  <Paragraphs>247</Paragraphs>
  <Slides>22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Ｐゴシック</vt:lpstr>
      <vt:lpstr>Source Sans Pro</vt:lpstr>
      <vt:lpstr>Arial</vt:lpstr>
      <vt:lpstr>Calibri</vt:lpstr>
      <vt:lpstr>Calibri Light</vt:lpstr>
      <vt:lpstr>Office テーマ</vt:lpstr>
      <vt:lpstr>PowerPoint プレゼンテーション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mrgsolve コード例</vt:lpstr>
      <vt:lpstr>Interactive communication</vt:lpstr>
      <vt:lpstr>Shiny application</vt:lpstr>
      <vt:lpstr>mrgsolveとshinyの組み合わせ（デモ）</vt:lpstr>
      <vt:lpstr>まとめ</vt:lpstr>
      <vt:lpstr>Backup</vt:lpstr>
      <vt:lpstr>RxODE: overview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755</cp:revision>
  <cp:lastPrinted>2019-07-18T10:05:47Z</cp:lastPrinted>
  <dcterms:created xsi:type="dcterms:W3CDTF">2019-07-16T00:45:48Z</dcterms:created>
  <dcterms:modified xsi:type="dcterms:W3CDTF">2020-10-09T09:00:43Z</dcterms:modified>
</cp:coreProperties>
</file>