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87" r:id="rId2"/>
    <p:sldId id="288" r:id="rId3"/>
    <p:sldId id="289" r:id="rId4"/>
    <p:sldId id="307" r:id="rId5"/>
    <p:sldId id="297" r:id="rId6"/>
    <p:sldId id="290" r:id="rId7"/>
    <p:sldId id="292" r:id="rId8"/>
    <p:sldId id="291" r:id="rId9"/>
    <p:sldId id="293" r:id="rId10"/>
    <p:sldId id="294" r:id="rId11"/>
    <p:sldId id="296" r:id="rId12"/>
    <p:sldId id="308" r:id="rId13"/>
    <p:sldId id="309" r:id="rId14"/>
    <p:sldId id="310" r:id="rId15"/>
    <p:sldId id="295" r:id="rId16"/>
    <p:sldId id="298" r:id="rId17"/>
    <p:sldId id="299" r:id="rId18"/>
    <p:sldId id="300" r:id="rId19"/>
    <p:sldId id="301" r:id="rId20"/>
    <p:sldId id="303" r:id="rId21"/>
    <p:sldId id="304" r:id="rId22"/>
    <p:sldId id="306" r:id="rId2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EC23-F9ED-424C-B5FB-B7B5F6D78B70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05BDC-9FEA-4C23-A1AF-861E06600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05BDC-9FEA-4C23-A1AF-861E06600FF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A95D-05BA-458D-BB44-152E4BC8CA84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</a:t>
            </a:r>
            <a:r>
              <a:rPr kumimoji="1" lang="ja-JP" altLang="en-US" dirty="0"/>
              <a:t> </a:t>
            </a:r>
            <a:r>
              <a:rPr kumimoji="1" lang="en-US" altLang="ja-JP" dirty="0"/>
              <a:t>Pharmacometrics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7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E4-4266-427F-9354-B8DA436806C3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3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64A4-23FB-43CF-818D-F7393D757BD2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5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52-DDD4-4E36-9CB3-8E9EF446BEDB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80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F585-2E3D-431A-AD29-AD87965751CC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8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D67E2-B520-4BB6-8434-DE7E995735B8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9857-EF08-440C-94CB-83D9EE0D5A5A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41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44F8-E47A-4CCA-94C1-5A88DC7B414A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8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3015-59FD-444D-A49B-45D0DD94C4F1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51C1-F643-424E-9D81-62CF9A82FABB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6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ACC8-2A3E-4AB1-936D-2A445495DFBA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 for Pharmacometrics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2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619-0862-4EB5-B675-91B651E48568}" type="datetime1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56357-0251-4953-A9B8-633A05DE8E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4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</a:t>
            </a:r>
            <a:r>
              <a:rPr lang="ja-JP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sz="6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Analysis (EDA)</a:t>
            </a:r>
            <a:endParaRPr lang="ja-JP" altLang="en-US" sz="6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</a:t>
            </a:r>
            <a:r>
              <a:rPr kumimoji="1" lang="ja-JP" altLang="en-US"/>
              <a:t> </a:t>
            </a:r>
            <a:r>
              <a:rPr kumimoji="1" lang="en-US" altLang="ja-JP"/>
              <a:t>for</a:t>
            </a:r>
            <a:r>
              <a:rPr kumimoji="1" lang="ja-JP" altLang="en-US"/>
              <a:t> </a:t>
            </a:r>
            <a:r>
              <a:rPr kumimoji="1" lang="en-US" altLang="ja-JP"/>
              <a:t>Pharmacometrics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8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回答コード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57806" y="1339594"/>
            <a:ext cx="106763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 smtClean="0"/>
              <a:t>=".",</a:t>
            </a:r>
          </a:p>
          <a:p>
            <a:r>
              <a:rPr lang="ja-JP" altLang="en-US" sz="1600" dirty="0"/>
              <a:t> </a:t>
            </a:r>
            <a:r>
              <a:rPr lang="ja-JP" altLang="en-US" sz="1600" dirty="0" smtClean="0"/>
              <a:t>                                       </a:t>
            </a:r>
            <a:r>
              <a:rPr lang="en-US" altLang="ja-JP" sz="1600" dirty="0" smtClean="0"/>
              <a:t> </a:t>
            </a:r>
            <a:r>
              <a:rPr lang="en-US" altLang="ja-JP" sz="1600" dirty="0" err="1"/>
              <a:t>col_types</a:t>
            </a:r>
            <a:r>
              <a:rPr lang="en-US" altLang="ja-JP" sz="1600" dirty="0"/>
              <a:t> = cols(C     </a:t>
            </a:r>
            <a:r>
              <a:rPr lang="ja-JP" altLang="en-US" sz="1600" dirty="0" smtClean="0"/>
              <a:t>   </a:t>
            </a:r>
            <a:r>
              <a:rPr lang="en-US" altLang="ja-JP" sz="1600" dirty="0" smtClean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</a:p>
          <a:p>
            <a:r>
              <a:rPr lang="en-US" altLang="ja-JP" sz="1600" dirty="0"/>
              <a:t>                                      ))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filter(MDV == 0 &amp; DRUG ==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count()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Number of Subject and MK7655 </a:t>
            </a:r>
            <a:r>
              <a:rPr lang="en-US" altLang="ja-JP" sz="1600" dirty="0" smtClean="0">
                <a:solidFill>
                  <a:schemeClr val="accent6">
                    <a:lumMod val="75000"/>
                  </a:schemeClr>
                </a:solidFill>
              </a:rPr>
              <a:t>Valid 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Concentration Record by PN</a:t>
            </a:r>
          </a:p>
          <a:p>
            <a:r>
              <a:rPr lang="en-US" altLang="ja-JP" sz="1600" dirty="0"/>
              <a:t>nm_data2 %&gt;%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N_Sub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length(unique(ID)),</a:t>
            </a:r>
          </a:p>
          <a:p>
            <a:r>
              <a:rPr lang="en-US" altLang="ja-JP" sz="1600" dirty="0"/>
              <a:t>                                        </a:t>
            </a:r>
            <a:r>
              <a:rPr lang="ja-JP" altLang="en-US" sz="1600" dirty="0" smtClean="0"/>
              <a:t>                                             </a:t>
            </a:r>
            <a:r>
              <a:rPr lang="en-US" altLang="ja-JP" sz="1600" dirty="0" err="1" smtClean="0"/>
              <a:t>N_Conc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length(CONC[MDV == 0 &amp; DRUG == 2])) </a:t>
            </a:r>
          </a:p>
          <a:p>
            <a:endParaRPr lang="en-US" altLang="ja-JP" sz="1600" dirty="0"/>
          </a:p>
          <a:p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</a:t>
            </a:r>
            <a:r>
              <a:rPr lang="en-US" altLang="ja-JP" sz="1600" dirty="0" err="1">
                <a:solidFill>
                  <a:schemeClr val="accent6">
                    <a:lumMod val="75000"/>
                  </a:schemeClr>
                </a:solidFill>
              </a:rPr>
              <a:t>Desc</a:t>
            </a: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. Stats. Grouped by PN and Dose</a:t>
            </a:r>
          </a:p>
          <a:p>
            <a:r>
              <a:rPr lang="en-US" altLang="ja-JP" sz="1600" dirty="0"/>
              <a:t>nm_data2 %&gt;% filter(PN &lt;= 2)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(PN, DOSE) %&gt;% </a:t>
            </a:r>
            <a:r>
              <a:rPr lang="en-US" altLang="ja-JP" sz="1600" dirty="0" err="1"/>
              <a:t>summarise</a:t>
            </a:r>
            <a:r>
              <a:rPr lang="en-US" altLang="ja-JP" sz="1600" dirty="0"/>
              <a:t>(</a:t>
            </a:r>
            <a:r>
              <a:rPr lang="en-US" altLang="ja-JP" sz="1600" dirty="0" err="1"/>
              <a:t>Age_Mean</a:t>
            </a:r>
            <a:r>
              <a:rPr lang="en-US" altLang="ja-JP" sz="1600" dirty="0"/>
              <a:t>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mean(AGE),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WT_Mean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= </a:t>
            </a:r>
            <a:r>
              <a:rPr lang="en-US" altLang="ja-JP" sz="1600" dirty="0"/>
              <a:t>mean(WT),</a:t>
            </a:r>
          </a:p>
          <a:p>
            <a:r>
              <a:rPr lang="en-US" altLang="ja-JP" sz="1600" dirty="0"/>
              <a:t>                                                                  </a:t>
            </a:r>
            <a:r>
              <a:rPr lang="ja-JP" altLang="en-US" sz="1600" dirty="0" smtClean="0"/>
              <a:t>                                                                   </a:t>
            </a:r>
            <a:r>
              <a:rPr lang="en-US" altLang="ja-JP" sz="1600" dirty="0" err="1" smtClean="0"/>
              <a:t>CRCL_Mean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mean(CRCL))</a:t>
            </a:r>
          </a:p>
        </p:txBody>
      </p:sp>
    </p:spTree>
    <p:extLst>
      <p:ext uri="{BB962C8B-B14F-4D97-AF65-F5344CB8AC3E}">
        <p14:creationId xmlns:p14="http://schemas.microsoft.com/office/powerpoint/2010/main" val="87574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データの結合，並び替え，整形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arrange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97016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left_join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データの左側から別のデータを結合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マージする</a:t>
            </a:r>
            <a:r>
              <a:rPr kumimoji="1" lang="en-US" altLang="ja-JP" sz="2000" dirty="0" smtClean="0"/>
              <a:t>)</a:t>
            </a:r>
          </a:p>
          <a:p>
            <a:pPr lvl="1"/>
            <a:r>
              <a:rPr kumimoji="1" lang="en-US" altLang="ja-JP" sz="1600" dirty="0" smtClean="0"/>
              <a:t>by</a:t>
            </a:r>
            <a:r>
              <a:rPr kumimoji="1" lang="ja-JP" altLang="en-US" sz="1600" dirty="0" smtClean="0"/>
              <a:t>で結合のための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を指定（複数可能），</a:t>
            </a:r>
            <a:r>
              <a:rPr kumimoji="1" lang="en-US" altLang="ja-JP" sz="1600" dirty="0" smtClean="0"/>
              <a:t>Key</a:t>
            </a:r>
            <a:r>
              <a:rPr kumimoji="1" lang="ja-JP" altLang="en-US" sz="1600" dirty="0" smtClean="0"/>
              <a:t>名が異なる場合は対応関係を記載</a:t>
            </a:r>
            <a:endParaRPr kumimoji="1" lang="en-US" altLang="ja-JP" sz="1600" dirty="0" smtClean="0"/>
          </a:p>
          <a:p>
            <a:pPr lvl="1"/>
            <a:r>
              <a:rPr lang="ja-JP" altLang="en-US" sz="1600" dirty="0"/>
              <a:t>他</a:t>
            </a:r>
            <a:r>
              <a:rPr lang="ja-JP" altLang="en-US" sz="1600" dirty="0" smtClean="0"/>
              <a:t>にも</a:t>
            </a:r>
            <a:r>
              <a:rPr lang="ja-JP" altLang="en-US" sz="1600" dirty="0"/>
              <a:t>結合</a:t>
            </a:r>
            <a:r>
              <a:rPr lang="ja-JP" altLang="en-US" sz="1600" dirty="0" smtClean="0"/>
              <a:t>の関係を逆にする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right_join</a:t>
            </a:r>
            <a:r>
              <a:rPr lang="en-US" altLang="ja-JP" sz="1600" dirty="0" smtClean="0"/>
              <a:t>)</a:t>
            </a:r>
            <a:r>
              <a:rPr lang="ja-JP" altLang="en-US" sz="1600" dirty="0" err="1" smtClean="0"/>
              <a:t>，</a:t>
            </a:r>
            <a:r>
              <a:rPr lang="ja-JP" altLang="en-US" sz="1600" dirty="0"/>
              <a:t>一致</a:t>
            </a:r>
            <a:r>
              <a:rPr lang="ja-JP" altLang="en-US" sz="1600" dirty="0" smtClean="0"/>
              <a:t>する行だけ残す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inner_join</a:t>
            </a:r>
            <a:r>
              <a:rPr lang="en-US" altLang="ja-JP" sz="1600" dirty="0" smtClean="0"/>
              <a:t>), </a:t>
            </a:r>
            <a:r>
              <a:rPr lang="ja-JP" altLang="en-US" sz="1600" dirty="0" smtClean="0"/>
              <a:t>全て残す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>
                <a:solidFill>
                  <a:srgbClr val="0070C0"/>
                </a:solidFill>
              </a:rPr>
              <a:t>full_join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というものもある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left_join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nm_data_lj</a:t>
            </a:r>
            <a:r>
              <a:rPr lang="en-US" altLang="ja-JP" sz="1200" dirty="0" smtClean="0"/>
              <a:t>, by=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nm_data_ibw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で紐づけして結合する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left_join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nm_data_ibw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by=c(</a:t>
            </a:r>
            <a:r>
              <a:rPr lang="en-US" altLang="ja-JP" sz="1200" dirty="0" smtClean="0">
                <a:solidFill>
                  <a:schemeClr val="accent6">
                    <a:lumMod val="75000"/>
                  </a:schemeClr>
                </a:solidFill>
              </a:rPr>
              <a:t>“ID”=“id”, “TIME”=“tad”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</a:t>
            </a:r>
            <a:r>
              <a:rPr lang="en-US" altLang="ja-JP" sz="1200" dirty="0" err="1"/>
              <a:t>nm_data_ibw</a:t>
            </a:r>
            <a:r>
              <a:rPr lang="ja-JP" altLang="en-US" sz="1200" dirty="0"/>
              <a:t>を</a:t>
            </a:r>
            <a:r>
              <a:rPr lang="en-US" altLang="ja-JP" sz="1200" dirty="0" smtClean="0"/>
              <a:t>ID(id), TIME(tad)</a:t>
            </a:r>
            <a:r>
              <a:rPr lang="ja-JP" altLang="en-US" sz="1200" dirty="0" smtClean="0"/>
              <a:t>で</a:t>
            </a:r>
            <a:r>
              <a:rPr lang="ja-JP" altLang="en-US" sz="1200" dirty="0"/>
              <a:t>紐づけして結合</a:t>
            </a:r>
            <a:r>
              <a:rPr lang="ja-JP" altLang="en-US" sz="1200" dirty="0" smtClean="0"/>
              <a:t>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データの下側から別のデータを結合する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順序に関わらず列名が同じところに結合する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結合</a:t>
            </a:r>
            <a:r>
              <a:rPr lang="ja-JP" altLang="en-US" sz="1600" dirty="0" smtClean="0"/>
              <a:t>する列名がないと，</a:t>
            </a:r>
            <a:r>
              <a:rPr lang="en-US" altLang="ja-JP" sz="1600" dirty="0" smtClean="0"/>
              <a:t>NA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bind_rows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nm_data_br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下</a:t>
            </a:r>
            <a:r>
              <a:rPr lang="ja-JP" altLang="en-US" sz="1200" dirty="0" smtClean="0"/>
              <a:t>に</a:t>
            </a:r>
            <a:r>
              <a:rPr lang="en-US" altLang="ja-JP" sz="1200" dirty="0" err="1" smtClean="0"/>
              <a:t>nm_data_br</a:t>
            </a:r>
            <a:r>
              <a:rPr lang="ja-JP" altLang="en-US" sz="1200" dirty="0" err="1" smtClean="0"/>
              <a:t>を結</a:t>
            </a:r>
            <a:r>
              <a:rPr lang="ja-JP" altLang="en-US" sz="1200" dirty="0" smtClean="0"/>
              <a:t>合する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kumimoji="1" lang="en-US" altLang="ja-JP" sz="2000" dirty="0" smtClean="0">
                <a:solidFill>
                  <a:srgbClr val="0070C0"/>
                </a:solidFill>
              </a:rPr>
              <a:t>arrange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</a:t>
            </a:r>
            <a:r>
              <a:rPr kumimoji="1" lang="en-US" altLang="ja-JP" sz="2000" dirty="0" smtClean="0"/>
              <a:t>()</a:t>
            </a:r>
            <a:r>
              <a:rPr kumimoji="1" lang="ja-JP" altLang="en-US" sz="2000" dirty="0" smtClean="0"/>
              <a:t>で指定した列の昇順に並び替える</a:t>
            </a:r>
            <a:endParaRPr kumimoji="1" lang="en-US" altLang="ja-JP" sz="2000" dirty="0" smtClean="0"/>
          </a:p>
          <a:p>
            <a:pPr lvl="1"/>
            <a:r>
              <a:rPr kumimoji="1" lang="ja-JP" altLang="en-US" sz="1600" dirty="0" smtClean="0"/>
              <a:t>複数指定可，</a:t>
            </a:r>
            <a:r>
              <a:rPr lang="ja-JP" altLang="en-US" sz="1600" dirty="0"/>
              <a:t>降順</a:t>
            </a:r>
            <a:r>
              <a:rPr kumimoji="1" lang="ja-JP" altLang="en-US" sz="1600" dirty="0" smtClean="0"/>
              <a:t>に指定する場合は</a:t>
            </a:r>
            <a:r>
              <a:rPr kumimoji="1" lang="en-US" altLang="ja-JP" sz="1600" dirty="0" err="1" smtClean="0"/>
              <a:t>desc</a:t>
            </a:r>
            <a:r>
              <a:rPr kumimoji="1" lang="en-US" altLang="ja-JP" sz="16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arrange</a:t>
            </a:r>
            <a:r>
              <a:rPr lang="en-US" altLang="ja-JP" sz="1200" dirty="0" smtClean="0"/>
              <a:t>(ID, TIME, </a:t>
            </a:r>
            <a:r>
              <a:rPr lang="en-US" altLang="ja-JP" sz="1200" dirty="0" err="1" smtClean="0"/>
              <a:t>desc</a:t>
            </a:r>
            <a:r>
              <a:rPr lang="en-US" altLang="ja-JP" sz="1200" dirty="0" smtClean="0"/>
              <a:t>(MDV))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ID, TIME, MDV(</a:t>
            </a:r>
            <a:r>
              <a:rPr lang="ja-JP" altLang="en-US" sz="1200" dirty="0" smtClean="0"/>
              <a:t>降順</a:t>
            </a:r>
            <a:r>
              <a:rPr lang="en-US" altLang="ja-JP" sz="1200" dirty="0" smtClean="0"/>
              <a:t>)</a:t>
            </a:r>
            <a:r>
              <a:rPr lang="ja-JP" altLang="en-US" sz="1200" dirty="0" smtClean="0"/>
              <a:t> に並び替える</a:t>
            </a:r>
            <a:endParaRPr lang="en-US" altLang="ja-JP" sz="1200" dirty="0"/>
          </a:p>
          <a:p>
            <a:pPr>
              <a:spcBef>
                <a:spcPts val="1800"/>
              </a:spcBef>
            </a:pPr>
            <a:r>
              <a:rPr lang="en-US" altLang="ja-JP" sz="2000" dirty="0" smtClean="0">
                <a:solidFill>
                  <a:srgbClr val="0070C0"/>
                </a:solidFill>
              </a:rPr>
              <a:t>select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指定した列のみ残す（削る）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(ID, DOSE, RACE)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ID, DOSE, RACE</a:t>
            </a:r>
            <a:r>
              <a:rPr lang="ja-JP" altLang="en-US" sz="1200" dirty="0"/>
              <a:t>のみを残す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select</a:t>
            </a:r>
            <a:r>
              <a:rPr lang="en-US" altLang="ja-JP" sz="1200" dirty="0"/>
              <a:t>(-BW)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BW</a:t>
            </a:r>
            <a:r>
              <a:rPr lang="ja-JP" altLang="en-US" sz="1200" dirty="0"/>
              <a:t>を</a:t>
            </a:r>
            <a:r>
              <a:rPr lang="ja-JP" altLang="en-US" sz="1200" dirty="0" smtClean="0"/>
              <a:t>削る</a:t>
            </a: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12313"/>
              </p:ext>
            </p:extLst>
          </p:nvPr>
        </p:nvGraphicFramePr>
        <p:xfrm>
          <a:off x="7105923" y="2586083"/>
          <a:ext cx="77874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94422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9419850" y="3086934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left_join</a:t>
            </a:r>
            <a:r>
              <a:rPr lang="en-US" altLang="ja-JP" sz="1000" dirty="0" smtClean="0">
                <a:solidFill>
                  <a:schemeClr val="tx1"/>
                </a:solidFill>
              </a:rPr>
              <a:t>(B, by=c(“ID”=“id”, “TIME”=“tad”))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0212"/>
              </p:ext>
            </p:extLst>
          </p:nvPr>
        </p:nvGraphicFramePr>
        <p:xfrm>
          <a:off x="8162175" y="2586083"/>
          <a:ext cx="1022784" cy="141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8"/>
                <a:gridCol w="340928"/>
                <a:gridCol w="340928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tad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23061"/>
              </p:ext>
            </p:extLst>
          </p:nvPr>
        </p:nvGraphicFramePr>
        <p:xfrm>
          <a:off x="10891641" y="2586083"/>
          <a:ext cx="959253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51"/>
                <a:gridCol w="319751"/>
                <a:gridCol w="31975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PD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90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4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NA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24352"/>
              </p:ext>
            </p:extLst>
          </p:nvPr>
        </p:nvGraphicFramePr>
        <p:xfrm>
          <a:off x="7103101" y="4822011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8" name="右矢印 17"/>
          <p:cNvSpPr/>
          <p:nvPr/>
        </p:nvSpPr>
        <p:spPr>
          <a:xfrm>
            <a:off x="8467388" y="5448965"/>
            <a:ext cx="1233405" cy="449959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arrange(ID, TIME, </a:t>
            </a:r>
            <a:r>
              <a:rPr lang="en-US" altLang="ja-JP" sz="1000" dirty="0" err="1">
                <a:solidFill>
                  <a:schemeClr val="tx1"/>
                </a:solidFill>
              </a:rPr>
              <a:t>desc</a:t>
            </a:r>
            <a:r>
              <a:rPr lang="en-US" altLang="ja-JP" sz="1000" dirty="0">
                <a:solidFill>
                  <a:schemeClr val="tx1"/>
                </a:solidFill>
              </a:rPr>
              <a:t>(MDV))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42472"/>
              </p:ext>
            </p:extLst>
          </p:nvPr>
        </p:nvGraphicFramePr>
        <p:xfrm>
          <a:off x="9944133" y="4816987"/>
          <a:ext cx="947508" cy="170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36"/>
                <a:gridCol w="315836"/>
                <a:gridCol w="315836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MDV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その他よく使う関数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>
                <a:solidFill>
                  <a:srgbClr val="0070C0"/>
                </a:solidFill>
              </a:rPr>
              <a:t>mutate</a:t>
            </a:r>
            <a:r>
              <a:rPr lang="en-US" altLang="ja-JP" dirty="0" smtClean="0"/>
              <a:t>,</a:t>
            </a:r>
            <a:r>
              <a:rPr lang="ja-JP" altLang="en-US" dirty="0" smtClean="0"/>
              <a:t> </a:t>
            </a:r>
            <a:r>
              <a:rPr lang="en-US" altLang="ja-JP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sample_n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57773"/>
          </a:xfrm>
        </p:spPr>
        <p:txBody>
          <a:bodyPr>
            <a:normAutofit/>
          </a:bodyPr>
          <a:lstStyle/>
          <a:p>
            <a:r>
              <a:rPr lang="en-US" altLang="ja-JP" sz="2000" dirty="0" smtClean="0">
                <a:solidFill>
                  <a:srgbClr val="0070C0"/>
                </a:solidFill>
              </a:rPr>
              <a:t>mutate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新たな列を作成する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(IBW = 22 * (HT/100)^2)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に新たに</a:t>
            </a:r>
            <a:r>
              <a:rPr lang="en-US" altLang="ja-JP" sz="1200" dirty="0" smtClean="0"/>
              <a:t>IBW(=22*(HT/100)^2)</a:t>
            </a:r>
            <a:r>
              <a:rPr lang="ja-JP" altLang="en-US" sz="1200" dirty="0" smtClean="0"/>
              <a:t>という列を作成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mutate</a:t>
            </a:r>
            <a:r>
              <a:rPr lang="en-US" altLang="ja-JP" sz="1200" dirty="0" smtClean="0"/>
              <a:t>(</a:t>
            </a:r>
            <a:r>
              <a:rPr lang="nb-NO" altLang="ja-JP" sz="1200" dirty="0" smtClean="0">
                <a:solidFill>
                  <a:srgbClr val="0070C0"/>
                </a:solidFill>
              </a:rPr>
              <a:t>ifelse</a:t>
            </a:r>
            <a:r>
              <a:rPr lang="nb-NO" altLang="ja-JP" sz="1200" dirty="0" smtClean="0"/>
              <a:t>(MALE </a:t>
            </a:r>
            <a:r>
              <a:rPr lang="nb-NO" altLang="ja-JP" sz="1200" dirty="0"/>
              <a:t>== </a:t>
            </a:r>
            <a:r>
              <a:rPr lang="nb-NO" altLang="ja-JP" sz="1200" dirty="0" smtClean="0"/>
              <a:t>0, </a:t>
            </a:r>
            <a:r>
              <a:rPr lang="nb-NO" altLang="ja-JP" sz="1200" dirty="0"/>
              <a:t>50 + 0.91*(HT-152.4), 45.5 + 0.91*(HT-152.4))</a:t>
            </a:r>
            <a:r>
              <a:rPr lang="en-US" altLang="ja-JP" sz="1200" dirty="0" smtClean="0"/>
              <a:t>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に新たに</a:t>
            </a:r>
            <a:r>
              <a:rPr lang="en-US" altLang="ja-JP" sz="1200" dirty="0" smtClean="0"/>
              <a:t>IBW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いう列を</a:t>
            </a:r>
            <a:r>
              <a:rPr lang="ja-JP" altLang="en-US" sz="1200" dirty="0" smtClean="0"/>
              <a:t>作成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性別で式を変える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全ての組み合わせから成るデータを作成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nm_data_e</a:t>
            </a:r>
            <a:r>
              <a:rPr lang="en-US" altLang="ja-JP" sz="1200" dirty="0" smtClean="0"/>
              <a:t> &lt;-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expand.grid</a:t>
            </a:r>
            <a:r>
              <a:rPr lang="en-US" altLang="ja-JP" sz="1200" dirty="0" smtClean="0"/>
              <a:t>(ID = 1:10, TIME=1:24)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as_tibble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</a:t>
            </a:r>
            <a:r>
              <a:rPr lang="ja-JP" altLang="en-US" sz="1200" dirty="0" smtClean="0"/>
              <a:t>： </a:t>
            </a:r>
            <a:r>
              <a:rPr lang="en-US" altLang="ja-JP" sz="1200" dirty="0" smtClean="0"/>
              <a:t>ID=1~10</a:t>
            </a:r>
            <a:r>
              <a:rPr lang="ja-JP" altLang="en-US" sz="1200" dirty="0" smtClean="0"/>
              <a:t>について，</a:t>
            </a:r>
            <a:r>
              <a:rPr lang="en-US" altLang="ja-JP" sz="1200" dirty="0" smtClean="0"/>
              <a:t>TIME</a:t>
            </a:r>
            <a:r>
              <a:rPr lang="ja-JP" altLang="en-US" sz="1200" dirty="0" smtClean="0"/>
              <a:t>＝</a:t>
            </a:r>
            <a:r>
              <a:rPr lang="en-US" altLang="ja-JP" sz="1200" dirty="0" smtClean="0"/>
              <a:t>1~24</a:t>
            </a:r>
            <a:r>
              <a:rPr lang="ja-JP" altLang="en-US" sz="1200" dirty="0" smtClean="0"/>
              <a:t>の列を持つデータを作成し，</a:t>
            </a:r>
            <a:r>
              <a:rPr lang="en-US" altLang="ja-JP" sz="1200" dirty="0" err="1" smtClean="0"/>
              <a:t>tibble</a:t>
            </a:r>
            <a:r>
              <a:rPr lang="ja-JP" altLang="en-US" sz="1200" dirty="0" smtClean="0"/>
              <a:t>形式にして，</a:t>
            </a:r>
            <a:r>
              <a:rPr lang="en-US" altLang="ja-JP" sz="1200" dirty="0" err="1" smtClean="0"/>
              <a:t>nm_data_e</a:t>
            </a:r>
            <a:r>
              <a:rPr lang="ja-JP" altLang="en-US" sz="1200" dirty="0" smtClean="0"/>
              <a:t>に格納する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データから（）の行をランダムに取り出す</a:t>
            </a:r>
            <a:endParaRPr lang="en-US" altLang="ja-JP" sz="2000" dirty="0" smtClean="0"/>
          </a:p>
          <a:p>
            <a:pPr lvl="1"/>
            <a:r>
              <a:rPr lang="en-US" altLang="ja-JP" sz="1600" dirty="0" smtClean="0"/>
              <a:t>replace=TRUE</a:t>
            </a:r>
            <a:r>
              <a:rPr lang="ja-JP" altLang="en-US" sz="1600" dirty="0" smtClean="0"/>
              <a:t>とすると復元抽出とする</a:t>
            </a:r>
            <a:endParaRPr lang="en-US" altLang="ja-JP" sz="1600" dirty="0" smtClean="0"/>
          </a:p>
          <a:p>
            <a:pPr lvl="1"/>
            <a:r>
              <a:rPr lang="ja-JP" altLang="en-US" sz="1600" dirty="0"/>
              <a:t>結果</a:t>
            </a:r>
            <a:r>
              <a:rPr lang="ja-JP" altLang="en-US" sz="1600" dirty="0" smtClean="0"/>
              <a:t>に再現性を残したい場合実行前に</a:t>
            </a:r>
            <a:r>
              <a:rPr lang="en-US" altLang="ja-JP" sz="1600" dirty="0" err="1" smtClean="0"/>
              <a:t>set.seed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任意の値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と書く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sample_n</a:t>
            </a:r>
            <a:r>
              <a:rPr lang="en-US" altLang="ja-JP" sz="1200" dirty="0" smtClean="0"/>
              <a:t>(1000, replace=TRUE)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nm_data</a:t>
            </a:r>
            <a:r>
              <a:rPr lang="ja-JP" altLang="en-US" sz="1200" dirty="0" smtClean="0"/>
              <a:t>をそれぞれ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一行ずつにして，</a:t>
            </a:r>
            <a:r>
              <a:rPr lang="en-US" altLang="ja-JP" sz="1200" dirty="0" smtClean="0"/>
              <a:t>1000</a:t>
            </a:r>
            <a:r>
              <a:rPr lang="ja-JP" altLang="en-US" sz="1200" dirty="0" smtClean="0"/>
              <a:t>行ランダムに復元抽出する</a:t>
            </a:r>
            <a:endParaRPr lang="en-US" altLang="ja-JP" sz="2000" dirty="0"/>
          </a:p>
          <a:p>
            <a:endParaRPr kumimoji="1"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98323"/>
              </p:ext>
            </p:extLst>
          </p:nvPr>
        </p:nvGraphicFramePr>
        <p:xfrm>
          <a:off x="7967921" y="1768491"/>
          <a:ext cx="76864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8958455" y="2096500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mutate(IBW = </a:t>
            </a:r>
            <a:r>
              <a:rPr lang="en-US" altLang="ja-JP" sz="1000" dirty="0" smtClean="0">
                <a:solidFill>
                  <a:schemeClr val="tx1"/>
                </a:solidFill>
              </a:rPr>
              <a:t>22*(</a:t>
            </a:r>
            <a:r>
              <a:rPr lang="en-US" altLang="ja-JP" sz="1000" dirty="0">
                <a:solidFill>
                  <a:schemeClr val="tx1"/>
                </a:solidFill>
              </a:rPr>
              <a:t>HT/100)^2)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10598"/>
              </p:ext>
            </p:extLst>
          </p:nvPr>
        </p:nvGraphicFramePr>
        <p:xfrm>
          <a:off x="10413750" y="1768491"/>
          <a:ext cx="1028832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4"/>
                <a:gridCol w="342944"/>
                <a:gridCol w="342944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HT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56.3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63.6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180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71.3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10" name="右矢印 9"/>
          <p:cNvSpPr/>
          <p:nvPr/>
        </p:nvSpPr>
        <p:spPr>
          <a:xfrm>
            <a:off x="8610600" y="4662745"/>
            <a:ext cx="1233405" cy="479894"/>
          </a:xfrm>
          <a:prstGeom prst="rightArrow">
            <a:avLst>
              <a:gd name="adj1" fmla="val 100000"/>
              <a:gd name="adj2" fmla="val 3646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expand.grid</a:t>
            </a:r>
            <a:r>
              <a:rPr lang="en-US" altLang="ja-JP" sz="1000" dirty="0" smtClean="0">
                <a:solidFill>
                  <a:schemeClr val="tx1"/>
                </a:solidFill>
              </a:rPr>
              <a:t>(ID=1:3, TIME=0:2)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45251"/>
              </p:ext>
            </p:extLst>
          </p:nvPr>
        </p:nvGraphicFramePr>
        <p:xfrm>
          <a:off x="9982200" y="3406543"/>
          <a:ext cx="768642" cy="28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TIME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2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data folder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/>
              <a:t>を</a:t>
            </a:r>
            <a:r>
              <a:rPr lang="en-US" altLang="ja-JP" dirty="0" smtClean="0"/>
              <a:t>nm_data2, 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back_info.csv</a:t>
            </a:r>
            <a:r>
              <a:rPr lang="ja-JP" altLang="en-US" dirty="0" smtClean="0"/>
              <a:t>を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と</a:t>
            </a:r>
            <a:r>
              <a:rPr lang="ja-JP" altLang="en-US" dirty="0"/>
              <a:t>して読み込み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nm_data2</a:t>
            </a:r>
            <a:r>
              <a:rPr lang="ja-JP" altLang="en-US" dirty="0" smtClean="0"/>
              <a:t>に</a:t>
            </a:r>
            <a:r>
              <a:rPr lang="en-US" altLang="ja-JP" dirty="0" err="1" smtClean="0"/>
              <a:t>back_info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ID</a:t>
            </a:r>
            <a:r>
              <a:rPr lang="ja-JP" altLang="en-US" dirty="0" smtClean="0"/>
              <a:t>を</a:t>
            </a:r>
            <a:r>
              <a:rPr lang="en-US" altLang="ja-JP" dirty="0" smtClean="0"/>
              <a:t>Key</a:t>
            </a:r>
            <a:r>
              <a:rPr lang="ja-JP" altLang="en-US" dirty="0" smtClean="0"/>
              <a:t>としてマージしてください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CYP2D6</a:t>
            </a:r>
            <a:r>
              <a:rPr lang="ja-JP" altLang="en-US" dirty="0" smtClean="0"/>
              <a:t> </a:t>
            </a:r>
            <a:r>
              <a:rPr lang="en-US" altLang="ja-JP" dirty="0" smtClean="0"/>
              <a:t>Phenotype</a:t>
            </a:r>
            <a:r>
              <a:rPr lang="ja-JP" altLang="en-US" dirty="0" smtClean="0"/>
              <a:t>ごとの被験者数を算出してください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9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</a:t>
            </a:r>
            <a:r>
              <a:rPr kumimoji="1" lang="en-US" altLang="ja-JP" dirty="0" smtClean="0"/>
              <a:t>-2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：回答コード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Read dataset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nm_data2 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"/Data/PSP4-8-748-s012.csv"),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</a:t>
            </a:r>
            <a:r>
              <a:rPr lang="ja-JP" altLang="en-US" sz="1600" dirty="0" smtClean="0"/>
              <a:t>                                 </a:t>
            </a:r>
            <a:r>
              <a:rPr lang="en-US" altLang="ja-JP" sz="1600" dirty="0" err="1" smtClean="0"/>
              <a:t>col_types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cols(C     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/>
              <a:t>                                      </a:t>
            </a:r>
            <a:r>
              <a:rPr lang="ja-JP" altLang="en-US" sz="1600" dirty="0" smtClean="0"/>
              <a:t>                </a:t>
            </a:r>
            <a:r>
              <a:rPr lang="en-US" altLang="ja-JP" sz="1600" dirty="0" smtClean="0"/>
              <a:t>TREAT </a:t>
            </a:r>
            <a:r>
              <a:rPr lang="en-US" altLang="ja-JP" sz="1600" dirty="0"/>
              <a:t>= </a:t>
            </a:r>
            <a:r>
              <a:rPr lang="en-US" altLang="ja-JP" sz="1600" dirty="0" err="1"/>
              <a:t>col_character</a:t>
            </a:r>
            <a:r>
              <a:rPr lang="en-US" altLang="ja-JP" sz="1600" dirty="0"/>
              <a:t>() </a:t>
            </a:r>
            <a:r>
              <a:rPr lang="en-US" altLang="ja-JP" sz="1600" dirty="0" smtClean="0"/>
              <a:t>))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/>
              <a:t>back_info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&lt;- </a:t>
            </a:r>
            <a:r>
              <a:rPr lang="en-US" altLang="ja-JP" sz="1600" dirty="0" err="1"/>
              <a:t>read_csv</a:t>
            </a:r>
            <a:r>
              <a:rPr lang="en-US" altLang="ja-JP" sz="1600" dirty="0"/>
              <a:t>(paste0(path, "/Data/back_info.csv"), </a:t>
            </a:r>
            <a:r>
              <a:rPr lang="en-US" altLang="ja-JP" sz="1600" dirty="0" err="1"/>
              <a:t>na</a:t>
            </a:r>
            <a:r>
              <a:rPr lang="en-US" altLang="ja-JP" sz="1600" dirty="0"/>
              <a:t>=".")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6">
                    <a:lumMod val="75000"/>
                  </a:schemeClr>
                </a:solidFill>
              </a:rPr>
              <a:t>## Merge dataset &amp; count ID by CYP2D6</a:t>
            </a:r>
          </a:p>
          <a:p>
            <a:pPr marL="0" indent="0">
              <a:buNone/>
            </a:pPr>
            <a:r>
              <a:rPr lang="en-US" altLang="ja-JP" sz="1600" dirty="0"/>
              <a:t>nm_data2 %&gt;% </a:t>
            </a:r>
            <a:r>
              <a:rPr lang="en-US" altLang="ja-JP" sz="1600" dirty="0" err="1"/>
              <a:t>left_join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back_info</a:t>
            </a:r>
            <a:r>
              <a:rPr lang="en-US" altLang="ja-JP" sz="1600" dirty="0"/>
              <a:t>, by="ID")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(ID) %&gt;% slice(1) %&gt;% </a:t>
            </a:r>
            <a:r>
              <a:rPr lang="en-US" altLang="ja-JP" sz="1600" dirty="0" err="1"/>
              <a:t>group_by</a:t>
            </a:r>
            <a:r>
              <a:rPr lang="en-US" altLang="ja-JP" sz="1600" dirty="0"/>
              <a:t>(CYP2D6) %&gt;% count()</a:t>
            </a:r>
            <a:endParaRPr kumimoji="1" lang="ja-JP" altLang="en-US" sz="16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736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Visualization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データを元に図を作成し，目的とする確認を可視的に行う</a:t>
            </a:r>
            <a:endParaRPr kumimoji="1" lang="en-US" altLang="ja-JP" dirty="0" smtClean="0"/>
          </a:p>
          <a:p>
            <a:r>
              <a:rPr lang="en-US" altLang="ja-JP" dirty="0"/>
              <a:t>R package </a:t>
            </a:r>
            <a:r>
              <a:rPr lang="en-US" altLang="ja-JP" dirty="0" smtClean="0"/>
              <a:t>“ggplot2” </a:t>
            </a:r>
            <a:r>
              <a:rPr lang="ja-JP" altLang="en-US" dirty="0"/>
              <a:t>を</a:t>
            </a:r>
            <a:r>
              <a:rPr lang="ja-JP" altLang="en-US" dirty="0" smtClean="0"/>
              <a:t>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dirty="0"/>
              <a:t>R studio</a:t>
            </a:r>
            <a:r>
              <a:rPr lang="ja-JP" altLang="en-US" dirty="0"/>
              <a:t>の</a:t>
            </a:r>
            <a:r>
              <a:rPr lang="en-US" altLang="ja-JP" dirty="0" err="1"/>
              <a:t>cheatsheet</a:t>
            </a:r>
            <a:r>
              <a:rPr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Visualization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lang="ja-JP" altLang="en-US" dirty="0" smtClean="0"/>
              <a:t>）</a:t>
            </a:r>
            <a:r>
              <a:rPr lang="ja-JP" altLang="en-US" dirty="0"/>
              <a:t>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https://rstudio.com/resources/cheatsheets/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7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ggplot2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基本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</a:t>
            </a:r>
            <a:r>
              <a:rPr lang="en-US" altLang="ja-JP" dirty="0" err="1" smtClean="0">
                <a:solidFill>
                  <a:srgbClr val="0070C0"/>
                </a:solidFill>
              </a:rPr>
              <a:t>_line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ggplot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以降の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設定（</a:t>
            </a:r>
            <a:r>
              <a:rPr kumimoji="1" lang="en-US" altLang="ja-JP" sz="2000" dirty="0" smtClean="0"/>
              <a:t>ex: </a:t>
            </a:r>
            <a:r>
              <a:rPr kumimoji="1" lang="ja-JP" altLang="en-US" sz="2000" dirty="0" smtClean="0"/>
              <a:t>用いるデータ，</a:t>
            </a:r>
            <a:r>
              <a:rPr kumimoji="1" lang="en-US" altLang="ja-JP" sz="2000" dirty="0" smtClean="0"/>
              <a:t>x, y</a:t>
            </a:r>
            <a:r>
              <a:rPr kumimoji="1" lang="ja-JP" altLang="en-US" sz="2000" dirty="0" smtClean="0"/>
              <a:t>に使うデータ）を定義する</a:t>
            </a:r>
            <a:endParaRPr kumimoji="1" lang="en-US" altLang="ja-JP" sz="2000" dirty="0" smtClean="0"/>
          </a:p>
          <a:p>
            <a:pPr lvl="1"/>
            <a:r>
              <a:rPr lang="ja-JP" altLang="en-US" sz="1600" dirty="0"/>
              <a:t>データ中の列を使用する場合，</a:t>
            </a:r>
            <a:r>
              <a:rPr lang="en-US" altLang="ja-JP" sz="1600" dirty="0" err="1"/>
              <a:t>aes</a:t>
            </a:r>
            <a:r>
              <a:rPr lang="en-US" altLang="ja-JP" sz="1600" dirty="0"/>
              <a:t>()</a:t>
            </a:r>
            <a:r>
              <a:rPr lang="ja-JP" altLang="en-US" sz="1600" dirty="0"/>
              <a:t>を用いる</a:t>
            </a:r>
            <a:endParaRPr lang="en-US" altLang="ja-JP" sz="1600" dirty="0"/>
          </a:p>
          <a:p>
            <a:pPr lvl="1"/>
            <a:r>
              <a:rPr kumimoji="1" lang="ja-JP" altLang="en-US" sz="1600" dirty="0" smtClean="0"/>
              <a:t>これを設定して実行しても何も作成されない（枠のみ）</a:t>
            </a:r>
            <a:endParaRPr kumimoji="1" lang="en-US" altLang="ja-JP" sz="1600" dirty="0" smtClean="0"/>
          </a:p>
          <a:p>
            <a:pPr lvl="1"/>
            <a:r>
              <a:rPr lang="en-US" altLang="ja-JP" sz="1600" dirty="0" smtClean="0"/>
              <a:t>group</a:t>
            </a:r>
            <a:r>
              <a:rPr lang="ja-JP" altLang="en-US" sz="1600" dirty="0" smtClean="0"/>
              <a:t>で指定した値ごとにプロットする</a:t>
            </a:r>
            <a:endParaRPr lang="en-US" altLang="ja-JP" sz="1600" dirty="0" smtClean="0"/>
          </a:p>
          <a:p>
            <a:pPr lvl="1"/>
            <a:r>
              <a:rPr kumimoji="1" lang="en-US" altLang="ja-JP" sz="1600" dirty="0" err="1" smtClean="0"/>
              <a:t>colour</a:t>
            </a:r>
            <a:r>
              <a:rPr kumimoji="1" lang="ja-JP" altLang="en-US" sz="1600" dirty="0" smtClean="0"/>
              <a:t>で指定した値ごとに色を分ける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, 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=MALE))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の列を用いる。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ごとにプロットし，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ごとに色を分ける。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/>
              <a:t>nm_data_p</a:t>
            </a:r>
            <a:r>
              <a:rPr lang="en-US" altLang="ja-JP" sz="1200" dirty="0" smtClean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(x=TIME</a:t>
            </a:r>
            <a:r>
              <a:rPr lang="en-US" altLang="ja-JP" sz="1200" dirty="0"/>
              <a:t>, </a:t>
            </a:r>
            <a:r>
              <a:rPr lang="en-US" altLang="ja-JP" sz="1200" dirty="0" smtClean="0"/>
              <a:t>y=CONC</a:t>
            </a:r>
            <a:r>
              <a:rPr lang="en-US" altLang="ja-JP" sz="1200" dirty="0"/>
              <a:t> 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ja-JP" altLang="en-US" sz="1200" dirty="0" smtClean="0"/>
              <a:t>同上</a:t>
            </a:r>
            <a:endParaRPr lang="en-US" altLang="ja-JP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散布図を作成する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=MALE</a:t>
            </a:r>
            <a:r>
              <a:rPr lang="en-US" altLang="ja-JP" sz="1200" dirty="0" smtClean="0"/>
              <a:t>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geom_point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分けた散布図を作成する。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</a:t>
            </a:r>
            <a:r>
              <a:rPr lang="en-US" altLang="ja-JP" sz="1200" dirty="0"/>
              <a:t>+ </a:t>
            </a:r>
            <a:r>
              <a:rPr lang="en-US" altLang="ja-JP" sz="1200" dirty="0" err="1">
                <a:solidFill>
                  <a:srgbClr val="0070C0"/>
                </a:solidFill>
              </a:rPr>
              <a:t>geom_point</a:t>
            </a:r>
            <a:r>
              <a:rPr lang="en-US" altLang="ja-JP" sz="1200" dirty="0"/>
              <a:t>()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に変換した</a:t>
            </a:r>
            <a:r>
              <a:rPr lang="en-US" altLang="ja-JP" sz="1200" dirty="0" smtClean="0"/>
              <a:t>MALE</a:t>
            </a:r>
            <a:r>
              <a:rPr lang="ja-JP" altLang="en-US" sz="1200" dirty="0"/>
              <a:t>ごとに色を分けた散布図を作成する</a:t>
            </a:r>
            <a:r>
              <a:rPr lang="ja-JP" altLang="en-US" sz="1600" dirty="0"/>
              <a:t>。</a:t>
            </a:r>
            <a:endParaRPr lang="en-US" altLang="ja-JP" sz="20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2000" dirty="0" smtClean="0"/>
              <a:t>:</a:t>
            </a:r>
            <a:r>
              <a:rPr lang="ja-JP" altLang="en-US" sz="2000" dirty="0" smtClean="0"/>
              <a:t> 折れ線グラフを作成する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(data=</a:t>
            </a:r>
            <a:r>
              <a:rPr lang="en-US" altLang="ja-JP" sz="1200" dirty="0" err="1" smtClean="0"/>
              <a:t>nm_data</a:t>
            </a:r>
            <a:r>
              <a:rPr lang="en-US" altLang="ja-JP" sz="1200" dirty="0" err="1"/>
              <a:t>_p</a:t>
            </a:r>
            <a:r>
              <a:rPr lang="en-US" altLang="ja-JP" sz="1200" dirty="0" smtClean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group=ID,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</a:t>
            </a:r>
            <a:r>
              <a:rPr lang="en-US" altLang="ja-JP" sz="1200" dirty="0"/>
              <a:t>factor(MALE)</a:t>
            </a:r>
            <a:r>
              <a:rPr lang="en-US" altLang="ja-JP" sz="1200" dirty="0" smtClean="0"/>
              <a:t>)) </a:t>
            </a:r>
            <a:r>
              <a:rPr lang="en-US" altLang="ja-JP" sz="1200" dirty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nm_data_p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の列を用いる。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ごとにプロットし，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ごとに色を</a:t>
            </a:r>
            <a:r>
              <a:rPr lang="ja-JP" altLang="en-US" sz="1200" dirty="0" smtClean="0"/>
              <a:t>分けた折れ線グラフを</a:t>
            </a:r>
            <a:r>
              <a:rPr lang="ja-JP" altLang="en-US" sz="1200" dirty="0"/>
              <a:t>作成する。</a:t>
            </a:r>
            <a:endParaRPr lang="en-US" altLang="ja-JP" sz="1600" dirty="0"/>
          </a:p>
          <a:p>
            <a:endParaRPr lang="en-US" altLang="ja-JP" sz="1600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6" y="3830408"/>
            <a:ext cx="3547726" cy="28381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13" y="3557115"/>
            <a:ext cx="3751443" cy="300115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24" y="3361727"/>
            <a:ext cx="3995676" cy="319654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054" y="3090954"/>
            <a:ext cx="4101746" cy="328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要約，分割してプロット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dirty="0" smtClean="0">
                <a:solidFill>
                  <a:srgbClr val="0070C0"/>
                </a:solidFill>
              </a:rPr>
              <a:t>/grid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z="2000" dirty="0" err="1" smtClean="0">
                <a:solidFill>
                  <a:srgbClr val="0070C0"/>
                </a:solidFill>
              </a:rPr>
              <a:t>stat_summay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要約統計量を算出し，プロットする</a:t>
            </a:r>
            <a:endParaRPr kumimoji="1" lang="en-US" altLang="ja-JP" sz="2000" dirty="0" smtClean="0"/>
          </a:p>
          <a:p>
            <a:pPr lvl="1"/>
            <a:r>
              <a:rPr kumimoji="1" lang="en-US" altLang="ja-JP" sz="1800" dirty="0" smtClean="0"/>
              <a:t>fun</a:t>
            </a:r>
            <a:r>
              <a:rPr kumimoji="1" lang="ja-JP" altLang="en-US" sz="1800" dirty="0" err="1" smtClean="0"/>
              <a:t>で算</a:t>
            </a:r>
            <a:r>
              <a:rPr kumimoji="1" lang="ja-JP" altLang="en-US" sz="1800" dirty="0" smtClean="0"/>
              <a:t>出する統計量を指定（デフォルト：</a:t>
            </a:r>
            <a:r>
              <a:rPr kumimoji="1" lang="en-US" altLang="ja-JP" sz="1800" dirty="0" smtClean="0"/>
              <a:t>mean </a:t>
            </a:r>
            <a:r>
              <a:rPr kumimoji="1" lang="en-US" altLang="ja-JP" sz="180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</a:t>
            </a:r>
            <a:r>
              <a:rPr kumimoji="1" lang="en-US" altLang="ja-JP" sz="1800" dirty="0" smtClean="0"/>
              <a:t>SE </a:t>
            </a:r>
            <a:r>
              <a:rPr kumimoji="1" lang="ja-JP" altLang="en-US" sz="1800" dirty="0" err="1" smtClean="0"/>
              <a:t>を算</a:t>
            </a:r>
            <a:r>
              <a:rPr kumimoji="1" lang="ja-JP" altLang="en-US" sz="1800" dirty="0" smtClean="0"/>
              <a:t>出）</a:t>
            </a:r>
            <a:endParaRPr kumimoji="1" lang="en-US" altLang="ja-JP" sz="1800" dirty="0" smtClean="0"/>
          </a:p>
          <a:p>
            <a:pPr lvl="1"/>
            <a:r>
              <a:rPr lang="en-US" altLang="ja-JP" sz="1800" dirty="0" err="1" smtClean="0"/>
              <a:t>geom</a:t>
            </a:r>
            <a:r>
              <a:rPr lang="ja-JP" altLang="en-US" sz="1800" dirty="0" smtClean="0"/>
              <a:t>で何を表示するか指定（デフォルト：</a:t>
            </a:r>
            <a:r>
              <a:rPr lang="en-US" altLang="ja-JP" sz="1800" dirty="0" smtClean="0"/>
              <a:t>”point”</a:t>
            </a:r>
            <a:r>
              <a:rPr lang="ja-JP" altLang="en-US" sz="1800" dirty="0" smtClean="0"/>
              <a:t>）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 smtClean="0"/>
              <a:t>colour</a:t>
            </a:r>
            <a:r>
              <a:rPr lang="en-US" altLang="ja-JP" sz="1200" dirty="0" smtClean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ごとに色分けして平均 </a:t>
            </a:r>
            <a:r>
              <a:rPr lang="en-US" altLang="ja-JP" sz="12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± </a:t>
            </a:r>
            <a:r>
              <a:rPr lang="en-US" altLang="ja-JP" sz="1200" dirty="0" smtClean="0"/>
              <a:t>SE</a:t>
            </a:r>
            <a:r>
              <a:rPr lang="ja-JP" altLang="en-US" sz="1200" dirty="0" smtClean="0"/>
              <a:t>をプロットする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stat_summary</a:t>
            </a:r>
            <a:r>
              <a:rPr lang="en-US" altLang="ja-JP" sz="1200" dirty="0" smtClean="0"/>
              <a:t>(fun=median, </a:t>
            </a:r>
            <a:r>
              <a:rPr lang="en-US" altLang="ja-JP" sz="1200" dirty="0" err="1" smtClean="0"/>
              <a:t>geom</a:t>
            </a:r>
            <a:r>
              <a:rPr lang="en-US" altLang="ja-JP" sz="1200" dirty="0" smtClean="0"/>
              <a:t>=“line”)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けして中央値をプロットし，線で結ぶ</a:t>
            </a:r>
            <a:endParaRPr lang="ja-JP" altLang="en-US" sz="12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回帰直線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平滑化曲線をプロット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method</a:t>
            </a:r>
            <a:r>
              <a:rPr lang="ja-JP" altLang="en-US" sz="1800" dirty="0" err="1" smtClean="0"/>
              <a:t>で</a:t>
            </a:r>
            <a:r>
              <a:rPr lang="ja-JP" altLang="en-US" sz="1800" dirty="0" err="1"/>
              <a:t>算</a:t>
            </a:r>
            <a:r>
              <a:rPr lang="ja-JP" altLang="en-US" sz="1800" dirty="0"/>
              <a:t>出</a:t>
            </a:r>
            <a:r>
              <a:rPr lang="ja-JP" altLang="en-US" sz="1800" dirty="0" smtClean="0"/>
              <a:t>する</a:t>
            </a:r>
            <a:r>
              <a:rPr lang="ja-JP" altLang="en-US" sz="1800" dirty="0"/>
              <a:t>方法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指定（デフォルト</a:t>
            </a:r>
            <a:r>
              <a:rPr lang="ja-JP" altLang="en-US" sz="1800" dirty="0" smtClean="0"/>
              <a:t>：データ数に応じて自動で判断）</a:t>
            </a:r>
            <a:endParaRPr lang="en-US" altLang="ja-JP" sz="1800" dirty="0" smtClean="0"/>
          </a:p>
          <a:p>
            <a:pPr lvl="2"/>
            <a:r>
              <a:rPr lang="en-US" altLang="ja-JP" sz="1400" dirty="0" smtClean="0"/>
              <a:t>method</a:t>
            </a:r>
            <a:r>
              <a:rPr lang="ja-JP" altLang="en-US" sz="1400" dirty="0" smtClean="0"/>
              <a:t>のオプション：</a:t>
            </a:r>
            <a:r>
              <a:rPr lang="en-US" altLang="ja-JP" sz="1400" dirty="0" smtClean="0"/>
              <a:t>“loess”, “</a:t>
            </a:r>
            <a:r>
              <a:rPr lang="en-US" altLang="ja-JP" sz="1400" dirty="0" err="1" smtClean="0"/>
              <a:t>glm</a:t>
            </a:r>
            <a:r>
              <a:rPr lang="en-US" altLang="ja-JP" sz="1400" dirty="0" smtClean="0"/>
              <a:t>”, “lm”, “gam”</a:t>
            </a:r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stat_smooth</a:t>
            </a:r>
            <a:r>
              <a:rPr lang="en-US" altLang="ja-JP" sz="1200" dirty="0" smtClean="0"/>
              <a:t>()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</a:t>
            </a:r>
            <a:r>
              <a:rPr lang="ja-JP" altLang="en-US" sz="1200" dirty="0" smtClean="0"/>
              <a:t>けして平滑化曲線を作成する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指定した変数ごとに図を分割する</a:t>
            </a:r>
            <a:endParaRPr lang="en-US" altLang="ja-JP" sz="2000" dirty="0"/>
          </a:p>
          <a:p>
            <a:pPr lvl="1"/>
            <a:r>
              <a:rPr lang="en-US" altLang="ja-JP" sz="1800" dirty="0" smtClean="0"/>
              <a:t>scales</a:t>
            </a:r>
            <a:r>
              <a:rPr lang="ja-JP" altLang="en-US" sz="1800" dirty="0" smtClean="0"/>
              <a:t>で縦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横軸のスケール調整が可能</a:t>
            </a:r>
            <a:endParaRPr lang="en-US" altLang="ja-JP" sz="18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</a:t>
            </a:r>
            <a:r>
              <a:rPr lang="en-US" altLang="ja-JP" sz="1200" dirty="0" smtClean="0"/>
              <a:t>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geom_line</a:t>
            </a:r>
            <a:r>
              <a:rPr lang="en-US" altLang="ja-JP" sz="1200" dirty="0" smtClean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facet_wrap</a:t>
            </a:r>
            <a:r>
              <a:rPr lang="en-US" altLang="ja-JP" sz="1200" dirty="0" smtClean="0"/>
              <a:t>(~ID, scales=“free”)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 smtClean="0"/>
              <a:t>nm_dat_p</a:t>
            </a:r>
            <a:r>
              <a:rPr lang="ja-JP" altLang="en-US" sz="1200" dirty="0" smtClean="0"/>
              <a:t>を使い，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TIME</a:t>
            </a:r>
            <a:r>
              <a:rPr lang="ja-JP" altLang="en-US" sz="1200" dirty="0" err="1" smtClean="0"/>
              <a:t>，</a:t>
            </a:r>
            <a:r>
              <a:rPr lang="en-US" altLang="ja-JP" sz="1200" dirty="0" smtClean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CONC</a:t>
            </a:r>
            <a:r>
              <a:rPr lang="ja-JP" altLang="en-US" sz="1200" dirty="0" smtClean="0"/>
              <a:t>として，</a:t>
            </a:r>
            <a:r>
              <a:rPr lang="en-US" altLang="ja-JP" sz="1200" dirty="0" smtClean="0"/>
              <a:t>MALE</a:t>
            </a:r>
            <a:r>
              <a:rPr lang="ja-JP" altLang="en-US" sz="1200" dirty="0" smtClean="0"/>
              <a:t>ごとに色分け，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ごとに図を分け，</a:t>
            </a:r>
            <a:r>
              <a:rPr lang="en-US" altLang="ja-JP" sz="1200" dirty="0" smtClean="0"/>
              <a:t>line plot</a:t>
            </a:r>
            <a:r>
              <a:rPr lang="ja-JP" altLang="en-US" sz="1200" dirty="0" smtClean="0"/>
              <a:t>を作成</a:t>
            </a: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2000" dirty="0" smtClean="0"/>
              <a:t>: </a:t>
            </a:r>
            <a:r>
              <a:rPr lang="ja-JP" altLang="en-US" sz="2000" dirty="0"/>
              <a:t>指定した変数ごとに図</a:t>
            </a:r>
            <a:r>
              <a:rPr lang="ja-JP" altLang="en-US" sz="2000" dirty="0" smtClean="0"/>
              <a:t>を縦横に分割</a:t>
            </a:r>
            <a:r>
              <a:rPr lang="ja-JP" altLang="en-US" sz="2000" dirty="0"/>
              <a:t>する</a:t>
            </a:r>
            <a:endParaRPr lang="en-US" altLang="ja-JP" sz="2000" dirty="0"/>
          </a:p>
          <a:p>
            <a:pPr lvl="1"/>
            <a:r>
              <a:rPr lang="en-US" altLang="ja-JP" sz="1800" dirty="0"/>
              <a:t>scales</a:t>
            </a:r>
            <a:r>
              <a:rPr lang="ja-JP" altLang="en-US" sz="1800" dirty="0"/>
              <a:t>で縦</a:t>
            </a:r>
            <a:r>
              <a:rPr lang="en-US" altLang="ja-JP" sz="1800" dirty="0"/>
              <a:t>/</a:t>
            </a:r>
            <a:r>
              <a:rPr lang="ja-JP" altLang="en-US" sz="1800" dirty="0"/>
              <a:t>横軸のスケール調整が可能</a:t>
            </a:r>
            <a:endParaRPr lang="en-US" altLang="ja-JP" sz="18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(data=</a:t>
            </a:r>
            <a:r>
              <a:rPr lang="en-US" altLang="ja-JP" sz="1200" dirty="0" err="1"/>
              <a:t>nm_data_p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>
                <a:solidFill>
                  <a:srgbClr val="0070C0"/>
                </a:solidFill>
              </a:rPr>
              <a:t>geom_line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facet_grid</a:t>
            </a:r>
            <a:r>
              <a:rPr lang="en-US" altLang="ja-JP" sz="1200" dirty="0" smtClean="0"/>
              <a:t>(DRUG~MALE, </a:t>
            </a:r>
            <a:r>
              <a:rPr lang="en-US" altLang="ja-JP" sz="1200" dirty="0"/>
              <a:t>scales=“free”)</a:t>
            </a:r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nm_dat_p</a:t>
            </a:r>
            <a:r>
              <a:rPr lang="ja-JP" altLang="en-US" sz="1200" dirty="0"/>
              <a:t>を使い，</a:t>
            </a:r>
            <a:r>
              <a:rPr lang="en-US" altLang="ja-JP" sz="1200" dirty="0"/>
              <a:t>x</a:t>
            </a:r>
            <a:r>
              <a:rPr lang="ja-JP" altLang="en-US" sz="1200" dirty="0"/>
              <a:t>に</a:t>
            </a:r>
            <a:r>
              <a:rPr lang="en-US" altLang="ja-JP" sz="1200" dirty="0"/>
              <a:t>TIME</a:t>
            </a:r>
            <a:r>
              <a:rPr lang="ja-JP" altLang="en-US" sz="1200" dirty="0" err="1"/>
              <a:t>，</a:t>
            </a:r>
            <a:r>
              <a:rPr lang="en-US" altLang="ja-JP" sz="1200" dirty="0"/>
              <a:t>y</a:t>
            </a:r>
            <a:r>
              <a:rPr lang="ja-JP" altLang="en-US" sz="1200" dirty="0"/>
              <a:t>に</a:t>
            </a:r>
            <a:r>
              <a:rPr lang="en-US" altLang="ja-JP" sz="1200" dirty="0"/>
              <a:t>CONC</a:t>
            </a:r>
            <a:r>
              <a:rPr lang="ja-JP" altLang="en-US" sz="1200" dirty="0"/>
              <a:t>として，</a:t>
            </a:r>
            <a:r>
              <a:rPr lang="en-US" altLang="ja-JP" sz="1200" dirty="0"/>
              <a:t>MALE</a:t>
            </a:r>
            <a:r>
              <a:rPr lang="ja-JP" altLang="en-US" sz="1200" dirty="0"/>
              <a:t>ごとに色分け</a:t>
            </a:r>
            <a:r>
              <a:rPr lang="ja-JP" altLang="en-US" sz="1200" dirty="0" smtClean="0"/>
              <a:t>，</a:t>
            </a:r>
            <a:r>
              <a:rPr lang="en-US" altLang="ja-JP" sz="1200" dirty="0" err="1" smtClean="0"/>
              <a:t>DRUGxMALE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図を分け，</a:t>
            </a:r>
            <a:r>
              <a:rPr lang="en-US" altLang="ja-JP" sz="1200" dirty="0"/>
              <a:t>line plot</a:t>
            </a:r>
            <a:r>
              <a:rPr lang="ja-JP" altLang="en-US" sz="1200" dirty="0"/>
              <a:t>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083" y="2253119"/>
            <a:ext cx="5357244" cy="42857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784" y="2333652"/>
            <a:ext cx="5155909" cy="412472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50" y="2333652"/>
            <a:ext cx="5162376" cy="41299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557" y="2108148"/>
            <a:ext cx="5592136" cy="4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箱</a:t>
            </a:r>
            <a:r>
              <a:rPr lang="ja-JP" alt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ひげ</a:t>
            </a:r>
            <a:r>
              <a:rPr lang="ja-JP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図，ヒストグラム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dirty="0" smtClean="0">
                <a:solidFill>
                  <a:srgbClr val="0070C0"/>
                </a:solidFill>
              </a:rPr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geom_histogram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箱</a:t>
            </a:r>
            <a:r>
              <a:rPr lang="ja-JP" altLang="en-US" sz="2000" dirty="0" err="1" smtClean="0"/>
              <a:t>ひげ</a:t>
            </a:r>
            <a:r>
              <a:rPr lang="ja-JP" altLang="en-US" sz="2000" dirty="0" smtClean="0"/>
              <a:t>図の作成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ggplot</a:t>
            </a:r>
            <a:r>
              <a:rPr lang="en-US" altLang="ja-JP" sz="1200" dirty="0" smtClean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(x=factor(PN), y=CRCL)</a:t>
            </a:r>
            <a:r>
              <a:rPr lang="en-US" altLang="ja-JP" sz="1200" dirty="0" smtClean="0"/>
              <a:t>)</a:t>
            </a:r>
            <a:r>
              <a:rPr lang="en-US" altLang="ja-JP" sz="1200" dirty="0" smtClean="0">
                <a:solidFill>
                  <a:srgbClr val="0070C0"/>
                </a:solidFill>
              </a:rPr>
              <a:t> </a:t>
            </a:r>
            <a:r>
              <a:rPr lang="en-US" altLang="ja-JP" sz="1200" dirty="0"/>
              <a:t>+</a:t>
            </a:r>
            <a:r>
              <a:rPr lang="en-US" altLang="ja-JP" sz="1200" dirty="0">
                <a:solidFill>
                  <a:srgbClr val="0070C0"/>
                </a:solidFill>
              </a:rPr>
              <a:t>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geom_boxplot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 smtClean="0"/>
              <a:t>nm_dat_b</a:t>
            </a:r>
            <a:r>
              <a:rPr lang="ja-JP" altLang="en-US" sz="1200" dirty="0" smtClean="0"/>
              <a:t>を</a:t>
            </a:r>
            <a:r>
              <a:rPr lang="ja-JP" altLang="en-US" sz="1200" dirty="0"/>
              <a:t>使い，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を</a:t>
            </a:r>
            <a:r>
              <a:rPr lang="en-US" altLang="ja-JP" sz="1200" dirty="0" smtClean="0"/>
              <a:t>factor</a:t>
            </a:r>
            <a:r>
              <a:rPr lang="ja-JP" altLang="en-US" sz="1200" dirty="0" smtClean="0"/>
              <a:t>化した</a:t>
            </a:r>
            <a:r>
              <a:rPr lang="en-US" altLang="ja-JP" sz="1200" dirty="0" smtClean="0"/>
              <a:t>PN</a:t>
            </a:r>
            <a:r>
              <a:rPr lang="ja-JP" altLang="en-US" sz="1200" dirty="0" err="1" smtClean="0"/>
              <a:t>，</a:t>
            </a:r>
            <a:r>
              <a:rPr lang="en-US" altLang="ja-JP" sz="1200" dirty="0"/>
              <a:t>y</a:t>
            </a:r>
            <a:r>
              <a:rPr lang="ja-JP" altLang="en-US" sz="1200" dirty="0" smtClean="0"/>
              <a:t>に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と</a:t>
            </a:r>
            <a:r>
              <a:rPr lang="ja-JP" altLang="en-US" sz="1200" dirty="0"/>
              <a:t>して</a:t>
            </a:r>
            <a:r>
              <a:rPr lang="ja-JP" altLang="en-US" sz="1200" dirty="0" smtClean="0"/>
              <a:t>，</a:t>
            </a:r>
            <a:r>
              <a:rPr lang="ja-JP" altLang="en-US" sz="1200" dirty="0"/>
              <a:t>箱</a:t>
            </a:r>
            <a:r>
              <a:rPr lang="ja-JP" altLang="en-US" sz="1200" dirty="0" err="1"/>
              <a:t>ひげ</a:t>
            </a:r>
            <a:r>
              <a:rPr lang="ja-JP" altLang="en-US" sz="1200" dirty="0" smtClean="0"/>
              <a:t>図を作成</a:t>
            </a:r>
            <a:endParaRPr lang="en-US" altLang="ja-JP" sz="1200" dirty="0" smtClean="0"/>
          </a:p>
          <a:p>
            <a:pPr marL="457200" lvl="1" indent="0">
              <a:buNone/>
            </a:pPr>
            <a:endParaRPr lang="en-US" altLang="ja-JP" sz="1200" dirty="0" smtClean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ヒストグラムの作成</a:t>
            </a:r>
            <a:endParaRPr lang="en-US" altLang="ja-JP" sz="2000" dirty="0" smtClean="0"/>
          </a:p>
          <a:p>
            <a:pPr lvl="1"/>
            <a:r>
              <a:rPr lang="en-US" altLang="ja-JP" sz="1600" dirty="0" err="1" smtClean="0"/>
              <a:t>binwidth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bin</a:t>
            </a:r>
            <a:r>
              <a:rPr lang="ja-JP" altLang="en-US" sz="1600" dirty="0" smtClean="0"/>
              <a:t>の幅を設定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fill</a:t>
            </a:r>
            <a:r>
              <a:rPr lang="ja-JP" altLang="en-US" sz="1600" dirty="0" smtClean="0"/>
              <a:t>で変数ごとに色分け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position=“identity”</a:t>
            </a:r>
            <a:r>
              <a:rPr lang="ja-JP" altLang="en-US" sz="1600" dirty="0" smtClean="0"/>
              <a:t>で重ねて表示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geom_histogram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aes</a:t>
            </a:r>
            <a:r>
              <a:rPr lang="en-US" altLang="ja-JP" sz="1200" dirty="0" smtClean="0"/>
              <a:t>(x=CRCL))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CRCL</a:t>
            </a:r>
            <a:r>
              <a:rPr lang="ja-JP" altLang="en-US" sz="1200" dirty="0" smtClean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nm_data_b</a:t>
            </a:r>
            <a:r>
              <a:rPr lang="en-US" altLang="ja-JP" sz="1200" dirty="0"/>
              <a:t> %&gt;% </a:t>
            </a:r>
            <a:r>
              <a:rPr lang="en-US" altLang="ja-JP" sz="1200" dirty="0" err="1">
                <a:solidFill>
                  <a:srgbClr val="0070C0"/>
                </a:solidFill>
              </a:rPr>
              <a:t>ggplot</a:t>
            </a:r>
            <a:r>
              <a:rPr lang="en-US" altLang="ja-JP" sz="1200" dirty="0"/>
              <a:t>() + </a:t>
            </a:r>
            <a:r>
              <a:rPr lang="en-US" altLang="ja-JP" sz="1200" dirty="0" err="1">
                <a:solidFill>
                  <a:srgbClr val="0070C0"/>
                </a:solidFill>
              </a:rPr>
              <a:t>geom_histogram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(x=CRCL, fill=factor(PN)), 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en-US" altLang="ja-JP" sz="1200" dirty="0" smtClean="0"/>
              <a:t>position </a:t>
            </a:r>
            <a:r>
              <a:rPr lang="en-US" altLang="ja-JP" sz="1200" dirty="0"/>
              <a:t>= </a:t>
            </a:r>
            <a:r>
              <a:rPr lang="en-US" altLang="ja-JP" sz="1200" dirty="0" smtClean="0"/>
              <a:t>“identity”, </a:t>
            </a:r>
            <a:r>
              <a:rPr lang="en-US" altLang="ja-JP" sz="1200" dirty="0"/>
              <a:t>alpha = 0.5, </a:t>
            </a:r>
            <a:r>
              <a:rPr lang="en-US" altLang="ja-JP" sz="1200" dirty="0" err="1"/>
              <a:t>binwidth</a:t>
            </a:r>
            <a:r>
              <a:rPr lang="en-US" altLang="ja-JP" sz="1200" dirty="0"/>
              <a:t> = 10</a:t>
            </a:r>
            <a:r>
              <a:rPr lang="en-US" altLang="ja-JP" sz="1200" dirty="0" smtClean="0"/>
              <a:t>)</a:t>
            </a:r>
            <a:br>
              <a:rPr lang="en-US" altLang="ja-JP" sz="1200" dirty="0" smtClean="0"/>
            </a:b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nm_dat_b</a:t>
            </a:r>
            <a:r>
              <a:rPr lang="ja-JP" altLang="en-US" sz="1200" dirty="0"/>
              <a:t>を使い</a:t>
            </a:r>
            <a:r>
              <a:rPr lang="ja-JP" altLang="en-US" sz="1200" dirty="0" smtClean="0"/>
              <a:t>，</a:t>
            </a:r>
            <a:r>
              <a:rPr lang="en-US" altLang="ja-JP" sz="1200" dirty="0" smtClean="0"/>
              <a:t>PN</a:t>
            </a:r>
            <a:r>
              <a:rPr lang="ja-JP" altLang="en-US" sz="1200" dirty="0" smtClean="0"/>
              <a:t>で色分けして</a:t>
            </a:r>
            <a:r>
              <a:rPr lang="en-US" altLang="ja-JP" sz="1200" dirty="0" smtClean="0"/>
              <a:t>CRCL</a:t>
            </a:r>
            <a:r>
              <a:rPr lang="ja-JP" altLang="en-US" sz="1200" dirty="0"/>
              <a:t>のヒストグラムを作成</a:t>
            </a:r>
            <a:endParaRPr lang="en-US" altLang="ja-JP" sz="1200" dirty="0"/>
          </a:p>
          <a:p>
            <a:pPr marL="457200" lvl="1" indent="0">
              <a:buNone/>
            </a:pPr>
            <a:endParaRPr lang="en-US" altLang="ja-JP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4" y="2207304"/>
            <a:ext cx="5130743" cy="410459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94" y="2146903"/>
            <a:ext cx="5281744" cy="42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Formatting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>
                <a:solidFill>
                  <a:srgbClr val="0070C0"/>
                </a:solidFill>
              </a:rPr>
              <a:t>xlab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theme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 err="1" smtClean="0">
                <a:solidFill>
                  <a:srgbClr val="0070C0"/>
                </a:solidFill>
              </a:rPr>
              <a:t>xlab</a:t>
            </a:r>
            <a:r>
              <a:rPr kumimoji="1" lang="en-US" altLang="ja-JP" dirty="0" smtClean="0"/>
              <a:t>: x</a:t>
            </a:r>
            <a:r>
              <a:rPr kumimoji="1" lang="ja-JP" altLang="en-US" dirty="0" smtClean="0"/>
              <a:t>の軸名，</a:t>
            </a:r>
            <a:r>
              <a:rPr lang="en-US" altLang="ja-JP" dirty="0" err="1" smtClean="0">
                <a:solidFill>
                  <a:srgbClr val="0070C0"/>
                </a:solidFill>
              </a:rPr>
              <a:t>ylab</a:t>
            </a:r>
            <a:r>
              <a:rPr lang="en-US" altLang="ja-JP" dirty="0" smtClean="0"/>
              <a:t>: y</a:t>
            </a:r>
            <a:r>
              <a:rPr lang="ja-JP" altLang="en-US" dirty="0" smtClean="0"/>
              <a:t>の軸名</a:t>
            </a:r>
            <a:endParaRPr lang="en-US" altLang="ja-JP" dirty="0" smtClean="0"/>
          </a:p>
          <a:p>
            <a:r>
              <a:rPr kumimoji="1" lang="en-US" altLang="ja-JP" dirty="0" err="1" smtClean="0">
                <a:solidFill>
                  <a:srgbClr val="0070C0"/>
                </a:solidFill>
              </a:rPr>
              <a:t>ggtitle</a:t>
            </a:r>
            <a:r>
              <a:rPr kumimoji="1" lang="en-US" altLang="ja-JP" dirty="0" smtClean="0"/>
              <a:t>: </a:t>
            </a:r>
            <a:r>
              <a:rPr lang="ja-JP" altLang="en-US" dirty="0" smtClean="0"/>
              <a:t>プロットのタイトル</a:t>
            </a:r>
            <a:endParaRPr lang="en-US" altLang="ja-JP" dirty="0" smtClean="0"/>
          </a:p>
          <a:p>
            <a:r>
              <a:rPr kumimoji="1" lang="en-US" altLang="ja-JP" dirty="0" smtClean="0">
                <a:solidFill>
                  <a:srgbClr val="0070C0"/>
                </a:solidFill>
              </a:rPr>
              <a:t>theme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フォントサイズ等の設定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関数例：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en-US" altLang="ja-JP" sz="1200" dirty="0" err="1" smtClean="0"/>
              <a:t>ggplot</a:t>
            </a:r>
            <a:r>
              <a:rPr lang="en-US" altLang="ja-JP" sz="1200" dirty="0" smtClean="0"/>
              <a:t>(data=nm_data_p2</a:t>
            </a:r>
            <a:r>
              <a:rPr lang="en-US" altLang="ja-JP" sz="1200" dirty="0"/>
              <a:t>, 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(x=TIME, y=CONC,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=factor(MALE))) + </a:t>
            </a:r>
            <a:r>
              <a:rPr lang="en-US" altLang="ja-JP" sz="1200" dirty="0" err="1"/>
              <a:t>geom_line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aes</a:t>
            </a:r>
            <a:r>
              <a:rPr lang="en-US" altLang="ja-JP" sz="1200" dirty="0"/>
              <a:t>(group=ID)) + </a:t>
            </a:r>
            <a:r>
              <a:rPr lang="en-US" altLang="ja-JP" sz="1200" dirty="0" err="1"/>
              <a:t>facet_grid</a:t>
            </a:r>
            <a:r>
              <a:rPr lang="en-US" altLang="ja-JP" sz="1200" dirty="0"/>
              <a:t>(DRUG~MALE, scales="free")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xlab</a:t>
            </a:r>
            <a:r>
              <a:rPr lang="en-US" altLang="ja-JP" sz="1200" dirty="0"/>
              <a:t>("Time after dose(</a:t>
            </a:r>
            <a:r>
              <a:rPr lang="en-US" altLang="ja-JP" sz="1200" dirty="0" err="1"/>
              <a:t>hr</a:t>
            </a:r>
            <a:r>
              <a:rPr lang="en-US" altLang="ja-JP" sz="1200" dirty="0"/>
              <a:t>)") + </a:t>
            </a:r>
            <a:r>
              <a:rPr lang="en-US" altLang="ja-JP" sz="1200" dirty="0" err="1"/>
              <a:t>ylab</a:t>
            </a:r>
            <a:r>
              <a:rPr lang="en-US" altLang="ja-JP" sz="1200" dirty="0"/>
              <a:t>("Plasma Concentration (ng/mL)") 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scale_x_continuous</a:t>
            </a:r>
            <a:r>
              <a:rPr lang="en-US" altLang="ja-JP" sz="1200" dirty="0"/>
              <a:t>(breaks =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(0, 10, by=2)) + 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scale_colour_discrete</a:t>
            </a:r>
            <a:r>
              <a:rPr lang="en-US" altLang="ja-JP" sz="1200" dirty="0"/>
              <a:t>(name = "Sex (0=Female, 1=Male)") 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ggtitle</a:t>
            </a:r>
            <a:r>
              <a:rPr lang="en-US" altLang="ja-JP" sz="1200" dirty="0"/>
              <a:t>("Plasma Concentration Profiles by Sex", subtitle = "Only PN=19 data used") +</a:t>
            </a:r>
          </a:p>
          <a:p>
            <a:pPr marL="457200" lvl="1" indent="0">
              <a:buNone/>
            </a:pPr>
            <a:r>
              <a:rPr lang="en-US" altLang="ja-JP" sz="1200" dirty="0"/>
              <a:t>  labs(caption = paste0("Y panel: 1=</a:t>
            </a:r>
            <a:r>
              <a:rPr lang="en-US" altLang="ja-JP" sz="1200" dirty="0" err="1"/>
              <a:t>Imipenem</a:t>
            </a:r>
            <a:r>
              <a:rPr lang="en-US" altLang="ja-JP" sz="1200" dirty="0"/>
              <a:t>, 2=MK7655, X panel: 0=Female, 1=Male\n",</a:t>
            </a:r>
          </a:p>
          <a:p>
            <a:pPr marL="457200" lvl="1" indent="0">
              <a:buNone/>
            </a:pPr>
            <a:r>
              <a:rPr lang="en-US" altLang="ja-JP" sz="1200" dirty="0"/>
              <a:t>                        "Source: ", path, "/Data/PSP4-8-748-s012.csv</a:t>
            </a:r>
            <a:r>
              <a:rPr lang="en-US" altLang="ja-JP" sz="1200" dirty="0" smtClean="0"/>
              <a:t>" )) </a:t>
            </a:r>
            <a:r>
              <a:rPr lang="en-US" altLang="ja-JP" sz="1200" dirty="0"/>
              <a:t>+</a:t>
            </a:r>
          </a:p>
          <a:p>
            <a:pPr marL="457200" lvl="1" indent="0">
              <a:buNone/>
            </a:pPr>
            <a:r>
              <a:rPr lang="en-US" altLang="ja-JP" sz="1200" dirty="0"/>
              <a:t>  </a:t>
            </a:r>
            <a:r>
              <a:rPr lang="en-US" altLang="ja-JP" sz="1200" dirty="0" err="1"/>
              <a:t>theme_bw</a:t>
            </a:r>
            <a:r>
              <a:rPr lang="en-US" altLang="ja-JP" sz="1200" dirty="0"/>
              <a:t>() +</a:t>
            </a:r>
          </a:p>
          <a:p>
            <a:pPr marL="457200" lvl="1" indent="0">
              <a:buNone/>
            </a:pPr>
            <a:r>
              <a:rPr lang="en-US" altLang="ja-JP" sz="1200" dirty="0"/>
              <a:t>  theme(</a:t>
            </a:r>
            <a:r>
              <a:rPr lang="en-US" altLang="ja-JP" sz="1200" dirty="0" err="1"/>
              <a:t>axis.text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legend.text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legend.key.size</a:t>
            </a:r>
            <a:r>
              <a:rPr lang="en-US" altLang="ja-JP" sz="1200" dirty="0"/>
              <a:t> = unit(0.3, "cm"),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plot.title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(size=15, face="bold"),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plot.subtitle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plot.caption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(size=8, </a:t>
            </a:r>
            <a:r>
              <a:rPr lang="en-US" altLang="ja-JP" sz="1200" dirty="0" err="1"/>
              <a:t>colour</a:t>
            </a:r>
            <a:r>
              <a:rPr lang="en-US" altLang="ja-JP" sz="1200" dirty="0"/>
              <a:t>="black", </a:t>
            </a:r>
            <a:r>
              <a:rPr lang="en-US" altLang="ja-JP" sz="1200" dirty="0" err="1"/>
              <a:t>hjust</a:t>
            </a:r>
            <a:r>
              <a:rPr lang="en-US" altLang="ja-JP" sz="1200" dirty="0"/>
              <a:t> = 1.0),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strip.text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element_text</a:t>
            </a:r>
            <a:r>
              <a:rPr lang="en-US" altLang="ja-JP" sz="1200" dirty="0"/>
              <a:t>(size=10),</a:t>
            </a:r>
          </a:p>
          <a:p>
            <a:pPr marL="457200" lvl="1" indent="0">
              <a:buNone/>
            </a:pPr>
            <a:r>
              <a:rPr lang="en-US" altLang="ja-JP" sz="1200" dirty="0"/>
              <a:t>        </a:t>
            </a:r>
            <a:r>
              <a:rPr lang="en-US" altLang="ja-JP" sz="1200" dirty="0" err="1"/>
              <a:t>legend.position</a:t>
            </a:r>
            <a:r>
              <a:rPr lang="en-US" altLang="ja-JP" sz="1200" dirty="0"/>
              <a:t> = "top")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90"/>
            <a:ext cx="5818639" cy="46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Exploratory Data Analysis</a:t>
            </a:r>
            <a:r>
              <a:rPr kumimoji="1" lang="ja-JP" altLang="en-US" dirty="0"/>
              <a:t> </a:t>
            </a:r>
            <a:r>
              <a:rPr kumimoji="1" lang="en-US" altLang="ja-JP" dirty="0"/>
              <a:t>(EDA)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r>
              <a:rPr lang="en-US" altLang="ja-JP" dirty="0"/>
              <a:t>Data Handling</a:t>
            </a:r>
          </a:p>
          <a:p>
            <a:pPr lvl="1"/>
            <a:r>
              <a:rPr lang="ja-JP" altLang="en-US" dirty="0"/>
              <a:t>必要な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-1</a:t>
            </a:r>
            <a:r>
              <a:rPr lang="ja-JP" altLang="en-US" dirty="0" smtClean="0"/>
              <a:t>：データの読み込み，表示，計測，抜き出し，</a:t>
            </a:r>
            <a:r>
              <a:rPr lang="ja-JP" altLang="en-US" dirty="0"/>
              <a:t>要約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/>
              <a:t>-</a:t>
            </a:r>
            <a:r>
              <a:rPr lang="en-US" altLang="ja-JP" dirty="0" smtClean="0"/>
              <a:t>1</a:t>
            </a:r>
          </a:p>
          <a:p>
            <a:pPr lvl="1"/>
            <a:r>
              <a:rPr lang="ja-JP" altLang="en-US" dirty="0"/>
              <a:t>必要なスキルの説明</a:t>
            </a:r>
            <a:r>
              <a:rPr lang="en-US" altLang="ja-JP" dirty="0" smtClean="0"/>
              <a:t>-2</a:t>
            </a:r>
            <a:r>
              <a:rPr lang="ja-JP" altLang="en-US" dirty="0" smtClean="0"/>
              <a:t>：</a:t>
            </a:r>
            <a:r>
              <a:rPr lang="ja-JP" altLang="en-US" dirty="0"/>
              <a:t>データの結合，並び替え，</a:t>
            </a:r>
            <a:r>
              <a:rPr lang="ja-JP" altLang="en-US" dirty="0" smtClean="0"/>
              <a:t>整形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</a:t>
            </a:r>
            <a:r>
              <a:rPr lang="en-US" altLang="ja-JP" dirty="0" smtClean="0"/>
              <a:t>-2</a:t>
            </a:r>
          </a:p>
          <a:p>
            <a:r>
              <a:rPr lang="en-US" altLang="ja-JP" dirty="0" smtClean="0"/>
              <a:t>Data Visualization</a:t>
            </a:r>
          </a:p>
          <a:p>
            <a:pPr lvl="1"/>
            <a:r>
              <a:rPr lang="ja-JP" altLang="en-US" dirty="0" smtClean="0"/>
              <a:t>必要</a:t>
            </a:r>
            <a:r>
              <a:rPr lang="ja-JP" altLang="en-US" dirty="0"/>
              <a:t>な</a:t>
            </a:r>
            <a:r>
              <a:rPr lang="ja-JP" altLang="en-US" dirty="0" smtClean="0"/>
              <a:t>スキルの説明</a:t>
            </a:r>
            <a:r>
              <a:rPr lang="en-US" altLang="ja-JP" dirty="0" smtClean="0"/>
              <a:t>-3</a:t>
            </a:r>
            <a:r>
              <a:rPr lang="ja-JP" altLang="en-US" dirty="0" smtClean="0"/>
              <a:t>：散布図，折れ線グラフ</a:t>
            </a:r>
            <a:r>
              <a:rPr lang="en-US" altLang="ja-JP" dirty="0" smtClean="0"/>
              <a:t>, </a:t>
            </a:r>
            <a:r>
              <a:rPr lang="ja-JP" altLang="en-US" dirty="0" smtClean="0"/>
              <a:t>ヒストグラム，箱</a:t>
            </a:r>
            <a:r>
              <a:rPr lang="ja-JP" altLang="en-US" dirty="0" err="1" smtClean="0"/>
              <a:t>ひげ</a:t>
            </a:r>
            <a:r>
              <a:rPr lang="ja-JP" altLang="en-US" dirty="0" smtClean="0"/>
              <a:t>図</a:t>
            </a:r>
            <a:endParaRPr lang="en-US" altLang="ja-JP" dirty="0"/>
          </a:p>
          <a:p>
            <a:pPr lvl="1"/>
            <a:r>
              <a:rPr lang="ja-JP" altLang="en-US" dirty="0"/>
              <a:t>演習</a:t>
            </a:r>
            <a:r>
              <a:rPr lang="en-US" altLang="ja-JP" dirty="0" smtClean="0"/>
              <a:t>-3</a:t>
            </a:r>
          </a:p>
          <a:p>
            <a:r>
              <a:rPr lang="ja-JP" altLang="en-US" dirty="0"/>
              <a:t>便利</a:t>
            </a:r>
            <a:r>
              <a:rPr lang="ja-JP" altLang="en-US" dirty="0" smtClean="0"/>
              <a:t>な</a:t>
            </a:r>
            <a:r>
              <a:rPr lang="ja-JP" altLang="en-US" dirty="0"/>
              <a:t>機能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-3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回答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0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便利な機能：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帳票の</a:t>
            </a:r>
            <a:r>
              <a:rPr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word/</a:t>
            </a:r>
            <a:r>
              <a:rPr lang="en-US" altLang="ja-JP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ppt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出力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officer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flextable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Exploratory Data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kumimoji="1"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ja-JP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(EDA)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/>
              <a:t>解析の前にデータの概要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傾向を把握する（可視化による一時分析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ja-JP" altLang="en-US" dirty="0" smtClean="0"/>
              <a:t>解析対象となる変数の平均推移の形，個別推移の形，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外れ値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異常値の有無，</a:t>
            </a:r>
            <a:r>
              <a:rPr lang="en-US" altLang="ja-JP" dirty="0" smtClean="0"/>
              <a:t>PK/PD</a:t>
            </a:r>
            <a:r>
              <a:rPr lang="ja-JP" altLang="en-US" dirty="0"/>
              <a:t>の</a:t>
            </a:r>
            <a:r>
              <a:rPr lang="ja-JP" altLang="en-US" dirty="0" smtClean="0"/>
              <a:t>相関確認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 dirty="0" smtClean="0"/>
              <a:t>共変量の分布，相関，</a:t>
            </a:r>
            <a:r>
              <a:rPr lang="ja-JP" altLang="en-US" dirty="0"/>
              <a:t>外れ値</a:t>
            </a:r>
            <a:r>
              <a:rPr lang="en-US" altLang="ja-JP" dirty="0"/>
              <a:t>/</a:t>
            </a:r>
            <a:r>
              <a:rPr lang="ja-JP" altLang="en-US" dirty="0"/>
              <a:t>異常値の有無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解析データセットに対して，以下を行う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興味の対象ごとの要約</a:t>
            </a:r>
            <a:r>
              <a:rPr lang="ja-JP" altLang="en-US" dirty="0"/>
              <a:t>統計量の</a:t>
            </a:r>
            <a:r>
              <a:rPr lang="ja-JP" altLang="en-US" dirty="0" smtClean="0"/>
              <a:t>算出（</a:t>
            </a:r>
            <a:r>
              <a:rPr lang="en-US" altLang="ja-JP" dirty="0"/>
              <a:t>N, mean,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median</a:t>
            </a:r>
            <a:r>
              <a:rPr lang="en-US" altLang="ja-JP" dirty="0"/>
              <a:t>, min, max</a:t>
            </a:r>
            <a:r>
              <a:rPr lang="ja-JP" altLang="en-US" dirty="0"/>
              <a:t>など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探索的</a:t>
            </a:r>
            <a:r>
              <a:rPr kumimoji="1" lang="ja-JP" altLang="en-US" dirty="0"/>
              <a:t>なグラフ作成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2681F239-716B-4C8E-A65A-4189FEDE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25235"/>
            <a:ext cx="2909887" cy="21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EDA Example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R</a:t>
            </a:r>
            <a:r>
              <a:rPr lang="ja-JP" altLang="en-US" smtClean="0"/>
              <a:t> </a:t>
            </a:r>
            <a:r>
              <a:rPr lang="en-US" altLang="ja-JP" smtClean="0"/>
              <a:t>for</a:t>
            </a:r>
            <a:r>
              <a:rPr lang="ja-JP" altLang="en-US" smtClean="0"/>
              <a:t> </a:t>
            </a:r>
            <a:r>
              <a:rPr lang="en-US" altLang="ja-JP" smtClean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8200" y="1501213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連続共変量の試験ごとの要約統計量（</a:t>
            </a:r>
            <a:r>
              <a:rPr lang="ja-JP" altLang="en-US" dirty="0" smtClean="0"/>
              <a:t>中央値</a:t>
            </a:r>
            <a:r>
              <a:rPr lang="en-US" altLang="ja-JP" dirty="0" smtClean="0"/>
              <a:t>[</a:t>
            </a:r>
            <a:r>
              <a:rPr lang="ja-JP" altLang="en-US" dirty="0" smtClean="0"/>
              <a:t>最小</a:t>
            </a:r>
            <a:r>
              <a:rPr lang="en-US" altLang="ja-JP" dirty="0" smtClean="0"/>
              <a:t>-</a:t>
            </a:r>
            <a:r>
              <a:rPr lang="ja-JP" altLang="en-US" dirty="0" smtClean="0"/>
              <a:t>最大</a:t>
            </a:r>
            <a:r>
              <a:rPr lang="en-US" altLang="ja-JP" dirty="0" smtClean="0"/>
              <a:t>]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5180025"/>
            <a:ext cx="484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Study No=3, 4</a:t>
            </a:r>
            <a:r>
              <a:rPr kumimoji="1" lang="ja-JP" altLang="en-US" dirty="0" smtClean="0"/>
              <a:t>では身長が入っていない</a:t>
            </a:r>
            <a:endParaRPr kumimoji="1"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Study No=3, 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で異常に高い</a:t>
            </a:r>
            <a:r>
              <a:rPr lang="en-US" altLang="ja-JP" dirty="0" smtClean="0"/>
              <a:t>CRCL</a:t>
            </a:r>
            <a:r>
              <a:rPr lang="ja-JP" altLang="en-US" dirty="0" smtClean="0"/>
              <a:t>が存在する</a:t>
            </a:r>
            <a:endParaRPr kumimoji="1" lang="ja-JP" altLang="en-US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99666"/>
              </p:ext>
            </p:extLst>
          </p:nvPr>
        </p:nvGraphicFramePr>
        <p:xfrm>
          <a:off x="916579" y="2263322"/>
          <a:ext cx="4492625" cy="2590800"/>
        </p:xfrm>
        <a:graphic>
          <a:graphicData uri="http://schemas.openxmlformats.org/drawingml/2006/table">
            <a:tbl>
              <a:tblPr firstRow="1" bandRow="1"/>
              <a:tblGrid>
                <a:gridCol w="731520"/>
                <a:gridCol w="835025"/>
                <a:gridCol w="731520"/>
                <a:gridCol w="731520"/>
                <a:gridCol w="731520"/>
                <a:gridCol w="731520"/>
              </a:tblGrid>
              <a:tr h="0"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Covariate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 dirty="0" smtClean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Study </a:t>
                      </a:r>
                      <a:r>
                        <a:rPr lang="en-US" sz="1000" b="1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b="1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76.0</a:t>
                      </a:r>
                      <a:endParaRPr lang="ja-JP" sz="1200" dirty="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177.0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0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endParaRPr lang="ja-JP" sz="1200" dirty="0">
                        <a:solidFill>
                          <a:srgbClr val="0070C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CRCL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75.7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88.3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59.1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173.0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289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17.4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531.0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347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114.0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solidFill>
                            <a:srgbClr val="11111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35.2</a:t>
                      </a:r>
                      <a:endParaRPr lang="ja-JP" sz="1200"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406.0</a:t>
                      </a:r>
                      <a:endParaRPr lang="ja-JP" sz="120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34" y="1396251"/>
            <a:ext cx="5366215" cy="4024661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6677296" y="704742"/>
            <a:ext cx="386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用量</a:t>
            </a:r>
            <a:r>
              <a:rPr lang="en-US" altLang="ja-JP" dirty="0" smtClean="0"/>
              <a:t>-</a:t>
            </a:r>
            <a:r>
              <a:rPr lang="ja-JP" altLang="en-US" dirty="0" smtClean="0"/>
              <a:t>投与期ごとの血中濃度推移</a:t>
            </a:r>
            <a:endParaRPr lang="en-US" altLang="ja-JP" dirty="0" smtClean="0"/>
          </a:p>
          <a:p>
            <a:r>
              <a:rPr kumimoji="1" lang="ja-JP" altLang="en-US" dirty="0" smtClean="0"/>
              <a:t>（灰色：個別値，赤：平均値）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520357" y="5486095"/>
            <a:ext cx="4841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期目で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例に</a:t>
            </a:r>
            <a:r>
              <a:rPr kumimoji="1" lang="en-US" altLang="ja-JP" dirty="0" smtClean="0"/>
              <a:t>secondary peak</a:t>
            </a:r>
            <a:r>
              <a:rPr kumimoji="1" lang="ja-JP" altLang="en-US" dirty="0" smtClean="0"/>
              <a:t>が認められる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Handling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データの読み込み，整形，集計を行い，目的とする出力を作成する</a:t>
            </a:r>
            <a:endParaRPr lang="en-US" altLang="ja-JP" dirty="0" smtClean="0"/>
          </a:p>
          <a:p>
            <a:r>
              <a:rPr lang="ja-JP" altLang="en-US" dirty="0" smtClean="0"/>
              <a:t>グラフ作成の前処理としても必要なことが多い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R package “</a:t>
            </a:r>
            <a:r>
              <a:rPr kumimoji="1" lang="en-US" altLang="ja-JP" dirty="0" err="1" smtClean="0"/>
              <a:t>readr</a:t>
            </a:r>
            <a:r>
              <a:rPr kumimoji="1" lang="en-US" altLang="ja-JP" dirty="0" smtClean="0"/>
              <a:t>”, “</a:t>
            </a:r>
            <a:r>
              <a:rPr kumimoji="1" lang="en-US" altLang="ja-JP" dirty="0" err="1" smtClean="0"/>
              <a:t>dplyr</a:t>
            </a:r>
            <a:r>
              <a:rPr kumimoji="1" lang="en-US" altLang="ja-JP" dirty="0" smtClean="0"/>
              <a:t>” 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R studio</a:t>
            </a:r>
            <a:r>
              <a:rPr kumimoji="1" lang="ja-JP" altLang="en-US" dirty="0" smtClean="0"/>
              <a:t>の</a:t>
            </a:r>
            <a:r>
              <a:rPr kumimoji="1" lang="en-US" altLang="ja-JP" dirty="0" err="1" smtClean="0"/>
              <a:t>cheatsheet</a:t>
            </a:r>
            <a:r>
              <a:rPr kumimoji="1" lang="ja-JP" altLang="en-US" dirty="0" smtClean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Data Import </a:t>
            </a:r>
            <a:r>
              <a:rPr lang="en-US" altLang="ja-JP" dirty="0" err="1" smtClean="0">
                <a:solidFill>
                  <a:srgbClr val="FF0000"/>
                </a:solidFill>
              </a:rPr>
              <a:t>Cheatsheet</a:t>
            </a:r>
            <a:r>
              <a:rPr lang="en-US" altLang="ja-JP" dirty="0" smtClean="0">
                <a:solidFill>
                  <a:srgbClr val="FF0000"/>
                </a:solidFill>
              </a:rPr>
              <a:t>,</a:t>
            </a:r>
            <a:r>
              <a:rPr lang="en-US" altLang="ja-JP" b="1" dirty="0" smtClean="0"/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Data </a:t>
            </a:r>
            <a:r>
              <a:rPr lang="en-US" altLang="ja-JP" dirty="0">
                <a:solidFill>
                  <a:srgbClr val="FF0000"/>
                </a:solidFill>
              </a:rPr>
              <a:t>Transformation </a:t>
            </a:r>
            <a:r>
              <a:rPr lang="en-US" altLang="ja-JP" dirty="0" err="1">
                <a:solidFill>
                  <a:srgbClr val="FF0000"/>
                </a:solidFill>
              </a:rPr>
              <a:t>Cheatsheet</a:t>
            </a:r>
            <a:r>
              <a:rPr kumimoji="1" lang="ja-JP" altLang="en-US" dirty="0" smtClean="0"/>
              <a:t>）が非常に分かりやすい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https://rstudio.com/resources/cheatsheets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pPr lvl="1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3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データの読み込み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82082"/>
            <a:ext cx="11089105" cy="481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b="1" u="sng" dirty="0" smtClean="0"/>
              <a:t>データの読み込み</a:t>
            </a:r>
            <a:endParaRPr lang="en-US" altLang="ja-JP" b="1" u="sng" dirty="0" smtClean="0"/>
          </a:p>
          <a:p>
            <a:r>
              <a:rPr lang="en-US" altLang="ja-JP" dirty="0" err="1" smtClean="0">
                <a:solidFill>
                  <a:srgbClr val="0070C0"/>
                </a:solidFill>
              </a:rPr>
              <a:t>read_csv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read_table</a:t>
            </a:r>
            <a:r>
              <a:rPr lang="en-US" altLang="ja-JP" dirty="0" smtClean="0"/>
              <a:t>: c</a:t>
            </a:r>
            <a:r>
              <a:rPr kumimoji="1" lang="en-US" altLang="ja-JP" dirty="0" smtClean="0"/>
              <a:t>sv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コンマ区切り</a:t>
            </a:r>
            <a:r>
              <a:rPr kumimoji="1" lang="en-US" altLang="ja-JP" dirty="0"/>
              <a:t>), txt</a:t>
            </a:r>
            <a:r>
              <a:rPr kumimoji="1" lang="ja-JP" altLang="en-US" dirty="0"/>
              <a:t>形式（スペース </a:t>
            </a:r>
            <a:r>
              <a:rPr kumimoji="1" lang="en-US" altLang="ja-JP" dirty="0"/>
              <a:t>or tab</a:t>
            </a:r>
            <a:r>
              <a:rPr kumimoji="1" lang="ja-JP" altLang="en-US" dirty="0"/>
              <a:t>区切り）のファイルを読み込む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自動でデータの型（</a:t>
            </a:r>
            <a:r>
              <a:rPr kumimoji="1" lang="en-US" altLang="ja-JP" dirty="0"/>
              <a:t>double, character..</a:t>
            </a:r>
            <a:r>
              <a:rPr kumimoji="1" lang="ja-JP" altLang="en-US" dirty="0"/>
              <a:t>等）を特定</a:t>
            </a:r>
            <a:r>
              <a:rPr kumimoji="1" lang="ja-JP" altLang="en-US" dirty="0" smtClean="0"/>
              <a:t>するが，うまく認識してくれないケースがある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b="1" u="sng" dirty="0" smtClean="0"/>
              <a:t>文字列の結合</a:t>
            </a:r>
            <a:endParaRPr lang="en-US" altLang="ja-JP" b="1" u="sng" dirty="0" smtClean="0"/>
          </a:p>
          <a:p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: </a:t>
            </a:r>
            <a:r>
              <a:rPr lang="ja-JP" altLang="en-US" dirty="0"/>
              <a:t>文字列を結合する際に間に何も入れない</a:t>
            </a:r>
          </a:p>
          <a:p>
            <a:r>
              <a:rPr lang="en-US" altLang="ja-JP" dirty="0">
                <a:solidFill>
                  <a:srgbClr val="0070C0"/>
                </a:solidFill>
              </a:rPr>
              <a:t>paste</a:t>
            </a:r>
            <a:r>
              <a:rPr lang="en-US" altLang="ja-JP" dirty="0" smtClean="0"/>
              <a:t>: </a:t>
            </a:r>
            <a:r>
              <a:rPr lang="ja-JP" altLang="en-US" dirty="0" smtClean="0"/>
              <a:t>文字列</a:t>
            </a:r>
            <a:r>
              <a:rPr lang="ja-JP" altLang="en-US" dirty="0"/>
              <a:t>を結合する際に間にスペースを入れる（</a:t>
            </a:r>
            <a:r>
              <a:rPr lang="en-US" altLang="ja-JP" dirty="0"/>
              <a:t>default, </a:t>
            </a:r>
            <a:r>
              <a:rPr lang="ja-JP" altLang="en-US" dirty="0"/>
              <a:t>変更可能）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 smtClean="0"/>
              <a:t>関数例</a:t>
            </a:r>
            <a:r>
              <a:rPr lang="ja-JP" altLang="en-US" dirty="0"/>
              <a:t>：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ja-JP" dirty="0" smtClean="0"/>
              <a:t>nm_data0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cloud/project/R-for-</a:t>
            </a:r>
            <a:r>
              <a:rPr lang="en-US" altLang="ja-JP" dirty="0" err="1" smtClean="0">
                <a:solidFill>
                  <a:schemeClr val="accent6">
                    <a:lumMod val="75000"/>
                  </a:schemeClr>
                </a:solidFill>
              </a:rPr>
              <a:t>PMx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-master/Data/PSP4-8-748-s012.csv”</a:t>
            </a:r>
            <a:r>
              <a:rPr lang="en-US" altLang="ja-JP" dirty="0" smtClean="0"/>
              <a:t>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形式で読み込む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err="1"/>
              <a:t>nm_data</a:t>
            </a:r>
            <a:r>
              <a:rPr lang="en-US" altLang="ja-JP" dirty="0"/>
              <a:t> &lt;- </a:t>
            </a:r>
            <a:r>
              <a:rPr lang="en-US" altLang="ja-JP" dirty="0" err="1">
                <a:solidFill>
                  <a:srgbClr val="0070C0"/>
                </a:solidFill>
              </a:rPr>
              <a:t>read_csv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),</a:t>
            </a:r>
            <a:r>
              <a:rPr lang="ja-JP" altLang="en-US" dirty="0"/>
              <a:t> </a:t>
            </a:r>
            <a:r>
              <a:rPr lang="en-US" altLang="ja-JP" dirty="0" err="1"/>
              <a:t>na</a:t>
            </a:r>
            <a:r>
              <a:rPr lang="en-US" altLang="ja-JP" dirty="0"/>
              <a:t>=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“.”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altLang="ja-JP" dirty="0" err="1"/>
              <a:t>col_types</a:t>
            </a:r>
            <a:r>
              <a:rPr lang="en-US" altLang="ja-JP" dirty="0"/>
              <a:t> = cols(C = </a:t>
            </a:r>
            <a:r>
              <a:rPr lang="en-US" altLang="ja-JP" dirty="0" err="1"/>
              <a:t>col_character</a:t>
            </a:r>
            <a:r>
              <a:rPr lang="en-US" altLang="ja-JP" dirty="0"/>
              <a:t>(), TREAT = </a:t>
            </a:r>
            <a:r>
              <a:rPr lang="en-US" altLang="ja-JP" dirty="0" err="1"/>
              <a:t>col_character</a:t>
            </a:r>
            <a:r>
              <a:rPr lang="en-US" altLang="ja-JP" dirty="0" smtClean="0"/>
              <a:t>(), RACE = </a:t>
            </a:r>
            <a:r>
              <a:rPr lang="en-US" altLang="ja-JP" dirty="0" err="1" smtClean="0"/>
              <a:t>col_factor</a:t>
            </a:r>
            <a:r>
              <a:rPr lang="en-US" altLang="ja-JP" dirty="0" smtClean="0"/>
              <a:t>())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で結合した文字列のファイルを</a:t>
            </a:r>
            <a:r>
              <a:rPr lang="en-US" altLang="ja-JP" dirty="0"/>
              <a:t>csv</a:t>
            </a:r>
            <a:r>
              <a:rPr lang="ja-JP" altLang="en-US" dirty="0"/>
              <a:t>形式で読み込み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2"/>
            <a:r>
              <a:rPr lang="en-US" altLang="ja-JP" dirty="0" smtClean="0"/>
              <a:t>.(</a:t>
            </a:r>
            <a:r>
              <a:rPr lang="ja-JP" altLang="en-US" dirty="0"/>
              <a:t>ピリオド</a:t>
            </a:r>
            <a:r>
              <a:rPr lang="en-US" altLang="ja-JP" dirty="0"/>
              <a:t>)</a:t>
            </a:r>
            <a:r>
              <a:rPr lang="ja-JP" altLang="en-US" dirty="0"/>
              <a:t>の値を</a:t>
            </a:r>
            <a:r>
              <a:rPr lang="en-US" altLang="ja-JP" dirty="0"/>
              <a:t>NA</a:t>
            </a:r>
            <a:r>
              <a:rPr lang="ja-JP" altLang="en-US" dirty="0"/>
              <a:t>とみなす⇒誤って</a:t>
            </a:r>
            <a:r>
              <a:rPr lang="en-US" altLang="ja-JP" dirty="0"/>
              <a:t>character</a:t>
            </a:r>
            <a:r>
              <a:rPr lang="ja-JP" altLang="en-US" dirty="0"/>
              <a:t>と認識されることを避ける</a:t>
            </a:r>
            <a:endParaRPr lang="en-US" altLang="ja-JP" dirty="0"/>
          </a:p>
          <a:p>
            <a:pPr lvl="2"/>
            <a:r>
              <a:rPr lang="en-US" altLang="ja-JP" dirty="0" err="1"/>
              <a:t>col_type</a:t>
            </a:r>
            <a:r>
              <a:rPr lang="ja-JP" altLang="en-US" dirty="0"/>
              <a:t>で特定の行の型を指定する</a:t>
            </a:r>
            <a:endParaRPr lang="en-US" altLang="ja-JP" dirty="0"/>
          </a:p>
          <a:p>
            <a:pPr marL="914400" lvl="1" indent="-457200">
              <a:lnSpc>
                <a:spcPct val="12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ja-JP" dirty="0" smtClean="0"/>
              <a:t>nm_data00 </a:t>
            </a:r>
            <a:r>
              <a:rPr lang="en-US" altLang="ja-JP" dirty="0"/>
              <a:t>&lt;- </a:t>
            </a:r>
            <a:r>
              <a:rPr lang="en-US" altLang="ja-JP" dirty="0" err="1">
                <a:solidFill>
                  <a:srgbClr val="0070C0"/>
                </a:solidFill>
              </a:rPr>
              <a:t>read_table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en-US" altLang="ja-JP" dirty="0"/>
              <a:t>(path, </a:t>
            </a:r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“/Data/PSP4-8-748-s012.csv”</a:t>
            </a:r>
            <a:r>
              <a:rPr lang="en-US" altLang="ja-JP" dirty="0"/>
              <a:t>))</a:t>
            </a:r>
            <a:br>
              <a:rPr lang="en-US" altLang="ja-JP" dirty="0"/>
            </a:br>
            <a:r>
              <a:rPr lang="ja-JP" altLang="en-US" dirty="0"/>
              <a:t>意味：</a:t>
            </a:r>
            <a:r>
              <a:rPr lang="en-US" altLang="ja-JP" dirty="0">
                <a:solidFill>
                  <a:srgbClr val="0070C0"/>
                </a:solidFill>
              </a:rPr>
              <a:t>paste0</a:t>
            </a:r>
            <a:r>
              <a:rPr lang="ja-JP" altLang="en-US" dirty="0"/>
              <a:t>で結合した文字列のファイル</a:t>
            </a:r>
            <a:r>
              <a:rPr lang="ja-JP" altLang="en-US" dirty="0" smtClean="0"/>
              <a:t>を</a:t>
            </a:r>
            <a:r>
              <a:rPr lang="en-US" altLang="ja-JP" dirty="0" smtClean="0"/>
              <a:t>txt</a:t>
            </a:r>
            <a:r>
              <a:rPr lang="ja-JP" altLang="en-US" dirty="0" smtClean="0"/>
              <a:t>形式</a:t>
            </a:r>
            <a:r>
              <a:rPr lang="ja-JP" altLang="en-US" dirty="0"/>
              <a:t>で読み込み</a:t>
            </a:r>
            <a:r>
              <a:rPr lang="en-US" altLang="ja-JP" dirty="0" err="1"/>
              <a:t>nm_data</a:t>
            </a:r>
            <a:r>
              <a:rPr lang="ja-JP" altLang="en-US" dirty="0"/>
              <a:t>として格納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3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2400" b="1" u="sng" dirty="0" smtClean="0"/>
              <a:t>データの表示</a:t>
            </a:r>
            <a:endParaRPr kumimoji="1" lang="en-US" altLang="ja-JP" sz="2400" b="1" u="sng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head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データの最初の</a:t>
            </a:r>
            <a:r>
              <a:rPr kumimoji="1" lang="en-US" altLang="ja-JP" sz="2000" dirty="0" smtClean="0"/>
              <a:t>5</a:t>
            </a:r>
            <a:r>
              <a:rPr kumimoji="1" lang="ja-JP" altLang="en-US" sz="2000" dirty="0" smtClean="0"/>
              <a:t>行（</a:t>
            </a:r>
            <a:r>
              <a:rPr kumimoji="1" lang="en-US" altLang="ja-JP" sz="2000" dirty="0" smtClean="0"/>
              <a:t>default</a:t>
            </a:r>
            <a:r>
              <a:rPr kumimoji="1" lang="ja-JP" altLang="en-US" sz="2000" dirty="0" smtClean="0"/>
              <a:t>）を表示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 smtClean="0"/>
              <a:t>関数例：</a:t>
            </a:r>
            <a:r>
              <a:rPr lang="en-US" altLang="ja-JP" sz="1600" dirty="0" smtClean="0">
                <a:solidFill>
                  <a:srgbClr val="0070C0"/>
                </a:solidFill>
              </a:rPr>
              <a:t>head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, 10)</a:t>
            </a:r>
            <a:br>
              <a:rPr lang="en-US" altLang="ja-JP" sz="1600" dirty="0" smtClean="0"/>
            </a:br>
            <a:r>
              <a:rPr lang="ja-JP" altLang="en-US" sz="1600" dirty="0" smtClean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の最初の</a:t>
            </a:r>
            <a:r>
              <a:rPr lang="en-US" altLang="ja-JP" sz="1600" dirty="0" smtClean="0"/>
              <a:t>10</a:t>
            </a:r>
            <a:r>
              <a:rPr lang="ja-JP" altLang="en-US" sz="1600" dirty="0" smtClean="0"/>
              <a:t>行を表示</a:t>
            </a:r>
            <a:endParaRPr kumimoji="1" lang="en-US" altLang="ja-JP" sz="1600" dirty="0" smtClean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View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 smtClean="0"/>
              <a:t>データをスプレッドシートとして表示</a:t>
            </a:r>
            <a:endParaRPr kumimoji="1"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smtClean="0">
                <a:solidFill>
                  <a:srgbClr val="0070C0"/>
                </a:solidFill>
              </a:rPr>
              <a:t>View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をスプレッドシートとして表示</a:t>
            </a:r>
            <a:endParaRPr lang="en-US" altLang="ja-JP" sz="1600" dirty="0" smtClean="0"/>
          </a:p>
          <a:p>
            <a:r>
              <a:rPr lang="en-US" altLang="ja-JP" sz="2000" dirty="0" smtClean="0">
                <a:solidFill>
                  <a:srgbClr val="0070C0"/>
                </a:solidFill>
              </a:rPr>
              <a:t>names</a:t>
            </a:r>
            <a:r>
              <a:rPr lang="en-US" altLang="ja-JP" sz="2000" dirty="0" smtClean="0"/>
              <a:t>: </a:t>
            </a:r>
            <a:r>
              <a:rPr lang="ja-JP" altLang="en-US" sz="2000" dirty="0" smtClean="0"/>
              <a:t>データの列名を表示</a:t>
            </a:r>
            <a:endParaRPr lang="en-US" altLang="ja-JP" sz="2000" dirty="0"/>
          </a:p>
          <a:p>
            <a:pPr lvl="1">
              <a:buFont typeface="Wingdings" panose="05000000000000000000" pitchFamily="2" charset="2"/>
              <a:buChar char="Ø"/>
            </a:pP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2400" b="1" u="sng" dirty="0"/>
              <a:t>データ</a:t>
            </a:r>
            <a:r>
              <a:rPr lang="ja-JP" altLang="en-US" sz="2400" b="1" u="sng" dirty="0" smtClean="0"/>
              <a:t>の計測</a:t>
            </a:r>
            <a:endParaRPr lang="en-US" altLang="ja-JP" sz="2400" b="1" u="sng" dirty="0"/>
          </a:p>
          <a:p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n</a:t>
            </a:r>
            <a:r>
              <a:rPr kumimoji="1" lang="en-US" altLang="ja-JP" sz="2000" dirty="0" smtClean="0"/>
              <a:t>, </a:t>
            </a:r>
            <a:r>
              <a:rPr kumimoji="1" lang="en-US" altLang="ja-JP" sz="2000" dirty="0" err="1" smtClean="0">
                <a:solidFill>
                  <a:srgbClr val="0070C0"/>
                </a:solidFill>
              </a:rPr>
              <a:t>nrow</a:t>
            </a:r>
            <a:r>
              <a:rPr kumimoji="1" lang="en-US" altLang="ja-JP" sz="2000" dirty="0" smtClean="0"/>
              <a:t>: </a:t>
            </a:r>
            <a:r>
              <a:rPr kumimoji="1" lang="ja-JP" altLang="en-US" sz="2000" dirty="0"/>
              <a:t>データの行数</a:t>
            </a:r>
            <a:r>
              <a:rPr kumimoji="1" lang="ja-JP" altLang="en-US" sz="2000" dirty="0" smtClean="0"/>
              <a:t>を計測，</a:t>
            </a:r>
            <a:r>
              <a:rPr kumimoji="1" lang="en-US" altLang="ja-JP" sz="2000" dirty="0" smtClean="0">
                <a:solidFill>
                  <a:srgbClr val="0070C0"/>
                </a:solidFill>
              </a:rPr>
              <a:t>count</a:t>
            </a:r>
            <a:r>
              <a:rPr kumimoji="1" lang="ja-JP" altLang="en-US" sz="2000" dirty="0" smtClean="0"/>
              <a:t>では</a:t>
            </a:r>
            <a:r>
              <a:rPr kumimoji="1" lang="en-US" altLang="ja-JP" sz="2000" dirty="0" smtClean="0"/>
              <a:t>()</a:t>
            </a:r>
            <a:r>
              <a:rPr lang="ja-JP" altLang="en-US" sz="2000" dirty="0" smtClean="0"/>
              <a:t>内の変数でグループ化して</a:t>
            </a:r>
            <a:r>
              <a:rPr lang="ja-JP" altLang="en-US" sz="2000" dirty="0"/>
              <a:t>計測</a:t>
            </a:r>
            <a:r>
              <a:rPr lang="ja-JP" altLang="en-US" sz="2000" dirty="0" smtClean="0"/>
              <a:t>する</a:t>
            </a:r>
            <a:endParaRPr lang="en-US" altLang="ja-JP" sz="2000" dirty="0" smtClean="0"/>
          </a:p>
          <a:p>
            <a:pPr marL="457200" lvl="1" indent="0">
              <a:buNone/>
            </a:pPr>
            <a:r>
              <a:rPr lang="ja-JP" altLang="en-US" sz="1600" dirty="0"/>
              <a:t>関数例</a:t>
            </a:r>
            <a:r>
              <a:rPr lang="ja-JP" altLang="en-US" sz="1600" dirty="0" smtClean="0"/>
              <a:t>：</a:t>
            </a:r>
            <a:r>
              <a:rPr lang="en-US" altLang="ja-JP" sz="1600" dirty="0" err="1" smtClean="0"/>
              <a:t>nm_data</a:t>
            </a:r>
            <a:r>
              <a:rPr lang="en-US" altLang="ja-JP" sz="1600" dirty="0" smtClean="0"/>
              <a:t> %&gt;% </a:t>
            </a:r>
            <a:r>
              <a:rPr lang="en-US" altLang="ja-JP" sz="1600" dirty="0" smtClean="0">
                <a:solidFill>
                  <a:srgbClr val="0070C0"/>
                </a:solidFill>
              </a:rPr>
              <a:t>count</a:t>
            </a:r>
            <a:r>
              <a:rPr lang="en-US" altLang="ja-JP" sz="1600" dirty="0" smtClean="0"/>
              <a:t>(PN)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ja-JP" altLang="en-US" sz="1600" dirty="0"/>
              <a:t>意味：</a:t>
            </a:r>
            <a:r>
              <a:rPr lang="en-US" altLang="ja-JP" sz="1600" dirty="0" err="1" smtClean="0"/>
              <a:t>nm_data</a:t>
            </a:r>
            <a:r>
              <a:rPr lang="ja-JP" altLang="en-US" sz="1600" dirty="0" smtClean="0"/>
              <a:t>の行数を</a:t>
            </a:r>
            <a:r>
              <a:rPr lang="en-US" altLang="ja-JP" sz="1600" dirty="0" smtClean="0"/>
              <a:t>PN</a:t>
            </a:r>
            <a:r>
              <a:rPr lang="ja-JP" altLang="en-US" sz="1600" dirty="0" smtClean="0"/>
              <a:t>ごとに計測</a:t>
            </a:r>
            <a:endParaRPr lang="en-US" altLang="ja-JP" sz="1600" dirty="0"/>
          </a:p>
          <a:p>
            <a:r>
              <a:rPr lang="en-US" altLang="ja-JP" sz="2000" dirty="0" err="1" smtClean="0">
                <a:solidFill>
                  <a:srgbClr val="0070C0"/>
                </a:solidFill>
              </a:rPr>
              <a:t>ncol</a:t>
            </a:r>
            <a:r>
              <a:rPr lang="en-US" altLang="ja-JP" sz="2000" dirty="0" smtClean="0"/>
              <a:t>:</a:t>
            </a:r>
            <a:r>
              <a:rPr lang="ja-JP" altLang="en-US" sz="2000" dirty="0"/>
              <a:t>データ</a:t>
            </a:r>
            <a:r>
              <a:rPr lang="ja-JP" altLang="en-US" sz="2000" dirty="0" smtClean="0"/>
              <a:t>の列数を</a:t>
            </a:r>
            <a:r>
              <a:rPr lang="ja-JP" altLang="en-US" sz="2000" dirty="0"/>
              <a:t>計測</a:t>
            </a:r>
            <a:endParaRPr lang="en-US" altLang="ja-JP" sz="20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11904"/>
            <a:ext cx="4114800" cy="365125"/>
          </a:xfrm>
        </p:spPr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の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表示，計測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rgbClr val="0070C0"/>
                </a:solidFill>
              </a:rPr>
              <a:t>head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View</a:t>
            </a:r>
            <a:r>
              <a:rPr lang="en-US" altLang="ja-JP" dirty="0" smtClean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names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70C0"/>
                </a:solidFill>
              </a:rPr>
              <a:t> count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70C0"/>
                </a:solidFill>
              </a:rPr>
              <a:t>n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nrow</a:t>
            </a:r>
            <a:r>
              <a:rPr lang="en-US" altLang="ja-JP" dirty="0" smtClean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ncol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5433"/>
              </p:ext>
            </p:extLst>
          </p:nvPr>
        </p:nvGraphicFramePr>
        <p:xfrm>
          <a:off x="8153400" y="2237546"/>
          <a:ext cx="2487660" cy="234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32"/>
                <a:gridCol w="497532"/>
                <a:gridCol w="497532"/>
                <a:gridCol w="497532"/>
                <a:gridCol w="497532"/>
              </a:tblGrid>
              <a:tr h="39095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9095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線矢印コネクタ 7"/>
          <p:cNvCxnSpPr/>
          <p:nvPr/>
        </p:nvCxnSpPr>
        <p:spPr>
          <a:xfrm flipH="1">
            <a:off x="7903491" y="2369748"/>
            <a:ext cx="0" cy="208134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888608" y="322575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row/</a:t>
            </a:r>
            <a:r>
              <a:rPr kumimoji="1" lang="ja-JP" altLang="en-US" dirty="0" smtClean="0"/>
              <a:t>行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rot="16200000" flipH="1">
            <a:off x="9397230" y="981805"/>
            <a:ext cx="0" cy="208134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848788" y="1551642"/>
            <a:ext cx="77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col/</a:t>
            </a:r>
            <a:r>
              <a:rPr kumimoji="1" lang="ja-JP" altLang="en-US" dirty="0" smtClean="0"/>
              <a:t>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データの抜き出し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要約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filter</a:t>
            </a:r>
            <a:r>
              <a:rPr lang="en-US" altLang="ja-JP" dirty="0"/>
              <a:t>, </a:t>
            </a:r>
            <a:r>
              <a:rPr lang="en-US" altLang="ja-JP" dirty="0" smtClean="0">
                <a:solidFill>
                  <a:srgbClr val="0070C0"/>
                </a:solidFill>
              </a:rPr>
              <a:t>slice</a:t>
            </a:r>
            <a:r>
              <a:rPr lang="en-US" altLang="ja-JP" dirty="0"/>
              <a:t>, </a:t>
            </a:r>
            <a:r>
              <a:rPr lang="en-US" altLang="ja-JP" dirty="0" err="1">
                <a:solidFill>
                  <a:srgbClr val="0070C0"/>
                </a:solidFill>
              </a:rPr>
              <a:t>group_by</a:t>
            </a:r>
            <a:r>
              <a:rPr lang="en-US" altLang="ja-JP" dirty="0"/>
              <a:t>, </a:t>
            </a:r>
            <a:r>
              <a:rPr lang="en-US" altLang="ja-JP" dirty="0" err="1" smtClean="0">
                <a:solidFill>
                  <a:srgbClr val="0070C0"/>
                </a:solidFill>
              </a:rPr>
              <a:t>summarise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b="1" u="sng" dirty="0" smtClean="0"/>
              <a:t>データの抜き出し</a:t>
            </a:r>
            <a:endParaRPr lang="en-US" altLang="ja-JP" sz="2000" b="1" u="sng" dirty="0" smtClean="0"/>
          </a:p>
          <a:p>
            <a:r>
              <a:rPr kumimoji="1" lang="en-US" altLang="ja-JP" sz="1600" dirty="0" smtClean="0">
                <a:solidFill>
                  <a:srgbClr val="0070C0"/>
                </a:solidFill>
              </a:rPr>
              <a:t>filter</a:t>
            </a:r>
            <a:r>
              <a:rPr kumimoji="1" lang="en-US" altLang="ja-JP" sz="1600" dirty="0" smtClean="0"/>
              <a:t>: ()</a:t>
            </a:r>
            <a:r>
              <a:rPr kumimoji="1" lang="ja-JP" altLang="en-US" sz="1600" dirty="0" smtClean="0"/>
              <a:t>内の条件式に該当する行を抜き出す</a:t>
            </a:r>
            <a:endParaRPr kumimoji="1"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 smtClean="0"/>
              <a:t>:  </a:t>
            </a:r>
            <a:r>
              <a:rPr lang="en-US" altLang="ja-JP" sz="1200" dirty="0" err="1" smtClean="0"/>
              <a:t>nm_data</a:t>
            </a:r>
            <a:r>
              <a:rPr lang="en-US" altLang="ja-JP" sz="1200" dirty="0" smtClean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filter</a:t>
            </a:r>
            <a:r>
              <a:rPr lang="en-US" altLang="ja-JP" sz="1200" dirty="0" smtClean="0"/>
              <a:t>(DOSE &gt;= 500)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DOSE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500</a:t>
            </a:r>
            <a:r>
              <a:rPr lang="ja-JP" altLang="en-US" sz="1200" dirty="0" smtClean="0"/>
              <a:t>以下の行を抜き出す</a:t>
            </a:r>
            <a:endParaRPr lang="en-US" altLang="ja-JP" sz="1200" dirty="0" smtClean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>
                <a:solidFill>
                  <a:srgbClr val="0070C0"/>
                </a:solidFill>
              </a:rPr>
              <a:t>filter</a:t>
            </a:r>
            <a:r>
              <a:rPr lang="en-US" altLang="ja-JP" sz="1200" dirty="0"/>
              <a:t>(DOSE </a:t>
            </a:r>
            <a:r>
              <a:rPr lang="en-US" altLang="ja-JP" sz="1200" dirty="0" smtClean="0"/>
              <a:t>&gt;= 500 &amp; RACE == 1)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DOSE</a:t>
            </a:r>
            <a:r>
              <a:rPr lang="ja-JP" altLang="en-US" sz="1200" dirty="0"/>
              <a:t>が</a:t>
            </a:r>
            <a:r>
              <a:rPr lang="en-US" altLang="ja-JP" sz="1200" dirty="0"/>
              <a:t>500</a:t>
            </a:r>
            <a:r>
              <a:rPr lang="ja-JP" altLang="en-US" sz="1200" dirty="0" smtClean="0"/>
              <a:t>以下かつ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が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を抜き出す</a:t>
            </a:r>
            <a:endParaRPr lang="en-US" altLang="ja-JP" sz="12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slice</a:t>
            </a:r>
            <a:r>
              <a:rPr lang="en-US" altLang="ja-JP" sz="1600" dirty="0" smtClean="0"/>
              <a:t>: ()</a:t>
            </a:r>
            <a:r>
              <a:rPr lang="ja-JP" altLang="en-US" sz="1600" dirty="0" smtClean="0"/>
              <a:t>内の行数だけ行を取り出す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(2)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行を取り出す</a:t>
            </a: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000" b="1" u="sng" dirty="0" smtClean="0"/>
              <a:t>データの要約</a:t>
            </a:r>
            <a:endParaRPr lang="en-US" altLang="ja-JP" sz="2000" b="1" u="sng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600" dirty="0" smtClean="0"/>
              <a:t>: </a:t>
            </a:r>
            <a:r>
              <a:rPr lang="ja-JP" altLang="en-US" sz="1600" dirty="0" smtClean="0"/>
              <a:t>以降の処理を</a:t>
            </a:r>
            <a:r>
              <a:rPr lang="en-US" altLang="ja-JP" sz="1600" dirty="0" smtClean="0"/>
              <a:t>()</a:t>
            </a:r>
            <a:r>
              <a:rPr lang="ja-JP" altLang="en-US" sz="1600" dirty="0" smtClean="0"/>
              <a:t>内ごとに行う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16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600" dirty="0" smtClean="0"/>
              <a:t>: group</a:t>
            </a:r>
            <a:r>
              <a:rPr lang="ja-JP" altLang="en-US" sz="1600" dirty="0" smtClean="0"/>
              <a:t>ごとの処理を解除する</a:t>
            </a:r>
            <a:endParaRPr lang="en-US" altLang="ja-JP" sz="1600" dirty="0"/>
          </a:p>
          <a:p>
            <a:pPr marL="457200" lvl="1" indent="0">
              <a:buNone/>
            </a:pPr>
            <a:r>
              <a:rPr lang="ja-JP" altLang="en-US" sz="1200" dirty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slice</a:t>
            </a:r>
            <a:r>
              <a:rPr lang="en-US" altLang="ja-JP" sz="1200" dirty="0" smtClean="0"/>
              <a:t>(1) %&gt;% </a:t>
            </a:r>
            <a:r>
              <a:rPr lang="en-US" altLang="ja-JP" sz="1200" dirty="0" smtClean="0">
                <a:solidFill>
                  <a:srgbClr val="0070C0"/>
                </a:solidFill>
              </a:rPr>
              <a:t>ungroup</a:t>
            </a:r>
            <a:r>
              <a:rPr lang="en-US" altLang="ja-JP" sz="1200" dirty="0" smtClean="0"/>
              <a:t>()</a:t>
            </a:r>
          </a:p>
          <a:p>
            <a:pPr marL="457200" lvl="1" indent="0">
              <a:buNone/>
            </a:pPr>
            <a:r>
              <a:rPr lang="ja-JP" altLang="en-US" sz="1200" dirty="0" smtClean="0"/>
              <a:t>意味</a:t>
            </a:r>
            <a:r>
              <a:rPr lang="ja-JP" altLang="en-US" sz="1200" dirty="0"/>
              <a:t>： </a:t>
            </a:r>
            <a:r>
              <a:rPr lang="en-US" altLang="ja-JP" sz="1200" dirty="0" err="1"/>
              <a:t>nm_data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ja-JP" altLang="en-US" sz="1200" dirty="0"/>
              <a:t>最初</a:t>
            </a:r>
            <a:r>
              <a:rPr lang="ja-JP" altLang="en-US" sz="1200" dirty="0" smtClean="0"/>
              <a:t>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行抜き出す（</a:t>
            </a:r>
            <a:r>
              <a:rPr lang="en-US" altLang="ja-JP" sz="1200" dirty="0" smtClean="0"/>
              <a:t>ID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行とする）</a:t>
            </a:r>
            <a:endParaRPr lang="en-US" altLang="ja-JP" sz="1200" dirty="0" smtClean="0"/>
          </a:p>
          <a:p>
            <a:r>
              <a:rPr lang="en-US" altLang="ja-JP" sz="16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600" dirty="0" smtClean="0"/>
              <a:t>: </a:t>
            </a:r>
            <a:r>
              <a:rPr lang="en-US" altLang="ja-JP" sz="1600" dirty="0" err="1" smtClean="0"/>
              <a:t>group_by</a:t>
            </a:r>
            <a:r>
              <a:rPr lang="ja-JP" altLang="en-US" sz="1600" dirty="0" smtClean="0"/>
              <a:t>で</a:t>
            </a:r>
            <a:r>
              <a:rPr lang="en-US" altLang="ja-JP" sz="1600" dirty="0" smtClean="0"/>
              <a:t>grouping</a:t>
            </a:r>
            <a:r>
              <a:rPr lang="ja-JP" altLang="en-US" sz="1600" dirty="0" smtClean="0"/>
              <a:t>した列ごとに新たな列を作る</a:t>
            </a:r>
            <a:endParaRPr lang="en-US" altLang="ja-JP" sz="1600" dirty="0" smtClean="0"/>
          </a:p>
          <a:p>
            <a:pPr marL="457200" lvl="1" indent="0">
              <a:buNone/>
            </a:pPr>
            <a:r>
              <a:rPr lang="ja-JP" altLang="en-US" sz="1200" dirty="0" smtClean="0"/>
              <a:t>関数例</a:t>
            </a:r>
            <a:r>
              <a:rPr lang="en-US" altLang="ja-JP" sz="1200" dirty="0"/>
              <a:t>:  </a:t>
            </a:r>
            <a:r>
              <a:rPr lang="en-US" altLang="ja-JP" sz="1200" dirty="0" err="1"/>
              <a:t>nm_data</a:t>
            </a:r>
            <a:r>
              <a:rPr lang="en-US" altLang="ja-JP" sz="1200" dirty="0"/>
              <a:t>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(ID) </a:t>
            </a:r>
            <a:r>
              <a:rPr lang="en-US" altLang="ja-JP" sz="1200" dirty="0"/>
              <a:t>%&gt;% </a:t>
            </a:r>
            <a:r>
              <a:rPr lang="en-US" altLang="ja-JP" sz="1200" dirty="0">
                <a:solidFill>
                  <a:srgbClr val="0070C0"/>
                </a:solidFill>
              </a:rPr>
              <a:t>slice</a:t>
            </a:r>
            <a:r>
              <a:rPr lang="en-US" altLang="ja-JP" sz="1200" dirty="0"/>
              <a:t>(1) </a:t>
            </a:r>
            <a:r>
              <a:rPr lang="en-US" altLang="ja-JP" sz="1200" dirty="0" smtClean="0"/>
              <a:t>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group_by</a:t>
            </a:r>
            <a:r>
              <a:rPr lang="en-US" altLang="ja-JP" sz="1200" dirty="0" smtClean="0"/>
              <a:t>(RACE) %&gt;% </a:t>
            </a:r>
            <a:r>
              <a:rPr lang="en-US" altLang="ja-JP" sz="1200" dirty="0" err="1" smtClean="0">
                <a:solidFill>
                  <a:srgbClr val="0070C0"/>
                </a:solidFill>
              </a:rPr>
              <a:t>summarise</a:t>
            </a:r>
            <a:r>
              <a:rPr lang="en-US" altLang="ja-JP" sz="1200" dirty="0" smtClean="0"/>
              <a:t>(</a:t>
            </a:r>
            <a:r>
              <a:rPr lang="en-US" altLang="ja-JP" sz="1200" dirty="0" err="1" smtClean="0"/>
              <a:t>BW_mean</a:t>
            </a:r>
            <a:r>
              <a:rPr lang="en-US" altLang="ja-JP" sz="1200" dirty="0" smtClean="0"/>
              <a:t> = mean(BW))</a:t>
            </a:r>
            <a:endParaRPr lang="en-US" altLang="ja-JP" sz="1200" dirty="0"/>
          </a:p>
          <a:p>
            <a:pPr marL="457200" lvl="1" indent="0">
              <a:buNone/>
            </a:pPr>
            <a:r>
              <a:rPr lang="ja-JP" altLang="en-US" sz="1200" dirty="0"/>
              <a:t>意味： </a:t>
            </a:r>
            <a:r>
              <a:rPr lang="en-US" altLang="ja-JP" sz="1200" dirty="0" err="1"/>
              <a:t>nm_data</a:t>
            </a:r>
            <a:r>
              <a:rPr lang="ja-JP" altLang="en-US" sz="1200" dirty="0"/>
              <a:t>の</a:t>
            </a:r>
            <a:r>
              <a:rPr lang="en-US" altLang="ja-JP" sz="1200" dirty="0"/>
              <a:t>ID</a:t>
            </a:r>
            <a:r>
              <a:rPr lang="ja-JP" altLang="en-US" sz="1200" dirty="0"/>
              <a:t>ごとに最初の</a:t>
            </a:r>
            <a:r>
              <a:rPr lang="en-US" altLang="ja-JP" sz="1200" dirty="0"/>
              <a:t>1</a:t>
            </a:r>
            <a:r>
              <a:rPr lang="ja-JP" altLang="en-US" sz="1200" dirty="0"/>
              <a:t>行</a:t>
            </a:r>
            <a:r>
              <a:rPr lang="ja-JP" altLang="en-US" sz="1200" dirty="0" smtClean="0"/>
              <a:t>抜き出し，</a:t>
            </a:r>
            <a:r>
              <a:rPr lang="en-US" altLang="ja-JP" sz="1200" dirty="0" smtClean="0"/>
              <a:t>RACE</a:t>
            </a:r>
            <a:r>
              <a:rPr lang="ja-JP" altLang="en-US" sz="1200" dirty="0" smtClean="0"/>
              <a:t>ごとに</a:t>
            </a:r>
            <a:r>
              <a:rPr lang="en-US" altLang="ja-JP" sz="1200" dirty="0" smtClean="0"/>
              <a:t>BW</a:t>
            </a:r>
            <a:r>
              <a:rPr lang="ja-JP" altLang="en-US" sz="1200" dirty="0" smtClean="0"/>
              <a:t>の平均値を求める</a:t>
            </a:r>
            <a:endParaRPr lang="en-US" altLang="ja-JP" sz="1200" dirty="0"/>
          </a:p>
          <a:p>
            <a:pPr lvl="1"/>
            <a:endParaRPr lang="en-US" altLang="ja-JP" sz="1200" dirty="0" smtClean="0"/>
          </a:p>
          <a:p>
            <a:endParaRPr lang="en-US" altLang="ja-JP" sz="1600" dirty="0"/>
          </a:p>
          <a:p>
            <a:pPr marL="457200" lvl="1" indent="0">
              <a:buNone/>
            </a:pPr>
            <a:endParaRPr lang="en-US" altLang="ja-JP" sz="1200" dirty="0" smtClean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99867"/>
              </p:ext>
            </p:extLst>
          </p:nvPr>
        </p:nvGraphicFramePr>
        <p:xfrm>
          <a:off x="5543928" y="1790086"/>
          <a:ext cx="1202347" cy="138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125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7" name="右矢印 6"/>
          <p:cNvSpPr/>
          <p:nvPr/>
        </p:nvSpPr>
        <p:spPr>
          <a:xfrm>
            <a:off x="6877050" y="2255768"/>
            <a:ext cx="852596" cy="453916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filter</a:t>
            </a:r>
          </a:p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(</a:t>
            </a:r>
            <a:r>
              <a:rPr lang="en-US" altLang="ja-JP" sz="1000" dirty="0">
                <a:solidFill>
                  <a:schemeClr val="tx1"/>
                </a:solidFill>
              </a:rPr>
              <a:t>DOSE </a:t>
            </a:r>
            <a:r>
              <a:rPr lang="en-US" altLang="ja-JP" sz="1000" dirty="0" smtClean="0">
                <a:solidFill>
                  <a:schemeClr val="tx1"/>
                </a:solidFill>
              </a:rPr>
              <a:t>&gt;= 500)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31205" y="235658"/>
            <a:ext cx="2489398" cy="221599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b="1" u="sng" dirty="0" smtClean="0"/>
              <a:t>条件式の例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== 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と等しい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!=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B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と異なる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&lt;=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以下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&gt;= B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以上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&lt; B  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</a:t>
            </a:r>
            <a:r>
              <a:rPr kumimoji="1" lang="ja-JP" altLang="en-US" sz="1050" dirty="0" smtClean="0"/>
              <a:t>未満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&gt; B  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より大きい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%in%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c(B, C, D) : A</a:t>
            </a:r>
            <a:r>
              <a:rPr kumimoji="1" lang="ja-JP" altLang="en-US" sz="1050" dirty="0" smtClean="0"/>
              <a:t>が</a:t>
            </a:r>
            <a:r>
              <a:rPr kumimoji="1" lang="en-US" altLang="ja-JP" sz="1050" dirty="0" smtClean="0"/>
              <a:t>B, C, D</a:t>
            </a:r>
            <a:r>
              <a:rPr kumimoji="1" lang="ja-JP" altLang="en-US" sz="1050" dirty="0" smtClean="0"/>
              <a:t>に含まれない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A == B &amp; C == D : A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B</a:t>
            </a:r>
            <a:r>
              <a:rPr lang="ja-JP" altLang="en-US" sz="1050" dirty="0" smtClean="0"/>
              <a:t>と等しくかつ</a:t>
            </a:r>
            <a:r>
              <a:rPr lang="en-US" altLang="ja-JP" sz="1050" dirty="0" smtClean="0"/>
              <a:t>C</a:t>
            </a:r>
            <a:r>
              <a:rPr lang="ja-JP" altLang="en-US" sz="1050" dirty="0" smtClean="0"/>
              <a:t>が</a:t>
            </a:r>
            <a:r>
              <a:rPr lang="en-US" altLang="ja-JP" sz="1050" dirty="0" smtClean="0"/>
              <a:t>D</a:t>
            </a:r>
            <a:r>
              <a:rPr lang="ja-JP" altLang="en-US" sz="1050" dirty="0" smtClean="0"/>
              <a:t>と等しい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A == B | C == D : </a:t>
            </a:r>
            <a:r>
              <a:rPr lang="en-US" altLang="ja-JP" sz="1050" dirty="0"/>
              <a:t>A</a:t>
            </a:r>
            <a:r>
              <a:rPr lang="ja-JP" altLang="en-US" sz="1050" dirty="0"/>
              <a:t>が</a:t>
            </a:r>
            <a:r>
              <a:rPr lang="en-US" altLang="ja-JP" sz="1050" dirty="0"/>
              <a:t>B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等しい又は</a:t>
            </a:r>
            <a:r>
              <a:rPr lang="en-US" altLang="ja-JP" sz="1050" dirty="0" smtClean="0"/>
              <a:t>C</a:t>
            </a:r>
            <a:r>
              <a:rPr lang="ja-JP" altLang="en-US" sz="1050" dirty="0"/>
              <a:t>が</a:t>
            </a:r>
            <a:r>
              <a:rPr lang="en-US" altLang="ja-JP" sz="1050" dirty="0"/>
              <a:t>D</a:t>
            </a:r>
            <a:r>
              <a:rPr lang="ja-JP" altLang="en-US" sz="1050" dirty="0"/>
              <a:t>と</a:t>
            </a:r>
            <a:r>
              <a:rPr lang="ja-JP" altLang="en-US" sz="1050" dirty="0" smtClean="0"/>
              <a:t>等しい</a:t>
            </a:r>
            <a:endParaRPr lang="en-US" altLang="ja-JP" sz="1050" dirty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39007"/>
              </p:ext>
            </p:extLst>
          </p:nvPr>
        </p:nvGraphicFramePr>
        <p:xfrm>
          <a:off x="7818808" y="2083102"/>
          <a:ext cx="1202347" cy="6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DOSE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33131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36000" marT="36000" marB="3600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3744"/>
              </p:ext>
            </p:extLst>
          </p:nvPr>
        </p:nvGraphicFramePr>
        <p:xfrm>
          <a:off x="5946174" y="3563736"/>
          <a:ext cx="1202347" cy="198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60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  <p:sp>
        <p:nvSpPr>
          <p:cNvPr id="22" name="右矢印 21"/>
          <p:cNvSpPr/>
          <p:nvPr/>
        </p:nvSpPr>
        <p:spPr>
          <a:xfrm>
            <a:off x="7353300" y="4400751"/>
            <a:ext cx="1350101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solidFill>
                  <a:schemeClr val="tx1"/>
                </a:solidFill>
              </a:rPr>
              <a:t>group_by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(ID) %&gt;% slice(1)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87898"/>
              </p:ext>
            </p:extLst>
          </p:nvPr>
        </p:nvGraphicFramePr>
        <p:xfrm>
          <a:off x="8826253" y="4114826"/>
          <a:ext cx="1202347" cy="11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21"/>
                <a:gridCol w="384321"/>
                <a:gridCol w="433705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ID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BW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/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70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2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3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50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1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4" name="右矢印 23"/>
          <p:cNvSpPr/>
          <p:nvPr/>
        </p:nvSpPr>
        <p:spPr>
          <a:xfrm>
            <a:off x="8703401" y="5378552"/>
            <a:ext cx="1679866" cy="550826"/>
          </a:xfrm>
          <a:prstGeom prst="rightArrow">
            <a:avLst>
              <a:gd name="adj1" fmla="val 100000"/>
              <a:gd name="adj2" fmla="val 3878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>
                <a:solidFill>
                  <a:schemeClr val="tx1"/>
                </a:solidFill>
              </a:rPr>
              <a:t>group_by</a:t>
            </a:r>
            <a:r>
              <a:rPr lang="en-US" altLang="ja-JP" sz="1100" dirty="0">
                <a:solidFill>
                  <a:schemeClr val="tx1"/>
                </a:solidFill>
              </a:rPr>
              <a:t>(RACE) %&gt;% 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summarise</a:t>
            </a:r>
            <a:r>
              <a:rPr lang="en-US" altLang="ja-JP" sz="1100" dirty="0" smtClean="0">
                <a:solidFill>
                  <a:schemeClr val="tx1"/>
                </a:solidFill>
              </a:rPr>
              <a:t>(</a:t>
            </a:r>
            <a:r>
              <a:rPr lang="en-US" altLang="ja-JP" sz="1100" dirty="0" err="1" smtClean="0">
                <a:solidFill>
                  <a:schemeClr val="tx1"/>
                </a:solidFill>
              </a:rPr>
              <a:t>BW_mean</a:t>
            </a:r>
            <a:r>
              <a:rPr lang="en-US" altLang="ja-JP" sz="1100" dirty="0" smtClean="0">
                <a:solidFill>
                  <a:schemeClr val="tx1"/>
                </a:solidFill>
              </a:rPr>
              <a:t> </a:t>
            </a:r>
            <a:r>
              <a:rPr lang="en-US" altLang="ja-JP" sz="1100" dirty="0">
                <a:solidFill>
                  <a:schemeClr val="tx1"/>
                </a:solidFill>
              </a:rPr>
              <a:t>= mean(BW))</a:t>
            </a:r>
          </a:p>
        </p:txBody>
      </p:sp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18273"/>
              </p:ext>
            </p:extLst>
          </p:nvPr>
        </p:nvGraphicFramePr>
        <p:xfrm>
          <a:off x="10607973" y="5227998"/>
          <a:ext cx="1231094" cy="85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47"/>
                <a:gridCol w="615547"/>
              </a:tblGrid>
              <a:tr h="28397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/>
                        <a:t>RACE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err="1" smtClean="0"/>
                        <a:t>BW_mean</a:t>
                      </a:r>
                      <a:endParaRPr kumimoji="1" lang="ja-JP" altLang="en-US" sz="900" dirty="0"/>
                    </a:p>
                  </a:txBody>
                  <a:tcPr marL="36000" marR="36000" marT="36000" marB="36000" anchor="ctr"/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  <a:tr h="2839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kumimoji="1" lang="ja-JP" alt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9231205" y="2571608"/>
            <a:ext cx="2791417" cy="140807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u="sng" dirty="0" smtClean="0"/>
              <a:t>要約統計量の関数例</a:t>
            </a:r>
            <a:endParaRPr kumimoji="1" lang="en-US" altLang="ja-JP" sz="12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length : </a:t>
            </a:r>
            <a:r>
              <a:rPr kumimoji="1" lang="ja-JP" altLang="en-US" sz="1050" dirty="0" smtClean="0"/>
              <a:t>数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050" dirty="0" smtClean="0"/>
              <a:t>mean</a:t>
            </a:r>
            <a:r>
              <a:rPr kumimoji="1" lang="ja-JP" altLang="en-US" sz="1050" dirty="0" smtClean="0"/>
              <a:t> </a:t>
            </a:r>
            <a:r>
              <a:rPr kumimoji="1" lang="en-US" altLang="ja-JP" sz="1050" dirty="0" smtClean="0"/>
              <a:t>:</a:t>
            </a:r>
            <a:r>
              <a:rPr kumimoji="1" lang="ja-JP" altLang="en-US" sz="1050" dirty="0" smtClean="0"/>
              <a:t> </a:t>
            </a:r>
            <a:r>
              <a:rPr lang="ja-JP" altLang="en-US" sz="1050" dirty="0"/>
              <a:t>平均</a:t>
            </a:r>
            <a:r>
              <a:rPr kumimoji="1" lang="en-US" altLang="ja-JP" sz="105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err="1"/>
              <a:t>sd</a:t>
            </a:r>
            <a:r>
              <a:rPr lang="en-US" altLang="ja-JP" sz="1050" dirty="0"/>
              <a:t>   :</a:t>
            </a:r>
            <a:r>
              <a:rPr lang="ja-JP" altLang="en-US" sz="1050" dirty="0"/>
              <a:t> 標準偏差</a:t>
            </a:r>
            <a:endParaRPr lang="en-US" altLang="ja-JP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median  : </a:t>
            </a:r>
            <a:r>
              <a:rPr lang="ja-JP" altLang="en-US" sz="1050" dirty="0" smtClean="0"/>
              <a:t>中央値</a:t>
            </a:r>
            <a:r>
              <a:rPr lang="en-US" altLang="ja-JP" sz="1050" dirty="0" smtClean="0"/>
              <a:t> </a:t>
            </a:r>
            <a:endParaRPr lang="ja-JP" alt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min</a:t>
            </a:r>
            <a:r>
              <a:rPr kumimoji="1" lang="en-US" altLang="ja-JP" sz="1050" dirty="0" smtClean="0"/>
              <a:t>: </a:t>
            </a:r>
            <a:r>
              <a:rPr kumimoji="1" lang="ja-JP" altLang="en-US" sz="1050" dirty="0" smtClean="0"/>
              <a:t>最小値</a:t>
            </a:r>
            <a:endParaRPr kumimoji="1"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max : </a:t>
            </a:r>
            <a:r>
              <a:rPr lang="ja-JP" altLang="en-US" sz="1050" dirty="0" smtClean="0"/>
              <a:t>最大値</a:t>
            </a:r>
            <a:endParaRPr lang="en-US" altLang="ja-JP" sz="105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50" dirty="0" smtClean="0"/>
              <a:t>quantile(,</a:t>
            </a:r>
            <a:r>
              <a:rPr lang="en-US" altLang="ja-JP" sz="1050" dirty="0" err="1" smtClean="0"/>
              <a:t>prob</a:t>
            </a:r>
            <a:r>
              <a:rPr lang="en-US" altLang="ja-JP" sz="1050" dirty="0" smtClean="0"/>
              <a:t>=X) :</a:t>
            </a:r>
            <a:r>
              <a:rPr lang="ja-JP" altLang="en-US" sz="1050" dirty="0" smtClean="0"/>
              <a:t> </a:t>
            </a:r>
            <a:r>
              <a:rPr lang="en-US" altLang="ja-JP" sz="1050" dirty="0" smtClean="0"/>
              <a:t>100*X</a:t>
            </a:r>
            <a:r>
              <a:rPr lang="ja-JP" altLang="en-US" sz="1050" dirty="0" smtClean="0"/>
              <a:t>のパーセント点</a:t>
            </a:r>
            <a:endParaRPr lang="en-US" altLang="ja-JP" sz="1050" dirty="0" smtClean="0"/>
          </a:p>
        </p:txBody>
      </p:sp>
    </p:spTree>
    <p:extLst>
      <p:ext uri="{BB962C8B-B14F-4D97-AF65-F5344CB8AC3E}">
        <p14:creationId xmlns:p14="http://schemas.microsoft.com/office/powerpoint/2010/main" val="8117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演習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data folder</a:t>
            </a:r>
            <a:r>
              <a:rPr kumimoji="1" lang="ja-JP" altLang="en-US" dirty="0" smtClean="0"/>
              <a:t>内の</a:t>
            </a:r>
            <a:r>
              <a:rPr lang="en-US" altLang="ja-JP" dirty="0" smtClean="0">
                <a:solidFill>
                  <a:schemeClr val="accent6">
                    <a:lumMod val="75000"/>
                  </a:schemeClr>
                </a:solidFill>
              </a:rPr>
              <a:t>PSP4-8-748-s012.csv</a:t>
            </a:r>
            <a:r>
              <a:rPr lang="ja-JP" altLang="en-US" dirty="0" smtClean="0"/>
              <a:t>を</a:t>
            </a:r>
            <a:r>
              <a:rPr lang="en-US" altLang="ja-JP" dirty="0" smtClean="0"/>
              <a:t>nm_data2</a:t>
            </a:r>
            <a:r>
              <a:rPr lang="ja-JP" altLang="en-US" dirty="0" smtClean="0"/>
              <a:t>として読み込み，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 smtClean="0"/>
              <a:t>試験（</a:t>
            </a:r>
            <a:r>
              <a:rPr lang="en-US" altLang="ja-JP" dirty="0" smtClean="0"/>
              <a:t>PN</a:t>
            </a:r>
            <a:r>
              <a:rPr lang="ja-JP" altLang="en-US" dirty="0" smtClean="0"/>
              <a:t>）ごとの被験者数</a:t>
            </a:r>
            <a:r>
              <a:rPr lang="en-US" altLang="ja-JP" dirty="0" smtClean="0"/>
              <a:t>(ID)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試験（</a:t>
            </a:r>
            <a:r>
              <a:rPr lang="en-US" altLang="ja-JP" dirty="0"/>
              <a:t>PN</a:t>
            </a:r>
            <a:r>
              <a:rPr lang="ja-JP" altLang="en-US" dirty="0"/>
              <a:t>）ごとの</a:t>
            </a:r>
            <a:r>
              <a:rPr lang="en-US" altLang="ja-JP" dirty="0" smtClean="0"/>
              <a:t>MK7655(DRUG=2)</a:t>
            </a:r>
            <a:r>
              <a:rPr lang="ja-JP" altLang="en-US" dirty="0" smtClean="0"/>
              <a:t>の有効血漿中濃度の数（</a:t>
            </a:r>
            <a:r>
              <a:rPr lang="en-US" altLang="ja-JP" dirty="0" smtClean="0"/>
              <a:t>MDV=0</a:t>
            </a:r>
            <a:r>
              <a:rPr lang="ja-JP" altLang="en-US" dirty="0" smtClean="0"/>
              <a:t>の行数）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PN</a:t>
            </a:r>
            <a:r>
              <a:rPr lang="ja-JP" altLang="en-US" dirty="0" smtClean="0"/>
              <a:t> </a:t>
            </a:r>
            <a:r>
              <a:rPr lang="en-US" altLang="ja-JP" dirty="0"/>
              <a:t>= 1, 2</a:t>
            </a:r>
            <a:r>
              <a:rPr lang="ja-JP" altLang="en-US" dirty="0"/>
              <a:t>のデータに絞り，試験（</a:t>
            </a:r>
            <a:r>
              <a:rPr lang="en-US" altLang="ja-JP" dirty="0"/>
              <a:t>PN</a:t>
            </a:r>
            <a:r>
              <a:rPr lang="ja-JP" altLang="en-US" dirty="0"/>
              <a:t>）</a:t>
            </a:r>
            <a:r>
              <a:rPr lang="ja-JP" altLang="en-US" dirty="0" err="1"/>
              <a:t>ごと</a:t>
            </a:r>
            <a:r>
              <a:rPr lang="ja-JP" altLang="en-US" dirty="0"/>
              <a:t>かつ用量（</a:t>
            </a:r>
            <a:r>
              <a:rPr lang="en-US" altLang="ja-JP" dirty="0"/>
              <a:t>DOSE</a:t>
            </a:r>
            <a:r>
              <a:rPr lang="ja-JP" altLang="en-US" dirty="0"/>
              <a:t>）ごとの背景因子（</a:t>
            </a:r>
            <a:r>
              <a:rPr lang="en-US" altLang="ja-JP" dirty="0"/>
              <a:t>AGE, WT, CRCL</a:t>
            </a:r>
            <a:r>
              <a:rPr lang="ja-JP" altLang="en-US" dirty="0"/>
              <a:t>）の平均値を算出して</a:t>
            </a:r>
            <a:r>
              <a:rPr lang="ja-JP" altLang="en-US" dirty="0" smtClean="0"/>
              <a:t>ください</a:t>
            </a:r>
            <a:endParaRPr lang="en-US" altLang="ja-JP" dirty="0"/>
          </a:p>
          <a:p>
            <a:pPr marL="0" lvl="1" indent="0">
              <a:spcBef>
                <a:spcPts val="1800"/>
              </a:spcBef>
              <a:buNone/>
            </a:pPr>
            <a:r>
              <a:rPr lang="ja-JP" altLang="en-US" dirty="0" err="1" smtClean="0"/>
              <a:t>を算</a:t>
            </a:r>
            <a:r>
              <a:rPr lang="ja-JP" altLang="en-US" dirty="0" smtClean="0"/>
              <a:t>出してください。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R</a:t>
            </a:r>
            <a:r>
              <a:rPr lang="ja-JP" altLang="en-US"/>
              <a:t> </a:t>
            </a:r>
            <a:r>
              <a:rPr lang="en-US" altLang="ja-JP"/>
              <a:t>for</a:t>
            </a:r>
            <a:r>
              <a:rPr lang="ja-JP" altLang="en-US"/>
              <a:t> </a:t>
            </a:r>
            <a:r>
              <a:rPr lang="en-US" altLang="ja-JP"/>
              <a:t>Pharmacometrics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6357-0251-4953-A9B8-633A05DE8E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.pptx" id="{1E39CEC3-E423-4FB3-BDE8-ECFA3A5FB86C}" vid="{AA5D0353-88DC-447E-A034-4D9D51FBF58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2261</TotalTime>
  <Words>2914</Words>
  <Application>Microsoft Office PowerPoint</Application>
  <PresentationFormat>ワイド画面</PresentationFormat>
  <Paragraphs>564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2" baseType="lpstr">
      <vt:lpstr>Arial Unicode MS</vt:lpstr>
      <vt:lpstr>ＭＳ Ｐゴシック</vt:lpstr>
      <vt:lpstr>ＭＳ 明朝</vt:lpstr>
      <vt:lpstr>Arial</vt:lpstr>
      <vt:lpstr>Calibri</vt:lpstr>
      <vt:lpstr>Calibri Light</vt:lpstr>
      <vt:lpstr>Cambria</vt:lpstr>
      <vt:lpstr>Times New Roman</vt:lpstr>
      <vt:lpstr>Wingdings</vt:lpstr>
      <vt:lpstr>Office テーマ</vt:lpstr>
      <vt:lpstr>Exploratory Data Analysis (EDA)</vt:lpstr>
      <vt:lpstr>Contents</vt:lpstr>
      <vt:lpstr>Exploratory Data Analysis (EDA)</vt:lpstr>
      <vt:lpstr>EDA Example</vt:lpstr>
      <vt:lpstr>Data Handling</vt:lpstr>
      <vt:lpstr>データの読み込み read_csv, read_table, paste, paste0</vt:lpstr>
      <vt:lpstr>データの表示，計測 head, View, names, count, n, nrow, ncol</vt:lpstr>
      <vt:lpstr>データの抜き出し,要約 filter, slice, group_by, summarise</vt:lpstr>
      <vt:lpstr>演習-1</vt:lpstr>
      <vt:lpstr>演習-1：回答コード</vt:lpstr>
      <vt:lpstr>データの結合，並び替え，整形 left_join, bind_rows, arrange</vt:lpstr>
      <vt:lpstr>その他よく使う関数 mutate, expand.grid, sample_n</vt:lpstr>
      <vt:lpstr>演習-2</vt:lpstr>
      <vt:lpstr>演習-2：回答コード</vt:lpstr>
      <vt:lpstr>Data Visualization</vt:lpstr>
      <vt:lpstr>ggplot2の基本 ggplot, geom_point, geom_line</vt:lpstr>
      <vt:lpstr>要約，分割してプロット stat_summary, stat_smooth, facet_wrap/grid</vt:lpstr>
      <vt:lpstr>箱ひげ図，ヒストグラム geom_boxplot, geom_histogram</vt:lpstr>
      <vt:lpstr>Formatting xlab, ylab, ggtitle, theme</vt:lpstr>
      <vt:lpstr>演習-3</vt:lpstr>
      <vt:lpstr>演習-3：回答</vt:lpstr>
      <vt:lpstr>便利な機能：帳票のword/ppt出力 officer, flextable</vt:lpstr>
    </vt:vector>
  </TitlesOfParts>
  <Company>DAIICHI SANKYO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YOSHIHARA KAZUTAKA / 吉原 一孝</dc:creator>
  <cp:lastModifiedBy>Sasaki, Tomohiro(佐々木　智啓)</cp:lastModifiedBy>
  <cp:revision>802</cp:revision>
  <cp:lastPrinted>2019-07-18T10:05:47Z</cp:lastPrinted>
  <dcterms:created xsi:type="dcterms:W3CDTF">2019-07-16T00:45:48Z</dcterms:created>
  <dcterms:modified xsi:type="dcterms:W3CDTF">2020-10-07T09:38:17Z</dcterms:modified>
</cp:coreProperties>
</file>