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87" r:id="rId6"/>
    <p:sldId id="266" r:id="rId7"/>
    <p:sldId id="286" r:id="rId8"/>
    <p:sldId id="29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7AC4D07-446D-37B3-4BBE-DD6029C775EC}" name="Atsunori Kaibara" initials="AK" userId="S::kaibara_atsunori@lilly.com::d92fbabc-0dec-4f7a-8ff7-5503c9094305" providerId="AD"/>
  <p188:author id="{3917B04B-AEBD-9B60-C365-7EAAF8FB7C32}" name="Sasaki, Tomohiro(佐々木　智啓)" initials="TS" userId="S::Sasaki.Tomohiro@otsuka.jp::ae73a055-b7b5-40c6-8d89-cefb710ed3d3" providerId="AD"/>
  <p188:author id="{660BF08E-F950-DF26-C475-D2AED540F6F9}" name="Hasegawa, Chihiro" initials="CH" userId="S::hasegawc@merck.com::45b9627b-b4f4-4499-a8c3-92cfe048dbe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6CEBC3-2E98-9A41-CFFE-DECE85E1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E3944C-AFA1-7F5D-B03E-F7F66D222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2406C4-43CC-E16D-C6EB-7199FB35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ADA292-6B5C-F2C9-9BAD-58E2DA46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A09239-51BF-B932-7980-6681AB1B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40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16694-D32A-4825-32DA-386E3E71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AFAB35-258F-5302-1F31-2908C4AD2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6D6A6-1DE6-CDF1-A617-7470614B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428207-D55C-0AA4-434D-9BD2E54F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FF19C3-DAAE-0F89-1D46-1725CE96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11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0598CF-1330-051C-3B96-5985897EC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7DC8CC-8599-871F-BA27-F63EBB725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DE42CF-F3C9-1A94-2DB9-7FA52EA2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F6391-2AA1-99D7-9AF4-3764966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604DA8-6E00-7E26-2600-346E1AB0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98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C18AE5-E003-AF3F-C2EF-C79EF8DA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57DDF5-202D-7AEE-D586-DE9975C65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A5941F-9108-CB1F-AC43-FADEF5C3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FFE0DF-C4F3-3CF7-16E8-7753CE1D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57DA65-4680-9105-3C18-6A71FF8F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65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28B16-FBE3-158E-6775-DC6C4F26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41373A-1A89-D726-455C-71EF90434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95C574-F8E0-D1EC-8FFA-22783787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47B9F7-1EB2-B768-A117-6E92D3F5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28C827-8E75-D677-868F-B61229FD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32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B37098-BD1E-2308-051A-8F8757A8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CADE11-7506-0C48-C367-0101AB270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7B1D82-415E-F82F-F7EC-7AB8BBF10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4501DD-3A38-057C-F051-1866595F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AE205-1B06-564A-4B0D-695ECAB0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CD5D4A-29AD-77E7-04EE-DB58E98F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02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388AA-9894-0968-41C2-06B39B1D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806A27-E3F0-A0CA-0B84-97AB391D7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D34DFE-0C3A-DB71-E822-705B82349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86F1D13-44E6-074C-1CAD-9526CC9CB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4EEC4D-E84F-090A-6B4D-5DE10E055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3C553F-DD7B-EB89-27FC-388A6997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0A63BD-59D8-869F-4992-F63083C9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E0CB45-DFBB-A7A3-40FF-E366528A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1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9EF10-5606-D06E-0EC1-3E225BDA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EBBA60-233F-B4AF-D1D5-9A2AD20C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339CB5-3BEA-C9B0-9EFB-E84B7693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2F5C03-4663-98A1-AA6C-1942B91E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60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679B3B-3448-D4C8-46C4-ADD25F35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5CA0B9-2251-AA0D-4D9D-3374901E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C4A860-F342-0383-5CAB-9EBA9264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92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594F85-6F37-2FF4-388E-2DF08B85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37C96D-865A-1C14-8D30-C1010A91E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48383C-E15D-C2AD-D166-0B78B91A2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7974C5-D596-3418-39C8-6071AA41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1F97AC-A8C8-A14D-6A94-E3E0E7ED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806ABA-41D5-3D51-62E1-A054A117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42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68D422-E240-4691-42F7-414B4C00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6A221D-E1DD-D3DD-C23F-F47B7B8F3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4731A8-4844-23D8-2ABF-02120B0DC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BE1305-EEF1-8C6D-A2C9-7007BD4A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7150FE-9D03-8592-D69B-FD3424CC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B58D8E-FB27-DD01-EC8E-31043FDF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7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B94BA2-E018-C134-6C4E-36923C60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337ED4-CD24-27DB-376E-13B336DEA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8CAEFB-AC42-DE45-C015-A482D7341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8416B4-BC67-F095-6472-0DB69AFB4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62A9C0-F880-665A-261C-FC0739187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76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9B7BB-3BCE-3136-F603-4D9DA8E62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5650"/>
            <a:ext cx="9144000" cy="2387600"/>
          </a:xfrm>
        </p:spPr>
        <p:txBody>
          <a:bodyPr/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演習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C4C625-D8C5-2E93-5D13-A80F8987C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7421" y="3572221"/>
            <a:ext cx="9717157" cy="1655762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PK/PD</a:t>
            </a:r>
            <a:r>
              <a:rPr kumimoji="1" lang="ja-JP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解析を用いた用法・用量設定</a:t>
            </a:r>
            <a:endParaRPr kumimoji="1" lang="en-US" altLang="ja-JP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kumimoji="1" lang="ja-JP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発表スライドテンプレート</a:t>
            </a:r>
            <a:r>
              <a:rPr kumimoji="1" lang="en-US" altLang="ja-JP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endParaRPr kumimoji="1" lang="ja-JP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5E7026-F722-7EEF-F90F-813C7AD2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4531" y="6356350"/>
            <a:ext cx="4817165" cy="365125"/>
          </a:xfrm>
        </p:spPr>
        <p:txBody>
          <a:bodyPr/>
          <a:lstStyle/>
          <a:p>
            <a:r>
              <a:rPr kumimoji="1" lang="ja-JP" altLang="en-US"/>
              <a:t>医薬品開発のための</a:t>
            </a:r>
            <a:r>
              <a:rPr kumimoji="1" lang="en-US" altLang="ja-JP"/>
              <a:t>PPKPD</a:t>
            </a:r>
            <a:r>
              <a:rPr kumimoji="1" lang="ja-JP" altLang="en-US"/>
              <a:t>セミナー</a:t>
            </a:r>
            <a:r>
              <a:rPr kumimoji="1" lang="en-US" altLang="ja-JP"/>
              <a:t>2025: </a:t>
            </a:r>
            <a:r>
              <a:rPr kumimoji="1" lang="ja-JP" altLang="en-US"/>
              <a:t>上級者コース，演習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4B5510-2FA2-D325-EE3B-1F7922D0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E142-7DCC-48FC-B5B1-839A1EE10DE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32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9409CC6-13BF-7CCC-EB1E-3C9C63F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PK/PD</a:t>
            </a:r>
            <a:r>
              <a:rPr lang="ja-JP" altLang="en-US" sz="4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46CB1B8-312A-6085-F37E-519740820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29DF3C-11DF-E58D-3FCF-00DEA860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医薬品開発のための</a:t>
            </a:r>
            <a:r>
              <a:rPr kumimoji="1" lang="en-US" altLang="ja-JP"/>
              <a:t>PPKPD</a:t>
            </a:r>
            <a:r>
              <a:rPr kumimoji="1" lang="ja-JP" altLang="en-US"/>
              <a:t>セミナー</a:t>
            </a:r>
            <a:r>
              <a:rPr kumimoji="1" lang="en-US" altLang="ja-JP"/>
              <a:t>2025: </a:t>
            </a:r>
            <a:r>
              <a:rPr kumimoji="1" lang="ja-JP" altLang="en-US"/>
              <a:t>上級者コース，演習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276FFD-0AE2-D808-3F97-4E278C28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E142-7DCC-48FC-B5B1-839A1EE10DE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46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CE9ED-0603-87C7-BCEA-723CD0AA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49" y="0"/>
            <a:ext cx="12084730" cy="15726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PK/PD for IL6</a:t>
            </a:r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kumimoji="1" lang="ja-JP" altLang="en-US" sz="2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CBE195-4603-126A-D245-CEB333CB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医薬品開発のための</a:t>
            </a:r>
            <a:r>
              <a:rPr kumimoji="1" lang="en-US" altLang="ja-JP"/>
              <a:t>PPKPD</a:t>
            </a:r>
            <a:r>
              <a:rPr kumimoji="1" lang="ja-JP" altLang="en-US"/>
              <a:t>セミナー</a:t>
            </a:r>
            <a:r>
              <a:rPr kumimoji="1" lang="en-US" altLang="ja-JP"/>
              <a:t>2025: </a:t>
            </a:r>
            <a:r>
              <a:rPr kumimoji="1" lang="ja-JP" altLang="en-US"/>
              <a:t>上級者コース，演習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ADDC97-53AD-1ED5-B6C2-306C4371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E142-7DCC-48FC-B5B1-839A1EE10DE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743C6D2-1308-1C79-DDED-A88C897FC85F}"/>
              </a:ext>
            </a:extLst>
          </p:cNvPr>
          <p:cNvSpPr/>
          <p:nvPr/>
        </p:nvSpPr>
        <p:spPr>
          <a:xfrm>
            <a:off x="1725105" y="1894788"/>
            <a:ext cx="8729221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PK/PD</a:t>
            </a:r>
            <a:r>
              <a:rPr kumimoji="1" lang="ja-JP" altLang="en-US" b="1" dirty="0"/>
              <a:t>モデル解析の結果について説明する</a:t>
            </a:r>
            <a:endParaRPr kumimoji="1" lang="en-US" altLang="ja-JP" b="1" dirty="0"/>
          </a:p>
          <a:p>
            <a:pPr algn="ctr"/>
            <a:r>
              <a:rPr kumimoji="1" lang="ja-JP" altLang="en-US" dirty="0"/>
              <a:t>使用するスクリプト：</a:t>
            </a:r>
            <a:r>
              <a:rPr kumimoji="1" lang="en-US" altLang="ja-JP" dirty="0" err="1"/>
              <a:t>nonmem_summary.R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237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9409CC6-13BF-7CCC-EB1E-3C9C63F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Step-up dosing</a:t>
            </a:r>
            <a:r>
              <a:rPr lang="ja-JP" altLang="en-US" sz="4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の提案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46CB1B8-312A-6085-F37E-519740820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29DF3C-11DF-E58D-3FCF-00DEA860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医薬品開発のための</a:t>
            </a:r>
            <a:r>
              <a:rPr kumimoji="1" lang="en-US" altLang="ja-JP"/>
              <a:t>PPKPD</a:t>
            </a:r>
            <a:r>
              <a:rPr kumimoji="1" lang="ja-JP" altLang="en-US"/>
              <a:t>セミナー</a:t>
            </a:r>
            <a:r>
              <a:rPr kumimoji="1" lang="en-US" altLang="ja-JP"/>
              <a:t>2025: </a:t>
            </a:r>
            <a:r>
              <a:rPr kumimoji="1" lang="ja-JP" altLang="en-US"/>
              <a:t>上級者コース，演習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276FFD-0AE2-D808-3F97-4E278C28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E142-7DCC-48FC-B5B1-839A1EE10DE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83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F983585-F53A-8A01-C032-C831E23F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6702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Simulation</a:t>
            </a:r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に基づく</a:t>
            </a:r>
            <a:r>
              <a:rPr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step-up dosing</a:t>
            </a:r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の提案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BA5F39-0254-46FF-6B51-89CF439A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医薬品開発のための</a:t>
            </a:r>
            <a:r>
              <a:rPr kumimoji="1" lang="en-US" altLang="ja-JP"/>
              <a:t>PPKPD</a:t>
            </a:r>
            <a:r>
              <a:rPr kumimoji="1" lang="ja-JP" altLang="en-US"/>
              <a:t>セミナー</a:t>
            </a:r>
            <a:r>
              <a:rPr kumimoji="1" lang="en-US" altLang="ja-JP"/>
              <a:t>2025: </a:t>
            </a:r>
            <a:r>
              <a:rPr kumimoji="1" lang="ja-JP" altLang="en-US"/>
              <a:t>上級者コース，演習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95199A-D288-C7C0-08EA-2ABF8F8D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E142-7DCC-48FC-B5B1-839A1EE10DE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C57C147-2AA6-45B9-B5F2-4BB00AAEA2F0}"/>
              </a:ext>
            </a:extLst>
          </p:cNvPr>
          <p:cNvSpPr/>
          <p:nvPr/>
        </p:nvSpPr>
        <p:spPr>
          <a:xfrm>
            <a:off x="1725105" y="1894788"/>
            <a:ext cx="8729221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b="1" dirty="0"/>
              <a:t>構築したモデルに基づく</a:t>
            </a:r>
            <a:r>
              <a:rPr kumimoji="1" lang="en-US" altLang="ja-JP" b="1" dirty="0"/>
              <a:t>Simulation</a:t>
            </a:r>
            <a:r>
              <a:rPr kumimoji="1" lang="ja-JP" altLang="en-US" b="1" dirty="0"/>
              <a:t>により</a:t>
            </a:r>
            <a:r>
              <a:rPr kumimoji="1" lang="en-US" altLang="ja-JP" b="1" dirty="0"/>
              <a:t>IL6 time profile</a:t>
            </a:r>
            <a:r>
              <a:rPr kumimoji="1" lang="ja-JP" altLang="en-US" b="1" dirty="0"/>
              <a:t>を作成して、</a:t>
            </a:r>
            <a:r>
              <a:rPr kumimoji="1" lang="en-US" altLang="ja-JP" b="1" dirty="0"/>
              <a:t>step-up dosing</a:t>
            </a:r>
            <a:r>
              <a:rPr kumimoji="1" lang="ja-JP" altLang="en-US" b="1" dirty="0"/>
              <a:t>を提案する。</a:t>
            </a:r>
            <a:endParaRPr kumimoji="1" lang="en-US" altLang="ja-JP" b="1" dirty="0"/>
          </a:p>
          <a:p>
            <a:r>
              <a:rPr kumimoji="1" lang="ja-JP" altLang="en-US" b="1" dirty="0"/>
              <a:t>提案した理由（例：</a:t>
            </a:r>
            <a:r>
              <a:rPr kumimoji="1" lang="en-US" altLang="ja-JP" b="1" dirty="0"/>
              <a:t>IL6</a:t>
            </a:r>
            <a:r>
              <a:rPr kumimoji="1" lang="ja-JP" altLang="en-US" b="1" dirty="0"/>
              <a:t>の目標値や</a:t>
            </a:r>
            <a:r>
              <a:rPr kumimoji="1" lang="en-US" altLang="ja-JP" b="1" dirty="0"/>
              <a:t>target dose</a:t>
            </a:r>
            <a:r>
              <a:rPr kumimoji="1" lang="ja-JP" altLang="en-US" b="1" dirty="0"/>
              <a:t>はどのように決めたか）も説明してください。</a:t>
            </a:r>
            <a:endParaRPr kumimoji="1" lang="en-US" altLang="ja-JP" b="1" dirty="0"/>
          </a:p>
          <a:p>
            <a:r>
              <a:rPr lang="ja-JP" altLang="en-US" dirty="0"/>
              <a:t>使用するスクリプト：</a:t>
            </a:r>
            <a:endParaRPr lang="en-US" altLang="ja-JP" dirty="0"/>
          </a:p>
          <a:p>
            <a:r>
              <a:rPr lang="en-US" altLang="ja-JP" dirty="0" err="1"/>
              <a:t>simulation_flat-dosing.R</a:t>
            </a:r>
            <a:r>
              <a:rPr lang="en-US" altLang="ja-JP" dirty="0"/>
              <a:t>, simulation_1step-up.R, simulation_2step-up.R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500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3B7F19C9F63FB4C9FA97F37481BFB7E" ma:contentTypeVersion="3" ma:contentTypeDescription="新しいドキュメントを作成します。" ma:contentTypeScope="" ma:versionID="5d368b7b401f0828bed5f7a0eb3cfc57">
  <xsd:schema xmlns:xsd="http://www.w3.org/2001/XMLSchema" xmlns:xs="http://www.w3.org/2001/XMLSchema" xmlns:p="http://schemas.microsoft.com/office/2006/metadata/properties" xmlns:ns2="7cbb665b-d7ef-4c3e-a18c-36eba60a6862" targetNamespace="http://schemas.microsoft.com/office/2006/metadata/properties" ma:root="true" ma:fieldsID="eef8df6bec6a73c6c96f7e0c9c270713" ns2:_="">
    <xsd:import namespace="7cbb665b-d7ef-4c3e-a18c-36eba60a68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bb665b-d7ef-4c3e-a18c-36eba60a68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26ACCC-B7A3-4DCF-B06C-C5BB9C2C59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895F25-110B-44E9-BDFF-4A4B2F876DE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189BBC-8801-4ACA-8389-05FD89351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bb665b-d7ef-4c3e-a18c-36eba60a68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203</Words>
  <Application>Microsoft Office PowerPoint</Application>
  <PresentationFormat>ワイド画面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 UI</vt:lpstr>
      <vt:lpstr>游ゴシック</vt:lpstr>
      <vt:lpstr>游ゴシック Light</vt:lpstr>
      <vt:lpstr>Arial</vt:lpstr>
      <vt:lpstr>Calibri</vt:lpstr>
      <vt:lpstr>Office テーマ</vt:lpstr>
      <vt:lpstr>演習1</vt:lpstr>
      <vt:lpstr>PK/PDモデル</vt:lpstr>
      <vt:lpstr>PK/PD for IL6：</vt:lpstr>
      <vt:lpstr>Step-up dosingの提案</vt:lpstr>
      <vt:lpstr>Simulationに基づくstep-up dosingの提案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演習1</dc:title>
  <dc:creator>Kakara, Makoto</dc:creator>
  <cp:lastModifiedBy>祐志 柏原</cp:lastModifiedBy>
  <cp:revision>5</cp:revision>
  <dcterms:created xsi:type="dcterms:W3CDTF">2025-08-06T23:24:36Z</dcterms:created>
  <dcterms:modified xsi:type="dcterms:W3CDTF">2025-08-07T22:53:47Z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0x01010063B7F19C9F63FB4C9FA97F37481BFB7E</vt:lpwstr>
  </property>
</Properties>
</file>