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7" r:id="rId3"/>
    <p:sldId id="266" r:id="rId4"/>
    <p:sldId id="371" r:id="rId5"/>
    <p:sldId id="377" r:id="rId6"/>
    <p:sldId id="373" r:id="rId7"/>
    <p:sldId id="286" r:id="rId8"/>
    <p:sldId id="275" r:id="rId9"/>
    <p:sldId id="272" r:id="rId10"/>
    <p:sldId id="376" r:id="rId11"/>
    <p:sldId id="291" r:id="rId12"/>
    <p:sldId id="29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AC4D07-446D-37B3-4BBE-DD6029C775EC}" name="Atsunori Kaibara" initials="AK" userId="S::kaibara_atsunori@lilly.com::d92fbabc-0dec-4f7a-8ff7-5503c9094305" providerId="AD"/>
  <p188:author id="{3917B04B-AEBD-9B60-C365-7EAAF8FB7C32}" name="Sasaki, Tomohiro(佐々木　智啓)" initials="TS" userId="S::Sasaki.Tomohiro@otsuka.jp::ae73a055-b7b5-40c6-8d89-cefb710ed3d3" providerId="AD"/>
  <p188:author id="{660BF08E-F950-DF26-C475-D2AED540F6F9}" name="Hasegawa, Chihiro" initials="CH" userId="S::hasegawc@merck.com::45b9627b-b4f4-4499-a8c3-92cfe048dbe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CEBC3-2E98-9A41-CFFE-DECE85E15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3944C-AFA1-7F5D-B03E-F7F66D222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2406C4-43CC-E16D-C6EB-7199FB35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ADA292-6B5C-F2C9-9BAD-58E2DA46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A09239-51BF-B932-7980-6681AB1B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40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6694-D32A-4825-32DA-386E3E71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AFAB35-258F-5302-1F31-2908C4AD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6D6A6-1DE6-CDF1-A617-7470614B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428207-D55C-0AA4-434D-9BD2E54F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FF19C3-DAAE-0F89-1D46-1725CE96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11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0598CF-1330-051C-3B96-5985897EC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7DC8CC-8599-871F-BA27-F63EBB725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DE42CF-F3C9-1A94-2DB9-7FA52EA2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F6391-2AA1-99D7-9AF4-3764966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04DA8-6E00-7E26-2600-346E1AB0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98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18AE5-E003-AF3F-C2EF-C79EF8DA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57DDF5-202D-7AEE-D586-DE9975C6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5941F-9108-CB1F-AC43-FADEF5C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FFE0DF-C4F3-3CF7-16E8-7753CE1D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57DA65-4680-9105-3C18-6A71FF8F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6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28B16-FBE3-158E-6775-DC6C4F26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41373A-1A89-D726-455C-71EF9043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95C574-F8E0-D1EC-8FFA-22783787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47B9F7-1EB2-B768-A117-6E92D3F5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28C827-8E75-D677-868F-B61229FD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32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B37098-BD1E-2308-051A-8F8757A8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CADE11-7506-0C48-C367-0101AB270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7B1D82-415E-F82F-F7EC-7AB8BBF10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4501DD-3A38-057C-F051-1866595F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AE205-1B06-564A-4B0D-695ECAB0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CD5D4A-29AD-77E7-04EE-DB58E98F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02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388AA-9894-0968-41C2-06B39B1D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806A27-E3F0-A0CA-0B84-97AB391D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D34DFE-0C3A-DB71-E822-705B82349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6F1D13-44E6-074C-1CAD-9526CC9CB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4EEC4D-E84F-090A-6B4D-5DE10E055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3C553F-DD7B-EB89-27FC-388A6997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0A63BD-59D8-869F-4992-F63083C9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E0CB45-DFBB-A7A3-40FF-E366528A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1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9EF10-5606-D06E-0EC1-3E225BDA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EBBA60-233F-B4AF-D1D5-9A2AD20C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339CB5-3BEA-C9B0-9EFB-E84B7693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2F5C03-4663-98A1-AA6C-1942B91E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60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679B3B-3448-D4C8-46C4-ADD25F35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5CA0B9-2251-AA0D-4D9D-3374901E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C4A860-F342-0383-5CAB-9EBA9264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2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94F85-6F37-2FF4-388E-2DF08B85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37C96D-865A-1C14-8D30-C1010A91E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48383C-E15D-C2AD-D166-0B78B91A2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7974C5-D596-3418-39C8-6071AA41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1F97AC-A8C8-A14D-6A94-E3E0E7ED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806ABA-41D5-3D51-62E1-A054A117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42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8D422-E240-4691-42F7-414B4C00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6A221D-E1DD-D3DD-C23F-F47B7B8F3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4731A8-4844-23D8-2ABF-02120B0DC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BE1305-EEF1-8C6D-A2C9-7007BD4A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7150FE-9D03-8592-D69B-FD3424CC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B58D8E-FB27-DD01-EC8E-31043FDF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B94BA2-E018-C134-6C4E-36923C60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337ED4-CD24-27DB-376E-13B336DE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8CAEFB-AC42-DE45-C015-A482D7341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A4335-3E68-4775-8DAE-847824AF16A0}" type="datetimeFigureOut">
              <a:rPr kumimoji="1" lang="ja-JP" altLang="en-US" smtClean="0"/>
              <a:t>2025/8/8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8416B4-BC67-F095-6472-0DB69AFB4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62A9C0-F880-665A-261C-FC0739187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76CFF-67F8-4F22-B16A-6F837D6B58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76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9B7BB-3BCE-3136-F603-4D9DA8E62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5650"/>
            <a:ext cx="9144000" cy="2387600"/>
          </a:xfrm>
        </p:spPr>
        <p:txBody>
          <a:bodyPr/>
          <a:lstStyle/>
          <a:p>
            <a:r>
              <a:rPr lang="ja-JP" altLang="en-US" b="1">
                <a:latin typeface="Meiryo UI" panose="020B0604030504040204" pitchFamily="50" charset="-128"/>
                <a:ea typeface="Meiryo UI" panose="020B0604030504040204" pitchFamily="50" charset="-128"/>
              </a:rPr>
              <a:t>演習２</a:t>
            </a:r>
            <a:endParaRPr kumimoji="1" lang="ja-JP" alt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C4C625-D8C5-2E93-5D13-A80F8987C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421" y="3572221"/>
            <a:ext cx="9717157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Exposure-Response (ER) </a:t>
            </a:r>
            <a:r>
              <a:rPr kumimoji="1" lang="ja-JP" alt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解析を用いた用量設定</a:t>
            </a:r>
            <a:endParaRPr kumimoji="1" lang="en-US" altLang="ja-JP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kumimoji="1" lang="ja-JP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発表用資料テンプレート</a:t>
            </a:r>
            <a:r>
              <a:rPr kumimoji="1" lang="en-US" altLang="ja-JP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endParaRPr kumimoji="1" lang="ja-JP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5E7026-F722-7EEF-F90F-813C7AD2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4531" y="6356350"/>
            <a:ext cx="4817165" cy="365125"/>
          </a:xfrm>
        </p:spPr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4B5510-2FA2-D325-EE3B-1F7922D0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327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AF510-892A-1A27-5CB7-E3F4B4323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DA822-E359-DA5A-65BF-DA2F99FC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92" y="-1051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共変量の影響：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204E89-B0EE-EB1F-C6BD-BF8ABBB1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D09F0F-059E-DA67-686F-C9CEDB14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3609DE7-3173-15E3-120A-FFE5B4FE2188}"/>
              </a:ext>
            </a:extLst>
          </p:cNvPr>
          <p:cNvSpPr/>
          <p:nvPr/>
        </p:nvSpPr>
        <p:spPr>
          <a:xfrm>
            <a:off x="1725105" y="1894788"/>
            <a:ext cx="8729221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共変量をモデルで考慮する際、共変量間の相関及び共変量の</a:t>
            </a:r>
            <a:r>
              <a:rPr kumimoji="1" lang="en-US" altLang="ja-JP" b="1" dirty="0"/>
              <a:t>ER</a:t>
            </a:r>
            <a:r>
              <a:rPr kumimoji="1" lang="ja-JP" altLang="en-US" b="1" dirty="0"/>
              <a:t>関係への影響を図示して考察する</a:t>
            </a:r>
            <a:endParaRPr kumimoji="1" lang="en-US" altLang="ja-JP" b="1" dirty="0"/>
          </a:p>
          <a:p>
            <a:pPr algn="ctr"/>
            <a:r>
              <a:rPr lang="ja-JP" altLang="en-US" dirty="0"/>
              <a:t>共変量間の相関：</a:t>
            </a:r>
            <a:r>
              <a:rPr lang="en-US" altLang="ja-JP" dirty="0"/>
              <a:t>ex2_03_covariate_matrix.R</a:t>
            </a:r>
            <a:endParaRPr lang="ja-JP" altLang="en-US" dirty="0"/>
          </a:p>
          <a:p>
            <a:pPr algn="ctr"/>
            <a:r>
              <a:rPr kumimoji="1" lang="ja-JP" altLang="en-US" dirty="0"/>
              <a:t>共変量の</a:t>
            </a:r>
            <a:r>
              <a:rPr kumimoji="1" lang="en-US" altLang="ja-JP" dirty="0"/>
              <a:t>ER</a:t>
            </a:r>
            <a:r>
              <a:rPr kumimoji="1" lang="ja-JP" altLang="en-US" dirty="0"/>
              <a:t>関係への影響：</a:t>
            </a:r>
            <a:r>
              <a:rPr kumimoji="1" lang="en-US" altLang="ja-JP" dirty="0"/>
              <a:t>ex2_04_covariate_er.R</a:t>
            </a:r>
          </a:p>
          <a:p>
            <a:pPr algn="ctr"/>
            <a:r>
              <a:rPr kumimoji="1" lang="ja-JP" altLang="en-US" dirty="0"/>
              <a:t>共変量の</a:t>
            </a:r>
            <a:r>
              <a:rPr kumimoji="1" lang="en-US" altLang="ja-JP" dirty="0"/>
              <a:t>exposure metrics</a:t>
            </a:r>
            <a:r>
              <a:rPr kumimoji="1" lang="ja-JP" altLang="en-US" dirty="0"/>
              <a:t>への影響：</a:t>
            </a:r>
            <a:r>
              <a:rPr kumimoji="1" lang="en-US" altLang="ja-JP" dirty="0"/>
              <a:t>ex2_05_exposure_covariate.R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286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9409CC6-13BF-7CCC-EB1E-3C9C63F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b="1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4400" b="1">
                <a:latin typeface="Meiryo UI" panose="020B0604030504040204" pitchFamily="50" charset="-128"/>
                <a:ea typeface="Meiryo UI" panose="020B0604030504040204" pitchFamily="50" charset="-128"/>
              </a:rPr>
              <a:t>III</a:t>
            </a:r>
            <a:r>
              <a:rPr lang="ja-JP" altLang="en-US" sz="4400" b="1">
                <a:latin typeface="Meiryo UI" panose="020B0604030504040204" pitchFamily="50" charset="-128"/>
                <a:ea typeface="Meiryo UI" panose="020B0604030504040204" pitchFamily="50" charset="-128"/>
              </a:rPr>
              <a:t>相用量の選択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46CB1B8-312A-6085-F37E-519740820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29DF3C-11DF-E58D-3FCF-00DEA860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276FFD-0AE2-D808-3F97-4E278C28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98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F983585-F53A-8A01-C032-C831E23F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6702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Simulation</a:t>
            </a:r>
            <a:r>
              <a:rPr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により求めた</a:t>
            </a:r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DR curve</a:t>
            </a:r>
            <a:endParaRPr lang="ja-JP" altLang="en-US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BA5F39-0254-46FF-6B51-89CF439A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95199A-D288-C7C0-08EA-2ABF8F8D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C57C147-2AA6-45B9-B5F2-4BB00AAEA2F0}"/>
              </a:ext>
            </a:extLst>
          </p:cNvPr>
          <p:cNvSpPr/>
          <p:nvPr/>
        </p:nvSpPr>
        <p:spPr>
          <a:xfrm>
            <a:off x="1725105" y="1894788"/>
            <a:ext cx="8729221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構築したモデルに基づく</a:t>
            </a:r>
            <a:r>
              <a:rPr kumimoji="1" lang="en-US" altLang="ja-JP" b="1" dirty="0"/>
              <a:t>Simulation</a:t>
            </a:r>
            <a:r>
              <a:rPr kumimoji="1" lang="ja-JP" altLang="en-US" b="1" dirty="0"/>
              <a:t>により</a:t>
            </a:r>
            <a:r>
              <a:rPr kumimoji="1" lang="en-US" altLang="ja-JP" b="1" dirty="0"/>
              <a:t>Dose-response curve</a:t>
            </a:r>
            <a:r>
              <a:rPr kumimoji="1" lang="ja-JP" altLang="en-US" b="1" dirty="0"/>
              <a:t>を作成して、第</a:t>
            </a:r>
            <a:r>
              <a:rPr kumimoji="1" lang="en-US" altLang="ja-JP" b="1" dirty="0"/>
              <a:t>Ⅲ</a:t>
            </a:r>
            <a:r>
              <a:rPr kumimoji="1" lang="ja-JP" altLang="en-US" b="1" dirty="0"/>
              <a:t>相試験の用量を選択する。なお選択した理由も説明すること。</a:t>
            </a:r>
            <a:endParaRPr kumimoji="1" lang="en-US" altLang="ja-JP" b="1" dirty="0"/>
          </a:p>
          <a:p>
            <a:pPr algn="ctr"/>
            <a:r>
              <a:rPr lang="ja-JP" altLang="en-US" dirty="0"/>
              <a:t>使用するスクリプト：</a:t>
            </a:r>
            <a:r>
              <a:rPr lang="en-US" altLang="ja-JP" dirty="0"/>
              <a:t>ex2_11_simulation.R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500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9409CC6-13BF-7CCC-EB1E-3C9C63F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b="1">
                <a:latin typeface="Meiryo UI" panose="020B0604030504040204" pitchFamily="50" charset="-128"/>
                <a:ea typeface="Meiryo UI" panose="020B0604030504040204" pitchFamily="50" charset="-128"/>
              </a:rPr>
              <a:t>Exposure-</a:t>
            </a:r>
            <a:r>
              <a:rPr lang="ja-JP" altLang="en-US" sz="4400" b="1">
                <a:latin typeface="Meiryo UI" panose="020B0604030504040204" pitchFamily="50" charset="-128"/>
                <a:ea typeface="Meiryo UI" panose="020B0604030504040204" pitchFamily="50" charset="-128"/>
              </a:rPr>
              <a:t>安全性解析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46CB1B8-312A-6085-F37E-519740820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29DF3C-11DF-E58D-3FCF-00DEA860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276FFD-0AE2-D808-3F97-4E278C28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46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CE9ED-0603-87C7-BCEA-723CD0AA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49" y="0"/>
            <a:ext cx="12084730" cy="15726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Exposure-Response for CRS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kumimoji="1" lang="ja-JP" altLang="en-US" sz="2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CBE195-4603-126A-D245-CEB333CB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ADDC97-53AD-1ED5-B6C2-306C4371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743C6D2-1308-1C79-DDED-A88C897FC85F}"/>
              </a:ext>
            </a:extLst>
          </p:cNvPr>
          <p:cNvSpPr/>
          <p:nvPr/>
        </p:nvSpPr>
        <p:spPr>
          <a:xfrm>
            <a:off x="1725105" y="1894788"/>
            <a:ext cx="8729221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Exposure metrics</a:t>
            </a:r>
            <a:r>
              <a:rPr kumimoji="1" lang="ja-JP" altLang="en-US" b="1" dirty="0"/>
              <a:t>とエンドポイント（</a:t>
            </a:r>
            <a:r>
              <a:rPr kumimoji="1" lang="en-US" altLang="ja-JP" b="1" dirty="0"/>
              <a:t>CRS</a:t>
            </a:r>
            <a:r>
              <a:rPr kumimoji="1" lang="ja-JP" altLang="en-US" b="1" dirty="0"/>
              <a:t>）との関係を図示して考察する</a:t>
            </a:r>
            <a:endParaRPr kumimoji="1" lang="en-US" altLang="ja-JP" b="1" dirty="0"/>
          </a:p>
          <a:p>
            <a:pPr algn="ctr"/>
            <a:r>
              <a:rPr kumimoji="1" lang="ja-JP" altLang="en-US" dirty="0"/>
              <a:t>使用するスクリプト：</a:t>
            </a:r>
            <a:r>
              <a:rPr kumimoji="1" lang="en-US" altLang="ja-JP" dirty="0"/>
              <a:t>ex2_01_er_graphic.R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237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1A9000-A252-E738-D008-3450BB33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963738-F030-DAC6-50CC-FB924B05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39BEA9E5-7765-2791-443F-F2CC4D51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63" y="-293912"/>
            <a:ext cx="12084730" cy="15726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kumimoji="1" lang="en-US" altLang="ja-JP" sz="3200" b="1">
                <a:latin typeface="Meiryo UI" panose="020B0604030504040204" pitchFamily="50" charset="-128"/>
                <a:ea typeface="Meiryo UI" panose="020B0604030504040204" pitchFamily="50" charset="-128"/>
              </a:rPr>
              <a:t>Exposure Metrics</a:t>
            </a:r>
            <a:r>
              <a:rPr kumimoji="1" lang="ja-JP" altLang="en-US" sz="3200" b="1">
                <a:latin typeface="Meiryo UI" panose="020B0604030504040204" pitchFamily="50" charset="-128"/>
                <a:ea typeface="Meiryo UI" panose="020B0604030504040204" pitchFamily="50" charset="-128"/>
              </a:rPr>
              <a:t>の相関関係</a:t>
            </a:r>
            <a:endParaRPr kumimoji="1" lang="ja-JP" altLang="en-US" sz="2800" b="1">
              <a:solidFill>
                <a:srgbClr val="7030A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837E19-C1E4-A0C9-95C5-66479FC4A41D}"/>
              </a:ext>
            </a:extLst>
          </p:cNvPr>
          <p:cNvSpPr/>
          <p:nvPr/>
        </p:nvSpPr>
        <p:spPr>
          <a:xfrm>
            <a:off x="1725105" y="1894788"/>
            <a:ext cx="8729221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Exposure metrics</a:t>
            </a:r>
            <a:r>
              <a:rPr kumimoji="1" lang="ja-JP" altLang="en-US" b="1" dirty="0"/>
              <a:t>間の相関関係を図示して考察する</a:t>
            </a:r>
            <a:endParaRPr kumimoji="1" lang="en-US" altLang="ja-JP" b="1" dirty="0"/>
          </a:p>
          <a:p>
            <a:pPr algn="ctr"/>
            <a:r>
              <a:rPr kumimoji="1" lang="ja-JP" altLang="en-US" dirty="0"/>
              <a:t>使用するスクリプト：</a:t>
            </a:r>
            <a:r>
              <a:rPr kumimoji="1" lang="en-US" altLang="ja-JP" dirty="0"/>
              <a:t>ex2_02_exposure_matrix.R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54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5382F-DC18-C737-BCFF-2F9508859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6EDBF-0FAA-F076-41E2-0DBB2589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55" y="1533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3200" b="1">
                <a:latin typeface="Meiryo UI" panose="020B0604030504040204" pitchFamily="50" charset="-128"/>
                <a:ea typeface="Meiryo UI" panose="020B0604030504040204" pitchFamily="50" charset="-128"/>
              </a:rPr>
              <a:t>Exposure-Response for RR: Model Fitting</a:t>
            </a:r>
            <a:endParaRPr kumimoji="1" lang="ja-JP" altLang="en-US" sz="32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CFB4DC-D20D-9B7F-2F1F-AA69D481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3DE545-B85A-4F1E-2F19-2AA9B606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BB2AA1E-EBEB-287D-881D-031898F7CEFC}"/>
              </a:ext>
            </a:extLst>
          </p:cNvPr>
          <p:cNvSpPr/>
          <p:nvPr/>
        </p:nvSpPr>
        <p:spPr>
          <a:xfrm>
            <a:off x="1725105" y="1894788"/>
            <a:ext cx="8729221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Exposure metrics</a:t>
            </a:r>
            <a:r>
              <a:rPr kumimoji="1" lang="ja-JP" altLang="en-US" b="1" dirty="0"/>
              <a:t>とエンドポイントの</a:t>
            </a:r>
            <a:r>
              <a:rPr kumimoji="1" lang="en-US" altLang="ja-JP" b="1" dirty="0"/>
              <a:t>logistic</a:t>
            </a:r>
            <a:r>
              <a:rPr kumimoji="1" lang="ja-JP" altLang="en-US" b="1" dirty="0"/>
              <a:t>回帰分析を実施して</a:t>
            </a:r>
            <a:r>
              <a:rPr kumimoji="1" lang="en-US" altLang="ja-JP" b="1" dirty="0"/>
              <a:t>fitting</a:t>
            </a:r>
            <a:r>
              <a:rPr kumimoji="1" lang="ja-JP" altLang="en-US" b="1" dirty="0"/>
              <a:t>結果を掲載する</a:t>
            </a:r>
            <a:endParaRPr kumimoji="1" lang="en-US" altLang="ja-JP" b="1" dirty="0"/>
          </a:p>
          <a:p>
            <a:pPr algn="ctr"/>
            <a:r>
              <a:rPr kumimoji="1" lang="ja-JP" altLang="en-US" dirty="0"/>
              <a:t>共変量を考慮しない</a:t>
            </a:r>
            <a:r>
              <a:rPr kumimoji="1" lang="en-US" altLang="ja-JP" dirty="0"/>
              <a:t>logistic</a:t>
            </a:r>
            <a:r>
              <a:rPr kumimoji="1" lang="ja-JP" altLang="en-US" dirty="0"/>
              <a:t>回帰分析：</a:t>
            </a:r>
            <a:r>
              <a:rPr kumimoji="1" lang="en-US" altLang="ja-JP" dirty="0"/>
              <a:t>ex2_06_logit_reg.R</a:t>
            </a:r>
          </a:p>
          <a:p>
            <a:pPr algn="ctr"/>
            <a:r>
              <a:rPr kumimoji="1" lang="ja-JP" altLang="en-US" dirty="0"/>
              <a:t>共変量で調整した</a:t>
            </a:r>
            <a:r>
              <a:rPr kumimoji="1" lang="en-US" altLang="ja-JP" dirty="0"/>
              <a:t>logistic</a:t>
            </a:r>
            <a:r>
              <a:rPr kumimoji="1" lang="ja-JP" altLang="en-US" dirty="0"/>
              <a:t>回帰分析：</a:t>
            </a:r>
            <a:r>
              <a:rPr lang="en-US" altLang="ja-JP" dirty="0"/>
              <a:t>ex2_07_logit_reg_cov.R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共変量でマッチングした</a:t>
            </a:r>
            <a:r>
              <a:rPr kumimoji="1" lang="en-US" altLang="ja-JP" dirty="0"/>
              <a:t>logistic</a:t>
            </a:r>
            <a:r>
              <a:rPr kumimoji="1" lang="ja-JP" altLang="en-US" dirty="0"/>
              <a:t>回帰分析：</a:t>
            </a:r>
            <a:r>
              <a:rPr lang="en-US" altLang="ja-JP" dirty="0"/>
              <a:t> ex2_08_logit_reg_matched.R</a:t>
            </a:r>
          </a:p>
          <a:p>
            <a:pPr algn="ctr"/>
            <a:r>
              <a:rPr kumimoji="1" lang="en-US" altLang="ja-JP" dirty="0"/>
              <a:t>logistic</a:t>
            </a:r>
            <a:r>
              <a:rPr kumimoji="1" lang="ja-JP" altLang="en-US" dirty="0"/>
              <a:t>回帰モデルの</a:t>
            </a:r>
            <a:r>
              <a:rPr kumimoji="1" lang="en-US" altLang="ja-JP" dirty="0"/>
              <a:t>AIC</a:t>
            </a:r>
            <a:r>
              <a:rPr kumimoji="1" lang="ja-JP" altLang="en-US" dirty="0"/>
              <a:t>の比較：</a:t>
            </a:r>
            <a:r>
              <a:rPr kumimoji="1" lang="en-US" altLang="ja-JP" dirty="0"/>
              <a:t>ex2_09_aic_compare.R</a:t>
            </a:r>
          </a:p>
          <a:p>
            <a:pPr algn="ctr"/>
            <a:r>
              <a:rPr lang="en-US" altLang="ja-JP" dirty="0"/>
              <a:t>Logistic</a:t>
            </a:r>
            <a:r>
              <a:rPr lang="ja-JP" altLang="en-US" dirty="0"/>
              <a:t>回帰モデルの</a:t>
            </a:r>
            <a:r>
              <a:rPr lang="en-US" altLang="ja-JP" dirty="0"/>
              <a:t>ER curve</a:t>
            </a:r>
            <a:r>
              <a:rPr lang="ja-JP" altLang="en-US" dirty="0"/>
              <a:t>の比較：</a:t>
            </a:r>
            <a:r>
              <a:rPr lang="en-US" altLang="ja-JP" dirty="0"/>
              <a:t>ex2_10_er_compare.R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771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A2B32-7E9B-7EE1-C38E-2F111791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D3A9C-EEBE-2440-FB2B-9125FE94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92" y="-1051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共変量の影響：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24330B-1EAA-0611-4342-FFF01957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ADA40B-5AD1-1F37-4C9B-8C6B003D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A567255-8280-4FF3-E2BD-927CE73879A3}"/>
              </a:ext>
            </a:extLst>
          </p:cNvPr>
          <p:cNvSpPr/>
          <p:nvPr/>
        </p:nvSpPr>
        <p:spPr>
          <a:xfrm>
            <a:off x="1725105" y="1894788"/>
            <a:ext cx="8729221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共変量をモデルで考慮する際、共変量間の相関及び共変量の</a:t>
            </a:r>
            <a:r>
              <a:rPr kumimoji="1" lang="en-US" altLang="ja-JP" b="1" dirty="0"/>
              <a:t>ER</a:t>
            </a:r>
            <a:r>
              <a:rPr kumimoji="1" lang="ja-JP" altLang="en-US" b="1" dirty="0"/>
              <a:t>関係への影響を図示して考察する</a:t>
            </a:r>
            <a:endParaRPr kumimoji="1" lang="en-US" altLang="ja-JP" b="1" dirty="0"/>
          </a:p>
          <a:p>
            <a:pPr algn="ctr"/>
            <a:r>
              <a:rPr lang="ja-JP" altLang="en-US" dirty="0"/>
              <a:t>共変量間の相関：</a:t>
            </a:r>
            <a:r>
              <a:rPr lang="en-US" altLang="ja-JP" dirty="0"/>
              <a:t>ex2_03_covariate_matrix.R</a:t>
            </a:r>
            <a:endParaRPr lang="ja-JP" altLang="en-US" dirty="0"/>
          </a:p>
          <a:p>
            <a:pPr algn="ctr"/>
            <a:r>
              <a:rPr kumimoji="1" lang="ja-JP" altLang="en-US" dirty="0"/>
              <a:t>共変量の</a:t>
            </a:r>
            <a:r>
              <a:rPr kumimoji="1" lang="en-US" altLang="ja-JP" dirty="0"/>
              <a:t>ER</a:t>
            </a:r>
            <a:r>
              <a:rPr kumimoji="1" lang="ja-JP" altLang="en-US" dirty="0"/>
              <a:t>関係への影響：</a:t>
            </a:r>
            <a:r>
              <a:rPr kumimoji="1" lang="en-US" altLang="ja-JP" dirty="0"/>
              <a:t>ex2_04_covariate_er.R</a:t>
            </a:r>
          </a:p>
          <a:p>
            <a:pPr algn="ctr"/>
            <a:r>
              <a:rPr lang="ja-JP" altLang="en-US" dirty="0"/>
              <a:t>共変量の</a:t>
            </a:r>
            <a:r>
              <a:rPr lang="en-US" altLang="ja-JP" dirty="0"/>
              <a:t>exposure metrics</a:t>
            </a:r>
            <a:r>
              <a:rPr lang="ja-JP" altLang="en-US" dirty="0"/>
              <a:t>への影響：</a:t>
            </a:r>
            <a:r>
              <a:rPr lang="en-US" altLang="ja-JP" dirty="0"/>
              <a:t>ex2_05_exposure_covariate.R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22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9409CC6-13BF-7CCC-EB1E-3C9C63F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b="1">
                <a:latin typeface="Meiryo UI" panose="020B0604030504040204" pitchFamily="50" charset="-128"/>
                <a:ea typeface="Meiryo UI" panose="020B0604030504040204" pitchFamily="50" charset="-128"/>
              </a:rPr>
              <a:t>Exposure-</a:t>
            </a:r>
            <a:r>
              <a:rPr lang="ja-JP" altLang="en-US" sz="4400" b="1">
                <a:latin typeface="Meiryo UI" panose="020B0604030504040204" pitchFamily="50" charset="-128"/>
                <a:ea typeface="Meiryo UI" panose="020B0604030504040204" pitchFamily="50" charset="-128"/>
              </a:rPr>
              <a:t>有効性解析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46CB1B8-312A-6085-F37E-519740820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29DF3C-11DF-E58D-3FCF-00DEA860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276FFD-0AE2-D808-3F97-4E278C28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3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CE9ED-0603-87C7-BCEA-723CD0AA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82" y="-6356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Exposure-Response for </a:t>
            </a:r>
            <a:r>
              <a:rPr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RR</a:t>
            </a:r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endParaRPr kumimoji="1" lang="ja-JP" altLang="en-US" sz="2400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CBE195-4603-126A-D245-CEB333CB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ADDC97-53AD-1ED5-B6C2-306C4371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63535A8-1CB4-0F99-4579-08320F34E0DB}"/>
              </a:ext>
            </a:extLst>
          </p:cNvPr>
          <p:cNvSpPr/>
          <p:nvPr/>
        </p:nvSpPr>
        <p:spPr>
          <a:xfrm>
            <a:off x="1725105" y="1894788"/>
            <a:ext cx="8729221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Exposure metrics</a:t>
            </a:r>
            <a:r>
              <a:rPr kumimoji="1" lang="ja-JP" altLang="en-US" b="1" dirty="0"/>
              <a:t>とエンドポイント（</a:t>
            </a:r>
            <a:r>
              <a:rPr kumimoji="1" lang="en-US" altLang="ja-JP" b="1" dirty="0"/>
              <a:t>response</a:t>
            </a:r>
            <a:r>
              <a:rPr kumimoji="1" lang="ja-JP" altLang="en-US" b="1" dirty="0"/>
              <a:t>）との関係を図示して考察する</a:t>
            </a:r>
            <a:endParaRPr kumimoji="1" lang="en-US" altLang="ja-JP" b="1" dirty="0"/>
          </a:p>
          <a:p>
            <a:pPr algn="ctr"/>
            <a:r>
              <a:rPr kumimoji="1" lang="ja-JP" altLang="en-US" dirty="0"/>
              <a:t>使用するスクリプト：</a:t>
            </a:r>
            <a:r>
              <a:rPr kumimoji="1" lang="en-US" altLang="ja-JP" dirty="0"/>
              <a:t>ex2_01_er_graphic.R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284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CE9ED-0603-87C7-BCEA-723CD0AA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55" y="1533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3200" b="1">
                <a:latin typeface="Meiryo UI" panose="020B0604030504040204" pitchFamily="50" charset="-128"/>
                <a:ea typeface="Meiryo UI" panose="020B0604030504040204" pitchFamily="50" charset="-128"/>
              </a:rPr>
              <a:t>Exposure-Response for RR: Model Fitting</a:t>
            </a:r>
            <a:endParaRPr kumimoji="1" lang="ja-JP" altLang="en-US" sz="32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CBE195-4603-126A-D245-CEB333CB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医薬品開発のための</a:t>
            </a:r>
            <a:r>
              <a:rPr kumimoji="1" lang="en-US" altLang="ja-JP"/>
              <a:t>PPKPD</a:t>
            </a:r>
            <a:r>
              <a:rPr kumimoji="1" lang="ja-JP" altLang="en-US"/>
              <a:t>セミナー</a:t>
            </a:r>
            <a:r>
              <a:rPr kumimoji="1" lang="en-US" altLang="ja-JP"/>
              <a:t>2025: </a:t>
            </a:r>
            <a:r>
              <a:rPr kumimoji="1" lang="ja-JP" altLang="en-US"/>
              <a:t>上級者コース，演習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ADDC97-53AD-1ED5-B6C2-306C4371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3E142-7DCC-48FC-B5B1-839A1EE10DE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74BD03-ADF2-C2EB-A755-E2E3779D3066}"/>
              </a:ext>
            </a:extLst>
          </p:cNvPr>
          <p:cNvSpPr/>
          <p:nvPr/>
        </p:nvSpPr>
        <p:spPr>
          <a:xfrm>
            <a:off x="1725105" y="1894788"/>
            <a:ext cx="8729221" cy="274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Exposure metrics</a:t>
            </a:r>
            <a:r>
              <a:rPr kumimoji="1" lang="ja-JP" altLang="en-US" b="1" dirty="0"/>
              <a:t>とエンドポイントの</a:t>
            </a:r>
            <a:r>
              <a:rPr kumimoji="1" lang="en-US" altLang="ja-JP" b="1" dirty="0"/>
              <a:t>logistic</a:t>
            </a:r>
            <a:r>
              <a:rPr kumimoji="1" lang="ja-JP" altLang="en-US" b="1" dirty="0"/>
              <a:t>回帰分析を実施して</a:t>
            </a:r>
            <a:r>
              <a:rPr kumimoji="1" lang="en-US" altLang="ja-JP" b="1" dirty="0"/>
              <a:t>fitting</a:t>
            </a:r>
            <a:r>
              <a:rPr kumimoji="1" lang="ja-JP" altLang="en-US" b="1" dirty="0"/>
              <a:t>結果を掲載する</a:t>
            </a:r>
            <a:endParaRPr kumimoji="1" lang="en-US" altLang="ja-JP" b="1" dirty="0"/>
          </a:p>
          <a:p>
            <a:pPr algn="ctr"/>
            <a:r>
              <a:rPr kumimoji="1" lang="ja-JP" altLang="en-US" dirty="0"/>
              <a:t>共変量を考慮しない</a:t>
            </a:r>
            <a:r>
              <a:rPr kumimoji="1" lang="en-US" altLang="ja-JP" dirty="0"/>
              <a:t>logistic</a:t>
            </a:r>
            <a:r>
              <a:rPr kumimoji="1" lang="ja-JP" altLang="en-US" dirty="0"/>
              <a:t>回帰分析：</a:t>
            </a:r>
            <a:r>
              <a:rPr kumimoji="1" lang="en-US" altLang="ja-JP" dirty="0"/>
              <a:t>ex2_06_logit_reg.R</a:t>
            </a:r>
          </a:p>
          <a:p>
            <a:pPr algn="ctr"/>
            <a:r>
              <a:rPr kumimoji="1" lang="ja-JP" altLang="en-US" dirty="0"/>
              <a:t>共変量で調整した</a:t>
            </a:r>
            <a:r>
              <a:rPr kumimoji="1" lang="en-US" altLang="ja-JP" dirty="0"/>
              <a:t>logistic</a:t>
            </a:r>
            <a:r>
              <a:rPr kumimoji="1" lang="ja-JP" altLang="en-US" dirty="0"/>
              <a:t>回帰分析：</a:t>
            </a:r>
            <a:r>
              <a:rPr lang="en-US" altLang="ja-JP" dirty="0"/>
              <a:t>ex2_07_logit_reg_cov.R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共変量でマッチングした</a:t>
            </a:r>
            <a:r>
              <a:rPr kumimoji="1" lang="en-US" altLang="ja-JP" dirty="0"/>
              <a:t>logistic</a:t>
            </a:r>
            <a:r>
              <a:rPr kumimoji="1" lang="ja-JP" altLang="en-US" dirty="0"/>
              <a:t>回帰分析：</a:t>
            </a:r>
            <a:r>
              <a:rPr lang="en-US" altLang="ja-JP" dirty="0"/>
              <a:t> ex2_08_logit_reg_matched.R</a:t>
            </a:r>
          </a:p>
          <a:p>
            <a:pPr algn="ctr"/>
            <a:r>
              <a:rPr kumimoji="1" lang="en-US" altLang="ja-JP" dirty="0"/>
              <a:t>logistic</a:t>
            </a:r>
            <a:r>
              <a:rPr kumimoji="1" lang="ja-JP" altLang="en-US" dirty="0"/>
              <a:t>回帰モデルの</a:t>
            </a:r>
            <a:r>
              <a:rPr kumimoji="1" lang="en-US" altLang="ja-JP" dirty="0"/>
              <a:t>AIC</a:t>
            </a:r>
            <a:r>
              <a:rPr kumimoji="1" lang="ja-JP" altLang="en-US" dirty="0"/>
              <a:t>の比較：</a:t>
            </a:r>
            <a:r>
              <a:rPr kumimoji="1" lang="en-US" altLang="ja-JP" dirty="0"/>
              <a:t>ex2_09_aic_compare.R</a:t>
            </a:r>
          </a:p>
          <a:p>
            <a:pPr algn="ctr"/>
            <a:r>
              <a:rPr lang="en-US" altLang="ja-JP" dirty="0"/>
              <a:t>Logistic</a:t>
            </a:r>
            <a:r>
              <a:rPr lang="ja-JP" altLang="en-US" dirty="0"/>
              <a:t>回帰モデルの</a:t>
            </a:r>
            <a:r>
              <a:rPr lang="en-US" altLang="ja-JP" dirty="0"/>
              <a:t>ER curve</a:t>
            </a:r>
            <a:r>
              <a:rPr lang="ja-JP" altLang="en-US" dirty="0"/>
              <a:t>の比較：</a:t>
            </a:r>
            <a:r>
              <a:rPr lang="en-US" altLang="ja-JP" dirty="0"/>
              <a:t>ex2_10_er_compare.R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57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ワイド画面</PresentationFormat>
  <Paragraphs>66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游ゴシック</vt:lpstr>
      <vt:lpstr>游ゴシック Light</vt:lpstr>
      <vt:lpstr>Arial</vt:lpstr>
      <vt:lpstr>Calibri</vt:lpstr>
      <vt:lpstr>Office テーマ</vt:lpstr>
      <vt:lpstr>演習２</vt:lpstr>
      <vt:lpstr>Exposure-安全性解析</vt:lpstr>
      <vt:lpstr>Exposure-Response for CRS：</vt:lpstr>
      <vt:lpstr>Exposure Metricsの相関関係</vt:lpstr>
      <vt:lpstr>Exposure-Response for RR: Model Fitting</vt:lpstr>
      <vt:lpstr>共変量の影響：</vt:lpstr>
      <vt:lpstr>Exposure-有効性解析</vt:lpstr>
      <vt:lpstr>Exposure-Response for RR:</vt:lpstr>
      <vt:lpstr>Exposure-Response for RR: Model Fitting</vt:lpstr>
      <vt:lpstr>共変量の影響：</vt:lpstr>
      <vt:lpstr>第III相用量の選択</vt:lpstr>
      <vt:lpstr>Simulationにより求めたDR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Kakara, Makoto</dc:creator>
  <cp:lastModifiedBy>Kakara, Makoto</cp:lastModifiedBy>
  <cp:revision>3</cp:revision>
  <dcterms:created xsi:type="dcterms:W3CDTF">2025-08-06T23:24:36Z</dcterms:created>
  <dcterms:modified xsi:type="dcterms:W3CDTF">2025-08-07T23:16:36Z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-845522627</vt:i4>
  </property>
  <property fmtid="{D5CDD505-2E9C-101B-9397-08002B2CF9AE}" pid="3" name="_NewReviewCycle">
    <vt:lpwstr/>
  </property>
  <property fmtid="{D5CDD505-2E9C-101B-9397-08002B2CF9AE}" pid="4" name="_EmailSubject">
    <vt:lpwstr>夏のセミナー</vt:lpwstr>
  </property>
  <property fmtid="{D5CDD505-2E9C-101B-9397-08002B2CF9AE}" pid="5" name="_AuthorEmail">
    <vt:lpwstr>makoto.kakara@merck.com</vt:lpwstr>
  </property>
  <property fmtid="{D5CDD505-2E9C-101B-9397-08002B2CF9AE}" pid="6" name="_AuthorEmailDisplayName">
    <vt:lpwstr>Kakara, Makoto</vt:lpwstr>
  </property>
</Properties>
</file>