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Raleway"/>
      <p:regular r:id="rId38"/>
      <p:bold r:id="rId39"/>
      <p:italic r:id="rId40"/>
      <p:boldItalic r:id="rId41"/>
    </p:embeddedFont>
    <p:embeddedFont>
      <p:font typeface="La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italic.fntdata"/><Relationship Id="rId20" Type="http://schemas.openxmlformats.org/officeDocument/2006/relationships/slide" Target="slides/slide15.xml"/><Relationship Id="rId42" Type="http://schemas.openxmlformats.org/officeDocument/2006/relationships/font" Target="fonts/Lato-regular.fntdata"/><Relationship Id="rId41" Type="http://schemas.openxmlformats.org/officeDocument/2006/relationships/font" Target="fonts/Raleway-boldItalic.fntdata"/><Relationship Id="rId22" Type="http://schemas.openxmlformats.org/officeDocument/2006/relationships/slide" Target="slides/slide17.xml"/><Relationship Id="rId44" Type="http://schemas.openxmlformats.org/officeDocument/2006/relationships/font" Target="fonts/Lato-italic.fntdata"/><Relationship Id="rId21" Type="http://schemas.openxmlformats.org/officeDocument/2006/relationships/slide" Target="slides/slide16.xml"/><Relationship Id="rId43" Type="http://schemas.openxmlformats.org/officeDocument/2006/relationships/font" Target="fonts/Lato-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aleway-bold.fntdata"/><Relationship Id="rId16" Type="http://schemas.openxmlformats.org/officeDocument/2006/relationships/slide" Target="slides/slide11.xml"/><Relationship Id="rId38" Type="http://schemas.openxmlformats.org/officeDocument/2006/relationships/font" Target="fonts/Raleway-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05ff83849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05ff83849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005ff83849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005ff83849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05ff83849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05ff83849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005ff83849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005ff83849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05ff83849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005ff83849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05ff83849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005ff83849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179cc7b0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179cc7b0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179cc7b0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0179cc7b0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0179cc7b0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0179cc7b0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0179cc7b07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0179cc7b0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05ff8384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05ff8384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0179cc7b07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0179cc7b07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005ff83849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005ff83849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005ff83849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005ff83849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005ff83849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005ff83849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005ff83849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005ff83849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005ff83849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005ff83849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なぜスペクトルシフトでの測定となったのか。スペクトルの弱値の求め方は？</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005ff83849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1005ff83849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なぜスペクトルシフトでの測定となったのか。スペクトルの弱値の求め方は？</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1005ff83849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1005ff83849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1005ff83849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1005ff83849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10179cc7b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10179cc7b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05ff8384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05ff8384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1005ff83849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1005ff83849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1005ff83849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1005ff83849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1005ff83849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1005ff83849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05ff8384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05ff8384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05ff83849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05ff8384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05ff83849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05ff83849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05ff83849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05ff83849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05ff83849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05ff8384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05ff8384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05ff8384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非線形屈折率効果の</a:t>
            </a:r>
            <a:br>
              <a:rPr lang="ja"/>
            </a:br>
            <a:r>
              <a:rPr lang="ja"/>
              <a:t>弱測定</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ja"/>
              <a:t>光量子物理学研究室 河合雅斗</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実験例:それぞれにおける光の状態</a:t>
            </a:r>
            <a:endParaRPr/>
          </a:p>
        </p:txBody>
      </p:sp>
      <p:pic>
        <p:nvPicPr>
          <p:cNvPr id="149" name="Google Shape;149;p22"/>
          <p:cNvPicPr preferRelativeResize="0"/>
          <p:nvPr/>
        </p:nvPicPr>
        <p:blipFill>
          <a:blip r:embed="rId3">
            <a:alphaModFix/>
          </a:blip>
          <a:stretch>
            <a:fillRect/>
          </a:stretch>
        </p:blipFill>
        <p:spPr>
          <a:xfrm>
            <a:off x="538538" y="535200"/>
            <a:ext cx="8066923" cy="4537650"/>
          </a:xfrm>
          <a:prstGeom prst="rect">
            <a:avLst/>
          </a:prstGeom>
          <a:noFill/>
          <a:ln>
            <a:noFill/>
          </a:ln>
        </p:spPr>
      </p:pic>
      <p:sp>
        <p:nvSpPr>
          <p:cNvPr id="150" name="Google Shape;150;p22"/>
          <p:cNvSpPr txBox="1"/>
          <p:nvPr/>
        </p:nvSpPr>
        <p:spPr>
          <a:xfrm>
            <a:off x="3207000" y="4797300"/>
            <a:ext cx="59370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050">
                <a:solidFill>
                  <a:srgbClr val="333333"/>
                </a:solidFill>
                <a:highlight>
                  <a:srgbClr val="FFFFFF"/>
                </a:highlight>
              </a:rPr>
              <a:t>北野正雄. "弱測定と幾何学的位相" 数理科学 Vol.50-3 (No.585), pp.7-13, サイエンス社, 2012.</a:t>
            </a:r>
            <a:endParaRPr>
              <a:latin typeface="Lato"/>
              <a:ea typeface="Lato"/>
              <a:cs typeface="Lato"/>
              <a:sym typeface="Lato"/>
            </a:endParaRPr>
          </a:p>
        </p:txBody>
      </p:sp>
      <p:sp>
        <p:nvSpPr>
          <p:cNvPr id="151" name="Google Shape;151;p22"/>
          <p:cNvSpPr txBox="1"/>
          <p:nvPr/>
        </p:nvSpPr>
        <p:spPr>
          <a:xfrm>
            <a:off x="607225" y="911125"/>
            <a:ext cx="60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latin typeface="Lato"/>
                <a:ea typeface="Lato"/>
                <a:cs typeface="Lato"/>
                <a:sym typeface="Lato"/>
              </a:rPr>
              <a:t>ψ(x)</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実験例</a:t>
            </a:r>
            <a:r>
              <a:rPr lang="ja"/>
              <a:t>:弱値</a:t>
            </a:r>
            <a:r>
              <a:rPr lang="ja"/>
              <a:t>について</a:t>
            </a:r>
            <a:endParaRPr/>
          </a:p>
        </p:txBody>
      </p:sp>
      <p:pic>
        <p:nvPicPr>
          <p:cNvPr id="157" name="Google Shape;157;p23"/>
          <p:cNvPicPr preferRelativeResize="0"/>
          <p:nvPr/>
        </p:nvPicPr>
        <p:blipFill>
          <a:blip r:embed="rId3">
            <a:alphaModFix/>
          </a:blip>
          <a:stretch>
            <a:fillRect/>
          </a:stretch>
        </p:blipFill>
        <p:spPr>
          <a:xfrm>
            <a:off x="538538" y="535200"/>
            <a:ext cx="8066923" cy="4537650"/>
          </a:xfrm>
          <a:prstGeom prst="rect">
            <a:avLst/>
          </a:prstGeom>
          <a:noFill/>
          <a:ln>
            <a:noFill/>
          </a:ln>
        </p:spPr>
      </p:pic>
      <p:sp>
        <p:nvSpPr>
          <p:cNvPr id="158" name="Google Shape;158;p23"/>
          <p:cNvSpPr txBox="1"/>
          <p:nvPr/>
        </p:nvSpPr>
        <p:spPr>
          <a:xfrm>
            <a:off x="3207000" y="4797300"/>
            <a:ext cx="59370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050">
                <a:solidFill>
                  <a:srgbClr val="333333"/>
                </a:solidFill>
                <a:highlight>
                  <a:srgbClr val="FFFFFF"/>
                </a:highlight>
              </a:rPr>
              <a:t>北野正雄. "弱測定と幾何学的位相" 数理科学 Vol.50-3 (No.585), pp.7-13, サイエンス社, 2012.</a:t>
            </a:r>
            <a:endParaRPr>
              <a:latin typeface="Lato"/>
              <a:ea typeface="Lato"/>
              <a:cs typeface="Lato"/>
              <a:sym typeface="Lato"/>
            </a:endParaRPr>
          </a:p>
        </p:txBody>
      </p:sp>
      <p:sp>
        <p:nvSpPr>
          <p:cNvPr id="159" name="Google Shape;159;p23"/>
          <p:cNvSpPr txBox="1"/>
          <p:nvPr/>
        </p:nvSpPr>
        <p:spPr>
          <a:xfrm>
            <a:off x="607225" y="911125"/>
            <a:ext cx="60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latin typeface="Lato"/>
                <a:ea typeface="Lato"/>
                <a:cs typeface="Lato"/>
                <a:sym typeface="Lato"/>
              </a:rPr>
              <a:t>ψ(x)</a:t>
            </a:r>
            <a:endParaRPr>
              <a:latin typeface="Lato"/>
              <a:ea typeface="Lato"/>
              <a:cs typeface="Lato"/>
              <a:sym typeface="Lato"/>
            </a:endParaRPr>
          </a:p>
        </p:txBody>
      </p:sp>
      <p:sp>
        <p:nvSpPr>
          <p:cNvPr id="160" name="Google Shape;160;p23"/>
          <p:cNvSpPr/>
          <p:nvPr/>
        </p:nvSpPr>
        <p:spPr>
          <a:xfrm>
            <a:off x="6883525" y="4421225"/>
            <a:ext cx="361200" cy="535200"/>
          </a:xfrm>
          <a:prstGeom prst="ellipse">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txBox="1"/>
          <p:nvPr/>
        </p:nvSpPr>
        <p:spPr>
          <a:xfrm>
            <a:off x="7288500" y="4282525"/>
            <a:ext cx="1466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solidFill>
                  <a:schemeClr val="accent3"/>
                </a:solidFill>
                <a:latin typeface="Lato"/>
                <a:ea typeface="Lato"/>
                <a:cs typeface="Lato"/>
                <a:sym typeface="Lato"/>
              </a:rPr>
              <a:t>複屈折の効果が増大している</a:t>
            </a:r>
            <a:endParaRPr>
              <a:solidFill>
                <a:schemeClr val="accent3"/>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実験例</a:t>
            </a:r>
            <a:r>
              <a:rPr lang="ja"/>
              <a:t>:</a:t>
            </a:r>
            <a:r>
              <a:rPr lang="ja"/>
              <a:t>光の状態の直感的な理解</a:t>
            </a:r>
            <a:endParaRPr/>
          </a:p>
        </p:txBody>
      </p:sp>
      <p:pic>
        <p:nvPicPr>
          <p:cNvPr id="167" name="Google Shape;167;p24"/>
          <p:cNvPicPr preferRelativeResize="0"/>
          <p:nvPr/>
        </p:nvPicPr>
        <p:blipFill>
          <a:blip r:embed="rId3">
            <a:alphaModFix/>
          </a:blip>
          <a:stretch>
            <a:fillRect/>
          </a:stretch>
        </p:blipFill>
        <p:spPr>
          <a:xfrm>
            <a:off x="607223" y="608977"/>
            <a:ext cx="7929552" cy="4460349"/>
          </a:xfrm>
          <a:prstGeom prst="rect">
            <a:avLst/>
          </a:prstGeom>
          <a:noFill/>
          <a:ln>
            <a:noFill/>
          </a:ln>
        </p:spPr>
      </p:pic>
      <p:sp>
        <p:nvSpPr>
          <p:cNvPr id="168" name="Google Shape;168;p24"/>
          <p:cNvSpPr txBox="1"/>
          <p:nvPr/>
        </p:nvSpPr>
        <p:spPr>
          <a:xfrm>
            <a:off x="3207000" y="4797300"/>
            <a:ext cx="59370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050">
                <a:solidFill>
                  <a:srgbClr val="333333"/>
                </a:solidFill>
                <a:highlight>
                  <a:srgbClr val="FFFFFF"/>
                </a:highlight>
              </a:rPr>
              <a:t>北野正雄. "弱測定と幾何学的位相" 数理科学 Vol.50-3 (No.585), pp.7-13, サイエンス社, 2012.</a:t>
            </a:r>
            <a:endParaRPr>
              <a:latin typeface="Lato"/>
              <a:ea typeface="Lato"/>
              <a:cs typeface="Lato"/>
              <a:sym typeface="Lato"/>
            </a:endParaRPr>
          </a:p>
        </p:txBody>
      </p:sp>
      <p:sp>
        <p:nvSpPr>
          <p:cNvPr id="169" name="Google Shape;169;p24"/>
          <p:cNvSpPr txBox="1"/>
          <p:nvPr/>
        </p:nvSpPr>
        <p:spPr>
          <a:xfrm>
            <a:off x="607225" y="911125"/>
            <a:ext cx="60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latin typeface="Lato"/>
                <a:ea typeface="Lato"/>
                <a:cs typeface="Lato"/>
                <a:sym typeface="Lato"/>
              </a:rPr>
              <a:t>ψ(x)</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テーマ</a:t>
            </a:r>
            <a:endParaRPr/>
          </a:p>
        </p:txBody>
      </p:sp>
      <p:sp>
        <p:nvSpPr>
          <p:cNvPr id="175" name="Google Shape;175;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20000"/>
          </a:bodyPr>
          <a:lstStyle/>
          <a:p>
            <a:pPr indent="-336550" lvl="0" marL="457200" rtl="0" algn="l">
              <a:spcBef>
                <a:spcPts val="0"/>
              </a:spcBef>
              <a:spcAft>
                <a:spcPts val="0"/>
              </a:spcAft>
              <a:buClr>
                <a:srgbClr val="CCCCCC"/>
              </a:buClr>
              <a:buSzPct val="100000"/>
              <a:buAutoNum type="arabicPeriod"/>
            </a:pPr>
            <a:r>
              <a:rPr lang="ja" sz="2000">
                <a:solidFill>
                  <a:srgbClr val="CCCCCC"/>
                </a:solidFill>
              </a:rPr>
              <a:t>目的</a:t>
            </a:r>
            <a:endParaRPr sz="2000">
              <a:solidFill>
                <a:srgbClr val="CCCCCC"/>
              </a:solidFill>
            </a:endParaRPr>
          </a:p>
          <a:p>
            <a:pPr indent="-336550" lvl="0" marL="457200" rtl="0" algn="l">
              <a:spcBef>
                <a:spcPts val="0"/>
              </a:spcBef>
              <a:spcAft>
                <a:spcPts val="0"/>
              </a:spcAft>
              <a:buClr>
                <a:schemeClr val="dk2"/>
              </a:buClr>
              <a:buSzPct val="100000"/>
              <a:buAutoNum type="arabicPeriod"/>
            </a:pPr>
            <a:r>
              <a:rPr b="1" lang="ja" sz="2000">
                <a:solidFill>
                  <a:schemeClr val="dk2"/>
                </a:solidFill>
              </a:rPr>
              <a:t>背景</a:t>
            </a:r>
            <a:endParaRPr b="1" sz="2000">
              <a:solidFill>
                <a:schemeClr val="dk2"/>
              </a:solidFill>
            </a:endParaRPr>
          </a:p>
          <a:p>
            <a:pPr indent="-336550" lvl="1" marL="914400" rtl="0" algn="l">
              <a:spcBef>
                <a:spcPts val="0"/>
              </a:spcBef>
              <a:spcAft>
                <a:spcPts val="0"/>
              </a:spcAft>
              <a:buClr>
                <a:srgbClr val="CCCCCC"/>
              </a:buClr>
              <a:buSzPct val="100000"/>
              <a:buAutoNum type="alphaLcPeriod"/>
            </a:pPr>
            <a:r>
              <a:rPr lang="ja" sz="2000">
                <a:solidFill>
                  <a:srgbClr val="CCCCCC"/>
                </a:solidFill>
              </a:rPr>
              <a:t>弱測定</a:t>
            </a:r>
            <a:endParaRPr sz="2000">
              <a:solidFill>
                <a:srgbClr val="CCCCCC"/>
              </a:solidFill>
            </a:endParaRPr>
          </a:p>
          <a:p>
            <a:pPr indent="-336550" lvl="1" marL="914400" rtl="0" algn="l">
              <a:spcBef>
                <a:spcPts val="0"/>
              </a:spcBef>
              <a:spcAft>
                <a:spcPts val="0"/>
              </a:spcAft>
              <a:buClr>
                <a:srgbClr val="CCCCCC"/>
              </a:buClr>
              <a:buSzPct val="100000"/>
              <a:buAutoNum type="alphaLcPeriod"/>
            </a:pPr>
            <a:r>
              <a:rPr lang="ja" sz="2000">
                <a:solidFill>
                  <a:srgbClr val="CCCCCC"/>
                </a:solidFill>
              </a:rPr>
              <a:t>実験例</a:t>
            </a:r>
            <a:endParaRPr sz="2000">
              <a:solidFill>
                <a:srgbClr val="CCCCCC"/>
              </a:solidFill>
            </a:endParaRPr>
          </a:p>
          <a:p>
            <a:pPr indent="-336550" lvl="1" marL="914400" rtl="0" algn="l">
              <a:spcBef>
                <a:spcPts val="0"/>
              </a:spcBef>
              <a:spcAft>
                <a:spcPts val="0"/>
              </a:spcAft>
              <a:buClr>
                <a:srgbClr val="000000"/>
              </a:buClr>
              <a:buSzPct val="100000"/>
              <a:buAutoNum type="alphaLcPeriod"/>
            </a:pPr>
            <a:r>
              <a:rPr b="1" lang="ja" sz="2000">
                <a:solidFill>
                  <a:srgbClr val="000000"/>
                </a:solidFill>
              </a:rPr>
              <a:t>非線形屈折率効果</a:t>
            </a:r>
            <a:endParaRPr b="1" sz="2000">
              <a:solidFill>
                <a:srgbClr val="000000"/>
              </a:solidFill>
            </a:endParaRPr>
          </a:p>
          <a:p>
            <a:pPr indent="-336550" lvl="1" marL="914400" rtl="0" algn="l">
              <a:spcBef>
                <a:spcPts val="0"/>
              </a:spcBef>
              <a:spcAft>
                <a:spcPts val="0"/>
              </a:spcAft>
              <a:buClr>
                <a:srgbClr val="CCCCCC"/>
              </a:buClr>
              <a:buSzPct val="100000"/>
              <a:buAutoNum type="alphaLcPeriod"/>
            </a:pPr>
            <a:r>
              <a:rPr lang="ja" sz="2000">
                <a:solidFill>
                  <a:srgbClr val="CCCCCC"/>
                </a:solidFill>
              </a:rPr>
              <a:t>本研究での例</a:t>
            </a:r>
            <a:endParaRPr sz="2000">
              <a:solidFill>
                <a:srgbClr val="CCCCCC"/>
              </a:solidFill>
            </a:endParaRPr>
          </a:p>
          <a:p>
            <a:pPr indent="-336550" lvl="0" marL="457200" rtl="0" algn="l">
              <a:spcBef>
                <a:spcPts val="0"/>
              </a:spcBef>
              <a:spcAft>
                <a:spcPts val="0"/>
              </a:spcAft>
              <a:buClr>
                <a:srgbClr val="CCCCCC"/>
              </a:buClr>
              <a:buSzPct val="100000"/>
              <a:buAutoNum type="arabicPeriod"/>
            </a:pPr>
            <a:r>
              <a:rPr lang="ja" sz="2000">
                <a:solidFill>
                  <a:srgbClr val="CCCCCC"/>
                </a:solidFill>
              </a:rPr>
              <a:t>実験系</a:t>
            </a:r>
            <a:endParaRPr sz="2000">
              <a:solidFill>
                <a:srgbClr val="CCCCCC"/>
              </a:solidFill>
            </a:endParaRPr>
          </a:p>
          <a:p>
            <a:pPr indent="-336550" lvl="0" marL="457200" rtl="0" algn="l">
              <a:spcBef>
                <a:spcPts val="0"/>
              </a:spcBef>
              <a:spcAft>
                <a:spcPts val="0"/>
              </a:spcAft>
              <a:buClr>
                <a:srgbClr val="CCCCCC"/>
              </a:buClr>
              <a:buSzPct val="100000"/>
              <a:buAutoNum type="arabicPeriod"/>
            </a:pPr>
            <a:r>
              <a:rPr lang="ja" sz="2000">
                <a:solidFill>
                  <a:srgbClr val="CCCCCC"/>
                </a:solidFill>
              </a:rPr>
              <a:t>方針</a:t>
            </a:r>
            <a:endParaRPr sz="2000">
              <a:solidFill>
                <a:srgbClr val="CCCCCC"/>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非線形屈折率効果</a:t>
            </a:r>
            <a:endParaRPr/>
          </a:p>
        </p:txBody>
      </p:sp>
      <p:sp>
        <p:nvSpPr>
          <p:cNvPr id="181" name="Google Shape;181;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ja" sz="2000"/>
              <a:t>媒質の屈折率が光の強度に比例して変化する現象のこと</a:t>
            </a:r>
            <a:endParaRPr sz="2000"/>
          </a:p>
          <a:p>
            <a:pPr indent="-355600" lvl="0" marL="457200" rtl="0" algn="l">
              <a:spcBef>
                <a:spcPts val="0"/>
              </a:spcBef>
              <a:spcAft>
                <a:spcPts val="0"/>
              </a:spcAft>
              <a:buSzPts val="2000"/>
              <a:buChar char="●"/>
            </a:pPr>
            <a:r>
              <a:rPr lang="ja" sz="2000"/>
              <a:t>光強度をI, 媒質の光強度に依 存する屈折率を n とすると，</a:t>
            </a:r>
            <a:endParaRPr sz="2000"/>
          </a:p>
          <a:p>
            <a:pPr indent="0" lvl="0" marL="0" rtl="0" algn="l">
              <a:spcBef>
                <a:spcPts val="1200"/>
              </a:spcBef>
              <a:spcAft>
                <a:spcPts val="0"/>
              </a:spcAft>
              <a:buNone/>
            </a:pPr>
            <a:r>
              <a:t/>
            </a:r>
            <a:endParaRPr sz="2000"/>
          </a:p>
          <a:p>
            <a:pPr indent="0" lvl="0" marL="0" rtl="0" algn="l">
              <a:spcBef>
                <a:spcPts val="1200"/>
              </a:spcBef>
              <a:spcAft>
                <a:spcPts val="1200"/>
              </a:spcAft>
              <a:buNone/>
            </a:pPr>
            <a:r>
              <a:rPr lang="ja" sz="2000"/>
              <a:t>n</a:t>
            </a:r>
            <a:r>
              <a:rPr baseline="-25000" lang="ja" sz="2000"/>
              <a:t>0</a:t>
            </a:r>
            <a:r>
              <a:rPr lang="ja" sz="2000"/>
              <a:t>は線形な屈折率,n</a:t>
            </a:r>
            <a:r>
              <a:rPr baseline="-25000" lang="ja" sz="2000"/>
              <a:t>2</a:t>
            </a:r>
            <a:r>
              <a:rPr lang="ja" sz="2000"/>
              <a:t>は非線形屈折率である。</a:t>
            </a:r>
            <a:endParaRPr sz="2000"/>
          </a:p>
        </p:txBody>
      </p:sp>
      <p:pic>
        <p:nvPicPr>
          <p:cNvPr id="182" name="Google Shape;182;p26"/>
          <p:cNvPicPr preferRelativeResize="0"/>
          <p:nvPr/>
        </p:nvPicPr>
        <p:blipFill>
          <a:blip r:embed="rId3">
            <a:alphaModFix/>
          </a:blip>
          <a:stretch>
            <a:fillRect/>
          </a:stretch>
        </p:blipFill>
        <p:spPr>
          <a:xfrm>
            <a:off x="3609975" y="3018925"/>
            <a:ext cx="1924050" cy="381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テーマ</a:t>
            </a:r>
            <a:endParaRPr/>
          </a:p>
        </p:txBody>
      </p:sp>
      <p:sp>
        <p:nvSpPr>
          <p:cNvPr id="188" name="Google Shape;188;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20000"/>
          </a:bodyPr>
          <a:lstStyle/>
          <a:p>
            <a:pPr indent="-336550" lvl="0" marL="457200" rtl="0" algn="l">
              <a:spcBef>
                <a:spcPts val="0"/>
              </a:spcBef>
              <a:spcAft>
                <a:spcPts val="0"/>
              </a:spcAft>
              <a:buClr>
                <a:srgbClr val="CCCCCC"/>
              </a:buClr>
              <a:buSzPct val="100000"/>
              <a:buAutoNum type="arabicPeriod"/>
            </a:pPr>
            <a:r>
              <a:rPr lang="ja" sz="2000">
                <a:solidFill>
                  <a:srgbClr val="CCCCCC"/>
                </a:solidFill>
              </a:rPr>
              <a:t>目的</a:t>
            </a:r>
            <a:endParaRPr sz="2000">
              <a:solidFill>
                <a:srgbClr val="CCCCCC"/>
              </a:solidFill>
            </a:endParaRPr>
          </a:p>
          <a:p>
            <a:pPr indent="-336550" lvl="0" marL="457200" rtl="0" algn="l">
              <a:spcBef>
                <a:spcPts val="0"/>
              </a:spcBef>
              <a:spcAft>
                <a:spcPts val="0"/>
              </a:spcAft>
              <a:buClr>
                <a:srgbClr val="CCCCCC"/>
              </a:buClr>
              <a:buSzPct val="100000"/>
              <a:buAutoNum type="arabicPeriod"/>
            </a:pPr>
            <a:r>
              <a:rPr lang="ja" sz="2000">
                <a:solidFill>
                  <a:srgbClr val="CCCCCC"/>
                </a:solidFill>
              </a:rPr>
              <a:t>背景</a:t>
            </a:r>
            <a:endParaRPr sz="2000">
              <a:solidFill>
                <a:srgbClr val="CCCCCC"/>
              </a:solidFill>
            </a:endParaRPr>
          </a:p>
          <a:p>
            <a:pPr indent="-336550" lvl="1" marL="914400" rtl="0" algn="l">
              <a:spcBef>
                <a:spcPts val="0"/>
              </a:spcBef>
              <a:spcAft>
                <a:spcPts val="0"/>
              </a:spcAft>
              <a:buClr>
                <a:srgbClr val="CCCCCC"/>
              </a:buClr>
              <a:buSzPct val="100000"/>
              <a:buAutoNum type="alphaLcPeriod"/>
            </a:pPr>
            <a:r>
              <a:rPr lang="ja" sz="2000">
                <a:solidFill>
                  <a:srgbClr val="CCCCCC"/>
                </a:solidFill>
              </a:rPr>
              <a:t>弱測定</a:t>
            </a:r>
            <a:endParaRPr sz="2000">
              <a:solidFill>
                <a:srgbClr val="CCCCCC"/>
              </a:solidFill>
            </a:endParaRPr>
          </a:p>
          <a:p>
            <a:pPr indent="-336550" lvl="1" marL="914400" rtl="0" algn="l">
              <a:spcBef>
                <a:spcPts val="0"/>
              </a:spcBef>
              <a:spcAft>
                <a:spcPts val="0"/>
              </a:spcAft>
              <a:buClr>
                <a:srgbClr val="CCCCCC"/>
              </a:buClr>
              <a:buSzPct val="100000"/>
              <a:buAutoNum type="alphaLcPeriod"/>
            </a:pPr>
            <a:r>
              <a:rPr lang="ja" sz="2000">
                <a:solidFill>
                  <a:srgbClr val="CCCCCC"/>
                </a:solidFill>
              </a:rPr>
              <a:t>実験例</a:t>
            </a:r>
            <a:endParaRPr sz="2000">
              <a:solidFill>
                <a:srgbClr val="CCCCCC"/>
              </a:solidFill>
            </a:endParaRPr>
          </a:p>
          <a:p>
            <a:pPr indent="-336550" lvl="1" marL="914400" rtl="0" algn="l">
              <a:spcBef>
                <a:spcPts val="0"/>
              </a:spcBef>
              <a:spcAft>
                <a:spcPts val="0"/>
              </a:spcAft>
              <a:buClr>
                <a:srgbClr val="CCCCCC"/>
              </a:buClr>
              <a:buSzPct val="100000"/>
              <a:buAutoNum type="alphaLcPeriod"/>
            </a:pPr>
            <a:r>
              <a:rPr lang="ja" sz="2000">
                <a:solidFill>
                  <a:srgbClr val="CCCCCC"/>
                </a:solidFill>
              </a:rPr>
              <a:t>非線形屈折率効果</a:t>
            </a:r>
            <a:endParaRPr sz="2000">
              <a:solidFill>
                <a:srgbClr val="CCCCCC"/>
              </a:solidFill>
            </a:endParaRPr>
          </a:p>
          <a:p>
            <a:pPr indent="-336550" lvl="1" marL="914400" rtl="0" algn="l">
              <a:spcBef>
                <a:spcPts val="0"/>
              </a:spcBef>
              <a:spcAft>
                <a:spcPts val="0"/>
              </a:spcAft>
              <a:buClr>
                <a:srgbClr val="000000"/>
              </a:buClr>
              <a:buSzPct val="100000"/>
              <a:buAutoNum type="alphaLcPeriod"/>
            </a:pPr>
            <a:r>
              <a:rPr b="1" lang="ja" sz="2000">
                <a:solidFill>
                  <a:srgbClr val="000000"/>
                </a:solidFill>
              </a:rPr>
              <a:t>本研究での例</a:t>
            </a:r>
            <a:endParaRPr b="1" sz="2000">
              <a:solidFill>
                <a:srgbClr val="000000"/>
              </a:solidFill>
            </a:endParaRPr>
          </a:p>
          <a:p>
            <a:pPr indent="-336550" lvl="0" marL="457200" rtl="0" algn="l">
              <a:spcBef>
                <a:spcPts val="0"/>
              </a:spcBef>
              <a:spcAft>
                <a:spcPts val="0"/>
              </a:spcAft>
              <a:buClr>
                <a:srgbClr val="CCCCCC"/>
              </a:buClr>
              <a:buSzPct val="100000"/>
              <a:buAutoNum type="arabicPeriod"/>
            </a:pPr>
            <a:r>
              <a:rPr lang="ja" sz="2000">
                <a:solidFill>
                  <a:srgbClr val="CCCCCC"/>
                </a:solidFill>
              </a:rPr>
              <a:t>実験系</a:t>
            </a:r>
            <a:endParaRPr sz="2000">
              <a:solidFill>
                <a:srgbClr val="CCCCCC"/>
              </a:solidFill>
            </a:endParaRPr>
          </a:p>
          <a:p>
            <a:pPr indent="-336550" lvl="0" marL="457200" rtl="0" algn="l">
              <a:spcBef>
                <a:spcPts val="0"/>
              </a:spcBef>
              <a:spcAft>
                <a:spcPts val="0"/>
              </a:spcAft>
              <a:buClr>
                <a:srgbClr val="CCCCCC"/>
              </a:buClr>
              <a:buSzPct val="100000"/>
              <a:buAutoNum type="arabicPeriod"/>
            </a:pPr>
            <a:r>
              <a:rPr lang="ja" sz="2000">
                <a:solidFill>
                  <a:srgbClr val="CCCCCC"/>
                </a:solidFill>
              </a:rPr>
              <a:t>方針</a:t>
            </a:r>
            <a:endParaRPr sz="2000">
              <a:solidFill>
                <a:srgbClr val="CCCCCC"/>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cxnSp>
        <p:nvCxnSpPr>
          <p:cNvPr id="193" name="Google Shape;193;p28"/>
          <p:cNvCxnSpPr/>
          <p:nvPr/>
        </p:nvCxnSpPr>
        <p:spPr>
          <a:xfrm flipH="1" rot="10800000">
            <a:off x="1723525" y="1400025"/>
            <a:ext cx="459000" cy="6441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194" name="Google Shape;194;p28"/>
          <p:cNvCxnSpPr/>
          <p:nvPr/>
        </p:nvCxnSpPr>
        <p:spPr>
          <a:xfrm rot="10800000">
            <a:off x="2182575" y="1400125"/>
            <a:ext cx="446100" cy="628800"/>
          </a:xfrm>
          <a:prstGeom prst="curvedConnector3">
            <a:avLst>
              <a:gd fmla="val 50000" name="adj1"/>
            </a:avLst>
          </a:prstGeom>
          <a:noFill/>
          <a:ln cap="flat" cmpd="sng" w="9525">
            <a:solidFill>
              <a:schemeClr val="dk2"/>
            </a:solidFill>
            <a:prstDash val="solid"/>
            <a:round/>
            <a:headEnd len="med" w="med" type="none"/>
            <a:tailEnd len="med" w="med" type="none"/>
          </a:ln>
        </p:spPr>
      </p:cxnSp>
      <p:sp>
        <p:nvSpPr>
          <p:cNvPr id="195" name="Google Shape;195;p28"/>
          <p:cNvSpPr txBox="1"/>
          <p:nvPr>
            <p:ph idx="4294967295"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非線形屈折率効果の異方性</a:t>
            </a:r>
            <a:r>
              <a:rPr lang="ja"/>
              <a:t>:</a:t>
            </a:r>
            <a:r>
              <a:rPr lang="ja"/>
              <a:t>等方性媒質</a:t>
            </a:r>
            <a:endParaRPr/>
          </a:p>
        </p:txBody>
      </p:sp>
      <p:cxnSp>
        <p:nvCxnSpPr>
          <p:cNvPr id="196" name="Google Shape;196;p28"/>
          <p:cNvCxnSpPr/>
          <p:nvPr/>
        </p:nvCxnSpPr>
        <p:spPr>
          <a:xfrm flipH="1" rot="10800000">
            <a:off x="6515325" y="1400025"/>
            <a:ext cx="459000" cy="6441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197" name="Google Shape;197;p28"/>
          <p:cNvCxnSpPr/>
          <p:nvPr/>
        </p:nvCxnSpPr>
        <p:spPr>
          <a:xfrm rot="10800000">
            <a:off x="6974375" y="1400125"/>
            <a:ext cx="446100" cy="6288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198" name="Google Shape;198;p28"/>
          <p:cNvCxnSpPr/>
          <p:nvPr/>
        </p:nvCxnSpPr>
        <p:spPr>
          <a:xfrm flipH="1">
            <a:off x="1817350" y="2738825"/>
            <a:ext cx="734400" cy="768900"/>
          </a:xfrm>
          <a:prstGeom prst="straightConnector1">
            <a:avLst/>
          </a:prstGeom>
          <a:noFill/>
          <a:ln cap="flat" cmpd="sng" w="9525">
            <a:solidFill>
              <a:schemeClr val="dk2"/>
            </a:solidFill>
            <a:prstDash val="solid"/>
            <a:round/>
            <a:headEnd len="med" w="med" type="none"/>
            <a:tailEnd len="med" w="med" type="none"/>
          </a:ln>
        </p:spPr>
      </p:cxnSp>
      <p:cxnSp>
        <p:nvCxnSpPr>
          <p:cNvPr id="199" name="Google Shape;199;p28"/>
          <p:cNvCxnSpPr/>
          <p:nvPr/>
        </p:nvCxnSpPr>
        <p:spPr>
          <a:xfrm flipH="1">
            <a:off x="6600625" y="2738825"/>
            <a:ext cx="734400" cy="768900"/>
          </a:xfrm>
          <a:prstGeom prst="straightConnector1">
            <a:avLst/>
          </a:prstGeom>
          <a:noFill/>
          <a:ln cap="flat" cmpd="sng" w="9525">
            <a:solidFill>
              <a:schemeClr val="dk2"/>
            </a:solidFill>
            <a:prstDash val="solid"/>
            <a:round/>
            <a:headEnd len="med" w="med" type="none"/>
            <a:tailEnd len="med" w="med" type="none"/>
          </a:ln>
        </p:spPr>
      </p:cxnSp>
      <p:sp>
        <p:nvSpPr>
          <p:cNvPr id="200" name="Google Shape;200;p28"/>
          <p:cNvSpPr txBox="1"/>
          <p:nvPr/>
        </p:nvSpPr>
        <p:spPr>
          <a:xfrm>
            <a:off x="1730638" y="3627600"/>
            <a:ext cx="90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Lato"/>
                <a:ea typeface="Lato"/>
                <a:cs typeface="Lato"/>
                <a:sym typeface="Lato"/>
              </a:rPr>
              <a:t>| D &gt;</a:t>
            </a:r>
            <a:endParaRPr>
              <a:latin typeface="Lato"/>
              <a:ea typeface="Lato"/>
              <a:cs typeface="Lato"/>
              <a:sym typeface="Lato"/>
            </a:endParaRPr>
          </a:p>
        </p:txBody>
      </p:sp>
      <p:sp>
        <p:nvSpPr>
          <p:cNvPr id="201" name="Google Shape;201;p28"/>
          <p:cNvSpPr txBox="1"/>
          <p:nvPr/>
        </p:nvSpPr>
        <p:spPr>
          <a:xfrm>
            <a:off x="6513913" y="3627600"/>
            <a:ext cx="90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Lato"/>
                <a:ea typeface="Lato"/>
                <a:cs typeface="Lato"/>
                <a:sym typeface="Lato"/>
              </a:rPr>
              <a:t>| D &gt;</a:t>
            </a:r>
            <a:endParaRPr>
              <a:latin typeface="Lato"/>
              <a:ea typeface="Lato"/>
              <a:cs typeface="Lato"/>
              <a:sym typeface="Lato"/>
            </a:endParaRPr>
          </a:p>
        </p:txBody>
      </p:sp>
      <p:sp>
        <p:nvSpPr>
          <p:cNvPr id="202" name="Google Shape;202;p28"/>
          <p:cNvSpPr txBox="1"/>
          <p:nvPr/>
        </p:nvSpPr>
        <p:spPr>
          <a:xfrm>
            <a:off x="1274713" y="892125"/>
            <a:ext cx="90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Lato"/>
                <a:ea typeface="Lato"/>
                <a:cs typeface="Lato"/>
                <a:sym typeface="Lato"/>
              </a:rPr>
              <a:t>| V &gt;</a:t>
            </a:r>
            <a:endParaRPr>
              <a:latin typeface="Lato"/>
              <a:ea typeface="Lato"/>
              <a:cs typeface="Lato"/>
              <a:sym typeface="Lato"/>
            </a:endParaRPr>
          </a:p>
        </p:txBody>
      </p:sp>
      <p:sp>
        <p:nvSpPr>
          <p:cNvPr id="203" name="Google Shape;203;p28"/>
          <p:cNvSpPr txBox="1"/>
          <p:nvPr/>
        </p:nvSpPr>
        <p:spPr>
          <a:xfrm>
            <a:off x="2182563" y="892125"/>
            <a:ext cx="90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Lato"/>
                <a:ea typeface="Lato"/>
                <a:cs typeface="Lato"/>
                <a:sym typeface="Lato"/>
              </a:rPr>
              <a:t>| H &gt;</a:t>
            </a:r>
            <a:endParaRPr>
              <a:latin typeface="Lato"/>
              <a:ea typeface="Lato"/>
              <a:cs typeface="Lato"/>
              <a:sym typeface="Lato"/>
            </a:endParaRPr>
          </a:p>
        </p:txBody>
      </p:sp>
      <p:sp>
        <p:nvSpPr>
          <p:cNvPr id="204" name="Google Shape;204;p28"/>
          <p:cNvSpPr txBox="1"/>
          <p:nvPr/>
        </p:nvSpPr>
        <p:spPr>
          <a:xfrm>
            <a:off x="6059988" y="892125"/>
            <a:ext cx="90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Lato"/>
                <a:ea typeface="Lato"/>
                <a:cs typeface="Lato"/>
                <a:sym typeface="Lato"/>
              </a:rPr>
              <a:t>| V &gt;</a:t>
            </a:r>
            <a:endParaRPr>
              <a:latin typeface="Lato"/>
              <a:ea typeface="Lato"/>
              <a:cs typeface="Lato"/>
              <a:sym typeface="Lato"/>
            </a:endParaRPr>
          </a:p>
        </p:txBody>
      </p:sp>
      <p:sp>
        <p:nvSpPr>
          <p:cNvPr id="205" name="Google Shape;205;p28"/>
          <p:cNvSpPr txBox="1"/>
          <p:nvPr/>
        </p:nvSpPr>
        <p:spPr>
          <a:xfrm>
            <a:off x="6967838" y="892125"/>
            <a:ext cx="90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Lato"/>
                <a:ea typeface="Lato"/>
                <a:cs typeface="Lato"/>
                <a:sym typeface="Lato"/>
              </a:rPr>
              <a:t>| H &gt;</a:t>
            </a:r>
            <a:endParaRPr>
              <a:latin typeface="Lato"/>
              <a:ea typeface="Lato"/>
              <a:cs typeface="Lato"/>
              <a:sym typeface="Lato"/>
            </a:endParaRPr>
          </a:p>
        </p:txBody>
      </p:sp>
      <p:sp>
        <p:nvSpPr>
          <p:cNvPr id="206" name="Google Shape;206;p28"/>
          <p:cNvSpPr/>
          <p:nvPr/>
        </p:nvSpPr>
        <p:spPr>
          <a:xfrm>
            <a:off x="3943500" y="2029200"/>
            <a:ext cx="1257000" cy="108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7" name="Google Shape;207;p28"/>
          <p:cNvCxnSpPr/>
          <p:nvPr/>
        </p:nvCxnSpPr>
        <p:spPr>
          <a:xfrm>
            <a:off x="623725" y="2563200"/>
            <a:ext cx="8074200" cy="0"/>
          </a:xfrm>
          <a:prstGeom prst="straightConnector1">
            <a:avLst/>
          </a:prstGeom>
          <a:noFill/>
          <a:ln cap="flat" cmpd="sng" w="9525">
            <a:solidFill>
              <a:schemeClr val="dk2"/>
            </a:solidFill>
            <a:prstDash val="solid"/>
            <a:round/>
            <a:headEnd len="med" w="med" type="none"/>
            <a:tailEnd len="med" w="med" type="stealth"/>
          </a:ln>
        </p:spPr>
      </p:cxnSp>
      <p:sp>
        <p:nvSpPr>
          <p:cNvPr id="208" name="Google Shape;208;p28"/>
          <p:cNvSpPr txBox="1"/>
          <p:nvPr/>
        </p:nvSpPr>
        <p:spPr>
          <a:xfrm>
            <a:off x="3811488" y="3383425"/>
            <a:ext cx="1529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solidFill>
                  <a:schemeClr val="accent3"/>
                </a:solidFill>
                <a:latin typeface="Lato"/>
                <a:ea typeface="Lato"/>
                <a:cs typeface="Lato"/>
                <a:sym typeface="Lato"/>
              </a:rPr>
              <a:t>n</a:t>
            </a:r>
            <a:r>
              <a:rPr baseline="-25000" lang="ja">
                <a:solidFill>
                  <a:schemeClr val="accent3"/>
                </a:solidFill>
                <a:latin typeface="Lato"/>
                <a:ea typeface="Lato"/>
                <a:cs typeface="Lato"/>
                <a:sym typeface="Lato"/>
              </a:rPr>
              <a:t>⊥</a:t>
            </a:r>
            <a:r>
              <a:rPr lang="ja">
                <a:solidFill>
                  <a:schemeClr val="accent3"/>
                </a:solidFill>
                <a:latin typeface="Lato"/>
                <a:ea typeface="Lato"/>
                <a:cs typeface="Lato"/>
                <a:sym typeface="Lato"/>
              </a:rPr>
              <a:t> = n</a:t>
            </a:r>
            <a:r>
              <a:rPr baseline="-25000" lang="ja">
                <a:solidFill>
                  <a:schemeClr val="accent3"/>
                </a:solidFill>
                <a:latin typeface="Lato"/>
                <a:ea typeface="Lato"/>
                <a:cs typeface="Lato"/>
                <a:sym typeface="Lato"/>
              </a:rPr>
              <a:t>//</a:t>
            </a:r>
            <a:endParaRPr>
              <a:solidFill>
                <a:schemeClr val="accent3"/>
              </a:solidFill>
              <a:latin typeface="Lato"/>
              <a:ea typeface="Lato"/>
              <a:cs typeface="Lato"/>
              <a:sym typeface="Lato"/>
            </a:endParaRPr>
          </a:p>
        </p:txBody>
      </p:sp>
      <p:sp>
        <p:nvSpPr>
          <p:cNvPr id="209" name="Google Shape;209;p28"/>
          <p:cNvSpPr txBox="1"/>
          <p:nvPr/>
        </p:nvSpPr>
        <p:spPr>
          <a:xfrm>
            <a:off x="2092967" y="4052750"/>
            <a:ext cx="2116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ja">
                <a:latin typeface="Lato"/>
                <a:ea typeface="Lato"/>
                <a:cs typeface="Lato"/>
                <a:sym typeface="Lato"/>
              </a:rPr>
              <a:t>鉛直方向と水平方向の屈折率が同じ</a:t>
            </a:r>
            <a:endParaRPr b="1">
              <a:latin typeface="Lato"/>
              <a:ea typeface="Lato"/>
              <a:cs typeface="Lato"/>
              <a:sym typeface="Lato"/>
            </a:endParaRPr>
          </a:p>
        </p:txBody>
      </p:sp>
      <p:cxnSp>
        <p:nvCxnSpPr>
          <p:cNvPr id="210" name="Google Shape;210;p28"/>
          <p:cNvCxnSpPr>
            <a:stCxn id="209" idx="3"/>
          </p:cNvCxnSpPr>
          <p:nvPr/>
        </p:nvCxnSpPr>
        <p:spPr>
          <a:xfrm flipH="1" rot="10800000">
            <a:off x="4209467" y="4357550"/>
            <a:ext cx="902700" cy="3000"/>
          </a:xfrm>
          <a:prstGeom prst="straightConnector1">
            <a:avLst/>
          </a:prstGeom>
          <a:noFill/>
          <a:ln cap="flat" cmpd="sng" w="9525">
            <a:solidFill>
              <a:schemeClr val="dk2"/>
            </a:solidFill>
            <a:prstDash val="solid"/>
            <a:round/>
            <a:headEnd len="med" w="med" type="none"/>
            <a:tailEnd len="med" w="med" type="stealth"/>
          </a:ln>
        </p:spPr>
      </p:cxnSp>
      <p:sp>
        <p:nvSpPr>
          <p:cNvPr id="211" name="Google Shape;211;p28"/>
          <p:cNvSpPr txBox="1"/>
          <p:nvPr/>
        </p:nvSpPr>
        <p:spPr>
          <a:xfrm>
            <a:off x="5112167" y="4147675"/>
            <a:ext cx="2116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ja">
                <a:latin typeface="Lato"/>
                <a:ea typeface="Lato"/>
                <a:cs typeface="Lato"/>
                <a:sym typeface="Lato"/>
              </a:rPr>
              <a:t>位相差は生じない</a:t>
            </a:r>
            <a:endParaRPr b="1">
              <a:latin typeface="Lato"/>
              <a:ea typeface="Lato"/>
              <a:cs typeface="Lato"/>
              <a:sym typeface="Lato"/>
            </a:endParaRPr>
          </a:p>
        </p:txBody>
      </p:sp>
      <p:sp>
        <p:nvSpPr>
          <p:cNvPr id="212" name="Google Shape;212;p28"/>
          <p:cNvSpPr txBox="1"/>
          <p:nvPr/>
        </p:nvSpPr>
        <p:spPr>
          <a:xfrm>
            <a:off x="3513742" y="1400125"/>
            <a:ext cx="2116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ja">
                <a:latin typeface="Lato"/>
                <a:ea typeface="Lato"/>
                <a:cs typeface="Lato"/>
                <a:sym typeface="Lato"/>
              </a:rPr>
              <a:t>等方性媒質</a:t>
            </a:r>
            <a:endParaRPr b="1">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cxnSp>
        <p:nvCxnSpPr>
          <p:cNvPr id="217" name="Google Shape;217;p29"/>
          <p:cNvCxnSpPr/>
          <p:nvPr/>
        </p:nvCxnSpPr>
        <p:spPr>
          <a:xfrm flipH="1" rot="10800000">
            <a:off x="1723525" y="1400025"/>
            <a:ext cx="459000" cy="6441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218" name="Google Shape;218;p29"/>
          <p:cNvCxnSpPr/>
          <p:nvPr/>
        </p:nvCxnSpPr>
        <p:spPr>
          <a:xfrm rot="10800000">
            <a:off x="2182575" y="1400125"/>
            <a:ext cx="446100" cy="628800"/>
          </a:xfrm>
          <a:prstGeom prst="curvedConnector3">
            <a:avLst>
              <a:gd fmla="val 50000" name="adj1"/>
            </a:avLst>
          </a:prstGeom>
          <a:noFill/>
          <a:ln cap="flat" cmpd="sng" w="9525">
            <a:solidFill>
              <a:schemeClr val="dk2"/>
            </a:solidFill>
            <a:prstDash val="solid"/>
            <a:round/>
            <a:headEnd len="med" w="med" type="none"/>
            <a:tailEnd len="med" w="med" type="none"/>
          </a:ln>
        </p:spPr>
      </p:cxnSp>
      <p:sp>
        <p:nvSpPr>
          <p:cNvPr id="219" name="Google Shape;219;p29"/>
          <p:cNvSpPr txBox="1"/>
          <p:nvPr>
            <p:ph idx="4294967295"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非線形屈折率効果の異方性:</a:t>
            </a:r>
            <a:r>
              <a:rPr lang="ja"/>
              <a:t>異方性媒質</a:t>
            </a:r>
            <a:endParaRPr/>
          </a:p>
        </p:txBody>
      </p:sp>
      <p:cxnSp>
        <p:nvCxnSpPr>
          <p:cNvPr id="220" name="Google Shape;220;p29"/>
          <p:cNvCxnSpPr/>
          <p:nvPr/>
        </p:nvCxnSpPr>
        <p:spPr>
          <a:xfrm flipH="1" rot="10800000">
            <a:off x="6592838" y="1396250"/>
            <a:ext cx="459000" cy="6441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221" name="Google Shape;221;p29"/>
          <p:cNvCxnSpPr/>
          <p:nvPr/>
        </p:nvCxnSpPr>
        <p:spPr>
          <a:xfrm rot="10800000">
            <a:off x="7051888" y="1396350"/>
            <a:ext cx="446100" cy="6288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222" name="Google Shape;222;p29"/>
          <p:cNvCxnSpPr/>
          <p:nvPr/>
        </p:nvCxnSpPr>
        <p:spPr>
          <a:xfrm flipH="1">
            <a:off x="1817350" y="2738825"/>
            <a:ext cx="734400" cy="768900"/>
          </a:xfrm>
          <a:prstGeom prst="straightConnector1">
            <a:avLst/>
          </a:prstGeom>
          <a:noFill/>
          <a:ln cap="flat" cmpd="sng" w="9525">
            <a:solidFill>
              <a:schemeClr val="dk2"/>
            </a:solidFill>
            <a:prstDash val="solid"/>
            <a:round/>
            <a:headEnd len="med" w="med" type="none"/>
            <a:tailEnd len="med" w="med" type="none"/>
          </a:ln>
        </p:spPr>
      </p:cxnSp>
      <p:cxnSp>
        <p:nvCxnSpPr>
          <p:cNvPr id="223" name="Google Shape;223;p29"/>
          <p:cNvCxnSpPr/>
          <p:nvPr/>
        </p:nvCxnSpPr>
        <p:spPr>
          <a:xfrm flipH="1">
            <a:off x="6600625" y="2738825"/>
            <a:ext cx="734400" cy="768900"/>
          </a:xfrm>
          <a:prstGeom prst="straightConnector1">
            <a:avLst/>
          </a:prstGeom>
          <a:noFill/>
          <a:ln cap="flat" cmpd="sng" w="9525">
            <a:solidFill>
              <a:schemeClr val="dk2"/>
            </a:solidFill>
            <a:prstDash val="solid"/>
            <a:round/>
            <a:headEnd len="med" w="med" type="none"/>
            <a:tailEnd len="med" w="med" type="none"/>
          </a:ln>
        </p:spPr>
      </p:cxnSp>
      <p:sp>
        <p:nvSpPr>
          <p:cNvPr id="224" name="Google Shape;224;p29"/>
          <p:cNvSpPr txBox="1"/>
          <p:nvPr/>
        </p:nvSpPr>
        <p:spPr>
          <a:xfrm>
            <a:off x="1730638" y="3627600"/>
            <a:ext cx="90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Lato"/>
                <a:ea typeface="Lato"/>
                <a:cs typeface="Lato"/>
                <a:sym typeface="Lato"/>
              </a:rPr>
              <a:t>| D &gt;</a:t>
            </a:r>
            <a:endParaRPr>
              <a:latin typeface="Lato"/>
              <a:ea typeface="Lato"/>
              <a:cs typeface="Lato"/>
              <a:sym typeface="Lato"/>
            </a:endParaRPr>
          </a:p>
        </p:txBody>
      </p:sp>
      <p:sp>
        <p:nvSpPr>
          <p:cNvPr id="225" name="Google Shape;225;p29"/>
          <p:cNvSpPr txBox="1"/>
          <p:nvPr/>
        </p:nvSpPr>
        <p:spPr>
          <a:xfrm>
            <a:off x="6513913" y="3627600"/>
            <a:ext cx="90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Lato"/>
                <a:ea typeface="Lato"/>
                <a:cs typeface="Lato"/>
                <a:sym typeface="Lato"/>
              </a:rPr>
              <a:t>| D</a:t>
            </a:r>
            <a:r>
              <a:rPr baseline="-25000" lang="ja">
                <a:latin typeface="Lato"/>
                <a:ea typeface="Lato"/>
                <a:cs typeface="Lato"/>
                <a:sym typeface="Lato"/>
              </a:rPr>
              <a:t>δ</a:t>
            </a:r>
            <a:r>
              <a:rPr lang="ja">
                <a:latin typeface="Lato"/>
                <a:ea typeface="Lato"/>
                <a:cs typeface="Lato"/>
                <a:sym typeface="Lato"/>
              </a:rPr>
              <a:t> &gt;</a:t>
            </a:r>
            <a:endParaRPr>
              <a:latin typeface="Lato"/>
              <a:ea typeface="Lato"/>
              <a:cs typeface="Lato"/>
              <a:sym typeface="Lato"/>
            </a:endParaRPr>
          </a:p>
        </p:txBody>
      </p:sp>
      <p:sp>
        <p:nvSpPr>
          <p:cNvPr id="226" name="Google Shape;226;p29"/>
          <p:cNvSpPr txBox="1"/>
          <p:nvPr/>
        </p:nvSpPr>
        <p:spPr>
          <a:xfrm>
            <a:off x="1274713" y="892125"/>
            <a:ext cx="90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Lato"/>
                <a:ea typeface="Lato"/>
                <a:cs typeface="Lato"/>
                <a:sym typeface="Lato"/>
              </a:rPr>
              <a:t>| V &gt;</a:t>
            </a:r>
            <a:endParaRPr>
              <a:latin typeface="Lato"/>
              <a:ea typeface="Lato"/>
              <a:cs typeface="Lato"/>
              <a:sym typeface="Lato"/>
            </a:endParaRPr>
          </a:p>
        </p:txBody>
      </p:sp>
      <p:sp>
        <p:nvSpPr>
          <p:cNvPr id="227" name="Google Shape;227;p29"/>
          <p:cNvSpPr txBox="1"/>
          <p:nvPr/>
        </p:nvSpPr>
        <p:spPr>
          <a:xfrm>
            <a:off x="2182563" y="892125"/>
            <a:ext cx="90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Lato"/>
                <a:ea typeface="Lato"/>
                <a:cs typeface="Lato"/>
                <a:sym typeface="Lato"/>
              </a:rPr>
              <a:t>| H &gt;</a:t>
            </a:r>
            <a:endParaRPr>
              <a:latin typeface="Lato"/>
              <a:ea typeface="Lato"/>
              <a:cs typeface="Lato"/>
              <a:sym typeface="Lato"/>
            </a:endParaRPr>
          </a:p>
        </p:txBody>
      </p:sp>
      <p:sp>
        <p:nvSpPr>
          <p:cNvPr id="228" name="Google Shape;228;p29"/>
          <p:cNvSpPr txBox="1"/>
          <p:nvPr/>
        </p:nvSpPr>
        <p:spPr>
          <a:xfrm>
            <a:off x="6059988" y="892125"/>
            <a:ext cx="90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Lato"/>
                <a:ea typeface="Lato"/>
                <a:cs typeface="Lato"/>
                <a:sym typeface="Lato"/>
              </a:rPr>
              <a:t>| V &gt;</a:t>
            </a:r>
            <a:endParaRPr>
              <a:latin typeface="Lato"/>
              <a:ea typeface="Lato"/>
              <a:cs typeface="Lato"/>
              <a:sym typeface="Lato"/>
            </a:endParaRPr>
          </a:p>
        </p:txBody>
      </p:sp>
      <p:sp>
        <p:nvSpPr>
          <p:cNvPr id="229" name="Google Shape;229;p29"/>
          <p:cNvSpPr txBox="1"/>
          <p:nvPr/>
        </p:nvSpPr>
        <p:spPr>
          <a:xfrm>
            <a:off x="6967838" y="892125"/>
            <a:ext cx="90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Lato"/>
                <a:ea typeface="Lato"/>
                <a:cs typeface="Lato"/>
                <a:sym typeface="Lato"/>
              </a:rPr>
              <a:t>| H &gt;</a:t>
            </a:r>
            <a:endParaRPr>
              <a:latin typeface="Lato"/>
              <a:ea typeface="Lato"/>
              <a:cs typeface="Lato"/>
              <a:sym typeface="Lato"/>
            </a:endParaRPr>
          </a:p>
        </p:txBody>
      </p:sp>
      <p:sp>
        <p:nvSpPr>
          <p:cNvPr id="230" name="Google Shape;230;p29"/>
          <p:cNvSpPr/>
          <p:nvPr/>
        </p:nvSpPr>
        <p:spPr>
          <a:xfrm>
            <a:off x="3943500" y="2029200"/>
            <a:ext cx="1257000" cy="108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1" name="Google Shape;231;p29"/>
          <p:cNvCxnSpPr/>
          <p:nvPr/>
        </p:nvCxnSpPr>
        <p:spPr>
          <a:xfrm>
            <a:off x="623725" y="2563200"/>
            <a:ext cx="8074200" cy="0"/>
          </a:xfrm>
          <a:prstGeom prst="straightConnector1">
            <a:avLst/>
          </a:prstGeom>
          <a:noFill/>
          <a:ln cap="flat" cmpd="sng" w="9525">
            <a:solidFill>
              <a:schemeClr val="dk2"/>
            </a:solidFill>
            <a:prstDash val="solid"/>
            <a:round/>
            <a:headEnd len="med" w="med" type="none"/>
            <a:tailEnd len="med" w="med" type="stealth"/>
          </a:ln>
        </p:spPr>
      </p:cxnSp>
      <p:sp>
        <p:nvSpPr>
          <p:cNvPr id="232" name="Google Shape;232;p29"/>
          <p:cNvSpPr txBox="1"/>
          <p:nvPr/>
        </p:nvSpPr>
        <p:spPr>
          <a:xfrm>
            <a:off x="3811488" y="3383425"/>
            <a:ext cx="1529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solidFill>
                  <a:schemeClr val="accent3"/>
                </a:solidFill>
                <a:latin typeface="Lato"/>
                <a:ea typeface="Lato"/>
                <a:cs typeface="Lato"/>
                <a:sym typeface="Lato"/>
              </a:rPr>
              <a:t>n</a:t>
            </a:r>
            <a:r>
              <a:rPr baseline="-25000" lang="ja">
                <a:solidFill>
                  <a:schemeClr val="accent3"/>
                </a:solidFill>
                <a:latin typeface="Lato"/>
                <a:ea typeface="Lato"/>
                <a:cs typeface="Lato"/>
                <a:sym typeface="Lato"/>
              </a:rPr>
              <a:t>⊥</a:t>
            </a:r>
            <a:r>
              <a:rPr lang="ja">
                <a:solidFill>
                  <a:schemeClr val="accent3"/>
                </a:solidFill>
                <a:latin typeface="Lato"/>
                <a:ea typeface="Lato"/>
                <a:cs typeface="Lato"/>
                <a:sym typeface="Lato"/>
              </a:rPr>
              <a:t> ≠  n</a:t>
            </a:r>
            <a:r>
              <a:rPr baseline="-25000" lang="ja">
                <a:solidFill>
                  <a:schemeClr val="accent3"/>
                </a:solidFill>
                <a:latin typeface="Lato"/>
                <a:ea typeface="Lato"/>
                <a:cs typeface="Lato"/>
                <a:sym typeface="Lato"/>
              </a:rPr>
              <a:t>//</a:t>
            </a:r>
            <a:endParaRPr>
              <a:solidFill>
                <a:schemeClr val="accent3"/>
              </a:solidFill>
              <a:latin typeface="Lato"/>
              <a:ea typeface="Lato"/>
              <a:cs typeface="Lato"/>
              <a:sym typeface="Lato"/>
            </a:endParaRPr>
          </a:p>
        </p:txBody>
      </p:sp>
      <p:sp>
        <p:nvSpPr>
          <p:cNvPr id="233" name="Google Shape;233;p29"/>
          <p:cNvSpPr txBox="1"/>
          <p:nvPr/>
        </p:nvSpPr>
        <p:spPr>
          <a:xfrm>
            <a:off x="2092967" y="4052750"/>
            <a:ext cx="2116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ja">
                <a:latin typeface="Lato"/>
                <a:ea typeface="Lato"/>
                <a:cs typeface="Lato"/>
                <a:sym typeface="Lato"/>
              </a:rPr>
              <a:t>鉛直方向と水平方向の屈折率が</a:t>
            </a:r>
            <a:r>
              <a:rPr b="1" lang="ja">
                <a:latin typeface="Lato"/>
                <a:ea typeface="Lato"/>
                <a:cs typeface="Lato"/>
                <a:sym typeface="Lato"/>
              </a:rPr>
              <a:t>異なる</a:t>
            </a:r>
            <a:endParaRPr b="1">
              <a:latin typeface="Lato"/>
              <a:ea typeface="Lato"/>
              <a:cs typeface="Lato"/>
              <a:sym typeface="Lato"/>
            </a:endParaRPr>
          </a:p>
        </p:txBody>
      </p:sp>
      <p:cxnSp>
        <p:nvCxnSpPr>
          <p:cNvPr id="234" name="Google Shape;234;p29"/>
          <p:cNvCxnSpPr>
            <a:stCxn id="233" idx="3"/>
          </p:cNvCxnSpPr>
          <p:nvPr/>
        </p:nvCxnSpPr>
        <p:spPr>
          <a:xfrm flipH="1" rot="10800000">
            <a:off x="4209467" y="4357550"/>
            <a:ext cx="902700" cy="3000"/>
          </a:xfrm>
          <a:prstGeom prst="straightConnector1">
            <a:avLst/>
          </a:prstGeom>
          <a:noFill/>
          <a:ln cap="flat" cmpd="sng" w="9525">
            <a:solidFill>
              <a:schemeClr val="dk2"/>
            </a:solidFill>
            <a:prstDash val="solid"/>
            <a:round/>
            <a:headEnd len="med" w="med" type="none"/>
            <a:tailEnd len="med" w="med" type="stealth"/>
          </a:ln>
        </p:spPr>
      </p:cxnSp>
      <p:sp>
        <p:nvSpPr>
          <p:cNvPr id="235" name="Google Shape;235;p29"/>
          <p:cNvSpPr txBox="1"/>
          <p:nvPr/>
        </p:nvSpPr>
        <p:spPr>
          <a:xfrm>
            <a:off x="5112167" y="4147675"/>
            <a:ext cx="2116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ja">
                <a:latin typeface="Lato"/>
                <a:ea typeface="Lato"/>
                <a:cs typeface="Lato"/>
                <a:sym typeface="Lato"/>
              </a:rPr>
              <a:t>位相差が生じる</a:t>
            </a:r>
            <a:endParaRPr b="1">
              <a:latin typeface="Lato"/>
              <a:ea typeface="Lato"/>
              <a:cs typeface="Lato"/>
              <a:sym typeface="Lato"/>
            </a:endParaRPr>
          </a:p>
        </p:txBody>
      </p:sp>
      <p:cxnSp>
        <p:nvCxnSpPr>
          <p:cNvPr id="236" name="Google Shape;236;p29"/>
          <p:cNvCxnSpPr/>
          <p:nvPr/>
        </p:nvCxnSpPr>
        <p:spPr>
          <a:xfrm flipH="1" rot="10800000">
            <a:off x="6437663" y="1388700"/>
            <a:ext cx="459000" cy="6441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237" name="Google Shape;237;p29"/>
          <p:cNvCxnSpPr/>
          <p:nvPr/>
        </p:nvCxnSpPr>
        <p:spPr>
          <a:xfrm rot="10800000">
            <a:off x="6896713" y="1388800"/>
            <a:ext cx="446100" cy="628800"/>
          </a:xfrm>
          <a:prstGeom prst="curvedConnector3">
            <a:avLst>
              <a:gd fmla="val 50000" name="adj1"/>
            </a:avLst>
          </a:prstGeom>
          <a:noFill/>
          <a:ln cap="flat" cmpd="sng" w="9525">
            <a:solidFill>
              <a:schemeClr val="dk2"/>
            </a:solidFill>
            <a:prstDash val="solid"/>
            <a:round/>
            <a:headEnd len="med" w="med" type="none"/>
            <a:tailEnd len="med" w="med" type="none"/>
          </a:ln>
        </p:spPr>
      </p:cxnSp>
      <p:sp>
        <p:nvSpPr>
          <p:cNvPr id="238" name="Google Shape;238;p29"/>
          <p:cNvSpPr txBox="1"/>
          <p:nvPr/>
        </p:nvSpPr>
        <p:spPr>
          <a:xfrm>
            <a:off x="3513742" y="1400125"/>
            <a:ext cx="2116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ja">
                <a:latin typeface="Lato"/>
                <a:ea typeface="Lato"/>
                <a:cs typeface="Lato"/>
                <a:sym typeface="Lato"/>
              </a:rPr>
              <a:t>異</a:t>
            </a:r>
            <a:r>
              <a:rPr b="1" lang="ja">
                <a:latin typeface="Lato"/>
                <a:ea typeface="Lato"/>
                <a:cs typeface="Lato"/>
                <a:sym typeface="Lato"/>
              </a:rPr>
              <a:t>方性媒質</a:t>
            </a:r>
            <a:endParaRPr b="1">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0"/>
          <p:cNvSpPr txBox="1"/>
          <p:nvPr>
            <p:ph idx="4294967295"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非線形屈折率効果の異方性:</a:t>
            </a:r>
            <a:endParaRPr/>
          </a:p>
        </p:txBody>
      </p:sp>
      <p:cxnSp>
        <p:nvCxnSpPr>
          <p:cNvPr id="244" name="Google Shape;244;p30"/>
          <p:cNvCxnSpPr/>
          <p:nvPr/>
        </p:nvCxnSpPr>
        <p:spPr>
          <a:xfrm>
            <a:off x="2187275" y="2785350"/>
            <a:ext cx="300" cy="739500"/>
          </a:xfrm>
          <a:prstGeom prst="straightConnector1">
            <a:avLst/>
          </a:prstGeom>
          <a:noFill/>
          <a:ln cap="flat" cmpd="sng" w="9525">
            <a:solidFill>
              <a:schemeClr val="dk2"/>
            </a:solidFill>
            <a:prstDash val="solid"/>
            <a:round/>
            <a:headEnd len="med" w="med" type="none"/>
            <a:tailEnd len="med" w="med" type="none"/>
          </a:ln>
        </p:spPr>
      </p:cxnSp>
      <p:sp>
        <p:nvSpPr>
          <p:cNvPr id="245" name="Google Shape;245;p30"/>
          <p:cNvSpPr txBox="1"/>
          <p:nvPr/>
        </p:nvSpPr>
        <p:spPr>
          <a:xfrm>
            <a:off x="1694997" y="1133550"/>
            <a:ext cx="21165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Lato"/>
                <a:ea typeface="Lato"/>
                <a:cs typeface="Lato"/>
                <a:sym typeface="Lato"/>
              </a:rPr>
              <a:t>光が入射した直後は非線形屈折率効果により異方性が生じる</a:t>
            </a:r>
            <a:endParaRPr>
              <a:latin typeface="Lato"/>
              <a:ea typeface="Lato"/>
              <a:cs typeface="Lato"/>
              <a:sym typeface="Lato"/>
            </a:endParaRPr>
          </a:p>
        </p:txBody>
      </p:sp>
      <p:sp>
        <p:nvSpPr>
          <p:cNvPr id="246" name="Google Shape;246;p30"/>
          <p:cNvSpPr/>
          <p:nvPr/>
        </p:nvSpPr>
        <p:spPr>
          <a:xfrm>
            <a:off x="3943500" y="2029200"/>
            <a:ext cx="1257000" cy="108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7" name="Google Shape;247;p30"/>
          <p:cNvCxnSpPr/>
          <p:nvPr/>
        </p:nvCxnSpPr>
        <p:spPr>
          <a:xfrm>
            <a:off x="623725" y="2563200"/>
            <a:ext cx="8074200" cy="0"/>
          </a:xfrm>
          <a:prstGeom prst="straightConnector1">
            <a:avLst/>
          </a:prstGeom>
          <a:noFill/>
          <a:ln cap="flat" cmpd="sng" w="9525">
            <a:solidFill>
              <a:schemeClr val="dk2"/>
            </a:solidFill>
            <a:prstDash val="solid"/>
            <a:round/>
            <a:headEnd len="med" w="med" type="none"/>
            <a:tailEnd len="med" w="med" type="stealth"/>
          </a:ln>
        </p:spPr>
      </p:cxnSp>
      <p:sp>
        <p:nvSpPr>
          <p:cNvPr id="248" name="Google Shape;248;p30"/>
          <p:cNvSpPr txBox="1"/>
          <p:nvPr/>
        </p:nvSpPr>
        <p:spPr>
          <a:xfrm>
            <a:off x="3811488" y="3383425"/>
            <a:ext cx="1529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solidFill>
                  <a:schemeClr val="accent3"/>
                </a:solidFill>
                <a:latin typeface="Lato"/>
                <a:ea typeface="Lato"/>
                <a:cs typeface="Lato"/>
                <a:sym typeface="Lato"/>
              </a:rPr>
              <a:t>n</a:t>
            </a:r>
            <a:r>
              <a:rPr baseline="-25000" lang="ja">
                <a:solidFill>
                  <a:schemeClr val="accent3"/>
                </a:solidFill>
                <a:latin typeface="Lato"/>
                <a:ea typeface="Lato"/>
                <a:cs typeface="Lato"/>
                <a:sym typeface="Lato"/>
              </a:rPr>
              <a:t>⊥</a:t>
            </a:r>
            <a:r>
              <a:rPr lang="ja">
                <a:solidFill>
                  <a:schemeClr val="accent3"/>
                </a:solidFill>
                <a:latin typeface="Lato"/>
                <a:ea typeface="Lato"/>
                <a:cs typeface="Lato"/>
                <a:sym typeface="Lato"/>
              </a:rPr>
              <a:t> ≠  n</a:t>
            </a:r>
            <a:r>
              <a:rPr baseline="-25000" lang="ja">
                <a:solidFill>
                  <a:schemeClr val="accent3"/>
                </a:solidFill>
                <a:latin typeface="Lato"/>
                <a:ea typeface="Lato"/>
                <a:cs typeface="Lato"/>
                <a:sym typeface="Lato"/>
              </a:rPr>
              <a:t>//</a:t>
            </a:r>
            <a:r>
              <a:rPr lang="ja">
                <a:latin typeface="Lato"/>
                <a:ea typeface="Lato"/>
                <a:cs typeface="Lato"/>
                <a:sym typeface="Lato"/>
              </a:rPr>
              <a:t>,n</a:t>
            </a:r>
            <a:r>
              <a:rPr baseline="-25000" lang="ja">
                <a:latin typeface="Lato"/>
                <a:ea typeface="Lato"/>
                <a:cs typeface="Lato"/>
                <a:sym typeface="Lato"/>
              </a:rPr>
              <a:t>⊥</a:t>
            </a:r>
            <a:r>
              <a:rPr lang="ja">
                <a:latin typeface="Lato"/>
                <a:ea typeface="Lato"/>
                <a:cs typeface="Lato"/>
                <a:sym typeface="Lato"/>
              </a:rPr>
              <a:t> = n</a:t>
            </a:r>
            <a:r>
              <a:rPr baseline="-25000" lang="ja">
                <a:latin typeface="Lato"/>
                <a:ea typeface="Lato"/>
                <a:cs typeface="Lato"/>
                <a:sym typeface="Lato"/>
              </a:rPr>
              <a:t>//</a:t>
            </a:r>
            <a:endParaRPr>
              <a:latin typeface="Lato"/>
              <a:ea typeface="Lato"/>
              <a:cs typeface="Lato"/>
              <a:sym typeface="Lato"/>
            </a:endParaRPr>
          </a:p>
        </p:txBody>
      </p:sp>
      <p:sp>
        <p:nvSpPr>
          <p:cNvPr id="249" name="Google Shape;249;p30"/>
          <p:cNvSpPr txBox="1"/>
          <p:nvPr/>
        </p:nvSpPr>
        <p:spPr>
          <a:xfrm>
            <a:off x="3513742" y="1400125"/>
            <a:ext cx="2116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ja">
                <a:latin typeface="Lato"/>
                <a:ea typeface="Lato"/>
                <a:cs typeface="Lato"/>
                <a:sym typeface="Lato"/>
              </a:rPr>
              <a:t>等方性媒質</a:t>
            </a:r>
            <a:endParaRPr b="1">
              <a:latin typeface="Lato"/>
              <a:ea typeface="Lato"/>
              <a:cs typeface="Lato"/>
              <a:sym typeface="Lato"/>
            </a:endParaRPr>
          </a:p>
        </p:txBody>
      </p:sp>
      <p:cxnSp>
        <p:nvCxnSpPr>
          <p:cNvPr id="250" name="Google Shape;250;p30"/>
          <p:cNvCxnSpPr/>
          <p:nvPr/>
        </p:nvCxnSpPr>
        <p:spPr>
          <a:xfrm flipH="1" rot="10800000">
            <a:off x="4204800" y="1919100"/>
            <a:ext cx="372300" cy="6441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251" name="Google Shape;251;p30"/>
          <p:cNvCxnSpPr/>
          <p:nvPr/>
        </p:nvCxnSpPr>
        <p:spPr>
          <a:xfrm rot="10800000">
            <a:off x="4577100" y="1919200"/>
            <a:ext cx="362100" cy="628800"/>
          </a:xfrm>
          <a:prstGeom prst="curvedConnector3">
            <a:avLst>
              <a:gd fmla="val 50000" name="adj1"/>
            </a:avLst>
          </a:prstGeom>
          <a:noFill/>
          <a:ln cap="flat" cmpd="sng" w="9525">
            <a:solidFill>
              <a:schemeClr val="dk2"/>
            </a:solidFill>
            <a:prstDash val="solid"/>
            <a:round/>
            <a:headEnd len="med" w="med" type="none"/>
            <a:tailEnd len="med" w="med" type="none"/>
          </a:ln>
        </p:spPr>
      </p:cxnSp>
      <p:sp>
        <p:nvSpPr>
          <p:cNvPr id="252" name="Google Shape;252;p30"/>
          <p:cNvSpPr txBox="1"/>
          <p:nvPr/>
        </p:nvSpPr>
        <p:spPr>
          <a:xfrm>
            <a:off x="1883038" y="3780000"/>
            <a:ext cx="90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Lato"/>
                <a:ea typeface="Lato"/>
                <a:cs typeface="Lato"/>
                <a:sym typeface="Lato"/>
              </a:rPr>
              <a:t>| V &gt;</a:t>
            </a:r>
            <a:endParaRPr>
              <a:latin typeface="Lato"/>
              <a:ea typeface="Lato"/>
              <a:cs typeface="Lato"/>
              <a:sym typeface="Lato"/>
            </a:endParaRPr>
          </a:p>
        </p:txBody>
      </p:sp>
      <p:cxnSp>
        <p:nvCxnSpPr>
          <p:cNvPr id="253" name="Google Shape;253;p30"/>
          <p:cNvCxnSpPr/>
          <p:nvPr/>
        </p:nvCxnSpPr>
        <p:spPr>
          <a:xfrm>
            <a:off x="3400525" y="1888225"/>
            <a:ext cx="606600" cy="76800"/>
          </a:xfrm>
          <a:prstGeom prst="straightConnector1">
            <a:avLst/>
          </a:prstGeom>
          <a:noFill/>
          <a:ln cap="flat" cmpd="sng" w="9525">
            <a:solidFill>
              <a:schemeClr val="dk2"/>
            </a:solidFill>
            <a:prstDash val="solid"/>
            <a:round/>
            <a:headEnd len="med" w="med" type="none"/>
            <a:tailEnd len="med" w="med" type="triangle"/>
          </a:ln>
        </p:spPr>
      </p:cxnSp>
      <p:sp>
        <p:nvSpPr>
          <p:cNvPr id="254" name="Google Shape;254;p30"/>
          <p:cNvSpPr/>
          <p:nvPr/>
        </p:nvSpPr>
        <p:spPr>
          <a:xfrm>
            <a:off x="4041325" y="1919100"/>
            <a:ext cx="907800" cy="6441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1"/>
          <p:cNvSpPr txBox="1"/>
          <p:nvPr>
            <p:ph idx="4294967295"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非線形屈折率効果の異方性:</a:t>
            </a:r>
            <a:endParaRPr/>
          </a:p>
        </p:txBody>
      </p:sp>
      <p:cxnSp>
        <p:nvCxnSpPr>
          <p:cNvPr id="260" name="Google Shape;260;p31"/>
          <p:cNvCxnSpPr/>
          <p:nvPr/>
        </p:nvCxnSpPr>
        <p:spPr>
          <a:xfrm>
            <a:off x="2187275" y="2785350"/>
            <a:ext cx="300" cy="739500"/>
          </a:xfrm>
          <a:prstGeom prst="straightConnector1">
            <a:avLst/>
          </a:prstGeom>
          <a:noFill/>
          <a:ln cap="flat" cmpd="sng" w="19050">
            <a:solidFill>
              <a:schemeClr val="dk2"/>
            </a:solidFill>
            <a:prstDash val="solid"/>
            <a:round/>
            <a:headEnd len="med" w="med" type="none"/>
            <a:tailEnd len="med" w="med" type="none"/>
          </a:ln>
        </p:spPr>
      </p:cxnSp>
      <p:sp>
        <p:nvSpPr>
          <p:cNvPr id="261" name="Google Shape;261;p31"/>
          <p:cNvSpPr txBox="1"/>
          <p:nvPr/>
        </p:nvSpPr>
        <p:spPr>
          <a:xfrm>
            <a:off x="1694997" y="1133550"/>
            <a:ext cx="21165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Lato"/>
                <a:ea typeface="Lato"/>
                <a:cs typeface="Lato"/>
                <a:sym typeface="Lato"/>
              </a:rPr>
              <a:t>光が入射した直後は非線形屈折率効果により異方性が生じる</a:t>
            </a:r>
            <a:endParaRPr>
              <a:latin typeface="Lato"/>
              <a:ea typeface="Lato"/>
              <a:cs typeface="Lato"/>
              <a:sym typeface="Lato"/>
            </a:endParaRPr>
          </a:p>
        </p:txBody>
      </p:sp>
      <p:sp>
        <p:nvSpPr>
          <p:cNvPr id="262" name="Google Shape;262;p31"/>
          <p:cNvSpPr/>
          <p:nvPr/>
        </p:nvSpPr>
        <p:spPr>
          <a:xfrm>
            <a:off x="3943500" y="2029200"/>
            <a:ext cx="1257000" cy="108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3" name="Google Shape;263;p31"/>
          <p:cNvCxnSpPr/>
          <p:nvPr/>
        </p:nvCxnSpPr>
        <p:spPr>
          <a:xfrm>
            <a:off x="623725" y="2563200"/>
            <a:ext cx="8074200" cy="0"/>
          </a:xfrm>
          <a:prstGeom prst="straightConnector1">
            <a:avLst/>
          </a:prstGeom>
          <a:noFill/>
          <a:ln cap="flat" cmpd="sng" w="9525">
            <a:solidFill>
              <a:schemeClr val="dk2"/>
            </a:solidFill>
            <a:prstDash val="solid"/>
            <a:round/>
            <a:headEnd len="med" w="med" type="none"/>
            <a:tailEnd len="med" w="med" type="stealth"/>
          </a:ln>
        </p:spPr>
      </p:cxnSp>
      <p:sp>
        <p:nvSpPr>
          <p:cNvPr id="264" name="Google Shape;264;p31"/>
          <p:cNvSpPr txBox="1"/>
          <p:nvPr/>
        </p:nvSpPr>
        <p:spPr>
          <a:xfrm>
            <a:off x="3811488" y="3383425"/>
            <a:ext cx="1529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solidFill>
                  <a:schemeClr val="accent3"/>
                </a:solidFill>
                <a:latin typeface="Lato"/>
                <a:ea typeface="Lato"/>
                <a:cs typeface="Lato"/>
                <a:sym typeface="Lato"/>
              </a:rPr>
              <a:t>n</a:t>
            </a:r>
            <a:r>
              <a:rPr baseline="-25000" lang="ja">
                <a:solidFill>
                  <a:schemeClr val="accent3"/>
                </a:solidFill>
                <a:latin typeface="Lato"/>
                <a:ea typeface="Lato"/>
                <a:cs typeface="Lato"/>
                <a:sym typeface="Lato"/>
              </a:rPr>
              <a:t>⊥</a:t>
            </a:r>
            <a:r>
              <a:rPr lang="ja">
                <a:solidFill>
                  <a:schemeClr val="accent3"/>
                </a:solidFill>
                <a:latin typeface="Lato"/>
                <a:ea typeface="Lato"/>
                <a:cs typeface="Lato"/>
                <a:sym typeface="Lato"/>
              </a:rPr>
              <a:t> ≠  n</a:t>
            </a:r>
            <a:r>
              <a:rPr baseline="-25000" lang="ja">
                <a:solidFill>
                  <a:schemeClr val="accent3"/>
                </a:solidFill>
                <a:latin typeface="Lato"/>
                <a:ea typeface="Lato"/>
                <a:cs typeface="Lato"/>
                <a:sym typeface="Lato"/>
              </a:rPr>
              <a:t>//</a:t>
            </a:r>
            <a:r>
              <a:rPr lang="ja">
                <a:latin typeface="Lato"/>
                <a:ea typeface="Lato"/>
                <a:cs typeface="Lato"/>
                <a:sym typeface="Lato"/>
              </a:rPr>
              <a:t>,n</a:t>
            </a:r>
            <a:r>
              <a:rPr baseline="-25000" lang="ja">
                <a:latin typeface="Lato"/>
                <a:ea typeface="Lato"/>
                <a:cs typeface="Lato"/>
                <a:sym typeface="Lato"/>
              </a:rPr>
              <a:t>⊥</a:t>
            </a:r>
            <a:r>
              <a:rPr lang="ja">
                <a:latin typeface="Lato"/>
                <a:ea typeface="Lato"/>
                <a:cs typeface="Lato"/>
                <a:sym typeface="Lato"/>
              </a:rPr>
              <a:t> = n</a:t>
            </a:r>
            <a:r>
              <a:rPr baseline="-25000" lang="ja">
                <a:latin typeface="Lato"/>
                <a:ea typeface="Lato"/>
                <a:cs typeface="Lato"/>
                <a:sym typeface="Lato"/>
              </a:rPr>
              <a:t>//</a:t>
            </a:r>
            <a:endParaRPr>
              <a:latin typeface="Lato"/>
              <a:ea typeface="Lato"/>
              <a:cs typeface="Lato"/>
              <a:sym typeface="Lato"/>
            </a:endParaRPr>
          </a:p>
        </p:txBody>
      </p:sp>
      <p:sp>
        <p:nvSpPr>
          <p:cNvPr id="265" name="Google Shape;265;p31"/>
          <p:cNvSpPr txBox="1"/>
          <p:nvPr/>
        </p:nvSpPr>
        <p:spPr>
          <a:xfrm>
            <a:off x="3513742" y="1400125"/>
            <a:ext cx="2116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ja">
                <a:latin typeface="Lato"/>
                <a:ea typeface="Lato"/>
                <a:cs typeface="Lato"/>
                <a:sym typeface="Lato"/>
              </a:rPr>
              <a:t>等方性媒質</a:t>
            </a:r>
            <a:endParaRPr b="1">
              <a:latin typeface="Lato"/>
              <a:ea typeface="Lato"/>
              <a:cs typeface="Lato"/>
              <a:sym typeface="Lato"/>
            </a:endParaRPr>
          </a:p>
        </p:txBody>
      </p:sp>
      <p:cxnSp>
        <p:nvCxnSpPr>
          <p:cNvPr id="266" name="Google Shape;266;p31"/>
          <p:cNvCxnSpPr/>
          <p:nvPr/>
        </p:nvCxnSpPr>
        <p:spPr>
          <a:xfrm flipH="1" rot="10800000">
            <a:off x="4204800" y="1919100"/>
            <a:ext cx="372300" cy="6441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267" name="Google Shape;267;p31"/>
          <p:cNvCxnSpPr/>
          <p:nvPr/>
        </p:nvCxnSpPr>
        <p:spPr>
          <a:xfrm rot="10800000">
            <a:off x="4577100" y="1919200"/>
            <a:ext cx="362100" cy="628800"/>
          </a:xfrm>
          <a:prstGeom prst="curvedConnector3">
            <a:avLst>
              <a:gd fmla="val 50000" name="adj1"/>
            </a:avLst>
          </a:prstGeom>
          <a:noFill/>
          <a:ln cap="flat" cmpd="sng" w="9525">
            <a:solidFill>
              <a:schemeClr val="dk2"/>
            </a:solidFill>
            <a:prstDash val="solid"/>
            <a:round/>
            <a:headEnd len="med" w="med" type="none"/>
            <a:tailEnd len="med" w="med" type="none"/>
          </a:ln>
        </p:spPr>
      </p:cxnSp>
      <p:sp>
        <p:nvSpPr>
          <p:cNvPr id="268" name="Google Shape;268;p31"/>
          <p:cNvSpPr/>
          <p:nvPr/>
        </p:nvSpPr>
        <p:spPr>
          <a:xfrm>
            <a:off x="4041325" y="1919100"/>
            <a:ext cx="907800" cy="6441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1"/>
          <p:cNvSpPr txBox="1"/>
          <p:nvPr/>
        </p:nvSpPr>
        <p:spPr>
          <a:xfrm>
            <a:off x="1883038" y="3780000"/>
            <a:ext cx="90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Lato"/>
                <a:ea typeface="Lato"/>
                <a:cs typeface="Lato"/>
                <a:sym typeface="Lato"/>
              </a:rPr>
              <a:t>| V &gt;</a:t>
            </a:r>
            <a:endParaRPr>
              <a:latin typeface="Lato"/>
              <a:ea typeface="Lato"/>
              <a:cs typeface="Lato"/>
              <a:sym typeface="Lato"/>
            </a:endParaRPr>
          </a:p>
        </p:txBody>
      </p:sp>
      <p:cxnSp>
        <p:nvCxnSpPr>
          <p:cNvPr id="270" name="Google Shape;270;p31"/>
          <p:cNvCxnSpPr/>
          <p:nvPr/>
        </p:nvCxnSpPr>
        <p:spPr>
          <a:xfrm>
            <a:off x="3400525" y="1888225"/>
            <a:ext cx="606600" cy="76800"/>
          </a:xfrm>
          <a:prstGeom prst="straightConnector1">
            <a:avLst/>
          </a:prstGeom>
          <a:noFill/>
          <a:ln cap="flat" cmpd="sng" w="9525">
            <a:solidFill>
              <a:schemeClr val="dk2"/>
            </a:solidFill>
            <a:prstDash val="solid"/>
            <a:round/>
            <a:headEnd len="med" w="med" type="none"/>
            <a:tailEnd len="med" w="med" type="triangle"/>
          </a:ln>
        </p:spPr>
      </p:cxnSp>
      <p:sp>
        <p:nvSpPr>
          <p:cNvPr id="271" name="Google Shape;271;p31"/>
          <p:cNvSpPr/>
          <p:nvPr/>
        </p:nvSpPr>
        <p:spPr>
          <a:xfrm>
            <a:off x="1279775" y="2833050"/>
            <a:ext cx="907800" cy="6441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1"/>
          <p:cNvSpPr txBox="1"/>
          <p:nvPr/>
        </p:nvSpPr>
        <p:spPr>
          <a:xfrm>
            <a:off x="675422" y="3383425"/>
            <a:ext cx="2116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solidFill>
                  <a:schemeClr val="accent3"/>
                </a:solidFill>
                <a:latin typeface="Lato"/>
                <a:ea typeface="Lato"/>
                <a:cs typeface="Lato"/>
                <a:sym typeface="Lato"/>
              </a:rPr>
              <a:t>異方性が生じる時間</a:t>
            </a:r>
            <a:endParaRPr>
              <a:solidFill>
                <a:schemeClr val="accent3"/>
              </a:solidFill>
              <a:latin typeface="Lato"/>
              <a:ea typeface="Lato"/>
              <a:cs typeface="Lato"/>
              <a:sym typeface="Lato"/>
            </a:endParaRPr>
          </a:p>
        </p:txBody>
      </p:sp>
      <p:sp>
        <p:nvSpPr>
          <p:cNvPr id="273" name="Google Shape;273;p31"/>
          <p:cNvSpPr txBox="1"/>
          <p:nvPr/>
        </p:nvSpPr>
        <p:spPr>
          <a:xfrm>
            <a:off x="1381475" y="3587125"/>
            <a:ext cx="70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solidFill>
                  <a:schemeClr val="accent3"/>
                </a:solidFill>
                <a:latin typeface="Lato"/>
                <a:ea typeface="Lato"/>
                <a:cs typeface="Lato"/>
                <a:sym typeface="Lato"/>
              </a:rPr>
              <a:t>δτ</a:t>
            </a:r>
            <a:endParaRPr>
              <a:solidFill>
                <a:schemeClr val="accent3"/>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テーマ</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20000"/>
          </a:bodyPr>
          <a:lstStyle/>
          <a:p>
            <a:pPr indent="-336550" lvl="0" marL="457200" rtl="0" algn="l">
              <a:spcBef>
                <a:spcPts val="0"/>
              </a:spcBef>
              <a:spcAft>
                <a:spcPts val="0"/>
              </a:spcAft>
              <a:buClr>
                <a:schemeClr val="dk2"/>
              </a:buClr>
              <a:buSzPct val="100000"/>
              <a:buAutoNum type="arabicPeriod"/>
            </a:pPr>
            <a:r>
              <a:rPr b="1" lang="ja" sz="2000">
                <a:solidFill>
                  <a:schemeClr val="dk2"/>
                </a:solidFill>
              </a:rPr>
              <a:t>目的</a:t>
            </a:r>
            <a:endParaRPr b="1" sz="2000">
              <a:solidFill>
                <a:schemeClr val="dk2"/>
              </a:solidFill>
            </a:endParaRPr>
          </a:p>
          <a:p>
            <a:pPr indent="-336550" lvl="0" marL="457200" rtl="0" algn="l">
              <a:spcBef>
                <a:spcPts val="0"/>
              </a:spcBef>
              <a:spcAft>
                <a:spcPts val="0"/>
              </a:spcAft>
              <a:buClr>
                <a:srgbClr val="CCCCCC"/>
              </a:buClr>
              <a:buSzPct val="100000"/>
              <a:buAutoNum type="arabicPeriod"/>
            </a:pPr>
            <a:r>
              <a:rPr lang="ja" sz="2000">
                <a:solidFill>
                  <a:srgbClr val="CCCCCC"/>
                </a:solidFill>
              </a:rPr>
              <a:t>背景</a:t>
            </a:r>
            <a:endParaRPr sz="2000">
              <a:solidFill>
                <a:srgbClr val="CCCCCC"/>
              </a:solidFill>
            </a:endParaRPr>
          </a:p>
          <a:p>
            <a:pPr indent="-336550" lvl="1" marL="914400" rtl="0" algn="l">
              <a:spcBef>
                <a:spcPts val="0"/>
              </a:spcBef>
              <a:spcAft>
                <a:spcPts val="0"/>
              </a:spcAft>
              <a:buClr>
                <a:srgbClr val="CCCCCC"/>
              </a:buClr>
              <a:buSzPct val="100000"/>
              <a:buAutoNum type="alphaLcPeriod"/>
            </a:pPr>
            <a:r>
              <a:rPr lang="ja" sz="2000">
                <a:solidFill>
                  <a:srgbClr val="CCCCCC"/>
                </a:solidFill>
              </a:rPr>
              <a:t>弱測定</a:t>
            </a:r>
            <a:endParaRPr sz="2000">
              <a:solidFill>
                <a:srgbClr val="CCCCCC"/>
              </a:solidFill>
            </a:endParaRPr>
          </a:p>
          <a:p>
            <a:pPr indent="-336550" lvl="1" marL="914400" rtl="0" algn="l">
              <a:spcBef>
                <a:spcPts val="0"/>
              </a:spcBef>
              <a:spcAft>
                <a:spcPts val="0"/>
              </a:spcAft>
              <a:buClr>
                <a:srgbClr val="CCCCCC"/>
              </a:buClr>
              <a:buSzPct val="100000"/>
              <a:buAutoNum type="alphaLcPeriod"/>
            </a:pPr>
            <a:r>
              <a:rPr lang="ja" sz="2000">
                <a:solidFill>
                  <a:srgbClr val="CCCCCC"/>
                </a:solidFill>
              </a:rPr>
              <a:t>実験例</a:t>
            </a:r>
            <a:endParaRPr sz="2000">
              <a:solidFill>
                <a:srgbClr val="CCCCCC"/>
              </a:solidFill>
            </a:endParaRPr>
          </a:p>
          <a:p>
            <a:pPr indent="-336550" lvl="1" marL="914400" rtl="0" algn="l">
              <a:spcBef>
                <a:spcPts val="0"/>
              </a:spcBef>
              <a:spcAft>
                <a:spcPts val="0"/>
              </a:spcAft>
              <a:buClr>
                <a:srgbClr val="CCCCCC"/>
              </a:buClr>
              <a:buSzPct val="100000"/>
              <a:buAutoNum type="alphaLcPeriod"/>
            </a:pPr>
            <a:r>
              <a:rPr lang="ja" sz="2000">
                <a:solidFill>
                  <a:srgbClr val="CCCCCC"/>
                </a:solidFill>
              </a:rPr>
              <a:t>非線形屈折率効果</a:t>
            </a:r>
            <a:endParaRPr sz="2000">
              <a:solidFill>
                <a:srgbClr val="CCCCCC"/>
              </a:solidFill>
            </a:endParaRPr>
          </a:p>
          <a:p>
            <a:pPr indent="-336550" lvl="1" marL="914400" rtl="0" algn="l">
              <a:spcBef>
                <a:spcPts val="0"/>
              </a:spcBef>
              <a:spcAft>
                <a:spcPts val="0"/>
              </a:spcAft>
              <a:buClr>
                <a:srgbClr val="CCCCCC"/>
              </a:buClr>
              <a:buSzPct val="100000"/>
              <a:buAutoNum type="alphaLcPeriod"/>
            </a:pPr>
            <a:r>
              <a:rPr lang="ja" sz="2000">
                <a:solidFill>
                  <a:srgbClr val="CCCCCC"/>
                </a:solidFill>
              </a:rPr>
              <a:t>本研究での例</a:t>
            </a:r>
            <a:endParaRPr sz="2000">
              <a:solidFill>
                <a:srgbClr val="CCCCCC"/>
              </a:solidFill>
            </a:endParaRPr>
          </a:p>
          <a:p>
            <a:pPr indent="-336550" lvl="0" marL="457200" rtl="0" algn="l">
              <a:spcBef>
                <a:spcPts val="0"/>
              </a:spcBef>
              <a:spcAft>
                <a:spcPts val="0"/>
              </a:spcAft>
              <a:buClr>
                <a:srgbClr val="CCCCCC"/>
              </a:buClr>
              <a:buSzPct val="100000"/>
              <a:buAutoNum type="arabicPeriod"/>
            </a:pPr>
            <a:r>
              <a:rPr lang="ja" sz="2000">
                <a:solidFill>
                  <a:srgbClr val="CCCCCC"/>
                </a:solidFill>
              </a:rPr>
              <a:t>実験系</a:t>
            </a:r>
            <a:endParaRPr sz="2000">
              <a:solidFill>
                <a:srgbClr val="CCCCCC"/>
              </a:solidFill>
            </a:endParaRPr>
          </a:p>
          <a:p>
            <a:pPr indent="-336550" lvl="0" marL="457200" rtl="0" algn="l">
              <a:spcBef>
                <a:spcPts val="0"/>
              </a:spcBef>
              <a:spcAft>
                <a:spcPts val="0"/>
              </a:spcAft>
              <a:buClr>
                <a:srgbClr val="CCCCCC"/>
              </a:buClr>
              <a:buSzPct val="100000"/>
              <a:buAutoNum type="arabicPeriod"/>
            </a:pPr>
            <a:r>
              <a:rPr lang="ja" sz="2000">
                <a:solidFill>
                  <a:srgbClr val="CCCCCC"/>
                </a:solidFill>
              </a:rPr>
              <a:t>方針</a:t>
            </a:r>
            <a:endParaRPr sz="2000">
              <a:solidFill>
                <a:srgbClr val="CCCCCC"/>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2"/>
          <p:cNvSpPr txBox="1"/>
          <p:nvPr>
            <p:ph idx="4294967295"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非線形屈折率効果の異方性:</a:t>
            </a:r>
            <a:endParaRPr/>
          </a:p>
        </p:txBody>
      </p:sp>
      <p:cxnSp>
        <p:nvCxnSpPr>
          <p:cNvPr id="279" name="Google Shape;279;p32"/>
          <p:cNvCxnSpPr/>
          <p:nvPr/>
        </p:nvCxnSpPr>
        <p:spPr>
          <a:xfrm>
            <a:off x="2187275" y="2785350"/>
            <a:ext cx="300" cy="739500"/>
          </a:xfrm>
          <a:prstGeom prst="straightConnector1">
            <a:avLst/>
          </a:prstGeom>
          <a:noFill/>
          <a:ln cap="flat" cmpd="sng" w="19050">
            <a:solidFill>
              <a:schemeClr val="dk2"/>
            </a:solidFill>
            <a:prstDash val="solid"/>
            <a:round/>
            <a:headEnd len="med" w="med" type="none"/>
            <a:tailEnd len="med" w="med" type="none"/>
          </a:ln>
        </p:spPr>
      </p:cxnSp>
      <p:sp>
        <p:nvSpPr>
          <p:cNvPr id="280" name="Google Shape;280;p32"/>
          <p:cNvSpPr txBox="1"/>
          <p:nvPr/>
        </p:nvSpPr>
        <p:spPr>
          <a:xfrm>
            <a:off x="1694997" y="1133550"/>
            <a:ext cx="21165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Lato"/>
                <a:ea typeface="Lato"/>
                <a:cs typeface="Lato"/>
                <a:sym typeface="Lato"/>
              </a:rPr>
              <a:t>光が入射した直後は非線形屈折率効果により異方性が生じる</a:t>
            </a:r>
            <a:endParaRPr>
              <a:latin typeface="Lato"/>
              <a:ea typeface="Lato"/>
              <a:cs typeface="Lato"/>
              <a:sym typeface="Lato"/>
            </a:endParaRPr>
          </a:p>
        </p:txBody>
      </p:sp>
      <p:sp>
        <p:nvSpPr>
          <p:cNvPr id="281" name="Google Shape;281;p32"/>
          <p:cNvSpPr/>
          <p:nvPr/>
        </p:nvSpPr>
        <p:spPr>
          <a:xfrm>
            <a:off x="3943500" y="2029200"/>
            <a:ext cx="1257000" cy="108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2" name="Google Shape;282;p32"/>
          <p:cNvCxnSpPr/>
          <p:nvPr/>
        </p:nvCxnSpPr>
        <p:spPr>
          <a:xfrm>
            <a:off x="623725" y="2563200"/>
            <a:ext cx="8074200" cy="0"/>
          </a:xfrm>
          <a:prstGeom prst="straightConnector1">
            <a:avLst/>
          </a:prstGeom>
          <a:noFill/>
          <a:ln cap="flat" cmpd="sng" w="9525">
            <a:solidFill>
              <a:schemeClr val="dk2"/>
            </a:solidFill>
            <a:prstDash val="solid"/>
            <a:round/>
            <a:headEnd len="med" w="med" type="none"/>
            <a:tailEnd len="med" w="med" type="stealth"/>
          </a:ln>
        </p:spPr>
      </p:cxnSp>
      <p:sp>
        <p:nvSpPr>
          <p:cNvPr id="283" name="Google Shape;283;p32"/>
          <p:cNvSpPr txBox="1"/>
          <p:nvPr/>
        </p:nvSpPr>
        <p:spPr>
          <a:xfrm>
            <a:off x="3811488" y="3383425"/>
            <a:ext cx="1529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solidFill>
                  <a:schemeClr val="accent3"/>
                </a:solidFill>
                <a:latin typeface="Lato"/>
                <a:ea typeface="Lato"/>
                <a:cs typeface="Lato"/>
                <a:sym typeface="Lato"/>
              </a:rPr>
              <a:t>n</a:t>
            </a:r>
            <a:r>
              <a:rPr baseline="-25000" lang="ja">
                <a:solidFill>
                  <a:schemeClr val="accent3"/>
                </a:solidFill>
                <a:latin typeface="Lato"/>
                <a:ea typeface="Lato"/>
                <a:cs typeface="Lato"/>
                <a:sym typeface="Lato"/>
              </a:rPr>
              <a:t>⊥</a:t>
            </a:r>
            <a:r>
              <a:rPr lang="ja">
                <a:solidFill>
                  <a:schemeClr val="accent3"/>
                </a:solidFill>
                <a:latin typeface="Lato"/>
                <a:ea typeface="Lato"/>
                <a:cs typeface="Lato"/>
                <a:sym typeface="Lato"/>
              </a:rPr>
              <a:t> ≠  n</a:t>
            </a:r>
            <a:r>
              <a:rPr baseline="-25000" lang="ja">
                <a:solidFill>
                  <a:schemeClr val="accent3"/>
                </a:solidFill>
                <a:latin typeface="Lato"/>
                <a:ea typeface="Lato"/>
                <a:cs typeface="Lato"/>
                <a:sym typeface="Lato"/>
              </a:rPr>
              <a:t>//</a:t>
            </a:r>
            <a:r>
              <a:rPr lang="ja">
                <a:latin typeface="Lato"/>
                <a:ea typeface="Lato"/>
                <a:cs typeface="Lato"/>
                <a:sym typeface="Lato"/>
              </a:rPr>
              <a:t>,n</a:t>
            </a:r>
            <a:r>
              <a:rPr baseline="-25000" lang="ja">
                <a:latin typeface="Lato"/>
                <a:ea typeface="Lato"/>
                <a:cs typeface="Lato"/>
                <a:sym typeface="Lato"/>
              </a:rPr>
              <a:t>⊥</a:t>
            </a:r>
            <a:r>
              <a:rPr lang="ja">
                <a:latin typeface="Lato"/>
                <a:ea typeface="Lato"/>
                <a:cs typeface="Lato"/>
                <a:sym typeface="Lato"/>
              </a:rPr>
              <a:t> = n</a:t>
            </a:r>
            <a:r>
              <a:rPr baseline="-25000" lang="ja">
                <a:latin typeface="Lato"/>
                <a:ea typeface="Lato"/>
                <a:cs typeface="Lato"/>
                <a:sym typeface="Lato"/>
              </a:rPr>
              <a:t>//</a:t>
            </a:r>
            <a:endParaRPr>
              <a:latin typeface="Lato"/>
              <a:ea typeface="Lato"/>
              <a:cs typeface="Lato"/>
              <a:sym typeface="Lato"/>
            </a:endParaRPr>
          </a:p>
        </p:txBody>
      </p:sp>
      <p:sp>
        <p:nvSpPr>
          <p:cNvPr id="284" name="Google Shape;284;p32"/>
          <p:cNvSpPr txBox="1"/>
          <p:nvPr/>
        </p:nvSpPr>
        <p:spPr>
          <a:xfrm>
            <a:off x="3513742" y="1400125"/>
            <a:ext cx="2116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ja">
                <a:latin typeface="Lato"/>
                <a:ea typeface="Lato"/>
                <a:cs typeface="Lato"/>
                <a:sym typeface="Lato"/>
              </a:rPr>
              <a:t>等方性媒質</a:t>
            </a:r>
            <a:endParaRPr b="1">
              <a:latin typeface="Lato"/>
              <a:ea typeface="Lato"/>
              <a:cs typeface="Lato"/>
              <a:sym typeface="Lato"/>
            </a:endParaRPr>
          </a:p>
        </p:txBody>
      </p:sp>
      <p:cxnSp>
        <p:nvCxnSpPr>
          <p:cNvPr id="285" name="Google Shape;285;p32"/>
          <p:cNvCxnSpPr/>
          <p:nvPr/>
        </p:nvCxnSpPr>
        <p:spPr>
          <a:xfrm flipH="1" rot="10800000">
            <a:off x="4204800" y="1919100"/>
            <a:ext cx="372300" cy="6441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286" name="Google Shape;286;p32"/>
          <p:cNvCxnSpPr/>
          <p:nvPr/>
        </p:nvCxnSpPr>
        <p:spPr>
          <a:xfrm rot="10800000">
            <a:off x="4577100" y="1919200"/>
            <a:ext cx="362100" cy="628800"/>
          </a:xfrm>
          <a:prstGeom prst="curvedConnector3">
            <a:avLst>
              <a:gd fmla="val 50000" name="adj1"/>
            </a:avLst>
          </a:prstGeom>
          <a:noFill/>
          <a:ln cap="flat" cmpd="sng" w="9525">
            <a:solidFill>
              <a:schemeClr val="dk2"/>
            </a:solidFill>
            <a:prstDash val="solid"/>
            <a:round/>
            <a:headEnd len="med" w="med" type="none"/>
            <a:tailEnd len="med" w="med" type="none"/>
          </a:ln>
        </p:spPr>
      </p:cxnSp>
      <p:sp>
        <p:nvSpPr>
          <p:cNvPr id="287" name="Google Shape;287;p32"/>
          <p:cNvSpPr/>
          <p:nvPr/>
        </p:nvSpPr>
        <p:spPr>
          <a:xfrm>
            <a:off x="4041325" y="1919100"/>
            <a:ext cx="907800" cy="6441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2"/>
          <p:cNvSpPr txBox="1"/>
          <p:nvPr/>
        </p:nvSpPr>
        <p:spPr>
          <a:xfrm>
            <a:off x="1883038" y="3780000"/>
            <a:ext cx="90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Lato"/>
                <a:ea typeface="Lato"/>
                <a:cs typeface="Lato"/>
                <a:sym typeface="Lato"/>
              </a:rPr>
              <a:t>| V &gt;</a:t>
            </a:r>
            <a:endParaRPr>
              <a:latin typeface="Lato"/>
              <a:ea typeface="Lato"/>
              <a:cs typeface="Lato"/>
              <a:sym typeface="Lato"/>
            </a:endParaRPr>
          </a:p>
        </p:txBody>
      </p:sp>
      <p:cxnSp>
        <p:nvCxnSpPr>
          <p:cNvPr id="289" name="Google Shape;289;p32"/>
          <p:cNvCxnSpPr/>
          <p:nvPr/>
        </p:nvCxnSpPr>
        <p:spPr>
          <a:xfrm>
            <a:off x="3400525" y="1888225"/>
            <a:ext cx="606600" cy="76800"/>
          </a:xfrm>
          <a:prstGeom prst="straightConnector1">
            <a:avLst/>
          </a:prstGeom>
          <a:noFill/>
          <a:ln cap="flat" cmpd="sng" w="9525">
            <a:solidFill>
              <a:schemeClr val="dk2"/>
            </a:solidFill>
            <a:prstDash val="solid"/>
            <a:round/>
            <a:headEnd len="med" w="med" type="none"/>
            <a:tailEnd len="med" w="med" type="triangle"/>
          </a:ln>
        </p:spPr>
      </p:cxnSp>
      <p:sp>
        <p:nvSpPr>
          <p:cNvPr id="290" name="Google Shape;290;p32"/>
          <p:cNvSpPr/>
          <p:nvPr/>
        </p:nvSpPr>
        <p:spPr>
          <a:xfrm>
            <a:off x="1279775" y="2833050"/>
            <a:ext cx="907800" cy="6441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1" name="Google Shape;291;p32"/>
          <p:cNvCxnSpPr/>
          <p:nvPr/>
        </p:nvCxnSpPr>
        <p:spPr>
          <a:xfrm>
            <a:off x="1656150" y="2785350"/>
            <a:ext cx="300" cy="739500"/>
          </a:xfrm>
          <a:prstGeom prst="straightConnector1">
            <a:avLst/>
          </a:prstGeom>
          <a:noFill/>
          <a:ln cap="flat" cmpd="sng" w="19050">
            <a:solidFill>
              <a:schemeClr val="dk2"/>
            </a:solidFill>
            <a:prstDash val="solid"/>
            <a:round/>
            <a:headEnd len="med" w="med" type="none"/>
            <a:tailEnd len="med" w="med" type="none"/>
          </a:ln>
        </p:spPr>
      </p:cxnSp>
      <p:sp>
        <p:nvSpPr>
          <p:cNvPr id="292" name="Google Shape;292;p32"/>
          <p:cNvSpPr txBox="1"/>
          <p:nvPr/>
        </p:nvSpPr>
        <p:spPr>
          <a:xfrm>
            <a:off x="1202388" y="3780000"/>
            <a:ext cx="90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solidFill>
                  <a:schemeClr val="accent2"/>
                </a:solidFill>
                <a:latin typeface="Lato"/>
                <a:ea typeface="Lato"/>
                <a:cs typeface="Lato"/>
                <a:sym typeface="Lato"/>
              </a:rPr>
              <a:t>| D &gt;</a:t>
            </a:r>
            <a:endParaRPr>
              <a:solidFill>
                <a:schemeClr val="accent2"/>
              </a:solidFill>
              <a:latin typeface="Lato"/>
              <a:ea typeface="Lato"/>
              <a:cs typeface="Lato"/>
              <a:sym typeface="Lato"/>
            </a:endParaRPr>
          </a:p>
        </p:txBody>
      </p:sp>
      <p:cxnSp>
        <p:nvCxnSpPr>
          <p:cNvPr id="293" name="Google Shape;293;p32"/>
          <p:cNvCxnSpPr/>
          <p:nvPr/>
        </p:nvCxnSpPr>
        <p:spPr>
          <a:xfrm flipH="1" rot="10800000">
            <a:off x="1365875" y="4251625"/>
            <a:ext cx="372300" cy="644100"/>
          </a:xfrm>
          <a:prstGeom prst="curvedConnector3">
            <a:avLst>
              <a:gd fmla="val 50000" name="adj1"/>
            </a:avLst>
          </a:prstGeom>
          <a:noFill/>
          <a:ln cap="flat" cmpd="sng" w="9525">
            <a:solidFill>
              <a:schemeClr val="accent2"/>
            </a:solidFill>
            <a:prstDash val="solid"/>
            <a:round/>
            <a:headEnd len="med" w="med" type="none"/>
            <a:tailEnd len="med" w="med" type="none"/>
          </a:ln>
        </p:spPr>
      </p:cxnSp>
      <p:cxnSp>
        <p:nvCxnSpPr>
          <p:cNvPr id="294" name="Google Shape;294;p32"/>
          <p:cNvCxnSpPr/>
          <p:nvPr/>
        </p:nvCxnSpPr>
        <p:spPr>
          <a:xfrm rot="10800000">
            <a:off x="1738175" y="4251725"/>
            <a:ext cx="362100" cy="628800"/>
          </a:xfrm>
          <a:prstGeom prst="curvedConnector3">
            <a:avLst>
              <a:gd fmla="val 50000" name="adj1"/>
            </a:avLst>
          </a:prstGeom>
          <a:noFill/>
          <a:ln cap="flat" cmpd="sng" w="9525">
            <a:solidFill>
              <a:schemeClr val="accent2"/>
            </a:solidFill>
            <a:prstDash val="solid"/>
            <a:round/>
            <a:headEnd len="med" w="med" type="none"/>
            <a:tailEnd len="med" w="med" type="none"/>
          </a:ln>
        </p:spPr>
      </p:cxnSp>
      <p:cxnSp>
        <p:nvCxnSpPr>
          <p:cNvPr id="295" name="Google Shape;295;p32"/>
          <p:cNvCxnSpPr/>
          <p:nvPr/>
        </p:nvCxnSpPr>
        <p:spPr>
          <a:xfrm>
            <a:off x="623725" y="4573675"/>
            <a:ext cx="8074200" cy="0"/>
          </a:xfrm>
          <a:prstGeom prst="straightConnector1">
            <a:avLst/>
          </a:prstGeom>
          <a:noFill/>
          <a:ln cap="flat" cmpd="sng" w="9525">
            <a:solidFill>
              <a:schemeClr val="dk2"/>
            </a:solidFill>
            <a:prstDash val="solid"/>
            <a:round/>
            <a:headEnd len="med" w="med" type="none"/>
            <a:tailEnd len="med" w="med" type="stealth"/>
          </a:ln>
        </p:spPr>
      </p:cxnSp>
      <p:cxnSp>
        <p:nvCxnSpPr>
          <p:cNvPr id="296" name="Google Shape;296;p32"/>
          <p:cNvCxnSpPr/>
          <p:nvPr/>
        </p:nvCxnSpPr>
        <p:spPr>
          <a:xfrm flipH="1" rot="10800000">
            <a:off x="1820225" y="4251625"/>
            <a:ext cx="372300" cy="644100"/>
          </a:xfrm>
          <a:prstGeom prst="curvedConnector3">
            <a:avLst>
              <a:gd fmla="val 50000" name="adj1"/>
            </a:avLst>
          </a:prstGeom>
          <a:noFill/>
          <a:ln cap="flat" cmpd="sng" w="9525">
            <a:solidFill>
              <a:srgbClr val="000000"/>
            </a:solidFill>
            <a:prstDash val="solid"/>
            <a:round/>
            <a:headEnd len="med" w="med" type="none"/>
            <a:tailEnd len="med" w="med" type="none"/>
          </a:ln>
        </p:spPr>
      </p:cxnSp>
      <p:cxnSp>
        <p:nvCxnSpPr>
          <p:cNvPr id="297" name="Google Shape;297;p32"/>
          <p:cNvCxnSpPr/>
          <p:nvPr/>
        </p:nvCxnSpPr>
        <p:spPr>
          <a:xfrm rot="10800000">
            <a:off x="2192525" y="4251725"/>
            <a:ext cx="362100" cy="628800"/>
          </a:xfrm>
          <a:prstGeom prst="curvedConnector3">
            <a:avLst>
              <a:gd fmla="val 50000" name="adj1"/>
            </a:avLst>
          </a:prstGeom>
          <a:noFill/>
          <a:ln cap="flat" cmpd="sng" w="9525">
            <a:solidFill>
              <a:srgbClr val="000000"/>
            </a:solidFill>
            <a:prstDash val="solid"/>
            <a:round/>
            <a:headEnd len="med" w="med" type="none"/>
            <a:tailEnd len="med" w="med" type="none"/>
          </a:ln>
        </p:spPr>
      </p:cxnSp>
      <p:cxnSp>
        <p:nvCxnSpPr>
          <p:cNvPr id="298" name="Google Shape;298;p32"/>
          <p:cNvCxnSpPr/>
          <p:nvPr/>
        </p:nvCxnSpPr>
        <p:spPr>
          <a:xfrm flipH="1" rot="10800000">
            <a:off x="7688700" y="4251625"/>
            <a:ext cx="372300" cy="644100"/>
          </a:xfrm>
          <a:prstGeom prst="curvedConnector3">
            <a:avLst>
              <a:gd fmla="val 50000" name="adj1"/>
            </a:avLst>
          </a:prstGeom>
          <a:noFill/>
          <a:ln cap="flat" cmpd="sng" w="9525">
            <a:solidFill>
              <a:srgbClr val="000000"/>
            </a:solidFill>
            <a:prstDash val="solid"/>
            <a:round/>
            <a:headEnd len="med" w="med" type="none"/>
            <a:tailEnd len="med" w="med" type="none"/>
          </a:ln>
        </p:spPr>
      </p:cxnSp>
      <p:cxnSp>
        <p:nvCxnSpPr>
          <p:cNvPr id="299" name="Google Shape;299;p32"/>
          <p:cNvCxnSpPr/>
          <p:nvPr/>
        </p:nvCxnSpPr>
        <p:spPr>
          <a:xfrm rot="10800000">
            <a:off x="8061000" y="4251725"/>
            <a:ext cx="362100" cy="628800"/>
          </a:xfrm>
          <a:prstGeom prst="curvedConnector3">
            <a:avLst>
              <a:gd fmla="val 50000" name="adj1"/>
            </a:avLst>
          </a:prstGeom>
          <a:noFill/>
          <a:ln cap="flat" cmpd="sng" w="9525">
            <a:solidFill>
              <a:srgbClr val="000000"/>
            </a:solidFill>
            <a:prstDash val="solid"/>
            <a:round/>
            <a:headEnd len="med" w="med" type="none"/>
            <a:tailEnd len="med" w="med" type="none"/>
          </a:ln>
        </p:spPr>
      </p:cxnSp>
      <p:sp>
        <p:nvSpPr>
          <p:cNvPr id="300" name="Google Shape;300;p32"/>
          <p:cNvSpPr txBox="1"/>
          <p:nvPr/>
        </p:nvSpPr>
        <p:spPr>
          <a:xfrm>
            <a:off x="7204338" y="3855138"/>
            <a:ext cx="90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solidFill>
                  <a:schemeClr val="accent2"/>
                </a:solidFill>
                <a:latin typeface="Lato"/>
                <a:ea typeface="Lato"/>
                <a:cs typeface="Lato"/>
                <a:sym typeface="Lato"/>
              </a:rPr>
              <a:t>| H &gt;</a:t>
            </a:r>
            <a:endParaRPr>
              <a:solidFill>
                <a:schemeClr val="accent2"/>
              </a:solidFill>
              <a:latin typeface="Lato"/>
              <a:ea typeface="Lato"/>
              <a:cs typeface="Lato"/>
              <a:sym typeface="Lato"/>
            </a:endParaRPr>
          </a:p>
        </p:txBody>
      </p:sp>
      <p:cxnSp>
        <p:nvCxnSpPr>
          <p:cNvPr id="301" name="Google Shape;301;p32"/>
          <p:cNvCxnSpPr/>
          <p:nvPr/>
        </p:nvCxnSpPr>
        <p:spPr>
          <a:xfrm flipH="1" rot="10800000">
            <a:off x="7165850" y="4255238"/>
            <a:ext cx="372300" cy="644100"/>
          </a:xfrm>
          <a:prstGeom prst="curvedConnector3">
            <a:avLst>
              <a:gd fmla="val 50000" name="adj1"/>
            </a:avLst>
          </a:prstGeom>
          <a:noFill/>
          <a:ln cap="flat" cmpd="sng" w="9525">
            <a:solidFill>
              <a:schemeClr val="accent2"/>
            </a:solidFill>
            <a:prstDash val="solid"/>
            <a:round/>
            <a:headEnd len="med" w="med" type="none"/>
            <a:tailEnd len="med" w="med" type="none"/>
          </a:ln>
        </p:spPr>
      </p:cxnSp>
      <p:cxnSp>
        <p:nvCxnSpPr>
          <p:cNvPr id="302" name="Google Shape;302;p32"/>
          <p:cNvCxnSpPr/>
          <p:nvPr/>
        </p:nvCxnSpPr>
        <p:spPr>
          <a:xfrm rot="10800000">
            <a:off x="7538150" y="4255338"/>
            <a:ext cx="362100" cy="628800"/>
          </a:xfrm>
          <a:prstGeom prst="curvedConnector3">
            <a:avLst>
              <a:gd fmla="val 50000" name="adj1"/>
            </a:avLst>
          </a:prstGeom>
          <a:noFill/>
          <a:ln cap="flat" cmpd="sng" w="9525">
            <a:solidFill>
              <a:schemeClr val="accent2"/>
            </a:solidFill>
            <a:prstDash val="solid"/>
            <a:round/>
            <a:headEnd len="med" w="med" type="none"/>
            <a:tailEnd len="med" w="med" type="none"/>
          </a:ln>
        </p:spPr>
      </p:cxnSp>
      <p:cxnSp>
        <p:nvCxnSpPr>
          <p:cNvPr id="303" name="Google Shape;303;p32"/>
          <p:cNvCxnSpPr/>
          <p:nvPr/>
        </p:nvCxnSpPr>
        <p:spPr>
          <a:xfrm flipH="1" rot="10800000">
            <a:off x="7002375" y="4255238"/>
            <a:ext cx="372300" cy="644100"/>
          </a:xfrm>
          <a:prstGeom prst="curvedConnector3">
            <a:avLst>
              <a:gd fmla="val 50000" name="adj1"/>
            </a:avLst>
          </a:prstGeom>
          <a:noFill/>
          <a:ln cap="flat" cmpd="sng" w="9525">
            <a:solidFill>
              <a:schemeClr val="accent2"/>
            </a:solidFill>
            <a:prstDash val="solid"/>
            <a:round/>
            <a:headEnd len="med" w="med" type="none"/>
            <a:tailEnd len="med" w="med" type="none"/>
          </a:ln>
        </p:spPr>
      </p:cxnSp>
      <p:cxnSp>
        <p:nvCxnSpPr>
          <p:cNvPr id="304" name="Google Shape;304;p32"/>
          <p:cNvCxnSpPr/>
          <p:nvPr/>
        </p:nvCxnSpPr>
        <p:spPr>
          <a:xfrm rot="10800000">
            <a:off x="7374675" y="4255338"/>
            <a:ext cx="362100" cy="628800"/>
          </a:xfrm>
          <a:prstGeom prst="curvedConnector3">
            <a:avLst>
              <a:gd fmla="val 50000" name="adj1"/>
            </a:avLst>
          </a:prstGeom>
          <a:noFill/>
          <a:ln cap="flat" cmpd="sng" w="9525">
            <a:solidFill>
              <a:schemeClr val="accent2"/>
            </a:solidFill>
            <a:prstDash val="solid"/>
            <a:round/>
            <a:headEnd len="med" w="med" type="none"/>
            <a:tailEnd len="med" w="med" type="none"/>
          </a:ln>
        </p:spPr>
      </p:cxnSp>
      <p:sp>
        <p:nvSpPr>
          <p:cNvPr id="305" name="Google Shape;305;p32"/>
          <p:cNvSpPr txBox="1"/>
          <p:nvPr/>
        </p:nvSpPr>
        <p:spPr>
          <a:xfrm>
            <a:off x="6579238" y="3958013"/>
            <a:ext cx="90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solidFill>
                  <a:schemeClr val="accent2"/>
                </a:solidFill>
                <a:latin typeface="Lato"/>
                <a:ea typeface="Lato"/>
                <a:cs typeface="Lato"/>
                <a:sym typeface="Lato"/>
              </a:rPr>
              <a:t>| V &gt;</a:t>
            </a:r>
            <a:endParaRPr>
              <a:solidFill>
                <a:schemeClr val="accent2"/>
              </a:solidFill>
              <a:latin typeface="Lato"/>
              <a:ea typeface="Lato"/>
              <a:cs typeface="Lato"/>
              <a:sym typeface="Lato"/>
            </a:endParaRPr>
          </a:p>
        </p:txBody>
      </p:sp>
      <p:sp>
        <p:nvSpPr>
          <p:cNvPr id="306" name="Google Shape;306;p32"/>
          <p:cNvSpPr txBox="1"/>
          <p:nvPr/>
        </p:nvSpPr>
        <p:spPr>
          <a:xfrm>
            <a:off x="1381475" y="2493500"/>
            <a:ext cx="70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solidFill>
                  <a:schemeClr val="accent3"/>
                </a:solidFill>
                <a:latin typeface="Lato"/>
                <a:ea typeface="Lato"/>
                <a:cs typeface="Lato"/>
                <a:sym typeface="Lato"/>
              </a:rPr>
              <a:t>δτ</a:t>
            </a:r>
            <a:endParaRPr>
              <a:solidFill>
                <a:schemeClr val="accent3"/>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テーマ</a:t>
            </a:r>
            <a:endParaRPr/>
          </a:p>
        </p:txBody>
      </p:sp>
      <p:sp>
        <p:nvSpPr>
          <p:cNvPr id="312" name="Google Shape;312;p3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20000"/>
          </a:bodyPr>
          <a:lstStyle/>
          <a:p>
            <a:pPr indent="-336550" lvl="0" marL="457200" rtl="0" algn="l">
              <a:spcBef>
                <a:spcPts val="0"/>
              </a:spcBef>
              <a:spcAft>
                <a:spcPts val="0"/>
              </a:spcAft>
              <a:buClr>
                <a:srgbClr val="CCCCCC"/>
              </a:buClr>
              <a:buSzPct val="100000"/>
              <a:buAutoNum type="arabicPeriod"/>
            </a:pPr>
            <a:r>
              <a:rPr lang="ja" sz="2000">
                <a:solidFill>
                  <a:srgbClr val="CCCCCC"/>
                </a:solidFill>
              </a:rPr>
              <a:t>目的</a:t>
            </a:r>
            <a:endParaRPr sz="2000">
              <a:solidFill>
                <a:srgbClr val="CCCCCC"/>
              </a:solidFill>
            </a:endParaRPr>
          </a:p>
          <a:p>
            <a:pPr indent="-336550" lvl="0" marL="457200" rtl="0" algn="l">
              <a:spcBef>
                <a:spcPts val="0"/>
              </a:spcBef>
              <a:spcAft>
                <a:spcPts val="0"/>
              </a:spcAft>
              <a:buClr>
                <a:srgbClr val="CCCCCC"/>
              </a:buClr>
              <a:buSzPct val="100000"/>
              <a:buAutoNum type="arabicPeriod"/>
            </a:pPr>
            <a:r>
              <a:rPr lang="ja" sz="2000">
                <a:solidFill>
                  <a:srgbClr val="CCCCCC"/>
                </a:solidFill>
              </a:rPr>
              <a:t>背景</a:t>
            </a:r>
            <a:endParaRPr sz="2000">
              <a:solidFill>
                <a:srgbClr val="CCCCCC"/>
              </a:solidFill>
            </a:endParaRPr>
          </a:p>
          <a:p>
            <a:pPr indent="-336550" lvl="1" marL="914400" rtl="0" algn="l">
              <a:spcBef>
                <a:spcPts val="0"/>
              </a:spcBef>
              <a:spcAft>
                <a:spcPts val="0"/>
              </a:spcAft>
              <a:buClr>
                <a:srgbClr val="CCCCCC"/>
              </a:buClr>
              <a:buSzPct val="100000"/>
              <a:buAutoNum type="alphaLcPeriod"/>
            </a:pPr>
            <a:r>
              <a:rPr lang="ja" sz="2000">
                <a:solidFill>
                  <a:srgbClr val="CCCCCC"/>
                </a:solidFill>
              </a:rPr>
              <a:t>弱測定</a:t>
            </a:r>
            <a:endParaRPr sz="2000">
              <a:solidFill>
                <a:srgbClr val="CCCCCC"/>
              </a:solidFill>
            </a:endParaRPr>
          </a:p>
          <a:p>
            <a:pPr indent="-336550" lvl="1" marL="914400" rtl="0" algn="l">
              <a:spcBef>
                <a:spcPts val="0"/>
              </a:spcBef>
              <a:spcAft>
                <a:spcPts val="0"/>
              </a:spcAft>
              <a:buClr>
                <a:srgbClr val="CCCCCC"/>
              </a:buClr>
              <a:buSzPct val="100000"/>
              <a:buAutoNum type="alphaLcPeriod"/>
            </a:pPr>
            <a:r>
              <a:rPr lang="ja" sz="2000">
                <a:solidFill>
                  <a:srgbClr val="CCCCCC"/>
                </a:solidFill>
              </a:rPr>
              <a:t>実験例</a:t>
            </a:r>
            <a:endParaRPr sz="2000">
              <a:solidFill>
                <a:srgbClr val="CCCCCC"/>
              </a:solidFill>
            </a:endParaRPr>
          </a:p>
          <a:p>
            <a:pPr indent="-336550" lvl="1" marL="914400" rtl="0" algn="l">
              <a:spcBef>
                <a:spcPts val="0"/>
              </a:spcBef>
              <a:spcAft>
                <a:spcPts val="0"/>
              </a:spcAft>
              <a:buClr>
                <a:srgbClr val="CCCCCC"/>
              </a:buClr>
              <a:buSzPct val="100000"/>
              <a:buAutoNum type="alphaLcPeriod"/>
            </a:pPr>
            <a:r>
              <a:rPr lang="ja" sz="2000">
                <a:solidFill>
                  <a:srgbClr val="CCCCCC"/>
                </a:solidFill>
              </a:rPr>
              <a:t>非線形屈折率効果</a:t>
            </a:r>
            <a:endParaRPr sz="2000">
              <a:solidFill>
                <a:srgbClr val="CCCCCC"/>
              </a:solidFill>
            </a:endParaRPr>
          </a:p>
          <a:p>
            <a:pPr indent="-336550" lvl="1" marL="914400" rtl="0" algn="l">
              <a:spcBef>
                <a:spcPts val="0"/>
              </a:spcBef>
              <a:spcAft>
                <a:spcPts val="0"/>
              </a:spcAft>
              <a:buClr>
                <a:srgbClr val="CCCCCC"/>
              </a:buClr>
              <a:buSzPct val="100000"/>
              <a:buAutoNum type="alphaLcPeriod"/>
            </a:pPr>
            <a:r>
              <a:rPr lang="ja" sz="2000">
                <a:solidFill>
                  <a:srgbClr val="CCCCCC"/>
                </a:solidFill>
              </a:rPr>
              <a:t>具体例</a:t>
            </a:r>
            <a:endParaRPr sz="2000">
              <a:solidFill>
                <a:srgbClr val="CCCCCC"/>
              </a:solidFill>
            </a:endParaRPr>
          </a:p>
          <a:p>
            <a:pPr indent="-336550" lvl="0" marL="457200" rtl="0" algn="l">
              <a:spcBef>
                <a:spcPts val="0"/>
              </a:spcBef>
              <a:spcAft>
                <a:spcPts val="0"/>
              </a:spcAft>
              <a:buClr>
                <a:srgbClr val="000000"/>
              </a:buClr>
              <a:buSzPct val="100000"/>
              <a:buAutoNum type="arabicPeriod"/>
            </a:pPr>
            <a:r>
              <a:rPr b="1" lang="ja" sz="2000">
                <a:solidFill>
                  <a:srgbClr val="000000"/>
                </a:solidFill>
              </a:rPr>
              <a:t>実験系</a:t>
            </a:r>
            <a:endParaRPr b="1" sz="2000">
              <a:solidFill>
                <a:srgbClr val="000000"/>
              </a:solidFill>
            </a:endParaRPr>
          </a:p>
          <a:p>
            <a:pPr indent="-336550" lvl="0" marL="457200" rtl="0" algn="l">
              <a:spcBef>
                <a:spcPts val="0"/>
              </a:spcBef>
              <a:spcAft>
                <a:spcPts val="0"/>
              </a:spcAft>
              <a:buClr>
                <a:srgbClr val="CCCCCC"/>
              </a:buClr>
              <a:buSzPct val="100000"/>
              <a:buAutoNum type="arabicPeriod"/>
            </a:pPr>
            <a:r>
              <a:rPr lang="ja" sz="2000">
                <a:solidFill>
                  <a:srgbClr val="CCCCCC"/>
                </a:solidFill>
              </a:rPr>
              <a:t>方針</a:t>
            </a:r>
            <a:endParaRPr sz="2000">
              <a:solidFill>
                <a:srgbClr val="CCCCCC"/>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cxnSp>
        <p:nvCxnSpPr>
          <p:cNvPr id="317" name="Google Shape;317;p34"/>
          <p:cNvCxnSpPr/>
          <p:nvPr/>
        </p:nvCxnSpPr>
        <p:spPr>
          <a:xfrm>
            <a:off x="790838" y="2518075"/>
            <a:ext cx="3337800" cy="0"/>
          </a:xfrm>
          <a:prstGeom prst="straightConnector1">
            <a:avLst/>
          </a:prstGeom>
          <a:noFill/>
          <a:ln cap="flat" cmpd="sng" w="9525">
            <a:solidFill>
              <a:schemeClr val="dk2"/>
            </a:solidFill>
            <a:prstDash val="solid"/>
            <a:round/>
            <a:headEnd len="med" w="med" type="none"/>
            <a:tailEnd len="med" w="med" type="triangle"/>
          </a:ln>
        </p:spPr>
      </p:cxnSp>
      <p:cxnSp>
        <p:nvCxnSpPr>
          <p:cNvPr id="318" name="Google Shape;318;p34"/>
          <p:cNvCxnSpPr/>
          <p:nvPr/>
        </p:nvCxnSpPr>
        <p:spPr>
          <a:xfrm rot="10800000">
            <a:off x="2755013" y="1258375"/>
            <a:ext cx="7200" cy="3036000"/>
          </a:xfrm>
          <a:prstGeom prst="straightConnector1">
            <a:avLst/>
          </a:prstGeom>
          <a:noFill/>
          <a:ln cap="flat" cmpd="sng" w="9525">
            <a:solidFill>
              <a:schemeClr val="dk2"/>
            </a:solidFill>
            <a:prstDash val="solid"/>
            <a:round/>
            <a:headEnd len="med" w="med" type="none"/>
            <a:tailEnd len="med" w="med" type="triangle"/>
          </a:ln>
        </p:spPr>
      </p:cxnSp>
      <p:sp>
        <p:nvSpPr>
          <p:cNvPr id="319" name="Google Shape;319;p34"/>
          <p:cNvSpPr/>
          <p:nvPr/>
        </p:nvSpPr>
        <p:spPr>
          <a:xfrm rot="2700000">
            <a:off x="3040215" y="2055454"/>
            <a:ext cx="653791" cy="27153"/>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0" name="Google Shape;320;p34"/>
          <p:cNvCxnSpPr/>
          <p:nvPr/>
        </p:nvCxnSpPr>
        <p:spPr>
          <a:xfrm>
            <a:off x="3396638" y="2088750"/>
            <a:ext cx="732000" cy="0"/>
          </a:xfrm>
          <a:prstGeom prst="straightConnector1">
            <a:avLst/>
          </a:prstGeom>
          <a:noFill/>
          <a:ln cap="flat" cmpd="sng" w="9525">
            <a:solidFill>
              <a:schemeClr val="dk2"/>
            </a:solidFill>
            <a:prstDash val="solid"/>
            <a:round/>
            <a:headEnd len="med" w="med" type="none"/>
            <a:tailEnd len="med" w="med" type="triangle"/>
          </a:ln>
        </p:spPr>
      </p:cxnSp>
      <p:sp>
        <p:nvSpPr>
          <p:cNvPr id="321" name="Google Shape;321;p34"/>
          <p:cNvSpPr/>
          <p:nvPr/>
        </p:nvSpPr>
        <p:spPr>
          <a:xfrm rot="5401939">
            <a:off x="1134738" y="2308375"/>
            <a:ext cx="531900" cy="419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2" name="Google Shape;322;p34"/>
          <p:cNvCxnSpPr/>
          <p:nvPr/>
        </p:nvCxnSpPr>
        <p:spPr>
          <a:xfrm flipH="1" rot="10800000">
            <a:off x="1190825" y="2254525"/>
            <a:ext cx="429600" cy="534000"/>
          </a:xfrm>
          <a:prstGeom prst="straightConnector1">
            <a:avLst/>
          </a:prstGeom>
          <a:noFill/>
          <a:ln cap="flat" cmpd="sng" w="9525">
            <a:solidFill>
              <a:schemeClr val="dk2"/>
            </a:solidFill>
            <a:prstDash val="solid"/>
            <a:round/>
            <a:headEnd len="med" w="med" type="none"/>
            <a:tailEnd len="med" w="med" type="none"/>
          </a:ln>
        </p:spPr>
      </p:cxnSp>
      <p:sp>
        <p:nvSpPr>
          <p:cNvPr id="323" name="Google Shape;323;p34"/>
          <p:cNvSpPr/>
          <p:nvPr/>
        </p:nvSpPr>
        <p:spPr>
          <a:xfrm rot="10800000">
            <a:off x="4006513" y="1981375"/>
            <a:ext cx="175800" cy="653700"/>
          </a:xfrm>
          <a:prstGeom prst="flowChartDelay">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4"/>
          <p:cNvSpPr/>
          <p:nvPr/>
        </p:nvSpPr>
        <p:spPr>
          <a:xfrm>
            <a:off x="5354638" y="1981375"/>
            <a:ext cx="175800" cy="653700"/>
          </a:xfrm>
          <a:prstGeom prst="flowChartDelay">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5" name="Google Shape;325;p34"/>
          <p:cNvCxnSpPr/>
          <p:nvPr/>
        </p:nvCxnSpPr>
        <p:spPr>
          <a:xfrm>
            <a:off x="4128638" y="2088750"/>
            <a:ext cx="1298100" cy="448800"/>
          </a:xfrm>
          <a:prstGeom prst="straightConnector1">
            <a:avLst/>
          </a:prstGeom>
          <a:noFill/>
          <a:ln cap="flat" cmpd="sng" w="9525">
            <a:solidFill>
              <a:schemeClr val="dk2"/>
            </a:solidFill>
            <a:prstDash val="solid"/>
            <a:round/>
            <a:headEnd len="med" w="med" type="none"/>
            <a:tailEnd len="med" w="med" type="triangle"/>
          </a:ln>
        </p:spPr>
      </p:cxnSp>
      <p:cxnSp>
        <p:nvCxnSpPr>
          <p:cNvPr id="326" name="Google Shape;326;p34"/>
          <p:cNvCxnSpPr/>
          <p:nvPr/>
        </p:nvCxnSpPr>
        <p:spPr>
          <a:xfrm flipH="1" rot="10800000">
            <a:off x="4118863" y="2098375"/>
            <a:ext cx="1317600" cy="419700"/>
          </a:xfrm>
          <a:prstGeom prst="straightConnector1">
            <a:avLst/>
          </a:prstGeom>
          <a:noFill/>
          <a:ln cap="flat" cmpd="sng" w="9525">
            <a:solidFill>
              <a:schemeClr val="dk2"/>
            </a:solidFill>
            <a:prstDash val="solid"/>
            <a:round/>
            <a:headEnd len="med" w="med" type="none"/>
            <a:tailEnd len="med" w="med" type="triangle"/>
          </a:ln>
        </p:spPr>
      </p:cxnSp>
      <p:cxnSp>
        <p:nvCxnSpPr>
          <p:cNvPr id="327" name="Google Shape;327;p34"/>
          <p:cNvCxnSpPr/>
          <p:nvPr/>
        </p:nvCxnSpPr>
        <p:spPr>
          <a:xfrm>
            <a:off x="5436463" y="2098375"/>
            <a:ext cx="907800" cy="0"/>
          </a:xfrm>
          <a:prstGeom prst="straightConnector1">
            <a:avLst/>
          </a:prstGeom>
          <a:noFill/>
          <a:ln cap="flat" cmpd="sng" w="9525">
            <a:solidFill>
              <a:schemeClr val="dk2"/>
            </a:solidFill>
            <a:prstDash val="solid"/>
            <a:round/>
            <a:headEnd len="med" w="med" type="none"/>
            <a:tailEnd len="med" w="med" type="triangle"/>
          </a:ln>
        </p:spPr>
      </p:cxnSp>
      <p:cxnSp>
        <p:nvCxnSpPr>
          <p:cNvPr id="328" name="Google Shape;328;p34"/>
          <p:cNvCxnSpPr/>
          <p:nvPr/>
        </p:nvCxnSpPr>
        <p:spPr>
          <a:xfrm>
            <a:off x="6334213" y="1606000"/>
            <a:ext cx="300" cy="443700"/>
          </a:xfrm>
          <a:prstGeom prst="straightConnector1">
            <a:avLst/>
          </a:prstGeom>
          <a:noFill/>
          <a:ln cap="flat" cmpd="sng" w="9525">
            <a:solidFill>
              <a:schemeClr val="dk2"/>
            </a:solidFill>
            <a:prstDash val="solid"/>
            <a:round/>
            <a:headEnd len="med" w="med" type="none"/>
            <a:tailEnd len="med" w="med" type="none"/>
          </a:ln>
        </p:spPr>
      </p:cxnSp>
      <p:cxnSp>
        <p:nvCxnSpPr>
          <p:cNvPr id="329" name="Google Shape;329;p34"/>
          <p:cNvCxnSpPr/>
          <p:nvPr/>
        </p:nvCxnSpPr>
        <p:spPr>
          <a:xfrm>
            <a:off x="6334363" y="2147050"/>
            <a:ext cx="0" cy="478500"/>
          </a:xfrm>
          <a:prstGeom prst="straightConnector1">
            <a:avLst/>
          </a:prstGeom>
          <a:noFill/>
          <a:ln cap="flat" cmpd="sng" w="9525">
            <a:solidFill>
              <a:schemeClr val="dk2"/>
            </a:solidFill>
            <a:prstDash val="solid"/>
            <a:round/>
            <a:headEnd len="med" w="med" type="none"/>
            <a:tailEnd len="med" w="med" type="none"/>
          </a:ln>
        </p:spPr>
      </p:cxnSp>
      <p:cxnSp>
        <p:nvCxnSpPr>
          <p:cNvPr id="330" name="Google Shape;330;p34"/>
          <p:cNvCxnSpPr/>
          <p:nvPr/>
        </p:nvCxnSpPr>
        <p:spPr>
          <a:xfrm>
            <a:off x="5436463" y="2521525"/>
            <a:ext cx="907800" cy="0"/>
          </a:xfrm>
          <a:prstGeom prst="straightConnector1">
            <a:avLst/>
          </a:prstGeom>
          <a:noFill/>
          <a:ln cap="flat" cmpd="sng" w="9525">
            <a:solidFill>
              <a:schemeClr val="dk2"/>
            </a:solidFill>
            <a:prstDash val="solid"/>
            <a:round/>
            <a:headEnd len="med" w="med" type="none"/>
            <a:tailEnd len="med" w="med" type="triangle"/>
          </a:ln>
        </p:spPr>
      </p:cxnSp>
      <p:sp>
        <p:nvSpPr>
          <p:cNvPr id="331" name="Google Shape;331;p34"/>
          <p:cNvSpPr/>
          <p:nvPr/>
        </p:nvSpPr>
        <p:spPr>
          <a:xfrm rot="-5398061">
            <a:off x="6576962" y="1879050"/>
            <a:ext cx="531900" cy="419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2" name="Google Shape;332;p34"/>
          <p:cNvCxnSpPr/>
          <p:nvPr/>
        </p:nvCxnSpPr>
        <p:spPr>
          <a:xfrm>
            <a:off x="6633063" y="1839900"/>
            <a:ext cx="429300" cy="497700"/>
          </a:xfrm>
          <a:prstGeom prst="straightConnector1">
            <a:avLst/>
          </a:prstGeom>
          <a:noFill/>
          <a:ln cap="flat" cmpd="sng" w="9525">
            <a:solidFill>
              <a:schemeClr val="dk2"/>
            </a:solidFill>
            <a:prstDash val="solid"/>
            <a:round/>
            <a:headEnd len="med" w="med" type="none"/>
            <a:tailEnd len="med" w="med" type="none"/>
          </a:ln>
        </p:spPr>
      </p:cxnSp>
      <p:cxnSp>
        <p:nvCxnSpPr>
          <p:cNvPr id="333" name="Google Shape;333;p34"/>
          <p:cNvCxnSpPr/>
          <p:nvPr/>
        </p:nvCxnSpPr>
        <p:spPr>
          <a:xfrm>
            <a:off x="6353912" y="2080950"/>
            <a:ext cx="1180800" cy="7800"/>
          </a:xfrm>
          <a:prstGeom prst="straightConnector1">
            <a:avLst/>
          </a:prstGeom>
          <a:noFill/>
          <a:ln cap="flat" cmpd="sng" w="9525">
            <a:solidFill>
              <a:schemeClr val="dk2"/>
            </a:solidFill>
            <a:prstDash val="solid"/>
            <a:round/>
            <a:headEnd len="med" w="med" type="none"/>
            <a:tailEnd len="med" w="med" type="triangle"/>
          </a:ln>
        </p:spPr>
      </p:cxnSp>
      <p:cxnSp>
        <p:nvCxnSpPr>
          <p:cNvPr id="334" name="Google Shape;334;p34"/>
          <p:cNvCxnSpPr/>
          <p:nvPr/>
        </p:nvCxnSpPr>
        <p:spPr>
          <a:xfrm>
            <a:off x="7543038" y="1578975"/>
            <a:ext cx="300" cy="443700"/>
          </a:xfrm>
          <a:prstGeom prst="straightConnector1">
            <a:avLst/>
          </a:prstGeom>
          <a:noFill/>
          <a:ln cap="flat" cmpd="sng" w="9525">
            <a:solidFill>
              <a:schemeClr val="dk2"/>
            </a:solidFill>
            <a:prstDash val="solid"/>
            <a:round/>
            <a:headEnd len="med" w="med" type="none"/>
            <a:tailEnd len="med" w="med" type="none"/>
          </a:ln>
        </p:spPr>
      </p:cxnSp>
      <p:cxnSp>
        <p:nvCxnSpPr>
          <p:cNvPr id="335" name="Google Shape;335;p34"/>
          <p:cNvCxnSpPr/>
          <p:nvPr/>
        </p:nvCxnSpPr>
        <p:spPr>
          <a:xfrm>
            <a:off x="7543188" y="2120025"/>
            <a:ext cx="0" cy="478500"/>
          </a:xfrm>
          <a:prstGeom prst="straightConnector1">
            <a:avLst/>
          </a:prstGeom>
          <a:noFill/>
          <a:ln cap="flat" cmpd="sng" w="9525">
            <a:solidFill>
              <a:schemeClr val="dk2"/>
            </a:solidFill>
            <a:prstDash val="solid"/>
            <a:round/>
            <a:headEnd len="med" w="med" type="none"/>
            <a:tailEnd len="med" w="med" type="none"/>
          </a:ln>
        </p:spPr>
      </p:cxnSp>
      <p:sp>
        <p:nvSpPr>
          <p:cNvPr id="336" name="Google Shape;336;p34"/>
          <p:cNvSpPr/>
          <p:nvPr/>
        </p:nvSpPr>
        <p:spPr>
          <a:xfrm>
            <a:off x="4638275" y="2164975"/>
            <a:ext cx="260400" cy="28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7" name="Google Shape;337;p34"/>
          <p:cNvCxnSpPr/>
          <p:nvPr/>
        </p:nvCxnSpPr>
        <p:spPr>
          <a:xfrm>
            <a:off x="7598412" y="2094475"/>
            <a:ext cx="678300" cy="13800"/>
          </a:xfrm>
          <a:prstGeom prst="straightConnector1">
            <a:avLst/>
          </a:prstGeom>
          <a:noFill/>
          <a:ln cap="flat" cmpd="sng" w="9525">
            <a:solidFill>
              <a:schemeClr val="dk2"/>
            </a:solidFill>
            <a:prstDash val="solid"/>
            <a:round/>
            <a:headEnd len="med" w="med" type="none"/>
            <a:tailEnd len="med" w="med" type="triangle"/>
          </a:ln>
        </p:spPr>
      </p:cxnSp>
      <p:sp>
        <p:nvSpPr>
          <p:cNvPr id="338" name="Google Shape;338;p34"/>
          <p:cNvSpPr/>
          <p:nvPr/>
        </p:nvSpPr>
        <p:spPr>
          <a:xfrm>
            <a:off x="8276700" y="1958125"/>
            <a:ext cx="260400" cy="28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4"/>
          <p:cNvSpPr txBox="1"/>
          <p:nvPr/>
        </p:nvSpPr>
        <p:spPr>
          <a:xfrm>
            <a:off x="951738" y="3003900"/>
            <a:ext cx="90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Lato"/>
                <a:ea typeface="Lato"/>
                <a:cs typeface="Lato"/>
                <a:sym typeface="Lato"/>
              </a:rPr>
              <a:t>| D &gt;</a:t>
            </a:r>
            <a:endParaRPr>
              <a:latin typeface="Lato"/>
              <a:ea typeface="Lato"/>
              <a:cs typeface="Lato"/>
              <a:sym typeface="Lato"/>
            </a:endParaRPr>
          </a:p>
        </p:txBody>
      </p:sp>
      <p:sp>
        <p:nvSpPr>
          <p:cNvPr id="340" name="Google Shape;340;p34"/>
          <p:cNvSpPr txBox="1"/>
          <p:nvPr/>
        </p:nvSpPr>
        <p:spPr>
          <a:xfrm>
            <a:off x="5880463" y="1108450"/>
            <a:ext cx="90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Lato"/>
                <a:ea typeface="Lato"/>
                <a:cs typeface="Lato"/>
                <a:sym typeface="Lato"/>
              </a:rPr>
              <a:t>絞り</a:t>
            </a:r>
            <a:endParaRPr>
              <a:latin typeface="Lato"/>
              <a:ea typeface="Lato"/>
              <a:cs typeface="Lato"/>
              <a:sym typeface="Lato"/>
            </a:endParaRPr>
          </a:p>
        </p:txBody>
      </p:sp>
      <p:sp>
        <p:nvSpPr>
          <p:cNvPr id="341" name="Google Shape;341;p34"/>
          <p:cNvSpPr txBox="1"/>
          <p:nvPr/>
        </p:nvSpPr>
        <p:spPr>
          <a:xfrm>
            <a:off x="3640513" y="2629400"/>
            <a:ext cx="90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Lato"/>
                <a:ea typeface="Lato"/>
                <a:cs typeface="Lato"/>
                <a:sym typeface="Lato"/>
              </a:rPr>
              <a:t>レンズ</a:t>
            </a:r>
            <a:endParaRPr>
              <a:latin typeface="Lato"/>
              <a:ea typeface="Lato"/>
              <a:cs typeface="Lato"/>
              <a:sym typeface="Lato"/>
            </a:endParaRPr>
          </a:p>
        </p:txBody>
      </p:sp>
      <p:sp>
        <p:nvSpPr>
          <p:cNvPr id="342" name="Google Shape;342;p34"/>
          <p:cNvSpPr txBox="1"/>
          <p:nvPr/>
        </p:nvSpPr>
        <p:spPr>
          <a:xfrm>
            <a:off x="4314575" y="1627750"/>
            <a:ext cx="90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Lato"/>
                <a:ea typeface="Lato"/>
                <a:cs typeface="Lato"/>
                <a:sym typeface="Lato"/>
              </a:rPr>
              <a:t>ガラス</a:t>
            </a:r>
            <a:endParaRPr>
              <a:latin typeface="Lato"/>
              <a:ea typeface="Lato"/>
              <a:cs typeface="Lato"/>
              <a:sym typeface="Lato"/>
            </a:endParaRPr>
          </a:p>
        </p:txBody>
      </p:sp>
      <p:sp>
        <p:nvSpPr>
          <p:cNvPr id="343" name="Google Shape;343;p34"/>
          <p:cNvSpPr txBox="1"/>
          <p:nvPr/>
        </p:nvSpPr>
        <p:spPr>
          <a:xfrm>
            <a:off x="1766725" y="779200"/>
            <a:ext cx="90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Lato"/>
                <a:ea typeface="Lato"/>
                <a:cs typeface="Lato"/>
                <a:sym typeface="Lato"/>
              </a:rPr>
              <a:t>反射板</a:t>
            </a:r>
            <a:endParaRPr>
              <a:latin typeface="Lato"/>
              <a:ea typeface="Lato"/>
              <a:cs typeface="Lato"/>
              <a:sym typeface="Lato"/>
            </a:endParaRPr>
          </a:p>
        </p:txBody>
      </p:sp>
      <p:sp>
        <p:nvSpPr>
          <p:cNvPr id="344" name="Google Shape;344;p34"/>
          <p:cNvSpPr txBox="1"/>
          <p:nvPr/>
        </p:nvSpPr>
        <p:spPr>
          <a:xfrm>
            <a:off x="7953000" y="1422600"/>
            <a:ext cx="90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Lato"/>
                <a:ea typeface="Lato"/>
                <a:cs typeface="Lato"/>
                <a:sym typeface="Lato"/>
              </a:rPr>
              <a:t>分光器</a:t>
            </a:r>
            <a:endParaRPr>
              <a:latin typeface="Lato"/>
              <a:ea typeface="Lato"/>
              <a:cs typeface="Lato"/>
              <a:sym typeface="Lato"/>
            </a:endParaRPr>
          </a:p>
        </p:txBody>
      </p:sp>
      <p:sp>
        <p:nvSpPr>
          <p:cNvPr id="345" name="Google Shape;345;p34"/>
          <p:cNvSpPr txBox="1"/>
          <p:nvPr/>
        </p:nvSpPr>
        <p:spPr>
          <a:xfrm>
            <a:off x="2338917" y="4294375"/>
            <a:ext cx="8394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solidFill>
                  <a:schemeClr val="accent3"/>
                </a:solidFill>
                <a:latin typeface="Lato"/>
                <a:ea typeface="Lato"/>
                <a:cs typeface="Lato"/>
                <a:sym typeface="Lato"/>
              </a:rPr>
              <a:t>fs</a:t>
            </a:r>
            <a:endParaRPr>
              <a:solidFill>
                <a:schemeClr val="accent3"/>
              </a:solidFill>
              <a:latin typeface="Lato"/>
              <a:ea typeface="Lato"/>
              <a:cs typeface="Lato"/>
              <a:sym typeface="Lato"/>
            </a:endParaRPr>
          </a:p>
          <a:p>
            <a:pPr indent="0" lvl="0" marL="0" rtl="0" algn="ctr">
              <a:spcBef>
                <a:spcPts val="0"/>
              </a:spcBef>
              <a:spcAft>
                <a:spcPts val="0"/>
              </a:spcAft>
              <a:buNone/>
            </a:pPr>
            <a:r>
              <a:rPr lang="ja">
                <a:solidFill>
                  <a:schemeClr val="accent3"/>
                </a:solidFill>
                <a:latin typeface="Lato"/>
                <a:ea typeface="Lato"/>
                <a:cs typeface="Lato"/>
                <a:sym typeface="Lato"/>
              </a:rPr>
              <a:t>pump</a:t>
            </a:r>
            <a:endParaRPr>
              <a:solidFill>
                <a:schemeClr val="accent3"/>
              </a:solidFill>
              <a:latin typeface="Lato"/>
              <a:ea typeface="Lato"/>
              <a:cs typeface="Lato"/>
              <a:sym typeface="Lato"/>
            </a:endParaRPr>
          </a:p>
          <a:p>
            <a:pPr indent="0" lvl="0" marL="0" rtl="0" algn="ctr">
              <a:spcBef>
                <a:spcPts val="0"/>
              </a:spcBef>
              <a:spcAft>
                <a:spcPts val="0"/>
              </a:spcAft>
              <a:buNone/>
            </a:pPr>
            <a:r>
              <a:rPr lang="ja">
                <a:solidFill>
                  <a:schemeClr val="accent3"/>
                </a:solidFill>
                <a:latin typeface="Lato"/>
                <a:ea typeface="Lato"/>
                <a:cs typeface="Lato"/>
                <a:sym typeface="Lato"/>
              </a:rPr>
              <a:t>pulse</a:t>
            </a:r>
            <a:endParaRPr>
              <a:solidFill>
                <a:schemeClr val="accent3"/>
              </a:solidFill>
              <a:latin typeface="Lato"/>
              <a:ea typeface="Lato"/>
              <a:cs typeface="Lato"/>
              <a:sym typeface="Lato"/>
            </a:endParaRPr>
          </a:p>
        </p:txBody>
      </p:sp>
      <p:sp>
        <p:nvSpPr>
          <p:cNvPr id="346" name="Google Shape;346;p34"/>
          <p:cNvSpPr txBox="1"/>
          <p:nvPr/>
        </p:nvSpPr>
        <p:spPr>
          <a:xfrm>
            <a:off x="39575" y="2102425"/>
            <a:ext cx="8394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solidFill>
                  <a:schemeClr val="accent3"/>
                </a:solidFill>
                <a:latin typeface="Lato"/>
                <a:ea typeface="Lato"/>
                <a:cs typeface="Lato"/>
                <a:sym typeface="Lato"/>
              </a:rPr>
              <a:t>fs</a:t>
            </a:r>
            <a:endParaRPr>
              <a:solidFill>
                <a:schemeClr val="accent3"/>
              </a:solidFill>
              <a:latin typeface="Lato"/>
              <a:ea typeface="Lato"/>
              <a:cs typeface="Lato"/>
              <a:sym typeface="Lato"/>
            </a:endParaRPr>
          </a:p>
          <a:p>
            <a:pPr indent="0" lvl="0" marL="0" rtl="0" algn="ctr">
              <a:spcBef>
                <a:spcPts val="0"/>
              </a:spcBef>
              <a:spcAft>
                <a:spcPts val="0"/>
              </a:spcAft>
              <a:buNone/>
            </a:pPr>
            <a:r>
              <a:rPr lang="ja">
                <a:solidFill>
                  <a:schemeClr val="accent3"/>
                </a:solidFill>
                <a:latin typeface="Lato"/>
                <a:ea typeface="Lato"/>
                <a:cs typeface="Lato"/>
                <a:sym typeface="Lato"/>
              </a:rPr>
              <a:t>probe</a:t>
            </a:r>
            <a:endParaRPr>
              <a:solidFill>
                <a:schemeClr val="accent3"/>
              </a:solidFill>
              <a:latin typeface="Lato"/>
              <a:ea typeface="Lato"/>
              <a:cs typeface="Lato"/>
              <a:sym typeface="Lato"/>
            </a:endParaRPr>
          </a:p>
          <a:p>
            <a:pPr indent="0" lvl="0" marL="0" rtl="0" algn="ctr">
              <a:spcBef>
                <a:spcPts val="0"/>
              </a:spcBef>
              <a:spcAft>
                <a:spcPts val="0"/>
              </a:spcAft>
              <a:buNone/>
            </a:pPr>
            <a:r>
              <a:rPr lang="ja">
                <a:solidFill>
                  <a:schemeClr val="accent3"/>
                </a:solidFill>
                <a:latin typeface="Lato"/>
                <a:ea typeface="Lato"/>
                <a:cs typeface="Lato"/>
                <a:sym typeface="Lato"/>
              </a:rPr>
              <a:t>pulse</a:t>
            </a:r>
            <a:endParaRPr>
              <a:solidFill>
                <a:schemeClr val="accent3"/>
              </a:solidFill>
              <a:latin typeface="Lato"/>
              <a:ea typeface="Lato"/>
              <a:cs typeface="Lato"/>
              <a:sym typeface="Lato"/>
            </a:endParaRPr>
          </a:p>
        </p:txBody>
      </p:sp>
      <p:sp>
        <p:nvSpPr>
          <p:cNvPr id="347" name="Google Shape;347;p34"/>
          <p:cNvSpPr txBox="1"/>
          <p:nvPr>
            <p:ph idx="4294967295"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実験系:</a:t>
            </a:r>
            <a:endParaRPr/>
          </a:p>
        </p:txBody>
      </p:sp>
      <p:sp>
        <p:nvSpPr>
          <p:cNvPr id="348" name="Google Shape;348;p34"/>
          <p:cNvSpPr/>
          <p:nvPr/>
        </p:nvSpPr>
        <p:spPr>
          <a:xfrm rot="-2700000">
            <a:off x="2380040" y="1254329"/>
            <a:ext cx="653791" cy="27153"/>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4"/>
          <p:cNvSpPr/>
          <p:nvPr/>
        </p:nvSpPr>
        <p:spPr>
          <a:xfrm rot="2700000">
            <a:off x="3040215" y="1254329"/>
            <a:ext cx="653791" cy="27153"/>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0" name="Google Shape;350;p34"/>
          <p:cNvCxnSpPr>
            <a:stCxn id="349" idx="0"/>
            <a:endCxn id="319" idx="0"/>
          </p:cNvCxnSpPr>
          <p:nvPr/>
        </p:nvCxnSpPr>
        <p:spPr>
          <a:xfrm>
            <a:off x="3376710" y="1258305"/>
            <a:ext cx="0" cy="801000"/>
          </a:xfrm>
          <a:prstGeom prst="straightConnector1">
            <a:avLst/>
          </a:prstGeom>
          <a:noFill/>
          <a:ln cap="flat" cmpd="sng" w="9525">
            <a:solidFill>
              <a:schemeClr val="dk2"/>
            </a:solidFill>
            <a:prstDash val="solid"/>
            <a:round/>
            <a:headEnd len="med" w="med" type="none"/>
            <a:tailEnd len="med" w="med" type="triangle"/>
          </a:ln>
        </p:spPr>
      </p:cxnSp>
      <p:cxnSp>
        <p:nvCxnSpPr>
          <p:cNvPr id="351" name="Google Shape;351;p34"/>
          <p:cNvCxnSpPr>
            <a:endCxn id="349" idx="0"/>
          </p:cNvCxnSpPr>
          <p:nvPr/>
        </p:nvCxnSpPr>
        <p:spPr>
          <a:xfrm flipH="1" rot="10800000">
            <a:off x="2745210" y="1258305"/>
            <a:ext cx="631500" cy="9600"/>
          </a:xfrm>
          <a:prstGeom prst="straightConnector1">
            <a:avLst/>
          </a:prstGeom>
          <a:noFill/>
          <a:ln cap="flat" cmpd="sng" w="9525">
            <a:solidFill>
              <a:schemeClr val="dk2"/>
            </a:solidFill>
            <a:prstDash val="solid"/>
            <a:round/>
            <a:headEnd len="med" w="med" type="none"/>
            <a:tailEnd len="med" w="med" type="triangle"/>
          </a:ln>
        </p:spPr>
      </p:cxnSp>
      <p:sp>
        <p:nvSpPr>
          <p:cNvPr id="352" name="Google Shape;352;p34"/>
          <p:cNvSpPr txBox="1"/>
          <p:nvPr/>
        </p:nvSpPr>
        <p:spPr>
          <a:xfrm>
            <a:off x="6393813" y="2451475"/>
            <a:ext cx="90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Lato"/>
                <a:ea typeface="Lato"/>
                <a:cs typeface="Lato"/>
                <a:sym typeface="Lato"/>
              </a:rPr>
              <a:t>| X</a:t>
            </a:r>
            <a:r>
              <a:rPr baseline="-25000" lang="ja">
                <a:latin typeface="Lato"/>
                <a:ea typeface="Lato"/>
                <a:cs typeface="Lato"/>
                <a:sym typeface="Lato"/>
              </a:rPr>
              <a:t>δ</a:t>
            </a:r>
            <a:r>
              <a:rPr lang="ja">
                <a:latin typeface="Lato"/>
                <a:ea typeface="Lato"/>
                <a:cs typeface="Lato"/>
                <a:sym typeface="Lato"/>
              </a:rPr>
              <a:t> &gt;</a:t>
            </a:r>
            <a:endParaRPr>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cxnSp>
        <p:nvCxnSpPr>
          <p:cNvPr id="357" name="Google Shape;357;p35"/>
          <p:cNvCxnSpPr/>
          <p:nvPr/>
        </p:nvCxnSpPr>
        <p:spPr>
          <a:xfrm>
            <a:off x="790838" y="2518075"/>
            <a:ext cx="3337800" cy="0"/>
          </a:xfrm>
          <a:prstGeom prst="straightConnector1">
            <a:avLst/>
          </a:prstGeom>
          <a:noFill/>
          <a:ln cap="flat" cmpd="sng" w="9525">
            <a:solidFill>
              <a:schemeClr val="dk2"/>
            </a:solidFill>
            <a:prstDash val="solid"/>
            <a:round/>
            <a:headEnd len="med" w="med" type="none"/>
            <a:tailEnd len="med" w="med" type="triangle"/>
          </a:ln>
        </p:spPr>
      </p:cxnSp>
      <p:cxnSp>
        <p:nvCxnSpPr>
          <p:cNvPr id="358" name="Google Shape;358;p35"/>
          <p:cNvCxnSpPr/>
          <p:nvPr/>
        </p:nvCxnSpPr>
        <p:spPr>
          <a:xfrm rot="10800000">
            <a:off x="2755013" y="1258375"/>
            <a:ext cx="7200" cy="3036000"/>
          </a:xfrm>
          <a:prstGeom prst="straightConnector1">
            <a:avLst/>
          </a:prstGeom>
          <a:noFill/>
          <a:ln cap="flat" cmpd="sng" w="9525">
            <a:solidFill>
              <a:schemeClr val="dk2"/>
            </a:solidFill>
            <a:prstDash val="solid"/>
            <a:round/>
            <a:headEnd len="med" w="med" type="none"/>
            <a:tailEnd len="med" w="med" type="triangle"/>
          </a:ln>
        </p:spPr>
      </p:cxnSp>
      <p:sp>
        <p:nvSpPr>
          <p:cNvPr id="359" name="Google Shape;359;p35"/>
          <p:cNvSpPr/>
          <p:nvPr/>
        </p:nvSpPr>
        <p:spPr>
          <a:xfrm rot="2700000">
            <a:off x="3040215" y="2055454"/>
            <a:ext cx="653791" cy="27153"/>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0" name="Google Shape;360;p35"/>
          <p:cNvCxnSpPr/>
          <p:nvPr/>
        </p:nvCxnSpPr>
        <p:spPr>
          <a:xfrm>
            <a:off x="3396638" y="2088750"/>
            <a:ext cx="732000" cy="0"/>
          </a:xfrm>
          <a:prstGeom prst="straightConnector1">
            <a:avLst/>
          </a:prstGeom>
          <a:noFill/>
          <a:ln cap="flat" cmpd="sng" w="9525">
            <a:solidFill>
              <a:schemeClr val="dk2"/>
            </a:solidFill>
            <a:prstDash val="solid"/>
            <a:round/>
            <a:headEnd len="med" w="med" type="none"/>
            <a:tailEnd len="med" w="med" type="triangle"/>
          </a:ln>
        </p:spPr>
      </p:cxnSp>
      <p:sp>
        <p:nvSpPr>
          <p:cNvPr id="361" name="Google Shape;361;p35"/>
          <p:cNvSpPr/>
          <p:nvPr/>
        </p:nvSpPr>
        <p:spPr>
          <a:xfrm rot="5401939">
            <a:off x="1134738" y="2308375"/>
            <a:ext cx="531900" cy="419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2" name="Google Shape;362;p35"/>
          <p:cNvCxnSpPr/>
          <p:nvPr/>
        </p:nvCxnSpPr>
        <p:spPr>
          <a:xfrm flipH="1" rot="10800000">
            <a:off x="1190825" y="2254525"/>
            <a:ext cx="429600" cy="534000"/>
          </a:xfrm>
          <a:prstGeom prst="straightConnector1">
            <a:avLst/>
          </a:prstGeom>
          <a:noFill/>
          <a:ln cap="flat" cmpd="sng" w="9525">
            <a:solidFill>
              <a:schemeClr val="dk2"/>
            </a:solidFill>
            <a:prstDash val="solid"/>
            <a:round/>
            <a:headEnd len="med" w="med" type="none"/>
            <a:tailEnd len="med" w="med" type="none"/>
          </a:ln>
        </p:spPr>
      </p:cxnSp>
      <p:sp>
        <p:nvSpPr>
          <p:cNvPr id="363" name="Google Shape;363;p35"/>
          <p:cNvSpPr/>
          <p:nvPr/>
        </p:nvSpPr>
        <p:spPr>
          <a:xfrm rot="10800000">
            <a:off x="4006513" y="1981375"/>
            <a:ext cx="175800" cy="653700"/>
          </a:xfrm>
          <a:prstGeom prst="flowChartDelay">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5"/>
          <p:cNvSpPr/>
          <p:nvPr/>
        </p:nvSpPr>
        <p:spPr>
          <a:xfrm>
            <a:off x="5354638" y="1981375"/>
            <a:ext cx="175800" cy="653700"/>
          </a:xfrm>
          <a:prstGeom prst="flowChartDelay">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5" name="Google Shape;365;p35"/>
          <p:cNvCxnSpPr/>
          <p:nvPr/>
        </p:nvCxnSpPr>
        <p:spPr>
          <a:xfrm>
            <a:off x="4128638" y="2088750"/>
            <a:ext cx="1298100" cy="448800"/>
          </a:xfrm>
          <a:prstGeom prst="straightConnector1">
            <a:avLst/>
          </a:prstGeom>
          <a:noFill/>
          <a:ln cap="flat" cmpd="sng" w="9525">
            <a:solidFill>
              <a:schemeClr val="dk2"/>
            </a:solidFill>
            <a:prstDash val="solid"/>
            <a:round/>
            <a:headEnd len="med" w="med" type="none"/>
            <a:tailEnd len="med" w="med" type="triangle"/>
          </a:ln>
        </p:spPr>
      </p:cxnSp>
      <p:cxnSp>
        <p:nvCxnSpPr>
          <p:cNvPr id="366" name="Google Shape;366;p35"/>
          <p:cNvCxnSpPr/>
          <p:nvPr/>
        </p:nvCxnSpPr>
        <p:spPr>
          <a:xfrm flipH="1" rot="10800000">
            <a:off x="4118863" y="2098375"/>
            <a:ext cx="1317600" cy="419700"/>
          </a:xfrm>
          <a:prstGeom prst="straightConnector1">
            <a:avLst/>
          </a:prstGeom>
          <a:noFill/>
          <a:ln cap="flat" cmpd="sng" w="9525">
            <a:solidFill>
              <a:schemeClr val="dk2"/>
            </a:solidFill>
            <a:prstDash val="solid"/>
            <a:round/>
            <a:headEnd len="med" w="med" type="none"/>
            <a:tailEnd len="med" w="med" type="triangle"/>
          </a:ln>
        </p:spPr>
      </p:cxnSp>
      <p:cxnSp>
        <p:nvCxnSpPr>
          <p:cNvPr id="367" name="Google Shape;367;p35"/>
          <p:cNvCxnSpPr/>
          <p:nvPr/>
        </p:nvCxnSpPr>
        <p:spPr>
          <a:xfrm>
            <a:off x="5436463" y="2098375"/>
            <a:ext cx="907800" cy="0"/>
          </a:xfrm>
          <a:prstGeom prst="straightConnector1">
            <a:avLst/>
          </a:prstGeom>
          <a:noFill/>
          <a:ln cap="flat" cmpd="sng" w="9525">
            <a:solidFill>
              <a:schemeClr val="dk2"/>
            </a:solidFill>
            <a:prstDash val="solid"/>
            <a:round/>
            <a:headEnd len="med" w="med" type="none"/>
            <a:tailEnd len="med" w="med" type="triangle"/>
          </a:ln>
        </p:spPr>
      </p:cxnSp>
      <p:cxnSp>
        <p:nvCxnSpPr>
          <p:cNvPr id="368" name="Google Shape;368;p35"/>
          <p:cNvCxnSpPr/>
          <p:nvPr/>
        </p:nvCxnSpPr>
        <p:spPr>
          <a:xfrm>
            <a:off x="6334213" y="1606000"/>
            <a:ext cx="300" cy="443700"/>
          </a:xfrm>
          <a:prstGeom prst="straightConnector1">
            <a:avLst/>
          </a:prstGeom>
          <a:noFill/>
          <a:ln cap="flat" cmpd="sng" w="9525">
            <a:solidFill>
              <a:schemeClr val="dk2"/>
            </a:solidFill>
            <a:prstDash val="solid"/>
            <a:round/>
            <a:headEnd len="med" w="med" type="none"/>
            <a:tailEnd len="med" w="med" type="none"/>
          </a:ln>
        </p:spPr>
      </p:cxnSp>
      <p:cxnSp>
        <p:nvCxnSpPr>
          <p:cNvPr id="369" name="Google Shape;369;p35"/>
          <p:cNvCxnSpPr/>
          <p:nvPr/>
        </p:nvCxnSpPr>
        <p:spPr>
          <a:xfrm>
            <a:off x="6334363" y="2147050"/>
            <a:ext cx="0" cy="478500"/>
          </a:xfrm>
          <a:prstGeom prst="straightConnector1">
            <a:avLst/>
          </a:prstGeom>
          <a:noFill/>
          <a:ln cap="flat" cmpd="sng" w="9525">
            <a:solidFill>
              <a:schemeClr val="dk2"/>
            </a:solidFill>
            <a:prstDash val="solid"/>
            <a:round/>
            <a:headEnd len="med" w="med" type="none"/>
            <a:tailEnd len="med" w="med" type="none"/>
          </a:ln>
        </p:spPr>
      </p:cxnSp>
      <p:cxnSp>
        <p:nvCxnSpPr>
          <p:cNvPr id="370" name="Google Shape;370;p35"/>
          <p:cNvCxnSpPr/>
          <p:nvPr/>
        </p:nvCxnSpPr>
        <p:spPr>
          <a:xfrm>
            <a:off x="5436463" y="2521525"/>
            <a:ext cx="907800" cy="0"/>
          </a:xfrm>
          <a:prstGeom prst="straightConnector1">
            <a:avLst/>
          </a:prstGeom>
          <a:noFill/>
          <a:ln cap="flat" cmpd="sng" w="9525">
            <a:solidFill>
              <a:schemeClr val="dk2"/>
            </a:solidFill>
            <a:prstDash val="solid"/>
            <a:round/>
            <a:headEnd len="med" w="med" type="none"/>
            <a:tailEnd len="med" w="med" type="triangle"/>
          </a:ln>
        </p:spPr>
      </p:cxnSp>
      <p:sp>
        <p:nvSpPr>
          <p:cNvPr id="371" name="Google Shape;371;p35"/>
          <p:cNvSpPr/>
          <p:nvPr/>
        </p:nvSpPr>
        <p:spPr>
          <a:xfrm rot="-5398061">
            <a:off x="6576962" y="1879050"/>
            <a:ext cx="531900" cy="419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2" name="Google Shape;372;p35"/>
          <p:cNvCxnSpPr/>
          <p:nvPr/>
        </p:nvCxnSpPr>
        <p:spPr>
          <a:xfrm>
            <a:off x="6633063" y="1839900"/>
            <a:ext cx="429300" cy="497700"/>
          </a:xfrm>
          <a:prstGeom prst="straightConnector1">
            <a:avLst/>
          </a:prstGeom>
          <a:noFill/>
          <a:ln cap="flat" cmpd="sng" w="9525">
            <a:solidFill>
              <a:schemeClr val="dk2"/>
            </a:solidFill>
            <a:prstDash val="solid"/>
            <a:round/>
            <a:headEnd len="med" w="med" type="none"/>
            <a:tailEnd len="med" w="med" type="none"/>
          </a:ln>
        </p:spPr>
      </p:cxnSp>
      <p:cxnSp>
        <p:nvCxnSpPr>
          <p:cNvPr id="373" name="Google Shape;373;p35"/>
          <p:cNvCxnSpPr/>
          <p:nvPr/>
        </p:nvCxnSpPr>
        <p:spPr>
          <a:xfrm>
            <a:off x="6353912" y="2080950"/>
            <a:ext cx="1180800" cy="7800"/>
          </a:xfrm>
          <a:prstGeom prst="straightConnector1">
            <a:avLst/>
          </a:prstGeom>
          <a:noFill/>
          <a:ln cap="flat" cmpd="sng" w="9525">
            <a:solidFill>
              <a:schemeClr val="dk2"/>
            </a:solidFill>
            <a:prstDash val="solid"/>
            <a:round/>
            <a:headEnd len="med" w="med" type="none"/>
            <a:tailEnd len="med" w="med" type="triangle"/>
          </a:ln>
        </p:spPr>
      </p:cxnSp>
      <p:cxnSp>
        <p:nvCxnSpPr>
          <p:cNvPr id="374" name="Google Shape;374;p35"/>
          <p:cNvCxnSpPr/>
          <p:nvPr/>
        </p:nvCxnSpPr>
        <p:spPr>
          <a:xfrm>
            <a:off x="7543038" y="1578975"/>
            <a:ext cx="300" cy="443700"/>
          </a:xfrm>
          <a:prstGeom prst="straightConnector1">
            <a:avLst/>
          </a:prstGeom>
          <a:noFill/>
          <a:ln cap="flat" cmpd="sng" w="9525">
            <a:solidFill>
              <a:schemeClr val="dk2"/>
            </a:solidFill>
            <a:prstDash val="solid"/>
            <a:round/>
            <a:headEnd len="med" w="med" type="none"/>
            <a:tailEnd len="med" w="med" type="none"/>
          </a:ln>
        </p:spPr>
      </p:cxnSp>
      <p:cxnSp>
        <p:nvCxnSpPr>
          <p:cNvPr id="375" name="Google Shape;375;p35"/>
          <p:cNvCxnSpPr/>
          <p:nvPr/>
        </p:nvCxnSpPr>
        <p:spPr>
          <a:xfrm>
            <a:off x="7543188" y="2120025"/>
            <a:ext cx="0" cy="478500"/>
          </a:xfrm>
          <a:prstGeom prst="straightConnector1">
            <a:avLst/>
          </a:prstGeom>
          <a:noFill/>
          <a:ln cap="flat" cmpd="sng" w="9525">
            <a:solidFill>
              <a:schemeClr val="dk2"/>
            </a:solidFill>
            <a:prstDash val="solid"/>
            <a:round/>
            <a:headEnd len="med" w="med" type="none"/>
            <a:tailEnd len="med" w="med" type="none"/>
          </a:ln>
        </p:spPr>
      </p:cxnSp>
      <p:sp>
        <p:nvSpPr>
          <p:cNvPr id="376" name="Google Shape;376;p35"/>
          <p:cNvSpPr/>
          <p:nvPr/>
        </p:nvSpPr>
        <p:spPr>
          <a:xfrm>
            <a:off x="4638275" y="2164975"/>
            <a:ext cx="260400" cy="28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7" name="Google Shape;377;p35"/>
          <p:cNvCxnSpPr/>
          <p:nvPr/>
        </p:nvCxnSpPr>
        <p:spPr>
          <a:xfrm>
            <a:off x="7598412" y="2094475"/>
            <a:ext cx="678300" cy="13800"/>
          </a:xfrm>
          <a:prstGeom prst="straightConnector1">
            <a:avLst/>
          </a:prstGeom>
          <a:noFill/>
          <a:ln cap="flat" cmpd="sng" w="9525">
            <a:solidFill>
              <a:schemeClr val="dk2"/>
            </a:solidFill>
            <a:prstDash val="solid"/>
            <a:round/>
            <a:headEnd len="med" w="med" type="none"/>
            <a:tailEnd len="med" w="med" type="triangle"/>
          </a:ln>
        </p:spPr>
      </p:cxnSp>
      <p:sp>
        <p:nvSpPr>
          <p:cNvPr id="378" name="Google Shape;378;p35"/>
          <p:cNvSpPr/>
          <p:nvPr/>
        </p:nvSpPr>
        <p:spPr>
          <a:xfrm>
            <a:off x="8276700" y="1958125"/>
            <a:ext cx="260400" cy="28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5"/>
          <p:cNvSpPr txBox="1"/>
          <p:nvPr/>
        </p:nvSpPr>
        <p:spPr>
          <a:xfrm>
            <a:off x="951738" y="3003900"/>
            <a:ext cx="90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solidFill>
                  <a:schemeClr val="accent3"/>
                </a:solidFill>
                <a:latin typeface="Lato"/>
                <a:ea typeface="Lato"/>
                <a:cs typeface="Lato"/>
                <a:sym typeface="Lato"/>
              </a:rPr>
              <a:t>| D &gt;</a:t>
            </a:r>
            <a:endParaRPr>
              <a:solidFill>
                <a:schemeClr val="accent3"/>
              </a:solidFill>
              <a:latin typeface="Lato"/>
              <a:ea typeface="Lato"/>
              <a:cs typeface="Lato"/>
              <a:sym typeface="Lato"/>
            </a:endParaRPr>
          </a:p>
        </p:txBody>
      </p:sp>
      <p:sp>
        <p:nvSpPr>
          <p:cNvPr id="380" name="Google Shape;380;p35"/>
          <p:cNvSpPr txBox="1"/>
          <p:nvPr/>
        </p:nvSpPr>
        <p:spPr>
          <a:xfrm>
            <a:off x="5880463" y="1108450"/>
            <a:ext cx="90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Lato"/>
                <a:ea typeface="Lato"/>
                <a:cs typeface="Lato"/>
                <a:sym typeface="Lato"/>
              </a:rPr>
              <a:t>絞り</a:t>
            </a:r>
            <a:endParaRPr>
              <a:latin typeface="Lato"/>
              <a:ea typeface="Lato"/>
              <a:cs typeface="Lato"/>
              <a:sym typeface="Lato"/>
            </a:endParaRPr>
          </a:p>
        </p:txBody>
      </p:sp>
      <p:sp>
        <p:nvSpPr>
          <p:cNvPr id="381" name="Google Shape;381;p35"/>
          <p:cNvSpPr txBox="1"/>
          <p:nvPr/>
        </p:nvSpPr>
        <p:spPr>
          <a:xfrm>
            <a:off x="3640513" y="2629400"/>
            <a:ext cx="90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Lato"/>
                <a:ea typeface="Lato"/>
                <a:cs typeface="Lato"/>
                <a:sym typeface="Lato"/>
              </a:rPr>
              <a:t>レンズ</a:t>
            </a:r>
            <a:endParaRPr>
              <a:latin typeface="Lato"/>
              <a:ea typeface="Lato"/>
              <a:cs typeface="Lato"/>
              <a:sym typeface="Lato"/>
            </a:endParaRPr>
          </a:p>
        </p:txBody>
      </p:sp>
      <p:sp>
        <p:nvSpPr>
          <p:cNvPr id="382" name="Google Shape;382;p35"/>
          <p:cNvSpPr txBox="1"/>
          <p:nvPr/>
        </p:nvSpPr>
        <p:spPr>
          <a:xfrm>
            <a:off x="4314575" y="1627750"/>
            <a:ext cx="90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Lato"/>
                <a:ea typeface="Lato"/>
                <a:cs typeface="Lato"/>
                <a:sym typeface="Lato"/>
              </a:rPr>
              <a:t>ガラス</a:t>
            </a:r>
            <a:endParaRPr>
              <a:latin typeface="Lato"/>
              <a:ea typeface="Lato"/>
              <a:cs typeface="Lato"/>
              <a:sym typeface="Lato"/>
            </a:endParaRPr>
          </a:p>
        </p:txBody>
      </p:sp>
      <p:sp>
        <p:nvSpPr>
          <p:cNvPr id="383" name="Google Shape;383;p35"/>
          <p:cNvSpPr txBox="1"/>
          <p:nvPr/>
        </p:nvSpPr>
        <p:spPr>
          <a:xfrm>
            <a:off x="1766725" y="779200"/>
            <a:ext cx="90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Lato"/>
                <a:ea typeface="Lato"/>
                <a:cs typeface="Lato"/>
                <a:sym typeface="Lato"/>
              </a:rPr>
              <a:t>反射板</a:t>
            </a:r>
            <a:endParaRPr>
              <a:latin typeface="Lato"/>
              <a:ea typeface="Lato"/>
              <a:cs typeface="Lato"/>
              <a:sym typeface="Lato"/>
            </a:endParaRPr>
          </a:p>
        </p:txBody>
      </p:sp>
      <p:sp>
        <p:nvSpPr>
          <p:cNvPr id="384" name="Google Shape;384;p35"/>
          <p:cNvSpPr txBox="1"/>
          <p:nvPr/>
        </p:nvSpPr>
        <p:spPr>
          <a:xfrm>
            <a:off x="7953000" y="1422600"/>
            <a:ext cx="90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Lato"/>
                <a:ea typeface="Lato"/>
                <a:cs typeface="Lato"/>
                <a:sym typeface="Lato"/>
              </a:rPr>
              <a:t>分光器</a:t>
            </a:r>
            <a:endParaRPr>
              <a:latin typeface="Lato"/>
              <a:ea typeface="Lato"/>
              <a:cs typeface="Lato"/>
              <a:sym typeface="Lato"/>
            </a:endParaRPr>
          </a:p>
        </p:txBody>
      </p:sp>
      <p:sp>
        <p:nvSpPr>
          <p:cNvPr id="385" name="Google Shape;385;p35"/>
          <p:cNvSpPr txBox="1"/>
          <p:nvPr/>
        </p:nvSpPr>
        <p:spPr>
          <a:xfrm>
            <a:off x="2338917" y="4294375"/>
            <a:ext cx="8394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Lato"/>
                <a:ea typeface="Lato"/>
                <a:cs typeface="Lato"/>
                <a:sym typeface="Lato"/>
              </a:rPr>
              <a:t>fs</a:t>
            </a:r>
            <a:endParaRPr>
              <a:latin typeface="Lato"/>
              <a:ea typeface="Lato"/>
              <a:cs typeface="Lato"/>
              <a:sym typeface="Lato"/>
            </a:endParaRPr>
          </a:p>
          <a:p>
            <a:pPr indent="0" lvl="0" marL="0" rtl="0" algn="ctr">
              <a:spcBef>
                <a:spcPts val="0"/>
              </a:spcBef>
              <a:spcAft>
                <a:spcPts val="0"/>
              </a:spcAft>
              <a:buNone/>
            </a:pPr>
            <a:r>
              <a:rPr lang="ja">
                <a:latin typeface="Lato"/>
                <a:ea typeface="Lato"/>
                <a:cs typeface="Lato"/>
                <a:sym typeface="Lato"/>
              </a:rPr>
              <a:t>pump</a:t>
            </a:r>
            <a:endParaRPr>
              <a:latin typeface="Lato"/>
              <a:ea typeface="Lato"/>
              <a:cs typeface="Lato"/>
              <a:sym typeface="Lato"/>
            </a:endParaRPr>
          </a:p>
          <a:p>
            <a:pPr indent="0" lvl="0" marL="0" rtl="0" algn="ctr">
              <a:spcBef>
                <a:spcPts val="0"/>
              </a:spcBef>
              <a:spcAft>
                <a:spcPts val="0"/>
              </a:spcAft>
              <a:buNone/>
            </a:pPr>
            <a:r>
              <a:rPr lang="ja">
                <a:latin typeface="Lato"/>
                <a:ea typeface="Lato"/>
                <a:cs typeface="Lato"/>
                <a:sym typeface="Lato"/>
              </a:rPr>
              <a:t>pulse</a:t>
            </a:r>
            <a:endParaRPr>
              <a:latin typeface="Lato"/>
              <a:ea typeface="Lato"/>
              <a:cs typeface="Lato"/>
              <a:sym typeface="Lato"/>
            </a:endParaRPr>
          </a:p>
        </p:txBody>
      </p:sp>
      <p:sp>
        <p:nvSpPr>
          <p:cNvPr id="386" name="Google Shape;386;p35"/>
          <p:cNvSpPr txBox="1"/>
          <p:nvPr/>
        </p:nvSpPr>
        <p:spPr>
          <a:xfrm>
            <a:off x="39575" y="2102425"/>
            <a:ext cx="8394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Lato"/>
                <a:ea typeface="Lato"/>
                <a:cs typeface="Lato"/>
                <a:sym typeface="Lato"/>
              </a:rPr>
              <a:t>fs</a:t>
            </a:r>
            <a:endParaRPr>
              <a:latin typeface="Lato"/>
              <a:ea typeface="Lato"/>
              <a:cs typeface="Lato"/>
              <a:sym typeface="Lato"/>
            </a:endParaRPr>
          </a:p>
          <a:p>
            <a:pPr indent="0" lvl="0" marL="0" rtl="0" algn="ctr">
              <a:spcBef>
                <a:spcPts val="0"/>
              </a:spcBef>
              <a:spcAft>
                <a:spcPts val="0"/>
              </a:spcAft>
              <a:buNone/>
            </a:pPr>
            <a:r>
              <a:rPr lang="ja">
                <a:latin typeface="Lato"/>
                <a:ea typeface="Lato"/>
                <a:cs typeface="Lato"/>
                <a:sym typeface="Lato"/>
              </a:rPr>
              <a:t>probe</a:t>
            </a:r>
            <a:endParaRPr>
              <a:latin typeface="Lato"/>
              <a:ea typeface="Lato"/>
              <a:cs typeface="Lato"/>
              <a:sym typeface="Lato"/>
            </a:endParaRPr>
          </a:p>
          <a:p>
            <a:pPr indent="0" lvl="0" marL="0" rtl="0" algn="ctr">
              <a:spcBef>
                <a:spcPts val="0"/>
              </a:spcBef>
              <a:spcAft>
                <a:spcPts val="0"/>
              </a:spcAft>
              <a:buNone/>
            </a:pPr>
            <a:r>
              <a:rPr lang="ja">
                <a:latin typeface="Lato"/>
                <a:ea typeface="Lato"/>
                <a:cs typeface="Lato"/>
                <a:sym typeface="Lato"/>
              </a:rPr>
              <a:t>pulse</a:t>
            </a:r>
            <a:endParaRPr>
              <a:latin typeface="Lato"/>
              <a:ea typeface="Lato"/>
              <a:cs typeface="Lato"/>
              <a:sym typeface="Lato"/>
            </a:endParaRPr>
          </a:p>
        </p:txBody>
      </p:sp>
      <p:sp>
        <p:nvSpPr>
          <p:cNvPr id="387" name="Google Shape;387;p35"/>
          <p:cNvSpPr txBox="1"/>
          <p:nvPr>
            <p:ph idx="4294967295"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実験系:</a:t>
            </a:r>
            <a:r>
              <a:rPr lang="ja"/>
              <a:t>偏光板</a:t>
            </a:r>
            <a:endParaRPr/>
          </a:p>
        </p:txBody>
      </p:sp>
      <p:sp>
        <p:nvSpPr>
          <p:cNvPr id="388" name="Google Shape;388;p35"/>
          <p:cNvSpPr/>
          <p:nvPr/>
        </p:nvSpPr>
        <p:spPr>
          <a:xfrm rot="-2700000">
            <a:off x="2380040" y="1254329"/>
            <a:ext cx="653791" cy="27153"/>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5"/>
          <p:cNvSpPr/>
          <p:nvPr/>
        </p:nvSpPr>
        <p:spPr>
          <a:xfrm rot="2700000">
            <a:off x="3040215" y="1254329"/>
            <a:ext cx="653791" cy="27153"/>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0" name="Google Shape;390;p35"/>
          <p:cNvCxnSpPr>
            <a:stCxn id="389" idx="0"/>
            <a:endCxn id="359" idx="0"/>
          </p:cNvCxnSpPr>
          <p:nvPr/>
        </p:nvCxnSpPr>
        <p:spPr>
          <a:xfrm>
            <a:off x="3376710" y="1258305"/>
            <a:ext cx="0" cy="801000"/>
          </a:xfrm>
          <a:prstGeom prst="straightConnector1">
            <a:avLst/>
          </a:prstGeom>
          <a:noFill/>
          <a:ln cap="flat" cmpd="sng" w="9525">
            <a:solidFill>
              <a:schemeClr val="dk2"/>
            </a:solidFill>
            <a:prstDash val="solid"/>
            <a:round/>
            <a:headEnd len="med" w="med" type="none"/>
            <a:tailEnd len="med" w="med" type="triangle"/>
          </a:ln>
        </p:spPr>
      </p:cxnSp>
      <p:cxnSp>
        <p:nvCxnSpPr>
          <p:cNvPr id="391" name="Google Shape;391;p35"/>
          <p:cNvCxnSpPr>
            <a:endCxn id="389" idx="0"/>
          </p:cNvCxnSpPr>
          <p:nvPr/>
        </p:nvCxnSpPr>
        <p:spPr>
          <a:xfrm flipH="1" rot="10800000">
            <a:off x="2745210" y="1258305"/>
            <a:ext cx="631500" cy="9600"/>
          </a:xfrm>
          <a:prstGeom prst="straightConnector1">
            <a:avLst/>
          </a:prstGeom>
          <a:noFill/>
          <a:ln cap="flat" cmpd="sng" w="9525">
            <a:solidFill>
              <a:schemeClr val="dk2"/>
            </a:solidFill>
            <a:prstDash val="solid"/>
            <a:round/>
            <a:headEnd len="med" w="med" type="none"/>
            <a:tailEnd len="med" w="med" type="triangle"/>
          </a:ln>
        </p:spPr>
      </p:cxnSp>
      <p:sp>
        <p:nvSpPr>
          <p:cNvPr id="392" name="Google Shape;392;p35"/>
          <p:cNvSpPr txBox="1"/>
          <p:nvPr/>
        </p:nvSpPr>
        <p:spPr>
          <a:xfrm>
            <a:off x="6393813" y="2451475"/>
            <a:ext cx="90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solidFill>
                  <a:schemeClr val="accent3"/>
                </a:solidFill>
                <a:latin typeface="Lato"/>
                <a:ea typeface="Lato"/>
                <a:cs typeface="Lato"/>
                <a:sym typeface="Lato"/>
              </a:rPr>
              <a:t>| X</a:t>
            </a:r>
            <a:r>
              <a:rPr baseline="-25000" lang="ja">
                <a:solidFill>
                  <a:schemeClr val="accent3"/>
                </a:solidFill>
                <a:latin typeface="Lato"/>
                <a:ea typeface="Lato"/>
                <a:cs typeface="Lato"/>
                <a:sym typeface="Lato"/>
              </a:rPr>
              <a:t>δ</a:t>
            </a:r>
            <a:r>
              <a:rPr lang="ja">
                <a:solidFill>
                  <a:schemeClr val="accent3"/>
                </a:solidFill>
                <a:latin typeface="Lato"/>
                <a:ea typeface="Lato"/>
                <a:cs typeface="Lato"/>
                <a:sym typeface="Lato"/>
              </a:rPr>
              <a:t> &gt;</a:t>
            </a:r>
            <a:endParaRPr>
              <a:solidFill>
                <a:schemeClr val="accent3"/>
              </a:solidFill>
              <a:latin typeface="Lato"/>
              <a:ea typeface="Lato"/>
              <a:cs typeface="Lato"/>
              <a:sym typeface="Lato"/>
            </a:endParaRPr>
          </a:p>
        </p:txBody>
      </p:sp>
      <p:pic>
        <p:nvPicPr>
          <p:cNvPr id="393" name="Google Shape;393;p35"/>
          <p:cNvPicPr preferRelativeResize="0"/>
          <p:nvPr/>
        </p:nvPicPr>
        <p:blipFill>
          <a:blip r:embed="rId3">
            <a:alphaModFix/>
          </a:blip>
          <a:stretch>
            <a:fillRect/>
          </a:stretch>
        </p:blipFill>
        <p:spPr>
          <a:xfrm>
            <a:off x="5744801" y="3214410"/>
            <a:ext cx="3337800" cy="187751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cxnSp>
        <p:nvCxnSpPr>
          <p:cNvPr id="398" name="Google Shape;398;p36"/>
          <p:cNvCxnSpPr/>
          <p:nvPr/>
        </p:nvCxnSpPr>
        <p:spPr>
          <a:xfrm>
            <a:off x="790838" y="2518075"/>
            <a:ext cx="3337800" cy="0"/>
          </a:xfrm>
          <a:prstGeom prst="straightConnector1">
            <a:avLst/>
          </a:prstGeom>
          <a:noFill/>
          <a:ln cap="flat" cmpd="sng" w="9525">
            <a:solidFill>
              <a:schemeClr val="dk2"/>
            </a:solidFill>
            <a:prstDash val="solid"/>
            <a:round/>
            <a:headEnd len="med" w="med" type="none"/>
            <a:tailEnd len="med" w="med" type="triangle"/>
          </a:ln>
        </p:spPr>
      </p:cxnSp>
      <p:cxnSp>
        <p:nvCxnSpPr>
          <p:cNvPr id="399" name="Google Shape;399;p36"/>
          <p:cNvCxnSpPr/>
          <p:nvPr/>
        </p:nvCxnSpPr>
        <p:spPr>
          <a:xfrm rot="10800000">
            <a:off x="2755013" y="1258375"/>
            <a:ext cx="7200" cy="3036000"/>
          </a:xfrm>
          <a:prstGeom prst="straightConnector1">
            <a:avLst/>
          </a:prstGeom>
          <a:noFill/>
          <a:ln cap="flat" cmpd="sng" w="9525">
            <a:solidFill>
              <a:schemeClr val="dk2"/>
            </a:solidFill>
            <a:prstDash val="solid"/>
            <a:round/>
            <a:headEnd len="med" w="med" type="none"/>
            <a:tailEnd len="med" w="med" type="triangle"/>
          </a:ln>
        </p:spPr>
      </p:cxnSp>
      <p:sp>
        <p:nvSpPr>
          <p:cNvPr id="400" name="Google Shape;400;p36"/>
          <p:cNvSpPr/>
          <p:nvPr/>
        </p:nvSpPr>
        <p:spPr>
          <a:xfrm rot="2700000">
            <a:off x="3040215" y="2055454"/>
            <a:ext cx="653791" cy="27153"/>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1" name="Google Shape;401;p36"/>
          <p:cNvCxnSpPr/>
          <p:nvPr/>
        </p:nvCxnSpPr>
        <p:spPr>
          <a:xfrm>
            <a:off x="3396638" y="2088750"/>
            <a:ext cx="732000" cy="0"/>
          </a:xfrm>
          <a:prstGeom prst="straightConnector1">
            <a:avLst/>
          </a:prstGeom>
          <a:noFill/>
          <a:ln cap="flat" cmpd="sng" w="9525">
            <a:solidFill>
              <a:schemeClr val="dk2"/>
            </a:solidFill>
            <a:prstDash val="solid"/>
            <a:round/>
            <a:headEnd len="med" w="med" type="none"/>
            <a:tailEnd len="med" w="med" type="triangle"/>
          </a:ln>
        </p:spPr>
      </p:cxnSp>
      <p:sp>
        <p:nvSpPr>
          <p:cNvPr id="402" name="Google Shape;402;p36"/>
          <p:cNvSpPr/>
          <p:nvPr/>
        </p:nvSpPr>
        <p:spPr>
          <a:xfrm rot="5401939">
            <a:off x="1134738" y="2308375"/>
            <a:ext cx="531900" cy="419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3" name="Google Shape;403;p36"/>
          <p:cNvCxnSpPr/>
          <p:nvPr/>
        </p:nvCxnSpPr>
        <p:spPr>
          <a:xfrm flipH="1" rot="10800000">
            <a:off x="1190825" y="2254525"/>
            <a:ext cx="429600" cy="534000"/>
          </a:xfrm>
          <a:prstGeom prst="straightConnector1">
            <a:avLst/>
          </a:prstGeom>
          <a:noFill/>
          <a:ln cap="flat" cmpd="sng" w="9525">
            <a:solidFill>
              <a:schemeClr val="dk2"/>
            </a:solidFill>
            <a:prstDash val="solid"/>
            <a:round/>
            <a:headEnd len="med" w="med" type="none"/>
            <a:tailEnd len="med" w="med" type="none"/>
          </a:ln>
        </p:spPr>
      </p:cxnSp>
      <p:sp>
        <p:nvSpPr>
          <p:cNvPr id="404" name="Google Shape;404;p36"/>
          <p:cNvSpPr/>
          <p:nvPr/>
        </p:nvSpPr>
        <p:spPr>
          <a:xfrm rot="10800000">
            <a:off x="4006513" y="1981375"/>
            <a:ext cx="175800" cy="653700"/>
          </a:xfrm>
          <a:prstGeom prst="flowChartDelay">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6"/>
          <p:cNvSpPr/>
          <p:nvPr/>
        </p:nvSpPr>
        <p:spPr>
          <a:xfrm>
            <a:off x="5354638" y="1981375"/>
            <a:ext cx="175800" cy="653700"/>
          </a:xfrm>
          <a:prstGeom prst="flowChartDelay">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6" name="Google Shape;406;p36"/>
          <p:cNvCxnSpPr/>
          <p:nvPr/>
        </p:nvCxnSpPr>
        <p:spPr>
          <a:xfrm>
            <a:off x="4128638" y="2088750"/>
            <a:ext cx="1298100" cy="448800"/>
          </a:xfrm>
          <a:prstGeom prst="straightConnector1">
            <a:avLst/>
          </a:prstGeom>
          <a:noFill/>
          <a:ln cap="flat" cmpd="sng" w="9525">
            <a:solidFill>
              <a:schemeClr val="dk2"/>
            </a:solidFill>
            <a:prstDash val="solid"/>
            <a:round/>
            <a:headEnd len="med" w="med" type="none"/>
            <a:tailEnd len="med" w="med" type="triangle"/>
          </a:ln>
        </p:spPr>
      </p:cxnSp>
      <p:cxnSp>
        <p:nvCxnSpPr>
          <p:cNvPr id="407" name="Google Shape;407;p36"/>
          <p:cNvCxnSpPr/>
          <p:nvPr/>
        </p:nvCxnSpPr>
        <p:spPr>
          <a:xfrm flipH="1" rot="10800000">
            <a:off x="4118863" y="2098375"/>
            <a:ext cx="1317600" cy="419700"/>
          </a:xfrm>
          <a:prstGeom prst="straightConnector1">
            <a:avLst/>
          </a:prstGeom>
          <a:noFill/>
          <a:ln cap="flat" cmpd="sng" w="9525">
            <a:solidFill>
              <a:schemeClr val="dk2"/>
            </a:solidFill>
            <a:prstDash val="solid"/>
            <a:round/>
            <a:headEnd len="med" w="med" type="none"/>
            <a:tailEnd len="med" w="med" type="triangle"/>
          </a:ln>
        </p:spPr>
      </p:cxnSp>
      <p:cxnSp>
        <p:nvCxnSpPr>
          <p:cNvPr id="408" name="Google Shape;408;p36"/>
          <p:cNvCxnSpPr/>
          <p:nvPr/>
        </p:nvCxnSpPr>
        <p:spPr>
          <a:xfrm>
            <a:off x="5436463" y="2098375"/>
            <a:ext cx="907800" cy="0"/>
          </a:xfrm>
          <a:prstGeom prst="straightConnector1">
            <a:avLst/>
          </a:prstGeom>
          <a:noFill/>
          <a:ln cap="flat" cmpd="sng" w="9525">
            <a:solidFill>
              <a:schemeClr val="dk2"/>
            </a:solidFill>
            <a:prstDash val="solid"/>
            <a:round/>
            <a:headEnd len="med" w="med" type="none"/>
            <a:tailEnd len="med" w="med" type="triangle"/>
          </a:ln>
        </p:spPr>
      </p:cxnSp>
      <p:cxnSp>
        <p:nvCxnSpPr>
          <p:cNvPr id="409" name="Google Shape;409;p36"/>
          <p:cNvCxnSpPr/>
          <p:nvPr/>
        </p:nvCxnSpPr>
        <p:spPr>
          <a:xfrm>
            <a:off x="6334213" y="1606000"/>
            <a:ext cx="300" cy="443700"/>
          </a:xfrm>
          <a:prstGeom prst="straightConnector1">
            <a:avLst/>
          </a:prstGeom>
          <a:noFill/>
          <a:ln cap="flat" cmpd="sng" w="9525">
            <a:solidFill>
              <a:schemeClr val="dk2"/>
            </a:solidFill>
            <a:prstDash val="solid"/>
            <a:round/>
            <a:headEnd len="med" w="med" type="none"/>
            <a:tailEnd len="med" w="med" type="none"/>
          </a:ln>
        </p:spPr>
      </p:cxnSp>
      <p:cxnSp>
        <p:nvCxnSpPr>
          <p:cNvPr id="410" name="Google Shape;410;p36"/>
          <p:cNvCxnSpPr/>
          <p:nvPr/>
        </p:nvCxnSpPr>
        <p:spPr>
          <a:xfrm>
            <a:off x="6334363" y="2147050"/>
            <a:ext cx="0" cy="478500"/>
          </a:xfrm>
          <a:prstGeom prst="straightConnector1">
            <a:avLst/>
          </a:prstGeom>
          <a:noFill/>
          <a:ln cap="flat" cmpd="sng" w="9525">
            <a:solidFill>
              <a:schemeClr val="dk2"/>
            </a:solidFill>
            <a:prstDash val="solid"/>
            <a:round/>
            <a:headEnd len="med" w="med" type="none"/>
            <a:tailEnd len="med" w="med" type="none"/>
          </a:ln>
        </p:spPr>
      </p:cxnSp>
      <p:cxnSp>
        <p:nvCxnSpPr>
          <p:cNvPr id="411" name="Google Shape;411;p36"/>
          <p:cNvCxnSpPr/>
          <p:nvPr/>
        </p:nvCxnSpPr>
        <p:spPr>
          <a:xfrm>
            <a:off x="5436463" y="2521525"/>
            <a:ext cx="907800" cy="0"/>
          </a:xfrm>
          <a:prstGeom prst="straightConnector1">
            <a:avLst/>
          </a:prstGeom>
          <a:noFill/>
          <a:ln cap="flat" cmpd="sng" w="9525">
            <a:solidFill>
              <a:schemeClr val="dk2"/>
            </a:solidFill>
            <a:prstDash val="solid"/>
            <a:round/>
            <a:headEnd len="med" w="med" type="none"/>
            <a:tailEnd len="med" w="med" type="triangle"/>
          </a:ln>
        </p:spPr>
      </p:cxnSp>
      <p:sp>
        <p:nvSpPr>
          <p:cNvPr id="412" name="Google Shape;412;p36"/>
          <p:cNvSpPr/>
          <p:nvPr/>
        </p:nvSpPr>
        <p:spPr>
          <a:xfrm rot="-5398061">
            <a:off x="6576962" y="1879050"/>
            <a:ext cx="531900" cy="419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3" name="Google Shape;413;p36"/>
          <p:cNvCxnSpPr/>
          <p:nvPr/>
        </p:nvCxnSpPr>
        <p:spPr>
          <a:xfrm>
            <a:off x="6633063" y="1839900"/>
            <a:ext cx="429300" cy="497700"/>
          </a:xfrm>
          <a:prstGeom prst="straightConnector1">
            <a:avLst/>
          </a:prstGeom>
          <a:noFill/>
          <a:ln cap="flat" cmpd="sng" w="9525">
            <a:solidFill>
              <a:schemeClr val="dk2"/>
            </a:solidFill>
            <a:prstDash val="solid"/>
            <a:round/>
            <a:headEnd len="med" w="med" type="none"/>
            <a:tailEnd len="med" w="med" type="none"/>
          </a:ln>
        </p:spPr>
      </p:cxnSp>
      <p:cxnSp>
        <p:nvCxnSpPr>
          <p:cNvPr id="414" name="Google Shape;414;p36"/>
          <p:cNvCxnSpPr/>
          <p:nvPr/>
        </p:nvCxnSpPr>
        <p:spPr>
          <a:xfrm>
            <a:off x="6353912" y="2080950"/>
            <a:ext cx="1180800" cy="7800"/>
          </a:xfrm>
          <a:prstGeom prst="straightConnector1">
            <a:avLst/>
          </a:prstGeom>
          <a:noFill/>
          <a:ln cap="flat" cmpd="sng" w="9525">
            <a:solidFill>
              <a:schemeClr val="dk2"/>
            </a:solidFill>
            <a:prstDash val="solid"/>
            <a:round/>
            <a:headEnd len="med" w="med" type="none"/>
            <a:tailEnd len="med" w="med" type="triangle"/>
          </a:ln>
        </p:spPr>
      </p:cxnSp>
      <p:cxnSp>
        <p:nvCxnSpPr>
          <p:cNvPr id="415" name="Google Shape;415;p36"/>
          <p:cNvCxnSpPr/>
          <p:nvPr/>
        </p:nvCxnSpPr>
        <p:spPr>
          <a:xfrm>
            <a:off x="7543038" y="1578975"/>
            <a:ext cx="300" cy="443700"/>
          </a:xfrm>
          <a:prstGeom prst="straightConnector1">
            <a:avLst/>
          </a:prstGeom>
          <a:noFill/>
          <a:ln cap="flat" cmpd="sng" w="9525">
            <a:solidFill>
              <a:schemeClr val="dk2"/>
            </a:solidFill>
            <a:prstDash val="solid"/>
            <a:round/>
            <a:headEnd len="med" w="med" type="none"/>
            <a:tailEnd len="med" w="med" type="none"/>
          </a:ln>
        </p:spPr>
      </p:cxnSp>
      <p:cxnSp>
        <p:nvCxnSpPr>
          <p:cNvPr id="416" name="Google Shape;416;p36"/>
          <p:cNvCxnSpPr/>
          <p:nvPr/>
        </p:nvCxnSpPr>
        <p:spPr>
          <a:xfrm>
            <a:off x="7543188" y="2120025"/>
            <a:ext cx="0" cy="478500"/>
          </a:xfrm>
          <a:prstGeom prst="straightConnector1">
            <a:avLst/>
          </a:prstGeom>
          <a:noFill/>
          <a:ln cap="flat" cmpd="sng" w="9525">
            <a:solidFill>
              <a:schemeClr val="dk2"/>
            </a:solidFill>
            <a:prstDash val="solid"/>
            <a:round/>
            <a:headEnd len="med" w="med" type="none"/>
            <a:tailEnd len="med" w="med" type="none"/>
          </a:ln>
        </p:spPr>
      </p:cxnSp>
      <p:sp>
        <p:nvSpPr>
          <p:cNvPr id="417" name="Google Shape;417;p36"/>
          <p:cNvSpPr/>
          <p:nvPr/>
        </p:nvSpPr>
        <p:spPr>
          <a:xfrm>
            <a:off x="4638275" y="2164975"/>
            <a:ext cx="260400" cy="28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8" name="Google Shape;418;p36"/>
          <p:cNvCxnSpPr/>
          <p:nvPr/>
        </p:nvCxnSpPr>
        <p:spPr>
          <a:xfrm>
            <a:off x="7598412" y="2094475"/>
            <a:ext cx="678300" cy="13800"/>
          </a:xfrm>
          <a:prstGeom prst="straightConnector1">
            <a:avLst/>
          </a:prstGeom>
          <a:noFill/>
          <a:ln cap="flat" cmpd="sng" w="9525">
            <a:solidFill>
              <a:schemeClr val="dk2"/>
            </a:solidFill>
            <a:prstDash val="solid"/>
            <a:round/>
            <a:headEnd len="med" w="med" type="none"/>
            <a:tailEnd len="med" w="med" type="triangle"/>
          </a:ln>
        </p:spPr>
      </p:cxnSp>
      <p:sp>
        <p:nvSpPr>
          <p:cNvPr id="419" name="Google Shape;419;p36"/>
          <p:cNvSpPr/>
          <p:nvPr/>
        </p:nvSpPr>
        <p:spPr>
          <a:xfrm>
            <a:off x="8276700" y="1958125"/>
            <a:ext cx="260400" cy="28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6"/>
          <p:cNvSpPr txBox="1"/>
          <p:nvPr/>
        </p:nvSpPr>
        <p:spPr>
          <a:xfrm>
            <a:off x="951738" y="3003900"/>
            <a:ext cx="90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Lato"/>
                <a:ea typeface="Lato"/>
                <a:cs typeface="Lato"/>
                <a:sym typeface="Lato"/>
              </a:rPr>
              <a:t>| D &gt;</a:t>
            </a:r>
            <a:endParaRPr>
              <a:latin typeface="Lato"/>
              <a:ea typeface="Lato"/>
              <a:cs typeface="Lato"/>
              <a:sym typeface="Lato"/>
            </a:endParaRPr>
          </a:p>
        </p:txBody>
      </p:sp>
      <p:sp>
        <p:nvSpPr>
          <p:cNvPr id="421" name="Google Shape;421;p36"/>
          <p:cNvSpPr txBox="1"/>
          <p:nvPr/>
        </p:nvSpPr>
        <p:spPr>
          <a:xfrm>
            <a:off x="5880463" y="1108450"/>
            <a:ext cx="90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Lato"/>
                <a:ea typeface="Lato"/>
                <a:cs typeface="Lato"/>
                <a:sym typeface="Lato"/>
              </a:rPr>
              <a:t>絞り</a:t>
            </a:r>
            <a:endParaRPr>
              <a:latin typeface="Lato"/>
              <a:ea typeface="Lato"/>
              <a:cs typeface="Lato"/>
              <a:sym typeface="Lato"/>
            </a:endParaRPr>
          </a:p>
        </p:txBody>
      </p:sp>
      <p:sp>
        <p:nvSpPr>
          <p:cNvPr id="422" name="Google Shape;422;p36"/>
          <p:cNvSpPr txBox="1"/>
          <p:nvPr/>
        </p:nvSpPr>
        <p:spPr>
          <a:xfrm>
            <a:off x="3640513" y="2629400"/>
            <a:ext cx="90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Lato"/>
                <a:ea typeface="Lato"/>
                <a:cs typeface="Lato"/>
                <a:sym typeface="Lato"/>
              </a:rPr>
              <a:t>レンズ</a:t>
            </a:r>
            <a:endParaRPr>
              <a:latin typeface="Lato"/>
              <a:ea typeface="Lato"/>
              <a:cs typeface="Lato"/>
              <a:sym typeface="Lato"/>
            </a:endParaRPr>
          </a:p>
        </p:txBody>
      </p:sp>
      <p:sp>
        <p:nvSpPr>
          <p:cNvPr id="423" name="Google Shape;423;p36"/>
          <p:cNvSpPr txBox="1"/>
          <p:nvPr/>
        </p:nvSpPr>
        <p:spPr>
          <a:xfrm>
            <a:off x="4314575" y="1627750"/>
            <a:ext cx="90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Lato"/>
                <a:ea typeface="Lato"/>
                <a:cs typeface="Lato"/>
                <a:sym typeface="Lato"/>
              </a:rPr>
              <a:t>ガラス</a:t>
            </a:r>
            <a:endParaRPr>
              <a:latin typeface="Lato"/>
              <a:ea typeface="Lato"/>
              <a:cs typeface="Lato"/>
              <a:sym typeface="Lato"/>
            </a:endParaRPr>
          </a:p>
        </p:txBody>
      </p:sp>
      <p:sp>
        <p:nvSpPr>
          <p:cNvPr id="424" name="Google Shape;424;p36"/>
          <p:cNvSpPr txBox="1"/>
          <p:nvPr/>
        </p:nvSpPr>
        <p:spPr>
          <a:xfrm>
            <a:off x="1766725" y="779200"/>
            <a:ext cx="90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Lato"/>
                <a:ea typeface="Lato"/>
                <a:cs typeface="Lato"/>
                <a:sym typeface="Lato"/>
              </a:rPr>
              <a:t>反射板</a:t>
            </a:r>
            <a:endParaRPr>
              <a:latin typeface="Lato"/>
              <a:ea typeface="Lato"/>
              <a:cs typeface="Lato"/>
              <a:sym typeface="Lato"/>
            </a:endParaRPr>
          </a:p>
        </p:txBody>
      </p:sp>
      <p:sp>
        <p:nvSpPr>
          <p:cNvPr id="425" name="Google Shape;425;p36"/>
          <p:cNvSpPr txBox="1"/>
          <p:nvPr/>
        </p:nvSpPr>
        <p:spPr>
          <a:xfrm>
            <a:off x="7953000" y="1422600"/>
            <a:ext cx="90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Lato"/>
                <a:ea typeface="Lato"/>
                <a:cs typeface="Lato"/>
                <a:sym typeface="Lato"/>
              </a:rPr>
              <a:t>分光器</a:t>
            </a:r>
            <a:endParaRPr>
              <a:latin typeface="Lato"/>
              <a:ea typeface="Lato"/>
              <a:cs typeface="Lato"/>
              <a:sym typeface="Lato"/>
            </a:endParaRPr>
          </a:p>
        </p:txBody>
      </p:sp>
      <p:sp>
        <p:nvSpPr>
          <p:cNvPr id="426" name="Google Shape;426;p36"/>
          <p:cNvSpPr txBox="1"/>
          <p:nvPr/>
        </p:nvSpPr>
        <p:spPr>
          <a:xfrm>
            <a:off x="2338917" y="4294375"/>
            <a:ext cx="8394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Lato"/>
                <a:ea typeface="Lato"/>
                <a:cs typeface="Lato"/>
                <a:sym typeface="Lato"/>
              </a:rPr>
              <a:t>fs</a:t>
            </a:r>
            <a:endParaRPr>
              <a:latin typeface="Lato"/>
              <a:ea typeface="Lato"/>
              <a:cs typeface="Lato"/>
              <a:sym typeface="Lato"/>
            </a:endParaRPr>
          </a:p>
          <a:p>
            <a:pPr indent="0" lvl="0" marL="0" rtl="0" algn="ctr">
              <a:spcBef>
                <a:spcPts val="0"/>
              </a:spcBef>
              <a:spcAft>
                <a:spcPts val="0"/>
              </a:spcAft>
              <a:buNone/>
            </a:pPr>
            <a:r>
              <a:rPr lang="ja">
                <a:latin typeface="Lato"/>
                <a:ea typeface="Lato"/>
                <a:cs typeface="Lato"/>
                <a:sym typeface="Lato"/>
              </a:rPr>
              <a:t>pump</a:t>
            </a:r>
            <a:endParaRPr>
              <a:latin typeface="Lato"/>
              <a:ea typeface="Lato"/>
              <a:cs typeface="Lato"/>
              <a:sym typeface="Lato"/>
            </a:endParaRPr>
          </a:p>
          <a:p>
            <a:pPr indent="0" lvl="0" marL="0" rtl="0" algn="ctr">
              <a:spcBef>
                <a:spcPts val="0"/>
              </a:spcBef>
              <a:spcAft>
                <a:spcPts val="0"/>
              </a:spcAft>
              <a:buNone/>
            </a:pPr>
            <a:r>
              <a:rPr lang="ja">
                <a:latin typeface="Lato"/>
                <a:ea typeface="Lato"/>
                <a:cs typeface="Lato"/>
                <a:sym typeface="Lato"/>
              </a:rPr>
              <a:t>pulse</a:t>
            </a:r>
            <a:endParaRPr>
              <a:latin typeface="Lato"/>
              <a:ea typeface="Lato"/>
              <a:cs typeface="Lato"/>
              <a:sym typeface="Lato"/>
            </a:endParaRPr>
          </a:p>
        </p:txBody>
      </p:sp>
      <p:sp>
        <p:nvSpPr>
          <p:cNvPr id="427" name="Google Shape;427;p36"/>
          <p:cNvSpPr txBox="1"/>
          <p:nvPr/>
        </p:nvSpPr>
        <p:spPr>
          <a:xfrm>
            <a:off x="39575" y="2102425"/>
            <a:ext cx="8394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Lato"/>
                <a:ea typeface="Lato"/>
                <a:cs typeface="Lato"/>
                <a:sym typeface="Lato"/>
              </a:rPr>
              <a:t>fs</a:t>
            </a:r>
            <a:endParaRPr>
              <a:latin typeface="Lato"/>
              <a:ea typeface="Lato"/>
              <a:cs typeface="Lato"/>
              <a:sym typeface="Lato"/>
            </a:endParaRPr>
          </a:p>
          <a:p>
            <a:pPr indent="0" lvl="0" marL="0" rtl="0" algn="ctr">
              <a:spcBef>
                <a:spcPts val="0"/>
              </a:spcBef>
              <a:spcAft>
                <a:spcPts val="0"/>
              </a:spcAft>
              <a:buNone/>
            </a:pPr>
            <a:r>
              <a:rPr lang="ja">
                <a:latin typeface="Lato"/>
                <a:ea typeface="Lato"/>
                <a:cs typeface="Lato"/>
                <a:sym typeface="Lato"/>
              </a:rPr>
              <a:t>probe</a:t>
            </a:r>
            <a:endParaRPr>
              <a:latin typeface="Lato"/>
              <a:ea typeface="Lato"/>
              <a:cs typeface="Lato"/>
              <a:sym typeface="Lato"/>
            </a:endParaRPr>
          </a:p>
          <a:p>
            <a:pPr indent="0" lvl="0" marL="0" rtl="0" algn="ctr">
              <a:spcBef>
                <a:spcPts val="0"/>
              </a:spcBef>
              <a:spcAft>
                <a:spcPts val="0"/>
              </a:spcAft>
              <a:buNone/>
            </a:pPr>
            <a:r>
              <a:rPr lang="ja">
                <a:latin typeface="Lato"/>
                <a:ea typeface="Lato"/>
                <a:cs typeface="Lato"/>
                <a:sym typeface="Lato"/>
              </a:rPr>
              <a:t>pulse</a:t>
            </a:r>
            <a:endParaRPr>
              <a:latin typeface="Lato"/>
              <a:ea typeface="Lato"/>
              <a:cs typeface="Lato"/>
              <a:sym typeface="Lato"/>
            </a:endParaRPr>
          </a:p>
        </p:txBody>
      </p:sp>
      <p:sp>
        <p:nvSpPr>
          <p:cNvPr id="428" name="Google Shape;428;p36"/>
          <p:cNvSpPr txBox="1"/>
          <p:nvPr>
            <p:ph idx="4294967295"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実験系:</a:t>
            </a:r>
            <a:r>
              <a:rPr lang="ja"/>
              <a:t>弱測定</a:t>
            </a:r>
            <a:endParaRPr/>
          </a:p>
        </p:txBody>
      </p:sp>
      <p:sp>
        <p:nvSpPr>
          <p:cNvPr id="429" name="Google Shape;429;p36"/>
          <p:cNvSpPr/>
          <p:nvPr/>
        </p:nvSpPr>
        <p:spPr>
          <a:xfrm rot="-2700000">
            <a:off x="2380040" y="1254329"/>
            <a:ext cx="653791" cy="27153"/>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6"/>
          <p:cNvSpPr/>
          <p:nvPr/>
        </p:nvSpPr>
        <p:spPr>
          <a:xfrm rot="2700000">
            <a:off x="3040215" y="1254329"/>
            <a:ext cx="653791" cy="27153"/>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1" name="Google Shape;431;p36"/>
          <p:cNvCxnSpPr>
            <a:stCxn id="430" idx="0"/>
            <a:endCxn id="400" idx="0"/>
          </p:cNvCxnSpPr>
          <p:nvPr/>
        </p:nvCxnSpPr>
        <p:spPr>
          <a:xfrm>
            <a:off x="3376710" y="1258305"/>
            <a:ext cx="0" cy="801000"/>
          </a:xfrm>
          <a:prstGeom prst="straightConnector1">
            <a:avLst/>
          </a:prstGeom>
          <a:noFill/>
          <a:ln cap="flat" cmpd="sng" w="9525">
            <a:solidFill>
              <a:schemeClr val="dk2"/>
            </a:solidFill>
            <a:prstDash val="solid"/>
            <a:round/>
            <a:headEnd len="med" w="med" type="none"/>
            <a:tailEnd len="med" w="med" type="triangle"/>
          </a:ln>
        </p:spPr>
      </p:cxnSp>
      <p:cxnSp>
        <p:nvCxnSpPr>
          <p:cNvPr id="432" name="Google Shape;432;p36"/>
          <p:cNvCxnSpPr>
            <a:endCxn id="430" idx="0"/>
          </p:cNvCxnSpPr>
          <p:nvPr/>
        </p:nvCxnSpPr>
        <p:spPr>
          <a:xfrm flipH="1" rot="10800000">
            <a:off x="2745210" y="1258305"/>
            <a:ext cx="631500" cy="9600"/>
          </a:xfrm>
          <a:prstGeom prst="straightConnector1">
            <a:avLst/>
          </a:prstGeom>
          <a:noFill/>
          <a:ln cap="flat" cmpd="sng" w="9525">
            <a:solidFill>
              <a:schemeClr val="dk2"/>
            </a:solidFill>
            <a:prstDash val="solid"/>
            <a:round/>
            <a:headEnd len="med" w="med" type="none"/>
            <a:tailEnd len="med" w="med" type="triangle"/>
          </a:ln>
        </p:spPr>
      </p:cxnSp>
      <p:sp>
        <p:nvSpPr>
          <p:cNvPr id="433" name="Google Shape;433;p36"/>
          <p:cNvSpPr txBox="1"/>
          <p:nvPr/>
        </p:nvSpPr>
        <p:spPr>
          <a:xfrm>
            <a:off x="6393813" y="2451475"/>
            <a:ext cx="90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Lato"/>
                <a:ea typeface="Lato"/>
                <a:cs typeface="Lato"/>
                <a:sym typeface="Lato"/>
              </a:rPr>
              <a:t>| X</a:t>
            </a:r>
            <a:r>
              <a:rPr baseline="-25000" lang="ja">
                <a:latin typeface="Lato"/>
                <a:ea typeface="Lato"/>
                <a:cs typeface="Lato"/>
                <a:sym typeface="Lato"/>
              </a:rPr>
              <a:t>δ</a:t>
            </a:r>
            <a:r>
              <a:rPr lang="ja">
                <a:latin typeface="Lato"/>
                <a:ea typeface="Lato"/>
                <a:cs typeface="Lato"/>
                <a:sym typeface="Lato"/>
              </a:rPr>
              <a:t> &gt;</a:t>
            </a:r>
            <a:endParaRPr>
              <a:latin typeface="Lato"/>
              <a:ea typeface="Lato"/>
              <a:cs typeface="Lato"/>
              <a:sym typeface="Lato"/>
            </a:endParaRPr>
          </a:p>
        </p:txBody>
      </p:sp>
      <p:pic>
        <p:nvPicPr>
          <p:cNvPr id="434" name="Google Shape;434;p36"/>
          <p:cNvPicPr preferRelativeResize="0"/>
          <p:nvPr/>
        </p:nvPicPr>
        <p:blipFill>
          <a:blip r:embed="rId3">
            <a:alphaModFix/>
          </a:blip>
          <a:stretch>
            <a:fillRect/>
          </a:stretch>
        </p:blipFill>
        <p:spPr>
          <a:xfrm>
            <a:off x="5744801" y="3214410"/>
            <a:ext cx="3337800" cy="1877515"/>
          </a:xfrm>
          <a:prstGeom prst="rect">
            <a:avLst/>
          </a:prstGeom>
          <a:noFill/>
          <a:ln>
            <a:noFill/>
          </a:ln>
        </p:spPr>
      </p:pic>
      <p:sp>
        <p:nvSpPr>
          <p:cNvPr id="435" name="Google Shape;435;p36"/>
          <p:cNvSpPr txBox="1"/>
          <p:nvPr/>
        </p:nvSpPr>
        <p:spPr>
          <a:xfrm>
            <a:off x="946825" y="1764775"/>
            <a:ext cx="90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solidFill>
                  <a:schemeClr val="accent3"/>
                </a:solidFill>
                <a:latin typeface="Lato"/>
                <a:ea typeface="Lato"/>
                <a:cs typeface="Lato"/>
                <a:sym typeface="Lato"/>
              </a:rPr>
              <a:t>事前選択</a:t>
            </a:r>
            <a:endParaRPr>
              <a:solidFill>
                <a:schemeClr val="accent3"/>
              </a:solidFill>
              <a:latin typeface="Lato"/>
              <a:ea typeface="Lato"/>
              <a:cs typeface="Lato"/>
              <a:sym typeface="Lato"/>
            </a:endParaRPr>
          </a:p>
        </p:txBody>
      </p:sp>
      <p:sp>
        <p:nvSpPr>
          <p:cNvPr id="436" name="Google Shape;436;p36"/>
          <p:cNvSpPr txBox="1"/>
          <p:nvPr/>
        </p:nvSpPr>
        <p:spPr>
          <a:xfrm>
            <a:off x="6389000" y="1325813"/>
            <a:ext cx="90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solidFill>
                  <a:schemeClr val="accent3"/>
                </a:solidFill>
                <a:latin typeface="Lato"/>
                <a:ea typeface="Lato"/>
                <a:cs typeface="Lato"/>
                <a:sym typeface="Lato"/>
              </a:rPr>
              <a:t>事後選択</a:t>
            </a:r>
            <a:endParaRPr>
              <a:solidFill>
                <a:schemeClr val="accent3"/>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cxnSp>
        <p:nvCxnSpPr>
          <p:cNvPr id="441" name="Google Shape;441;p37"/>
          <p:cNvCxnSpPr/>
          <p:nvPr/>
        </p:nvCxnSpPr>
        <p:spPr>
          <a:xfrm>
            <a:off x="790838" y="2518075"/>
            <a:ext cx="3337800" cy="0"/>
          </a:xfrm>
          <a:prstGeom prst="straightConnector1">
            <a:avLst/>
          </a:prstGeom>
          <a:noFill/>
          <a:ln cap="flat" cmpd="sng" w="9525">
            <a:solidFill>
              <a:schemeClr val="dk2"/>
            </a:solidFill>
            <a:prstDash val="solid"/>
            <a:round/>
            <a:headEnd len="med" w="med" type="none"/>
            <a:tailEnd len="med" w="med" type="triangle"/>
          </a:ln>
        </p:spPr>
      </p:cxnSp>
      <p:cxnSp>
        <p:nvCxnSpPr>
          <p:cNvPr id="442" name="Google Shape;442;p37"/>
          <p:cNvCxnSpPr/>
          <p:nvPr/>
        </p:nvCxnSpPr>
        <p:spPr>
          <a:xfrm rot="10800000">
            <a:off x="2755013" y="1258375"/>
            <a:ext cx="7200" cy="3036000"/>
          </a:xfrm>
          <a:prstGeom prst="straightConnector1">
            <a:avLst/>
          </a:prstGeom>
          <a:noFill/>
          <a:ln cap="flat" cmpd="sng" w="9525">
            <a:solidFill>
              <a:schemeClr val="dk2"/>
            </a:solidFill>
            <a:prstDash val="solid"/>
            <a:round/>
            <a:headEnd len="med" w="med" type="none"/>
            <a:tailEnd len="med" w="med" type="triangle"/>
          </a:ln>
        </p:spPr>
      </p:cxnSp>
      <p:sp>
        <p:nvSpPr>
          <p:cNvPr id="443" name="Google Shape;443;p37"/>
          <p:cNvSpPr/>
          <p:nvPr/>
        </p:nvSpPr>
        <p:spPr>
          <a:xfrm rot="2700000">
            <a:off x="3040215" y="2055454"/>
            <a:ext cx="653791" cy="27153"/>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4" name="Google Shape;444;p37"/>
          <p:cNvCxnSpPr/>
          <p:nvPr/>
        </p:nvCxnSpPr>
        <p:spPr>
          <a:xfrm>
            <a:off x="3396638" y="2088750"/>
            <a:ext cx="732000" cy="0"/>
          </a:xfrm>
          <a:prstGeom prst="straightConnector1">
            <a:avLst/>
          </a:prstGeom>
          <a:noFill/>
          <a:ln cap="flat" cmpd="sng" w="9525">
            <a:solidFill>
              <a:schemeClr val="dk2"/>
            </a:solidFill>
            <a:prstDash val="solid"/>
            <a:round/>
            <a:headEnd len="med" w="med" type="none"/>
            <a:tailEnd len="med" w="med" type="triangle"/>
          </a:ln>
        </p:spPr>
      </p:cxnSp>
      <p:sp>
        <p:nvSpPr>
          <p:cNvPr id="445" name="Google Shape;445;p37"/>
          <p:cNvSpPr/>
          <p:nvPr/>
        </p:nvSpPr>
        <p:spPr>
          <a:xfrm rot="5401939">
            <a:off x="1134738" y="2308375"/>
            <a:ext cx="531900" cy="419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6" name="Google Shape;446;p37"/>
          <p:cNvCxnSpPr/>
          <p:nvPr/>
        </p:nvCxnSpPr>
        <p:spPr>
          <a:xfrm flipH="1" rot="10800000">
            <a:off x="1190825" y="2254525"/>
            <a:ext cx="429600" cy="534000"/>
          </a:xfrm>
          <a:prstGeom prst="straightConnector1">
            <a:avLst/>
          </a:prstGeom>
          <a:noFill/>
          <a:ln cap="flat" cmpd="sng" w="9525">
            <a:solidFill>
              <a:schemeClr val="dk2"/>
            </a:solidFill>
            <a:prstDash val="solid"/>
            <a:round/>
            <a:headEnd len="med" w="med" type="none"/>
            <a:tailEnd len="med" w="med" type="none"/>
          </a:ln>
        </p:spPr>
      </p:cxnSp>
      <p:sp>
        <p:nvSpPr>
          <p:cNvPr id="447" name="Google Shape;447;p37"/>
          <p:cNvSpPr/>
          <p:nvPr/>
        </p:nvSpPr>
        <p:spPr>
          <a:xfrm rot="10800000">
            <a:off x="4006513" y="1981375"/>
            <a:ext cx="175800" cy="653700"/>
          </a:xfrm>
          <a:prstGeom prst="flowChartDelay">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7"/>
          <p:cNvSpPr/>
          <p:nvPr/>
        </p:nvSpPr>
        <p:spPr>
          <a:xfrm>
            <a:off x="5354638" y="1981375"/>
            <a:ext cx="175800" cy="653700"/>
          </a:xfrm>
          <a:prstGeom prst="flowChartDelay">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9" name="Google Shape;449;p37"/>
          <p:cNvCxnSpPr/>
          <p:nvPr/>
        </p:nvCxnSpPr>
        <p:spPr>
          <a:xfrm>
            <a:off x="4128638" y="2088750"/>
            <a:ext cx="1298100" cy="448800"/>
          </a:xfrm>
          <a:prstGeom prst="straightConnector1">
            <a:avLst/>
          </a:prstGeom>
          <a:noFill/>
          <a:ln cap="flat" cmpd="sng" w="9525">
            <a:solidFill>
              <a:schemeClr val="dk2"/>
            </a:solidFill>
            <a:prstDash val="solid"/>
            <a:round/>
            <a:headEnd len="med" w="med" type="none"/>
            <a:tailEnd len="med" w="med" type="triangle"/>
          </a:ln>
        </p:spPr>
      </p:cxnSp>
      <p:cxnSp>
        <p:nvCxnSpPr>
          <p:cNvPr id="450" name="Google Shape;450;p37"/>
          <p:cNvCxnSpPr/>
          <p:nvPr/>
        </p:nvCxnSpPr>
        <p:spPr>
          <a:xfrm flipH="1" rot="10800000">
            <a:off x="4118863" y="2098375"/>
            <a:ext cx="1317600" cy="419700"/>
          </a:xfrm>
          <a:prstGeom prst="straightConnector1">
            <a:avLst/>
          </a:prstGeom>
          <a:noFill/>
          <a:ln cap="flat" cmpd="sng" w="9525">
            <a:solidFill>
              <a:schemeClr val="dk2"/>
            </a:solidFill>
            <a:prstDash val="solid"/>
            <a:round/>
            <a:headEnd len="med" w="med" type="none"/>
            <a:tailEnd len="med" w="med" type="triangle"/>
          </a:ln>
        </p:spPr>
      </p:cxnSp>
      <p:cxnSp>
        <p:nvCxnSpPr>
          <p:cNvPr id="451" name="Google Shape;451;p37"/>
          <p:cNvCxnSpPr/>
          <p:nvPr/>
        </p:nvCxnSpPr>
        <p:spPr>
          <a:xfrm>
            <a:off x="5436463" y="2098375"/>
            <a:ext cx="907800" cy="0"/>
          </a:xfrm>
          <a:prstGeom prst="straightConnector1">
            <a:avLst/>
          </a:prstGeom>
          <a:noFill/>
          <a:ln cap="flat" cmpd="sng" w="9525">
            <a:solidFill>
              <a:schemeClr val="dk2"/>
            </a:solidFill>
            <a:prstDash val="solid"/>
            <a:round/>
            <a:headEnd len="med" w="med" type="none"/>
            <a:tailEnd len="med" w="med" type="triangle"/>
          </a:ln>
        </p:spPr>
      </p:cxnSp>
      <p:cxnSp>
        <p:nvCxnSpPr>
          <p:cNvPr id="452" name="Google Shape;452;p37"/>
          <p:cNvCxnSpPr/>
          <p:nvPr/>
        </p:nvCxnSpPr>
        <p:spPr>
          <a:xfrm>
            <a:off x="6334213" y="1606000"/>
            <a:ext cx="300" cy="443700"/>
          </a:xfrm>
          <a:prstGeom prst="straightConnector1">
            <a:avLst/>
          </a:prstGeom>
          <a:noFill/>
          <a:ln cap="flat" cmpd="sng" w="9525">
            <a:solidFill>
              <a:schemeClr val="dk2"/>
            </a:solidFill>
            <a:prstDash val="solid"/>
            <a:round/>
            <a:headEnd len="med" w="med" type="none"/>
            <a:tailEnd len="med" w="med" type="none"/>
          </a:ln>
        </p:spPr>
      </p:cxnSp>
      <p:cxnSp>
        <p:nvCxnSpPr>
          <p:cNvPr id="453" name="Google Shape;453;p37"/>
          <p:cNvCxnSpPr/>
          <p:nvPr/>
        </p:nvCxnSpPr>
        <p:spPr>
          <a:xfrm>
            <a:off x="6334363" y="2147050"/>
            <a:ext cx="0" cy="478500"/>
          </a:xfrm>
          <a:prstGeom prst="straightConnector1">
            <a:avLst/>
          </a:prstGeom>
          <a:noFill/>
          <a:ln cap="flat" cmpd="sng" w="9525">
            <a:solidFill>
              <a:schemeClr val="dk2"/>
            </a:solidFill>
            <a:prstDash val="solid"/>
            <a:round/>
            <a:headEnd len="med" w="med" type="none"/>
            <a:tailEnd len="med" w="med" type="none"/>
          </a:ln>
        </p:spPr>
      </p:cxnSp>
      <p:cxnSp>
        <p:nvCxnSpPr>
          <p:cNvPr id="454" name="Google Shape;454;p37"/>
          <p:cNvCxnSpPr/>
          <p:nvPr/>
        </p:nvCxnSpPr>
        <p:spPr>
          <a:xfrm>
            <a:off x="5436463" y="2521525"/>
            <a:ext cx="907800" cy="0"/>
          </a:xfrm>
          <a:prstGeom prst="straightConnector1">
            <a:avLst/>
          </a:prstGeom>
          <a:noFill/>
          <a:ln cap="flat" cmpd="sng" w="9525">
            <a:solidFill>
              <a:schemeClr val="dk2"/>
            </a:solidFill>
            <a:prstDash val="solid"/>
            <a:round/>
            <a:headEnd len="med" w="med" type="none"/>
            <a:tailEnd len="med" w="med" type="triangle"/>
          </a:ln>
        </p:spPr>
      </p:cxnSp>
      <p:sp>
        <p:nvSpPr>
          <p:cNvPr id="455" name="Google Shape;455;p37"/>
          <p:cNvSpPr/>
          <p:nvPr/>
        </p:nvSpPr>
        <p:spPr>
          <a:xfrm rot="-5398061">
            <a:off x="6576962" y="1879050"/>
            <a:ext cx="531900" cy="419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6" name="Google Shape;456;p37"/>
          <p:cNvCxnSpPr/>
          <p:nvPr/>
        </p:nvCxnSpPr>
        <p:spPr>
          <a:xfrm>
            <a:off x="6633063" y="1839900"/>
            <a:ext cx="429300" cy="497700"/>
          </a:xfrm>
          <a:prstGeom prst="straightConnector1">
            <a:avLst/>
          </a:prstGeom>
          <a:noFill/>
          <a:ln cap="flat" cmpd="sng" w="9525">
            <a:solidFill>
              <a:schemeClr val="dk2"/>
            </a:solidFill>
            <a:prstDash val="solid"/>
            <a:round/>
            <a:headEnd len="med" w="med" type="none"/>
            <a:tailEnd len="med" w="med" type="none"/>
          </a:ln>
        </p:spPr>
      </p:cxnSp>
      <p:cxnSp>
        <p:nvCxnSpPr>
          <p:cNvPr id="457" name="Google Shape;457;p37"/>
          <p:cNvCxnSpPr/>
          <p:nvPr/>
        </p:nvCxnSpPr>
        <p:spPr>
          <a:xfrm>
            <a:off x="6353912" y="2080950"/>
            <a:ext cx="1180800" cy="7800"/>
          </a:xfrm>
          <a:prstGeom prst="straightConnector1">
            <a:avLst/>
          </a:prstGeom>
          <a:noFill/>
          <a:ln cap="flat" cmpd="sng" w="9525">
            <a:solidFill>
              <a:schemeClr val="dk2"/>
            </a:solidFill>
            <a:prstDash val="solid"/>
            <a:round/>
            <a:headEnd len="med" w="med" type="none"/>
            <a:tailEnd len="med" w="med" type="triangle"/>
          </a:ln>
        </p:spPr>
      </p:cxnSp>
      <p:cxnSp>
        <p:nvCxnSpPr>
          <p:cNvPr id="458" name="Google Shape;458;p37"/>
          <p:cNvCxnSpPr/>
          <p:nvPr/>
        </p:nvCxnSpPr>
        <p:spPr>
          <a:xfrm>
            <a:off x="7543038" y="1578975"/>
            <a:ext cx="300" cy="443700"/>
          </a:xfrm>
          <a:prstGeom prst="straightConnector1">
            <a:avLst/>
          </a:prstGeom>
          <a:noFill/>
          <a:ln cap="flat" cmpd="sng" w="9525">
            <a:solidFill>
              <a:schemeClr val="dk2"/>
            </a:solidFill>
            <a:prstDash val="solid"/>
            <a:round/>
            <a:headEnd len="med" w="med" type="none"/>
            <a:tailEnd len="med" w="med" type="none"/>
          </a:ln>
        </p:spPr>
      </p:cxnSp>
      <p:cxnSp>
        <p:nvCxnSpPr>
          <p:cNvPr id="459" name="Google Shape;459;p37"/>
          <p:cNvCxnSpPr/>
          <p:nvPr/>
        </p:nvCxnSpPr>
        <p:spPr>
          <a:xfrm>
            <a:off x="7543188" y="2120025"/>
            <a:ext cx="0" cy="478500"/>
          </a:xfrm>
          <a:prstGeom prst="straightConnector1">
            <a:avLst/>
          </a:prstGeom>
          <a:noFill/>
          <a:ln cap="flat" cmpd="sng" w="9525">
            <a:solidFill>
              <a:schemeClr val="dk2"/>
            </a:solidFill>
            <a:prstDash val="solid"/>
            <a:round/>
            <a:headEnd len="med" w="med" type="none"/>
            <a:tailEnd len="med" w="med" type="none"/>
          </a:ln>
        </p:spPr>
      </p:cxnSp>
      <p:sp>
        <p:nvSpPr>
          <p:cNvPr id="460" name="Google Shape;460;p37"/>
          <p:cNvSpPr/>
          <p:nvPr/>
        </p:nvSpPr>
        <p:spPr>
          <a:xfrm>
            <a:off x="4638275" y="2164975"/>
            <a:ext cx="260400" cy="28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1" name="Google Shape;461;p37"/>
          <p:cNvCxnSpPr/>
          <p:nvPr/>
        </p:nvCxnSpPr>
        <p:spPr>
          <a:xfrm>
            <a:off x="7598412" y="2094475"/>
            <a:ext cx="678300" cy="13800"/>
          </a:xfrm>
          <a:prstGeom prst="straightConnector1">
            <a:avLst/>
          </a:prstGeom>
          <a:noFill/>
          <a:ln cap="flat" cmpd="sng" w="9525">
            <a:solidFill>
              <a:schemeClr val="dk2"/>
            </a:solidFill>
            <a:prstDash val="solid"/>
            <a:round/>
            <a:headEnd len="med" w="med" type="none"/>
            <a:tailEnd len="med" w="med" type="triangle"/>
          </a:ln>
        </p:spPr>
      </p:cxnSp>
      <p:sp>
        <p:nvSpPr>
          <p:cNvPr id="462" name="Google Shape;462;p37"/>
          <p:cNvSpPr/>
          <p:nvPr/>
        </p:nvSpPr>
        <p:spPr>
          <a:xfrm>
            <a:off x="8276700" y="1958125"/>
            <a:ext cx="260400" cy="28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7"/>
          <p:cNvSpPr txBox="1"/>
          <p:nvPr/>
        </p:nvSpPr>
        <p:spPr>
          <a:xfrm>
            <a:off x="951738" y="3003900"/>
            <a:ext cx="90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Lato"/>
                <a:ea typeface="Lato"/>
                <a:cs typeface="Lato"/>
                <a:sym typeface="Lato"/>
              </a:rPr>
              <a:t>| D &gt;</a:t>
            </a:r>
            <a:endParaRPr>
              <a:latin typeface="Lato"/>
              <a:ea typeface="Lato"/>
              <a:cs typeface="Lato"/>
              <a:sym typeface="Lato"/>
            </a:endParaRPr>
          </a:p>
        </p:txBody>
      </p:sp>
      <p:sp>
        <p:nvSpPr>
          <p:cNvPr id="464" name="Google Shape;464;p37"/>
          <p:cNvSpPr txBox="1"/>
          <p:nvPr/>
        </p:nvSpPr>
        <p:spPr>
          <a:xfrm>
            <a:off x="5880463" y="1108450"/>
            <a:ext cx="90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Lato"/>
                <a:ea typeface="Lato"/>
                <a:cs typeface="Lato"/>
                <a:sym typeface="Lato"/>
              </a:rPr>
              <a:t>絞り</a:t>
            </a:r>
            <a:endParaRPr>
              <a:latin typeface="Lato"/>
              <a:ea typeface="Lato"/>
              <a:cs typeface="Lato"/>
              <a:sym typeface="Lato"/>
            </a:endParaRPr>
          </a:p>
        </p:txBody>
      </p:sp>
      <p:sp>
        <p:nvSpPr>
          <p:cNvPr id="465" name="Google Shape;465;p37"/>
          <p:cNvSpPr txBox="1"/>
          <p:nvPr/>
        </p:nvSpPr>
        <p:spPr>
          <a:xfrm>
            <a:off x="3640513" y="2629400"/>
            <a:ext cx="90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Lato"/>
                <a:ea typeface="Lato"/>
                <a:cs typeface="Lato"/>
                <a:sym typeface="Lato"/>
              </a:rPr>
              <a:t>レンズ</a:t>
            </a:r>
            <a:endParaRPr>
              <a:latin typeface="Lato"/>
              <a:ea typeface="Lato"/>
              <a:cs typeface="Lato"/>
              <a:sym typeface="Lato"/>
            </a:endParaRPr>
          </a:p>
        </p:txBody>
      </p:sp>
      <p:sp>
        <p:nvSpPr>
          <p:cNvPr id="466" name="Google Shape;466;p37"/>
          <p:cNvSpPr txBox="1"/>
          <p:nvPr/>
        </p:nvSpPr>
        <p:spPr>
          <a:xfrm>
            <a:off x="4314575" y="1627750"/>
            <a:ext cx="90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Lato"/>
                <a:ea typeface="Lato"/>
                <a:cs typeface="Lato"/>
                <a:sym typeface="Lato"/>
              </a:rPr>
              <a:t>ガラス</a:t>
            </a:r>
            <a:endParaRPr>
              <a:latin typeface="Lato"/>
              <a:ea typeface="Lato"/>
              <a:cs typeface="Lato"/>
              <a:sym typeface="Lato"/>
            </a:endParaRPr>
          </a:p>
        </p:txBody>
      </p:sp>
      <p:sp>
        <p:nvSpPr>
          <p:cNvPr id="467" name="Google Shape;467;p37"/>
          <p:cNvSpPr txBox="1"/>
          <p:nvPr/>
        </p:nvSpPr>
        <p:spPr>
          <a:xfrm>
            <a:off x="1766725" y="779200"/>
            <a:ext cx="90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Lato"/>
                <a:ea typeface="Lato"/>
                <a:cs typeface="Lato"/>
                <a:sym typeface="Lato"/>
              </a:rPr>
              <a:t>反射板</a:t>
            </a:r>
            <a:endParaRPr>
              <a:latin typeface="Lato"/>
              <a:ea typeface="Lato"/>
              <a:cs typeface="Lato"/>
              <a:sym typeface="Lato"/>
            </a:endParaRPr>
          </a:p>
        </p:txBody>
      </p:sp>
      <p:sp>
        <p:nvSpPr>
          <p:cNvPr id="468" name="Google Shape;468;p37"/>
          <p:cNvSpPr txBox="1"/>
          <p:nvPr/>
        </p:nvSpPr>
        <p:spPr>
          <a:xfrm>
            <a:off x="7953000" y="1422600"/>
            <a:ext cx="90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Lato"/>
                <a:ea typeface="Lato"/>
                <a:cs typeface="Lato"/>
                <a:sym typeface="Lato"/>
              </a:rPr>
              <a:t>分光器</a:t>
            </a:r>
            <a:endParaRPr>
              <a:latin typeface="Lato"/>
              <a:ea typeface="Lato"/>
              <a:cs typeface="Lato"/>
              <a:sym typeface="Lato"/>
            </a:endParaRPr>
          </a:p>
        </p:txBody>
      </p:sp>
      <p:sp>
        <p:nvSpPr>
          <p:cNvPr id="469" name="Google Shape;469;p37"/>
          <p:cNvSpPr txBox="1"/>
          <p:nvPr/>
        </p:nvSpPr>
        <p:spPr>
          <a:xfrm>
            <a:off x="2338917" y="4294375"/>
            <a:ext cx="8394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Lato"/>
                <a:ea typeface="Lato"/>
                <a:cs typeface="Lato"/>
                <a:sym typeface="Lato"/>
              </a:rPr>
              <a:t>fs</a:t>
            </a:r>
            <a:endParaRPr>
              <a:latin typeface="Lato"/>
              <a:ea typeface="Lato"/>
              <a:cs typeface="Lato"/>
              <a:sym typeface="Lato"/>
            </a:endParaRPr>
          </a:p>
          <a:p>
            <a:pPr indent="0" lvl="0" marL="0" rtl="0" algn="ctr">
              <a:spcBef>
                <a:spcPts val="0"/>
              </a:spcBef>
              <a:spcAft>
                <a:spcPts val="0"/>
              </a:spcAft>
              <a:buNone/>
            </a:pPr>
            <a:r>
              <a:rPr lang="ja">
                <a:latin typeface="Lato"/>
                <a:ea typeface="Lato"/>
                <a:cs typeface="Lato"/>
                <a:sym typeface="Lato"/>
              </a:rPr>
              <a:t>pump</a:t>
            </a:r>
            <a:endParaRPr>
              <a:latin typeface="Lato"/>
              <a:ea typeface="Lato"/>
              <a:cs typeface="Lato"/>
              <a:sym typeface="Lato"/>
            </a:endParaRPr>
          </a:p>
          <a:p>
            <a:pPr indent="0" lvl="0" marL="0" rtl="0" algn="ctr">
              <a:spcBef>
                <a:spcPts val="0"/>
              </a:spcBef>
              <a:spcAft>
                <a:spcPts val="0"/>
              </a:spcAft>
              <a:buNone/>
            </a:pPr>
            <a:r>
              <a:rPr lang="ja">
                <a:latin typeface="Lato"/>
                <a:ea typeface="Lato"/>
                <a:cs typeface="Lato"/>
                <a:sym typeface="Lato"/>
              </a:rPr>
              <a:t>pulse</a:t>
            </a:r>
            <a:endParaRPr>
              <a:latin typeface="Lato"/>
              <a:ea typeface="Lato"/>
              <a:cs typeface="Lato"/>
              <a:sym typeface="Lato"/>
            </a:endParaRPr>
          </a:p>
        </p:txBody>
      </p:sp>
      <p:sp>
        <p:nvSpPr>
          <p:cNvPr id="470" name="Google Shape;470;p37"/>
          <p:cNvSpPr txBox="1"/>
          <p:nvPr/>
        </p:nvSpPr>
        <p:spPr>
          <a:xfrm>
            <a:off x="39575" y="2102425"/>
            <a:ext cx="8394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Lato"/>
                <a:ea typeface="Lato"/>
                <a:cs typeface="Lato"/>
                <a:sym typeface="Lato"/>
              </a:rPr>
              <a:t>fs</a:t>
            </a:r>
            <a:endParaRPr>
              <a:latin typeface="Lato"/>
              <a:ea typeface="Lato"/>
              <a:cs typeface="Lato"/>
              <a:sym typeface="Lato"/>
            </a:endParaRPr>
          </a:p>
          <a:p>
            <a:pPr indent="0" lvl="0" marL="0" rtl="0" algn="ctr">
              <a:spcBef>
                <a:spcPts val="0"/>
              </a:spcBef>
              <a:spcAft>
                <a:spcPts val="0"/>
              </a:spcAft>
              <a:buNone/>
            </a:pPr>
            <a:r>
              <a:rPr lang="ja">
                <a:latin typeface="Lato"/>
                <a:ea typeface="Lato"/>
                <a:cs typeface="Lato"/>
                <a:sym typeface="Lato"/>
              </a:rPr>
              <a:t>probe</a:t>
            </a:r>
            <a:endParaRPr>
              <a:latin typeface="Lato"/>
              <a:ea typeface="Lato"/>
              <a:cs typeface="Lato"/>
              <a:sym typeface="Lato"/>
            </a:endParaRPr>
          </a:p>
          <a:p>
            <a:pPr indent="0" lvl="0" marL="0" rtl="0" algn="ctr">
              <a:spcBef>
                <a:spcPts val="0"/>
              </a:spcBef>
              <a:spcAft>
                <a:spcPts val="0"/>
              </a:spcAft>
              <a:buNone/>
            </a:pPr>
            <a:r>
              <a:rPr lang="ja">
                <a:latin typeface="Lato"/>
                <a:ea typeface="Lato"/>
                <a:cs typeface="Lato"/>
                <a:sym typeface="Lato"/>
              </a:rPr>
              <a:t>pulse</a:t>
            </a:r>
            <a:endParaRPr>
              <a:latin typeface="Lato"/>
              <a:ea typeface="Lato"/>
              <a:cs typeface="Lato"/>
              <a:sym typeface="Lato"/>
            </a:endParaRPr>
          </a:p>
        </p:txBody>
      </p:sp>
      <p:sp>
        <p:nvSpPr>
          <p:cNvPr id="471" name="Google Shape;471;p37"/>
          <p:cNvSpPr txBox="1"/>
          <p:nvPr>
            <p:ph idx="4294967295"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実験系:</a:t>
            </a:r>
            <a:r>
              <a:rPr lang="ja"/>
              <a:t>非線形屈折率効果</a:t>
            </a:r>
            <a:endParaRPr/>
          </a:p>
        </p:txBody>
      </p:sp>
      <p:sp>
        <p:nvSpPr>
          <p:cNvPr id="472" name="Google Shape;472;p37"/>
          <p:cNvSpPr/>
          <p:nvPr/>
        </p:nvSpPr>
        <p:spPr>
          <a:xfrm rot="-2700000">
            <a:off x="2380040" y="1254329"/>
            <a:ext cx="653791" cy="27153"/>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7"/>
          <p:cNvSpPr/>
          <p:nvPr/>
        </p:nvSpPr>
        <p:spPr>
          <a:xfrm rot="2700000">
            <a:off x="3040215" y="1254329"/>
            <a:ext cx="653791" cy="27153"/>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4" name="Google Shape;474;p37"/>
          <p:cNvCxnSpPr>
            <a:stCxn id="473" idx="0"/>
            <a:endCxn id="443" idx="0"/>
          </p:cNvCxnSpPr>
          <p:nvPr/>
        </p:nvCxnSpPr>
        <p:spPr>
          <a:xfrm>
            <a:off x="3376710" y="1258305"/>
            <a:ext cx="0" cy="801000"/>
          </a:xfrm>
          <a:prstGeom prst="straightConnector1">
            <a:avLst/>
          </a:prstGeom>
          <a:noFill/>
          <a:ln cap="flat" cmpd="sng" w="9525">
            <a:solidFill>
              <a:schemeClr val="dk2"/>
            </a:solidFill>
            <a:prstDash val="solid"/>
            <a:round/>
            <a:headEnd len="med" w="med" type="none"/>
            <a:tailEnd len="med" w="med" type="triangle"/>
          </a:ln>
        </p:spPr>
      </p:cxnSp>
      <p:cxnSp>
        <p:nvCxnSpPr>
          <p:cNvPr id="475" name="Google Shape;475;p37"/>
          <p:cNvCxnSpPr>
            <a:endCxn id="473" idx="0"/>
          </p:cNvCxnSpPr>
          <p:nvPr/>
        </p:nvCxnSpPr>
        <p:spPr>
          <a:xfrm flipH="1" rot="10800000">
            <a:off x="2745210" y="1258305"/>
            <a:ext cx="631500" cy="9600"/>
          </a:xfrm>
          <a:prstGeom prst="straightConnector1">
            <a:avLst/>
          </a:prstGeom>
          <a:noFill/>
          <a:ln cap="flat" cmpd="sng" w="9525">
            <a:solidFill>
              <a:schemeClr val="dk2"/>
            </a:solidFill>
            <a:prstDash val="solid"/>
            <a:round/>
            <a:headEnd len="med" w="med" type="none"/>
            <a:tailEnd len="med" w="med" type="triangle"/>
          </a:ln>
        </p:spPr>
      </p:cxnSp>
      <p:sp>
        <p:nvSpPr>
          <p:cNvPr id="476" name="Google Shape;476;p37"/>
          <p:cNvSpPr txBox="1"/>
          <p:nvPr/>
        </p:nvSpPr>
        <p:spPr>
          <a:xfrm>
            <a:off x="6393813" y="2451475"/>
            <a:ext cx="90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Lato"/>
                <a:ea typeface="Lato"/>
                <a:cs typeface="Lato"/>
                <a:sym typeface="Lato"/>
              </a:rPr>
              <a:t>| X</a:t>
            </a:r>
            <a:r>
              <a:rPr baseline="-25000" lang="ja">
                <a:latin typeface="Lato"/>
                <a:ea typeface="Lato"/>
                <a:cs typeface="Lato"/>
                <a:sym typeface="Lato"/>
              </a:rPr>
              <a:t>δ</a:t>
            </a:r>
            <a:r>
              <a:rPr lang="ja">
                <a:latin typeface="Lato"/>
                <a:ea typeface="Lato"/>
                <a:cs typeface="Lato"/>
                <a:sym typeface="Lato"/>
              </a:rPr>
              <a:t> &gt;</a:t>
            </a:r>
            <a:endParaRPr>
              <a:latin typeface="Lato"/>
              <a:ea typeface="Lato"/>
              <a:cs typeface="Lato"/>
              <a:sym typeface="Lato"/>
            </a:endParaRPr>
          </a:p>
        </p:txBody>
      </p:sp>
      <p:sp>
        <p:nvSpPr>
          <p:cNvPr id="477" name="Google Shape;477;p37"/>
          <p:cNvSpPr txBox="1"/>
          <p:nvPr/>
        </p:nvSpPr>
        <p:spPr>
          <a:xfrm>
            <a:off x="1661850" y="3977300"/>
            <a:ext cx="90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solidFill>
                  <a:schemeClr val="accent3"/>
                </a:solidFill>
                <a:latin typeface="Lato"/>
                <a:ea typeface="Lato"/>
                <a:cs typeface="Lato"/>
                <a:sym typeface="Lato"/>
              </a:rPr>
              <a:t>強度:I</a:t>
            </a:r>
            <a:endParaRPr>
              <a:solidFill>
                <a:schemeClr val="accent3"/>
              </a:solidFill>
              <a:latin typeface="Lato"/>
              <a:ea typeface="Lato"/>
              <a:cs typeface="Lato"/>
              <a:sym typeface="Lato"/>
            </a:endParaRPr>
          </a:p>
        </p:txBody>
      </p:sp>
      <p:sp>
        <p:nvSpPr>
          <p:cNvPr id="478" name="Google Shape;478;p37"/>
          <p:cNvSpPr txBox="1"/>
          <p:nvPr/>
        </p:nvSpPr>
        <p:spPr>
          <a:xfrm>
            <a:off x="3949800" y="3056488"/>
            <a:ext cx="124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solidFill>
                  <a:schemeClr val="accent3"/>
                </a:solidFill>
                <a:latin typeface="Lato"/>
                <a:ea typeface="Lato"/>
                <a:cs typeface="Lato"/>
                <a:sym typeface="Lato"/>
              </a:rPr>
              <a:t>遅延時間:τ</a:t>
            </a:r>
            <a:endParaRPr>
              <a:solidFill>
                <a:schemeClr val="accent3"/>
              </a:solidFill>
              <a:latin typeface="Lato"/>
              <a:ea typeface="Lato"/>
              <a:cs typeface="Lato"/>
              <a:sym typeface="Lato"/>
            </a:endParaRPr>
          </a:p>
        </p:txBody>
      </p:sp>
      <p:cxnSp>
        <p:nvCxnSpPr>
          <p:cNvPr id="479" name="Google Shape;479;p37"/>
          <p:cNvCxnSpPr/>
          <p:nvPr/>
        </p:nvCxnSpPr>
        <p:spPr>
          <a:xfrm flipH="1" rot="10800000">
            <a:off x="4255450" y="3878000"/>
            <a:ext cx="344100" cy="6441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480" name="Google Shape;480;p37"/>
          <p:cNvCxnSpPr/>
          <p:nvPr/>
        </p:nvCxnSpPr>
        <p:spPr>
          <a:xfrm rot="10800000">
            <a:off x="4599550" y="3878100"/>
            <a:ext cx="334200" cy="6288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481" name="Google Shape;481;p37"/>
          <p:cNvCxnSpPr/>
          <p:nvPr/>
        </p:nvCxnSpPr>
        <p:spPr>
          <a:xfrm flipH="1" rot="10800000">
            <a:off x="5658425" y="3878000"/>
            <a:ext cx="344100" cy="6441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482" name="Google Shape;482;p37"/>
          <p:cNvCxnSpPr/>
          <p:nvPr/>
        </p:nvCxnSpPr>
        <p:spPr>
          <a:xfrm rot="10800000">
            <a:off x="6002525" y="3878100"/>
            <a:ext cx="334200" cy="6288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483" name="Google Shape;483;p37"/>
          <p:cNvCxnSpPr/>
          <p:nvPr/>
        </p:nvCxnSpPr>
        <p:spPr>
          <a:xfrm flipH="1" rot="10800000">
            <a:off x="5830475" y="3878000"/>
            <a:ext cx="344100" cy="6441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484" name="Google Shape;484;p37"/>
          <p:cNvCxnSpPr/>
          <p:nvPr/>
        </p:nvCxnSpPr>
        <p:spPr>
          <a:xfrm rot="10800000">
            <a:off x="6174575" y="3878100"/>
            <a:ext cx="334200" cy="6288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485" name="Google Shape;485;p37"/>
          <p:cNvCxnSpPr/>
          <p:nvPr/>
        </p:nvCxnSpPr>
        <p:spPr>
          <a:xfrm flipH="1" rot="10800000">
            <a:off x="7071300" y="3870450"/>
            <a:ext cx="344100" cy="6441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486" name="Google Shape;486;p37"/>
          <p:cNvCxnSpPr/>
          <p:nvPr/>
        </p:nvCxnSpPr>
        <p:spPr>
          <a:xfrm rot="10800000">
            <a:off x="7415400" y="3870550"/>
            <a:ext cx="334200" cy="6288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487" name="Google Shape;487;p37"/>
          <p:cNvCxnSpPr/>
          <p:nvPr/>
        </p:nvCxnSpPr>
        <p:spPr>
          <a:xfrm flipH="1" rot="10800000">
            <a:off x="7749600" y="3862900"/>
            <a:ext cx="344100" cy="6441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488" name="Google Shape;488;p37"/>
          <p:cNvCxnSpPr/>
          <p:nvPr/>
        </p:nvCxnSpPr>
        <p:spPr>
          <a:xfrm rot="10800000">
            <a:off x="8093700" y="3863000"/>
            <a:ext cx="334200" cy="628800"/>
          </a:xfrm>
          <a:prstGeom prst="curvedConnector3">
            <a:avLst>
              <a:gd fmla="val 50000" name="adj1"/>
            </a:avLst>
          </a:prstGeom>
          <a:noFill/>
          <a:ln cap="flat" cmpd="sng" w="9525">
            <a:solidFill>
              <a:schemeClr val="dk2"/>
            </a:solidFill>
            <a:prstDash val="solid"/>
            <a:round/>
            <a:headEnd len="med" w="med" type="none"/>
            <a:tailEnd len="med" w="med" type="none"/>
          </a:ln>
        </p:spPr>
      </p:cxnSp>
      <p:sp>
        <p:nvSpPr>
          <p:cNvPr id="489" name="Google Shape;489;p37"/>
          <p:cNvSpPr txBox="1"/>
          <p:nvPr/>
        </p:nvSpPr>
        <p:spPr>
          <a:xfrm>
            <a:off x="3949800" y="4620300"/>
            <a:ext cx="124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solidFill>
                  <a:schemeClr val="accent3"/>
                </a:solidFill>
                <a:latin typeface="Lato"/>
                <a:ea typeface="Lato"/>
                <a:cs typeface="Lato"/>
                <a:sym typeface="Lato"/>
              </a:rPr>
              <a:t>τ= 0</a:t>
            </a:r>
            <a:endParaRPr>
              <a:solidFill>
                <a:schemeClr val="accent3"/>
              </a:solidFill>
              <a:latin typeface="Lato"/>
              <a:ea typeface="Lato"/>
              <a:cs typeface="Lato"/>
              <a:sym typeface="Lato"/>
            </a:endParaRPr>
          </a:p>
        </p:txBody>
      </p:sp>
      <p:cxnSp>
        <p:nvCxnSpPr>
          <p:cNvPr id="490" name="Google Shape;490;p37"/>
          <p:cNvCxnSpPr/>
          <p:nvPr/>
        </p:nvCxnSpPr>
        <p:spPr>
          <a:xfrm>
            <a:off x="4965588" y="4820400"/>
            <a:ext cx="2987400" cy="900"/>
          </a:xfrm>
          <a:prstGeom prst="straightConnector1">
            <a:avLst/>
          </a:prstGeom>
          <a:noFill/>
          <a:ln cap="flat" cmpd="sng" w="9525">
            <a:solidFill>
              <a:schemeClr val="dk2"/>
            </a:solidFill>
            <a:prstDash val="solid"/>
            <a:round/>
            <a:headEnd len="med" w="med" type="none"/>
            <a:tailEnd len="med" w="med" type="triangle"/>
          </a:ln>
        </p:spPr>
      </p:cxnSp>
      <p:sp>
        <p:nvSpPr>
          <p:cNvPr id="491" name="Google Shape;491;p37"/>
          <p:cNvSpPr txBox="1"/>
          <p:nvPr/>
        </p:nvSpPr>
        <p:spPr>
          <a:xfrm>
            <a:off x="7886075" y="4620750"/>
            <a:ext cx="780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solidFill>
                  <a:schemeClr val="accent3"/>
                </a:solidFill>
                <a:latin typeface="Lato"/>
                <a:ea typeface="Lato"/>
                <a:cs typeface="Lato"/>
                <a:sym typeface="Lato"/>
              </a:rPr>
              <a:t>大</a:t>
            </a:r>
            <a:endParaRPr>
              <a:solidFill>
                <a:schemeClr val="accent3"/>
              </a:solidFill>
              <a:latin typeface="Lato"/>
              <a:ea typeface="Lato"/>
              <a:cs typeface="Lato"/>
              <a:sym typeface="Lato"/>
            </a:endParaRPr>
          </a:p>
        </p:txBody>
      </p:sp>
      <p:sp>
        <p:nvSpPr>
          <p:cNvPr id="492" name="Google Shape;492;p37"/>
          <p:cNvSpPr txBox="1"/>
          <p:nvPr/>
        </p:nvSpPr>
        <p:spPr>
          <a:xfrm>
            <a:off x="6203238" y="3878088"/>
            <a:ext cx="839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solidFill>
                  <a:schemeClr val="accent3"/>
                </a:solidFill>
                <a:latin typeface="Lato"/>
                <a:ea typeface="Lato"/>
                <a:cs typeface="Lato"/>
                <a:sym typeface="Lato"/>
              </a:rPr>
              <a:t>probe</a:t>
            </a:r>
            <a:endParaRPr>
              <a:solidFill>
                <a:schemeClr val="accent3"/>
              </a:solidFill>
              <a:latin typeface="Lato"/>
              <a:ea typeface="Lato"/>
              <a:cs typeface="Lato"/>
              <a:sym typeface="Lato"/>
            </a:endParaRPr>
          </a:p>
        </p:txBody>
      </p:sp>
      <p:sp>
        <p:nvSpPr>
          <p:cNvPr id="493" name="Google Shape;493;p37"/>
          <p:cNvSpPr txBox="1"/>
          <p:nvPr/>
        </p:nvSpPr>
        <p:spPr>
          <a:xfrm>
            <a:off x="5134463" y="3661550"/>
            <a:ext cx="839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solidFill>
                  <a:schemeClr val="accent3"/>
                </a:solidFill>
                <a:latin typeface="Lato"/>
                <a:ea typeface="Lato"/>
                <a:cs typeface="Lato"/>
                <a:sym typeface="Lato"/>
              </a:rPr>
              <a:t>pump</a:t>
            </a:r>
            <a:endParaRPr>
              <a:solidFill>
                <a:schemeClr val="accent3"/>
              </a:solidFill>
              <a:latin typeface="Lato"/>
              <a:ea typeface="Lato"/>
              <a:cs typeface="Lato"/>
              <a:sym typeface="Lato"/>
            </a:endParaRPr>
          </a:p>
        </p:txBody>
      </p:sp>
      <p:sp>
        <p:nvSpPr>
          <p:cNvPr id="494" name="Google Shape;494;p37"/>
          <p:cNvSpPr txBox="1"/>
          <p:nvPr/>
        </p:nvSpPr>
        <p:spPr>
          <a:xfrm>
            <a:off x="6968763" y="3509350"/>
            <a:ext cx="839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solidFill>
                  <a:schemeClr val="accent3"/>
                </a:solidFill>
                <a:latin typeface="Lato"/>
                <a:ea typeface="Lato"/>
                <a:cs typeface="Lato"/>
                <a:sym typeface="Lato"/>
              </a:rPr>
              <a:t>pump</a:t>
            </a:r>
            <a:endParaRPr>
              <a:solidFill>
                <a:schemeClr val="accent3"/>
              </a:solidFill>
              <a:latin typeface="Lato"/>
              <a:ea typeface="Lato"/>
              <a:cs typeface="Lato"/>
              <a:sym typeface="Lato"/>
            </a:endParaRPr>
          </a:p>
        </p:txBody>
      </p:sp>
      <p:sp>
        <p:nvSpPr>
          <p:cNvPr id="495" name="Google Shape;495;p37"/>
          <p:cNvSpPr txBox="1"/>
          <p:nvPr/>
        </p:nvSpPr>
        <p:spPr>
          <a:xfrm>
            <a:off x="7688688" y="3509363"/>
            <a:ext cx="839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solidFill>
                  <a:schemeClr val="accent3"/>
                </a:solidFill>
                <a:latin typeface="Lato"/>
                <a:ea typeface="Lato"/>
                <a:cs typeface="Lato"/>
                <a:sym typeface="Lato"/>
              </a:rPr>
              <a:t>probe</a:t>
            </a:r>
            <a:endParaRPr>
              <a:solidFill>
                <a:schemeClr val="accent3"/>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cxnSp>
        <p:nvCxnSpPr>
          <p:cNvPr id="500" name="Google Shape;500;p38"/>
          <p:cNvCxnSpPr/>
          <p:nvPr/>
        </p:nvCxnSpPr>
        <p:spPr>
          <a:xfrm>
            <a:off x="790838" y="2518075"/>
            <a:ext cx="3337800" cy="0"/>
          </a:xfrm>
          <a:prstGeom prst="straightConnector1">
            <a:avLst/>
          </a:prstGeom>
          <a:noFill/>
          <a:ln cap="flat" cmpd="sng" w="9525">
            <a:solidFill>
              <a:schemeClr val="dk2"/>
            </a:solidFill>
            <a:prstDash val="solid"/>
            <a:round/>
            <a:headEnd len="med" w="med" type="none"/>
            <a:tailEnd len="med" w="med" type="triangle"/>
          </a:ln>
        </p:spPr>
      </p:cxnSp>
      <p:cxnSp>
        <p:nvCxnSpPr>
          <p:cNvPr id="501" name="Google Shape;501;p38"/>
          <p:cNvCxnSpPr/>
          <p:nvPr/>
        </p:nvCxnSpPr>
        <p:spPr>
          <a:xfrm rot="10800000">
            <a:off x="2755013" y="1258375"/>
            <a:ext cx="7200" cy="3036000"/>
          </a:xfrm>
          <a:prstGeom prst="straightConnector1">
            <a:avLst/>
          </a:prstGeom>
          <a:noFill/>
          <a:ln cap="flat" cmpd="sng" w="9525">
            <a:solidFill>
              <a:schemeClr val="dk2"/>
            </a:solidFill>
            <a:prstDash val="solid"/>
            <a:round/>
            <a:headEnd len="med" w="med" type="none"/>
            <a:tailEnd len="med" w="med" type="triangle"/>
          </a:ln>
        </p:spPr>
      </p:cxnSp>
      <p:sp>
        <p:nvSpPr>
          <p:cNvPr id="502" name="Google Shape;502;p38"/>
          <p:cNvSpPr/>
          <p:nvPr/>
        </p:nvSpPr>
        <p:spPr>
          <a:xfrm rot="2700000">
            <a:off x="3040215" y="2055454"/>
            <a:ext cx="653791" cy="27153"/>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3" name="Google Shape;503;p38"/>
          <p:cNvCxnSpPr/>
          <p:nvPr/>
        </p:nvCxnSpPr>
        <p:spPr>
          <a:xfrm>
            <a:off x="3396638" y="2088750"/>
            <a:ext cx="732000" cy="0"/>
          </a:xfrm>
          <a:prstGeom prst="straightConnector1">
            <a:avLst/>
          </a:prstGeom>
          <a:noFill/>
          <a:ln cap="flat" cmpd="sng" w="9525">
            <a:solidFill>
              <a:schemeClr val="dk2"/>
            </a:solidFill>
            <a:prstDash val="solid"/>
            <a:round/>
            <a:headEnd len="med" w="med" type="none"/>
            <a:tailEnd len="med" w="med" type="triangle"/>
          </a:ln>
        </p:spPr>
      </p:cxnSp>
      <p:sp>
        <p:nvSpPr>
          <p:cNvPr id="504" name="Google Shape;504;p38"/>
          <p:cNvSpPr/>
          <p:nvPr/>
        </p:nvSpPr>
        <p:spPr>
          <a:xfrm rot="5401939">
            <a:off x="1134738" y="2308375"/>
            <a:ext cx="531900" cy="419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5" name="Google Shape;505;p38"/>
          <p:cNvCxnSpPr/>
          <p:nvPr/>
        </p:nvCxnSpPr>
        <p:spPr>
          <a:xfrm flipH="1" rot="10800000">
            <a:off x="1190825" y="2254525"/>
            <a:ext cx="429600" cy="534000"/>
          </a:xfrm>
          <a:prstGeom prst="straightConnector1">
            <a:avLst/>
          </a:prstGeom>
          <a:noFill/>
          <a:ln cap="flat" cmpd="sng" w="9525">
            <a:solidFill>
              <a:schemeClr val="dk2"/>
            </a:solidFill>
            <a:prstDash val="solid"/>
            <a:round/>
            <a:headEnd len="med" w="med" type="none"/>
            <a:tailEnd len="med" w="med" type="none"/>
          </a:ln>
        </p:spPr>
      </p:cxnSp>
      <p:sp>
        <p:nvSpPr>
          <p:cNvPr id="506" name="Google Shape;506;p38"/>
          <p:cNvSpPr/>
          <p:nvPr/>
        </p:nvSpPr>
        <p:spPr>
          <a:xfrm rot="10800000">
            <a:off x="4006513" y="1981375"/>
            <a:ext cx="175800" cy="653700"/>
          </a:xfrm>
          <a:prstGeom prst="flowChartDelay">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8"/>
          <p:cNvSpPr/>
          <p:nvPr/>
        </p:nvSpPr>
        <p:spPr>
          <a:xfrm>
            <a:off x="5354638" y="1981375"/>
            <a:ext cx="175800" cy="653700"/>
          </a:xfrm>
          <a:prstGeom prst="flowChartDelay">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8" name="Google Shape;508;p38"/>
          <p:cNvCxnSpPr/>
          <p:nvPr/>
        </p:nvCxnSpPr>
        <p:spPr>
          <a:xfrm>
            <a:off x="4128638" y="2088750"/>
            <a:ext cx="1298100" cy="448800"/>
          </a:xfrm>
          <a:prstGeom prst="straightConnector1">
            <a:avLst/>
          </a:prstGeom>
          <a:noFill/>
          <a:ln cap="flat" cmpd="sng" w="9525">
            <a:solidFill>
              <a:schemeClr val="dk2"/>
            </a:solidFill>
            <a:prstDash val="solid"/>
            <a:round/>
            <a:headEnd len="med" w="med" type="none"/>
            <a:tailEnd len="med" w="med" type="triangle"/>
          </a:ln>
        </p:spPr>
      </p:cxnSp>
      <p:cxnSp>
        <p:nvCxnSpPr>
          <p:cNvPr id="509" name="Google Shape;509;p38"/>
          <p:cNvCxnSpPr/>
          <p:nvPr/>
        </p:nvCxnSpPr>
        <p:spPr>
          <a:xfrm flipH="1" rot="10800000">
            <a:off x="4118863" y="2098375"/>
            <a:ext cx="1317600" cy="419700"/>
          </a:xfrm>
          <a:prstGeom prst="straightConnector1">
            <a:avLst/>
          </a:prstGeom>
          <a:noFill/>
          <a:ln cap="flat" cmpd="sng" w="9525">
            <a:solidFill>
              <a:schemeClr val="dk2"/>
            </a:solidFill>
            <a:prstDash val="solid"/>
            <a:round/>
            <a:headEnd len="med" w="med" type="none"/>
            <a:tailEnd len="med" w="med" type="triangle"/>
          </a:ln>
        </p:spPr>
      </p:cxnSp>
      <p:cxnSp>
        <p:nvCxnSpPr>
          <p:cNvPr id="510" name="Google Shape;510;p38"/>
          <p:cNvCxnSpPr/>
          <p:nvPr/>
        </p:nvCxnSpPr>
        <p:spPr>
          <a:xfrm>
            <a:off x="5436463" y="2098375"/>
            <a:ext cx="907800" cy="0"/>
          </a:xfrm>
          <a:prstGeom prst="straightConnector1">
            <a:avLst/>
          </a:prstGeom>
          <a:noFill/>
          <a:ln cap="flat" cmpd="sng" w="9525">
            <a:solidFill>
              <a:schemeClr val="dk2"/>
            </a:solidFill>
            <a:prstDash val="solid"/>
            <a:round/>
            <a:headEnd len="med" w="med" type="none"/>
            <a:tailEnd len="med" w="med" type="triangle"/>
          </a:ln>
        </p:spPr>
      </p:cxnSp>
      <p:cxnSp>
        <p:nvCxnSpPr>
          <p:cNvPr id="511" name="Google Shape;511;p38"/>
          <p:cNvCxnSpPr/>
          <p:nvPr/>
        </p:nvCxnSpPr>
        <p:spPr>
          <a:xfrm>
            <a:off x="6334213" y="1606000"/>
            <a:ext cx="300" cy="443700"/>
          </a:xfrm>
          <a:prstGeom prst="straightConnector1">
            <a:avLst/>
          </a:prstGeom>
          <a:noFill/>
          <a:ln cap="flat" cmpd="sng" w="9525">
            <a:solidFill>
              <a:schemeClr val="dk2"/>
            </a:solidFill>
            <a:prstDash val="solid"/>
            <a:round/>
            <a:headEnd len="med" w="med" type="none"/>
            <a:tailEnd len="med" w="med" type="none"/>
          </a:ln>
        </p:spPr>
      </p:cxnSp>
      <p:cxnSp>
        <p:nvCxnSpPr>
          <p:cNvPr id="512" name="Google Shape;512;p38"/>
          <p:cNvCxnSpPr/>
          <p:nvPr/>
        </p:nvCxnSpPr>
        <p:spPr>
          <a:xfrm>
            <a:off x="6334363" y="2147050"/>
            <a:ext cx="0" cy="478500"/>
          </a:xfrm>
          <a:prstGeom prst="straightConnector1">
            <a:avLst/>
          </a:prstGeom>
          <a:noFill/>
          <a:ln cap="flat" cmpd="sng" w="9525">
            <a:solidFill>
              <a:schemeClr val="dk2"/>
            </a:solidFill>
            <a:prstDash val="solid"/>
            <a:round/>
            <a:headEnd len="med" w="med" type="none"/>
            <a:tailEnd len="med" w="med" type="none"/>
          </a:ln>
        </p:spPr>
      </p:cxnSp>
      <p:cxnSp>
        <p:nvCxnSpPr>
          <p:cNvPr id="513" name="Google Shape;513;p38"/>
          <p:cNvCxnSpPr/>
          <p:nvPr/>
        </p:nvCxnSpPr>
        <p:spPr>
          <a:xfrm>
            <a:off x="5436463" y="2521525"/>
            <a:ext cx="907800" cy="0"/>
          </a:xfrm>
          <a:prstGeom prst="straightConnector1">
            <a:avLst/>
          </a:prstGeom>
          <a:noFill/>
          <a:ln cap="flat" cmpd="sng" w="9525">
            <a:solidFill>
              <a:schemeClr val="dk2"/>
            </a:solidFill>
            <a:prstDash val="solid"/>
            <a:round/>
            <a:headEnd len="med" w="med" type="none"/>
            <a:tailEnd len="med" w="med" type="triangle"/>
          </a:ln>
        </p:spPr>
      </p:cxnSp>
      <p:sp>
        <p:nvSpPr>
          <p:cNvPr id="514" name="Google Shape;514;p38"/>
          <p:cNvSpPr/>
          <p:nvPr/>
        </p:nvSpPr>
        <p:spPr>
          <a:xfrm rot="-5398061">
            <a:off x="6576962" y="1879050"/>
            <a:ext cx="531900" cy="419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5" name="Google Shape;515;p38"/>
          <p:cNvCxnSpPr/>
          <p:nvPr/>
        </p:nvCxnSpPr>
        <p:spPr>
          <a:xfrm>
            <a:off x="6633063" y="1839900"/>
            <a:ext cx="429300" cy="497700"/>
          </a:xfrm>
          <a:prstGeom prst="straightConnector1">
            <a:avLst/>
          </a:prstGeom>
          <a:noFill/>
          <a:ln cap="flat" cmpd="sng" w="9525">
            <a:solidFill>
              <a:schemeClr val="dk2"/>
            </a:solidFill>
            <a:prstDash val="solid"/>
            <a:round/>
            <a:headEnd len="med" w="med" type="none"/>
            <a:tailEnd len="med" w="med" type="none"/>
          </a:ln>
        </p:spPr>
      </p:cxnSp>
      <p:cxnSp>
        <p:nvCxnSpPr>
          <p:cNvPr id="516" name="Google Shape;516;p38"/>
          <p:cNvCxnSpPr/>
          <p:nvPr/>
        </p:nvCxnSpPr>
        <p:spPr>
          <a:xfrm>
            <a:off x="6353912" y="2080950"/>
            <a:ext cx="1180800" cy="7800"/>
          </a:xfrm>
          <a:prstGeom prst="straightConnector1">
            <a:avLst/>
          </a:prstGeom>
          <a:noFill/>
          <a:ln cap="flat" cmpd="sng" w="9525">
            <a:solidFill>
              <a:schemeClr val="dk2"/>
            </a:solidFill>
            <a:prstDash val="solid"/>
            <a:round/>
            <a:headEnd len="med" w="med" type="none"/>
            <a:tailEnd len="med" w="med" type="triangle"/>
          </a:ln>
        </p:spPr>
      </p:cxnSp>
      <p:cxnSp>
        <p:nvCxnSpPr>
          <p:cNvPr id="517" name="Google Shape;517;p38"/>
          <p:cNvCxnSpPr/>
          <p:nvPr/>
        </p:nvCxnSpPr>
        <p:spPr>
          <a:xfrm>
            <a:off x="7543038" y="1578975"/>
            <a:ext cx="300" cy="443700"/>
          </a:xfrm>
          <a:prstGeom prst="straightConnector1">
            <a:avLst/>
          </a:prstGeom>
          <a:noFill/>
          <a:ln cap="flat" cmpd="sng" w="9525">
            <a:solidFill>
              <a:schemeClr val="dk2"/>
            </a:solidFill>
            <a:prstDash val="solid"/>
            <a:round/>
            <a:headEnd len="med" w="med" type="none"/>
            <a:tailEnd len="med" w="med" type="none"/>
          </a:ln>
        </p:spPr>
      </p:cxnSp>
      <p:cxnSp>
        <p:nvCxnSpPr>
          <p:cNvPr id="518" name="Google Shape;518;p38"/>
          <p:cNvCxnSpPr/>
          <p:nvPr/>
        </p:nvCxnSpPr>
        <p:spPr>
          <a:xfrm>
            <a:off x="7543188" y="2120025"/>
            <a:ext cx="0" cy="478500"/>
          </a:xfrm>
          <a:prstGeom prst="straightConnector1">
            <a:avLst/>
          </a:prstGeom>
          <a:noFill/>
          <a:ln cap="flat" cmpd="sng" w="9525">
            <a:solidFill>
              <a:schemeClr val="dk2"/>
            </a:solidFill>
            <a:prstDash val="solid"/>
            <a:round/>
            <a:headEnd len="med" w="med" type="none"/>
            <a:tailEnd len="med" w="med" type="none"/>
          </a:ln>
        </p:spPr>
      </p:cxnSp>
      <p:sp>
        <p:nvSpPr>
          <p:cNvPr id="519" name="Google Shape;519;p38"/>
          <p:cNvSpPr/>
          <p:nvPr/>
        </p:nvSpPr>
        <p:spPr>
          <a:xfrm>
            <a:off x="4638275" y="2164975"/>
            <a:ext cx="260400" cy="28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0" name="Google Shape;520;p38"/>
          <p:cNvCxnSpPr/>
          <p:nvPr/>
        </p:nvCxnSpPr>
        <p:spPr>
          <a:xfrm>
            <a:off x="7598412" y="2094475"/>
            <a:ext cx="678300" cy="13800"/>
          </a:xfrm>
          <a:prstGeom prst="straightConnector1">
            <a:avLst/>
          </a:prstGeom>
          <a:noFill/>
          <a:ln cap="flat" cmpd="sng" w="9525">
            <a:solidFill>
              <a:schemeClr val="dk2"/>
            </a:solidFill>
            <a:prstDash val="solid"/>
            <a:round/>
            <a:headEnd len="med" w="med" type="none"/>
            <a:tailEnd len="med" w="med" type="triangle"/>
          </a:ln>
        </p:spPr>
      </p:cxnSp>
      <p:sp>
        <p:nvSpPr>
          <p:cNvPr id="521" name="Google Shape;521;p38"/>
          <p:cNvSpPr/>
          <p:nvPr/>
        </p:nvSpPr>
        <p:spPr>
          <a:xfrm>
            <a:off x="8276700" y="1958125"/>
            <a:ext cx="260400" cy="28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8"/>
          <p:cNvSpPr txBox="1"/>
          <p:nvPr/>
        </p:nvSpPr>
        <p:spPr>
          <a:xfrm>
            <a:off x="951738" y="3003900"/>
            <a:ext cx="90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Lato"/>
                <a:ea typeface="Lato"/>
                <a:cs typeface="Lato"/>
                <a:sym typeface="Lato"/>
              </a:rPr>
              <a:t>| D &gt;</a:t>
            </a:r>
            <a:endParaRPr>
              <a:latin typeface="Lato"/>
              <a:ea typeface="Lato"/>
              <a:cs typeface="Lato"/>
              <a:sym typeface="Lato"/>
            </a:endParaRPr>
          </a:p>
        </p:txBody>
      </p:sp>
      <p:sp>
        <p:nvSpPr>
          <p:cNvPr id="523" name="Google Shape;523;p38"/>
          <p:cNvSpPr txBox="1"/>
          <p:nvPr/>
        </p:nvSpPr>
        <p:spPr>
          <a:xfrm>
            <a:off x="5880463" y="1108450"/>
            <a:ext cx="90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Lato"/>
                <a:ea typeface="Lato"/>
                <a:cs typeface="Lato"/>
                <a:sym typeface="Lato"/>
              </a:rPr>
              <a:t>絞り</a:t>
            </a:r>
            <a:endParaRPr>
              <a:latin typeface="Lato"/>
              <a:ea typeface="Lato"/>
              <a:cs typeface="Lato"/>
              <a:sym typeface="Lato"/>
            </a:endParaRPr>
          </a:p>
        </p:txBody>
      </p:sp>
      <p:sp>
        <p:nvSpPr>
          <p:cNvPr id="524" name="Google Shape;524;p38"/>
          <p:cNvSpPr txBox="1"/>
          <p:nvPr/>
        </p:nvSpPr>
        <p:spPr>
          <a:xfrm>
            <a:off x="3640513" y="2629400"/>
            <a:ext cx="90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Lato"/>
                <a:ea typeface="Lato"/>
                <a:cs typeface="Lato"/>
                <a:sym typeface="Lato"/>
              </a:rPr>
              <a:t>レンズ</a:t>
            </a:r>
            <a:endParaRPr>
              <a:latin typeface="Lato"/>
              <a:ea typeface="Lato"/>
              <a:cs typeface="Lato"/>
              <a:sym typeface="Lato"/>
            </a:endParaRPr>
          </a:p>
        </p:txBody>
      </p:sp>
      <p:sp>
        <p:nvSpPr>
          <p:cNvPr id="525" name="Google Shape;525;p38"/>
          <p:cNvSpPr txBox="1"/>
          <p:nvPr/>
        </p:nvSpPr>
        <p:spPr>
          <a:xfrm>
            <a:off x="4314575" y="1627750"/>
            <a:ext cx="90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Lato"/>
                <a:ea typeface="Lato"/>
                <a:cs typeface="Lato"/>
                <a:sym typeface="Lato"/>
              </a:rPr>
              <a:t>ガラス</a:t>
            </a:r>
            <a:endParaRPr>
              <a:latin typeface="Lato"/>
              <a:ea typeface="Lato"/>
              <a:cs typeface="Lato"/>
              <a:sym typeface="Lato"/>
            </a:endParaRPr>
          </a:p>
        </p:txBody>
      </p:sp>
      <p:sp>
        <p:nvSpPr>
          <p:cNvPr id="526" name="Google Shape;526;p38"/>
          <p:cNvSpPr txBox="1"/>
          <p:nvPr/>
        </p:nvSpPr>
        <p:spPr>
          <a:xfrm>
            <a:off x="1766725" y="779200"/>
            <a:ext cx="90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Lato"/>
                <a:ea typeface="Lato"/>
                <a:cs typeface="Lato"/>
                <a:sym typeface="Lato"/>
              </a:rPr>
              <a:t>反射板</a:t>
            </a:r>
            <a:endParaRPr>
              <a:latin typeface="Lato"/>
              <a:ea typeface="Lato"/>
              <a:cs typeface="Lato"/>
              <a:sym typeface="Lato"/>
            </a:endParaRPr>
          </a:p>
        </p:txBody>
      </p:sp>
      <p:sp>
        <p:nvSpPr>
          <p:cNvPr id="527" name="Google Shape;527;p38"/>
          <p:cNvSpPr txBox="1"/>
          <p:nvPr/>
        </p:nvSpPr>
        <p:spPr>
          <a:xfrm>
            <a:off x="7953000" y="1422600"/>
            <a:ext cx="90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Lato"/>
                <a:ea typeface="Lato"/>
                <a:cs typeface="Lato"/>
                <a:sym typeface="Lato"/>
              </a:rPr>
              <a:t>分光器</a:t>
            </a:r>
            <a:endParaRPr>
              <a:latin typeface="Lato"/>
              <a:ea typeface="Lato"/>
              <a:cs typeface="Lato"/>
              <a:sym typeface="Lato"/>
            </a:endParaRPr>
          </a:p>
        </p:txBody>
      </p:sp>
      <p:sp>
        <p:nvSpPr>
          <p:cNvPr id="528" name="Google Shape;528;p38"/>
          <p:cNvSpPr txBox="1"/>
          <p:nvPr/>
        </p:nvSpPr>
        <p:spPr>
          <a:xfrm>
            <a:off x="2338917" y="4294375"/>
            <a:ext cx="8394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Lato"/>
                <a:ea typeface="Lato"/>
                <a:cs typeface="Lato"/>
                <a:sym typeface="Lato"/>
              </a:rPr>
              <a:t>fs</a:t>
            </a:r>
            <a:endParaRPr>
              <a:latin typeface="Lato"/>
              <a:ea typeface="Lato"/>
              <a:cs typeface="Lato"/>
              <a:sym typeface="Lato"/>
            </a:endParaRPr>
          </a:p>
          <a:p>
            <a:pPr indent="0" lvl="0" marL="0" rtl="0" algn="ctr">
              <a:spcBef>
                <a:spcPts val="0"/>
              </a:spcBef>
              <a:spcAft>
                <a:spcPts val="0"/>
              </a:spcAft>
              <a:buNone/>
            </a:pPr>
            <a:r>
              <a:rPr lang="ja">
                <a:latin typeface="Lato"/>
                <a:ea typeface="Lato"/>
                <a:cs typeface="Lato"/>
                <a:sym typeface="Lato"/>
              </a:rPr>
              <a:t>pump</a:t>
            </a:r>
            <a:endParaRPr>
              <a:latin typeface="Lato"/>
              <a:ea typeface="Lato"/>
              <a:cs typeface="Lato"/>
              <a:sym typeface="Lato"/>
            </a:endParaRPr>
          </a:p>
          <a:p>
            <a:pPr indent="0" lvl="0" marL="0" rtl="0" algn="ctr">
              <a:spcBef>
                <a:spcPts val="0"/>
              </a:spcBef>
              <a:spcAft>
                <a:spcPts val="0"/>
              </a:spcAft>
              <a:buNone/>
            </a:pPr>
            <a:r>
              <a:rPr lang="ja">
                <a:latin typeface="Lato"/>
                <a:ea typeface="Lato"/>
                <a:cs typeface="Lato"/>
                <a:sym typeface="Lato"/>
              </a:rPr>
              <a:t>pulse</a:t>
            </a:r>
            <a:endParaRPr>
              <a:latin typeface="Lato"/>
              <a:ea typeface="Lato"/>
              <a:cs typeface="Lato"/>
              <a:sym typeface="Lato"/>
            </a:endParaRPr>
          </a:p>
        </p:txBody>
      </p:sp>
      <p:sp>
        <p:nvSpPr>
          <p:cNvPr id="529" name="Google Shape;529;p38"/>
          <p:cNvSpPr txBox="1"/>
          <p:nvPr/>
        </p:nvSpPr>
        <p:spPr>
          <a:xfrm>
            <a:off x="39575" y="2102425"/>
            <a:ext cx="8394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Lato"/>
                <a:ea typeface="Lato"/>
                <a:cs typeface="Lato"/>
                <a:sym typeface="Lato"/>
              </a:rPr>
              <a:t>fs</a:t>
            </a:r>
            <a:endParaRPr>
              <a:latin typeface="Lato"/>
              <a:ea typeface="Lato"/>
              <a:cs typeface="Lato"/>
              <a:sym typeface="Lato"/>
            </a:endParaRPr>
          </a:p>
          <a:p>
            <a:pPr indent="0" lvl="0" marL="0" rtl="0" algn="ctr">
              <a:spcBef>
                <a:spcPts val="0"/>
              </a:spcBef>
              <a:spcAft>
                <a:spcPts val="0"/>
              </a:spcAft>
              <a:buNone/>
            </a:pPr>
            <a:r>
              <a:rPr lang="ja">
                <a:latin typeface="Lato"/>
                <a:ea typeface="Lato"/>
                <a:cs typeface="Lato"/>
                <a:sym typeface="Lato"/>
              </a:rPr>
              <a:t>probe</a:t>
            </a:r>
            <a:endParaRPr>
              <a:latin typeface="Lato"/>
              <a:ea typeface="Lato"/>
              <a:cs typeface="Lato"/>
              <a:sym typeface="Lato"/>
            </a:endParaRPr>
          </a:p>
          <a:p>
            <a:pPr indent="0" lvl="0" marL="0" rtl="0" algn="ctr">
              <a:spcBef>
                <a:spcPts val="0"/>
              </a:spcBef>
              <a:spcAft>
                <a:spcPts val="0"/>
              </a:spcAft>
              <a:buNone/>
            </a:pPr>
            <a:r>
              <a:rPr lang="ja">
                <a:latin typeface="Lato"/>
                <a:ea typeface="Lato"/>
                <a:cs typeface="Lato"/>
                <a:sym typeface="Lato"/>
              </a:rPr>
              <a:t>pulse</a:t>
            </a:r>
            <a:endParaRPr>
              <a:latin typeface="Lato"/>
              <a:ea typeface="Lato"/>
              <a:cs typeface="Lato"/>
              <a:sym typeface="Lato"/>
            </a:endParaRPr>
          </a:p>
        </p:txBody>
      </p:sp>
      <p:sp>
        <p:nvSpPr>
          <p:cNvPr id="530" name="Google Shape;530;p38"/>
          <p:cNvSpPr txBox="1"/>
          <p:nvPr>
            <p:ph idx="4294967295"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実験系:</a:t>
            </a:r>
            <a:r>
              <a:rPr lang="ja"/>
              <a:t>測定</a:t>
            </a:r>
            <a:endParaRPr/>
          </a:p>
        </p:txBody>
      </p:sp>
      <p:sp>
        <p:nvSpPr>
          <p:cNvPr id="531" name="Google Shape;531;p38"/>
          <p:cNvSpPr/>
          <p:nvPr/>
        </p:nvSpPr>
        <p:spPr>
          <a:xfrm rot="-2700000">
            <a:off x="2380040" y="1254329"/>
            <a:ext cx="653791" cy="27153"/>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8"/>
          <p:cNvSpPr/>
          <p:nvPr/>
        </p:nvSpPr>
        <p:spPr>
          <a:xfrm rot="2700000">
            <a:off x="3040215" y="1254329"/>
            <a:ext cx="653791" cy="27153"/>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3" name="Google Shape;533;p38"/>
          <p:cNvCxnSpPr>
            <a:stCxn id="532" idx="0"/>
            <a:endCxn id="502" idx="0"/>
          </p:cNvCxnSpPr>
          <p:nvPr/>
        </p:nvCxnSpPr>
        <p:spPr>
          <a:xfrm>
            <a:off x="3376710" y="1258305"/>
            <a:ext cx="0" cy="801000"/>
          </a:xfrm>
          <a:prstGeom prst="straightConnector1">
            <a:avLst/>
          </a:prstGeom>
          <a:noFill/>
          <a:ln cap="flat" cmpd="sng" w="9525">
            <a:solidFill>
              <a:schemeClr val="dk2"/>
            </a:solidFill>
            <a:prstDash val="solid"/>
            <a:round/>
            <a:headEnd len="med" w="med" type="none"/>
            <a:tailEnd len="med" w="med" type="triangle"/>
          </a:ln>
        </p:spPr>
      </p:cxnSp>
      <p:cxnSp>
        <p:nvCxnSpPr>
          <p:cNvPr id="534" name="Google Shape;534;p38"/>
          <p:cNvCxnSpPr>
            <a:endCxn id="532" idx="0"/>
          </p:cNvCxnSpPr>
          <p:nvPr/>
        </p:nvCxnSpPr>
        <p:spPr>
          <a:xfrm flipH="1" rot="10800000">
            <a:off x="2745210" y="1258305"/>
            <a:ext cx="631500" cy="9600"/>
          </a:xfrm>
          <a:prstGeom prst="straightConnector1">
            <a:avLst/>
          </a:prstGeom>
          <a:noFill/>
          <a:ln cap="flat" cmpd="sng" w="9525">
            <a:solidFill>
              <a:schemeClr val="dk2"/>
            </a:solidFill>
            <a:prstDash val="solid"/>
            <a:round/>
            <a:headEnd len="med" w="med" type="none"/>
            <a:tailEnd len="med" w="med" type="triangle"/>
          </a:ln>
        </p:spPr>
      </p:cxnSp>
      <p:sp>
        <p:nvSpPr>
          <p:cNvPr id="535" name="Google Shape;535;p38"/>
          <p:cNvSpPr txBox="1"/>
          <p:nvPr/>
        </p:nvSpPr>
        <p:spPr>
          <a:xfrm>
            <a:off x="6393813" y="2451475"/>
            <a:ext cx="90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latin typeface="Lato"/>
                <a:ea typeface="Lato"/>
                <a:cs typeface="Lato"/>
                <a:sym typeface="Lato"/>
              </a:rPr>
              <a:t>| X</a:t>
            </a:r>
            <a:r>
              <a:rPr baseline="-25000" lang="ja">
                <a:latin typeface="Lato"/>
                <a:ea typeface="Lato"/>
                <a:cs typeface="Lato"/>
                <a:sym typeface="Lato"/>
              </a:rPr>
              <a:t>δ</a:t>
            </a:r>
            <a:r>
              <a:rPr lang="ja">
                <a:latin typeface="Lato"/>
                <a:ea typeface="Lato"/>
                <a:cs typeface="Lato"/>
                <a:sym typeface="Lato"/>
              </a:rPr>
              <a:t> &gt;</a:t>
            </a:r>
            <a:endParaRPr>
              <a:latin typeface="Lato"/>
              <a:ea typeface="Lato"/>
              <a:cs typeface="Lato"/>
              <a:sym typeface="Lato"/>
            </a:endParaRPr>
          </a:p>
        </p:txBody>
      </p:sp>
      <p:sp>
        <p:nvSpPr>
          <p:cNvPr id="536" name="Google Shape;536;p38"/>
          <p:cNvSpPr txBox="1"/>
          <p:nvPr/>
        </p:nvSpPr>
        <p:spPr>
          <a:xfrm>
            <a:off x="7400575" y="3982975"/>
            <a:ext cx="1824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solidFill>
                  <a:schemeClr val="accent3"/>
                </a:solidFill>
                <a:latin typeface="Lato"/>
                <a:ea typeface="Lato"/>
                <a:cs typeface="Lato"/>
                <a:sym typeface="Lato"/>
              </a:rPr>
              <a:t>スペクトルシフト</a:t>
            </a:r>
            <a:endParaRPr>
              <a:solidFill>
                <a:schemeClr val="accent3"/>
              </a:solidFill>
              <a:latin typeface="Lato"/>
              <a:ea typeface="Lato"/>
              <a:cs typeface="Lato"/>
              <a:sym typeface="Lato"/>
            </a:endParaRPr>
          </a:p>
          <a:p>
            <a:pPr indent="0" lvl="0" marL="0" rtl="0" algn="ctr">
              <a:spcBef>
                <a:spcPts val="0"/>
              </a:spcBef>
              <a:spcAft>
                <a:spcPts val="0"/>
              </a:spcAft>
              <a:buNone/>
            </a:pPr>
            <a:r>
              <a:rPr lang="ja">
                <a:solidFill>
                  <a:schemeClr val="accent3"/>
                </a:solidFill>
                <a:latin typeface="Lato"/>
                <a:ea typeface="Lato"/>
                <a:cs typeface="Lato"/>
                <a:sym typeface="Lato"/>
              </a:rPr>
              <a:t>δλ</a:t>
            </a:r>
            <a:endParaRPr>
              <a:solidFill>
                <a:schemeClr val="accent3"/>
              </a:solidFill>
              <a:latin typeface="Lato"/>
              <a:ea typeface="Lato"/>
              <a:cs typeface="Lato"/>
              <a:sym typeface="Lato"/>
            </a:endParaRPr>
          </a:p>
        </p:txBody>
      </p:sp>
      <p:cxnSp>
        <p:nvCxnSpPr>
          <p:cNvPr id="537" name="Google Shape;537;p38"/>
          <p:cNvCxnSpPr/>
          <p:nvPr/>
        </p:nvCxnSpPr>
        <p:spPr>
          <a:xfrm>
            <a:off x="6633038" y="4290775"/>
            <a:ext cx="907800" cy="0"/>
          </a:xfrm>
          <a:prstGeom prst="straightConnector1">
            <a:avLst/>
          </a:prstGeom>
          <a:noFill/>
          <a:ln cap="flat" cmpd="sng" w="9525">
            <a:solidFill>
              <a:schemeClr val="dk2"/>
            </a:solidFill>
            <a:prstDash val="solid"/>
            <a:round/>
            <a:headEnd len="med" w="med" type="stealth"/>
            <a:tailEnd len="med" w="med" type="none"/>
          </a:ln>
        </p:spPr>
      </p:cxnSp>
      <p:sp>
        <p:nvSpPr>
          <p:cNvPr id="538" name="Google Shape;538;p38"/>
          <p:cNvSpPr txBox="1"/>
          <p:nvPr/>
        </p:nvSpPr>
        <p:spPr>
          <a:xfrm>
            <a:off x="5354650" y="4081250"/>
            <a:ext cx="1298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solidFill>
                  <a:schemeClr val="accent3"/>
                </a:solidFill>
                <a:latin typeface="Lato"/>
                <a:ea typeface="Lato"/>
                <a:cs typeface="Lato"/>
                <a:sym typeface="Lato"/>
              </a:rPr>
              <a:t>位相差:δε</a:t>
            </a:r>
            <a:endParaRPr>
              <a:solidFill>
                <a:schemeClr val="accent3"/>
              </a:solidFill>
              <a:latin typeface="Lato"/>
              <a:ea typeface="Lato"/>
              <a:cs typeface="Lato"/>
              <a:sym typeface="Lato"/>
            </a:endParaRPr>
          </a:p>
        </p:txBody>
      </p:sp>
      <p:cxnSp>
        <p:nvCxnSpPr>
          <p:cNvPr id="539" name="Google Shape;539;p38"/>
          <p:cNvCxnSpPr/>
          <p:nvPr/>
        </p:nvCxnSpPr>
        <p:spPr>
          <a:xfrm>
            <a:off x="4518938" y="4290775"/>
            <a:ext cx="907800" cy="0"/>
          </a:xfrm>
          <a:prstGeom prst="straightConnector1">
            <a:avLst/>
          </a:prstGeom>
          <a:noFill/>
          <a:ln cap="flat" cmpd="sng" w="9525">
            <a:solidFill>
              <a:schemeClr val="dk2"/>
            </a:solidFill>
            <a:prstDash val="solid"/>
            <a:round/>
            <a:headEnd len="med" w="med" type="stealth"/>
            <a:tailEnd len="med" w="med" type="none"/>
          </a:ln>
        </p:spPr>
      </p:cxnSp>
      <p:sp>
        <p:nvSpPr>
          <p:cNvPr id="540" name="Google Shape;540;p38"/>
          <p:cNvSpPr txBox="1"/>
          <p:nvPr/>
        </p:nvSpPr>
        <p:spPr>
          <a:xfrm>
            <a:off x="3250225" y="3982975"/>
            <a:ext cx="1298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solidFill>
                  <a:schemeClr val="accent3"/>
                </a:solidFill>
                <a:latin typeface="Lato"/>
                <a:ea typeface="Lato"/>
                <a:cs typeface="Lato"/>
                <a:sym typeface="Lato"/>
              </a:rPr>
              <a:t>屈折率</a:t>
            </a:r>
            <a:r>
              <a:rPr lang="ja">
                <a:solidFill>
                  <a:schemeClr val="accent3"/>
                </a:solidFill>
                <a:latin typeface="Lato"/>
                <a:ea typeface="Lato"/>
                <a:cs typeface="Lato"/>
                <a:sym typeface="Lato"/>
              </a:rPr>
              <a:t>差</a:t>
            </a:r>
            <a:endParaRPr>
              <a:solidFill>
                <a:schemeClr val="accent3"/>
              </a:solidFill>
              <a:latin typeface="Lato"/>
              <a:ea typeface="Lato"/>
              <a:cs typeface="Lato"/>
              <a:sym typeface="Lato"/>
            </a:endParaRPr>
          </a:p>
          <a:p>
            <a:pPr indent="0" lvl="0" marL="0" rtl="0" algn="ctr">
              <a:spcBef>
                <a:spcPts val="0"/>
              </a:spcBef>
              <a:spcAft>
                <a:spcPts val="0"/>
              </a:spcAft>
              <a:buNone/>
            </a:pPr>
            <a:r>
              <a:rPr lang="ja">
                <a:solidFill>
                  <a:schemeClr val="accent3"/>
                </a:solidFill>
                <a:latin typeface="Lato"/>
                <a:ea typeface="Lato"/>
                <a:cs typeface="Lato"/>
                <a:sym typeface="Lato"/>
              </a:rPr>
              <a:t>δn=n</a:t>
            </a:r>
            <a:r>
              <a:rPr baseline="-25000" lang="ja">
                <a:solidFill>
                  <a:schemeClr val="accent3"/>
                </a:solidFill>
                <a:latin typeface="Lato"/>
                <a:ea typeface="Lato"/>
                <a:cs typeface="Lato"/>
                <a:sym typeface="Lato"/>
              </a:rPr>
              <a:t>⊥</a:t>
            </a:r>
            <a:r>
              <a:rPr lang="ja">
                <a:solidFill>
                  <a:schemeClr val="accent3"/>
                </a:solidFill>
                <a:latin typeface="Lato"/>
                <a:ea typeface="Lato"/>
                <a:cs typeface="Lato"/>
                <a:sym typeface="Lato"/>
              </a:rPr>
              <a:t>-n</a:t>
            </a:r>
            <a:r>
              <a:rPr baseline="-25000" lang="ja">
                <a:solidFill>
                  <a:schemeClr val="accent3"/>
                </a:solidFill>
                <a:latin typeface="Lato"/>
                <a:ea typeface="Lato"/>
                <a:cs typeface="Lato"/>
                <a:sym typeface="Lato"/>
              </a:rPr>
              <a:t>//</a:t>
            </a:r>
            <a:endParaRPr>
              <a:solidFill>
                <a:schemeClr val="accent3"/>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テーマ</a:t>
            </a:r>
            <a:endParaRPr/>
          </a:p>
        </p:txBody>
      </p:sp>
      <p:sp>
        <p:nvSpPr>
          <p:cNvPr id="546" name="Google Shape;546;p3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20000"/>
          </a:bodyPr>
          <a:lstStyle/>
          <a:p>
            <a:pPr indent="-336550" lvl="0" marL="457200" rtl="0" algn="l">
              <a:spcBef>
                <a:spcPts val="0"/>
              </a:spcBef>
              <a:spcAft>
                <a:spcPts val="0"/>
              </a:spcAft>
              <a:buClr>
                <a:srgbClr val="CCCCCC"/>
              </a:buClr>
              <a:buSzPct val="100000"/>
              <a:buAutoNum type="arabicPeriod"/>
            </a:pPr>
            <a:r>
              <a:rPr lang="ja" sz="2000">
                <a:solidFill>
                  <a:srgbClr val="CCCCCC"/>
                </a:solidFill>
              </a:rPr>
              <a:t>目的</a:t>
            </a:r>
            <a:endParaRPr sz="2000">
              <a:solidFill>
                <a:srgbClr val="CCCCCC"/>
              </a:solidFill>
            </a:endParaRPr>
          </a:p>
          <a:p>
            <a:pPr indent="-336550" lvl="0" marL="457200" rtl="0" algn="l">
              <a:spcBef>
                <a:spcPts val="0"/>
              </a:spcBef>
              <a:spcAft>
                <a:spcPts val="0"/>
              </a:spcAft>
              <a:buClr>
                <a:srgbClr val="CCCCCC"/>
              </a:buClr>
              <a:buSzPct val="100000"/>
              <a:buAutoNum type="arabicPeriod"/>
            </a:pPr>
            <a:r>
              <a:rPr lang="ja" sz="2000">
                <a:solidFill>
                  <a:srgbClr val="CCCCCC"/>
                </a:solidFill>
              </a:rPr>
              <a:t>背景</a:t>
            </a:r>
            <a:endParaRPr sz="2000">
              <a:solidFill>
                <a:srgbClr val="CCCCCC"/>
              </a:solidFill>
            </a:endParaRPr>
          </a:p>
          <a:p>
            <a:pPr indent="-336550" lvl="1" marL="914400" rtl="0" algn="l">
              <a:spcBef>
                <a:spcPts val="0"/>
              </a:spcBef>
              <a:spcAft>
                <a:spcPts val="0"/>
              </a:spcAft>
              <a:buClr>
                <a:srgbClr val="CCCCCC"/>
              </a:buClr>
              <a:buSzPct val="100000"/>
              <a:buAutoNum type="alphaLcPeriod"/>
            </a:pPr>
            <a:r>
              <a:rPr lang="ja" sz="2000">
                <a:solidFill>
                  <a:srgbClr val="CCCCCC"/>
                </a:solidFill>
              </a:rPr>
              <a:t>弱測定</a:t>
            </a:r>
            <a:endParaRPr sz="2000">
              <a:solidFill>
                <a:srgbClr val="CCCCCC"/>
              </a:solidFill>
            </a:endParaRPr>
          </a:p>
          <a:p>
            <a:pPr indent="-336550" lvl="1" marL="914400" rtl="0" algn="l">
              <a:spcBef>
                <a:spcPts val="0"/>
              </a:spcBef>
              <a:spcAft>
                <a:spcPts val="0"/>
              </a:spcAft>
              <a:buClr>
                <a:srgbClr val="CCCCCC"/>
              </a:buClr>
              <a:buSzPct val="100000"/>
              <a:buAutoNum type="alphaLcPeriod"/>
            </a:pPr>
            <a:r>
              <a:rPr lang="ja" sz="2000">
                <a:solidFill>
                  <a:srgbClr val="CCCCCC"/>
                </a:solidFill>
              </a:rPr>
              <a:t>実験例</a:t>
            </a:r>
            <a:endParaRPr sz="2000">
              <a:solidFill>
                <a:srgbClr val="CCCCCC"/>
              </a:solidFill>
            </a:endParaRPr>
          </a:p>
          <a:p>
            <a:pPr indent="-336550" lvl="1" marL="914400" rtl="0" algn="l">
              <a:spcBef>
                <a:spcPts val="0"/>
              </a:spcBef>
              <a:spcAft>
                <a:spcPts val="0"/>
              </a:spcAft>
              <a:buClr>
                <a:srgbClr val="CCCCCC"/>
              </a:buClr>
              <a:buSzPct val="100000"/>
              <a:buAutoNum type="alphaLcPeriod"/>
            </a:pPr>
            <a:r>
              <a:rPr lang="ja" sz="2000">
                <a:solidFill>
                  <a:srgbClr val="CCCCCC"/>
                </a:solidFill>
              </a:rPr>
              <a:t>非線形屈折率効果</a:t>
            </a:r>
            <a:endParaRPr sz="2000">
              <a:solidFill>
                <a:srgbClr val="CCCCCC"/>
              </a:solidFill>
            </a:endParaRPr>
          </a:p>
          <a:p>
            <a:pPr indent="-336550" lvl="1" marL="914400" rtl="0" algn="l">
              <a:spcBef>
                <a:spcPts val="0"/>
              </a:spcBef>
              <a:spcAft>
                <a:spcPts val="0"/>
              </a:spcAft>
              <a:buClr>
                <a:srgbClr val="CCCCCC"/>
              </a:buClr>
              <a:buSzPct val="100000"/>
              <a:buAutoNum type="alphaLcPeriod"/>
            </a:pPr>
            <a:r>
              <a:rPr lang="ja" sz="2000">
                <a:solidFill>
                  <a:srgbClr val="CCCCCC"/>
                </a:solidFill>
              </a:rPr>
              <a:t>具体例</a:t>
            </a:r>
            <a:endParaRPr sz="2000">
              <a:solidFill>
                <a:srgbClr val="CCCCCC"/>
              </a:solidFill>
            </a:endParaRPr>
          </a:p>
          <a:p>
            <a:pPr indent="-336550" lvl="0" marL="457200" rtl="0" algn="l">
              <a:spcBef>
                <a:spcPts val="0"/>
              </a:spcBef>
              <a:spcAft>
                <a:spcPts val="0"/>
              </a:spcAft>
              <a:buClr>
                <a:srgbClr val="CCCCCC"/>
              </a:buClr>
              <a:buSzPct val="100000"/>
              <a:buAutoNum type="arabicPeriod"/>
            </a:pPr>
            <a:r>
              <a:rPr lang="ja" sz="2000">
                <a:solidFill>
                  <a:srgbClr val="CCCCCC"/>
                </a:solidFill>
              </a:rPr>
              <a:t>実験系</a:t>
            </a:r>
            <a:endParaRPr sz="2000">
              <a:solidFill>
                <a:srgbClr val="CCCCCC"/>
              </a:solidFill>
            </a:endParaRPr>
          </a:p>
          <a:p>
            <a:pPr indent="-336550" lvl="0" marL="457200" rtl="0" algn="l">
              <a:spcBef>
                <a:spcPts val="0"/>
              </a:spcBef>
              <a:spcAft>
                <a:spcPts val="0"/>
              </a:spcAft>
              <a:buClr>
                <a:srgbClr val="000000"/>
              </a:buClr>
              <a:buSzPct val="100000"/>
              <a:buAutoNum type="arabicPeriod"/>
            </a:pPr>
            <a:r>
              <a:rPr b="1" lang="ja" sz="2000">
                <a:solidFill>
                  <a:srgbClr val="000000"/>
                </a:solidFill>
              </a:rPr>
              <a:t>方針</a:t>
            </a:r>
            <a:endParaRPr b="1" sz="2000">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方針</a:t>
            </a:r>
            <a:endParaRPr/>
          </a:p>
        </p:txBody>
      </p:sp>
      <p:sp>
        <p:nvSpPr>
          <p:cNvPr id="552" name="Google Shape;552;p4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ja" sz="2000"/>
              <a:t>まずは実験系を完成させる。</a:t>
            </a:r>
            <a:endParaRPr sz="2000"/>
          </a:p>
          <a:p>
            <a:pPr indent="-355600" lvl="0" marL="457200" rtl="0" algn="l">
              <a:spcBef>
                <a:spcPts val="0"/>
              </a:spcBef>
              <a:spcAft>
                <a:spcPts val="0"/>
              </a:spcAft>
              <a:buSzPts val="2000"/>
              <a:buChar char="●"/>
            </a:pPr>
            <a:r>
              <a:rPr lang="ja" sz="2000"/>
              <a:t>遅延時間τを変化させることでスペクトルシフトを観測する</a:t>
            </a:r>
            <a:endParaRPr sz="2000"/>
          </a:p>
          <a:p>
            <a:pPr indent="-355600" lvl="0" marL="457200" rtl="0" algn="l">
              <a:spcBef>
                <a:spcPts val="0"/>
              </a:spcBef>
              <a:spcAft>
                <a:spcPts val="0"/>
              </a:spcAft>
              <a:buSzPts val="2000"/>
              <a:buChar char="●"/>
            </a:pPr>
            <a:r>
              <a:rPr lang="ja" sz="2000"/>
              <a:t>強度Iを変化させることでスペクトルシフトを観測する</a:t>
            </a:r>
            <a:endParaRPr sz="2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4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テーマ</a:t>
            </a:r>
            <a:endParaRPr/>
          </a:p>
        </p:txBody>
      </p:sp>
      <p:sp>
        <p:nvSpPr>
          <p:cNvPr id="558" name="Google Shape;558;p4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77500" lnSpcReduction="20000"/>
          </a:bodyPr>
          <a:lstStyle/>
          <a:p>
            <a:pPr indent="-327025" lvl="0" marL="457200" rtl="0" algn="l">
              <a:spcBef>
                <a:spcPts val="0"/>
              </a:spcBef>
              <a:spcAft>
                <a:spcPts val="0"/>
              </a:spcAft>
              <a:buClr>
                <a:srgbClr val="CCCCCC"/>
              </a:buClr>
              <a:buSzPct val="100000"/>
              <a:buAutoNum type="arabicPeriod"/>
            </a:pPr>
            <a:r>
              <a:rPr lang="ja" sz="2000">
                <a:solidFill>
                  <a:srgbClr val="CCCCCC"/>
                </a:solidFill>
              </a:rPr>
              <a:t>目的</a:t>
            </a:r>
            <a:endParaRPr sz="2000">
              <a:solidFill>
                <a:srgbClr val="CCCCCC"/>
              </a:solidFill>
            </a:endParaRPr>
          </a:p>
          <a:p>
            <a:pPr indent="-327025" lvl="0" marL="457200" rtl="0" algn="l">
              <a:spcBef>
                <a:spcPts val="0"/>
              </a:spcBef>
              <a:spcAft>
                <a:spcPts val="0"/>
              </a:spcAft>
              <a:buClr>
                <a:srgbClr val="CCCCCC"/>
              </a:buClr>
              <a:buSzPct val="100000"/>
              <a:buAutoNum type="arabicPeriod"/>
            </a:pPr>
            <a:r>
              <a:rPr lang="ja" sz="2000">
                <a:solidFill>
                  <a:srgbClr val="CCCCCC"/>
                </a:solidFill>
              </a:rPr>
              <a:t>背景</a:t>
            </a:r>
            <a:endParaRPr sz="2000">
              <a:solidFill>
                <a:srgbClr val="CCCCCC"/>
              </a:solidFill>
            </a:endParaRPr>
          </a:p>
          <a:p>
            <a:pPr indent="-327025" lvl="1" marL="914400" rtl="0" algn="l">
              <a:spcBef>
                <a:spcPts val="0"/>
              </a:spcBef>
              <a:spcAft>
                <a:spcPts val="0"/>
              </a:spcAft>
              <a:buClr>
                <a:srgbClr val="CCCCCC"/>
              </a:buClr>
              <a:buSzPct val="100000"/>
              <a:buAutoNum type="alphaLcPeriod"/>
            </a:pPr>
            <a:r>
              <a:rPr lang="ja" sz="2000">
                <a:solidFill>
                  <a:srgbClr val="CCCCCC"/>
                </a:solidFill>
              </a:rPr>
              <a:t>弱測定</a:t>
            </a:r>
            <a:endParaRPr sz="2000">
              <a:solidFill>
                <a:srgbClr val="CCCCCC"/>
              </a:solidFill>
            </a:endParaRPr>
          </a:p>
          <a:p>
            <a:pPr indent="-327025" lvl="1" marL="914400" rtl="0" algn="l">
              <a:spcBef>
                <a:spcPts val="0"/>
              </a:spcBef>
              <a:spcAft>
                <a:spcPts val="0"/>
              </a:spcAft>
              <a:buClr>
                <a:srgbClr val="CCCCCC"/>
              </a:buClr>
              <a:buSzPct val="100000"/>
              <a:buAutoNum type="alphaLcPeriod"/>
            </a:pPr>
            <a:r>
              <a:rPr lang="ja" sz="2000">
                <a:solidFill>
                  <a:srgbClr val="CCCCCC"/>
                </a:solidFill>
              </a:rPr>
              <a:t>実験例</a:t>
            </a:r>
            <a:endParaRPr sz="2000">
              <a:solidFill>
                <a:srgbClr val="CCCCCC"/>
              </a:solidFill>
            </a:endParaRPr>
          </a:p>
          <a:p>
            <a:pPr indent="-327025" lvl="1" marL="914400" rtl="0" algn="l">
              <a:spcBef>
                <a:spcPts val="0"/>
              </a:spcBef>
              <a:spcAft>
                <a:spcPts val="0"/>
              </a:spcAft>
              <a:buClr>
                <a:srgbClr val="CCCCCC"/>
              </a:buClr>
              <a:buSzPct val="100000"/>
              <a:buAutoNum type="alphaLcPeriod"/>
            </a:pPr>
            <a:r>
              <a:rPr lang="ja" sz="2000">
                <a:solidFill>
                  <a:srgbClr val="CCCCCC"/>
                </a:solidFill>
              </a:rPr>
              <a:t>非線形屈折率効果</a:t>
            </a:r>
            <a:endParaRPr sz="2000">
              <a:solidFill>
                <a:srgbClr val="CCCCCC"/>
              </a:solidFill>
            </a:endParaRPr>
          </a:p>
          <a:p>
            <a:pPr indent="-327025" lvl="1" marL="914400" rtl="0" algn="l">
              <a:spcBef>
                <a:spcPts val="0"/>
              </a:spcBef>
              <a:spcAft>
                <a:spcPts val="0"/>
              </a:spcAft>
              <a:buClr>
                <a:srgbClr val="CCCCCC"/>
              </a:buClr>
              <a:buSzPct val="100000"/>
              <a:buAutoNum type="alphaLcPeriod"/>
            </a:pPr>
            <a:r>
              <a:rPr lang="ja" sz="2000">
                <a:solidFill>
                  <a:srgbClr val="CCCCCC"/>
                </a:solidFill>
              </a:rPr>
              <a:t>具体例</a:t>
            </a:r>
            <a:endParaRPr sz="2000">
              <a:solidFill>
                <a:srgbClr val="CCCCCC"/>
              </a:solidFill>
            </a:endParaRPr>
          </a:p>
          <a:p>
            <a:pPr indent="-327025" lvl="0" marL="457200" rtl="0" algn="l">
              <a:spcBef>
                <a:spcPts val="0"/>
              </a:spcBef>
              <a:spcAft>
                <a:spcPts val="0"/>
              </a:spcAft>
              <a:buClr>
                <a:srgbClr val="CCCCCC"/>
              </a:buClr>
              <a:buSzPct val="100000"/>
              <a:buAutoNum type="arabicPeriod"/>
            </a:pPr>
            <a:r>
              <a:rPr lang="ja" sz="2000">
                <a:solidFill>
                  <a:srgbClr val="CCCCCC"/>
                </a:solidFill>
              </a:rPr>
              <a:t>実験系</a:t>
            </a:r>
            <a:endParaRPr sz="2000">
              <a:solidFill>
                <a:srgbClr val="CCCCCC"/>
              </a:solidFill>
            </a:endParaRPr>
          </a:p>
          <a:p>
            <a:pPr indent="-327025" lvl="0" marL="457200" rtl="0" algn="l">
              <a:spcBef>
                <a:spcPts val="0"/>
              </a:spcBef>
              <a:spcAft>
                <a:spcPts val="0"/>
              </a:spcAft>
              <a:buClr>
                <a:srgbClr val="CCCCCC"/>
              </a:buClr>
              <a:buSzPct val="100000"/>
              <a:buAutoNum type="arabicPeriod"/>
            </a:pPr>
            <a:r>
              <a:rPr lang="ja" sz="2000">
                <a:solidFill>
                  <a:srgbClr val="CCCCCC"/>
                </a:solidFill>
              </a:rPr>
              <a:t>方針</a:t>
            </a:r>
            <a:endParaRPr sz="2000">
              <a:solidFill>
                <a:srgbClr val="CCCCCC"/>
              </a:solidFill>
            </a:endParaRPr>
          </a:p>
          <a:p>
            <a:pPr indent="-327025" lvl="0" marL="457200" rtl="0" algn="l">
              <a:spcBef>
                <a:spcPts val="0"/>
              </a:spcBef>
              <a:spcAft>
                <a:spcPts val="0"/>
              </a:spcAft>
              <a:buClr>
                <a:srgbClr val="000000"/>
              </a:buClr>
              <a:buSzPct val="100000"/>
              <a:buAutoNum type="arabicPeriod"/>
            </a:pPr>
            <a:r>
              <a:rPr b="1" lang="ja" sz="2000">
                <a:solidFill>
                  <a:srgbClr val="000000"/>
                </a:solidFill>
              </a:rPr>
              <a:t>その他</a:t>
            </a:r>
            <a:endParaRPr b="1" sz="20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目的</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ja" sz="2000"/>
              <a:t>非線形光学現象に対して今まであまり行われてこなかった弱測定がうまく機能するかを本研究である”非線形屈折率効果の弱測定”で確認し、他の非線形光学現象への応用の足がかりとしたい</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4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非線形屈折率効果の例：カー・レンズ効果</a:t>
            </a:r>
            <a:endParaRPr/>
          </a:p>
        </p:txBody>
      </p:sp>
      <p:sp>
        <p:nvSpPr>
          <p:cNvPr id="564" name="Google Shape;564;p4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ja" sz="2000"/>
              <a:t>通常の光ビームは，ビームの中心付近の強度が高く，周辺に行くにしたがって強度が下がるような強 度分布を持っているので，高強度のレーザー光ビームが媒質を通過すると，</a:t>
            </a:r>
            <a:r>
              <a:rPr lang="ja" sz="2000">
                <a:solidFill>
                  <a:schemeClr val="accent3"/>
                </a:solidFill>
              </a:rPr>
              <a:t>光カー効果</a:t>
            </a:r>
            <a:r>
              <a:rPr lang="ja" sz="2000"/>
              <a:t>のため，ビー ムの中心付近の屈折率が高くなり，媒質は</a:t>
            </a:r>
            <a:r>
              <a:rPr lang="ja" sz="2000">
                <a:solidFill>
                  <a:schemeClr val="accent3"/>
                </a:solidFill>
              </a:rPr>
              <a:t>凸レンズの働き</a:t>
            </a:r>
            <a:r>
              <a:rPr lang="ja" sz="2000"/>
              <a:t>をすることになる。</a:t>
            </a:r>
            <a:endParaRPr sz="2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43"/>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カー・レンズ効果</a:t>
            </a:r>
            <a:r>
              <a:rPr lang="ja"/>
              <a:t>:</a:t>
            </a:r>
            <a:endParaRPr/>
          </a:p>
        </p:txBody>
      </p:sp>
      <p:pic>
        <p:nvPicPr>
          <p:cNvPr id="570" name="Google Shape;570;p43"/>
          <p:cNvPicPr preferRelativeResize="0"/>
          <p:nvPr/>
        </p:nvPicPr>
        <p:blipFill>
          <a:blip r:embed="rId3">
            <a:alphaModFix/>
          </a:blip>
          <a:stretch>
            <a:fillRect/>
          </a:stretch>
        </p:blipFill>
        <p:spPr>
          <a:xfrm>
            <a:off x="434137" y="488400"/>
            <a:ext cx="8275718" cy="46551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44"/>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カー・レンズ効果:</a:t>
            </a:r>
            <a:endParaRPr/>
          </a:p>
        </p:txBody>
      </p:sp>
      <p:pic>
        <p:nvPicPr>
          <p:cNvPr id="576" name="Google Shape;576;p44"/>
          <p:cNvPicPr preferRelativeResize="0"/>
          <p:nvPr/>
        </p:nvPicPr>
        <p:blipFill>
          <a:blip r:embed="rId3">
            <a:alphaModFix/>
          </a:blip>
          <a:stretch>
            <a:fillRect/>
          </a:stretch>
        </p:blipFill>
        <p:spPr>
          <a:xfrm>
            <a:off x="434136" y="488400"/>
            <a:ext cx="8275733" cy="4655100"/>
          </a:xfrm>
          <a:prstGeom prst="rect">
            <a:avLst/>
          </a:prstGeom>
          <a:noFill/>
          <a:ln>
            <a:noFill/>
          </a:ln>
        </p:spPr>
      </p:pic>
      <p:sp>
        <p:nvSpPr>
          <p:cNvPr id="577" name="Google Shape;577;p44"/>
          <p:cNvSpPr txBox="1"/>
          <p:nvPr/>
        </p:nvSpPr>
        <p:spPr>
          <a:xfrm>
            <a:off x="6285400" y="2615850"/>
            <a:ext cx="17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solidFill>
                  <a:schemeClr val="accent3"/>
                </a:solidFill>
                <a:latin typeface="Lato"/>
                <a:ea typeface="Lato"/>
                <a:cs typeface="Lato"/>
                <a:sym typeface="Lato"/>
              </a:rPr>
              <a:t>光ビームの自己集束</a:t>
            </a:r>
            <a:endParaRPr>
              <a:solidFill>
                <a:schemeClr val="accent3"/>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テーマ</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20000"/>
          </a:bodyPr>
          <a:lstStyle/>
          <a:p>
            <a:pPr indent="-336550" lvl="0" marL="457200" rtl="0" algn="l">
              <a:spcBef>
                <a:spcPts val="0"/>
              </a:spcBef>
              <a:spcAft>
                <a:spcPts val="0"/>
              </a:spcAft>
              <a:buClr>
                <a:srgbClr val="CCCCCC"/>
              </a:buClr>
              <a:buSzPct val="100000"/>
              <a:buAutoNum type="arabicPeriod"/>
            </a:pPr>
            <a:r>
              <a:rPr lang="ja" sz="2000">
                <a:solidFill>
                  <a:srgbClr val="CCCCCC"/>
                </a:solidFill>
              </a:rPr>
              <a:t>目的</a:t>
            </a:r>
            <a:endParaRPr sz="2000">
              <a:solidFill>
                <a:srgbClr val="CCCCCC"/>
              </a:solidFill>
            </a:endParaRPr>
          </a:p>
          <a:p>
            <a:pPr indent="-336550" lvl="0" marL="457200" rtl="0" algn="l">
              <a:spcBef>
                <a:spcPts val="0"/>
              </a:spcBef>
              <a:spcAft>
                <a:spcPts val="0"/>
              </a:spcAft>
              <a:buClr>
                <a:schemeClr val="dk2"/>
              </a:buClr>
              <a:buSzPct val="100000"/>
              <a:buAutoNum type="arabicPeriod"/>
            </a:pPr>
            <a:r>
              <a:rPr b="1" lang="ja" sz="2000">
                <a:solidFill>
                  <a:schemeClr val="dk2"/>
                </a:solidFill>
              </a:rPr>
              <a:t>背景</a:t>
            </a:r>
            <a:endParaRPr b="1" sz="2000">
              <a:solidFill>
                <a:schemeClr val="dk2"/>
              </a:solidFill>
            </a:endParaRPr>
          </a:p>
          <a:p>
            <a:pPr indent="-336550" lvl="1" marL="914400" rtl="0" algn="l">
              <a:spcBef>
                <a:spcPts val="0"/>
              </a:spcBef>
              <a:spcAft>
                <a:spcPts val="0"/>
              </a:spcAft>
              <a:buClr>
                <a:schemeClr val="dk2"/>
              </a:buClr>
              <a:buSzPct val="100000"/>
              <a:buAutoNum type="alphaLcPeriod"/>
            </a:pPr>
            <a:r>
              <a:rPr b="1" lang="ja" sz="2000">
                <a:solidFill>
                  <a:schemeClr val="dk2"/>
                </a:solidFill>
              </a:rPr>
              <a:t>弱測定</a:t>
            </a:r>
            <a:endParaRPr b="1" sz="2000">
              <a:solidFill>
                <a:schemeClr val="dk2"/>
              </a:solidFill>
            </a:endParaRPr>
          </a:p>
          <a:p>
            <a:pPr indent="-336550" lvl="1" marL="914400" rtl="0" algn="l">
              <a:spcBef>
                <a:spcPts val="0"/>
              </a:spcBef>
              <a:spcAft>
                <a:spcPts val="0"/>
              </a:spcAft>
              <a:buClr>
                <a:srgbClr val="CCCCCC"/>
              </a:buClr>
              <a:buSzPct val="100000"/>
              <a:buAutoNum type="alphaLcPeriod"/>
            </a:pPr>
            <a:r>
              <a:rPr lang="ja" sz="2000">
                <a:solidFill>
                  <a:srgbClr val="CCCCCC"/>
                </a:solidFill>
              </a:rPr>
              <a:t>実験例</a:t>
            </a:r>
            <a:endParaRPr sz="2000">
              <a:solidFill>
                <a:srgbClr val="CCCCCC"/>
              </a:solidFill>
            </a:endParaRPr>
          </a:p>
          <a:p>
            <a:pPr indent="-336550" lvl="1" marL="914400" rtl="0" algn="l">
              <a:spcBef>
                <a:spcPts val="0"/>
              </a:spcBef>
              <a:spcAft>
                <a:spcPts val="0"/>
              </a:spcAft>
              <a:buClr>
                <a:srgbClr val="CCCCCC"/>
              </a:buClr>
              <a:buSzPct val="100000"/>
              <a:buAutoNum type="alphaLcPeriod"/>
            </a:pPr>
            <a:r>
              <a:rPr lang="ja" sz="2000">
                <a:solidFill>
                  <a:srgbClr val="CCCCCC"/>
                </a:solidFill>
              </a:rPr>
              <a:t>非線形屈折率効果</a:t>
            </a:r>
            <a:endParaRPr sz="2000">
              <a:solidFill>
                <a:srgbClr val="CCCCCC"/>
              </a:solidFill>
            </a:endParaRPr>
          </a:p>
          <a:p>
            <a:pPr indent="-336550" lvl="1" marL="914400" rtl="0" algn="l">
              <a:spcBef>
                <a:spcPts val="0"/>
              </a:spcBef>
              <a:spcAft>
                <a:spcPts val="0"/>
              </a:spcAft>
              <a:buClr>
                <a:srgbClr val="CCCCCC"/>
              </a:buClr>
              <a:buSzPct val="100000"/>
              <a:buAutoNum type="alphaLcPeriod"/>
            </a:pPr>
            <a:r>
              <a:rPr lang="ja" sz="2000">
                <a:solidFill>
                  <a:srgbClr val="CCCCCC"/>
                </a:solidFill>
              </a:rPr>
              <a:t>本研究での例</a:t>
            </a:r>
            <a:endParaRPr sz="2000">
              <a:solidFill>
                <a:srgbClr val="CCCCCC"/>
              </a:solidFill>
            </a:endParaRPr>
          </a:p>
          <a:p>
            <a:pPr indent="-336550" lvl="0" marL="457200" rtl="0" algn="l">
              <a:spcBef>
                <a:spcPts val="0"/>
              </a:spcBef>
              <a:spcAft>
                <a:spcPts val="0"/>
              </a:spcAft>
              <a:buClr>
                <a:srgbClr val="CCCCCC"/>
              </a:buClr>
              <a:buSzPct val="100000"/>
              <a:buAutoNum type="arabicPeriod"/>
            </a:pPr>
            <a:r>
              <a:rPr lang="ja" sz="2000">
                <a:solidFill>
                  <a:srgbClr val="CCCCCC"/>
                </a:solidFill>
              </a:rPr>
              <a:t>実験系</a:t>
            </a:r>
            <a:endParaRPr sz="2000">
              <a:solidFill>
                <a:srgbClr val="CCCCCC"/>
              </a:solidFill>
            </a:endParaRPr>
          </a:p>
          <a:p>
            <a:pPr indent="-336550" lvl="0" marL="457200" rtl="0" algn="l">
              <a:spcBef>
                <a:spcPts val="0"/>
              </a:spcBef>
              <a:spcAft>
                <a:spcPts val="0"/>
              </a:spcAft>
              <a:buClr>
                <a:srgbClr val="CCCCCC"/>
              </a:buClr>
              <a:buSzPct val="100000"/>
              <a:buAutoNum type="arabicPeriod"/>
            </a:pPr>
            <a:r>
              <a:rPr lang="ja" sz="2000">
                <a:solidFill>
                  <a:srgbClr val="CCCCCC"/>
                </a:solidFill>
              </a:rPr>
              <a:t>方針</a:t>
            </a:r>
            <a:endParaRPr sz="2000">
              <a:solidFill>
                <a:srgbClr val="CCCCC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弱測定</a:t>
            </a:r>
            <a:endParaRPr/>
          </a:p>
        </p:txBody>
      </p:sp>
      <p:sp>
        <p:nvSpPr>
          <p:cNvPr id="111" name="Google Shape;111;p17"/>
          <p:cNvSpPr txBox="1"/>
          <p:nvPr>
            <p:ph idx="1" type="body"/>
          </p:nvPr>
        </p:nvSpPr>
        <p:spPr>
          <a:xfrm>
            <a:off x="729450" y="2078875"/>
            <a:ext cx="5452500" cy="22611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ja" sz="2000"/>
              <a:t>始状態と終状態を適切に選択することで対象を</a:t>
            </a:r>
            <a:r>
              <a:rPr lang="ja" sz="2000">
                <a:solidFill>
                  <a:schemeClr val="accent3"/>
                </a:solidFill>
              </a:rPr>
              <a:t>増幅して観測することができる</a:t>
            </a:r>
            <a:r>
              <a:rPr lang="ja" sz="2000"/>
              <a:t>。</a:t>
            </a:r>
            <a:endParaRPr sz="2000"/>
          </a:p>
          <a:p>
            <a:pPr indent="-355600" lvl="0" marL="457200" rtl="0" algn="l">
              <a:spcBef>
                <a:spcPts val="0"/>
              </a:spcBef>
              <a:spcAft>
                <a:spcPts val="0"/>
              </a:spcAft>
              <a:buSzPts val="2000"/>
              <a:buChar char="●"/>
            </a:pPr>
            <a:r>
              <a:rPr lang="ja" sz="2000">
                <a:solidFill>
                  <a:schemeClr val="accent3"/>
                </a:solidFill>
              </a:rPr>
              <a:t>位相差や 偏光角</a:t>
            </a:r>
            <a:r>
              <a:rPr lang="ja" sz="2000"/>
              <a:t>などの未知の実験パラメーターを</a:t>
            </a:r>
            <a:r>
              <a:rPr lang="ja" sz="2000">
                <a:solidFill>
                  <a:schemeClr val="accent3"/>
                </a:solidFill>
              </a:rPr>
              <a:t>高感度で測定</a:t>
            </a:r>
            <a:r>
              <a:rPr lang="ja" sz="2000"/>
              <a:t>する ことが可能</a:t>
            </a:r>
            <a:endParaRPr sz="2000"/>
          </a:p>
        </p:txBody>
      </p:sp>
      <p:sp>
        <p:nvSpPr>
          <p:cNvPr id="112" name="Google Shape;112;p17"/>
          <p:cNvSpPr txBox="1"/>
          <p:nvPr/>
        </p:nvSpPr>
        <p:spPr>
          <a:xfrm>
            <a:off x="6387750" y="1771350"/>
            <a:ext cx="972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2000">
                <a:latin typeface="Lato"/>
                <a:ea typeface="Lato"/>
                <a:cs typeface="Lato"/>
                <a:sym typeface="Lato"/>
              </a:rPr>
              <a:t>| ψ</a:t>
            </a:r>
            <a:r>
              <a:rPr baseline="-25000" lang="ja" sz="2000">
                <a:latin typeface="Lato"/>
                <a:ea typeface="Lato"/>
                <a:cs typeface="Lato"/>
                <a:sym typeface="Lato"/>
              </a:rPr>
              <a:t>in </a:t>
            </a:r>
            <a:r>
              <a:rPr lang="ja" sz="2000">
                <a:latin typeface="Lato"/>
                <a:ea typeface="Lato"/>
                <a:cs typeface="Lato"/>
                <a:sym typeface="Lato"/>
              </a:rPr>
              <a:t>&gt;</a:t>
            </a:r>
            <a:endParaRPr sz="2000">
              <a:latin typeface="Lato"/>
              <a:ea typeface="Lato"/>
              <a:cs typeface="Lato"/>
              <a:sym typeface="Lato"/>
            </a:endParaRPr>
          </a:p>
        </p:txBody>
      </p:sp>
      <p:sp>
        <p:nvSpPr>
          <p:cNvPr id="113" name="Google Shape;113;p17"/>
          <p:cNvSpPr txBox="1"/>
          <p:nvPr/>
        </p:nvSpPr>
        <p:spPr>
          <a:xfrm>
            <a:off x="7565850" y="3679350"/>
            <a:ext cx="972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2000">
                <a:latin typeface="Lato"/>
                <a:ea typeface="Lato"/>
                <a:cs typeface="Lato"/>
                <a:sym typeface="Lato"/>
              </a:rPr>
              <a:t>| ψ</a:t>
            </a:r>
            <a:r>
              <a:rPr baseline="-25000" lang="ja" sz="2000">
                <a:latin typeface="Lato"/>
                <a:ea typeface="Lato"/>
                <a:cs typeface="Lato"/>
                <a:sym typeface="Lato"/>
              </a:rPr>
              <a:t>f</a:t>
            </a:r>
            <a:r>
              <a:rPr baseline="-25000" lang="ja" sz="2000">
                <a:latin typeface="Lato"/>
                <a:ea typeface="Lato"/>
                <a:cs typeface="Lato"/>
                <a:sym typeface="Lato"/>
              </a:rPr>
              <a:t>in </a:t>
            </a:r>
            <a:r>
              <a:rPr lang="ja" sz="2000">
                <a:latin typeface="Lato"/>
                <a:ea typeface="Lato"/>
                <a:cs typeface="Lato"/>
                <a:sym typeface="Lato"/>
              </a:rPr>
              <a:t>&gt;</a:t>
            </a:r>
            <a:endParaRPr sz="2000">
              <a:latin typeface="Lato"/>
              <a:ea typeface="Lato"/>
              <a:cs typeface="Lato"/>
              <a:sym typeface="Lato"/>
            </a:endParaRPr>
          </a:p>
        </p:txBody>
      </p:sp>
      <p:cxnSp>
        <p:nvCxnSpPr>
          <p:cNvPr id="114" name="Google Shape;114;p17"/>
          <p:cNvCxnSpPr>
            <a:stCxn id="112" idx="2"/>
            <a:endCxn id="113" idx="0"/>
          </p:cNvCxnSpPr>
          <p:nvPr/>
        </p:nvCxnSpPr>
        <p:spPr>
          <a:xfrm flipH="1" rot="-5400000">
            <a:off x="6755250" y="2382600"/>
            <a:ext cx="1415400" cy="1178100"/>
          </a:xfrm>
          <a:prstGeom prst="curvedConnector3">
            <a:avLst>
              <a:gd fmla="val 50000" name="adj1"/>
            </a:avLst>
          </a:prstGeom>
          <a:noFill/>
          <a:ln cap="flat" cmpd="sng" w="9525">
            <a:solidFill>
              <a:schemeClr val="dk2"/>
            </a:solidFill>
            <a:prstDash val="solid"/>
            <a:round/>
            <a:headEnd len="med" w="med" type="none"/>
            <a:tailEnd len="med" w="med" type="none"/>
          </a:ln>
        </p:spPr>
      </p:cxnSp>
      <p:sp>
        <p:nvSpPr>
          <p:cNvPr id="115" name="Google Shape;115;p17"/>
          <p:cNvSpPr txBox="1"/>
          <p:nvPr/>
        </p:nvSpPr>
        <p:spPr>
          <a:xfrm>
            <a:off x="7519850" y="2520300"/>
            <a:ext cx="415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2000">
                <a:latin typeface="Lato"/>
                <a:ea typeface="Lato"/>
                <a:cs typeface="Lato"/>
                <a:sym typeface="Lato"/>
              </a:rPr>
              <a:t>A</a:t>
            </a:r>
            <a:endParaRPr sz="20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弱値</a:t>
            </a:r>
            <a:endParaRPr/>
          </a:p>
        </p:txBody>
      </p:sp>
      <p:sp>
        <p:nvSpPr>
          <p:cNvPr id="121" name="Google Shape;121;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2000"/>
              <a:t>| ψ</a:t>
            </a:r>
            <a:r>
              <a:rPr baseline="-25000" lang="ja" sz="2000"/>
              <a:t>in </a:t>
            </a:r>
            <a:r>
              <a:rPr lang="ja" sz="2000"/>
              <a:t> &gt; :系の始状態, </a:t>
            </a:r>
            <a:r>
              <a:rPr lang="ja" sz="2000"/>
              <a:t>| ψ</a:t>
            </a:r>
            <a:r>
              <a:rPr baseline="-25000" lang="ja" sz="2000"/>
              <a:t>fin </a:t>
            </a:r>
            <a:r>
              <a:rPr lang="ja" sz="2000"/>
              <a:t> &gt; :系の終状態, Â : 観測量</a:t>
            </a:r>
            <a:endParaRPr sz="2000"/>
          </a:p>
          <a:p>
            <a:pPr indent="0" lvl="0" marL="0" rtl="0" algn="l">
              <a:spcBef>
                <a:spcPts val="1200"/>
              </a:spcBef>
              <a:spcAft>
                <a:spcPts val="0"/>
              </a:spcAft>
              <a:buNone/>
            </a:pPr>
            <a:r>
              <a:rPr lang="ja" sz="2000">
                <a:solidFill>
                  <a:schemeClr val="accent3"/>
                </a:solidFill>
              </a:rPr>
              <a:t>事前選択・事後選択を適切にすると弱値は任意に大きくなる</a:t>
            </a:r>
            <a:endParaRPr sz="2000">
              <a:solidFill>
                <a:schemeClr val="accent3"/>
              </a:solidFill>
            </a:endParaRPr>
          </a:p>
          <a:p>
            <a:pPr indent="0" lvl="0" marL="0" rtl="0" algn="l">
              <a:spcBef>
                <a:spcPts val="1200"/>
              </a:spcBef>
              <a:spcAft>
                <a:spcPts val="1200"/>
              </a:spcAft>
              <a:buNone/>
            </a:pPr>
            <a:r>
              <a:t/>
            </a:r>
            <a:endParaRPr sz="2000"/>
          </a:p>
        </p:txBody>
      </p:sp>
      <p:pic>
        <p:nvPicPr>
          <p:cNvPr id="122" name="Google Shape;122;p18"/>
          <p:cNvPicPr preferRelativeResize="0"/>
          <p:nvPr/>
        </p:nvPicPr>
        <p:blipFill>
          <a:blip r:embed="rId3">
            <a:alphaModFix/>
          </a:blip>
          <a:stretch>
            <a:fillRect/>
          </a:stretch>
        </p:blipFill>
        <p:spPr>
          <a:xfrm>
            <a:off x="4150950" y="559250"/>
            <a:ext cx="4267200" cy="1428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テーマ</a:t>
            </a:r>
            <a:endParaRPr/>
          </a:p>
        </p:txBody>
      </p:sp>
      <p:sp>
        <p:nvSpPr>
          <p:cNvPr id="128" name="Google Shape;128;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20000"/>
          </a:bodyPr>
          <a:lstStyle/>
          <a:p>
            <a:pPr indent="-336550" lvl="0" marL="457200" rtl="0" algn="l">
              <a:spcBef>
                <a:spcPts val="0"/>
              </a:spcBef>
              <a:spcAft>
                <a:spcPts val="0"/>
              </a:spcAft>
              <a:buClr>
                <a:srgbClr val="CCCCCC"/>
              </a:buClr>
              <a:buSzPct val="100000"/>
              <a:buAutoNum type="arabicPeriod"/>
            </a:pPr>
            <a:r>
              <a:rPr lang="ja" sz="2000">
                <a:solidFill>
                  <a:srgbClr val="CCCCCC"/>
                </a:solidFill>
              </a:rPr>
              <a:t>目的</a:t>
            </a:r>
            <a:endParaRPr sz="2000">
              <a:solidFill>
                <a:srgbClr val="CCCCCC"/>
              </a:solidFill>
            </a:endParaRPr>
          </a:p>
          <a:p>
            <a:pPr indent="-336550" lvl="0" marL="457200" rtl="0" algn="l">
              <a:spcBef>
                <a:spcPts val="0"/>
              </a:spcBef>
              <a:spcAft>
                <a:spcPts val="0"/>
              </a:spcAft>
              <a:buClr>
                <a:schemeClr val="dk2"/>
              </a:buClr>
              <a:buSzPct val="100000"/>
              <a:buAutoNum type="arabicPeriod"/>
            </a:pPr>
            <a:r>
              <a:rPr b="1" lang="ja" sz="2000">
                <a:solidFill>
                  <a:schemeClr val="dk2"/>
                </a:solidFill>
              </a:rPr>
              <a:t>背景</a:t>
            </a:r>
            <a:endParaRPr b="1" sz="2000">
              <a:solidFill>
                <a:schemeClr val="dk2"/>
              </a:solidFill>
            </a:endParaRPr>
          </a:p>
          <a:p>
            <a:pPr indent="-336550" lvl="1" marL="914400" rtl="0" algn="l">
              <a:spcBef>
                <a:spcPts val="0"/>
              </a:spcBef>
              <a:spcAft>
                <a:spcPts val="0"/>
              </a:spcAft>
              <a:buClr>
                <a:srgbClr val="CCCCCC"/>
              </a:buClr>
              <a:buSzPct val="100000"/>
              <a:buAutoNum type="alphaLcPeriod"/>
            </a:pPr>
            <a:r>
              <a:rPr lang="ja" sz="2000">
                <a:solidFill>
                  <a:srgbClr val="CCCCCC"/>
                </a:solidFill>
              </a:rPr>
              <a:t>弱測定</a:t>
            </a:r>
            <a:endParaRPr sz="2000">
              <a:solidFill>
                <a:srgbClr val="CCCCCC"/>
              </a:solidFill>
            </a:endParaRPr>
          </a:p>
          <a:p>
            <a:pPr indent="-336550" lvl="1" marL="914400" rtl="0" algn="l">
              <a:spcBef>
                <a:spcPts val="0"/>
              </a:spcBef>
              <a:spcAft>
                <a:spcPts val="0"/>
              </a:spcAft>
              <a:buClr>
                <a:srgbClr val="000000"/>
              </a:buClr>
              <a:buSzPct val="100000"/>
              <a:buAutoNum type="alphaLcPeriod"/>
            </a:pPr>
            <a:r>
              <a:rPr b="1" lang="ja" sz="2000">
                <a:solidFill>
                  <a:srgbClr val="000000"/>
                </a:solidFill>
              </a:rPr>
              <a:t>実験例</a:t>
            </a:r>
            <a:endParaRPr b="1" sz="2000">
              <a:solidFill>
                <a:srgbClr val="000000"/>
              </a:solidFill>
            </a:endParaRPr>
          </a:p>
          <a:p>
            <a:pPr indent="-336550" lvl="1" marL="914400" rtl="0" algn="l">
              <a:spcBef>
                <a:spcPts val="0"/>
              </a:spcBef>
              <a:spcAft>
                <a:spcPts val="0"/>
              </a:spcAft>
              <a:buClr>
                <a:srgbClr val="CCCCCC"/>
              </a:buClr>
              <a:buSzPct val="100000"/>
              <a:buAutoNum type="alphaLcPeriod"/>
            </a:pPr>
            <a:r>
              <a:rPr lang="ja" sz="2000">
                <a:solidFill>
                  <a:srgbClr val="CCCCCC"/>
                </a:solidFill>
              </a:rPr>
              <a:t>非線形屈折率効果</a:t>
            </a:r>
            <a:endParaRPr sz="2000">
              <a:solidFill>
                <a:srgbClr val="CCCCCC"/>
              </a:solidFill>
            </a:endParaRPr>
          </a:p>
          <a:p>
            <a:pPr indent="-336550" lvl="1" marL="914400" rtl="0" algn="l">
              <a:spcBef>
                <a:spcPts val="0"/>
              </a:spcBef>
              <a:spcAft>
                <a:spcPts val="0"/>
              </a:spcAft>
              <a:buClr>
                <a:srgbClr val="CCCCCC"/>
              </a:buClr>
              <a:buSzPct val="100000"/>
              <a:buAutoNum type="alphaLcPeriod"/>
            </a:pPr>
            <a:r>
              <a:rPr lang="ja" sz="2000">
                <a:solidFill>
                  <a:srgbClr val="CCCCCC"/>
                </a:solidFill>
              </a:rPr>
              <a:t>本研究での例</a:t>
            </a:r>
            <a:endParaRPr sz="2000">
              <a:solidFill>
                <a:srgbClr val="CCCCCC"/>
              </a:solidFill>
            </a:endParaRPr>
          </a:p>
          <a:p>
            <a:pPr indent="-336550" lvl="0" marL="457200" rtl="0" algn="l">
              <a:spcBef>
                <a:spcPts val="0"/>
              </a:spcBef>
              <a:spcAft>
                <a:spcPts val="0"/>
              </a:spcAft>
              <a:buClr>
                <a:srgbClr val="CCCCCC"/>
              </a:buClr>
              <a:buSzPct val="100000"/>
              <a:buAutoNum type="arabicPeriod"/>
            </a:pPr>
            <a:r>
              <a:rPr lang="ja" sz="2000">
                <a:solidFill>
                  <a:srgbClr val="CCCCCC"/>
                </a:solidFill>
              </a:rPr>
              <a:t>実験系</a:t>
            </a:r>
            <a:endParaRPr sz="2000">
              <a:solidFill>
                <a:srgbClr val="CCCCCC"/>
              </a:solidFill>
            </a:endParaRPr>
          </a:p>
          <a:p>
            <a:pPr indent="-336550" lvl="0" marL="457200" rtl="0" algn="l">
              <a:spcBef>
                <a:spcPts val="0"/>
              </a:spcBef>
              <a:spcAft>
                <a:spcPts val="0"/>
              </a:spcAft>
              <a:buClr>
                <a:srgbClr val="CCCCCC"/>
              </a:buClr>
              <a:buSzPct val="100000"/>
              <a:buAutoNum type="arabicPeriod"/>
            </a:pPr>
            <a:r>
              <a:rPr lang="ja" sz="2000">
                <a:solidFill>
                  <a:srgbClr val="CCCCCC"/>
                </a:solidFill>
              </a:rPr>
              <a:t>方針</a:t>
            </a:r>
            <a:endParaRPr sz="2000">
              <a:solidFill>
                <a:srgbClr val="CCCCCC"/>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実験例:わずかに直交からずれた2対の偏光板</a:t>
            </a:r>
            <a:endParaRPr/>
          </a:p>
        </p:txBody>
      </p:sp>
      <p:sp>
        <p:nvSpPr>
          <p:cNvPr id="134" name="Google Shape;134;p20"/>
          <p:cNvSpPr txBox="1"/>
          <p:nvPr/>
        </p:nvSpPr>
        <p:spPr>
          <a:xfrm>
            <a:off x="3207000" y="4797300"/>
            <a:ext cx="59370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050">
                <a:solidFill>
                  <a:srgbClr val="333333"/>
                </a:solidFill>
                <a:highlight>
                  <a:srgbClr val="FFFFFF"/>
                </a:highlight>
              </a:rPr>
              <a:t>北野正雄. "弱測定と幾何学的位相" 数理科学 Vol.50-3 (No.585), pp.7-13, サイエンス社, 2012.</a:t>
            </a:r>
            <a:endParaRPr>
              <a:latin typeface="Lato"/>
              <a:ea typeface="Lato"/>
              <a:cs typeface="Lato"/>
              <a:sym typeface="Lato"/>
            </a:endParaRPr>
          </a:p>
        </p:txBody>
      </p:sp>
      <p:pic>
        <p:nvPicPr>
          <p:cNvPr id="135" name="Google Shape;135;p20"/>
          <p:cNvPicPr preferRelativeResize="0"/>
          <p:nvPr/>
        </p:nvPicPr>
        <p:blipFill>
          <a:blip r:embed="rId3">
            <a:alphaModFix/>
          </a:blip>
          <a:stretch>
            <a:fillRect/>
          </a:stretch>
        </p:blipFill>
        <p:spPr>
          <a:xfrm>
            <a:off x="813288" y="568750"/>
            <a:ext cx="7517424" cy="42285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実験例</a:t>
            </a:r>
            <a:r>
              <a:rPr lang="ja"/>
              <a:t>:</a:t>
            </a:r>
            <a:r>
              <a:rPr lang="ja"/>
              <a:t>実験系</a:t>
            </a:r>
            <a:endParaRPr/>
          </a:p>
        </p:txBody>
      </p:sp>
      <p:pic>
        <p:nvPicPr>
          <p:cNvPr id="141" name="Google Shape;141;p21"/>
          <p:cNvPicPr preferRelativeResize="0"/>
          <p:nvPr/>
        </p:nvPicPr>
        <p:blipFill>
          <a:blip r:embed="rId3">
            <a:alphaModFix/>
          </a:blip>
          <a:stretch>
            <a:fillRect/>
          </a:stretch>
        </p:blipFill>
        <p:spPr>
          <a:xfrm>
            <a:off x="557175" y="535200"/>
            <a:ext cx="8029651" cy="4516676"/>
          </a:xfrm>
          <a:prstGeom prst="rect">
            <a:avLst/>
          </a:prstGeom>
          <a:noFill/>
          <a:ln>
            <a:noFill/>
          </a:ln>
        </p:spPr>
      </p:pic>
      <p:sp>
        <p:nvSpPr>
          <p:cNvPr id="142" name="Google Shape;142;p21"/>
          <p:cNvSpPr txBox="1"/>
          <p:nvPr/>
        </p:nvSpPr>
        <p:spPr>
          <a:xfrm>
            <a:off x="3207000" y="4797300"/>
            <a:ext cx="59370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050">
                <a:solidFill>
                  <a:srgbClr val="333333"/>
                </a:solidFill>
                <a:highlight>
                  <a:srgbClr val="FFFFFF"/>
                </a:highlight>
              </a:rPr>
              <a:t>北野正雄. "弱測定と幾何学的位相" 数理科学 Vol.50-3 (No.585), pp.7-13, サイエンス社, 2012.</a:t>
            </a:r>
            <a:endParaRPr>
              <a:latin typeface="Lato"/>
              <a:ea typeface="Lato"/>
              <a:cs typeface="Lato"/>
              <a:sym typeface="Lato"/>
            </a:endParaRPr>
          </a:p>
        </p:txBody>
      </p:sp>
      <p:sp>
        <p:nvSpPr>
          <p:cNvPr id="143" name="Google Shape;143;p21"/>
          <p:cNvSpPr txBox="1"/>
          <p:nvPr/>
        </p:nvSpPr>
        <p:spPr>
          <a:xfrm>
            <a:off x="728125" y="1801350"/>
            <a:ext cx="60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latin typeface="Lato"/>
                <a:ea typeface="Lato"/>
                <a:cs typeface="Lato"/>
                <a:sym typeface="Lato"/>
              </a:rPr>
              <a:t>ψ(x)</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