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3" r:id="rId9"/>
    <p:sldId id="274" r:id="rId10"/>
    <p:sldId id="280" r:id="rId11"/>
    <p:sldId id="276" r:id="rId12"/>
    <p:sldId id="278" r:id="rId13"/>
    <p:sldId id="279" r:id="rId14"/>
    <p:sldId id="281" r:id="rId15"/>
    <p:sldId id="313" r:id="rId16"/>
    <p:sldId id="263" r:id="rId17"/>
    <p:sldId id="271" r:id="rId18"/>
    <p:sldId id="282" r:id="rId19"/>
    <p:sldId id="286" r:id="rId20"/>
    <p:sldId id="284" r:id="rId21"/>
    <p:sldId id="285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336" r:id="rId31"/>
    <p:sldId id="300" r:id="rId32"/>
    <p:sldId id="301" r:id="rId33"/>
    <p:sldId id="268" r:id="rId34"/>
    <p:sldId id="302" r:id="rId35"/>
    <p:sldId id="303" r:id="rId36"/>
    <p:sldId id="304" r:id="rId37"/>
    <p:sldId id="306" r:id="rId38"/>
    <p:sldId id="305" r:id="rId39"/>
    <p:sldId id="307" r:id="rId40"/>
    <p:sldId id="308" r:id="rId41"/>
    <p:sldId id="309" r:id="rId42"/>
    <p:sldId id="310" r:id="rId43"/>
    <p:sldId id="329" r:id="rId44"/>
    <p:sldId id="261" r:id="rId45"/>
    <p:sldId id="316" r:id="rId46"/>
    <p:sldId id="317" r:id="rId47"/>
    <p:sldId id="338" r:id="rId48"/>
    <p:sldId id="318" r:id="rId49"/>
    <p:sldId id="341" r:id="rId50"/>
    <p:sldId id="296" r:id="rId51"/>
    <p:sldId id="342" r:id="rId52"/>
    <p:sldId id="315" r:id="rId53"/>
    <p:sldId id="343" r:id="rId54"/>
    <p:sldId id="344" r:id="rId55"/>
    <p:sldId id="346" r:id="rId56"/>
    <p:sldId id="345" r:id="rId57"/>
    <p:sldId id="337" r:id="rId58"/>
    <p:sldId id="340" r:id="rId59"/>
    <p:sldId id="335" r:id="rId60"/>
    <p:sldId id="262" r:id="rId61"/>
    <p:sldId id="265" r:id="rId62"/>
    <p:sldId id="332" r:id="rId63"/>
    <p:sldId id="327" r:id="rId64"/>
    <p:sldId id="322" r:id="rId65"/>
    <p:sldId id="323" r:id="rId66"/>
    <p:sldId id="324" r:id="rId67"/>
    <p:sldId id="326" r:id="rId68"/>
    <p:sldId id="325" r:id="rId69"/>
    <p:sldId id="297" r:id="rId70"/>
    <p:sldId id="311" r:id="rId71"/>
    <p:sldId id="298" r:id="rId72"/>
    <p:sldId id="299" r:id="rId73"/>
    <p:sldId id="264" r:id="rId74"/>
    <p:sldId id="267" r:id="rId75"/>
    <p:sldId id="333" r:id="rId76"/>
    <p:sldId id="347" r:id="rId77"/>
    <p:sldId id="272" r:id="rId78"/>
    <p:sldId id="275" r:id="rId79"/>
    <p:sldId id="283" r:id="rId80"/>
    <p:sldId id="269" r:id="rId8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73" autoAdjust="0"/>
  </p:normalViewPr>
  <p:slideViewPr>
    <p:cSldViewPr snapToGrid="0">
      <p:cViewPr varScale="1">
        <p:scale>
          <a:sx n="62" d="100"/>
          <a:sy n="62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42591-8696-4105-B0B3-445CE5B1A26F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5EB9-5068-4270-B8E5-47832D746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5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7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5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7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785C-2D27-47F2-8330-595407AF82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1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3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9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9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883105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435063"/>
            <a:ext cx="684132" cy="365125"/>
          </a:xfrm>
        </p:spPr>
        <p:txBody>
          <a:bodyPr/>
          <a:lstStyle/>
          <a:p>
            <a:fld id="{A461FC48-9B3B-44B2-8BD0-A1B39F4A01E7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4350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4350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6" name="Picture 2" descr="casarea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EF0-ED8E-4CA0-BB06-DD02149552EE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15E-983D-44DE-B7B1-4F8BD2D79293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4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6C2-0182-43F9-972F-FA876FCA5638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76D2-8042-48D4-923D-067B2237FC5D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2CC5-2BD9-44D2-BBDB-198C37A67C70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7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244-113C-4AE9-AE6A-D72D2E6EBFCD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4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295E-2CDF-478C-8C3D-F7AFFE903E94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412591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396963"/>
            <a:ext cx="684132" cy="365125"/>
          </a:xfrm>
        </p:spPr>
        <p:txBody>
          <a:bodyPr/>
          <a:lstStyle/>
          <a:p>
            <a:fld id="{1F99DC09-DE2E-42BC-BFDA-5916E2E8E746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3969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3969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1236-193F-4B74-BDFD-196E475905AE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745D-48FC-4179-AEAE-150DF6092D42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4F-8F45-4AA1-9DAD-37C8BF1319DC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3EFA-5B33-4807-AC6C-CBA7DA634108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0D00-FBE6-40C5-9B66-5FB9BC39A519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2824-95AD-4373-AA4A-075626A8CCE5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7861-F4B3-4483-B9C0-379AFE44C27C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10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8001002" cy="42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8958" y="64477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D6CF-46B1-43AB-81EF-63D170EA34ED}" type="datetime1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299" y="64477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8376" y="64477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EF321B7-C63A-4B8F-9250-4F34C1ADBB7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asareal_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05/11/1537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help/java-persistence-api-jpa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EclipseLink/Examples/JPA/Dynamic#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kikutaro/chu-metefalse-java-ee-kai-fa-karaxue-ndakoto-jjug-ccc-2014-spri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12/21/100818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1508" y="2249986"/>
            <a:ext cx="5826719" cy="1646302"/>
          </a:xfrm>
        </p:spPr>
        <p:txBody>
          <a:bodyPr/>
          <a:lstStyle/>
          <a:p>
            <a:r>
              <a:rPr kumimoji="1" lang="ja-JP" altLang="en-US" dirty="0" smtClean="0"/>
              <a:t>はまる！</a:t>
            </a:r>
            <a:r>
              <a:rPr kumimoji="1" lang="en-US" altLang="ja-JP" dirty="0" smtClean="0"/>
              <a:t>JPA</a:t>
            </a:r>
            <a:br>
              <a:rPr kumimoji="1" lang="en-US" altLang="ja-JP" dirty="0" smtClean="0"/>
            </a:br>
            <a:r>
              <a:rPr lang="en-US" altLang="ja-JP" sz="4000" dirty="0"/>
              <a:t>(</a:t>
            </a:r>
            <a:r>
              <a:rPr lang="ja-JP" altLang="en-US" sz="4000" dirty="0" smtClean="0"/>
              <a:t>初学者向けライト版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6679" y="4179624"/>
            <a:ext cx="6326249" cy="170602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株式会社カサレアル</a:t>
            </a:r>
            <a:r>
              <a:rPr lang="ja-JP" altLang="en-US" dirty="0" smtClean="0">
                <a:solidFill>
                  <a:schemeClr val="tx1"/>
                </a:solidFill>
              </a:rPr>
              <a:t>　多田真敏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JJUG CCC 2015 </a:t>
            </a:r>
            <a:r>
              <a:rPr lang="en-US" altLang="ja-JP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2015/4/11(</a:t>
            </a:r>
            <a:r>
              <a:rPr kumimoji="1" lang="ja-JP" altLang="en-US" dirty="0" smtClean="0">
                <a:solidFill>
                  <a:schemeClr val="tx1"/>
                </a:solidFill>
              </a:rPr>
              <a:t>土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EclipseLink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2.5.2</a:t>
            </a:r>
          </a:p>
          <a:p>
            <a:r>
              <a:rPr lang="en-US" altLang="ja-JP" dirty="0"/>
              <a:t>Java DB</a:t>
            </a:r>
            <a:r>
              <a:rPr lang="ja-JP" altLang="en-US" dirty="0"/>
              <a:t>（</a:t>
            </a:r>
            <a:r>
              <a:rPr lang="en-US" altLang="ja-JP" dirty="0"/>
              <a:t>JDK</a:t>
            </a:r>
            <a:r>
              <a:rPr lang="ja-JP" altLang="en-US" dirty="0"/>
              <a:t>に内包）</a:t>
            </a:r>
            <a:endParaRPr lang="en-US" altLang="ja-JP" dirty="0"/>
          </a:p>
          <a:p>
            <a:r>
              <a:rPr kumimoji="1" lang="en-US" altLang="ja-JP" dirty="0" smtClean="0"/>
              <a:t>JDK 8u40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Maven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環境）</a:t>
            </a:r>
            <a:endParaRPr kumimoji="1" lang="en-US" altLang="ja-JP" dirty="0" smtClean="0"/>
          </a:p>
          <a:p>
            <a:r>
              <a:rPr lang="en-US" altLang="ja-JP" dirty="0" smtClean="0"/>
              <a:t>NetBeans</a:t>
            </a:r>
            <a:r>
              <a:rPr lang="ja-JP" altLang="en-US" dirty="0"/>
              <a:t> </a:t>
            </a:r>
            <a:r>
              <a:rPr lang="en-US" altLang="ja-JP" dirty="0" smtClean="0"/>
              <a:t>8.0.2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実装や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製品、その他の環境によって、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挙動が若干異なる</a:t>
            </a:r>
            <a:r>
              <a:rPr lang="ja-JP" altLang="en-US" dirty="0" smtClean="0"/>
              <a:t>こ</a:t>
            </a:r>
            <a:r>
              <a:rPr lang="ja-JP" altLang="en-US" dirty="0"/>
              <a:t>と</a:t>
            </a:r>
            <a:r>
              <a:rPr kumimoji="1" lang="ja-JP" altLang="en-US" dirty="0" smtClean="0"/>
              <a:t>があります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で自動生成可能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NetBeans</a:t>
            </a:r>
            <a:r>
              <a:rPr lang="ja-JP" altLang="en-US" dirty="0" smtClean="0"/>
              <a:t>が一番楽</a:t>
            </a:r>
            <a:endParaRPr lang="en-US" altLang="ja-JP" dirty="0" smtClean="0"/>
          </a:p>
          <a:p>
            <a:pPr lvl="2"/>
            <a:r>
              <a:rPr lang="en-US" altLang="ja-JP" dirty="0"/>
              <a:t>IntelliJ IDEA</a:t>
            </a:r>
            <a:r>
              <a:rPr lang="ja-JP" altLang="en-US" dirty="0" smtClean="0"/>
              <a:t>は高機能だが少し</a:t>
            </a:r>
            <a:r>
              <a:rPr lang="ja-JP" altLang="en-US" dirty="0"/>
              <a:t>手順</a:t>
            </a:r>
            <a:r>
              <a:rPr lang="ja-JP" altLang="en-US" dirty="0" smtClean="0"/>
              <a:t>が複雑</a:t>
            </a:r>
            <a:endParaRPr lang="en-US" altLang="ja-JP" dirty="0"/>
          </a:p>
          <a:p>
            <a:pPr lvl="2"/>
            <a:r>
              <a:rPr lang="en-US" altLang="ja-JP" dirty="0"/>
              <a:t>Eclipse</a:t>
            </a:r>
            <a:r>
              <a:rPr lang="ja-JP" altLang="en-US" dirty="0"/>
              <a:t>は不安定</a:t>
            </a:r>
          </a:p>
          <a:p>
            <a:pPr lvl="1"/>
            <a:r>
              <a:rPr lang="ja-JP" altLang="en-US" dirty="0" smtClean="0"/>
              <a:t>詳しい</a:t>
            </a:r>
            <a:r>
              <a:rPr lang="ja-JP" altLang="en-US" dirty="0"/>
              <a:t>手順</a:t>
            </a:r>
            <a:r>
              <a:rPr lang="ja-JP" altLang="en-US" dirty="0" smtClean="0"/>
              <a:t>はこちら↓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masatoshitada.hatenadiary.jp/entry/2014/05/11/153725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の構造（一部省略）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37DF-78F0-4DCB-BFF3-7BAA87ED5890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2805"/>
              </p:ext>
            </p:extLst>
          </p:nvPr>
        </p:nvGraphicFramePr>
        <p:xfrm>
          <a:off x="373627" y="2217191"/>
          <a:ext cx="15370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6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顧客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886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53961" y="175219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顧客</a:t>
            </a:r>
            <a:endParaRPr kumimoji="1" lang="ja-JP" altLang="en-US" sz="2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6521"/>
              </p:ext>
            </p:extLst>
          </p:nvPr>
        </p:nvGraphicFramePr>
        <p:xfrm>
          <a:off x="7159147" y="2212283"/>
          <a:ext cx="16709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製造者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995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139481" y="176093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製造者</a:t>
            </a:r>
            <a:endParaRPr kumimoji="1" lang="ja-JP" altLang="en-US" sz="2400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6746"/>
              </p:ext>
            </p:extLst>
          </p:nvPr>
        </p:nvGraphicFramePr>
        <p:xfrm>
          <a:off x="4404575" y="2213154"/>
          <a:ext cx="241348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89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製品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dirty="0" smtClean="0"/>
                        <a:t>種別コード</a:t>
                      </a:r>
                      <a:r>
                        <a:rPr kumimoji="1" lang="en-US" altLang="ja-JP" sz="2400" dirty="0" smtClean="0"/>
                        <a:t> (FK)</a:t>
                      </a:r>
                    </a:p>
                    <a:p>
                      <a:r>
                        <a:rPr kumimoji="1" lang="ja-JP" altLang="en-US" sz="2400" dirty="0" smtClean="0"/>
                        <a:t>購入価格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481013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製品</a:t>
            </a:r>
            <a:endParaRPr kumimoji="1" lang="ja-JP" altLang="en-US" sz="24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7604"/>
              </p:ext>
            </p:extLst>
          </p:nvPr>
        </p:nvGraphicFramePr>
        <p:xfrm>
          <a:off x="7154226" y="4808273"/>
          <a:ext cx="17579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種別コード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7134560" y="4343275"/>
            <a:ext cx="177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種別コード</a:t>
            </a:r>
            <a:endParaRPr kumimoji="1" lang="ja-JP" altLang="en-US" sz="24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3657"/>
              </p:ext>
            </p:extLst>
          </p:nvPr>
        </p:nvGraphicFramePr>
        <p:xfrm>
          <a:off x="2247987" y="2213154"/>
          <a:ext cx="1850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注文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製品</a:t>
                      </a:r>
                      <a:r>
                        <a:rPr kumimoji="1" lang="en-US" altLang="ja-JP" sz="2400" baseline="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数量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発送費用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注文日付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305595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注文</a:t>
            </a:r>
            <a:endParaRPr kumimoji="1"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818064" y="2453066"/>
            <a:ext cx="316496" cy="44028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3" idx="3"/>
          </p:cNvCxnSpPr>
          <p:nvPr/>
        </p:nvCxnSpPr>
        <p:spPr>
          <a:xfrm flipH="1" flipV="1">
            <a:off x="6818064" y="3218994"/>
            <a:ext cx="316496" cy="184240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114594" y="2453066"/>
            <a:ext cx="258047" cy="807426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913025" y="2453066"/>
            <a:ext cx="329932" cy="40371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生成されたエンティティ</a:t>
            </a:r>
            <a:r>
              <a:rPr lang="ja-JP" altLang="en-US" dirty="0" smtClean="0"/>
              <a:t>（一部抜粋）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583140"/>
            <a:ext cx="8392520" cy="47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製造者エンティティ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Integer </a:t>
            </a:r>
            <a:r>
              <a:rPr lang="en-US" altLang="ja-JP" sz="24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addressline1;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addressline2;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// setter/getter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生成された設定ファイル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persistence.xml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453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&lt;</a:t>
            </a:r>
            <a:r>
              <a:rPr lang="en-US" altLang="ja-JP" dirty="0">
                <a:solidFill>
                  <a:schemeClr val="tx1"/>
                </a:solidFill>
              </a:rPr>
              <a:t>persistence version</a:t>
            </a:r>
            <a:r>
              <a:rPr lang="en-US" altLang="ja-JP" dirty="0" smtClean="0">
                <a:solidFill>
                  <a:schemeClr val="tx1"/>
                </a:solidFill>
              </a:rPr>
              <a:t>=“2.1”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&lt;persistence-unit name=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b="1" dirty="0" err="1">
                <a:solidFill>
                  <a:srgbClr val="FF0000"/>
                </a:solidFill>
              </a:rPr>
              <a:t>samplePU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chemeClr val="tx1"/>
                </a:solidFill>
              </a:rPr>
              <a:t> transaction-type="RESOURCE_LOCAL"&gt;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&lt;provider&gt;</a:t>
            </a:r>
            <a:r>
              <a:rPr lang="en-US" altLang="ja-JP" dirty="0" err="1">
                <a:solidFill>
                  <a:schemeClr val="tx1"/>
                </a:solidFill>
              </a:rPr>
              <a:t>org.eclipse.persistence.jpa.PersistenceProvider</a:t>
            </a:r>
            <a:r>
              <a:rPr lang="en-US" altLang="ja-JP" dirty="0">
                <a:solidFill>
                  <a:schemeClr val="tx1"/>
                </a:solidFill>
              </a:rPr>
              <a:t>&lt;/provider&gt;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hoge.entity.Product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hoge.entity.Manufacturer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name="javax.persistence.jdbc.url"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jdbc:derby</a:t>
            </a:r>
            <a:r>
              <a:rPr lang="en-US" altLang="ja-JP" dirty="0">
                <a:solidFill>
                  <a:schemeClr val="tx1"/>
                </a:solidFill>
              </a:rPr>
              <a:t>://localhost:1527/sample"/&gt;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javax.persistence.jdbc.user</a:t>
            </a:r>
            <a:r>
              <a:rPr lang="en-US" altLang="ja-JP" dirty="0">
                <a:solidFill>
                  <a:schemeClr val="tx1"/>
                </a:solidFill>
              </a:rPr>
              <a:t>" value="app"/&gt;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javax.persistence.jdbc.driver</a:t>
            </a:r>
            <a:r>
              <a:rPr lang="en-US" altLang="ja-JP" dirty="0">
                <a:solidFill>
                  <a:schemeClr val="tx1"/>
                </a:solidFill>
              </a:rPr>
              <a:t>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org.apache.derby.jdbc.ClientDriver</a:t>
            </a:r>
            <a:r>
              <a:rPr lang="en-US" altLang="ja-JP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javax.persistence.jdbc.password</a:t>
            </a:r>
            <a:r>
              <a:rPr lang="en-US" altLang="ja-JP" dirty="0">
                <a:solidFill>
                  <a:schemeClr val="tx1"/>
                </a:solidFill>
              </a:rPr>
              <a:t>" value="app</a:t>
            </a:r>
            <a:r>
              <a:rPr lang="en-US" altLang="ja-JP" dirty="0" smtClean="0">
                <a:solidFill>
                  <a:schemeClr val="tx1"/>
                </a:solidFill>
              </a:rPr>
              <a:t>"/&gt;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&lt;/properties&gt;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&lt;/persistence-unit&gt;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&lt;/persistence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799586"/>
          </a:xfrm>
        </p:spPr>
        <p:txBody>
          <a:bodyPr/>
          <a:lstStyle/>
          <a:p>
            <a:r>
              <a:rPr kumimoji="1" lang="ja-JP" altLang="en-US" dirty="0" smtClean="0"/>
              <a:t>開発時は必ずログを出しましょう！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851692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name="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eclipselink.logging.level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value="FINE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2284" y="2404534"/>
            <a:ext cx="6442159" cy="1646302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 smtClean="0"/>
              <a:t>CRUD</a:t>
            </a:r>
            <a:r>
              <a:rPr lang="ja-JP" altLang="en-US" dirty="0" smtClean="0"/>
              <a:t>操作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エンティティの状態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(C) CASAREAL, Inc.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の概念図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278265" y="1700012"/>
            <a:ext cx="1210614" cy="1120462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22575" y="3734874"/>
            <a:ext cx="3721994" cy="2395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永続化コンテキスト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209857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210149" y="5317057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75439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75439" y="5317056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6516524" y="2749641"/>
            <a:ext cx="734096" cy="105606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819663" y="1700012"/>
            <a:ext cx="1616204" cy="4430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Entity</a:t>
            </a:r>
          </a:p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Manage</a:t>
            </a:r>
            <a:r>
              <a:rPr lang="en-US" altLang="ja-JP" sz="2400" b="1" dirty="0">
                <a:solidFill>
                  <a:srgbClr val="FF0000"/>
                </a:solidFill>
              </a:rPr>
              <a:t>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上下矢印 13"/>
          <p:cNvSpPr/>
          <p:nvPr/>
        </p:nvSpPr>
        <p:spPr>
          <a:xfrm rot="5400000">
            <a:off x="4984123" y="1280019"/>
            <a:ext cx="734096" cy="204774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下矢印 14"/>
          <p:cNvSpPr/>
          <p:nvPr/>
        </p:nvSpPr>
        <p:spPr>
          <a:xfrm rot="17202190">
            <a:off x="4322899" y="3773745"/>
            <a:ext cx="734096" cy="928269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350549" y="2670938"/>
            <a:ext cx="999662" cy="1791594"/>
            <a:chOff x="609599" y="2497071"/>
            <a:chExt cx="999662" cy="1791594"/>
          </a:xfrm>
        </p:grpSpPr>
        <p:sp>
          <p:nvSpPr>
            <p:cNvPr id="17" name="円/楕円 16"/>
            <p:cNvSpPr/>
            <p:nvPr/>
          </p:nvSpPr>
          <p:spPr>
            <a:xfrm>
              <a:off x="750670" y="2497071"/>
              <a:ext cx="708338" cy="6711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stCxn id="17" idx="4"/>
            </p:cNvCxnSpPr>
            <p:nvPr/>
          </p:nvCxnSpPr>
          <p:spPr>
            <a:xfrm>
              <a:off x="1104839" y="3168202"/>
              <a:ext cx="0" cy="746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V="1">
              <a:off x="609599" y="3410755"/>
              <a:ext cx="999662" cy="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609599" y="3947162"/>
              <a:ext cx="495240" cy="341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109430" y="3940935"/>
              <a:ext cx="445202" cy="347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下矢印 27"/>
          <p:cNvSpPr/>
          <p:nvPr/>
        </p:nvSpPr>
        <p:spPr>
          <a:xfrm rot="16200000">
            <a:off x="1837470" y="2887097"/>
            <a:ext cx="734096" cy="1437978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353941" y="2499575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57" y="4555906"/>
            <a:ext cx="177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クライアント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プログラム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インターフェイス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find()</a:t>
            </a:r>
            <a:r>
              <a:rPr lang="ja-JP" altLang="en-US" dirty="0"/>
              <a:t>･･･</a:t>
            </a:r>
            <a:r>
              <a:rPr kumimoji="1" lang="ja-JP" altLang="en-US" dirty="0" smtClean="0"/>
              <a:t>主キー検索</a:t>
            </a:r>
            <a:endParaRPr kumimoji="1" lang="en-US" altLang="ja-JP" dirty="0" smtClean="0"/>
          </a:p>
          <a:p>
            <a:r>
              <a:rPr lang="en-US" altLang="ja-JP" dirty="0" smtClean="0"/>
              <a:t>persist()</a:t>
            </a:r>
            <a:r>
              <a:rPr lang="ja-JP" altLang="en-US" dirty="0" smtClean="0"/>
              <a:t>･･･新規追加を予約する</a:t>
            </a:r>
            <a:endParaRPr lang="en-US" altLang="ja-JP" dirty="0" smtClean="0"/>
          </a:p>
          <a:p>
            <a:r>
              <a:rPr lang="en-US" altLang="ja-JP" dirty="0" smtClean="0"/>
              <a:t>remove()</a:t>
            </a:r>
            <a:r>
              <a:rPr lang="ja-JP" altLang="en-US" dirty="0" smtClean="0"/>
              <a:t>･･･削除を予約する</a:t>
            </a:r>
            <a:endParaRPr lang="en-US" altLang="ja-JP" dirty="0" smtClean="0"/>
          </a:p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･･･エンティティを永続化コンテキスト管理下に置く</a:t>
            </a:r>
            <a:endParaRPr kumimoji="1" lang="en-US" altLang="ja-JP" dirty="0" smtClean="0"/>
          </a:p>
          <a:p>
            <a:r>
              <a:rPr lang="en-US" altLang="ja-JP" dirty="0" smtClean="0"/>
              <a:t>detach()</a:t>
            </a:r>
            <a:r>
              <a:rPr lang="ja-JP" altLang="en-US" dirty="0" smtClean="0"/>
              <a:t>･･･エンティティを永続化コンテキストから切り離す</a:t>
            </a:r>
            <a:endParaRPr lang="en-US" altLang="ja-JP" dirty="0" smtClean="0"/>
          </a:p>
          <a:p>
            <a:r>
              <a:rPr kumimoji="1" lang="en-US" altLang="ja-JP" dirty="0" smtClean="0"/>
              <a:t>clear()</a:t>
            </a:r>
            <a:r>
              <a:rPr kumimoji="1" lang="ja-JP" altLang="en-US" dirty="0" smtClean="0"/>
              <a:t>･･･全</a:t>
            </a:r>
            <a:r>
              <a:rPr lang="ja-JP" altLang="en-US" dirty="0" smtClean="0"/>
              <a:t>エンティティ</a:t>
            </a:r>
            <a:r>
              <a:rPr lang="ja-JP" altLang="en-US" dirty="0"/>
              <a:t>を永続化コンテキストから</a:t>
            </a:r>
            <a:r>
              <a:rPr lang="ja-JP" altLang="en-US" dirty="0" smtClean="0"/>
              <a:t>切り離す</a:t>
            </a:r>
            <a:endParaRPr lang="en-US" altLang="ja-JP" dirty="0" smtClean="0"/>
          </a:p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･･･</a:t>
            </a:r>
            <a:r>
              <a:rPr lang="ja-JP" altLang="en-US" dirty="0" smtClean="0"/>
              <a:t>永続化コンテキスト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変更を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に反映する</a:t>
            </a:r>
            <a:endParaRPr kumimoji="1" lang="en-US" altLang="ja-JP" dirty="0" smtClean="0"/>
          </a:p>
          <a:p>
            <a:r>
              <a:rPr lang="en-US" altLang="ja-JP" dirty="0" smtClean="0"/>
              <a:t>refresh()</a:t>
            </a:r>
            <a:r>
              <a:rPr lang="ja-JP" altLang="en-US" dirty="0" smtClean="0"/>
              <a:t>･･･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の変更を永続化コンテキストに反映する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永続化</a:t>
            </a:r>
            <a:r>
              <a:rPr lang="ja-JP" altLang="en-US" dirty="0"/>
              <a:t>コンテキスト</a:t>
            </a:r>
            <a:r>
              <a:rPr lang="ja-JP" altLang="en-US" dirty="0" smtClean="0"/>
              <a:t>とは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が管理するエンティティ</a:t>
            </a:r>
            <a:r>
              <a:rPr lang="ja-JP" altLang="en-US" dirty="0" smtClean="0"/>
              <a:t>を保持する場所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は、永続化コンテキスト内のエンティティのみを管理する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5400" b="1" dirty="0" smtClean="0">
                <a:solidFill>
                  <a:srgbClr val="FF0000"/>
                </a:solidFill>
              </a:rPr>
              <a:t>#ccc_cd2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JPA</a:t>
            </a:r>
            <a:r>
              <a:rPr lang="ja-JP" altLang="en-US" dirty="0" smtClean="0">
                <a:solidFill>
                  <a:schemeClr val="tx1"/>
                </a:solidFill>
              </a:rPr>
              <a:t>について基礎、および</a:t>
            </a:r>
            <a:r>
              <a:rPr kumimoji="1" lang="ja-JP" altLang="en-US" dirty="0" smtClean="0">
                <a:solidFill>
                  <a:schemeClr val="tx1"/>
                </a:solidFill>
              </a:rPr>
              <a:t>初学者の方が間違えやすい「はまりポイント」を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解説します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エンティティの</a:t>
            </a:r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が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されてすぐ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が永続化コンテキストの管理下にある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</a:t>
            </a:r>
            <a:r>
              <a:rPr lang="ja-JP" altLang="en-US" dirty="0"/>
              <a:t>永続化コンテキストの</a:t>
            </a:r>
            <a:r>
              <a:rPr lang="ja-JP" altLang="en-US" dirty="0" smtClean="0"/>
              <a:t>管理下から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切り離されている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REMOVED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からの削除が予約されてい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★重要★ 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remove()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基本的な書き方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464232"/>
            <a:ext cx="8392520" cy="306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err="1">
                <a:solidFill>
                  <a:schemeClr val="tx1"/>
                </a:solidFill>
              </a:rPr>
              <a:t>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Persistence.createEntityManagerFactory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b="1" dirty="0" err="1">
                <a:solidFill>
                  <a:srgbClr val="FF0000"/>
                </a:solidFill>
              </a:rPr>
              <a:t>samplePU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400" dirty="0" err="1">
                <a:solidFill>
                  <a:schemeClr val="tx1"/>
                </a:solidFill>
              </a:rPr>
              <a:t>EntityManager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emf.createEntityManager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処理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em.close</a:t>
            </a:r>
            <a:r>
              <a:rPr lang="en-US" altLang="ja-JP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emf.close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656881" y="1138068"/>
            <a:ext cx="3118630" cy="1224366"/>
          </a:xfrm>
          <a:prstGeom prst="wedgeRoundRectCallout">
            <a:avLst>
              <a:gd name="adj1" fmla="val -10894"/>
              <a:gd name="adj2" fmla="val 1017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persistence.xml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persistence-unit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属性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主キー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1487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>
                <a:solidFill>
                  <a:schemeClr val="tx1"/>
                </a:solidFill>
              </a:rPr>
              <a:t>, 19985678);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82991" y="4081885"/>
            <a:ext cx="8392520" cy="213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Connection(50826412)--SELECT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[19985678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Happy </a:t>
            </a:r>
            <a:r>
              <a:rPr lang="en-US" altLang="ja-JP" sz="2800" dirty="0">
                <a:solidFill>
                  <a:schemeClr val="tx1"/>
                </a:solidFill>
              </a:rPr>
              <a:t>End Searching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3533614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119405" y="929897"/>
            <a:ext cx="3738562" cy="901485"/>
          </a:xfrm>
          <a:prstGeom prst="wedgeRoundRectCallout">
            <a:avLst>
              <a:gd name="adj1" fmla="val -28305"/>
              <a:gd name="adj2" fmla="val 10459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エンティティクラス名と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主キー値を指定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119405" y="5338386"/>
            <a:ext cx="3738562" cy="901485"/>
          </a:xfrm>
          <a:prstGeom prst="wedgeRoundRectCallout">
            <a:avLst>
              <a:gd name="adj1" fmla="val -31159"/>
              <a:gd name="adj2" fmla="val -779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SELECT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361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new Manufacturer();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("HOGE");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persist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3815570" y="4060592"/>
            <a:ext cx="3738562" cy="1228758"/>
          </a:xfrm>
          <a:prstGeom prst="wedgeRoundRectCallout">
            <a:avLst>
              <a:gd name="adj1" fmla="val -71750"/>
              <a:gd name="adj2" fmla="val -3066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で永続化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commit()</a:t>
            </a:r>
            <a:r>
              <a:rPr lang="ja-JP" altLang="en-US" sz="2400" dirty="0" smtClean="0">
                <a:solidFill>
                  <a:schemeClr val="tx1"/>
                </a:solidFill>
              </a:rPr>
              <a:t>で確定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1807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Connection(1168076863)--INSERT INTO MANUFACTURER (MANUFACTURER_ID, ADDRESSLINE1, ADDRESSLINE2, CITY, EMAIL, FAX, NAME, PHONE, REP, STATE, ZIP) VALUES (?, ?, ?, ?, ?, ?, ?, ?, ?, ?,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[1, null, null, null, null, null, HOGE, null, null, null, null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5" y="3998515"/>
            <a:ext cx="8392520" cy="210919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91892" y="5796366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5119405" y="747017"/>
            <a:ext cx="3738562" cy="901485"/>
          </a:xfrm>
          <a:prstGeom prst="wedgeRoundRectCallout">
            <a:avLst>
              <a:gd name="adj1" fmla="val -25859"/>
              <a:gd name="adj2" fmla="val 8769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INSERT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610099" y="3864243"/>
            <a:ext cx="3738562" cy="901485"/>
          </a:xfrm>
          <a:prstGeom prst="wedgeRoundRectCallout">
            <a:avLst>
              <a:gd name="adj1" fmla="val -26267"/>
              <a:gd name="adj2" fmla="val 1451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レコードが追加される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16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, 1);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setName</a:t>
            </a:r>
            <a:r>
              <a:rPr lang="en-US" altLang="ja-JP" sz="2800" dirty="0">
                <a:solidFill>
                  <a:schemeClr val="tx1"/>
                </a:solidFill>
              </a:rPr>
              <a:t>("FUGA");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357114" y="3409628"/>
            <a:ext cx="3738562" cy="1270862"/>
          </a:xfrm>
          <a:prstGeom prst="wedgeRoundRectCallout">
            <a:avLst>
              <a:gd name="adj1" fmla="val -63708"/>
              <a:gd name="adj2" fmla="val -5102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find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で取ってくる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setter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で変更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</a:t>
            </a:r>
            <a:r>
              <a:rPr lang="en-US" altLang="ja-JP" sz="2000" dirty="0" smtClean="0">
                <a:solidFill>
                  <a:schemeClr val="tx1"/>
                </a:solidFill>
              </a:rPr>
              <a:t>)--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UPDATE </a:t>
            </a:r>
            <a:r>
              <a:rPr lang="en-US" altLang="ja-JP" sz="2000" dirty="0">
                <a:solidFill>
                  <a:schemeClr val="tx1"/>
                </a:solidFill>
              </a:rPr>
              <a:t>MANUFACTURER SET </a:t>
            </a:r>
            <a:r>
              <a:rPr lang="en-US" altLang="ja-JP" sz="2000" b="1" dirty="0">
                <a:solidFill>
                  <a:srgbClr val="FF0000"/>
                </a:solidFill>
              </a:rPr>
              <a:t>NAME = ? </a:t>
            </a:r>
            <a:r>
              <a:rPr lang="en-US" altLang="ja-JP" sz="2000" dirty="0">
                <a:solidFill>
                  <a:schemeClr val="tx1"/>
                </a:solidFill>
              </a:rPr>
              <a:t>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変更</a:t>
            </a:r>
            <a:r>
              <a:rPr lang="ja-JP" altLang="en-US" sz="2400" dirty="0" smtClean="0">
                <a:solidFill>
                  <a:schemeClr val="tx1"/>
                </a:solidFill>
              </a:rPr>
              <a:t>した</a:t>
            </a:r>
            <a:r>
              <a:rPr lang="ja-JP" altLang="en-US" sz="2400" dirty="0">
                <a:solidFill>
                  <a:schemeClr val="tx1"/>
                </a:solidFill>
              </a:rPr>
              <a:t>列</a:t>
            </a:r>
            <a:r>
              <a:rPr lang="ja-JP" altLang="en-US" sz="2400" dirty="0" smtClean="0">
                <a:solidFill>
                  <a:schemeClr val="tx1"/>
                </a:solidFill>
              </a:rPr>
              <a:t>のみ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対象のエンティティが</a:t>
            </a: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状態でないと、更新が反映されない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find</a:t>
            </a:r>
            <a:r>
              <a:rPr lang="en-US" altLang="ja-JP" dirty="0"/>
              <a:t>()</a:t>
            </a:r>
            <a:r>
              <a:rPr lang="ja-JP" altLang="en-US" dirty="0"/>
              <a:t>で検索したものを変更する</a:t>
            </a:r>
          </a:p>
          <a:p>
            <a:pPr lvl="1"/>
            <a:r>
              <a:rPr lang="ja-JP" altLang="en-US" dirty="0" smtClean="0"/>
              <a:t>方法②：</a:t>
            </a:r>
            <a:r>
              <a:rPr lang="en-US" altLang="ja-JP" dirty="0" smtClean="0"/>
              <a:t>new</a:t>
            </a:r>
            <a:r>
              <a:rPr lang="ja-JP" altLang="en-US" dirty="0"/>
              <a:t>したエンティティを</a:t>
            </a:r>
            <a:r>
              <a:rPr lang="en-US" altLang="ja-JP" dirty="0"/>
              <a:t>merge()</a:t>
            </a:r>
            <a:r>
              <a:rPr lang="ja-JP" altLang="en-US" dirty="0"/>
              <a:t>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</a:t>
            </a:r>
            <a:r>
              <a:rPr lang="ja-JP" altLang="en-US" dirty="0"/>
              <a:t>も</a:t>
            </a:r>
            <a:r>
              <a:rPr lang="ja-JP" altLang="en-US" dirty="0" smtClean="0"/>
              <a:t>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して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多田真敏（ただまさとし）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大阪出身、香川育ちの</a:t>
            </a:r>
            <a:r>
              <a:rPr lang="en-US" altLang="ja-JP" dirty="0" smtClean="0"/>
              <a:t>31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などを中心に</a:t>
            </a:r>
            <a:r>
              <a:rPr kumimoji="1" lang="ja-JP" altLang="en-US" dirty="0" smtClean="0"/>
              <a:t>研修講師やってます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JJUG CCC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回連続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回目の出場</a:t>
            </a:r>
            <a:endParaRPr kumimoji="1" lang="en-US" altLang="ja-JP" dirty="0" smtClean="0"/>
          </a:p>
          <a:p>
            <a:r>
              <a:rPr lang="en-US" altLang="ja-JP" dirty="0" smtClean="0"/>
              <a:t>SNS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suke_masa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はてなブログ：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 事始め！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：</a:t>
            </a:r>
            <a:r>
              <a:rPr lang="en-US" altLang="ja-JP" dirty="0"/>
              <a:t>https://github.com/MasatoshiTada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8" name="Picture 4" descr="tada-s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497839"/>
            <a:ext cx="2451354" cy="24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これでも更新可能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   </a:t>
            </a:r>
            <a:r>
              <a:rPr lang="en-US" altLang="ja-JP" sz="2000" dirty="0" smtClean="0">
                <a:solidFill>
                  <a:schemeClr val="tx1"/>
                </a:solidFill>
              </a:rPr>
              <a:t>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Connection(1168076863)--UPDATE MANUFACTURER SET NAME = ?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lang="en-US" altLang="ja-JP" sz="2400" dirty="0" smtClean="0">
                <a:solidFill>
                  <a:schemeClr val="tx1"/>
                </a:solidFill>
              </a:rPr>
              <a:t>UPDATE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69752" y="4633993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例外！？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削除だけできません問題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remove()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5715000" y="1339883"/>
            <a:ext cx="3276288" cy="1322831"/>
          </a:xfrm>
          <a:prstGeom prst="wedgeRoundRectCallout">
            <a:avLst>
              <a:gd name="adj1" fmla="val -36247"/>
              <a:gd name="adj2" fmla="val 10349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状態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じゃないと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remove()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できない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401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すれば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できるはず！？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262034" y="4633993"/>
            <a:ext cx="4346280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同じ例外！？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になってない！？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kumimoji="1" lang="ja-JP" altLang="en-US" dirty="0" smtClean="0"/>
              <a:t>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Javadoc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9" y="1930400"/>
            <a:ext cx="7882020" cy="394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360382" y="2727697"/>
            <a:ext cx="421924" cy="402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9089" y="4832884"/>
            <a:ext cx="6382640" cy="1038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110995"/>
              <a:gd name="adj2" fmla="val 5838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に戻り値がある！？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JSR 338</a:t>
            </a:r>
            <a:r>
              <a:rPr lang="en-US" altLang="ja-JP" dirty="0"/>
              <a:t>(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2.1</a:t>
            </a:r>
            <a:r>
              <a:rPr kumimoji="1" lang="ja-JP" altLang="en-US" dirty="0" smtClean="0"/>
              <a:t>の仕様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550895"/>
          </a:xfrm>
        </p:spPr>
        <p:txBody>
          <a:bodyPr/>
          <a:lstStyle/>
          <a:p>
            <a:r>
              <a:rPr lang="en-US" altLang="ja-JP" dirty="0" smtClean="0"/>
              <a:t>3.2.7.1 Merging Detached Entity State</a:t>
            </a:r>
          </a:p>
          <a:p>
            <a:pPr lvl="1"/>
            <a:r>
              <a:rPr lang="ja-JP" altLang="en-US" dirty="0" smtClean="0"/>
              <a:t>エンティティ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DETACHED</a:t>
            </a:r>
            <a:r>
              <a:rPr lang="ja-JP" altLang="en-US" dirty="0" smtClean="0"/>
              <a:t>状態の場合、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ja-JP" altLang="en-US" dirty="0" smtClean="0"/>
              <a:t>と同じ識別子を持つ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にコピーされる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または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が新規生成される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818054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lang="ja-JP" altLang="en-US" sz="2800" dirty="0">
                <a:solidFill>
                  <a:schemeClr val="tx1"/>
                </a:solidFill>
              </a:rPr>
              <a:t>引数</a:t>
            </a:r>
            <a:r>
              <a:rPr lang="ja-JP" altLang="en-US" sz="2800" dirty="0" smtClean="0">
                <a:solidFill>
                  <a:schemeClr val="tx1"/>
                </a:solidFill>
              </a:rPr>
              <a:t>のコピーが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状態になり、それが戻り値となる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引数自体は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状態にならない！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操作とエンティティの状態</a:t>
            </a:r>
            <a:endParaRPr kumimoji="1"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のリレーション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Language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JPQL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99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r>
              <a:rPr kumimoji="1" lang="ja-JP" altLang="en-US" dirty="0" smtClean="0"/>
              <a:t>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21491"/>
              <a:gd name="adj2" fmla="val 15595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の戻り値を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391567"/>
            <a:ext cx="8392520" cy="2057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DELETE FROM MANUFACTURER WHERE (MANUFACTURER_ID = ?)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]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ちゃんと削除されてる</a:t>
            </a:r>
            <a:r>
              <a:rPr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</a:t>
            </a:r>
            <a:r>
              <a:rPr lang="ja-JP" altLang="en-US" dirty="0"/>
              <a:t>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別解①</a:t>
            </a:r>
            <a:r>
              <a:rPr lang="ja-JP" altLang="en-US" dirty="0"/>
              <a:t>：</a:t>
            </a:r>
            <a:r>
              <a:rPr kumimoji="1" lang="en-US" altLang="ja-JP" dirty="0" smtClean="0"/>
              <a:t>find()</a:t>
            </a:r>
            <a:r>
              <a:rPr kumimoji="1" lang="ja-JP" altLang="en-US" dirty="0" smtClean="0"/>
              <a:t>で取得したエンティティを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find()</a:t>
            </a:r>
            <a:r>
              <a:rPr lang="ja-JP" altLang="en-US" dirty="0" smtClean="0"/>
              <a:t>したものは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別解②：</a:t>
            </a:r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文を使う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アクセスが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回で済む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0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もう少し詳しく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でも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は可能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persist()</a:t>
            </a:r>
            <a:r>
              <a:rPr lang="ja-JP" altLang="en-US" dirty="0" smtClean="0"/>
              <a:t>は主キー重複の際は例外発生、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merge()</a:t>
            </a:r>
            <a:r>
              <a:rPr lang="ja-JP" altLang="en-US" dirty="0" smtClean="0"/>
              <a:t>は</a:t>
            </a:r>
            <a:r>
              <a:rPr lang="ja-JP" altLang="en-US" dirty="0"/>
              <a:t>主キー重複の際</a:t>
            </a:r>
            <a:r>
              <a:rPr lang="ja-JP" altLang="en-US" dirty="0" smtClean="0"/>
              <a:t>は</a:t>
            </a:r>
            <a:r>
              <a:rPr lang="ja-JP" altLang="en-US" dirty="0"/>
              <a:t>例外</a:t>
            </a:r>
            <a:r>
              <a:rPr lang="ja-JP" altLang="en-US" dirty="0" smtClean="0"/>
              <a:t>にならず、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後に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す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r>
              <a:rPr lang="en-US" altLang="ja-JP" dirty="0" smtClean="0"/>
              <a:t>flush()</a:t>
            </a:r>
            <a:r>
              <a:rPr lang="ja-JP" altLang="en-US" dirty="0" smtClean="0"/>
              <a:t>時に、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状態のエンティティと、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との差分（変更分）を一気に反映する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発行タイミング等は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実装によって異なる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リレーション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1688150"/>
            <a:ext cx="8001001" cy="628330"/>
          </a:xfrm>
        </p:spPr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OneToMany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ManyToOne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5825" y="4413309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</a:t>
            </a:r>
            <a:r>
              <a:rPr lang="en-US" altLang="ja-JP" sz="2400" dirty="0" smtClean="0">
                <a:solidFill>
                  <a:schemeClr val="tx1"/>
                </a:solidFill>
              </a:rPr>
              <a:t>Product 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ManyToOne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67570"/>
          </a:xfrm>
        </p:spPr>
        <p:txBody>
          <a:bodyPr/>
          <a:lstStyle/>
          <a:p>
            <a:r>
              <a:rPr kumimoji="1" lang="ja-JP" altLang="en-US" dirty="0" smtClean="0"/>
              <a:t>関連のあるエンティティに対して、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道連れに同じ操作を行う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CascadeType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ALL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DETACH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FLUSH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PERSIST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REFRESH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4328160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cascade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カスケードの活用例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6435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受注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ja-JP" altLang="en-US" dirty="0" smtClean="0"/>
              <a:t>側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と受注明細</a:t>
            </a:r>
            <a:r>
              <a:rPr kumimoji="1" lang="en-US" altLang="ja-JP" dirty="0" smtClean="0"/>
              <a:t>(N</a:t>
            </a:r>
            <a:r>
              <a:rPr kumimoji="1" lang="ja-JP" altLang="en-US" dirty="0" smtClean="0"/>
              <a:t>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を一括登録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7537" y="3169920"/>
            <a:ext cx="8509095" cy="3119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受注 </a:t>
            </a:r>
            <a:r>
              <a:rPr lang="en-US" altLang="ja-JP" sz="3200" dirty="0" smtClean="0">
                <a:solidFill>
                  <a:schemeClr val="tx1"/>
                </a:solidFill>
              </a:rPr>
              <a:t>order = new </a:t>
            </a:r>
            <a:r>
              <a:rPr lang="ja-JP" altLang="en-US" sz="3200" dirty="0" smtClean="0">
                <a:solidFill>
                  <a:schemeClr val="tx1"/>
                </a:solidFill>
              </a:rPr>
              <a:t>受注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b="1" dirty="0" smtClean="0">
                <a:solidFill>
                  <a:srgbClr val="FF0000"/>
                </a:solidFill>
              </a:rPr>
              <a:t>// 3</a:t>
            </a:r>
            <a:r>
              <a:rPr lang="ja-JP" altLang="en-US" sz="3200" b="1" dirty="0" err="1" smtClean="0">
                <a:solidFill>
                  <a:srgbClr val="FF0000"/>
                </a:solidFill>
              </a:rPr>
              <a:t>つの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受注明細</a:t>
            </a:r>
            <a:r>
              <a:rPr lang="ja-JP" altLang="en-US" sz="3200" b="1" dirty="0">
                <a:solidFill>
                  <a:srgbClr val="FF0000"/>
                </a:solidFill>
              </a:rPr>
              <a:t>も同時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INSER</a:t>
            </a:r>
            <a:r>
              <a:rPr lang="en-US" altLang="ja-JP" sz="3200" b="1" dirty="0">
                <a:solidFill>
                  <a:srgbClr val="FF0000"/>
                </a:solidFill>
              </a:rPr>
              <a:t>T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される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 err="1" smtClean="0">
                <a:solidFill>
                  <a:srgbClr val="FF0000"/>
                </a:solidFill>
              </a:rPr>
              <a:t>em.persist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(order);</a:t>
            </a:r>
          </a:p>
        </p:txBody>
      </p:sp>
    </p:spTree>
    <p:extLst>
      <p:ext uri="{BB962C8B-B14F-4D97-AF65-F5344CB8AC3E}">
        <p14:creationId xmlns:p14="http://schemas.microsoft.com/office/powerpoint/2010/main" val="75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83229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関連のあるエンティティを、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どのタイミングで読み込むか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FetchType.EAGER</a:t>
            </a:r>
            <a:r>
              <a:rPr lang="ja-JP" altLang="en-US" dirty="0" smtClean="0"/>
              <a:t>：即時読み込み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FetchType.LAZY</a:t>
            </a:r>
            <a:r>
              <a:rPr lang="ja-JP" altLang="en-US" dirty="0" smtClean="0"/>
              <a:t>：遅延読み込み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3992880"/>
            <a:ext cx="8392520" cy="221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(cascade 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    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fetch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FetchType.EAGER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よくあるサンプル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176970"/>
          </a:xfrm>
        </p:spPr>
        <p:txBody>
          <a:bodyPr/>
          <a:lstStyle/>
          <a:p>
            <a:r>
              <a:rPr lang="ja-JP" altLang="en-US" dirty="0"/>
              <a:t>社員</a:t>
            </a:r>
            <a:r>
              <a:rPr lang="en-US" altLang="ja-JP" dirty="0"/>
              <a:t>(Employee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kumimoji="1" lang="ja-JP" altLang="en-US" dirty="0" smtClean="0"/>
              <a:t>部署</a:t>
            </a:r>
            <a:r>
              <a:rPr kumimoji="1" lang="en-US" altLang="ja-JP" dirty="0" smtClean="0"/>
              <a:t>(Department)</a:t>
            </a:r>
          </a:p>
          <a:p>
            <a:pPr lvl="1"/>
            <a:r>
              <a:rPr lang="ja-JP" altLang="en-US" dirty="0"/>
              <a:t>社員</a:t>
            </a:r>
            <a:r>
              <a:rPr lang="ja-JP" altLang="en-US" dirty="0" smtClean="0"/>
              <a:t>：部署はＮ：１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49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19811"/>
              </p:ext>
            </p:extLst>
          </p:nvPr>
        </p:nvGraphicFramePr>
        <p:xfrm>
          <a:off x="5579281" y="3663923"/>
          <a:ext cx="30657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61"/>
                <a:gridCol w="1722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SALES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DEVELOP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54461"/>
              </p:ext>
            </p:extLst>
          </p:nvPr>
        </p:nvGraphicFramePr>
        <p:xfrm>
          <a:off x="609598" y="3679163"/>
          <a:ext cx="43456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39"/>
                <a:gridCol w="1558326"/>
                <a:gridCol w="1493520"/>
              </a:tblGrid>
              <a:tr h="41780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Y.Aragaki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R.Matsui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E.Ikuta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R.Sakurai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部署</a:t>
            </a:r>
            <a:r>
              <a:rPr lang="ja-JP" altLang="en-US" dirty="0" smtClean="0"/>
              <a:t>を</a:t>
            </a:r>
            <a:r>
              <a:rPr lang="en-US" altLang="ja-JP" dirty="0"/>
              <a:t>1</a:t>
            </a:r>
            <a:r>
              <a:rPr lang="ja-JP" altLang="en-US" dirty="0" smtClean="0"/>
              <a:t>つ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</a:t>
            </a:r>
            <a:r>
              <a:rPr lang="en-US" altLang="ja-JP" sz="2400" dirty="0" smtClean="0">
                <a:solidFill>
                  <a:schemeClr val="tx1"/>
                </a:solidFill>
              </a:rPr>
              <a:t>ID</a:t>
            </a:r>
            <a:r>
              <a:rPr lang="ja-JP" altLang="en-US" sz="2400" dirty="0" smtClean="0">
                <a:solidFill>
                  <a:schemeClr val="tx1"/>
                </a:solidFill>
              </a:rPr>
              <a:t>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の部署を削除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削除した結果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755760"/>
            <a:ext cx="7998715" cy="193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16667"/>
            <a:ext cx="7998715" cy="2494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607311" y="3297404"/>
            <a:ext cx="8001002" cy="31626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775960" y="2257388"/>
            <a:ext cx="3215640" cy="1270862"/>
          </a:xfrm>
          <a:prstGeom prst="wedgeRoundRectCallout">
            <a:avLst>
              <a:gd name="adj1" fmla="val -37528"/>
              <a:gd name="adj2" fmla="val 20950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部署だけでなく、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も消えてる！</a:t>
            </a:r>
            <a:r>
              <a:rPr kumimoji="1" lang="ja-JP" altLang="en-US" sz="24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07311" y="5629124"/>
            <a:ext cx="8001002" cy="6085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データ吹っ飛びました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331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@Entity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public class Department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>
                <a:solidFill>
                  <a:schemeClr val="tx1"/>
                </a:solidFill>
              </a:rPr>
              <a:t>@</a:t>
            </a:r>
            <a:r>
              <a:rPr lang="en-US" altLang="ja-JP" sz="2800" dirty="0" err="1">
                <a:solidFill>
                  <a:schemeClr val="tx1"/>
                </a:solidFill>
              </a:rPr>
              <a:t>OneToMany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mappedBy</a:t>
            </a:r>
            <a:r>
              <a:rPr lang="en-US" altLang="ja-JP" sz="2800" dirty="0">
                <a:solidFill>
                  <a:schemeClr val="tx1"/>
                </a:solidFill>
              </a:rPr>
              <a:t> = "department",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cascade = </a:t>
            </a:r>
            <a:r>
              <a:rPr lang="en-US" altLang="ja-JP" sz="2800" b="1" dirty="0" err="1">
                <a:solidFill>
                  <a:srgbClr val="FF0000"/>
                </a:solidFill>
              </a:rPr>
              <a:t>CascadeType.ALL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fetch = </a:t>
            </a:r>
            <a:r>
              <a:rPr lang="en-US" altLang="ja-JP" sz="2800" b="1" dirty="0" err="1">
                <a:solidFill>
                  <a:srgbClr val="FF0000"/>
                </a:solidFill>
              </a:rPr>
              <a:t>FetchType.EAGER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private List&lt;Employee&gt; </a:t>
            </a:r>
            <a:r>
              <a:rPr lang="en-US" altLang="ja-JP" sz="2800" dirty="0" err="1">
                <a:solidFill>
                  <a:schemeClr val="tx1"/>
                </a:solidFill>
              </a:rPr>
              <a:t>employeeList</a:t>
            </a:r>
            <a:r>
              <a:rPr lang="en-US" altLang="ja-JP" sz="2800" dirty="0">
                <a:solidFill>
                  <a:schemeClr val="tx1"/>
                </a:solidFill>
              </a:rPr>
              <a:t>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638800" y="1417701"/>
            <a:ext cx="3368040" cy="1270862"/>
          </a:xfrm>
          <a:prstGeom prst="wedgeRoundRectCallout">
            <a:avLst>
              <a:gd name="adj1" fmla="val -38885"/>
              <a:gd name="adj2" fmla="val 14355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かつ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FetchType.EAGER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このタイミングで、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関連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同時に読み込まれる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806279" y="5052317"/>
            <a:ext cx="3738562" cy="1270862"/>
          </a:xfrm>
          <a:prstGeom prst="wedgeRoundRectCallout">
            <a:avLst>
              <a:gd name="adj1" fmla="val 582"/>
              <a:gd name="adj2" fmla="val -1586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部署と道連れに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r>
              <a:rPr kumimoji="1" lang="ja-JP" altLang="en-US" sz="2400" dirty="0">
                <a:solidFill>
                  <a:schemeClr val="tx1"/>
                </a:solidFill>
              </a:rPr>
              <a:t>削除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1737361"/>
            <a:ext cx="8392520" cy="45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DEPT_ID, NAME 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EMP_ID, NAME, DEPT_ID 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   </a:t>
            </a:r>
            <a:r>
              <a:rPr lang="en-US" altLang="ja-JP" sz="2400" dirty="0" smtClean="0">
                <a:solidFill>
                  <a:schemeClr val="tx1"/>
                </a:solidFill>
              </a:rPr>
              <a:t>bind </a:t>
            </a:r>
            <a:r>
              <a:rPr lang="en-US" altLang="ja-JP" sz="2400" dirty="0">
                <a:solidFill>
                  <a:schemeClr val="tx1"/>
                </a:solidFill>
              </a:rPr>
              <a:t>=&gt; [101]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[102]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</p:txBody>
      </p:sp>
    </p:spTree>
    <p:extLst>
      <p:ext uri="{BB962C8B-B14F-4D97-AF65-F5344CB8AC3E}">
        <p14:creationId xmlns:p14="http://schemas.microsoft.com/office/powerpoint/2010/main" val="20444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カスケードは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禁止！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IDE</a:t>
            </a:r>
            <a:r>
              <a:rPr lang="ja-JP" altLang="en-US" dirty="0" smtClean="0"/>
              <a:t>で自動生成すると、</a:t>
            </a:r>
            <a:r>
              <a:rPr lang="en-US" altLang="ja-JP" dirty="0" smtClean="0"/>
              <a:t>ALL</a:t>
            </a:r>
            <a:r>
              <a:rPr lang="ja-JP" altLang="en-US" dirty="0" smtClean="0"/>
              <a:t>になっている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場合があるので注意</a:t>
            </a:r>
            <a:endParaRPr kumimoji="1" lang="en-US" altLang="ja-JP" dirty="0" smtClean="0"/>
          </a:p>
          <a:p>
            <a:r>
              <a:rPr lang="ja-JP" altLang="en-US" dirty="0"/>
              <a:t>フェッチ</a:t>
            </a:r>
            <a:r>
              <a:rPr lang="ja-JP" altLang="en-US" dirty="0" smtClean="0"/>
              <a:t>は基本的に</a:t>
            </a:r>
            <a:r>
              <a:rPr lang="en-US" altLang="ja-JP" dirty="0" smtClean="0"/>
              <a:t>LAZY</a:t>
            </a:r>
            <a:r>
              <a:rPr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エンティティ自動生成時の注意点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err="1" smtClean="0"/>
              <a:t>NetBeans</a:t>
            </a:r>
            <a:r>
              <a:rPr kumimoji="1" lang="ja-JP" altLang="en-US" dirty="0" smtClean="0"/>
              <a:t>だと、自動生成時に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CascadeType.ALL</a:t>
            </a:r>
            <a:r>
              <a:rPr kumimoji="1" lang="ja-JP" altLang="en-US" dirty="0" smtClean="0"/>
              <a:t>になることがある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必ず確認</a:t>
            </a:r>
            <a:r>
              <a:rPr lang="ja-JP" altLang="en-US" dirty="0"/>
              <a:t>し</a:t>
            </a:r>
            <a:r>
              <a:rPr lang="ja-JP" altLang="en-US" dirty="0" smtClean="0"/>
              <a:t>たほうがいいです</a:t>
            </a:r>
            <a:endParaRPr kumimoji="1" lang="en-US" altLang="ja-JP" dirty="0" smtClean="0"/>
          </a:p>
          <a:p>
            <a:r>
              <a:rPr lang="ja-JP" altLang="en-US" dirty="0" smtClean="0"/>
              <a:t>他の</a:t>
            </a:r>
            <a:r>
              <a:rPr lang="en-US" altLang="ja-JP" dirty="0" smtClean="0"/>
              <a:t>IDE</a:t>
            </a:r>
            <a:r>
              <a:rPr lang="ja-JP" altLang="en-US" dirty="0" smtClean="0"/>
              <a:t>では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Eclipse</a:t>
            </a:r>
            <a:r>
              <a:rPr lang="ja-JP" altLang="en-US" dirty="0" smtClean="0"/>
              <a:t>→生成時にカスケード設定を編集可能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IntelliJ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IDEA</a:t>
            </a:r>
            <a:r>
              <a:rPr kumimoji="1" lang="ja-JP" altLang="en-US" dirty="0" smtClean="0"/>
              <a:t>→サポート機能</a:t>
            </a:r>
            <a:r>
              <a:rPr lang="ja-JP" altLang="en-US" dirty="0" smtClean="0"/>
              <a:t>で編集可能</a:t>
            </a:r>
            <a:endParaRPr lang="en-US" altLang="ja-JP" dirty="0" smtClean="0"/>
          </a:p>
          <a:p>
            <a:pPr lvl="2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www.jetbrains.com/idea/help/java-persistence-api-jpa.html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動的にフェッチ戦略を変える方法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時間の都合上、キーワードのみご紹介</a:t>
            </a:r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JOIN FETCH</a:t>
            </a:r>
            <a:r>
              <a:rPr lang="ja-JP" altLang="en-US" dirty="0" smtClean="0"/>
              <a:t>文を使う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方法②：</a:t>
            </a:r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Graph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動的にカスケード戦略を変える方法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89"/>
            <a:ext cx="8001001" cy="2990529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EclipseLink</a:t>
            </a:r>
            <a:r>
              <a:rPr lang="ja-JP" altLang="en-US" dirty="0" smtClean="0"/>
              <a:t>の独自機能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wiki.eclipse.org/EclipseLink/Examples/JPA/Dynamic#Relationships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試したかったけど、サンプルコードの</a:t>
            </a:r>
            <a:r>
              <a:rPr lang="ja-JP" altLang="en-US" dirty="0"/>
              <a:t>リンク</a:t>
            </a:r>
            <a:r>
              <a:rPr lang="ja-JP" altLang="en-US" dirty="0" smtClean="0"/>
              <a:t>が切れてて</a:t>
            </a:r>
            <a:r>
              <a:rPr lang="ja-JP" altLang="en-US" dirty="0"/>
              <a:t>確認</a:t>
            </a:r>
            <a:r>
              <a:rPr lang="ja-JP" altLang="en-US" dirty="0" smtClean="0"/>
              <a:t>できず</a:t>
            </a:r>
            <a:r>
              <a:rPr lang="en-US" altLang="ja-JP" dirty="0" smtClean="0"/>
              <a:t>(</a:t>
            </a:r>
            <a:r>
              <a:rPr lang="ja-JP" altLang="en-US" dirty="0" smtClean="0"/>
              <a:t>泣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の標準機能になってほしい！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5196839"/>
            <a:ext cx="8392520" cy="990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 smtClean="0">
                <a:solidFill>
                  <a:schemeClr val="tx1"/>
                </a:solidFill>
              </a:rPr>
              <a:t>OneToManyMapping</a:t>
            </a:r>
            <a:r>
              <a:rPr lang="en-US" altLang="ja-JP" sz="2800" dirty="0" smtClean="0">
                <a:solidFill>
                  <a:schemeClr val="tx1"/>
                </a:solidFill>
              </a:rPr>
              <a:t> mapping = </a:t>
            </a:r>
            <a:r>
              <a:rPr lang="ja-JP" altLang="en-US" sz="28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apping.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setCascadeMerge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(true);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6679843" cy="412591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Java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EE</a:t>
            </a:r>
            <a:r>
              <a:rPr kumimoji="1" lang="ja-JP" altLang="en-US" dirty="0" smtClean="0">
                <a:solidFill>
                  <a:schemeClr val="tx1"/>
                </a:solidFill>
              </a:rPr>
              <a:t>標準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.NET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影響を与えている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ADO.NET Entity Framework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2457026"/>
          </a:xfrm>
        </p:spPr>
        <p:txBody>
          <a:bodyPr/>
          <a:lstStyle/>
          <a:p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Java Persistence Query Language</a:t>
            </a:r>
            <a:br>
              <a:rPr kumimoji="1" lang="en-US" altLang="ja-JP" dirty="0" smtClean="0"/>
            </a:br>
            <a:r>
              <a:rPr kumimoji="1" lang="en-US" altLang="ja-JP" dirty="0" smtClean="0"/>
              <a:t>(JPQL)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229602" cy="4125910"/>
          </a:xfrm>
        </p:spPr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専用の問合せ言語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SQL</a:t>
            </a:r>
            <a:r>
              <a:rPr lang="ja-JP" altLang="en-US" b="1" dirty="0" smtClean="0">
                <a:solidFill>
                  <a:srgbClr val="FF0000"/>
                </a:solidFill>
              </a:rPr>
              <a:t>に似て非なるもの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SELECT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文は無い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製品の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方言などに依存せず、問合せを記述できるので</a:t>
            </a:r>
            <a:r>
              <a:rPr lang="ja-JP" altLang="en-US" dirty="0" smtClean="0"/>
              <a:t>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ポータビリティが高い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ただし、検証は自己責任でお願いします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事例（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kikutaro</a:t>
            </a:r>
            <a:r>
              <a:rPr lang="en-US" altLang="ja-JP" dirty="0" smtClean="0"/>
              <a:t>_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SQL Server</a:t>
            </a:r>
            <a:r>
              <a:rPr lang="ja-JP" altLang="en-US" dirty="0" smtClean="0"/>
              <a:t>のアプリを、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組込</a:t>
            </a:r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Derby</a:t>
            </a:r>
            <a:r>
              <a:rPr lang="ja-JP" altLang="en-US" dirty="0" smtClean="0"/>
              <a:t>に移殖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speakerdeck.com/kikutaro/chu-metefalse-java-ee-kai-fa-karaxue-ndakoto-jjug-ccc-2014-spring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456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“SELECT m FROM Manufacturer m ”</a:t>
            </a:r>
          </a:p>
          <a:p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  + “WHERE m.name LIKE :name”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TypedQuery</a:t>
            </a:r>
            <a:r>
              <a:rPr lang="en-US" altLang="ja-JP" sz="2800" dirty="0" smtClean="0">
                <a:solidFill>
                  <a:schemeClr val="tx1"/>
                </a:solidFill>
              </a:rPr>
              <a:t>&lt;Manufacturer&gt; query =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createQuery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query.setParameter</a:t>
            </a:r>
            <a:r>
              <a:rPr lang="en-US" altLang="ja-JP" sz="2800" dirty="0" smtClean="0">
                <a:solidFill>
                  <a:schemeClr val="tx1"/>
                </a:solidFill>
              </a:rPr>
              <a:t>(“name”, “B%”);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List&lt;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&gt; list =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query.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getResultList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for (Manufacturer m : list)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m.getManufacturerId</a:t>
            </a:r>
            <a:r>
              <a:rPr lang="en-US" altLang="ja-JP" sz="2800" dirty="0">
                <a:solidFill>
                  <a:schemeClr val="tx1"/>
                </a:solidFill>
              </a:rPr>
              <a:t>()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      + </a:t>
            </a:r>
            <a:r>
              <a:rPr lang="en-US" altLang="ja-JP" sz="2800" dirty="0">
                <a:solidFill>
                  <a:schemeClr val="tx1"/>
                </a:solidFill>
              </a:rPr>
              <a:t>":" + </a:t>
            </a:r>
            <a:r>
              <a:rPr lang="en-US" altLang="ja-JP" sz="2800" dirty="0" err="1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}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58617"/>
            <a:ext cx="8392520" cy="3791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SELECT MANUFACTURER_ID, ADDRESSLINE1, ADDRESSLINE2, CITY, EMAIL, FAX, NAME, PHONE, REP, STATE, ZIP FROM MANUFACTURER WHERE NAME LIKE ?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[B%]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19971233:Bills Bank and Sons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19985590:Birders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19955564:Birders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19955565:Birders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19984681:Birders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19941212:Birders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19987296:Birders United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991" y="1410346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869752" y="36420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に変換して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実行される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よくある間違い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471" y="2438401"/>
            <a:ext cx="8392520" cy="1341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“select m from manufacturer m ”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+ “where name like :name”;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・・</a:t>
            </a: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869752" y="95925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ではなく、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ほぼ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JPQL</a:t>
            </a:r>
            <a:r>
              <a:rPr lang="ja-JP" altLang="en-US" dirty="0" smtClean="0"/>
              <a:t>のつもりが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書いちゃった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66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別名が必須（</a:t>
            </a:r>
            <a:r>
              <a:rPr lang="ja-JP" altLang="en-US" dirty="0" smtClean="0"/>
              <a:t>識別変数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839" y="3515421"/>
            <a:ext cx="8392520" cy="1063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○</a:t>
            </a:r>
            <a:r>
              <a:rPr lang="en-US" altLang="ja-JP" sz="3200" dirty="0">
                <a:solidFill>
                  <a:schemeClr val="tx1"/>
                </a:solidFill>
              </a:rPr>
              <a:t> SELECT </a:t>
            </a:r>
            <a:r>
              <a:rPr lang="en-US" altLang="ja-JP" sz="3200" dirty="0" smtClean="0">
                <a:solidFill>
                  <a:schemeClr val="tx1"/>
                </a:solidFill>
              </a:rPr>
              <a:t>m </a:t>
            </a:r>
            <a:r>
              <a:rPr lang="en-US" altLang="ja-JP" sz="3200" dirty="0">
                <a:solidFill>
                  <a:schemeClr val="tx1"/>
                </a:solidFill>
              </a:rPr>
              <a:t>FROM Manufacturer </a:t>
            </a:r>
            <a:r>
              <a:rPr lang="en-US" altLang="ja-JP" sz="3200" b="1" dirty="0">
                <a:solidFill>
                  <a:srgbClr val="FF0000"/>
                </a:solidFill>
              </a:rPr>
              <a:t>m</a:t>
            </a:r>
            <a:r>
              <a:rPr lang="en-US" altLang="ja-JP" sz="3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Manufacturer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smtClean="0">
                <a:solidFill>
                  <a:schemeClr val="tx1"/>
                </a:solidFill>
              </a:rPr>
              <a:t>Manufacturer;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747426" y="2209799"/>
            <a:ext cx="4058933" cy="866171"/>
          </a:xfrm>
          <a:prstGeom prst="wedgeRoundRectCallout">
            <a:avLst>
              <a:gd name="adj1" fmla="val 708"/>
              <a:gd name="adj2" fmla="val 11454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識別変数が必須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ja-JP" sz="2400" dirty="0">
                <a:solidFill>
                  <a:schemeClr val="tx1"/>
                </a:solidFill>
              </a:rPr>
              <a:t>i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dentification variable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列抽出では識別変数が必須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3839" y="2090155"/>
            <a:ext cx="8392520" cy="2073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m.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m.</a:t>
            </a:r>
            <a:r>
              <a:rPr lang="en-US" altLang="ja-JP" sz="3200" dirty="0" smtClean="0">
                <a:solidFill>
                  <a:schemeClr val="tx1"/>
                </a:solidFill>
              </a:rPr>
              <a:t>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Manufacturer m;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</a:t>
            </a:r>
            <a:r>
              <a:rPr lang="en-US" altLang="ja-JP" sz="3200" dirty="0">
                <a:solidFill>
                  <a:schemeClr val="tx1"/>
                </a:solidFill>
              </a:rPr>
              <a:t>Manufacturer m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220272" y="4323436"/>
            <a:ext cx="3738562" cy="1270862"/>
          </a:xfrm>
          <a:prstGeom prst="wedgeRoundRectCallout">
            <a:avLst>
              <a:gd name="adj1" fmla="val -42621"/>
              <a:gd name="adj2" fmla="val -10567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としては正しいが、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JPQL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としては正しくない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は一部</a:t>
            </a:r>
            <a:r>
              <a:rPr kumimoji="1" lang="en-US" altLang="ja-JP" dirty="0" smtClean="0"/>
              <a:t>Case Sensitive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9443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などの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の予約語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→大文字・小文字は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エンティティクラス名</a:t>
            </a:r>
            <a:r>
              <a:rPr lang="ja-JP" altLang="en-US" dirty="0"/>
              <a:t>・</a:t>
            </a:r>
            <a:r>
              <a:rPr lang="ja-JP" altLang="en-US" dirty="0" smtClean="0"/>
              <a:t>プロパティ名など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/>
              <a:t>大文字・</a:t>
            </a:r>
            <a:r>
              <a:rPr lang="ja-JP" altLang="en-US" dirty="0" smtClean="0"/>
              <a:t>小文字が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区別される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識別変数→</a:t>
            </a:r>
            <a:r>
              <a:rPr lang="ja-JP" altLang="en-US" dirty="0"/>
              <a:t>大文字・小文字は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4507424"/>
            <a:ext cx="8392520" cy="1735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m FROM Manufacturer m;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2800" dirty="0">
                <a:solidFill>
                  <a:schemeClr val="tx1"/>
                </a:solidFill>
              </a:rPr>
              <a:t>m from </a:t>
            </a:r>
            <a:r>
              <a:rPr lang="en-US" altLang="ja-JP" sz="2800" dirty="0" smtClean="0">
                <a:solidFill>
                  <a:schemeClr val="tx1"/>
                </a:solidFill>
              </a:rPr>
              <a:t>Manufacturer </a:t>
            </a:r>
            <a:r>
              <a:rPr lang="en-US" altLang="ja-JP" sz="2800" dirty="0">
                <a:solidFill>
                  <a:schemeClr val="tx1"/>
                </a:solidFill>
              </a:rPr>
              <a:t>m;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×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</a:t>
            </a:r>
            <a:r>
              <a:rPr lang="en-US" altLang="ja-JP" sz="2800" dirty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from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anufacturer </a:t>
            </a:r>
            <a:r>
              <a:rPr lang="en-US" altLang="ja-JP" sz="2800" dirty="0">
                <a:solidFill>
                  <a:schemeClr val="tx1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select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</a:rPr>
              <a:t>from Manufacturer </a:t>
            </a:r>
            <a:r>
              <a:rPr lang="en-US" altLang="ja-JP" sz="2800" b="1" dirty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の特徴：高生産性・高機能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設定ファイル（</a:t>
            </a:r>
            <a:r>
              <a:rPr lang="en-US" altLang="ja-JP" dirty="0"/>
              <a:t>XML</a:t>
            </a:r>
            <a:r>
              <a:rPr lang="ja-JP" altLang="en-US" dirty="0"/>
              <a:t>）が少ない</a:t>
            </a:r>
            <a:endParaRPr lang="en-US" altLang="ja-JP" dirty="0"/>
          </a:p>
          <a:p>
            <a:pPr lvl="1"/>
            <a:r>
              <a:rPr lang="en-US" altLang="ja-JP" dirty="0"/>
              <a:t>Hibernate</a:t>
            </a:r>
            <a:r>
              <a:rPr lang="ja-JP" altLang="en-US" dirty="0" err="1"/>
              <a:t>のような</a:t>
            </a:r>
            <a:r>
              <a:rPr lang="ja-JP" altLang="en-US" dirty="0"/>
              <a:t>マッピングファイルは</a:t>
            </a:r>
            <a:r>
              <a:rPr lang="ja-JP" altLang="en-US" dirty="0" smtClean="0"/>
              <a:t>不要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CoC</a:t>
            </a:r>
            <a:r>
              <a:rPr lang="ja-JP" altLang="en-US" dirty="0" smtClean="0"/>
              <a:t>（設定より規約）によるもの</a:t>
            </a:r>
            <a:endParaRPr lang="en-US" altLang="ja-JP" dirty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/>
              <a:t>などのリレーションをエンティティで表現できる</a:t>
            </a:r>
            <a:endParaRPr lang="en-US" altLang="ja-JP" dirty="0"/>
          </a:p>
          <a:p>
            <a:r>
              <a:rPr lang="en-US" altLang="ja-JP" dirty="0" smtClean="0"/>
              <a:t>JPQL</a:t>
            </a:r>
            <a:r>
              <a:rPr lang="ja-JP" altLang="en-US" dirty="0"/>
              <a:t>による</a:t>
            </a:r>
            <a:r>
              <a:rPr lang="en-US" altLang="ja-JP" dirty="0"/>
              <a:t>DB</a:t>
            </a:r>
            <a:r>
              <a:rPr lang="ja-JP" altLang="en-US" dirty="0"/>
              <a:t>製品非依存な問合せが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と</a:t>
            </a:r>
            <a:r>
              <a:rPr lang="en-US" altLang="ja-JP" dirty="0"/>
              <a:t>JPQL</a:t>
            </a:r>
            <a:r>
              <a:rPr lang="ja-JP" altLang="en-US" dirty="0"/>
              <a:t>の</a:t>
            </a:r>
            <a:r>
              <a:rPr lang="ja-JP" altLang="en-US" dirty="0" smtClean="0"/>
              <a:t>違い④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副問い合わせ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JSR 338 4.6.16 Subqueries</a:t>
            </a:r>
          </a:p>
          <a:p>
            <a:pPr lvl="1"/>
            <a:r>
              <a:rPr lang="ja-JP" altLang="en-US" dirty="0" smtClean="0"/>
              <a:t>副</a:t>
            </a:r>
            <a:r>
              <a:rPr lang="ja-JP" altLang="en-US" dirty="0"/>
              <a:t>問い合</a:t>
            </a:r>
            <a:r>
              <a:rPr lang="ja-JP" altLang="en-US" dirty="0" smtClean="0"/>
              <a:t>わせは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句または</a:t>
            </a:r>
            <a:r>
              <a:rPr lang="en-US" altLang="ja-JP" dirty="0" smtClean="0"/>
              <a:t>HAVING</a:t>
            </a:r>
            <a:r>
              <a:rPr lang="ja-JP" altLang="en-US" dirty="0" smtClean="0"/>
              <a:t>句で使用できる。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70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461593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句では副問い合わせが使えない！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※JSR</a:t>
            </a:r>
            <a:r>
              <a:rPr lang="ja-JP" altLang="en-US" sz="2000" dirty="0" smtClean="0">
                <a:solidFill>
                  <a:schemeClr val="tx1"/>
                </a:solidFill>
              </a:rPr>
              <a:t>には「今後のバージョンで考えるかも」と書いてある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NetBeans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実行ツール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829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persistence.xml</a:t>
            </a:r>
            <a:r>
              <a:rPr lang="ja-JP" altLang="en-US" dirty="0" smtClean="0"/>
              <a:t>を右クリック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[JPQL</a:t>
            </a:r>
            <a:r>
              <a:rPr lang="ja-JP" altLang="en-US" dirty="0" smtClean="0"/>
              <a:t>問い合わせの実行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err="1" smtClean="0"/>
              <a:t>Ctrl+Space</a:t>
            </a:r>
            <a:r>
              <a:rPr lang="ja-JP" altLang="en-US" dirty="0" smtClean="0"/>
              <a:t>で補完が可能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0240" t="10835" r="48690" b="61707"/>
          <a:stretch/>
        </p:blipFill>
        <p:spPr>
          <a:xfrm>
            <a:off x="2789696" y="3735092"/>
            <a:ext cx="360548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名前付きクエリ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98488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エンティティクラスに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NamedQuery</a:t>
            </a:r>
            <a:r>
              <a:rPr lang="ja-JP" altLang="en-US" dirty="0" smtClean="0"/>
              <a:t>を付加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Ctrl+Space</a:t>
            </a:r>
            <a:r>
              <a:rPr lang="ja-JP" altLang="en-US" dirty="0"/>
              <a:t>で補完が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JPQL</a:t>
            </a:r>
            <a:r>
              <a:rPr lang="ja-JP" altLang="en-US" dirty="0" smtClean="0"/>
              <a:t>をエンティティに集約できるので便利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4871" t="23464" r="12837" b="48146"/>
          <a:stretch/>
        </p:blipFill>
        <p:spPr>
          <a:xfrm>
            <a:off x="563103" y="3859078"/>
            <a:ext cx="7998715" cy="2441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Java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EE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の標準技術であること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設定ファイルがほぼ不要</a:t>
            </a:r>
            <a:endParaRPr lang="en-US" altLang="ja-JP" dirty="0" smtClean="0"/>
          </a:p>
          <a:p>
            <a:r>
              <a:rPr lang="ja-JP" altLang="en-US" dirty="0" smtClean="0"/>
              <a:t>カスケードによる一括処理</a:t>
            </a:r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や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による、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DB</a:t>
            </a:r>
            <a:r>
              <a:rPr lang="ja-JP" altLang="en-US" dirty="0" smtClean="0"/>
              <a:t>製品に依存しない問合せ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エンティティの状態が大切！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は特に注意！</a:t>
            </a:r>
            <a:endParaRPr kumimoji="1" lang="en-US" altLang="ja-JP" dirty="0" smtClean="0"/>
          </a:p>
          <a:p>
            <a:r>
              <a:rPr lang="en-US" altLang="ja-JP" dirty="0" err="1" smtClean="0"/>
              <a:t>CascadeType.</a:t>
            </a:r>
            <a:r>
              <a:rPr kumimoji="1" lang="en-US" altLang="ja-JP" dirty="0" err="1" smtClean="0"/>
              <a:t>ALL</a:t>
            </a:r>
            <a:r>
              <a:rPr kumimoji="1" lang="ja-JP" altLang="en-US" dirty="0" smtClean="0"/>
              <a:t>は禁止！</a:t>
            </a:r>
            <a:endParaRPr kumimoji="1"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ではありません！</a:t>
            </a:r>
            <a:endParaRPr lang="en-US" altLang="ja-JP" dirty="0" smtClean="0"/>
          </a:p>
          <a:p>
            <a:r>
              <a:rPr lang="en-US" altLang="ja-JP" dirty="0" smtClean="0"/>
              <a:t>JPA</a:t>
            </a:r>
            <a:r>
              <a:rPr lang="ja-JP" altLang="en-US" dirty="0" smtClean="0"/>
              <a:t>実装や</a:t>
            </a:r>
            <a:r>
              <a:rPr lang="en-US" altLang="ja-JP" dirty="0" smtClean="0"/>
              <a:t>DB</a:t>
            </a:r>
            <a:r>
              <a:rPr lang="ja-JP" altLang="en-US" dirty="0" smtClean="0"/>
              <a:t>製品によって挙動が異なる場合がありますので、必ずログを出して、挙動を確かめながら開発しましょう！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紹介しきれなかった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だと勝手にパラメータ化されちゃう問題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masatoshitada.hatenadiary.jp/entry/2014/12/21/100818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してるのに列が取れてない問題</a:t>
            </a:r>
            <a:endParaRPr kumimoji="1" lang="en-US" altLang="ja-JP" dirty="0" smtClean="0"/>
          </a:p>
          <a:p>
            <a:r>
              <a:rPr lang="en-US" altLang="ja-JP" dirty="0" smtClean="0"/>
              <a:t>DISTINCT</a:t>
            </a:r>
            <a:r>
              <a:rPr lang="ja-JP" altLang="en-US" dirty="0" smtClean="0"/>
              <a:t>の意味が違う問題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095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書籍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マスタリング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 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Beginning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/>
              <a:t> </a:t>
            </a:r>
            <a:r>
              <a:rPr lang="en-US" altLang="ja-JP" dirty="0" smtClean="0"/>
              <a:t>EE 6</a:t>
            </a:r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パフォーマンス</a:t>
            </a:r>
            <a:r>
              <a:rPr lang="ja-JP" altLang="en-US" b="1" dirty="0" smtClean="0">
                <a:solidFill>
                  <a:srgbClr val="FF0000"/>
                </a:solidFill>
              </a:rPr>
              <a:t>←</a:t>
            </a:r>
            <a:r>
              <a:rPr lang="en-US" altLang="ja-JP" b="1" dirty="0" smtClean="0">
                <a:solidFill>
                  <a:srgbClr val="FF0000"/>
                </a:solidFill>
              </a:rPr>
              <a:t>NEW</a:t>
            </a:r>
            <a:r>
              <a:rPr lang="ja-JP" altLang="en-US" b="1" dirty="0" smtClean="0">
                <a:solidFill>
                  <a:srgbClr val="FF0000"/>
                </a:solidFill>
              </a:rPr>
              <a:t>！！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公式資料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EE 7 Tutorial</a:t>
            </a:r>
            <a:r>
              <a:rPr lang="ja-JP" altLang="en-US" dirty="0"/>
              <a:t> </a:t>
            </a:r>
            <a:r>
              <a:rPr lang="en-US" altLang="ja-JP" dirty="0" smtClean="0"/>
              <a:t>Chapter 37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44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JSR 338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勉強会情報など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はまる！</a:t>
            </a:r>
            <a:r>
              <a:rPr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@making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金魚本に載ってない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の話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megascus</a:t>
            </a:r>
            <a:r>
              <a:rPr kumimoji="1" lang="ja-JP" altLang="en-US" dirty="0" smtClean="0"/>
              <a:t>さん）</a:t>
            </a:r>
            <a:endParaRPr kumimoji="1" lang="en-US" altLang="ja-JP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今日この後！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大規模な負荷でもドキドキしない為の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（</a:t>
            </a:r>
            <a:r>
              <a:rPr lang="en-US" altLang="ja-JP" dirty="0"/>
              <a:t>@</a:t>
            </a:r>
            <a:r>
              <a:rPr lang="en-US" altLang="ja-JP" dirty="0" err="1" smtClean="0"/>
              <a:t>nagaseyasuhito</a:t>
            </a:r>
            <a:r>
              <a:rPr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今回のソースコード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</a:t>
            </a:r>
            <a:r>
              <a:rPr lang="ja-JP" altLang="en-US" dirty="0"/>
              <a:t>アップ</a:t>
            </a:r>
            <a:r>
              <a:rPr lang="ja-JP" altLang="en-US" dirty="0" smtClean="0"/>
              <a:t>して</a:t>
            </a:r>
            <a:r>
              <a:rPr lang="ja-JP" altLang="en-US" dirty="0"/>
              <a:t>い</a:t>
            </a:r>
            <a:r>
              <a:rPr kumimoji="1" lang="ja-JP" altLang="en-US" dirty="0" smtClean="0"/>
              <a:t>ます</a:t>
            </a:r>
            <a:endParaRPr lang="en-US" altLang="ja-JP" dirty="0"/>
          </a:p>
          <a:p>
            <a:pPr lvl="1"/>
            <a:r>
              <a:rPr lang="en-US" altLang="ja-JP" dirty="0"/>
              <a:t>https://github.com/MasatoshiTada/hamaru-jpa-light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757612"/>
            <a:ext cx="7998716" cy="252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吹き出し 7"/>
          <p:cNvSpPr/>
          <p:nvPr/>
        </p:nvSpPr>
        <p:spPr>
          <a:xfrm>
            <a:off x="2884152" y="5192450"/>
            <a:ext cx="3449608" cy="848920"/>
          </a:xfrm>
          <a:prstGeom prst="wedgeRoundRectCallout">
            <a:avLst>
              <a:gd name="adj1" fmla="val -71944"/>
              <a:gd name="adj2" fmla="val -1147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MVC 1.0(Java EE 8)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サンプル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もあります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5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705592"/>
              </p:ext>
            </p:extLst>
          </p:nvPr>
        </p:nvGraphicFramePr>
        <p:xfrm>
          <a:off x="792692" y="2114868"/>
          <a:ext cx="74978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14"/>
                <a:gridCol w="1117725"/>
                <a:gridCol w="1117725"/>
                <a:gridCol w="3135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JPA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の一部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6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317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から独立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Java EE 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338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</a:rPr>
                        <a:t>★今ここ！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8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2.2?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338?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対応？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Enjoy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718480" cy="412591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80</a:t>
            </a:fld>
            <a:endParaRPr kumimoji="1" lang="ja-JP" altLang="en-US"/>
          </a:p>
        </p:txBody>
      </p:sp>
      <p:pic>
        <p:nvPicPr>
          <p:cNvPr id="2052" name="Picture 4" descr="http://ja.netbeans.org/nekobean/nekobean_happy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9" y="3397468"/>
            <a:ext cx="4089251" cy="2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仕様と実装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で決まっているのは</a:t>
            </a:r>
            <a:r>
              <a:rPr kumimoji="1" lang="ja-JP" altLang="en-US" dirty="0" smtClean="0"/>
              <a:t>仕様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（≒インターフェイスの集合）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（参照</a:t>
            </a:r>
            <a:r>
              <a:rPr kumimoji="1" lang="ja-JP" altLang="en-US" dirty="0" smtClean="0"/>
              <a:t>実装）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GlassFish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WebLogic</a:t>
            </a:r>
            <a:r>
              <a:rPr kumimoji="1" lang="ja-JP" altLang="en-US" dirty="0" smtClean="0"/>
              <a:t>に内包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</a:p>
          <a:p>
            <a:pPr lvl="2"/>
            <a:r>
              <a:rPr lang="en-US" altLang="ja-JP" dirty="0" err="1" smtClean="0"/>
              <a:t>WildFly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JBoss</a:t>
            </a:r>
            <a:r>
              <a:rPr lang="ja-JP" altLang="en-US" dirty="0" smtClean="0"/>
              <a:t>に内包。</a:t>
            </a:r>
            <a:r>
              <a:rPr lang="en-US" altLang="ja-JP" dirty="0" smtClean="0"/>
              <a:t>Spring</a:t>
            </a:r>
            <a:r>
              <a:rPr lang="ja-JP" altLang="en-US" dirty="0" smtClean="0"/>
              <a:t>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実装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 </a:t>
            </a:r>
            <a:r>
              <a:rPr lang="en-US" altLang="ja-JP" dirty="0" smtClean="0"/>
              <a:t>2.1</a:t>
            </a:r>
            <a:r>
              <a:rPr lang="ja-JP" altLang="en-US" dirty="0" smtClean="0"/>
              <a:t>未対応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(C) CASAREAL, Inc.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3931</Words>
  <Application>Microsoft Office PowerPoint</Application>
  <PresentationFormat>画面に合わせる (4:3)</PresentationFormat>
  <Paragraphs>798</Paragraphs>
  <Slides>80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7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はまる！JPA (初学者向けライト版)</vt:lpstr>
      <vt:lpstr>このセッションについて</vt:lpstr>
      <vt:lpstr>自己紹介</vt:lpstr>
      <vt:lpstr>目次</vt:lpstr>
      <vt:lpstr>①JPAの概要</vt:lpstr>
      <vt:lpstr>JPA（Java Persistence API）</vt:lpstr>
      <vt:lpstr>JPAの特徴：高生産性・高機能</vt:lpstr>
      <vt:lpstr>JPAのバージョン</vt:lpstr>
      <vt:lpstr>仕様と実装</vt:lpstr>
      <vt:lpstr>今回の開発環境</vt:lpstr>
      <vt:lpstr>エンティティクラス</vt:lpstr>
      <vt:lpstr>サンプルDBの構造（一部省略）</vt:lpstr>
      <vt:lpstr>生成されたエンティティ（一部抜粋）</vt:lpstr>
      <vt:lpstr>生成された設定ファイル （persistence.xml）</vt:lpstr>
      <vt:lpstr>ログ出力の設定（EclipseLinkの場合）</vt:lpstr>
      <vt:lpstr>②CRUD操作と エンティティの状態</vt:lpstr>
      <vt:lpstr>JPAの概念図</vt:lpstr>
      <vt:lpstr>EntityManagerインターフェイス</vt:lpstr>
      <vt:lpstr>永続化コンテキストとは？</vt:lpstr>
      <vt:lpstr>エンティティの状態</vt:lpstr>
      <vt:lpstr>★重要★ エンティティの状態遷移</vt:lpstr>
      <vt:lpstr>基本的な書き方</vt:lpstr>
      <vt:lpstr>主キー検索</vt:lpstr>
      <vt:lpstr>新規追加</vt:lpstr>
      <vt:lpstr>新規追加</vt:lpstr>
      <vt:lpstr>更新</vt:lpstr>
      <vt:lpstr>更新</vt:lpstr>
      <vt:lpstr>更新時の注意点</vt:lpstr>
      <vt:lpstr>これでも更新可能</vt:lpstr>
      <vt:lpstr>これでも更新可能</vt:lpstr>
      <vt:lpstr>削除</vt:lpstr>
      <vt:lpstr>削除</vt:lpstr>
      <vt:lpstr>はまりポイント①</vt:lpstr>
      <vt:lpstr>【再確認】エンティティの状態遷移</vt:lpstr>
      <vt:lpstr>merge()して削除</vt:lpstr>
      <vt:lpstr>merge()して削除</vt:lpstr>
      <vt:lpstr>はまりポイント②</vt:lpstr>
      <vt:lpstr>Javadocを確認</vt:lpstr>
      <vt:lpstr>JSR 338(JPA 2.1の仕様)を確認</vt:lpstr>
      <vt:lpstr>削除プログラムを修正</vt:lpstr>
      <vt:lpstr>削除プログラムを修正</vt:lpstr>
      <vt:lpstr>別解</vt:lpstr>
      <vt:lpstr>もう少し詳しく</vt:lpstr>
      <vt:lpstr>③1対Nの リレーション</vt:lpstr>
      <vt:lpstr>リレーション</vt:lpstr>
      <vt:lpstr>カスケード</vt:lpstr>
      <vt:lpstr>カスケードの活用例</vt:lpstr>
      <vt:lpstr>フェッチ</vt:lpstr>
      <vt:lpstr>よくあるサンプル</vt:lpstr>
      <vt:lpstr>部署を1つ削除</vt:lpstr>
      <vt:lpstr>削除した結果</vt:lpstr>
      <vt:lpstr>はまりポイント③</vt:lpstr>
      <vt:lpstr>何故こうなったのか</vt:lpstr>
      <vt:lpstr>何故こうなったのか</vt:lpstr>
      <vt:lpstr>ログ</vt:lpstr>
      <vt:lpstr>解決策</vt:lpstr>
      <vt:lpstr>エンティティ自動生成時の注意点</vt:lpstr>
      <vt:lpstr>動的にフェッチ戦略を変える方法</vt:lpstr>
      <vt:lpstr>動的にカスケード戦略を変える方法</vt:lpstr>
      <vt:lpstr>④Java Persistence Query Language (JPQL)</vt:lpstr>
      <vt:lpstr>JPQLとは？</vt:lpstr>
      <vt:lpstr>JPQLのメリット</vt:lpstr>
      <vt:lpstr>基本的な使い方</vt:lpstr>
      <vt:lpstr>基本的な使い方</vt:lpstr>
      <vt:lpstr>よくある間違い</vt:lpstr>
      <vt:lpstr>はまりポイント④</vt:lpstr>
      <vt:lpstr>SQLとJPQLの違い① 別名が必須（識別変数）</vt:lpstr>
      <vt:lpstr>SQLとJPQLの違い② 列抽出では識別変数が必須</vt:lpstr>
      <vt:lpstr>SQLとJPQLの違い③ JPQLは一部Case Sensitive</vt:lpstr>
      <vt:lpstr>SQLとJPQLの違い④ 副問い合わせ</vt:lpstr>
      <vt:lpstr>JPQLのスペルミスを防ぐ方法① NetBeansのJPQL実行ツール</vt:lpstr>
      <vt:lpstr>JPQLのスペルミスを防ぐ方法② 名前付きクエリ</vt:lpstr>
      <vt:lpstr>まとめ</vt:lpstr>
      <vt:lpstr>まとめ JPAのメリット</vt:lpstr>
      <vt:lpstr>まとめ JPAのはまりポイント</vt:lpstr>
      <vt:lpstr>紹介しきれなかった はまりポイント</vt:lpstr>
      <vt:lpstr>さらに勉強したい方へ</vt:lpstr>
      <vt:lpstr>さらに勉強したい方へ</vt:lpstr>
      <vt:lpstr>今回のソースコード</vt:lpstr>
      <vt:lpstr>Enjoy JPA！！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はまる！JPA (初学者向けライト版)</dc:title>
  <dc:creator>User</dc:creator>
  <cp:lastModifiedBy>User</cp:lastModifiedBy>
  <cp:revision>438</cp:revision>
  <dcterms:created xsi:type="dcterms:W3CDTF">2015-04-03T06:37:02Z</dcterms:created>
  <dcterms:modified xsi:type="dcterms:W3CDTF">2015-04-09T02:46:03Z</dcterms:modified>
</cp:coreProperties>
</file>