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75"/>
  </p:notesMasterIdLst>
  <p:sldIdLst>
    <p:sldId id="256" r:id="rId2"/>
    <p:sldId id="257" r:id="rId3"/>
    <p:sldId id="258" r:id="rId4"/>
    <p:sldId id="259" r:id="rId5"/>
    <p:sldId id="260" r:id="rId6"/>
    <p:sldId id="270" r:id="rId7"/>
    <p:sldId id="277" r:id="rId8"/>
    <p:sldId id="273" r:id="rId9"/>
    <p:sldId id="274" r:id="rId10"/>
    <p:sldId id="280" r:id="rId11"/>
    <p:sldId id="276" r:id="rId12"/>
    <p:sldId id="278" r:id="rId13"/>
    <p:sldId id="279" r:id="rId14"/>
    <p:sldId id="281" r:id="rId15"/>
    <p:sldId id="313" r:id="rId16"/>
    <p:sldId id="328" r:id="rId17"/>
    <p:sldId id="263" r:id="rId18"/>
    <p:sldId id="271" r:id="rId19"/>
    <p:sldId id="282" r:id="rId20"/>
    <p:sldId id="286" r:id="rId21"/>
    <p:sldId id="284" r:id="rId22"/>
    <p:sldId id="285" r:id="rId23"/>
    <p:sldId id="287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300" r:id="rId32"/>
    <p:sldId id="301" r:id="rId33"/>
    <p:sldId id="268" r:id="rId34"/>
    <p:sldId id="302" r:id="rId35"/>
    <p:sldId id="303" r:id="rId36"/>
    <p:sldId id="304" r:id="rId37"/>
    <p:sldId id="306" r:id="rId38"/>
    <p:sldId id="305" r:id="rId39"/>
    <p:sldId id="307" r:id="rId40"/>
    <p:sldId id="308" r:id="rId41"/>
    <p:sldId id="309" r:id="rId42"/>
    <p:sldId id="310" r:id="rId43"/>
    <p:sldId id="329" r:id="rId44"/>
    <p:sldId id="330" r:id="rId45"/>
    <p:sldId id="261" r:id="rId46"/>
    <p:sldId id="316" r:id="rId47"/>
    <p:sldId id="317" r:id="rId48"/>
    <p:sldId id="318" r:id="rId49"/>
    <p:sldId id="296" r:id="rId50"/>
    <p:sldId id="315" r:id="rId51"/>
    <p:sldId id="262" r:id="rId52"/>
    <p:sldId id="265" r:id="rId53"/>
    <p:sldId id="314" r:id="rId54"/>
    <p:sldId id="327" r:id="rId55"/>
    <p:sldId id="322" r:id="rId56"/>
    <p:sldId id="323" r:id="rId57"/>
    <p:sldId id="324" r:id="rId58"/>
    <p:sldId id="297" r:id="rId59"/>
    <p:sldId id="326" r:id="rId60"/>
    <p:sldId id="325" r:id="rId61"/>
    <p:sldId id="311" r:id="rId62"/>
    <p:sldId id="298" r:id="rId63"/>
    <p:sldId id="299" r:id="rId64"/>
    <p:sldId id="312" r:id="rId65"/>
    <p:sldId id="319" r:id="rId66"/>
    <p:sldId id="321" r:id="rId67"/>
    <p:sldId id="320" r:id="rId68"/>
    <p:sldId id="264" r:id="rId69"/>
    <p:sldId id="267" r:id="rId70"/>
    <p:sldId id="272" r:id="rId71"/>
    <p:sldId id="275" r:id="rId72"/>
    <p:sldId id="283" r:id="rId73"/>
    <p:sldId id="269" r:id="rId7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4173" autoAdjust="0"/>
  </p:normalViewPr>
  <p:slideViewPr>
    <p:cSldViewPr snapToGrid="0">
      <p:cViewPr varScale="1">
        <p:scale>
          <a:sx n="62" d="100"/>
          <a:sy n="62" d="100"/>
        </p:scale>
        <p:origin x="16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E42591-8696-4105-B0B3-445CE5B1A26F}" type="datetimeFigureOut">
              <a:rPr kumimoji="1" lang="ja-JP" altLang="en-US" smtClean="0"/>
              <a:t>2015/4/5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C45EB9-5068-4270-B8E5-47832D7464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0827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5EB9-5068-4270-B8E5-47832D7464B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2821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5EB9-5068-4270-B8E5-47832D7464BE}" type="slidenum">
              <a:rPr kumimoji="1" lang="ja-JP" altLang="en-US" smtClean="0"/>
              <a:t>51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8359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5EB9-5068-4270-B8E5-47832D7464BE}" type="slidenum">
              <a:rPr kumimoji="1" lang="ja-JP" altLang="en-US" smtClean="0"/>
              <a:t>68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233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5EB9-5068-4270-B8E5-47832D7464B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041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5EB9-5068-4270-B8E5-47832D7464B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4623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5EB9-5068-4270-B8E5-47832D7464BE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8872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B785C-2D27-47F2-8330-595407AF8292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548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5EB9-5068-4270-B8E5-47832D7464BE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5514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flush()</a:t>
            </a:r>
            <a:r>
              <a:rPr kumimoji="1" lang="ja-JP" altLang="en-US" dirty="0" smtClean="0"/>
              <a:t>しただけでは</a:t>
            </a:r>
            <a:r>
              <a:rPr kumimoji="1" lang="en-US" altLang="ja-JP" dirty="0" smtClean="0"/>
              <a:t>DETACHED</a:t>
            </a:r>
            <a:r>
              <a:rPr kumimoji="1" lang="ja-JP" altLang="en-US" dirty="0" smtClean="0"/>
              <a:t>状態にはならない？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5EB9-5068-4270-B8E5-47832D7464BE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0335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flush()</a:t>
            </a:r>
            <a:r>
              <a:rPr kumimoji="1" lang="ja-JP" altLang="en-US" dirty="0" smtClean="0"/>
              <a:t>しただけでは</a:t>
            </a:r>
            <a:r>
              <a:rPr kumimoji="1" lang="en-US" altLang="ja-JP" dirty="0" smtClean="0"/>
              <a:t>DETACHED</a:t>
            </a:r>
            <a:r>
              <a:rPr kumimoji="1" lang="ja-JP" altLang="en-US" dirty="0" smtClean="0"/>
              <a:t>状態にはならない？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5EB9-5068-4270-B8E5-47832D7464BE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2191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5EB9-5068-4270-B8E5-47832D7464BE}" type="slidenum">
              <a:rPr kumimoji="1" lang="ja-JP" altLang="en-US" smtClean="0"/>
              <a:t>45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1655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6883105" cy="1646302"/>
          </a:xfr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6883105" cy="1096899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56258" y="6435063"/>
            <a:ext cx="684132" cy="365125"/>
          </a:xfrm>
        </p:spPr>
        <p:txBody>
          <a:bodyPr/>
          <a:lstStyle/>
          <a:p>
            <a:fld id="{A461FC48-9B3B-44B2-8BD0-A1B39F4A01E7}" type="datetime1">
              <a:rPr kumimoji="1" lang="ja-JP" altLang="en-US" smtClean="0"/>
              <a:t>2015/4/5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60599" y="6435063"/>
            <a:ext cx="4622973" cy="365125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95676" y="6435063"/>
            <a:ext cx="512638" cy="365125"/>
          </a:xfrm>
        </p:spPr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26" name="Picture 2" descr="casareal_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" y="855"/>
            <a:ext cx="1952706" cy="374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8754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FEF0-ED8E-4CA0-BB06-DD02149552EE}" type="datetime1">
              <a:rPr kumimoji="1" lang="ja-JP" altLang="en-US" smtClean="0"/>
              <a:t>2015/4/5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9243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AE15E-983D-44DE-B7B1-4F8BD2D79293}" type="datetime1">
              <a:rPr kumimoji="1" lang="ja-JP" altLang="en-US" smtClean="0"/>
              <a:t>2015/4/5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4415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ED6C2-0182-43F9-972F-FA876FCA5638}" type="datetime1">
              <a:rPr kumimoji="1" lang="ja-JP" altLang="en-US" smtClean="0"/>
              <a:t>2015/4/5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4633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76D2-8042-48D4-923D-067B2237FC5D}" type="datetime1">
              <a:rPr kumimoji="1" lang="ja-JP" altLang="en-US" smtClean="0"/>
              <a:t>2015/4/5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4426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2CC5-2BD9-44D2-BBDB-198C37A67C70}" type="datetime1">
              <a:rPr kumimoji="1" lang="ja-JP" altLang="en-US" smtClean="0"/>
              <a:t>2015/4/5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4375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1244-113C-4AE9-AE6A-D72D2E6EBFCD}" type="datetime1">
              <a:rPr kumimoji="1" lang="ja-JP" altLang="en-US" smtClean="0"/>
              <a:t>2015/4/5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9848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0295E-2CDF-478C-8C3D-F7AFFE903E94}" type="datetime1">
              <a:rPr kumimoji="1" lang="ja-JP" altLang="en-US" smtClean="0"/>
              <a:t>2015/4/5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995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8001001" cy="412591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56258" y="6396963"/>
            <a:ext cx="684132" cy="365125"/>
          </a:xfrm>
        </p:spPr>
        <p:txBody>
          <a:bodyPr/>
          <a:lstStyle/>
          <a:p>
            <a:fld id="{1F99DC09-DE2E-42BC-BFDA-5916E2E8E746}" type="datetime1">
              <a:rPr kumimoji="1" lang="ja-JP" altLang="en-US" smtClean="0"/>
              <a:t>2015/4/5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60599" y="6396963"/>
            <a:ext cx="4622973" cy="365125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95676" y="6396963"/>
            <a:ext cx="512638" cy="365125"/>
          </a:xfrm>
        </p:spPr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30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D1236-193F-4B74-BDFD-196E475905AE}" type="datetime1">
              <a:rPr kumimoji="1" lang="ja-JP" altLang="en-US" smtClean="0"/>
              <a:t>2015/4/5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745D-48FC-4179-AEAE-150DF6092D42}" type="datetime1">
              <a:rPr kumimoji="1" lang="ja-JP" altLang="en-US" smtClean="0"/>
              <a:t>2015/4/5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0751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4F-8F45-4AA1-9DAD-37C8BF1319DC}" type="datetime1">
              <a:rPr kumimoji="1" lang="ja-JP" altLang="en-US" smtClean="0"/>
              <a:t>2015/4/5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365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23EFA-5B33-4807-AC6C-CBA7DA634108}" type="datetime1">
              <a:rPr kumimoji="1" lang="ja-JP" altLang="en-US" smtClean="0"/>
              <a:t>2015/4/5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1566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0D00-FBE6-40C5-9B66-5FB9BC39A519}" type="datetime1">
              <a:rPr kumimoji="1" lang="ja-JP" altLang="en-US" smtClean="0"/>
              <a:t>2015/4/5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985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2824-95AD-4373-AA4A-075626A8CCE5}" type="datetime1">
              <a:rPr kumimoji="1" lang="ja-JP" altLang="en-US" smtClean="0"/>
              <a:t>2015/4/5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53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D7861-F4B3-4483-B9C0-379AFE44C27C}" type="datetime1">
              <a:rPr kumimoji="1" lang="ja-JP" altLang="en-US" smtClean="0"/>
              <a:t>2015/4/5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9641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80010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8001002" cy="4233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8958" y="64477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6D6CF-46B1-43AB-81EF-63D170EA34ED}" type="datetime1">
              <a:rPr kumimoji="1" lang="ja-JP" altLang="en-US" smtClean="0"/>
              <a:t>2015/4/5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3299" y="64477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08376" y="64477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accent1"/>
                </a:solidFill>
              </a:defRPr>
            </a:lvl1pPr>
          </a:lstStyle>
          <a:p>
            <a:fld id="{4EF321B7-C63A-4B8F-9250-4F34C1ADBB7F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1026" name="Picture 2" descr="casareal_logo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" y="855"/>
            <a:ext cx="1952706" cy="374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5145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masatoshitada.hatenadiary.jp/entry/2014/05/11/153725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://masatoshitada.hatenadiary.jp/entry/2014/12/21/100818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71508" y="2249986"/>
            <a:ext cx="5826719" cy="1646302"/>
          </a:xfrm>
        </p:spPr>
        <p:txBody>
          <a:bodyPr/>
          <a:lstStyle/>
          <a:p>
            <a:r>
              <a:rPr kumimoji="1" lang="ja-JP" altLang="en-US" dirty="0" smtClean="0"/>
              <a:t>はまる！</a:t>
            </a:r>
            <a:r>
              <a:rPr kumimoji="1" lang="en-US" altLang="ja-JP" dirty="0" smtClean="0"/>
              <a:t>JPA</a:t>
            </a:r>
            <a:br>
              <a:rPr kumimoji="1" lang="en-US" altLang="ja-JP" dirty="0" smtClean="0"/>
            </a:br>
            <a:r>
              <a:rPr lang="en-US" altLang="ja-JP" sz="4000" dirty="0"/>
              <a:t>(</a:t>
            </a:r>
            <a:r>
              <a:rPr lang="ja-JP" altLang="en-US" sz="4000" dirty="0" smtClean="0"/>
              <a:t>初学者向けライト版</a:t>
            </a:r>
            <a:r>
              <a:rPr lang="en-US" altLang="ja-JP" sz="4000" dirty="0" smtClean="0"/>
              <a:t>)</a:t>
            </a: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16679" y="4179624"/>
            <a:ext cx="6326249" cy="1706022"/>
          </a:xfrm>
        </p:spPr>
        <p:txBody>
          <a:bodyPr>
            <a:normAutofit/>
          </a:bodyPr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株式会社カサレアル</a:t>
            </a:r>
            <a:r>
              <a:rPr lang="ja-JP" altLang="en-US" dirty="0" smtClean="0">
                <a:solidFill>
                  <a:schemeClr val="tx1"/>
                </a:solidFill>
              </a:rPr>
              <a:t>　多田真敏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JJUG CCC 2015 </a:t>
            </a:r>
            <a:r>
              <a:rPr lang="en-US" altLang="ja-JP" dirty="0" smtClean="0">
                <a:solidFill>
                  <a:schemeClr val="tx1"/>
                </a:solidFill>
              </a:rPr>
              <a:t>Spring</a:t>
            </a:r>
          </a:p>
          <a:p>
            <a:r>
              <a:rPr kumimoji="1" lang="en-US" altLang="ja-JP" dirty="0" smtClean="0">
                <a:solidFill>
                  <a:schemeClr val="tx1"/>
                </a:solidFill>
              </a:rPr>
              <a:t>2015/4/11(</a:t>
            </a:r>
            <a:r>
              <a:rPr kumimoji="1" lang="ja-JP" altLang="en-US" dirty="0" smtClean="0">
                <a:solidFill>
                  <a:schemeClr val="tx1"/>
                </a:solidFill>
              </a:rPr>
              <a:t>土</a:t>
            </a:r>
            <a:r>
              <a:rPr kumimoji="1" lang="en-US" altLang="ja-JP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360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今回の開発環境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JDK 8u40</a:t>
            </a:r>
            <a:r>
              <a:rPr kumimoji="1" lang="ja-JP" altLang="en-US" dirty="0" smtClean="0"/>
              <a:t>＋</a:t>
            </a:r>
            <a:r>
              <a:rPr kumimoji="1" lang="en-US" altLang="ja-JP" dirty="0" smtClean="0"/>
              <a:t>Maven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SE</a:t>
            </a:r>
            <a:r>
              <a:rPr kumimoji="1" lang="ja-JP" altLang="en-US" dirty="0" smtClean="0"/>
              <a:t>環境）</a:t>
            </a:r>
            <a:endParaRPr kumimoji="1" lang="en-US" altLang="ja-JP" dirty="0" smtClean="0"/>
          </a:p>
          <a:p>
            <a:r>
              <a:rPr lang="en-US" altLang="ja-JP" dirty="0" smtClean="0"/>
              <a:t>NetBeans</a:t>
            </a:r>
            <a:r>
              <a:rPr lang="ja-JP" altLang="en-US" dirty="0"/>
              <a:t> </a:t>
            </a:r>
            <a:r>
              <a:rPr lang="en-US" altLang="ja-JP" dirty="0" smtClean="0"/>
              <a:t>8.0.2</a:t>
            </a:r>
          </a:p>
          <a:p>
            <a:r>
              <a:rPr kumimoji="1" lang="en-US" altLang="ja-JP" dirty="0" err="1" smtClean="0"/>
              <a:t>EclipseLink</a:t>
            </a:r>
            <a:r>
              <a:rPr kumimoji="1" lang="ja-JP" altLang="en-US" dirty="0"/>
              <a:t> </a:t>
            </a:r>
            <a:r>
              <a:rPr kumimoji="1" lang="en-US" altLang="ja-JP" dirty="0" smtClean="0"/>
              <a:t>2.5.</a:t>
            </a:r>
            <a:r>
              <a:rPr kumimoji="1" lang="en-US" altLang="ja-JP" dirty="0"/>
              <a:t>2</a:t>
            </a:r>
            <a:endParaRPr kumimoji="1" lang="en-US" altLang="ja-JP" dirty="0" smtClean="0"/>
          </a:p>
          <a:p>
            <a:r>
              <a:rPr lang="en-US" altLang="ja-JP" dirty="0" smtClean="0"/>
              <a:t>Java DB</a:t>
            </a:r>
            <a:r>
              <a:rPr lang="ja-JP" altLang="en-US" dirty="0" smtClean="0"/>
              <a:t>（</a:t>
            </a:r>
            <a:r>
              <a:rPr lang="en-US" altLang="ja-JP" dirty="0" smtClean="0"/>
              <a:t>JDK</a:t>
            </a:r>
            <a:r>
              <a:rPr lang="ja-JP" altLang="en-US" dirty="0" smtClean="0"/>
              <a:t>に内包）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kumimoji="1" lang="en-US" altLang="ja-JP" dirty="0" smtClean="0"/>
              <a:t>JPA</a:t>
            </a:r>
            <a:r>
              <a:rPr kumimoji="1" lang="ja-JP" altLang="en-US" dirty="0" smtClean="0"/>
              <a:t>実装や</a:t>
            </a:r>
            <a:r>
              <a:rPr kumimoji="1" lang="en-US" altLang="ja-JP" dirty="0" smtClean="0"/>
              <a:t>DB</a:t>
            </a:r>
            <a:r>
              <a:rPr kumimoji="1" lang="ja-JP" altLang="en-US" dirty="0" smtClean="0"/>
              <a:t>製品によって、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挙動が若干異なる可能性があります</a:t>
            </a:r>
            <a:endParaRPr kumimoji="1"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04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エンティティクラス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IDE</a:t>
            </a:r>
            <a:r>
              <a:rPr kumimoji="1" lang="ja-JP" altLang="en-US" dirty="0" smtClean="0"/>
              <a:t>で自動生成可能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NetBeans</a:t>
            </a:r>
            <a:r>
              <a:rPr lang="ja-JP" altLang="en-US" dirty="0" smtClean="0"/>
              <a:t>が一番楽</a:t>
            </a:r>
            <a:endParaRPr lang="en-US" altLang="ja-JP" dirty="0" smtClean="0"/>
          </a:p>
          <a:p>
            <a:pPr lvl="2"/>
            <a:r>
              <a:rPr lang="en-US" altLang="ja-JP" dirty="0"/>
              <a:t>IntelliJ IDEA</a:t>
            </a:r>
            <a:r>
              <a:rPr lang="ja-JP" altLang="en-US" dirty="0" smtClean="0"/>
              <a:t>は高機能だが少し</a:t>
            </a:r>
            <a:r>
              <a:rPr lang="ja-JP" altLang="en-US" dirty="0"/>
              <a:t>手順</a:t>
            </a:r>
            <a:r>
              <a:rPr lang="ja-JP" altLang="en-US" dirty="0" smtClean="0"/>
              <a:t>が複雑</a:t>
            </a:r>
            <a:endParaRPr lang="en-US" altLang="ja-JP" dirty="0"/>
          </a:p>
          <a:p>
            <a:pPr lvl="2"/>
            <a:r>
              <a:rPr lang="en-US" altLang="ja-JP" dirty="0"/>
              <a:t>Eclipse</a:t>
            </a:r>
            <a:r>
              <a:rPr lang="ja-JP" altLang="en-US" dirty="0"/>
              <a:t>は不安定</a:t>
            </a:r>
          </a:p>
          <a:p>
            <a:pPr lvl="1"/>
            <a:r>
              <a:rPr lang="ja-JP" altLang="en-US" dirty="0" smtClean="0"/>
              <a:t>詳しい</a:t>
            </a:r>
            <a:r>
              <a:rPr lang="ja-JP" altLang="en-US" dirty="0"/>
              <a:t>手順</a:t>
            </a:r>
            <a:r>
              <a:rPr lang="ja-JP" altLang="en-US" dirty="0" smtClean="0"/>
              <a:t>はこちら↓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>
                <a:hlinkClick r:id="rId2"/>
              </a:rPr>
              <a:t>http</a:t>
            </a:r>
            <a:r>
              <a:rPr lang="en-US" altLang="ja-JP" dirty="0">
                <a:hlinkClick r:id="rId2"/>
              </a:rPr>
              <a:t>://</a:t>
            </a:r>
            <a:r>
              <a:rPr lang="en-US" altLang="ja-JP" dirty="0" smtClean="0">
                <a:hlinkClick r:id="rId2"/>
              </a:rPr>
              <a:t>masatoshitada.hatenadiary.jp/entry/2014/05/11/153725</a:t>
            </a:r>
            <a:endParaRPr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155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サンプル</a:t>
            </a:r>
            <a:r>
              <a:rPr kumimoji="1" lang="en-US" altLang="ja-JP" dirty="0" smtClean="0"/>
              <a:t>DB</a:t>
            </a:r>
            <a:r>
              <a:rPr kumimoji="1" lang="ja-JP" altLang="en-US" dirty="0" smtClean="0"/>
              <a:t>の構造（一部省略）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B37DF-78F0-4DCB-BFF3-7BAA87ED5890}" type="slidenum">
              <a:rPr kumimoji="1" lang="ja-JP" altLang="en-US" smtClean="0"/>
              <a:t>12</a:t>
            </a:fld>
            <a:endParaRPr kumimoji="1"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852805"/>
              </p:ext>
            </p:extLst>
          </p:nvPr>
        </p:nvGraphicFramePr>
        <p:xfrm>
          <a:off x="373627" y="2217191"/>
          <a:ext cx="153706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060"/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solidFill>
                            <a:schemeClr val="tx1"/>
                          </a:solidFill>
                        </a:rPr>
                        <a:t>顧客</a:t>
                      </a:r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18867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顧客名</a:t>
                      </a:r>
                      <a:endParaRPr kumimoji="1" lang="en-US" altLang="ja-JP" sz="2400" dirty="0" smtClean="0"/>
                    </a:p>
                    <a:p>
                      <a:r>
                        <a:rPr kumimoji="1" lang="ja-JP" altLang="en-US" sz="2400" dirty="0" smtClean="0"/>
                        <a:t>住所</a:t>
                      </a:r>
                      <a:endParaRPr kumimoji="1" lang="en-US" altLang="ja-JP" sz="2400" dirty="0" smtClean="0"/>
                    </a:p>
                    <a:p>
                      <a:r>
                        <a:rPr kumimoji="1" lang="ja-JP" altLang="en-US" sz="2400" dirty="0" smtClean="0"/>
                        <a:t>電話番号</a:t>
                      </a:r>
                      <a:endParaRPr kumimoji="1" lang="en-US" altLang="ja-JP" sz="2400" dirty="0" smtClean="0"/>
                    </a:p>
                    <a:p>
                      <a:r>
                        <a:rPr kumimoji="1" lang="ja-JP" altLang="en-US" sz="2400" dirty="0" smtClean="0"/>
                        <a:t>・・・</a:t>
                      </a:r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353961" y="1752193"/>
            <a:ext cx="1559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顧客</a:t>
            </a:r>
            <a:endParaRPr kumimoji="1" lang="ja-JP" altLang="en-US" sz="2400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166521"/>
              </p:ext>
            </p:extLst>
          </p:nvPr>
        </p:nvGraphicFramePr>
        <p:xfrm>
          <a:off x="7159147" y="2212283"/>
          <a:ext cx="1670954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0954"/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solidFill>
                            <a:schemeClr val="tx1"/>
                          </a:solidFill>
                        </a:rPr>
                        <a:t>製造者</a:t>
                      </a:r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99953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製造者名</a:t>
                      </a:r>
                      <a:endParaRPr kumimoji="1" lang="en-US" altLang="ja-JP" sz="2400" dirty="0" smtClean="0"/>
                    </a:p>
                    <a:p>
                      <a:r>
                        <a:rPr kumimoji="1" lang="ja-JP" altLang="en-US" sz="2400" dirty="0" smtClean="0"/>
                        <a:t>住所</a:t>
                      </a:r>
                      <a:endParaRPr kumimoji="1" lang="en-US" altLang="ja-JP" sz="2400" dirty="0" smtClean="0"/>
                    </a:p>
                    <a:p>
                      <a:r>
                        <a:rPr kumimoji="1" lang="ja-JP" altLang="en-US" sz="2400" dirty="0" smtClean="0"/>
                        <a:t>電話番号</a:t>
                      </a:r>
                      <a:endParaRPr kumimoji="1" lang="en-US" altLang="ja-JP" sz="2400" dirty="0" smtClean="0"/>
                    </a:p>
                    <a:p>
                      <a:r>
                        <a:rPr kumimoji="1" lang="ja-JP" altLang="en-US" sz="2400" dirty="0" smtClean="0"/>
                        <a:t>・・・</a:t>
                      </a:r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テキスト ボックス 9"/>
          <p:cNvSpPr txBox="1"/>
          <p:nvPr/>
        </p:nvSpPr>
        <p:spPr>
          <a:xfrm>
            <a:off x="7139481" y="1760933"/>
            <a:ext cx="1559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製造者</a:t>
            </a:r>
            <a:endParaRPr kumimoji="1" lang="ja-JP" altLang="en-US" sz="2400" dirty="0"/>
          </a:p>
        </p:txBody>
      </p:sp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236746"/>
              </p:ext>
            </p:extLst>
          </p:nvPr>
        </p:nvGraphicFramePr>
        <p:xfrm>
          <a:off x="4404575" y="2213154"/>
          <a:ext cx="2413489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489"/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solidFill>
                            <a:schemeClr val="tx1"/>
                          </a:solidFill>
                        </a:rPr>
                        <a:t>製品</a:t>
                      </a:r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製造者</a:t>
                      </a:r>
                      <a:r>
                        <a:rPr kumimoji="1" lang="en-US" altLang="ja-JP" sz="2400" dirty="0" smtClean="0"/>
                        <a:t>ID (FK)</a:t>
                      </a:r>
                    </a:p>
                    <a:p>
                      <a:r>
                        <a:rPr kumimoji="1" lang="ja-JP" altLang="en-US" sz="2400" dirty="0" smtClean="0"/>
                        <a:t>種別コード</a:t>
                      </a:r>
                      <a:r>
                        <a:rPr kumimoji="1" lang="en-US" altLang="ja-JP" sz="2400" dirty="0" smtClean="0"/>
                        <a:t> (FK)</a:t>
                      </a:r>
                    </a:p>
                    <a:p>
                      <a:r>
                        <a:rPr kumimoji="1" lang="ja-JP" altLang="en-US" sz="2400" dirty="0" smtClean="0"/>
                        <a:t>購入価格</a:t>
                      </a:r>
                      <a:endParaRPr kumimoji="1" lang="en-US" altLang="ja-JP" sz="2400" dirty="0" smtClean="0"/>
                    </a:p>
                    <a:p>
                      <a:r>
                        <a:rPr kumimoji="1" lang="ja-JP" altLang="en-US" sz="2400" dirty="0" smtClean="0"/>
                        <a:t>・・・</a:t>
                      </a:r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テキスト ボックス 13"/>
          <p:cNvSpPr txBox="1"/>
          <p:nvPr/>
        </p:nvSpPr>
        <p:spPr>
          <a:xfrm>
            <a:off x="4481013" y="1748156"/>
            <a:ext cx="1559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製品</a:t>
            </a:r>
            <a:endParaRPr kumimoji="1" lang="ja-JP" altLang="en-US" sz="2400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67604"/>
              </p:ext>
            </p:extLst>
          </p:nvPr>
        </p:nvGraphicFramePr>
        <p:xfrm>
          <a:off x="7154226" y="4808273"/>
          <a:ext cx="17579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954"/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solidFill>
                            <a:schemeClr val="tx1"/>
                          </a:solidFill>
                        </a:rPr>
                        <a:t>種別コード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説明</a:t>
                      </a:r>
                      <a:endParaRPr kumimoji="1" lang="en-US" altLang="ja-JP" sz="2400" dirty="0" smtClean="0"/>
                    </a:p>
                    <a:p>
                      <a:r>
                        <a:rPr kumimoji="1" lang="ja-JP" altLang="en-US" sz="2400" dirty="0" smtClean="0"/>
                        <a:t>・・・</a:t>
                      </a:r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テキスト ボックス 15"/>
          <p:cNvSpPr txBox="1"/>
          <p:nvPr/>
        </p:nvSpPr>
        <p:spPr>
          <a:xfrm>
            <a:off x="7134560" y="4343275"/>
            <a:ext cx="1777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種別コード</a:t>
            </a:r>
            <a:endParaRPr kumimoji="1" lang="ja-JP" altLang="en-US" sz="2400" dirty="0"/>
          </a:p>
        </p:txBody>
      </p:sp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813657"/>
              </p:ext>
            </p:extLst>
          </p:nvPr>
        </p:nvGraphicFramePr>
        <p:xfrm>
          <a:off x="2247987" y="2213154"/>
          <a:ext cx="1850954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0954"/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solidFill>
                            <a:schemeClr val="tx1"/>
                          </a:solidFill>
                        </a:rPr>
                        <a:t>注文</a:t>
                      </a:r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</a:rPr>
                        <a:t>No.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顧客</a:t>
                      </a:r>
                      <a:r>
                        <a:rPr kumimoji="1" lang="en-US" altLang="ja-JP" sz="2400" dirty="0" smtClean="0"/>
                        <a:t>ID (FK)</a:t>
                      </a:r>
                    </a:p>
                    <a:p>
                      <a:r>
                        <a:rPr kumimoji="1" lang="ja-JP" altLang="en-US" sz="2400" baseline="0" dirty="0" smtClean="0"/>
                        <a:t>製品</a:t>
                      </a:r>
                      <a:r>
                        <a:rPr kumimoji="1" lang="en-US" altLang="ja-JP" sz="2400" baseline="0" dirty="0" smtClean="0"/>
                        <a:t>ID (FK)</a:t>
                      </a:r>
                    </a:p>
                    <a:p>
                      <a:r>
                        <a:rPr kumimoji="1" lang="ja-JP" altLang="en-US" sz="2400" baseline="0" dirty="0" smtClean="0"/>
                        <a:t>数量</a:t>
                      </a:r>
                      <a:endParaRPr kumimoji="1" lang="en-US" altLang="ja-JP" sz="2400" baseline="0" dirty="0" smtClean="0"/>
                    </a:p>
                    <a:p>
                      <a:r>
                        <a:rPr kumimoji="1" lang="ja-JP" altLang="en-US" sz="2400" baseline="0" dirty="0" smtClean="0"/>
                        <a:t>発送費用</a:t>
                      </a:r>
                      <a:endParaRPr kumimoji="1" lang="en-US" altLang="ja-JP" sz="2400" baseline="0" dirty="0" smtClean="0"/>
                    </a:p>
                    <a:p>
                      <a:r>
                        <a:rPr kumimoji="1" lang="ja-JP" altLang="en-US" sz="2400" baseline="0" dirty="0" smtClean="0"/>
                        <a:t>注文日付</a:t>
                      </a:r>
                      <a:endParaRPr kumimoji="1" lang="en-US" altLang="ja-JP" sz="2400" baseline="0" dirty="0" smtClean="0"/>
                    </a:p>
                    <a:p>
                      <a:r>
                        <a:rPr kumimoji="1" lang="ja-JP" altLang="en-US" sz="2400" baseline="0" dirty="0" smtClean="0"/>
                        <a:t>発送日付</a:t>
                      </a:r>
                      <a:endParaRPr kumimoji="1" lang="en-US" altLang="ja-JP" sz="2400" baseline="0" dirty="0" smtClean="0"/>
                    </a:p>
                    <a:p>
                      <a:r>
                        <a:rPr kumimoji="1" lang="ja-JP" altLang="en-US" sz="2400" baseline="0" dirty="0" smtClean="0"/>
                        <a:t>・・・</a:t>
                      </a:r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テキスト ボックス 17"/>
          <p:cNvSpPr txBox="1"/>
          <p:nvPr/>
        </p:nvSpPr>
        <p:spPr>
          <a:xfrm>
            <a:off x="2305595" y="1748156"/>
            <a:ext cx="1559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注文</a:t>
            </a:r>
            <a:endParaRPr kumimoji="1" lang="ja-JP" altLang="en-US" sz="2400" dirty="0"/>
          </a:p>
        </p:txBody>
      </p:sp>
      <p:cxnSp>
        <p:nvCxnSpPr>
          <p:cNvPr id="28" name="直線コネクタ 27"/>
          <p:cNvCxnSpPr/>
          <p:nvPr/>
        </p:nvCxnSpPr>
        <p:spPr>
          <a:xfrm flipH="1">
            <a:off x="6818064" y="2453066"/>
            <a:ext cx="316496" cy="440280"/>
          </a:xfrm>
          <a:prstGeom prst="line">
            <a:avLst/>
          </a:prstGeom>
          <a:ln w="38100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endCxn id="13" idx="3"/>
          </p:cNvCxnSpPr>
          <p:nvPr/>
        </p:nvCxnSpPr>
        <p:spPr>
          <a:xfrm flipH="1" flipV="1">
            <a:off x="6818064" y="3218994"/>
            <a:ext cx="316496" cy="1842403"/>
          </a:xfrm>
          <a:prstGeom prst="line">
            <a:avLst/>
          </a:prstGeom>
          <a:ln w="38100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H="1">
            <a:off x="4114594" y="2453066"/>
            <a:ext cx="258047" cy="807426"/>
          </a:xfrm>
          <a:prstGeom prst="line">
            <a:avLst/>
          </a:prstGeom>
          <a:ln w="38100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>
            <a:off x="1913025" y="2453066"/>
            <a:ext cx="329932" cy="403713"/>
          </a:xfrm>
          <a:prstGeom prst="line">
            <a:avLst/>
          </a:prstGeom>
          <a:ln w="38100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2638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生成されたエンティティ</a:t>
            </a:r>
            <a:r>
              <a:rPr lang="ja-JP" altLang="en-US" dirty="0" smtClean="0"/>
              <a:t>（一部抜粋）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82991" y="1583140"/>
            <a:ext cx="8392520" cy="47732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dirty="0" smtClean="0">
                <a:solidFill>
                  <a:schemeClr val="tx1"/>
                </a:solidFill>
              </a:rPr>
              <a:t>// </a:t>
            </a:r>
            <a:r>
              <a:rPr lang="ja-JP" altLang="en-US" sz="2400" dirty="0" smtClean="0">
                <a:solidFill>
                  <a:schemeClr val="tx1"/>
                </a:solidFill>
              </a:rPr>
              <a:t>製造者エンティティ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r>
              <a:rPr lang="en-US" altLang="ja-JP" sz="2400" b="1" dirty="0" smtClean="0">
                <a:solidFill>
                  <a:srgbClr val="FF0000"/>
                </a:solidFill>
              </a:rPr>
              <a:t>@Entity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public class Manufacturer </a:t>
            </a:r>
            <a:r>
              <a:rPr lang="ja-JP" altLang="en-US" sz="2400" dirty="0" smtClean="0">
                <a:solidFill>
                  <a:schemeClr val="tx1"/>
                </a:solidFill>
              </a:rPr>
              <a:t>・・・ </a:t>
            </a:r>
            <a:r>
              <a:rPr lang="en-US" altLang="ja-JP" sz="2400" dirty="0" smtClean="0">
                <a:solidFill>
                  <a:schemeClr val="tx1"/>
                </a:solidFill>
              </a:rPr>
              <a:t>{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    </a:t>
            </a:r>
            <a:r>
              <a:rPr lang="en-US" altLang="ja-JP" sz="2400" b="1" dirty="0">
                <a:solidFill>
                  <a:srgbClr val="FF0000"/>
                </a:solidFill>
              </a:rPr>
              <a:t>@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Id</a:t>
            </a:r>
            <a:endParaRPr lang="en-US" altLang="ja-JP" sz="2400" b="1" dirty="0">
              <a:solidFill>
                <a:srgbClr val="FF0000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    private Integer </a:t>
            </a:r>
            <a:r>
              <a:rPr lang="en-US" altLang="ja-JP" sz="2400" dirty="0" err="1">
                <a:solidFill>
                  <a:schemeClr val="tx1"/>
                </a:solidFill>
              </a:rPr>
              <a:t>manufacturerId</a:t>
            </a:r>
            <a:r>
              <a:rPr lang="en-US" altLang="ja-JP" sz="2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ja-JP" sz="2400" dirty="0">
                <a:solidFill>
                  <a:schemeClr val="tx1"/>
                </a:solidFill>
              </a:rPr>
              <a:t>    private String name;</a:t>
            </a:r>
          </a:p>
          <a:p>
            <a:r>
              <a:rPr lang="en-US" altLang="ja-JP" sz="2400" dirty="0">
                <a:solidFill>
                  <a:schemeClr val="tx1"/>
                </a:solidFill>
              </a:rPr>
              <a:t>    private String addressline1;</a:t>
            </a:r>
          </a:p>
          <a:p>
            <a:r>
              <a:rPr lang="en-US" altLang="ja-JP" sz="2400" dirty="0">
                <a:solidFill>
                  <a:schemeClr val="tx1"/>
                </a:solidFill>
              </a:rPr>
              <a:t>    private String addressline2;</a:t>
            </a:r>
          </a:p>
          <a:p>
            <a:r>
              <a:rPr lang="en-US" altLang="ja-JP" sz="2400" dirty="0" smtClean="0">
                <a:solidFill>
                  <a:schemeClr val="tx1"/>
                </a:solidFill>
              </a:rPr>
              <a:t>    </a:t>
            </a:r>
            <a:r>
              <a:rPr lang="ja-JP" altLang="en-US" sz="2400" dirty="0" smtClean="0">
                <a:solidFill>
                  <a:schemeClr val="tx1"/>
                </a:solidFill>
              </a:rPr>
              <a:t>・・・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    </a:t>
            </a:r>
            <a:r>
              <a:rPr lang="en-US" altLang="ja-JP" sz="2400" b="1" dirty="0">
                <a:solidFill>
                  <a:srgbClr val="FF0000"/>
                </a:solidFill>
              </a:rPr>
              <a:t>@</a:t>
            </a:r>
            <a:r>
              <a:rPr lang="en-US" altLang="ja-JP" sz="2400" b="1" dirty="0" err="1">
                <a:solidFill>
                  <a:srgbClr val="FF0000"/>
                </a:solidFill>
              </a:rPr>
              <a:t>OneToMany</a:t>
            </a:r>
            <a:r>
              <a:rPr lang="en-US" altLang="ja-JP" sz="2400" dirty="0" smtClean="0">
                <a:solidFill>
                  <a:schemeClr val="tx1"/>
                </a:solidFill>
              </a:rPr>
              <a:t>(</a:t>
            </a:r>
            <a:r>
              <a:rPr lang="ja-JP" altLang="en-US" sz="2400" dirty="0" smtClean="0">
                <a:solidFill>
                  <a:schemeClr val="tx1"/>
                </a:solidFill>
              </a:rPr>
              <a:t>・・・</a:t>
            </a:r>
            <a:r>
              <a:rPr lang="en-US" altLang="ja-JP" sz="2400" dirty="0" smtClean="0">
                <a:solidFill>
                  <a:schemeClr val="tx1"/>
                </a:solidFill>
              </a:rPr>
              <a:t>)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    private </a:t>
            </a:r>
            <a:r>
              <a:rPr lang="en-US" altLang="ja-JP" sz="2400" b="1" dirty="0">
                <a:solidFill>
                  <a:srgbClr val="FF0000"/>
                </a:solidFill>
              </a:rPr>
              <a:t>List&lt;Product&gt;</a:t>
            </a:r>
            <a:r>
              <a:rPr lang="en-US" altLang="ja-JP" sz="2400" dirty="0">
                <a:solidFill>
                  <a:schemeClr val="tx1"/>
                </a:solidFill>
              </a:rPr>
              <a:t> </a:t>
            </a:r>
            <a:r>
              <a:rPr lang="en-US" altLang="ja-JP" sz="2400" dirty="0" err="1">
                <a:solidFill>
                  <a:schemeClr val="tx1"/>
                </a:solidFill>
              </a:rPr>
              <a:t>productList</a:t>
            </a:r>
            <a:r>
              <a:rPr lang="en-US" altLang="ja-JP" sz="24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ja-JP" sz="2400" dirty="0" smtClean="0">
                <a:solidFill>
                  <a:schemeClr val="tx1"/>
                </a:solidFill>
              </a:rPr>
              <a:t>    </a:t>
            </a:r>
          </a:p>
          <a:p>
            <a:r>
              <a:rPr lang="en-US" altLang="ja-JP" sz="2400" dirty="0">
                <a:solidFill>
                  <a:schemeClr val="tx1"/>
                </a:solidFill>
              </a:rPr>
              <a:t> </a:t>
            </a:r>
            <a:r>
              <a:rPr lang="en-US" altLang="ja-JP" sz="2400" dirty="0" smtClean="0">
                <a:solidFill>
                  <a:schemeClr val="tx1"/>
                </a:solidFill>
              </a:rPr>
              <a:t>   // setter/getter</a:t>
            </a:r>
            <a:r>
              <a:rPr lang="ja-JP" altLang="en-US" sz="2400" dirty="0" smtClean="0">
                <a:solidFill>
                  <a:schemeClr val="tx1"/>
                </a:solidFill>
              </a:rPr>
              <a:t>・・・</a:t>
            </a:r>
            <a:endParaRPr lang="en-US" altLang="ja-JP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55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生成された設定ファイル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（</a:t>
            </a:r>
            <a:r>
              <a:rPr lang="en-US" altLang="ja-JP" dirty="0" smtClean="0"/>
              <a:t>persistence.xml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82991" y="1828800"/>
            <a:ext cx="8392520" cy="4539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&lt;</a:t>
            </a:r>
            <a:r>
              <a:rPr lang="en-US" altLang="ja-JP" dirty="0">
                <a:solidFill>
                  <a:schemeClr val="tx1"/>
                </a:solidFill>
              </a:rPr>
              <a:t>persistence version</a:t>
            </a:r>
            <a:r>
              <a:rPr lang="en-US" altLang="ja-JP" dirty="0" smtClean="0">
                <a:solidFill>
                  <a:schemeClr val="tx1"/>
                </a:solidFill>
              </a:rPr>
              <a:t>=“2.1” </a:t>
            </a:r>
            <a:r>
              <a:rPr lang="ja-JP" altLang="en-US" dirty="0" smtClean="0">
                <a:solidFill>
                  <a:schemeClr val="tx1"/>
                </a:solidFill>
              </a:rPr>
              <a:t>・・・</a:t>
            </a:r>
            <a:r>
              <a:rPr lang="en-US" altLang="ja-JP" dirty="0" smtClean="0">
                <a:solidFill>
                  <a:schemeClr val="tx1"/>
                </a:solidFill>
              </a:rPr>
              <a:t>&gt;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  &lt;persistence-unit name=</a:t>
            </a:r>
            <a:r>
              <a:rPr lang="en-US" altLang="ja-JP" b="1" dirty="0">
                <a:solidFill>
                  <a:srgbClr val="FF0000"/>
                </a:solidFill>
              </a:rPr>
              <a:t>"</a:t>
            </a:r>
            <a:r>
              <a:rPr lang="en-US" altLang="ja-JP" b="1" dirty="0" err="1">
                <a:solidFill>
                  <a:srgbClr val="FF0000"/>
                </a:solidFill>
              </a:rPr>
              <a:t>samplePU</a:t>
            </a:r>
            <a:r>
              <a:rPr lang="en-US" altLang="ja-JP" b="1" dirty="0">
                <a:solidFill>
                  <a:srgbClr val="FF0000"/>
                </a:solidFill>
              </a:rPr>
              <a:t>"</a:t>
            </a:r>
            <a:r>
              <a:rPr lang="en-US" altLang="ja-JP" dirty="0">
                <a:solidFill>
                  <a:schemeClr val="tx1"/>
                </a:solidFill>
              </a:rPr>
              <a:t> transaction-type="RESOURCE_LOCAL"&gt;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&lt;provider&gt;</a:t>
            </a:r>
            <a:r>
              <a:rPr lang="en-US" altLang="ja-JP" dirty="0" err="1">
                <a:solidFill>
                  <a:schemeClr val="tx1"/>
                </a:solidFill>
              </a:rPr>
              <a:t>org.eclipse.persistence.jpa.PersistenceProvider</a:t>
            </a:r>
            <a:r>
              <a:rPr lang="en-US" altLang="ja-JP" dirty="0">
                <a:solidFill>
                  <a:schemeClr val="tx1"/>
                </a:solidFill>
              </a:rPr>
              <a:t>&lt;/provider&gt;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&lt;class&gt;</a:t>
            </a:r>
            <a:r>
              <a:rPr lang="en-US" altLang="ja-JP" dirty="0" err="1">
                <a:solidFill>
                  <a:schemeClr val="tx1"/>
                </a:solidFill>
              </a:rPr>
              <a:t>hoge.entity.Product</a:t>
            </a:r>
            <a:r>
              <a:rPr lang="en-US" altLang="ja-JP" dirty="0">
                <a:solidFill>
                  <a:schemeClr val="tx1"/>
                </a:solidFill>
              </a:rPr>
              <a:t>&lt;/class</a:t>
            </a:r>
            <a:r>
              <a:rPr lang="en-US" altLang="ja-JP" dirty="0" smtClean="0">
                <a:solidFill>
                  <a:schemeClr val="tx1"/>
                </a:solidFill>
              </a:rPr>
              <a:t>&gt;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    &lt;class&gt;</a:t>
            </a:r>
            <a:r>
              <a:rPr lang="en-US" altLang="ja-JP" dirty="0" err="1">
                <a:solidFill>
                  <a:schemeClr val="tx1"/>
                </a:solidFill>
              </a:rPr>
              <a:t>hoge.entity.Manufacturer</a:t>
            </a:r>
            <a:r>
              <a:rPr lang="en-US" altLang="ja-JP" dirty="0">
                <a:solidFill>
                  <a:schemeClr val="tx1"/>
                </a:solidFill>
              </a:rPr>
              <a:t>&lt;/class</a:t>
            </a:r>
            <a:r>
              <a:rPr lang="en-US" altLang="ja-JP" dirty="0" smtClean="0">
                <a:solidFill>
                  <a:schemeClr val="tx1"/>
                </a:solidFill>
              </a:rPr>
              <a:t>&gt;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 smtClean="0">
                <a:solidFill>
                  <a:schemeClr val="tx1"/>
                </a:solidFill>
              </a:rPr>
              <a:t>    </a:t>
            </a:r>
            <a:r>
              <a:rPr lang="ja-JP" altLang="en-US" dirty="0" smtClean="0">
                <a:solidFill>
                  <a:schemeClr val="tx1"/>
                </a:solidFill>
              </a:rPr>
              <a:t>・・・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    &lt;properties&gt;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  &lt;property name="javax.persistence.jdbc.url" 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en-US" altLang="ja-JP" dirty="0" smtClean="0">
                <a:solidFill>
                  <a:schemeClr val="tx1"/>
                </a:solidFill>
              </a:rPr>
              <a:t>              value</a:t>
            </a:r>
            <a:r>
              <a:rPr lang="en-US" altLang="ja-JP" dirty="0">
                <a:solidFill>
                  <a:schemeClr val="tx1"/>
                </a:solidFill>
              </a:rPr>
              <a:t>="</a:t>
            </a:r>
            <a:r>
              <a:rPr lang="en-US" altLang="ja-JP" dirty="0" err="1">
                <a:solidFill>
                  <a:schemeClr val="tx1"/>
                </a:solidFill>
              </a:rPr>
              <a:t>jdbc:derby</a:t>
            </a:r>
            <a:r>
              <a:rPr lang="en-US" altLang="ja-JP" dirty="0">
                <a:solidFill>
                  <a:schemeClr val="tx1"/>
                </a:solidFill>
              </a:rPr>
              <a:t>://localhost:1527/sample"/&gt;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  &lt;property name="</a:t>
            </a:r>
            <a:r>
              <a:rPr lang="en-US" altLang="ja-JP" dirty="0" err="1">
                <a:solidFill>
                  <a:schemeClr val="tx1"/>
                </a:solidFill>
              </a:rPr>
              <a:t>javax.persistence.jdbc.user</a:t>
            </a:r>
            <a:r>
              <a:rPr lang="en-US" altLang="ja-JP" dirty="0">
                <a:solidFill>
                  <a:schemeClr val="tx1"/>
                </a:solidFill>
              </a:rPr>
              <a:t>" value="app"/&gt;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  &lt;property name="</a:t>
            </a:r>
            <a:r>
              <a:rPr lang="en-US" altLang="ja-JP" dirty="0" err="1">
                <a:solidFill>
                  <a:schemeClr val="tx1"/>
                </a:solidFill>
              </a:rPr>
              <a:t>javax.persistence.jdbc.driver</a:t>
            </a:r>
            <a:r>
              <a:rPr lang="en-US" altLang="ja-JP" dirty="0">
                <a:solidFill>
                  <a:schemeClr val="tx1"/>
                </a:solidFill>
              </a:rPr>
              <a:t>" 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             value</a:t>
            </a:r>
            <a:r>
              <a:rPr lang="en-US" altLang="ja-JP" dirty="0">
                <a:solidFill>
                  <a:schemeClr val="tx1"/>
                </a:solidFill>
              </a:rPr>
              <a:t>="</a:t>
            </a:r>
            <a:r>
              <a:rPr lang="en-US" altLang="ja-JP" dirty="0" err="1">
                <a:solidFill>
                  <a:schemeClr val="tx1"/>
                </a:solidFill>
              </a:rPr>
              <a:t>org.apache.derby.jdbc.ClientDriver</a:t>
            </a:r>
            <a:r>
              <a:rPr lang="en-US" altLang="ja-JP" dirty="0">
                <a:solidFill>
                  <a:schemeClr val="tx1"/>
                </a:solidFill>
              </a:rPr>
              <a:t>"/&gt;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  &lt;property name="</a:t>
            </a:r>
            <a:r>
              <a:rPr lang="en-US" altLang="ja-JP" dirty="0" err="1">
                <a:solidFill>
                  <a:schemeClr val="tx1"/>
                </a:solidFill>
              </a:rPr>
              <a:t>javax.persistence.jdbc.password</a:t>
            </a:r>
            <a:r>
              <a:rPr lang="en-US" altLang="ja-JP" dirty="0">
                <a:solidFill>
                  <a:schemeClr val="tx1"/>
                </a:solidFill>
              </a:rPr>
              <a:t>" value="app</a:t>
            </a:r>
            <a:r>
              <a:rPr lang="en-US" altLang="ja-JP" dirty="0" smtClean="0">
                <a:solidFill>
                  <a:schemeClr val="tx1"/>
                </a:solidFill>
              </a:rPr>
              <a:t>"/&gt;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    &lt;/properties&gt;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&lt;/persistence-unit&gt;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&lt;/persistence</a:t>
            </a:r>
            <a:r>
              <a:rPr lang="en-US" altLang="ja-JP" dirty="0" smtClean="0">
                <a:solidFill>
                  <a:schemeClr val="tx1"/>
                </a:solidFill>
              </a:rPr>
              <a:t>&gt;</a:t>
            </a:r>
            <a:endParaRPr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64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ログ出力の設定（</a:t>
            </a:r>
            <a:r>
              <a:rPr kumimoji="1" lang="en-US" altLang="ja-JP" dirty="0" err="1" smtClean="0"/>
              <a:t>EclipseLink</a:t>
            </a:r>
            <a:r>
              <a:rPr kumimoji="1" lang="ja-JP" altLang="en-US" dirty="0" smtClean="0"/>
              <a:t>の場合）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598" y="2160590"/>
            <a:ext cx="8001001" cy="799586"/>
          </a:xfrm>
        </p:spPr>
        <p:txBody>
          <a:bodyPr/>
          <a:lstStyle/>
          <a:p>
            <a:r>
              <a:rPr kumimoji="1" lang="ja-JP" altLang="en-US" dirty="0" smtClean="0"/>
              <a:t>開発時は必ずログを出しましょう！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82991" y="2851692"/>
            <a:ext cx="8392520" cy="33631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dirty="0" smtClean="0">
                <a:solidFill>
                  <a:schemeClr val="tx1"/>
                </a:solidFill>
              </a:rPr>
              <a:t>&lt;persistence</a:t>
            </a:r>
            <a:r>
              <a:rPr lang="ja-JP" altLang="en-US" sz="2400" dirty="0" smtClean="0">
                <a:solidFill>
                  <a:schemeClr val="tx1"/>
                </a:solidFill>
              </a:rPr>
              <a:t>・・・</a:t>
            </a:r>
            <a:r>
              <a:rPr lang="en-US" altLang="ja-JP" sz="2400" dirty="0" smtClean="0">
                <a:solidFill>
                  <a:schemeClr val="tx1"/>
                </a:solidFill>
              </a:rPr>
              <a:t>&gt;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  &lt;persistence-unit </a:t>
            </a:r>
            <a:r>
              <a:rPr lang="ja-JP" altLang="en-US" sz="2400" dirty="0" smtClean="0">
                <a:solidFill>
                  <a:schemeClr val="tx1"/>
                </a:solidFill>
              </a:rPr>
              <a:t>・・</a:t>
            </a:r>
            <a:r>
              <a:rPr lang="ja-JP" altLang="en-US" sz="2400" dirty="0">
                <a:solidFill>
                  <a:schemeClr val="tx1"/>
                </a:solidFill>
              </a:rPr>
              <a:t>・</a:t>
            </a:r>
            <a:r>
              <a:rPr lang="en-US" altLang="ja-JP" sz="24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ja-JP" sz="2400" dirty="0" smtClean="0">
                <a:solidFill>
                  <a:schemeClr val="tx1"/>
                </a:solidFill>
              </a:rPr>
              <a:t>    </a:t>
            </a:r>
            <a:r>
              <a:rPr lang="ja-JP" altLang="en-US" sz="2400" dirty="0" smtClean="0">
                <a:solidFill>
                  <a:schemeClr val="tx1"/>
                </a:solidFill>
              </a:rPr>
              <a:t>・・・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    &lt;properties</a:t>
            </a:r>
            <a:r>
              <a:rPr lang="en-US" altLang="ja-JP" sz="24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ja-JP" sz="2400" dirty="0" smtClean="0">
                <a:solidFill>
                  <a:schemeClr val="tx1"/>
                </a:solidFill>
              </a:rPr>
              <a:t>      </a:t>
            </a:r>
            <a:r>
              <a:rPr lang="ja-JP" altLang="en-US" sz="2400" dirty="0" smtClean="0">
                <a:solidFill>
                  <a:schemeClr val="tx1"/>
                </a:solidFill>
              </a:rPr>
              <a:t>・・・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r>
              <a:rPr lang="en-US" altLang="ja-JP" sz="2400" b="1" dirty="0">
                <a:solidFill>
                  <a:srgbClr val="FF0000"/>
                </a:solidFill>
              </a:rPr>
              <a:t>      &lt;property name="</a:t>
            </a:r>
            <a:r>
              <a:rPr lang="en-US" altLang="ja-JP" sz="2400" b="1" dirty="0" err="1" smtClean="0">
                <a:solidFill>
                  <a:srgbClr val="FF0000"/>
                </a:solidFill>
              </a:rPr>
              <a:t>eclipselink.logging.level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“</a:t>
            </a:r>
          </a:p>
          <a:p>
            <a:r>
              <a:rPr lang="en-US" altLang="ja-JP" sz="2400" b="1" dirty="0">
                <a:solidFill>
                  <a:srgbClr val="FF0000"/>
                </a:solidFill>
              </a:rPr>
              <a:t> 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                     </a:t>
            </a:r>
            <a:r>
              <a:rPr lang="en-US" altLang="ja-JP" sz="2400" b="1" dirty="0">
                <a:solidFill>
                  <a:srgbClr val="FF0000"/>
                </a:solidFill>
              </a:rPr>
              <a:t>value="FINE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"/&gt;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    &lt;/properties</a:t>
            </a:r>
            <a:r>
              <a:rPr lang="en-US" altLang="ja-JP" sz="24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ja-JP" altLang="en-US" sz="2400" dirty="0" smtClean="0">
                <a:solidFill>
                  <a:schemeClr val="tx1"/>
                </a:solidFill>
              </a:rPr>
              <a:t>・・</a:t>
            </a:r>
            <a:r>
              <a:rPr lang="ja-JP" altLang="en-US" sz="2400" dirty="0">
                <a:solidFill>
                  <a:schemeClr val="tx1"/>
                </a:solidFill>
              </a:rPr>
              <a:t>・</a:t>
            </a:r>
            <a:endParaRPr lang="en-US" altLang="ja-JP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819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ログ出力の設定（</a:t>
            </a:r>
            <a:r>
              <a:rPr kumimoji="1" lang="en-US" altLang="ja-JP" dirty="0" smtClean="0"/>
              <a:t>Hibernate</a:t>
            </a:r>
            <a:r>
              <a:rPr kumimoji="1" lang="ja-JP" altLang="en-US" dirty="0" smtClean="0"/>
              <a:t>の場合）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75825" y="2160590"/>
            <a:ext cx="8392520" cy="33631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dirty="0" smtClean="0">
                <a:solidFill>
                  <a:schemeClr val="tx1"/>
                </a:solidFill>
              </a:rPr>
              <a:t>&lt;persistence</a:t>
            </a:r>
            <a:r>
              <a:rPr lang="ja-JP" altLang="en-US" sz="2400" dirty="0" smtClean="0">
                <a:solidFill>
                  <a:schemeClr val="tx1"/>
                </a:solidFill>
              </a:rPr>
              <a:t>・・・</a:t>
            </a:r>
            <a:r>
              <a:rPr lang="en-US" altLang="ja-JP" sz="2400" dirty="0" smtClean="0">
                <a:solidFill>
                  <a:schemeClr val="tx1"/>
                </a:solidFill>
              </a:rPr>
              <a:t>&gt;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  &lt;persistence-unit </a:t>
            </a:r>
            <a:r>
              <a:rPr lang="ja-JP" altLang="en-US" sz="2400" dirty="0" smtClean="0">
                <a:solidFill>
                  <a:schemeClr val="tx1"/>
                </a:solidFill>
              </a:rPr>
              <a:t>・・</a:t>
            </a:r>
            <a:r>
              <a:rPr lang="ja-JP" altLang="en-US" sz="2400" dirty="0">
                <a:solidFill>
                  <a:schemeClr val="tx1"/>
                </a:solidFill>
              </a:rPr>
              <a:t>・</a:t>
            </a:r>
            <a:r>
              <a:rPr lang="en-US" altLang="ja-JP" sz="24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ja-JP" sz="2400" dirty="0" smtClean="0">
                <a:solidFill>
                  <a:schemeClr val="tx1"/>
                </a:solidFill>
              </a:rPr>
              <a:t>    </a:t>
            </a:r>
            <a:r>
              <a:rPr lang="ja-JP" altLang="en-US" sz="2400" dirty="0" smtClean="0">
                <a:solidFill>
                  <a:schemeClr val="tx1"/>
                </a:solidFill>
              </a:rPr>
              <a:t>・・・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    &lt;properties</a:t>
            </a:r>
            <a:r>
              <a:rPr lang="en-US" altLang="ja-JP" sz="24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ja-JP" sz="2400" dirty="0" smtClean="0">
                <a:solidFill>
                  <a:schemeClr val="tx1"/>
                </a:solidFill>
              </a:rPr>
              <a:t>      </a:t>
            </a:r>
            <a:r>
              <a:rPr lang="ja-JP" altLang="en-US" sz="2400" dirty="0" smtClean="0">
                <a:solidFill>
                  <a:schemeClr val="tx1"/>
                </a:solidFill>
              </a:rPr>
              <a:t>・・・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r>
              <a:rPr lang="en-US" altLang="ja-JP" sz="2400" b="1" dirty="0">
                <a:solidFill>
                  <a:srgbClr val="FF0000"/>
                </a:solidFill>
              </a:rPr>
              <a:t>      &lt;property name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=“</a:t>
            </a:r>
            <a:r>
              <a:rPr lang="en-US" altLang="ja-JP" sz="2400" b="1" dirty="0" err="1" smtClean="0">
                <a:solidFill>
                  <a:srgbClr val="FF0000"/>
                </a:solidFill>
              </a:rPr>
              <a:t>hibernate.show_sql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“</a:t>
            </a:r>
          </a:p>
          <a:p>
            <a:r>
              <a:rPr lang="en-US" altLang="ja-JP" sz="2400" b="1" dirty="0">
                <a:solidFill>
                  <a:srgbClr val="FF0000"/>
                </a:solidFill>
              </a:rPr>
              <a:t> 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                     </a:t>
            </a:r>
            <a:r>
              <a:rPr lang="en-US" altLang="ja-JP" sz="2400" b="1" dirty="0">
                <a:solidFill>
                  <a:srgbClr val="FF0000"/>
                </a:solidFill>
              </a:rPr>
              <a:t>value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=“true"/&gt;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    &lt;/properties</a:t>
            </a:r>
            <a:r>
              <a:rPr lang="en-US" altLang="ja-JP" sz="24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ja-JP" altLang="en-US" sz="2400" dirty="0" smtClean="0">
                <a:solidFill>
                  <a:schemeClr val="tx1"/>
                </a:solidFill>
              </a:rPr>
              <a:t>・・</a:t>
            </a:r>
            <a:r>
              <a:rPr lang="ja-JP" altLang="en-US" sz="2400" dirty="0">
                <a:solidFill>
                  <a:schemeClr val="tx1"/>
                </a:solidFill>
              </a:rPr>
              <a:t>・</a:t>
            </a:r>
            <a:endParaRPr lang="en-US" altLang="ja-JP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075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352284" y="2404534"/>
            <a:ext cx="6442159" cy="1646302"/>
          </a:xfrm>
        </p:spPr>
        <p:txBody>
          <a:bodyPr/>
          <a:lstStyle/>
          <a:p>
            <a:r>
              <a:rPr lang="ja-JP" altLang="en-US" dirty="0"/>
              <a:t>②</a:t>
            </a:r>
            <a:r>
              <a:rPr lang="en-US" altLang="ja-JP" dirty="0" smtClean="0"/>
              <a:t>CRUD</a:t>
            </a:r>
            <a:r>
              <a:rPr lang="ja-JP" altLang="en-US" dirty="0" smtClean="0"/>
              <a:t>操作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エンティティの状態</a:t>
            </a:r>
            <a:endParaRPr kumimoji="1" lang="ja-JP" altLang="en-US" sz="40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(C) CASAREAL, Inc. All rights reserved.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262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JPA</a:t>
            </a:r>
            <a:r>
              <a:rPr kumimoji="1" lang="ja-JP" altLang="en-US" dirty="0" smtClean="0"/>
              <a:t>の概念図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6" name="円柱 5"/>
          <p:cNvSpPr/>
          <p:nvPr/>
        </p:nvSpPr>
        <p:spPr>
          <a:xfrm>
            <a:off x="6278265" y="1700012"/>
            <a:ext cx="1210614" cy="1120462"/>
          </a:xfrm>
          <a:prstGeom prst="ca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DB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5022575" y="3734874"/>
            <a:ext cx="3721994" cy="23954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2400" b="1" dirty="0" smtClean="0">
                <a:solidFill>
                  <a:srgbClr val="FF0000"/>
                </a:solidFill>
              </a:rPr>
              <a:t>永続化コンテキスト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5209857" y="4443212"/>
            <a:ext cx="1437496" cy="6181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e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ntity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5210149" y="5317057"/>
            <a:ext cx="1437496" cy="6181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e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ntity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7075439" y="4443212"/>
            <a:ext cx="1437496" cy="6181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e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ntity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7075439" y="5317056"/>
            <a:ext cx="1437496" cy="6181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e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ntity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上下矢印 11"/>
          <p:cNvSpPr/>
          <p:nvPr/>
        </p:nvSpPr>
        <p:spPr>
          <a:xfrm>
            <a:off x="6516524" y="2749641"/>
            <a:ext cx="734096" cy="1056067"/>
          </a:xfrm>
          <a:prstGeom prst="upDown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12"/>
          <p:cNvSpPr/>
          <p:nvPr/>
        </p:nvSpPr>
        <p:spPr>
          <a:xfrm>
            <a:off x="2819663" y="1700012"/>
            <a:ext cx="1616204" cy="44303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 smtClean="0">
                <a:solidFill>
                  <a:srgbClr val="FF0000"/>
                </a:solidFill>
              </a:rPr>
              <a:t>Entity</a:t>
            </a:r>
          </a:p>
          <a:p>
            <a:pPr algn="ctr"/>
            <a:r>
              <a:rPr lang="en-US" altLang="ja-JP" sz="2400" b="1" dirty="0" smtClean="0">
                <a:solidFill>
                  <a:srgbClr val="FF0000"/>
                </a:solidFill>
              </a:rPr>
              <a:t>Manage</a:t>
            </a:r>
            <a:r>
              <a:rPr lang="en-US" altLang="ja-JP" sz="2400" b="1" dirty="0">
                <a:solidFill>
                  <a:srgbClr val="FF0000"/>
                </a:solidFill>
              </a:rPr>
              <a:t>r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上下矢印 13"/>
          <p:cNvSpPr/>
          <p:nvPr/>
        </p:nvSpPr>
        <p:spPr>
          <a:xfrm rot="5400000">
            <a:off x="4984123" y="1280019"/>
            <a:ext cx="734096" cy="2047741"/>
          </a:xfrm>
          <a:prstGeom prst="upDown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上下矢印 14"/>
          <p:cNvSpPr/>
          <p:nvPr/>
        </p:nvSpPr>
        <p:spPr>
          <a:xfrm rot="17202190">
            <a:off x="4322899" y="3773745"/>
            <a:ext cx="734096" cy="928269"/>
          </a:xfrm>
          <a:prstGeom prst="upDown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7" name="グループ化 26"/>
          <p:cNvGrpSpPr/>
          <p:nvPr/>
        </p:nvGrpSpPr>
        <p:grpSpPr>
          <a:xfrm>
            <a:off x="350549" y="2670938"/>
            <a:ext cx="999662" cy="1791594"/>
            <a:chOff x="609599" y="2497071"/>
            <a:chExt cx="999662" cy="1791594"/>
          </a:xfrm>
        </p:grpSpPr>
        <p:sp>
          <p:nvSpPr>
            <p:cNvPr id="17" name="円/楕円 16"/>
            <p:cNvSpPr/>
            <p:nvPr/>
          </p:nvSpPr>
          <p:spPr>
            <a:xfrm>
              <a:off x="750670" y="2497071"/>
              <a:ext cx="708338" cy="67113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" name="直線コネクタ 18"/>
            <p:cNvCxnSpPr>
              <a:stCxn id="17" idx="4"/>
            </p:cNvCxnSpPr>
            <p:nvPr/>
          </p:nvCxnSpPr>
          <p:spPr>
            <a:xfrm>
              <a:off x="1104839" y="3168202"/>
              <a:ext cx="0" cy="7469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 flipV="1">
              <a:off x="609599" y="3410755"/>
              <a:ext cx="999662" cy="21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 flipV="1">
              <a:off x="609599" y="3947162"/>
              <a:ext cx="495240" cy="34150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>
              <a:off x="1109430" y="3940935"/>
              <a:ext cx="445202" cy="3477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上下矢印 27"/>
          <p:cNvSpPr/>
          <p:nvPr/>
        </p:nvSpPr>
        <p:spPr>
          <a:xfrm rot="16200000">
            <a:off x="1837470" y="2887097"/>
            <a:ext cx="734096" cy="1437978"/>
          </a:xfrm>
          <a:prstGeom prst="upDown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1353941" y="2499575"/>
            <a:ext cx="1437496" cy="6181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e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ntity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457" y="4555906"/>
            <a:ext cx="1775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クライアント</a:t>
            </a:r>
            <a:endParaRPr kumimoji="1" lang="en-US" altLang="ja-JP" sz="2000" dirty="0" smtClean="0"/>
          </a:p>
          <a:p>
            <a:pPr algn="ctr"/>
            <a:r>
              <a:rPr kumimoji="1" lang="ja-JP" altLang="en-US" sz="2000" dirty="0" smtClean="0"/>
              <a:t>プログラム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2537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EntityManager</a:t>
            </a:r>
            <a:r>
              <a:rPr kumimoji="1" lang="ja-JP" altLang="en-US" dirty="0" smtClean="0"/>
              <a:t>インターフェイス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altLang="ja-JP" dirty="0" smtClean="0"/>
              <a:t>find()</a:t>
            </a:r>
            <a:r>
              <a:rPr lang="ja-JP" altLang="en-US" dirty="0"/>
              <a:t>･･･</a:t>
            </a:r>
            <a:r>
              <a:rPr kumimoji="1" lang="ja-JP" altLang="en-US" dirty="0" smtClean="0"/>
              <a:t>主キー検索</a:t>
            </a:r>
            <a:endParaRPr kumimoji="1" lang="en-US" altLang="ja-JP" dirty="0" smtClean="0"/>
          </a:p>
          <a:p>
            <a:r>
              <a:rPr lang="en-US" altLang="ja-JP" dirty="0" smtClean="0"/>
              <a:t>persist()</a:t>
            </a:r>
            <a:r>
              <a:rPr lang="ja-JP" altLang="en-US" dirty="0" smtClean="0"/>
              <a:t>･･･新規追加を予約する</a:t>
            </a:r>
            <a:endParaRPr lang="en-US" altLang="ja-JP" dirty="0" smtClean="0"/>
          </a:p>
          <a:p>
            <a:r>
              <a:rPr lang="en-US" altLang="ja-JP" dirty="0" smtClean="0"/>
              <a:t>remove()</a:t>
            </a:r>
            <a:r>
              <a:rPr lang="ja-JP" altLang="en-US" dirty="0" smtClean="0"/>
              <a:t>･･･削除を予約する</a:t>
            </a:r>
            <a:endParaRPr lang="en-US" altLang="ja-JP" dirty="0" smtClean="0"/>
          </a:p>
          <a:p>
            <a:r>
              <a:rPr kumimoji="1" lang="en-US" altLang="ja-JP" dirty="0" smtClean="0"/>
              <a:t>merge()</a:t>
            </a:r>
            <a:r>
              <a:rPr kumimoji="1" lang="ja-JP" altLang="en-US" dirty="0" smtClean="0"/>
              <a:t>･･･エンティティを永続化コンテキスト管理下に置く</a:t>
            </a:r>
            <a:endParaRPr kumimoji="1" lang="en-US" altLang="ja-JP" dirty="0" smtClean="0"/>
          </a:p>
          <a:p>
            <a:r>
              <a:rPr lang="en-US" altLang="ja-JP" dirty="0" smtClean="0"/>
              <a:t>detach()</a:t>
            </a:r>
            <a:r>
              <a:rPr lang="ja-JP" altLang="en-US" dirty="0" smtClean="0"/>
              <a:t>･･･エンティティを永続化コンテキストから切り離す</a:t>
            </a:r>
            <a:endParaRPr lang="en-US" altLang="ja-JP" dirty="0" smtClean="0"/>
          </a:p>
          <a:p>
            <a:r>
              <a:rPr kumimoji="1" lang="en-US" altLang="ja-JP" dirty="0" smtClean="0"/>
              <a:t>clear()</a:t>
            </a:r>
            <a:r>
              <a:rPr kumimoji="1" lang="ja-JP" altLang="en-US" dirty="0" smtClean="0"/>
              <a:t>･･･全</a:t>
            </a:r>
            <a:r>
              <a:rPr lang="ja-JP" altLang="en-US" dirty="0" smtClean="0"/>
              <a:t>エンティティ</a:t>
            </a:r>
            <a:r>
              <a:rPr lang="ja-JP" altLang="en-US" dirty="0"/>
              <a:t>を永続化コンテキストから</a:t>
            </a:r>
            <a:r>
              <a:rPr lang="ja-JP" altLang="en-US" dirty="0" smtClean="0"/>
              <a:t>切り離す</a:t>
            </a:r>
            <a:endParaRPr lang="en-US" altLang="ja-JP" dirty="0" smtClean="0"/>
          </a:p>
          <a:p>
            <a:r>
              <a:rPr kumimoji="1" lang="en-US" altLang="ja-JP" dirty="0" smtClean="0"/>
              <a:t>flush()</a:t>
            </a:r>
            <a:r>
              <a:rPr kumimoji="1" lang="ja-JP" altLang="en-US" dirty="0" smtClean="0"/>
              <a:t>･･･</a:t>
            </a:r>
            <a:r>
              <a:rPr lang="ja-JP" altLang="en-US" dirty="0" smtClean="0"/>
              <a:t>永続化コンテキスト</a:t>
            </a:r>
            <a:r>
              <a:rPr lang="ja-JP" altLang="en-US" dirty="0"/>
              <a:t>の</a:t>
            </a:r>
            <a:r>
              <a:rPr kumimoji="1" lang="ja-JP" altLang="en-US" dirty="0" smtClean="0"/>
              <a:t>変更を</a:t>
            </a:r>
            <a:r>
              <a:rPr kumimoji="1" lang="en-US" altLang="ja-JP" dirty="0" smtClean="0"/>
              <a:t>DB</a:t>
            </a:r>
            <a:r>
              <a:rPr kumimoji="1" lang="ja-JP" altLang="en-US" dirty="0" smtClean="0"/>
              <a:t>に反映する</a:t>
            </a:r>
            <a:endParaRPr kumimoji="1" lang="en-US" altLang="ja-JP" dirty="0" smtClean="0"/>
          </a:p>
          <a:p>
            <a:r>
              <a:rPr lang="en-US" altLang="ja-JP" dirty="0" smtClean="0"/>
              <a:t>refresh()</a:t>
            </a:r>
            <a:r>
              <a:rPr lang="ja-JP" altLang="en-US" dirty="0" smtClean="0"/>
              <a:t>･･･</a:t>
            </a:r>
            <a:r>
              <a:rPr lang="en-US" altLang="ja-JP" dirty="0" smtClean="0"/>
              <a:t>DB</a:t>
            </a:r>
            <a:r>
              <a:rPr lang="ja-JP" altLang="en-US" dirty="0" smtClean="0"/>
              <a:t>の変更を永続化コンテキストに反映する</a:t>
            </a:r>
            <a:endParaRPr kumimoji="1"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905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このセッションについて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ハッシュタグ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sz="5400" b="1" dirty="0" smtClean="0">
                <a:solidFill>
                  <a:srgbClr val="FF0000"/>
                </a:solidFill>
              </a:rPr>
              <a:t>#ccc_cd2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r>
              <a:rPr kumimoji="1" lang="en-US" altLang="ja-JP" dirty="0" smtClean="0">
                <a:solidFill>
                  <a:schemeClr val="tx1"/>
                </a:solidFill>
              </a:rPr>
              <a:t>JPA</a:t>
            </a:r>
            <a:r>
              <a:rPr lang="ja-JP" altLang="en-US" dirty="0" smtClean="0">
                <a:solidFill>
                  <a:schemeClr val="tx1"/>
                </a:solidFill>
              </a:rPr>
              <a:t>について基礎、および</a:t>
            </a:r>
            <a:r>
              <a:rPr kumimoji="1" lang="ja-JP" altLang="en-US" dirty="0" smtClean="0">
                <a:solidFill>
                  <a:schemeClr val="tx1"/>
                </a:solidFill>
              </a:rPr>
              <a:t>初学者の方が間違えやすい「はまりポイント」を</a:t>
            </a:r>
            <a:r>
              <a:rPr kumimoji="1" lang="en-US" altLang="ja-JP" dirty="0" smtClean="0">
                <a:solidFill>
                  <a:schemeClr val="tx1"/>
                </a:solidFill>
              </a:rPr>
              <a:t/>
            </a:r>
            <a:br>
              <a:rPr kumimoji="1" lang="en-US" altLang="ja-JP" dirty="0" smtClean="0">
                <a:solidFill>
                  <a:schemeClr val="tx1"/>
                </a:solidFill>
              </a:rPr>
            </a:br>
            <a:r>
              <a:rPr kumimoji="1" lang="ja-JP" altLang="en-US" dirty="0" smtClean="0">
                <a:solidFill>
                  <a:schemeClr val="tx1"/>
                </a:solidFill>
              </a:rPr>
              <a:t>解説します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348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永続化</a:t>
            </a:r>
            <a:r>
              <a:rPr lang="ja-JP" altLang="en-US" dirty="0"/>
              <a:t>コンテキスト</a:t>
            </a:r>
            <a:r>
              <a:rPr lang="ja-JP" altLang="en-US" dirty="0" smtClean="0"/>
              <a:t>とは</a:t>
            </a:r>
            <a:r>
              <a:rPr lang="ja-JP" altLang="en-US" dirty="0"/>
              <a:t>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エンティティのキャッシュのようなもの</a:t>
            </a:r>
            <a:endParaRPr lang="en-US" altLang="ja-JP" dirty="0" smtClean="0"/>
          </a:p>
          <a:p>
            <a:r>
              <a:rPr kumimoji="1" lang="en-US" altLang="ja-JP" dirty="0" err="1" smtClean="0"/>
              <a:t>EntityManager</a:t>
            </a:r>
            <a:r>
              <a:rPr kumimoji="1" lang="ja-JP" altLang="en-US" dirty="0" smtClean="0"/>
              <a:t>が管理するのは、永続化コンテキストの中のエンティティ</a:t>
            </a:r>
            <a:r>
              <a:rPr lang="ja-JP" altLang="en-US" dirty="0" smtClean="0"/>
              <a:t>の</a:t>
            </a:r>
            <a:r>
              <a:rPr lang="ja-JP" altLang="en-US" dirty="0"/>
              <a:t>み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36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エンティティの</a:t>
            </a:r>
            <a:r>
              <a:rPr lang="ja-JP" altLang="en-US" dirty="0"/>
              <a:t>状態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SzPct val="100000"/>
              <a:buFont typeface="+mj-ea"/>
              <a:buAutoNum type="circleNumDbPlain"/>
            </a:pPr>
            <a:r>
              <a:rPr kumimoji="1" lang="en-US" altLang="ja-JP" dirty="0" smtClean="0"/>
              <a:t>NEW</a:t>
            </a:r>
            <a:r>
              <a:rPr kumimoji="1" lang="ja-JP" altLang="en-US" dirty="0" smtClean="0"/>
              <a:t>状態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エンティティ</a:t>
            </a:r>
            <a:r>
              <a:rPr lang="ja-JP" altLang="en-US" dirty="0" smtClean="0"/>
              <a:t>の</a:t>
            </a:r>
            <a:r>
              <a:rPr lang="ja-JP" altLang="en-US" dirty="0"/>
              <a:t>インスタンス</a:t>
            </a:r>
            <a:r>
              <a:rPr lang="ja-JP" altLang="en-US" dirty="0" smtClean="0"/>
              <a:t>が</a:t>
            </a:r>
            <a:r>
              <a:rPr lang="en-US" altLang="ja-JP" dirty="0" smtClean="0"/>
              <a:t>new</a:t>
            </a:r>
            <a:r>
              <a:rPr lang="ja-JP" altLang="en-US" dirty="0" smtClean="0"/>
              <a:t>されてすぐ</a:t>
            </a:r>
            <a:endParaRPr lang="en-US" altLang="ja-JP" dirty="0" smtClean="0"/>
          </a:p>
          <a:p>
            <a:pPr marL="514350" indent="-514350">
              <a:buSzPct val="100000"/>
              <a:buFont typeface="+mj-ea"/>
              <a:buAutoNum type="circleNumDbPlain"/>
            </a:pPr>
            <a:r>
              <a:rPr kumimoji="1" lang="en-US" altLang="ja-JP" dirty="0" smtClean="0"/>
              <a:t>MANAGED</a:t>
            </a:r>
            <a:r>
              <a:rPr kumimoji="1" lang="ja-JP" altLang="en-US" dirty="0" smtClean="0"/>
              <a:t>状態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エンティティ</a:t>
            </a:r>
            <a:r>
              <a:rPr lang="ja-JP" altLang="en-US" dirty="0" smtClean="0"/>
              <a:t>が永続化コンテキストの管理下にある</a:t>
            </a:r>
            <a:endParaRPr lang="en-US" altLang="ja-JP" dirty="0" smtClean="0"/>
          </a:p>
          <a:p>
            <a:pPr marL="514350" indent="-514350">
              <a:buSzPct val="100000"/>
              <a:buFont typeface="+mj-ea"/>
              <a:buAutoNum type="circleNumDbPlain"/>
            </a:pPr>
            <a:r>
              <a:rPr kumimoji="1" lang="en-US" altLang="ja-JP" dirty="0" smtClean="0"/>
              <a:t>DETACHED</a:t>
            </a:r>
            <a:r>
              <a:rPr kumimoji="1" lang="ja-JP" altLang="en-US" dirty="0" smtClean="0"/>
              <a:t>状態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エンティティ</a:t>
            </a:r>
            <a:r>
              <a:rPr lang="ja-JP" altLang="en-US" dirty="0" smtClean="0"/>
              <a:t>が</a:t>
            </a:r>
            <a:r>
              <a:rPr lang="ja-JP" altLang="en-US" dirty="0"/>
              <a:t>永続化コンテキストの</a:t>
            </a:r>
            <a:r>
              <a:rPr lang="ja-JP" altLang="en-US" dirty="0" smtClean="0"/>
              <a:t>管理下から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切り離されている</a:t>
            </a:r>
            <a:endParaRPr lang="en-US" altLang="ja-JP" dirty="0" smtClean="0"/>
          </a:p>
          <a:p>
            <a:pPr marL="514350" indent="-514350">
              <a:buSzPct val="100000"/>
              <a:buFont typeface="+mj-ea"/>
              <a:buAutoNum type="circleNumDbPlain"/>
            </a:pPr>
            <a:r>
              <a:rPr kumimoji="1" lang="en-US" altLang="ja-JP" dirty="0" smtClean="0"/>
              <a:t>REMOVED</a:t>
            </a:r>
            <a:r>
              <a:rPr kumimoji="1" lang="ja-JP" altLang="en-US" dirty="0" smtClean="0"/>
              <a:t>状態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DB</a:t>
            </a:r>
            <a:r>
              <a:rPr lang="ja-JP" altLang="en-US" dirty="0" smtClean="0"/>
              <a:t>からの削除が予約されてい</a:t>
            </a:r>
            <a:r>
              <a:rPr lang="ja-JP" altLang="en-US" dirty="0"/>
              <a:t>る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306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★重要★ エンティティの状態遷移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3686399" y="1666159"/>
            <a:ext cx="1771202" cy="8886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NEW</a:t>
            </a: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状態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686399" y="3524522"/>
            <a:ext cx="1771202" cy="8886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MANAGED</a:t>
            </a: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状態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883400" y="3524522"/>
            <a:ext cx="1771202" cy="8886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REMOVED</a:t>
            </a: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状態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489398" y="3524522"/>
            <a:ext cx="1771202" cy="8886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DETACHED</a:t>
            </a: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状態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直線矢印コネクタ 9"/>
          <p:cNvCxnSpPr>
            <a:stCxn id="6" idx="2"/>
            <a:endCxn id="7" idx="0"/>
          </p:cNvCxnSpPr>
          <p:nvPr/>
        </p:nvCxnSpPr>
        <p:spPr>
          <a:xfrm>
            <a:off x="4572000" y="2554801"/>
            <a:ext cx="0" cy="969721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V="1">
            <a:off x="2271331" y="3773503"/>
            <a:ext cx="1415068" cy="264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7" idx="3"/>
            <a:endCxn id="8" idx="1"/>
          </p:cNvCxnSpPr>
          <p:nvPr/>
        </p:nvCxnSpPr>
        <p:spPr>
          <a:xfrm>
            <a:off x="5457601" y="3968843"/>
            <a:ext cx="142579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円柱 22"/>
          <p:cNvSpPr/>
          <p:nvPr/>
        </p:nvSpPr>
        <p:spPr>
          <a:xfrm>
            <a:off x="5578072" y="5556479"/>
            <a:ext cx="1184856" cy="840484"/>
          </a:xfrm>
          <a:prstGeom prst="ca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DB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663671" y="2696574"/>
            <a:ext cx="1506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persist()</a:t>
            </a:r>
            <a:endParaRPr kumimoji="1" lang="ja-JP" altLang="en-US" sz="24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457601" y="3323682"/>
            <a:ext cx="1506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remove()</a:t>
            </a:r>
            <a:endParaRPr kumimoji="1" lang="ja-JP" altLang="en-US" sz="24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236360" y="3186846"/>
            <a:ext cx="1506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merge</a:t>
            </a:r>
            <a:r>
              <a:rPr kumimoji="1" lang="en-US" altLang="ja-JP" sz="2400" dirty="0" smtClean="0"/>
              <a:t>()</a:t>
            </a:r>
            <a:endParaRPr kumimoji="1" lang="ja-JP" altLang="en-US" sz="24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215522" y="4342470"/>
            <a:ext cx="15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detach</a:t>
            </a:r>
            <a:r>
              <a:rPr kumimoji="1" lang="en-US" altLang="ja-JP" sz="2400" dirty="0" smtClean="0"/>
              <a:t>()</a:t>
            </a:r>
          </a:p>
          <a:p>
            <a:r>
              <a:rPr lang="en-US" altLang="ja-JP" sz="2400" dirty="0" smtClean="0"/>
              <a:t>clear()</a:t>
            </a:r>
          </a:p>
          <a:p>
            <a:r>
              <a:rPr kumimoji="1" lang="ja-JP" altLang="en-US" sz="2400" dirty="0"/>
              <a:t>コミット</a:t>
            </a:r>
          </a:p>
        </p:txBody>
      </p:sp>
      <p:cxnSp>
        <p:nvCxnSpPr>
          <p:cNvPr id="28" name="直線矢印コネクタ 27"/>
          <p:cNvCxnSpPr/>
          <p:nvPr/>
        </p:nvCxnSpPr>
        <p:spPr>
          <a:xfrm flipV="1">
            <a:off x="2269183" y="4183483"/>
            <a:ext cx="1415068" cy="264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2713147" y="2027283"/>
            <a:ext cx="1266425" cy="1527231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1933346" y="2190209"/>
            <a:ext cx="991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find</a:t>
            </a:r>
            <a:r>
              <a:rPr kumimoji="1" lang="en-US" altLang="ja-JP" sz="2400" dirty="0" smtClean="0"/>
              <a:t>()</a:t>
            </a:r>
            <a:endParaRPr kumimoji="1" lang="ja-JP" altLang="en-US" sz="2400" dirty="0"/>
          </a:p>
        </p:txBody>
      </p:sp>
      <p:cxnSp>
        <p:nvCxnSpPr>
          <p:cNvPr id="34" name="直線矢印コネクタ 33"/>
          <p:cNvCxnSpPr/>
          <p:nvPr/>
        </p:nvCxnSpPr>
        <p:spPr>
          <a:xfrm>
            <a:off x="4919730" y="4410212"/>
            <a:ext cx="1017431" cy="1146267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5499278" y="4380728"/>
            <a:ext cx="1506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flush()</a:t>
            </a:r>
          </a:p>
          <a:p>
            <a:r>
              <a:rPr kumimoji="1" lang="ja-JP" altLang="en-US" sz="2400" dirty="0"/>
              <a:t>コミット</a:t>
            </a:r>
          </a:p>
        </p:txBody>
      </p:sp>
      <p:cxnSp>
        <p:nvCxnSpPr>
          <p:cNvPr id="37" name="直線矢印コネクタ 36"/>
          <p:cNvCxnSpPr>
            <a:stCxn id="7" idx="2"/>
          </p:cNvCxnSpPr>
          <p:nvPr/>
        </p:nvCxnSpPr>
        <p:spPr>
          <a:xfrm>
            <a:off x="4572000" y="4413164"/>
            <a:ext cx="1006072" cy="1181243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4013288" y="5303187"/>
            <a:ext cx="1506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refresh()</a:t>
            </a:r>
            <a:endParaRPr kumimoji="1" lang="ja-JP" altLang="en-US" sz="2400" dirty="0"/>
          </a:p>
        </p:txBody>
      </p:sp>
      <p:sp>
        <p:nvSpPr>
          <p:cNvPr id="43" name="円/楕円 42"/>
          <p:cNvSpPr/>
          <p:nvPr/>
        </p:nvSpPr>
        <p:spPr>
          <a:xfrm>
            <a:off x="2269183" y="1666159"/>
            <a:ext cx="443964" cy="44432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64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基本的な書き方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23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82991" y="2464232"/>
            <a:ext cx="8392520" cy="306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dirty="0" err="1">
                <a:solidFill>
                  <a:schemeClr val="tx1"/>
                </a:solidFill>
              </a:rPr>
              <a:t>EntityManagerFactory</a:t>
            </a:r>
            <a:r>
              <a:rPr lang="en-US" altLang="ja-JP" sz="2400" dirty="0">
                <a:solidFill>
                  <a:schemeClr val="tx1"/>
                </a:solidFill>
              </a:rPr>
              <a:t> factory = 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r>
              <a:rPr lang="en-US" altLang="ja-JP" sz="2400" dirty="0" smtClean="0">
                <a:solidFill>
                  <a:schemeClr val="tx1"/>
                </a:solidFill>
              </a:rPr>
              <a:t>    </a:t>
            </a:r>
            <a:r>
              <a:rPr lang="en-US" altLang="ja-JP" sz="2400" dirty="0" err="1" smtClean="0">
                <a:solidFill>
                  <a:schemeClr val="tx1"/>
                </a:solidFill>
              </a:rPr>
              <a:t>Persistence.createEntityManagerFactory</a:t>
            </a:r>
            <a:r>
              <a:rPr lang="en-US" altLang="ja-JP" sz="2400" dirty="0">
                <a:solidFill>
                  <a:schemeClr val="tx1"/>
                </a:solidFill>
              </a:rPr>
              <a:t>(</a:t>
            </a:r>
            <a:r>
              <a:rPr lang="en-US" altLang="ja-JP" sz="2400" b="1" dirty="0">
                <a:solidFill>
                  <a:srgbClr val="FF0000"/>
                </a:solidFill>
              </a:rPr>
              <a:t>"</a:t>
            </a:r>
            <a:r>
              <a:rPr lang="en-US" altLang="ja-JP" sz="2400" b="1" dirty="0" err="1">
                <a:solidFill>
                  <a:srgbClr val="FF0000"/>
                </a:solidFill>
              </a:rPr>
              <a:t>samplePU</a:t>
            </a:r>
            <a:r>
              <a:rPr lang="en-US" altLang="ja-JP" sz="2400" b="1" dirty="0">
                <a:solidFill>
                  <a:srgbClr val="FF0000"/>
                </a:solidFill>
              </a:rPr>
              <a:t>"</a:t>
            </a:r>
            <a:r>
              <a:rPr lang="en-US" altLang="ja-JP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sz="2400" dirty="0" err="1">
                <a:solidFill>
                  <a:schemeClr val="tx1"/>
                </a:solidFill>
              </a:rPr>
              <a:t>EntityManager</a:t>
            </a:r>
            <a:r>
              <a:rPr lang="en-US" altLang="ja-JP" sz="2400" dirty="0">
                <a:solidFill>
                  <a:schemeClr val="tx1"/>
                </a:solidFill>
              </a:rPr>
              <a:t> manager = </a:t>
            </a:r>
            <a:r>
              <a:rPr lang="en-US" altLang="ja-JP" sz="2400" dirty="0" err="1">
                <a:solidFill>
                  <a:schemeClr val="tx1"/>
                </a:solidFill>
              </a:rPr>
              <a:t>factory.createEntityManager</a:t>
            </a:r>
            <a:r>
              <a:rPr lang="en-US" altLang="ja-JP" sz="2400" dirty="0" smtClean="0">
                <a:solidFill>
                  <a:schemeClr val="tx1"/>
                </a:solidFill>
              </a:rPr>
              <a:t>();</a:t>
            </a:r>
          </a:p>
          <a:p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 smtClean="0">
                <a:solidFill>
                  <a:schemeClr val="tx1"/>
                </a:solidFill>
              </a:rPr>
              <a:t>// CRUD</a:t>
            </a:r>
            <a:r>
              <a:rPr lang="ja-JP" altLang="en-US" sz="2400" dirty="0" smtClean="0">
                <a:solidFill>
                  <a:schemeClr val="tx1"/>
                </a:solidFill>
              </a:rPr>
              <a:t>処理</a:t>
            </a:r>
            <a:endParaRPr lang="en-US" altLang="ja-JP" sz="2400" dirty="0">
              <a:solidFill>
                <a:schemeClr val="tx1"/>
              </a:solidFill>
            </a:endParaRPr>
          </a:p>
          <a:p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 err="1" smtClean="0">
                <a:solidFill>
                  <a:schemeClr val="tx1"/>
                </a:solidFill>
              </a:rPr>
              <a:t>manager.close</a:t>
            </a:r>
            <a:r>
              <a:rPr lang="en-US" altLang="ja-JP" sz="24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ja-JP" sz="2400" dirty="0" err="1">
                <a:solidFill>
                  <a:schemeClr val="tx1"/>
                </a:solidFill>
              </a:rPr>
              <a:t>factory.close</a:t>
            </a:r>
            <a:r>
              <a:rPr lang="en-US" altLang="ja-JP" sz="2400" dirty="0" smtClean="0">
                <a:solidFill>
                  <a:schemeClr val="tx1"/>
                </a:solidFill>
              </a:rPr>
              <a:t>();</a:t>
            </a:r>
            <a:endParaRPr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7" name="角丸四角形吹き出し 6"/>
          <p:cNvSpPr/>
          <p:nvPr/>
        </p:nvSpPr>
        <p:spPr>
          <a:xfrm>
            <a:off x="5656881" y="1138068"/>
            <a:ext cx="3118630" cy="1224366"/>
          </a:xfrm>
          <a:prstGeom prst="wedgeRoundRectCallout">
            <a:avLst>
              <a:gd name="adj1" fmla="val -10894"/>
              <a:gd name="adj2" fmla="val 101782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persistence.xml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の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persistence-unit</a:t>
            </a:r>
            <a:r>
              <a:rPr lang="ja-JP" altLang="en-US" sz="2400" dirty="0" smtClean="0">
                <a:solidFill>
                  <a:schemeClr val="tx1"/>
                </a:solidFill>
              </a:rPr>
              <a:t>の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name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属性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58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主キー</a:t>
            </a:r>
            <a:r>
              <a:rPr lang="ja-JP" altLang="en-US" dirty="0"/>
              <a:t>検索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24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82991" y="1828800"/>
            <a:ext cx="8392520" cy="14878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800" dirty="0">
                <a:solidFill>
                  <a:schemeClr val="tx1"/>
                </a:solidFill>
              </a:rPr>
              <a:t>Manufacturer </a:t>
            </a:r>
            <a:r>
              <a:rPr lang="en-US" altLang="ja-JP" sz="2800" dirty="0" err="1">
                <a:solidFill>
                  <a:schemeClr val="tx1"/>
                </a:solidFill>
              </a:rPr>
              <a:t>manufacturer</a:t>
            </a:r>
            <a:r>
              <a:rPr lang="en-US" altLang="ja-JP" sz="2800" dirty="0">
                <a:solidFill>
                  <a:schemeClr val="tx1"/>
                </a:solidFill>
              </a:rPr>
              <a:t> = 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    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manager.</a:t>
            </a:r>
            <a:r>
              <a:rPr lang="en-US" altLang="ja-JP" sz="2800" b="1" dirty="0" err="1" smtClean="0">
                <a:solidFill>
                  <a:srgbClr val="FF0000"/>
                </a:solidFill>
              </a:rPr>
              <a:t>find</a:t>
            </a:r>
            <a:r>
              <a:rPr lang="en-US" altLang="ja-JP" sz="2800" dirty="0" smtClean="0">
                <a:solidFill>
                  <a:schemeClr val="tx1"/>
                </a:solidFill>
              </a:rPr>
              <a:t>(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Manufacturer.class</a:t>
            </a:r>
            <a:r>
              <a:rPr lang="en-US" altLang="ja-JP" sz="2800" dirty="0">
                <a:solidFill>
                  <a:schemeClr val="tx1"/>
                </a:solidFill>
              </a:rPr>
              <a:t>, 19985678);</a:t>
            </a:r>
          </a:p>
          <a:p>
            <a:r>
              <a:rPr lang="en-US" altLang="ja-JP" sz="2800" dirty="0" err="1">
                <a:solidFill>
                  <a:schemeClr val="tx1"/>
                </a:solidFill>
              </a:rPr>
              <a:t>System.out.println</a:t>
            </a:r>
            <a:r>
              <a:rPr lang="en-US" altLang="ja-JP" sz="2800" dirty="0">
                <a:solidFill>
                  <a:schemeClr val="tx1"/>
                </a:solidFill>
              </a:rPr>
              <a:t>(</a:t>
            </a:r>
            <a:r>
              <a:rPr lang="en-US" altLang="ja-JP" sz="2800" dirty="0" err="1">
                <a:solidFill>
                  <a:schemeClr val="tx1"/>
                </a:solidFill>
              </a:rPr>
              <a:t>manufacturer.getName</a:t>
            </a:r>
            <a:r>
              <a:rPr lang="en-US" altLang="ja-JP" sz="2800" dirty="0">
                <a:solidFill>
                  <a:schemeClr val="tx1"/>
                </a:solidFill>
              </a:rPr>
              <a:t>());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382991" y="4081885"/>
            <a:ext cx="8392520" cy="21329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000" dirty="0">
                <a:solidFill>
                  <a:schemeClr val="bg1"/>
                </a:solidFill>
              </a:rPr>
              <a:t>[EL Fine]: </a:t>
            </a:r>
            <a:r>
              <a:rPr lang="en-US" altLang="ja-JP" sz="2000" dirty="0" err="1">
                <a:solidFill>
                  <a:schemeClr val="bg1"/>
                </a:solidFill>
              </a:rPr>
              <a:t>sql</a:t>
            </a:r>
            <a:r>
              <a:rPr lang="en-US" altLang="ja-JP" sz="2000" dirty="0">
                <a:solidFill>
                  <a:schemeClr val="bg1"/>
                </a:solidFill>
              </a:rPr>
              <a:t>: Connection(50826412)--SELECT MANUFACTURER_ID, ADDRESSLINE1, ADDRESSLINE2, CITY, EMAIL, FAX, NAME, PHONE, REP, STATE, ZIP FROM MANUFACTURER WHERE (MANUFACTURER_ID = ?)</a:t>
            </a:r>
          </a:p>
          <a:p>
            <a:r>
              <a:rPr lang="en-US" altLang="ja-JP" sz="2000" dirty="0" smtClean="0">
                <a:solidFill>
                  <a:schemeClr val="bg1"/>
                </a:solidFill>
              </a:rPr>
              <a:t>    bind </a:t>
            </a:r>
            <a:r>
              <a:rPr lang="en-US" altLang="ja-JP" sz="2000" dirty="0">
                <a:solidFill>
                  <a:schemeClr val="bg1"/>
                </a:solidFill>
              </a:rPr>
              <a:t>=&gt; [19985678</a:t>
            </a:r>
            <a:r>
              <a:rPr lang="en-US" altLang="ja-JP" sz="2000" dirty="0" smtClean="0">
                <a:solidFill>
                  <a:schemeClr val="bg1"/>
                </a:solidFill>
              </a:rPr>
              <a:t>]</a:t>
            </a:r>
          </a:p>
          <a:p>
            <a:endParaRPr lang="en-US" altLang="ja-JP" sz="2000" dirty="0" smtClean="0">
              <a:solidFill>
                <a:schemeClr val="bg1"/>
              </a:solidFill>
            </a:endParaRPr>
          </a:p>
          <a:p>
            <a:r>
              <a:rPr lang="en-US" altLang="ja-JP" sz="2800" dirty="0" smtClean="0">
                <a:solidFill>
                  <a:schemeClr val="bg1"/>
                </a:solidFill>
              </a:rPr>
              <a:t>Happy </a:t>
            </a:r>
            <a:r>
              <a:rPr lang="en-US" altLang="ja-JP" sz="2800" dirty="0">
                <a:solidFill>
                  <a:schemeClr val="bg1"/>
                </a:solidFill>
              </a:rPr>
              <a:t>End Searching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82991" y="3533614"/>
            <a:ext cx="3135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実行</a:t>
            </a:r>
            <a:r>
              <a:rPr lang="ja-JP" altLang="en-US" sz="2800" dirty="0"/>
              <a:t>結果</a:t>
            </a:r>
            <a:endParaRPr kumimoji="1" lang="ja-JP" altLang="en-US" sz="2800" dirty="0"/>
          </a:p>
        </p:txBody>
      </p:sp>
      <p:sp>
        <p:nvSpPr>
          <p:cNvPr id="8" name="角丸四角形吹き出し 7"/>
          <p:cNvSpPr/>
          <p:nvPr/>
        </p:nvSpPr>
        <p:spPr>
          <a:xfrm>
            <a:off x="5119405" y="929897"/>
            <a:ext cx="3738562" cy="901485"/>
          </a:xfrm>
          <a:prstGeom prst="wedgeRoundRectCallout">
            <a:avLst>
              <a:gd name="adj1" fmla="val -28305"/>
              <a:gd name="adj2" fmla="val 104597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エンティティクラス名と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主キー値を指定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28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新規</a:t>
            </a:r>
            <a:r>
              <a:rPr lang="ja-JP" altLang="en-US" dirty="0"/>
              <a:t>追加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25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82991" y="1828800"/>
            <a:ext cx="8392520" cy="3611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800" dirty="0" err="1">
                <a:solidFill>
                  <a:schemeClr val="tx1"/>
                </a:solidFill>
              </a:rPr>
              <a:t>EntityTransaction</a:t>
            </a:r>
            <a:r>
              <a:rPr lang="en-US" altLang="ja-JP" sz="2800" dirty="0">
                <a:solidFill>
                  <a:schemeClr val="tx1"/>
                </a:solidFill>
              </a:rPr>
              <a:t> </a:t>
            </a:r>
            <a:r>
              <a:rPr lang="en-US" altLang="ja-JP" sz="2800" dirty="0" err="1">
                <a:solidFill>
                  <a:schemeClr val="tx1"/>
                </a:solidFill>
              </a:rPr>
              <a:t>tx</a:t>
            </a:r>
            <a:r>
              <a:rPr lang="en-US" altLang="ja-JP" sz="2800" dirty="0">
                <a:solidFill>
                  <a:schemeClr val="tx1"/>
                </a:solidFill>
              </a:rPr>
              <a:t> = </a:t>
            </a:r>
            <a:r>
              <a:rPr lang="en-US" altLang="ja-JP" sz="2800" dirty="0" err="1">
                <a:solidFill>
                  <a:schemeClr val="tx1"/>
                </a:solidFill>
              </a:rPr>
              <a:t>manager.getTransaction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ja-JP" sz="2800" dirty="0" err="1">
                <a:solidFill>
                  <a:schemeClr val="tx1"/>
                </a:solidFill>
              </a:rPr>
              <a:t>tx.begin</a:t>
            </a:r>
            <a:r>
              <a:rPr lang="en-US" altLang="ja-JP" sz="2800" dirty="0" smtClean="0">
                <a:solidFill>
                  <a:schemeClr val="tx1"/>
                </a:solidFill>
              </a:rPr>
              <a:t>();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>
                <a:solidFill>
                  <a:schemeClr val="tx1"/>
                </a:solidFill>
              </a:rPr>
              <a:t>Manufacturer </a:t>
            </a:r>
            <a:r>
              <a:rPr lang="en-US" altLang="ja-JP" sz="2800" dirty="0" err="1">
                <a:solidFill>
                  <a:schemeClr val="tx1"/>
                </a:solidFill>
              </a:rPr>
              <a:t>manufacturer</a:t>
            </a:r>
            <a:r>
              <a:rPr lang="en-US" altLang="ja-JP" sz="2800" dirty="0">
                <a:solidFill>
                  <a:schemeClr val="tx1"/>
                </a:solidFill>
              </a:rPr>
              <a:t> = new Manufacturer();</a:t>
            </a:r>
          </a:p>
          <a:p>
            <a:r>
              <a:rPr lang="en-US" altLang="ja-JP" sz="2800" dirty="0" err="1">
                <a:solidFill>
                  <a:schemeClr val="tx1"/>
                </a:solidFill>
              </a:rPr>
              <a:t>manufacturer.setManufacturerId</a:t>
            </a:r>
            <a:r>
              <a:rPr lang="en-US" altLang="ja-JP" sz="2800" dirty="0">
                <a:solidFill>
                  <a:schemeClr val="tx1"/>
                </a:solidFill>
              </a:rPr>
              <a:t>(1);</a:t>
            </a:r>
          </a:p>
          <a:p>
            <a:r>
              <a:rPr lang="en-US" altLang="ja-JP" sz="2800" dirty="0" err="1">
                <a:solidFill>
                  <a:schemeClr val="tx1"/>
                </a:solidFill>
              </a:rPr>
              <a:t>manufacturer.setName</a:t>
            </a:r>
            <a:r>
              <a:rPr lang="en-US" altLang="ja-JP" sz="2800" dirty="0">
                <a:solidFill>
                  <a:schemeClr val="tx1"/>
                </a:solidFill>
              </a:rPr>
              <a:t>("HOGE");</a:t>
            </a:r>
          </a:p>
          <a:p>
            <a:r>
              <a:rPr lang="en-US" altLang="ja-JP" sz="2800" dirty="0" err="1">
                <a:solidFill>
                  <a:schemeClr val="tx1"/>
                </a:solidFill>
              </a:rPr>
              <a:t>manager.</a:t>
            </a:r>
            <a:r>
              <a:rPr lang="en-US" altLang="ja-JP" sz="2800" b="1" dirty="0" err="1">
                <a:solidFill>
                  <a:srgbClr val="FF0000"/>
                </a:solidFill>
              </a:rPr>
              <a:t>persist</a:t>
            </a:r>
            <a:r>
              <a:rPr lang="en-US" altLang="ja-JP" sz="2800" dirty="0">
                <a:solidFill>
                  <a:schemeClr val="tx1"/>
                </a:solidFill>
              </a:rPr>
              <a:t>(manufacturer</a:t>
            </a:r>
            <a:r>
              <a:rPr lang="en-US" altLang="ja-JP" sz="2800" dirty="0" smtClean="0">
                <a:solidFill>
                  <a:schemeClr val="tx1"/>
                </a:solidFill>
              </a:rPr>
              <a:t>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 err="1">
                <a:solidFill>
                  <a:schemeClr val="tx1"/>
                </a:solidFill>
              </a:rPr>
              <a:t>manager.</a:t>
            </a:r>
            <a:r>
              <a:rPr lang="en-US" altLang="ja-JP" sz="2800" b="1" dirty="0" err="1">
                <a:solidFill>
                  <a:srgbClr val="FF0000"/>
                </a:solidFill>
              </a:rPr>
              <a:t>flush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ja-JP" sz="2800" dirty="0" err="1">
                <a:solidFill>
                  <a:schemeClr val="tx1"/>
                </a:solidFill>
              </a:rPr>
              <a:t>tx.</a:t>
            </a:r>
            <a:r>
              <a:rPr lang="en-US" altLang="ja-JP" sz="2800" b="1" dirty="0" err="1">
                <a:solidFill>
                  <a:srgbClr val="FF0000"/>
                </a:solidFill>
              </a:rPr>
              <a:t>commit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8" name="角丸四角形吹き出し 7"/>
          <p:cNvSpPr/>
          <p:nvPr/>
        </p:nvSpPr>
        <p:spPr>
          <a:xfrm>
            <a:off x="4813320" y="4788975"/>
            <a:ext cx="3738562" cy="901485"/>
          </a:xfrm>
          <a:prstGeom prst="wedgeRoundRectCallout">
            <a:avLst>
              <a:gd name="adj1" fmla="val -42400"/>
              <a:gd name="adj2" fmla="val -87953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persist()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で永続化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→</a:t>
            </a:r>
            <a:r>
              <a:rPr lang="en-US" altLang="ja-JP" sz="2400" dirty="0" smtClean="0">
                <a:solidFill>
                  <a:schemeClr val="tx1"/>
                </a:solidFill>
              </a:rPr>
              <a:t>flush()</a:t>
            </a:r>
            <a:r>
              <a:rPr lang="ja-JP" altLang="en-US" sz="2400" dirty="0" smtClean="0">
                <a:solidFill>
                  <a:schemeClr val="tx1"/>
                </a:solidFill>
              </a:rPr>
              <a:t>で</a:t>
            </a:r>
            <a:r>
              <a:rPr lang="en-US" altLang="ja-JP" sz="2400" dirty="0" smtClean="0">
                <a:solidFill>
                  <a:schemeClr val="tx1"/>
                </a:solidFill>
              </a:rPr>
              <a:t>DB</a:t>
            </a:r>
            <a:r>
              <a:rPr lang="ja-JP" altLang="en-US" sz="2400" dirty="0" smtClean="0">
                <a:solidFill>
                  <a:schemeClr val="tx1"/>
                </a:solidFill>
              </a:rPr>
              <a:t>に反映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70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新規</a:t>
            </a:r>
            <a:r>
              <a:rPr lang="ja-JP" altLang="en-US" dirty="0"/>
              <a:t>追加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26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82991" y="1927619"/>
            <a:ext cx="8392520" cy="18074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000" dirty="0">
                <a:solidFill>
                  <a:schemeClr val="bg1"/>
                </a:solidFill>
              </a:rPr>
              <a:t>[EL Fine]: </a:t>
            </a:r>
            <a:r>
              <a:rPr lang="en-US" altLang="ja-JP" sz="2000" dirty="0" err="1">
                <a:solidFill>
                  <a:schemeClr val="bg1"/>
                </a:solidFill>
              </a:rPr>
              <a:t>sql</a:t>
            </a:r>
            <a:r>
              <a:rPr lang="en-US" altLang="ja-JP" sz="2000" dirty="0">
                <a:solidFill>
                  <a:schemeClr val="bg1"/>
                </a:solidFill>
              </a:rPr>
              <a:t>: Connection(1168076863)--INSERT INTO MANUFACTURER (MANUFACTURER_ID, ADDRESSLINE1, ADDRESSLINE2, CITY, EMAIL, FAX, NAME, PHONE, REP, STATE, ZIP) VALUES (?, ?, ?, ?, ?, ?, ?, ?, ?, ?, ?)</a:t>
            </a:r>
          </a:p>
          <a:p>
            <a:r>
              <a:rPr lang="en-US" altLang="ja-JP" sz="2000" dirty="0" smtClean="0">
                <a:solidFill>
                  <a:schemeClr val="bg1"/>
                </a:solidFill>
              </a:rPr>
              <a:t>    bind </a:t>
            </a:r>
            <a:r>
              <a:rPr lang="en-US" altLang="ja-JP" sz="2000" dirty="0">
                <a:solidFill>
                  <a:schemeClr val="bg1"/>
                </a:solidFill>
              </a:rPr>
              <a:t>=&gt; [1, null, null, null, null, null, HOGE, null, null, null, null</a:t>
            </a:r>
            <a:r>
              <a:rPr lang="en-US" altLang="ja-JP" sz="2000" dirty="0" smtClean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82991" y="1379348"/>
            <a:ext cx="3135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実行</a:t>
            </a:r>
            <a:r>
              <a:rPr lang="ja-JP" altLang="en-US" sz="2800" dirty="0"/>
              <a:t>結果</a:t>
            </a:r>
            <a:endParaRPr kumimoji="1" lang="ja-JP" altLang="en-US" sz="28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825" y="3998515"/>
            <a:ext cx="8392520" cy="2109192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991892" y="5796366"/>
            <a:ext cx="7783619" cy="3113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049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更新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27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82991" y="1828801"/>
            <a:ext cx="8392520" cy="3161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800" dirty="0" err="1">
                <a:solidFill>
                  <a:schemeClr val="tx1"/>
                </a:solidFill>
              </a:rPr>
              <a:t>EntityTransaction</a:t>
            </a:r>
            <a:r>
              <a:rPr lang="en-US" altLang="ja-JP" sz="2800" dirty="0">
                <a:solidFill>
                  <a:schemeClr val="tx1"/>
                </a:solidFill>
              </a:rPr>
              <a:t> </a:t>
            </a:r>
            <a:r>
              <a:rPr lang="en-US" altLang="ja-JP" sz="2800" dirty="0" err="1">
                <a:solidFill>
                  <a:schemeClr val="tx1"/>
                </a:solidFill>
              </a:rPr>
              <a:t>tx</a:t>
            </a:r>
            <a:r>
              <a:rPr lang="en-US" altLang="ja-JP" sz="2800" dirty="0">
                <a:solidFill>
                  <a:schemeClr val="tx1"/>
                </a:solidFill>
              </a:rPr>
              <a:t> = </a:t>
            </a:r>
            <a:r>
              <a:rPr lang="en-US" altLang="ja-JP" sz="2800" dirty="0" err="1">
                <a:solidFill>
                  <a:schemeClr val="tx1"/>
                </a:solidFill>
              </a:rPr>
              <a:t>manager.getTransaction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ja-JP" sz="2800" dirty="0" err="1">
                <a:solidFill>
                  <a:schemeClr val="tx1"/>
                </a:solidFill>
              </a:rPr>
              <a:t>tx.begin</a:t>
            </a:r>
            <a:r>
              <a:rPr lang="en-US" altLang="ja-JP" sz="2800" dirty="0" smtClean="0">
                <a:solidFill>
                  <a:schemeClr val="tx1"/>
                </a:solidFill>
              </a:rPr>
              <a:t>();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>
                <a:solidFill>
                  <a:schemeClr val="tx1"/>
                </a:solidFill>
              </a:rPr>
              <a:t>Manufacturer </a:t>
            </a:r>
            <a:r>
              <a:rPr lang="en-US" altLang="ja-JP" sz="2800" dirty="0" err="1">
                <a:solidFill>
                  <a:schemeClr val="tx1"/>
                </a:solidFill>
              </a:rPr>
              <a:t>manufacturer</a:t>
            </a:r>
            <a:r>
              <a:rPr lang="en-US" altLang="ja-JP" sz="2800" dirty="0">
                <a:solidFill>
                  <a:schemeClr val="tx1"/>
                </a:solidFill>
              </a:rPr>
              <a:t> </a:t>
            </a:r>
            <a:r>
              <a:rPr lang="en-US" altLang="ja-JP" sz="2800" dirty="0" smtClean="0">
                <a:solidFill>
                  <a:schemeClr val="tx1"/>
                </a:solidFill>
              </a:rPr>
              <a:t>=</a:t>
            </a:r>
          </a:p>
          <a:p>
            <a:r>
              <a:rPr lang="en-US" altLang="ja-JP" sz="2800" dirty="0">
                <a:solidFill>
                  <a:schemeClr val="tx1"/>
                </a:solidFill>
              </a:rPr>
              <a:t> </a:t>
            </a:r>
            <a:r>
              <a:rPr lang="en-US" altLang="ja-JP" sz="2800" dirty="0" smtClean="0">
                <a:solidFill>
                  <a:schemeClr val="tx1"/>
                </a:solidFill>
              </a:rPr>
              <a:t>   </a:t>
            </a:r>
            <a:r>
              <a:rPr lang="en-US" altLang="ja-JP" sz="2800" dirty="0" err="1">
                <a:solidFill>
                  <a:schemeClr val="tx1"/>
                </a:solidFill>
              </a:rPr>
              <a:t>manager.find</a:t>
            </a:r>
            <a:r>
              <a:rPr lang="en-US" altLang="ja-JP" sz="2800" dirty="0">
                <a:solidFill>
                  <a:schemeClr val="tx1"/>
                </a:solidFill>
              </a:rPr>
              <a:t>(</a:t>
            </a:r>
            <a:r>
              <a:rPr lang="en-US" altLang="ja-JP" sz="2800" dirty="0" err="1">
                <a:solidFill>
                  <a:schemeClr val="tx1"/>
                </a:solidFill>
              </a:rPr>
              <a:t>Manufacturer.class</a:t>
            </a:r>
            <a:r>
              <a:rPr lang="en-US" altLang="ja-JP" sz="2800" dirty="0">
                <a:solidFill>
                  <a:schemeClr val="tx1"/>
                </a:solidFill>
              </a:rPr>
              <a:t>, 1);</a:t>
            </a:r>
          </a:p>
          <a:p>
            <a:r>
              <a:rPr lang="en-US" altLang="ja-JP" sz="2800" dirty="0" err="1">
                <a:solidFill>
                  <a:schemeClr val="tx1"/>
                </a:solidFill>
              </a:rPr>
              <a:t>manufacturer.</a:t>
            </a:r>
            <a:r>
              <a:rPr lang="en-US" altLang="ja-JP" sz="2800" b="1" dirty="0" err="1">
                <a:solidFill>
                  <a:srgbClr val="FF0000"/>
                </a:solidFill>
              </a:rPr>
              <a:t>setName</a:t>
            </a:r>
            <a:r>
              <a:rPr lang="en-US" altLang="ja-JP" sz="2800" dirty="0">
                <a:solidFill>
                  <a:schemeClr val="tx1"/>
                </a:solidFill>
              </a:rPr>
              <a:t>("FUGA");</a:t>
            </a: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manager.</a:t>
            </a:r>
            <a:r>
              <a:rPr lang="en-US" altLang="ja-JP" sz="2800" b="1" dirty="0" err="1" smtClean="0">
                <a:solidFill>
                  <a:srgbClr val="FF0000"/>
                </a:solidFill>
              </a:rPr>
              <a:t>flush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ja-JP" sz="2800" dirty="0" err="1">
                <a:solidFill>
                  <a:schemeClr val="tx1"/>
                </a:solidFill>
              </a:rPr>
              <a:t>tx.</a:t>
            </a:r>
            <a:r>
              <a:rPr lang="en-US" altLang="ja-JP" sz="2800" b="1" dirty="0" err="1">
                <a:solidFill>
                  <a:srgbClr val="FF0000"/>
                </a:solidFill>
              </a:rPr>
              <a:t>commit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7" name="角丸四角形吹き出し 6"/>
          <p:cNvSpPr/>
          <p:nvPr/>
        </p:nvSpPr>
        <p:spPr>
          <a:xfrm>
            <a:off x="4813320" y="4788975"/>
            <a:ext cx="3738562" cy="1270862"/>
          </a:xfrm>
          <a:prstGeom prst="wedgeRoundRectCallout">
            <a:avLst>
              <a:gd name="adj1" fmla="val -49033"/>
              <a:gd name="adj2" fmla="val -102587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find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()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で取ってくる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→</a:t>
            </a:r>
            <a:r>
              <a:rPr lang="en-US" altLang="ja-JP" sz="2400" dirty="0" smtClean="0">
                <a:solidFill>
                  <a:schemeClr val="tx1"/>
                </a:solidFill>
              </a:rPr>
              <a:t>setter</a:t>
            </a:r>
            <a:r>
              <a:rPr lang="ja-JP" altLang="en-US" sz="2400" dirty="0" smtClean="0">
                <a:solidFill>
                  <a:schemeClr val="tx1"/>
                </a:solidFill>
              </a:rPr>
              <a:t>で変更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→</a:t>
            </a:r>
            <a:r>
              <a:rPr lang="en-US" altLang="ja-JP" sz="2400" dirty="0" smtClean="0">
                <a:solidFill>
                  <a:schemeClr val="tx1"/>
                </a:solidFill>
              </a:rPr>
              <a:t>flush()</a:t>
            </a:r>
            <a:r>
              <a:rPr lang="ja-JP" altLang="en-US" sz="2400" dirty="0" smtClean="0">
                <a:solidFill>
                  <a:schemeClr val="tx1"/>
                </a:solidFill>
              </a:rPr>
              <a:t>で</a:t>
            </a:r>
            <a:r>
              <a:rPr lang="en-US" altLang="ja-JP" sz="2400" dirty="0" smtClean="0">
                <a:solidFill>
                  <a:schemeClr val="tx1"/>
                </a:solidFill>
              </a:rPr>
              <a:t>DB</a:t>
            </a:r>
            <a:r>
              <a:rPr lang="ja-JP" altLang="en-US" sz="2400" dirty="0" smtClean="0">
                <a:solidFill>
                  <a:schemeClr val="tx1"/>
                </a:solidFill>
              </a:rPr>
              <a:t>に反映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45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91" y="4421713"/>
            <a:ext cx="8392520" cy="194800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更新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28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82991" y="1927619"/>
            <a:ext cx="8392520" cy="22879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000" dirty="0">
                <a:solidFill>
                  <a:schemeClr val="bg1"/>
                </a:solidFill>
              </a:rPr>
              <a:t>[EL Fine]: </a:t>
            </a:r>
            <a:r>
              <a:rPr lang="en-US" altLang="ja-JP" sz="2000" dirty="0" err="1">
                <a:solidFill>
                  <a:schemeClr val="bg1"/>
                </a:solidFill>
              </a:rPr>
              <a:t>sql</a:t>
            </a:r>
            <a:r>
              <a:rPr lang="en-US" altLang="ja-JP" sz="2000" dirty="0">
                <a:solidFill>
                  <a:schemeClr val="bg1"/>
                </a:solidFill>
              </a:rPr>
              <a:t>: Connection(1168076863)--SELECT MANUFACTURER_ID, ADDRESSLINE1, ADDRESSLINE2, CITY, EMAIL, FAX, NAME, PHONE, REP, STATE, ZIP FROM MANUFACTURER WHERE (MANUFACTURER_ID = ?)</a:t>
            </a:r>
          </a:p>
          <a:p>
            <a:r>
              <a:rPr lang="en-US" altLang="ja-JP" sz="2000" dirty="0" smtClean="0">
                <a:solidFill>
                  <a:schemeClr val="bg1"/>
                </a:solidFill>
              </a:rPr>
              <a:t>    bind </a:t>
            </a:r>
            <a:r>
              <a:rPr lang="en-US" altLang="ja-JP" sz="2000" dirty="0">
                <a:solidFill>
                  <a:schemeClr val="bg1"/>
                </a:solidFill>
              </a:rPr>
              <a:t>=&gt; [1]</a:t>
            </a:r>
          </a:p>
          <a:p>
            <a:r>
              <a:rPr lang="en-US" altLang="ja-JP" sz="2000" dirty="0">
                <a:solidFill>
                  <a:schemeClr val="bg1"/>
                </a:solidFill>
              </a:rPr>
              <a:t>[EL Fine]: </a:t>
            </a:r>
            <a:r>
              <a:rPr lang="en-US" altLang="ja-JP" sz="2000" dirty="0" err="1">
                <a:solidFill>
                  <a:schemeClr val="bg1"/>
                </a:solidFill>
              </a:rPr>
              <a:t>sql</a:t>
            </a:r>
            <a:r>
              <a:rPr lang="en-US" altLang="ja-JP" sz="2000" dirty="0">
                <a:solidFill>
                  <a:schemeClr val="bg1"/>
                </a:solidFill>
              </a:rPr>
              <a:t>: Connection(1168076863</a:t>
            </a:r>
            <a:r>
              <a:rPr lang="en-US" altLang="ja-JP" sz="2000" dirty="0" smtClean="0">
                <a:solidFill>
                  <a:schemeClr val="bg1"/>
                </a:solidFill>
              </a:rPr>
              <a:t>)--</a:t>
            </a:r>
          </a:p>
          <a:p>
            <a:r>
              <a:rPr lang="en-US" altLang="ja-JP" sz="2000" dirty="0" smtClean="0">
                <a:solidFill>
                  <a:schemeClr val="bg1"/>
                </a:solidFill>
              </a:rPr>
              <a:t>UPDATE </a:t>
            </a:r>
            <a:r>
              <a:rPr lang="en-US" altLang="ja-JP" sz="2000" dirty="0">
                <a:solidFill>
                  <a:schemeClr val="bg1"/>
                </a:solidFill>
              </a:rPr>
              <a:t>MANUFACTURER SET </a:t>
            </a:r>
            <a:r>
              <a:rPr lang="en-US" altLang="ja-JP" sz="2000" b="1" dirty="0">
                <a:solidFill>
                  <a:srgbClr val="FF0000"/>
                </a:solidFill>
              </a:rPr>
              <a:t>NAME = ? </a:t>
            </a:r>
            <a:r>
              <a:rPr lang="en-US" altLang="ja-JP" sz="2000" dirty="0">
                <a:solidFill>
                  <a:schemeClr val="bg1"/>
                </a:solidFill>
              </a:rPr>
              <a:t>WHERE (MANUFACTURER_ID = ?)</a:t>
            </a:r>
          </a:p>
          <a:p>
            <a:r>
              <a:rPr lang="en-US" altLang="ja-JP" sz="2000" dirty="0" smtClean="0">
                <a:solidFill>
                  <a:schemeClr val="bg1"/>
                </a:solidFill>
              </a:rPr>
              <a:t>    bind </a:t>
            </a:r>
            <a:r>
              <a:rPr lang="en-US" altLang="ja-JP" sz="2000" dirty="0">
                <a:solidFill>
                  <a:schemeClr val="bg1"/>
                </a:solidFill>
              </a:rPr>
              <a:t>=&gt; [FUGA, 1]</a:t>
            </a:r>
            <a:endParaRPr lang="en-US" altLang="ja-JP" sz="2000" dirty="0" smtClean="0">
              <a:solidFill>
                <a:schemeClr val="bg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82991" y="1379348"/>
            <a:ext cx="3135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実行</a:t>
            </a:r>
            <a:r>
              <a:rPr lang="ja-JP" altLang="en-US" sz="2800" dirty="0"/>
              <a:t>結果</a:t>
            </a:r>
            <a:endParaRPr kumimoji="1" lang="ja-JP" altLang="en-US" sz="2800" dirty="0"/>
          </a:p>
        </p:txBody>
      </p:sp>
      <p:sp>
        <p:nvSpPr>
          <p:cNvPr id="9" name="正方形/長方形 8"/>
          <p:cNvSpPr/>
          <p:nvPr/>
        </p:nvSpPr>
        <p:spPr>
          <a:xfrm>
            <a:off x="991892" y="6075331"/>
            <a:ext cx="7783619" cy="3113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吹き出し 9"/>
          <p:cNvSpPr/>
          <p:nvPr/>
        </p:nvSpPr>
        <p:spPr>
          <a:xfrm>
            <a:off x="4883701" y="4225830"/>
            <a:ext cx="3738562" cy="1270862"/>
          </a:xfrm>
          <a:prstGeom prst="wedgeRoundRectCallout">
            <a:avLst>
              <a:gd name="adj1" fmla="val -56080"/>
              <a:gd name="adj2" fmla="val -84294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変更</a:t>
            </a:r>
            <a:r>
              <a:rPr lang="ja-JP" altLang="en-US" sz="2400" dirty="0" smtClean="0">
                <a:solidFill>
                  <a:schemeClr val="tx1"/>
                </a:solidFill>
              </a:rPr>
              <a:t>した</a:t>
            </a:r>
            <a:r>
              <a:rPr lang="ja-JP" altLang="en-US" sz="2400" dirty="0">
                <a:solidFill>
                  <a:schemeClr val="tx1"/>
                </a:solidFill>
              </a:rPr>
              <a:t>列</a:t>
            </a:r>
            <a:r>
              <a:rPr lang="ja-JP" altLang="en-US" sz="2400" dirty="0" smtClean="0">
                <a:solidFill>
                  <a:schemeClr val="tx1"/>
                </a:solidFill>
              </a:rPr>
              <a:t>のみ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UPDATE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する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00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更新時の注意点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対象のエンティティが</a:t>
            </a:r>
            <a:r>
              <a:rPr kumimoji="1" lang="en-US" altLang="ja-JP" dirty="0" smtClean="0"/>
              <a:t>MANAGED</a:t>
            </a:r>
            <a:r>
              <a:rPr kumimoji="1" lang="ja-JP" altLang="en-US" dirty="0" smtClean="0"/>
              <a:t>状態でないと、更新が反映されない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方法①：</a:t>
            </a:r>
            <a:r>
              <a:rPr lang="en-US" altLang="ja-JP" dirty="0" smtClean="0"/>
              <a:t>find</a:t>
            </a:r>
            <a:r>
              <a:rPr lang="en-US" altLang="ja-JP" dirty="0"/>
              <a:t>()</a:t>
            </a:r>
            <a:r>
              <a:rPr lang="ja-JP" altLang="en-US" dirty="0"/>
              <a:t>で検索したものを変更する</a:t>
            </a:r>
          </a:p>
          <a:p>
            <a:pPr lvl="1"/>
            <a:r>
              <a:rPr lang="ja-JP" altLang="en-US" dirty="0" smtClean="0"/>
              <a:t>方法②：</a:t>
            </a:r>
            <a:r>
              <a:rPr lang="en-US" altLang="ja-JP" dirty="0" smtClean="0"/>
              <a:t>new</a:t>
            </a:r>
            <a:r>
              <a:rPr lang="ja-JP" altLang="en-US" dirty="0"/>
              <a:t>したエンティティを</a:t>
            </a:r>
            <a:r>
              <a:rPr lang="en-US" altLang="ja-JP" dirty="0"/>
              <a:t>merge()</a:t>
            </a:r>
            <a:r>
              <a:rPr lang="ja-JP" altLang="en-US" dirty="0"/>
              <a:t>する</a:t>
            </a:r>
            <a:endParaRPr kumimoji="1"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100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自己紹介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多田真敏（ただまさとし）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大阪出身、香川育ちの</a:t>
            </a:r>
            <a:r>
              <a:rPr lang="en-US" altLang="ja-JP" dirty="0" smtClean="0"/>
              <a:t>31</a:t>
            </a:r>
            <a:r>
              <a:rPr lang="ja-JP" altLang="en-US" dirty="0" smtClean="0"/>
              <a:t>歳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7</a:t>
            </a:r>
            <a:r>
              <a:rPr kumimoji="1" lang="ja-JP" altLang="en-US" dirty="0" smtClean="0"/>
              <a:t>などを中心に研修講師やってます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JJUG CCC</a:t>
            </a:r>
            <a:r>
              <a:rPr lang="ja-JP" altLang="en-US" dirty="0" smtClean="0"/>
              <a:t>は</a:t>
            </a:r>
            <a:r>
              <a:rPr lang="en-US" altLang="ja-JP" dirty="0" smtClean="0"/>
              <a:t>3</a:t>
            </a:r>
            <a:r>
              <a:rPr lang="ja-JP" altLang="en-US" dirty="0" smtClean="0"/>
              <a:t>回連続</a:t>
            </a:r>
            <a:r>
              <a:rPr lang="en-US" altLang="ja-JP" dirty="0" smtClean="0"/>
              <a:t>3</a:t>
            </a:r>
            <a:r>
              <a:rPr lang="ja-JP" altLang="en-US" dirty="0" smtClean="0"/>
              <a:t>回目の出場</a:t>
            </a:r>
            <a:endParaRPr kumimoji="1" lang="en-US" altLang="ja-JP" dirty="0" smtClean="0"/>
          </a:p>
          <a:p>
            <a:r>
              <a:rPr lang="en-US" altLang="ja-JP" dirty="0" smtClean="0"/>
              <a:t>SNS</a:t>
            </a:r>
            <a:endParaRPr lang="en-US" altLang="ja-JP" dirty="0"/>
          </a:p>
          <a:p>
            <a:pPr lvl="1"/>
            <a:r>
              <a:rPr kumimoji="1" lang="en-US" altLang="ja-JP" dirty="0" smtClean="0"/>
              <a:t>Twitter</a:t>
            </a:r>
            <a:r>
              <a:rPr kumimoji="1" lang="ja-JP" altLang="en-US" dirty="0" smtClean="0"/>
              <a:t>：</a:t>
            </a:r>
            <a:r>
              <a:rPr kumimoji="1" lang="en-US" altLang="ja-JP" dirty="0" smtClean="0"/>
              <a:t>@</a:t>
            </a:r>
            <a:r>
              <a:rPr kumimoji="1" lang="en-US" altLang="ja-JP" dirty="0" err="1" smtClean="0"/>
              <a:t>suke_masa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はてなブログ：</a:t>
            </a:r>
            <a:r>
              <a:rPr lang="en-US" altLang="ja-JP" dirty="0" smtClean="0"/>
              <a:t>Java</a:t>
            </a:r>
            <a:r>
              <a:rPr lang="ja-JP" altLang="en-US" dirty="0" smtClean="0"/>
              <a:t> </a:t>
            </a:r>
            <a:r>
              <a:rPr lang="en-US" altLang="ja-JP" dirty="0" smtClean="0"/>
              <a:t>EE</a:t>
            </a:r>
            <a:r>
              <a:rPr lang="ja-JP" altLang="en-US" dirty="0" smtClean="0"/>
              <a:t> 事始め！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GitHub</a:t>
            </a:r>
            <a:r>
              <a:rPr kumimoji="1" lang="ja-JP" altLang="en-US" dirty="0" smtClean="0"/>
              <a:t>：</a:t>
            </a:r>
            <a:r>
              <a:rPr lang="en-US" altLang="ja-JP" dirty="0"/>
              <a:t>https://github.com/MasatoshiTada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010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これで</a:t>
            </a:r>
            <a:r>
              <a:rPr lang="ja-JP" altLang="en-US" dirty="0"/>
              <a:t>も</a:t>
            </a:r>
            <a:r>
              <a:rPr lang="ja-JP" altLang="en-US" dirty="0" smtClean="0"/>
              <a:t>更新可能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30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82991" y="1828801"/>
            <a:ext cx="8392520" cy="3611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800" dirty="0" err="1">
                <a:solidFill>
                  <a:schemeClr val="tx1"/>
                </a:solidFill>
              </a:rPr>
              <a:t>EntityTransaction</a:t>
            </a:r>
            <a:r>
              <a:rPr lang="en-US" altLang="ja-JP" sz="2800" dirty="0">
                <a:solidFill>
                  <a:schemeClr val="tx1"/>
                </a:solidFill>
              </a:rPr>
              <a:t> </a:t>
            </a:r>
            <a:r>
              <a:rPr lang="en-US" altLang="ja-JP" sz="2800" dirty="0" err="1">
                <a:solidFill>
                  <a:schemeClr val="tx1"/>
                </a:solidFill>
              </a:rPr>
              <a:t>tx</a:t>
            </a:r>
            <a:r>
              <a:rPr lang="en-US" altLang="ja-JP" sz="2800" dirty="0">
                <a:solidFill>
                  <a:schemeClr val="tx1"/>
                </a:solidFill>
              </a:rPr>
              <a:t> = </a:t>
            </a:r>
            <a:r>
              <a:rPr lang="en-US" altLang="ja-JP" sz="2800" dirty="0" err="1">
                <a:solidFill>
                  <a:schemeClr val="tx1"/>
                </a:solidFill>
              </a:rPr>
              <a:t>manager.getTransaction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ja-JP" sz="2800" dirty="0" err="1">
                <a:solidFill>
                  <a:schemeClr val="tx1"/>
                </a:solidFill>
              </a:rPr>
              <a:t>tx.begin</a:t>
            </a:r>
            <a:r>
              <a:rPr lang="en-US" altLang="ja-JP" sz="2800" dirty="0" smtClean="0">
                <a:solidFill>
                  <a:schemeClr val="tx1"/>
                </a:solidFill>
              </a:rPr>
              <a:t>();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>
                <a:solidFill>
                  <a:schemeClr val="tx1"/>
                </a:solidFill>
              </a:rPr>
              <a:t>Manufacturer </a:t>
            </a:r>
            <a:r>
              <a:rPr lang="en-US" altLang="ja-JP" sz="2800" dirty="0" err="1">
                <a:solidFill>
                  <a:schemeClr val="tx1"/>
                </a:solidFill>
              </a:rPr>
              <a:t>manufacturer</a:t>
            </a:r>
            <a:r>
              <a:rPr lang="en-US" altLang="ja-JP" sz="2800" dirty="0">
                <a:solidFill>
                  <a:schemeClr val="tx1"/>
                </a:solidFill>
              </a:rPr>
              <a:t> </a:t>
            </a:r>
            <a:r>
              <a:rPr lang="en-US" altLang="ja-JP" sz="2800" dirty="0" smtClean="0">
                <a:solidFill>
                  <a:schemeClr val="tx1"/>
                </a:solidFill>
              </a:rPr>
              <a:t>= 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new</a:t>
            </a:r>
            <a:r>
              <a:rPr lang="en-US" altLang="ja-JP" sz="2800" dirty="0" smtClean="0">
                <a:solidFill>
                  <a:schemeClr val="tx1"/>
                </a:solidFill>
              </a:rPr>
              <a:t> Manufacturer();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manufacturer.manufacturerId</a:t>
            </a:r>
            <a:r>
              <a:rPr lang="en-US" altLang="ja-JP" sz="2800" dirty="0" smtClean="0">
                <a:solidFill>
                  <a:schemeClr val="tx1"/>
                </a:solidFill>
              </a:rPr>
              <a:t>(1);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manufacturer.setName</a:t>
            </a:r>
            <a:r>
              <a:rPr lang="en-US" altLang="ja-JP" sz="2800" dirty="0">
                <a:solidFill>
                  <a:schemeClr val="tx1"/>
                </a:solidFill>
              </a:rPr>
              <a:t>("FUGA</a:t>
            </a:r>
            <a:r>
              <a:rPr lang="en-US" altLang="ja-JP" sz="2800" dirty="0" smtClean="0">
                <a:solidFill>
                  <a:schemeClr val="tx1"/>
                </a:solidFill>
              </a:rPr>
              <a:t>");</a:t>
            </a: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manager.</a:t>
            </a:r>
            <a:r>
              <a:rPr lang="en-US" altLang="ja-JP" sz="2800" b="1" dirty="0" err="1" smtClean="0">
                <a:solidFill>
                  <a:srgbClr val="FF0000"/>
                </a:solidFill>
              </a:rPr>
              <a:t>merge</a:t>
            </a:r>
            <a:r>
              <a:rPr lang="en-US" altLang="ja-JP" sz="2800" dirty="0" smtClean="0">
                <a:solidFill>
                  <a:schemeClr val="tx1"/>
                </a:solidFill>
              </a:rPr>
              <a:t>(</a:t>
            </a:r>
            <a:r>
              <a:rPr lang="en-US" altLang="ja-JP" sz="2800" dirty="0">
                <a:solidFill>
                  <a:schemeClr val="tx1"/>
                </a:solidFill>
              </a:rPr>
              <a:t>manufacturer</a:t>
            </a:r>
            <a:r>
              <a:rPr lang="en-US" altLang="ja-JP" sz="2800" dirty="0" smtClean="0">
                <a:solidFill>
                  <a:schemeClr val="tx1"/>
                </a:solidFill>
              </a:rPr>
              <a:t>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manager.flush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ja-JP" sz="2800" dirty="0" err="1">
                <a:solidFill>
                  <a:schemeClr val="tx1"/>
                </a:solidFill>
              </a:rPr>
              <a:t>tx.commit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8" name="角丸四角形吹き出し 7"/>
          <p:cNvSpPr/>
          <p:nvPr/>
        </p:nvSpPr>
        <p:spPr>
          <a:xfrm>
            <a:off x="4813320" y="4788975"/>
            <a:ext cx="3738562" cy="1270862"/>
          </a:xfrm>
          <a:prstGeom prst="wedgeRoundRectCallout">
            <a:avLst>
              <a:gd name="adj1" fmla="val -35767"/>
              <a:gd name="adj2" fmla="val -73319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new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して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merge()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88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382991" y="1828801"/>
            <a:ext cx="8392520" cy="3611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800" dirty="0" err="1">
                <a:solidFill>
                  <a:schemeClr val="tx1"/>
                </a:solidFill>
              </a:rPr>
              <a:t>EntityTransaction</a:t>
            </a:r>
            <a:r>
              <a:rPr lang="en-US" altLang="ja-JP" sz="2800" dirty="0">
                <a:solidFill>
                  <a:schemeClr val="tx1"/>
                </a:solidFill>
              </a:rPr>
              <a:t> </a:t>
            </a:r>
            <a:r>
              <a:rPr lang="en-US" altLang="ja-JP" sz="2800" dirty="0" err="1">
                <a:solidFill>
                  <a:schemeClr val="tx1"/>
                </a:solidFill>
              </a:rPr>
              <a:t>tx</a:t>
            </a:r>
            <a:r>
              <a:rPr lang="en-US" altLang="ja-JP" sz="2800" dirty="0">
                <a:solidFill>
                  <a:schemeClr val="tx1"/>
                </a:solidFill>
              </a:rPr>
              <a:t> = </a:t>
            </a:r>
            <a:r>
              <a:rPr lang="en-US" altLang="ja-JP" sz="2800" dirty="0" err="1">
                <a:solidFill>
                  <a:schemeClr val="tx1"/>
                </a:solidFill>
              </a:rPr>
              <a:t>manager.getTransaction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ja-JP" sz="2800" dirty="0" err="1">
                <a:solidFill>
                  <a:schemeClr val="tx1"/>
                </a:solidFill>
              </a:rPr>
              <a:t>tx.begin</a:t>
            </a:r>
            <a:r>
              <a:rPr lang="en-US" altLang="ja-JP" sz="2800" dirty="0" smtClean="0">
                <a:solidFill>
                  <a:schemeClr val="tx1"/>
                </a:solidFill>
              </a:rPr>
              <a:t>();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>
                <a:solidFill>
                  <a:schemeClr val="tx1"/>
                </a:solidFill>
              </a:rPr>
              <a:t>Manufacturer </a:t>
            </a:r>
            <a:r>
              <a:rPr lang="en-US" altLang="ja-JP" sz="2800" dirty="0" err="1">
                <a:solidFill>
                  <a:schemeClr val="tx1"/>
                </a:solidFill>
              </a:rPr>
              <a:t>manufacturer</a:t>
            </a:r>
            <a:r>
              <a:rPr lang="en-US" altLang="ja-JP" sz="2800" dirty="0">
                <a:solidFill>
                  <a:schemeClr val="tx1"/>
                </a:solidFill>
              </a:rPr>
              <a:t> </a:t>
            </a:r>
            <a:r>
              <a:rPr lang="en-US" altLang="ja-JP" sz="2800" dirty="0" smtClean="0">
                <a:solidFill>
                  <a:schemeClr val="tx1"/>
                </a:solidFill>
              </a:rPr>
              <a:t>= 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new</a:t>
            </a:r>
            <a:r>
              <a:rPr lang="en-US" altLang="ja-JP" sz="2800" dirty="0" smtClean="0">
                <a:solidFill>
                  <a:schemeClr val="tx1"/>
                </a:solidFill>
              </a:rPr>
              <a:t> Manufacturer();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manufacturer.manufacturerId</a:t>
            </a:r>
            <a:r>
              <a:rPr lang="en-US" altLang="ja-JP" sz="2800" dirty="0" smtClean="0">
                <a:solidFill>
                  <a:schemeClr val="tx1"/>
                </a:solidFill>
              </a:rPr>
              <a:t>(1);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manufacturer.setName</a:t>
            </a:r>
            <a:r>
              <a:rPr lang="en-US" altLang="ja-JP" sz="2800" dirty="0">
                <a:solidFill>
                  <a:schemeClr val="tx1"/>
                </a:solidFill>
              </a:rPr>
              <a:t>("FUGA</a:t>
            </a:r>
            <a:r>
              <a:rPr lang="en-US" altLang="ja-JP" sz="2800" dirty="0" smtClean="0">
                <a:solidFill>
                  <a:schemeClr val="tx1"/>
                </a:solidFill>
              </a:rPr>
              <a:t>");</a:t>
            </a: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manager.</a:t>
            </a:r>
            <a:r>
              <a:rPr lang="en-US" altLang="ja-JP" sz="2800" b="1" dirty="0" err="1" smtClean="0">
                <a:solidFill>
                  <a:srgbClr val="FF0000"/>
                </a:solidFill>
              </a:rPr>
              <a:t>remove</a:t>
            </a:r>
            <a:r>
              <a:rPr lang="en-US" altLang="ja-JP" sz="2800" dirty="0" smtClean="0">
                <a:solidFill>
                  <a:schemeClr val="tx1"/>
                </a:solidFill>
              </a:rPr>
              <a:t>(manufacturer);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manager.flush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ja-JP" sz="2800" dirty="0" err="1">
                <a:solidFill>
                  <a:schemeClr val="tx1"/>
                </a:solidFill>
              </a:rPr>
              <a:t>tx.commit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削除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825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削除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32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82991" y="1927619"/>
            <a:ext cx="8392520" cy="27063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800" b="1" dirty="0">
                <a:solidFill>
                  <a:srgbClr val="FF0000"/>
                </a:solidFill>
              </a:rPr>
              <a:t>Exception in thread "main" </a:t>
            </a:r>
            <a:r>
              <a:rPr lang="en-US" altLang="ja-JP" sz="2800" dirty="0" err="1">
                <a:solidFill>
                  <a:schemeClr val="bg1"/>
                </a:solidFill>
              </a:rPr>
              <a:t>java.lang.IllegalArgumentException</a:t>
            </a:r>
            <a:r>
              <a:rPr lang="en-US" altLang="ja-JP" sz="2800" dirty="0">
                <a:solidFill>
                  <a:schemeClr val="bg1"/>
                </a:solidFill>
              </a:rPr>
              <a:t>: Entity must be managed to call remove: </a:t>
            </a:r>
            <a:r>
              <a:rPr lang="en-US" altLang="ja-JP" sz="2800" dirty="0" err="1">
                <a:solidFill>
                  <a:schemeClr val="bg1"/>
                </a:solidFill>
              </a:rPr>
              <a:t>com.example.entity.Manufacturer</a:t>
            </a:r>
            <a:r>
              <a:rPr lang="en-US" altLang="ja-JP" sz="2800" dirty="0">
                <a:solidFill>
                  <a:schemeClr val="bg1"/>
                </a:solidFill>
              </a:rPr>
              <a:t>[ </a:t>
            </a:r>
            <a:r>
              <a:rPr lang="en-US" altLang="ja-JP" sz="2800" dirty="0" err="1">
                <a:solidFill>
                  <a:schemeClr val="bg1"/>
                </a:solidFill>
              </a:rPr>
              <a:t>manufacturerId</a:t>
            </a:r>
            <a:r>
              <a:rPr lang="en-US" altLang="ja-JP" sz="2800" dirty="0">
                <a:solidFill>
                  <a:schemeClr val="bg1"/>
                </a:solidFill>
              </a:rPr>
              <a:t>=1 ], try merging the detached and try the remove again</a:t>
            </a:r>
            <a:r>
              <a:rPr lang="en-US" altLang="ja-JP" sz="2800" dirty="0" smtClean="0">
                <a:solidFill>
                  <a:schemeClr val="bg1"/>
                </a:solidFill>
              </a:rPr>
              <a:t>.</a:t>
            </a:r>
            <a:endParaRPr lang="en-US" altLang="ja-JP" sz="2800" dirty="0">
              <a:solidFill>
                <a:schemeClr val="bg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82991" y="1379348"/>
            <a:ext cx="3135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実行</a:t>
            </a:r>
            <a:r>
              <a:rPr lang="ja-JP" altLang="en-US" sz="2800" dirty="0"/>
              <a:t>結果</a:t>
            </a:r>
            <a:endParaRPr kumimoji="1" lang="ja-JP" altLang="en-US" sz="2800" dirty="0"/>
          </a:p>
        </p:txBody>
      </p:sp>
      <p:sp>
        <p:nvSpPr>
          <p:cNvPr id="10" name="角丸四角形吹き出し 9"/>
          <p:cNvSpPr/>
          <p:nvPr/>
        </p:nvSpPr>
        <p:spPr>
          <a:xfrm>
            <a:off x="4869752" y="4633993"/>
            <a:ext cx="3738562" cy="1270862"/>
          </a:xfrm>
          <a:prstGeom prst="wedgeRoundRectCallout">
            <a:avLst>
              <a:gd name="adj1" fmla="val -56080"/>
              <a:gd name="adj2" fmla="val -84294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例外！？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46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はまりポイント①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削除だけできません問題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33</a:t>
            </a:fld>
            <a:endParaRPr kumimoji="1" lang="ja-JP" altLang="en-US"/>
          </a:p>
        </p:txBody>
      </p:sp>
      <p:pic>
        <p:nvPicPr>
          <p:cNvPr id="6" name="Picture 6" descr="http://ja.netbeans.org/nekobean/nekobean_orz_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572" y="2884058"/>
            <a:ext cx="3759604" cy="3402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595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【</a:t>
            </a:r>
            <a:r>
              <a:rPr lang="ja-JP" altLang="en-US" dirty="0" smtClean="0"/>
              <a:t>再確認</a:t>
            </a:r>
            <a:r>
              <a:rPr lang="en-US" altLang="ja-JP" dirty="0" smtClean="0"/>
              <a:t>】</a:t>
            </a:r>
            <a:r>
              <a:rPr kumimoji="1" lang="ja-JP" altLang="en-US" dirty="0" smtClean="0"/>
              <a:t>エンティティの状態遷移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34</a:t>
            </a:fld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3686399" y="1666159"/>
            <a:ext cx="1771202" cy="8886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NEW</a:t>
            </a: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状態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686399" y="3524522"/>
            <a:ext cx="1771202" cy="8886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MANAGED</a:t>
            </a: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状態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883400" y="3524522"/>
            <a:ext cx="1771202" cy="8886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REMOVED</a:t>
            </a: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状態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489398" y="3524522"/>
            <a:ext cx="1771202" cy="8886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DETACHED</a:t>
            </a: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状態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直線矢印コネクタ 9"/>
          <p:cNvCxnSpPr>
            <a:stCxn id="6" idx="2"/>
            <a:endCxn id="7" idx="0"/>
          </p:cNvCxnSpPr>
          <p:nvPr/>
        </p:nvCxnSpPr>
        <p:spPr>
          <a:xfrm>
            <a:off x="4572000" y="2554801"/>
            <a:ext cx="0" cy="969721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V="1">
            <a:off x="2271331" y="3773503"/>
            <a:ext cx="1415068" cy="264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7" idx="3"/>
            <a:endCxn id="8" idx="1"/>
          </p:cNvCxnSpPr>
          <p:nvPr/>
        </p:nvCxnSpPr>
        <p:spPr>
          <a:xfrm>
            <a:off x="5457601" y="3968843"/>
            <a:ext cx="142579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円柱 22"/>
          <p:cNvSpPr/>
          <p:nvPr/>
        </p:nvSpPr>
        <p:spPr>
          <a:xfrm>
            <a:off x="5578072" y="5556479"/>
            <a:ext cx="1184856" cy="840484"/>
          </a:xfrm>
          <a:prstGeom prst="ca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DB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663671" y="2696574"/>
            <a:ext cx="1506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persist()</a:t>
            </a:r>
            <a:endParaRPr kumimoji="1" lang="ja-JP" altLang="en-US" sz="24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457601" y="3323682"/>
            <a:ext cx="1506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rgbClr val="FF0000"/>
                </a:solidFill>
              </a:rPr>
              <a:t>remove()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236360" y="3186846"/>
            <a:ext cx="1506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merge</a:t>
            </a:r>
            <a:r>
              <a:rPr kumimoji="1" lang="en-US" altLang="ja-JP" sz="2400" dirty="0" smtClean="0"/>
              <a:t>()</a:t>
            </a:r>
            <a:endParaRPr kumimoji="1" lang="ja-JP" altLang="en-US" sz="24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215522" y="4342470"/>
            <a:ext cx="15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detach</a:t>
            </a:r>
            <a:r>
              <a:rPr kumimoji="1" lang="en-US" altLang="ja-JP" sz="2400" dirty="0" smtClean="0"/>
              <a:t>()</a:t>
            </a:r>
          </a:p>
          <a:p>
            <a:r>
              <a:rPr lang="en-US" altLang="ja-JP" sz="2400" dirty="0" smtClean="0"/>
              <a:t>clear()</a:t>
            </a:r>
          </a:p>
          <a:p>
            <a:r>
              <a:rPr kumimoji="1" lang="ja-JP" altLang="en-US" sz="2400" dirty="0"/>
              <a:t>コミット</a:t>
            </a:r>
          </a:p>
        </p:txBody>
      </p:sp>
      <p:cxnSp>
        <p:nvCxnSpPr>
          <p:cNvPr id="28" name="直線矢印コネクタ 27"/>
          <p:cNvCxnSpPr/>
          <p:nvPr/>
        </p:nvCxnSpPr>
        <p:spPr>
          <a:xfrm flipV="1">
            <a:off x="2269183" y="4183483"/>
            <a:ext cx="1415068" cy="264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2713147" y="2027283"/>
            <a:ext cx="1266425" cy="1527231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1933346" y="2190209"/>
            <a:ext cx="991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find</a:t>
            </a:r>
            <a:r>
              <a:rPr kumimoji="1" lang="en-US" altLang="ja-JP" sz="2400" dirty="0" smtClean="0"/>
              <a:t>()</a:t>
            </a:r>
            <a:endParaRPr kumimoji="1" lang="ja-JP" altLang="en-US" sz="2400" dirty="0"/>
          </a:p>
        </p:txBody>
      </p:sp>
      <p:cxnSp>
        <p:nvCxnSpPr>
          <p:cNvPr id="34" name="直線矢印コネクタ 33"/>
          <p:cNvCxnSpPr/>
          <p:nvPr/>
        </p:nvCxnSpPr>
        <p:spPr>
          <a:xfrm>
            <a:off x="4919730" y="4410212"/>
            <a:ext cx="1017431" cy="1146267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5499278" y="4380728"/>
            <a:ext cx="1506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flush()</a:t>
            </a:r>
          </a:p>
          <a:p>
            <a:r>
              <a:rPr kumimoji="1" lang="ja-JP" altLang="en-US" sz="2400" dirty="0"/>
              <a:t>コミット</a:t>
            </a:r>
          </a:p>
        </p:txBody>
      </p:sp>
      <p:cxnSp>
        <p:nvCxnSpPr>
          <p:cNvPr id="37" name="直線矢印コネクタ 36"/>
          <p:cNvCxnSpPr>
            <a:stCxn id="7" idx="2"/>
          </p:cNvCxnSpPr>
          <p:nvPr/>
        </p:nvCxnSpPr>
        <p:spPr>
          <a:xfrm>
            <a:off x="4572000" y="4413164"/>
            <a:ext cx="1006072" cy="1181243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4013288" y="5303187"/>
            <a:ext cx="1506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refresh()</a:t>
            </a:r>
            <a:endParaRPr kumimoji="1" lang="ja-JP" altLang="en-US" sz="2400" dirty="0"/>
          </a:p>
        </p:txBody>
      </p:sp>
      <p:sp>
        <p:nvSpPr>
          <p:cNvPr id="43" name="円/楕円 42"/>
          <p:cNvSpPr/>
          <p:nvPr/>
        </p:nvSpPr>
        <p:spPr>
          <a:xfrm>
            <a:off x="2269183" y="1666159"/>
            <a:ext cx="443964" cy="44432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吹き出し 29"/>
          <p:cNvSpPr/>
          <p:nvPr/>
        </p:nvSpPr>
        <p:spPr>
          <a:xfrm>
            <a:off x="5989232" y="1391852"/>
            <a:ext cx="3002056" cy="1270862"/>
          </a:xfrm>
          <a:prstGeom prst="wedgeRoundRectCallout">
            <a:avLst>
              <a:gd name="adj1" fmla="val -43690"/>
              <a:gd name="adj2" fmla="val 102291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 smtClean="0">
                <a:solidFill>
                  <a:srgbClr val="FF0000"/>
                </a:solidFill>
              </a:rPr>
              <a:t>MANAGED</a:t>
            </a:r>
            <a:r>
              <a:rPr lang="ja-JP" altLang="en-US" sz="2400" b="1" dirty="0" smtClean="0">
                <a:solidFill>
                  <a:srgbClr val="FF0000"/>
                </a:solidFill>
              </a:rPr>
              <a:t>状態</a:t>
            </a:r>
            <a:endParaRPr lang="en-US" altLang="ja-JP" sz="2400" b="1" dirty="0" smtClean="0">
              <a:solidFill>
                <a:srgbClr val="FF0000"/>
              </a:solidFill>
            </a:endParaRPr>
          </a:p>
          <a:p>
            <a:pPr algn="ctr"/>
            <a:r>
              <a:rPr lang="ja-JP" altLang="en-US" sz="2400" b="1" dirty="0" smtClean="0">
                <a:solidFill>
                  <a:srgbClr val="FF0000"/>
                </a:solidFill>
              </a:rPr>
              <a:t>じゃないと</a:t>
            </a:r>
            <a:endParaRPr lang="en-US" altLang="ja-JP" sz="24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ja-JP" sz="2400" b="1" dirty="0" smtClean="0">
                <a:solidFill>
                  <a:srgbClr val="FF0000"/>
                </a:solidFill>
              </a:rPr>
              <a:t>remove()</a:t>
            </a:r>
            <a:r>
              <a:rPr lang="ja-JP" altLang="en-US" sz="2400" b="1" dirty="0" smtClean="0">
                <a:solidFill>
                  <a:srgbClr val="FF0000"/>
                </a:solidFill>
              </a:rPr>
              <a:t>できない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64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382991" y="1828801"/>
            <a:ext cx="8392520" cy="4014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800" dirty="0" err="1">
                <a:solidFill>
                  <a:schemeClr val="tx1"/>
                </a:solidFill>
              </a:rPr>
              <a:t>EntityTransaction</a:t>
            </a:r>
            <a:r>
              <a:rPr lang="en-US" altLang="ja-JP" sz="2800" dirty="0">
                <a:solidFill>
                  <a:schemeClr val="tx1"/>
                </a:solidFill>
              </a:rPr>
              <a:t> </a:t>
            </a:r>
            <a:r>
              <a:rPr lang="en-US" altLang="ja-JP" sz="2800" dirty="0" err="1">
                <a:solidFill>
                  <a:schemeClr val="tx1"/>
                </a:solidFill>
              </a:rPr>
              <a:t>tx</a:t>
            </a:r>
            <a:r>
              <a:rPr lang="en-US" altLang="ja-JP" sz="2800" dirty="0">
                <a:solidFill>
                  <a:schemeClr val="tx1"/>
                </a:solidFill>
              </a:rPr>
              <a:t> = </a:t>
            </a:r>
            <a:r>
              <a:rPr lang="en-US" altLang="ja-JP" sz="2800" dirty="0" err="1">
                <a:solidFill>
                  <a:schemeClr val="tx1"/>
                </a:solidFill>
              </a:rPr>
              <a:t>manager.getTransaction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ja-JP" sz="2800" dirty="0" err="1">
                <a:solidFill>
                  <a:schemeClr val="tx1"/>
                </a:solidFill>
              </a:rPr>
              <a:t>tx.begin</a:t>
            </a:r>
            <a:r>
              <a:rPr lang="en-US" altLang="ja-JP" sz="2800" dirty="0" smtClean="0">
                <a:solidFill>
                  <a:schemeClr val="tx1"/>
                </a:solidFill>
              </a:rPr>
              <a:t>();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>
                <a:solidFill>
                  <a:schemeClr val="tx1"/>
                </a:solidFill>
              </a:rPr>
              <a:t>Manufacturer </a:t>
            </a:r>
            <a:r>
              <a:rPr lang="en-US" altLang="ja-JP" sz="2800" dirty="0" err="1">
                <a:solidFill>
                  <a:schemeClr val="tx1"/>
                </a:solidFill>
              </a:rPr>
              <a:t>manufacturer</a:t>
            </a:r>
            <a:r>
              <a:rPr lang="en-US" altLang="ja-JP" sz="2800" dirty="0">
                <a:solidFill>
                  <a:schemeClr val="tx1"/>
                </a:solidFill>
              </a:rPr>
              <a:t> </a:t>
            </a:r>
            <a:r>
              <a:rPr lang="en-US" altLang="ja-JP" sz="2800" dirty="0" smtClean="0">
                <a:solidFill>
                  <a:schemeClr val="tx1"/>
                </a:solidFill>
              </a:rPr>
              <a:t>= new Manufacturer();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manufacturer.manufacturerId</a:t>
            </a:r>
            <a:r>
              <a:rPr lang="en-US" altLang="ja-JP" sz="2800" dirty="0" smtClean="0">
                <a:solidFill>
                  <a:schemeClr val="tx1"/>
                </a:solidFill>
              </a:rPr>
              <a:t>(1);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manufacturer.setName</a:t>
            </a:r>
            <a:r>
              <a:rPr lang="en-US" altLang="ja-JP" sz="2800" dirty="0">
                <a:solidFill>
                  <a:schemeClr val="tx1"/>
                </a:solidFill>
              </a:rPr>
              <a:t>("FUGA</a:t>
            </a:r>
            <a:r>
              <a:rPr lang="en-US" altLang="ja-JP" sz="2800" dirty="0" smtClean="0">
                <a:solidFill>
                  <a:schemeClr val="tx1"/>
                </a:solidFill>
              </a:rPr>
              <a:t>");</a:t>
            </a: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manager.</a:t>
            </a:r>
            <a:r>
              <a:rPr lang="en-US" altLang="ja-JP" sz="2800" b="1" dirty="0" err="1" smtClean="0">
                <a:solidFill>
                  <a:srgbClr val="FF0000"/>
                </a:solidFill>
              </a:rPr>
              <a:t>merge</a:t>
            </a:r>
            <a:r>
              <a:rPr lang="en-US" altLang="ja-JP" sz="2800" dirty="0" smtClean="0">
                <a:solidFill>
                  <a:schemeClr val="tx1"/>
                </a:solidFill>
              </a:rPr>
              <a:t>(manufacturer</a:t>
            </a:r>
            <a:r>
              <a:rPr lang="en-US" altLang="ja-JP" sz="28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manager.</a:t>
            </a:r>
            <a:r>
              <a:rPr lang="en-US" altLang="ja-JP" sz="2800" b="1" dirty="0" err="1" smtClean="0">
                <a:solidFill>
                  <a:srgbClr val="FF0000"/>
                </a:solidFill>
              </a:rPr>
              <a:t>remove</a:t>
            </a:r>
            <a:r>
              <a:rPr lang="en-US" altLang="ja-JP" sz="2800" dirty="0" smtClean="0">
                <a:solidFill>
                  <a:schemeClr val="tx1"/>
                </a:solidFill>
              </a:rPr>
              <a:t>(manufacturer);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manager.flush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ja-JP" sz="2800" dirty="0" err="1">
                <a:solidFill>
                  <a:schemeClr val="tx1"/>
                </a:solidFill>
              </a:rPr>
              <a:t>tx.commit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merge()</a:t>
            </a:r>
            <a:r>
              <a:rPr lang="ja-JP" altLang="en-US" dirty="0" smtClean="0"/>
              <a:t>して削除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839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merge()</a:t>
            </a:r>
            <a:r>
              <a:rPr lang="ja-JP" altLang="en-US" dirty="0" smtClean="0"/>
              <a:t>して削除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36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82991" y="1927619"/>
            <a:ext cx="8392520" cy="27063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800" b="1" dirty="0">
                <a:solidFill>
                  <a:srgbClr val="FF0000"/>
                </a:solidFill>
              </a:rPr>
              <a:t>Exception in thread "main" </a:t>
            </a:r>
            <a:r>
              <a:rPr lang="en-US" altLang="ja-JP" sz="2800" dirty="0" err="1">
                <a:solidFill>
                  <a:schemeClr val="bg1"/>
                </a:solidFill>
              </a:rPr>
              <a:t>java.lang.IllegalArgumentException</a:t>
            </a:r>
            <a:r>
              <a:rPr lang="en-US" altLang="ja-JP" sz="2800" dirty="0">
                <a:solidFill>
                  <a:schemeClr val="bg1"/>
                </a:solidFill>
              </a:rPr>
              <a:t>: Entity must be managed to call remove: </a:t>
            </a:r>
            <a:r>
              <a:rPr lang="en-US" altLang="ja-JP" sz="2800" dirty="0" err="1">
                <a:solidFill>
                  <a:schemeClr val="bg1"/>
                </a:solidFill>
              </a:rPr>
              <a:t>com.example.entity.Manufacturer</a:t>
            </a:r>
            <a:r>
              <a:rPr lang="en-US" altLang="ja-JP" sz="2800" dirty="0">
                <a:solidFill>
                  <a:schemeClr val="bg1"/>
                </a:solidFill>
              </a:rPr>
              <a:t>[ </a:t>
            </a:r>
            <a:r>
              <a:rPr lang="en-US" altLang="ja-JP" sz="2800" dirty="0" err="1">
                <a:solidFill>
                  <a:schemeClr val="bg1"/>
                </a:solidFill>
              </a:rPr>
              <a:t>manufacturerId</a:t>
            </a:r>
            <a:r>
              <a:rPr lang="en-US" altLang="ja-JP" sz="2800" dirty="0">
                <a:solidFill>
                  <a:schemeClr val="bg1"/>
                </a:solidFill>
              </a:rPr>
              <a:t>=1 ], try merging the detached and try the remove again</a:t>
            </a:r>
            <a:r>
              <a:rPr lang="en-US" altLang="ja-JP" sz="2800" dirty="0" smtClean="0">
                <a:solidFill>
                  <a:schemeClr val="bg1"/>
                </a:solidFill>
              </a:rPr>
              <a:t>.</a:t>
            </a:r>
            <a:endParaRPr lang="en-US" altLang="ja-JP" sz="2800" dirty="0">
              <a:solidFill>
                <a:schemeClr val="bg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82991" y="1379348"/>
            <a:ext cx="3135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実行</a:t>
            </a:r>
            <a:r>
              <a:rPr lang="ja-JP" altLang="en-US" sz="2800" dirty="0"/>
              <a:t>結果</a:t>
            </a:r>
            <a:endParaRPr kumimoji="1" lang="ja-JP" altLang="en-US" sz="2800" dirty="0"/>
          </a:p>
        </p:txBody>
      </p:sp>
      <p:sp>
        <p:nvSpPr>
          <p:cNvPr id="10" name="角丸四角形吹き出し 9"/>
          <p:cNvSpPr/>
          <p:nvPr/>
        </p:nvSpPr>
        <p:spPr>
          <a:xfrm>
            <a:off x="4262034" y="4633993"/>
            <a:ext cx="4346280" cy="1270862"/>
          </a:xfrm>
          <a:prstGeom prst="wedgeRoundRectCallout">
            <a:avLst>
              <a:gd name="adj1" fmla="val -56080"/>
              <a:gd name="adj2" fmla="val -84294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同じ例外！？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MANAGED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になってない！？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85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はまりポイント②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merge()</a:t>
            </a:r>
            <a:r>
              <a:rPr kumimoji="1" lang="ja-JP" altLang="en-US" dirty="0" smtClean="0"/>
              <a:t>できません問題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37</a:t>
            </a:fld>
            <a:endParaRPr kumimoji="1" lang="ja-JP" altLang="en-US"/>
          </a:p>
        </p:txBody>
      </p:sp>
      <p:pic>
        <p:nvPicPr>
          <p:cNvPr id="6" name="Picture 6" descr="http://ja.netbeans.org/nekobean/nekobean_orz_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572" y="2884058"/>
            <a:ext cx="3759604" cy="3402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09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Javadoc</a:t>
            </a:r>
            <a:r>
              <a:rPr kumimoji="1" lang="ja-JP" altLang="en-US" dirty="0" smtClean="0"/>
              <a:t>を確認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38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89" y="1930400"/>
            <a:ext cx="7882020" cy="39410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正方形/長方形 6"/>
          <p:cNvSpPr/>
          <p:nvPr/>
        </p:nvSpPr>
        <p:spPr>
          <a:xfrm>
            <a:off x="1360382" y="2727697"/>
            <a:ext cx="421924" cy="4029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669089" y="4832884"/>
            <a:ext cx="6382640" cy="10385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吹き出し 8"/>
          <p:cNvSpPr/>
          <p:nvPr/>
        </p:nvSpPr>
        <p:spPr>
          <a:xfrm>
            <a:off x="4572085" y="1404847"/>
            <a:ext cx="4346280" cy="1270862"/>
          </a:xfrm>
          <a:prstGeom prst="wedgeRoundRectCallout">
            <a:avLst>
              <a:gd name="adj1" fmla="val -110995"/>
              <a:gd name="adj2" fmla="val 58389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戻り値</a:t>
            </a:r>
            <a:r>
              <a:rPr lang="ja-JP" altLang="en-US" sz="2400" dirty="0" smtClean="0">
                <a:solidFill>
                  <a:schemeClr val="tx1"/>
                </a:solidFill>
              </a:rPr>
              <a:t>がある！？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87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JSR 338</a:t>
            </a:r>
            <a:r>
              <a:rPr lang="en-US" altLang="ja-JP" dirty="0"/>
              <a:t>(</a:t>
            </a:r>
            <a:r>
              <a:rPr kumimoji="1" lang="en-US" altLang="ja-JP" dirty="0" smtClean="0"/>
              <a:t>JPA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2.1</a:t>
            </a:r>
            <a:r>
              <a:rPr kumimoji="1" lang="ja-JP" altLang="en-US" dirty="0" smtClean="0"/>
              <a:t>の仕様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を確認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598" y="2160590"/>
            <a:ext cx="8001001" cy="2550895"/>
          </a:xfrm>
        </p:spPr>
        <p:txBody>
          <a:bodyPr/>
          <a:lstStyle/>
          <a:p>
            <a:r>
              <a:rPr lang="en-US" altLang="ja-JP" dirty="0" smtClean="0"/>
              <a:t>3.2.7.1 Merging Detached Entity State</a:t>
            </a:r>
          </a:p>
          <a:p>
            <a:pPr lvl="1"/>
            <a:r>
              <a:rPr lang="ja-JP" altLang="en-US" dirty="0" smtClean="0"/>
              <a:t>エンティティ</a:t>
            </a:r>
            <a:r>
              <a:rPr lang="en-US" altLang="ja-JP" dirty="0" smtClean="0"/>
              <a:t>X</a:t>
            </a:r>
            <a:r>
              <a:rPr lang="ja-JP" altLang="en-US" dirty="0" smtClean="0"/>
              <a:t>が</a:t>
            </a:r>
            <a:r>
              <a:rPr lang="en-US" altLang="ja-JP" dirty="0" smtClean="0"/>
              <a:t>DETACHED</a:t>
            </a:r>
            <a:r>
              <a:rPr lang="ja-JP" altLang="en-US" dirty="0" smtClean="0"/>
              <a:t>状態の場合、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X</a:t>
            </a:r>
            <a:r>
              <a:rPr lang="ja-JP" altLang="en-US" dirty="0" smtClean="0"/>
              <a:t>と同じ識別子を持つ</a:t>
            </a:r>
            <a:r>
              <a:rPr lang="en-US" altLang="ja-JP" dirty="0" smtClean="0"/>
              <a:t>MANAGED</a:t>
            </a:r>
            <a:r>
              <a:rPr lang="ja-JP" altLang="en-US" dirty="0" smtClean="0"/>
              <a:t>状態の</a:t>
            </a:r>
            <a:r>
              <a:rPr lang="en-US" altLang="ja-JP" dirty="0" smtClean="0"/>
              <a:t>X’</a:t>
            </a:r>
            <a:r>
              <a:rPr lang="ja-JP" altLang="en-US" dirty="0" smtClean="0"/>
              <a:t>にコピーされる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または</a:t>
            </a:r>
            <a:r>
              <a:rPr lang="en-US" altLang="ja-JP" dirty="0" smtClean="0"/>
              <a:t>MANAGED</a:t>
            </a:r>
            <a:r>
              <a:rPr lang="ja-JP" altLang="en-US" dirty="0" smtClean="0"/>
              <a:t>状態の</a:t>
            </a:r>
            <a:r>
              <a:rPr lang="en-US" altLang="ja-JP" dirty="0" smtClean="0"/>
              <a:t>X’</a:t>
            </a:r>
            <a:r>
              <a:rPr lang="ja-JP" altLang="en-US" dirty="0" smtClean="0"/>
              <a:t>が新規生成される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39</a:t>
            </a:fld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483114" y="4818054"/>
            <a:ext cx="8177941" cy="14723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</a:rPr>
              <a:t>merge()</a:t>
            </a:r>
            <a:r>
              <a:rPr kumimoji="1" lang="ja-JP" altLang="en-US" sz="3200" dirty="0" smtClean="0">
                <a:solidFill>
                  <a:schemeClr val="tx1"/>
                </a:solidFill>
              </a:rPr>
              <a:t>の戻り値が</a:t>
            </a:r>
            <a:r>
              <a:rPr kumimoji="1" lang="en-US" altLang="ja-JP" sz="3200" dirty="0" smtClean="0">
                <a:solidFill>
                  <a:schemeClr val="tx1"/>
                </a:solidFill>
              </a:rPr>
              <a:t>MANAGED</a:t>
            </a:r>
            <a:r>
              <a:rPr kumimoji="1" lang="ja-JP" altLang="en-US" sz="3200" smtClean="0">
                <a:solidFill>
                  <a:schemeClr val="tx1"/>
                </a:solidFill>
              </a:rPr>
              <a:t>状態</a:t>
            </a:r>
            <a:endParaRPr kumimoji="1" lang="en-US" altLang="ja-JP" sz="32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3200" dirty="0" smtClean="0">
                <a:solidFill>
                  <a:schemeClr val="tx1"/>
                </a:solidFill>
              </a:rPr>
              <a:t>→</a:t>
            </a:r>
            <a:r>
              <a:rPr lang="ja-JP" altLang="en-US" sz="3200" b="1" dirty="0" smtClean="0">
                <a:solidFill>
                  <a:srgbClr val="FF0000"/>
                </a:solidFill>
              </a:rPr>
              <a:t>引数自体は</a:t>
            </a:r>
            <a:r>
              <a:rPr lang="en-US" altLang="ja-JP" sz="3200" b="1" dirty="0" smtClean="0">
                <a:solidFill>
                  <a:srgbClr val="FF0000"/>
                </a:solidFill>
              </a:rPr>
              <a:t>MANAGED</a:t>
            </a:r>
            <a:r>
              <a:rPr lang="ja-JP" altLang="en-US" sz="3200" b="1" dirty="0" smtClean="0">
                <a:solidFill>
                  <a:srgbClr val="FF0000"/>
                </a:solidFill>
              </a:rPr>
              <a:t>状態にならない！</a:t>
            </a:r>
            <a:endParaRPr kumimoji="1" lang="ja-JP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92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598" y="2160590"/>
            <a:ext cx="7998715" cy="4125910"/>
          </a:xfrm>
        </p:spPr>
        <p:txBody>
          <a:bodyPr/>
          <a:lstStyle/>
          <a:p>
            <a:pPr marL="514350" indent="-514350">
              <a:buSzPct val="100000"/>
              <a:buFont typeface="+mj-ea"/>
              <a:buAutoNum type="circleNumDbPlain"/>
            </a:pPr>
            <a:r>
              <a:rPr kumimoji="1" lang="en-US" altLang="ja-JP" dirty="0" smtClean="0"/>
              <a:t>JPA</a:t>
            </a:r>
            <a:r>
              <a:rPr kumimoji="1" lang="ja-JP" altLang="en-US" dirty="0" smtClean="0"/>
              <a:t>の概要と</a:t>
            </a:r>
            <a:r>
              <a:rPr lang="ja-JP" altLang="en-US" dirty="0" smtClean="0"/>
              <a:t>エンティティ</a:t>
            </a:r>
            <a:endParaRPr lang="en-US" altLang="ja-JP" dirty="0" smtClean="0"/>
          </a:p>
          <a:p>
            <a:pPr marL="514350" indent="-514350">
              <a:buSzPct val="100000"/>
              <a:buFont typeface="+mj-ea"/>
              <a:buAutoNum type="circleNumDbPlain"/>
            </a:pPr>
            <a:r>
              <a:rPr kumimoji="1" lang="en-US" altLang="ja-JP" dirty="0" smtClean="0"/>
              <a:t>CRUD</a:t>
            </a:r>
            <a:r>
              <a:rPr kumimoji="1" lang="ja-JP" altLang="en-US" dirty="0" smtClean="0"/>
              <a:t>操作とエンティティの状態</a:t>
            </a:r>
            <a:endParaRPr kumimoji="1" lang="en-US" altLang="ja-JP" dirty="0" smtClean="0"/>
          </a:p>
          <a:p>
            <a:pPr marL="514350" indent="-514350">
              <a:buSzPct val="100000"/>
              <a:buFont typeface="+mj-ea"/>
              <a:buAutoNum type="circleNumDbPlain"/>
            </a:pPr>
            <a:r>
              <a:rPr lang="en-US" altLang="ja-JP" dirty="0" smtClean="0"/>
              <a:t>1</a:t>
            </a:r>
            <a:r>
              <a:rPr lang="ja-JP" altLang="en-US" dirty="0" smtClean="0"/>
              <a:t>対</a:t>
            </a:r>
            <a:r>
              <a:rPr lang="en-US" altLang="ja-JP" dirty="0" smtClean="0"/>
              <a:t>N</a:t>
            </a:r>
            <a:r>
              <a:rPr lang="ja-JP" altLang="en-US" dirty="0" smtClean="0"/>
              <a:t>のリレーション</a:t>
            </a:r>
            <a:endParaRPr lang="en-US" altLang="ja-JP" dirty="0" smtClean="0"/>
          </a:p>
          <a:p>
            <a:pPr marL="514350" indent="-514350">
              <a:buSzPct val="100000"/>
              <a:buFont typeface="+mj-ea"/>
              <a:buAutoNum type="circleNumDbPlain"/>
            </a:pPr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Persistence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Query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Language</a:t>
            </a:r>
            <a:r>
              <a:rPr lang="en-US" altLang="ja-JP" dirty="0" smtClean="0"/>
              <a:t>(</a:t>
            </a:r>
            <a:r>
              <a:rPr kumimoji="1" lang="en-US" altLang="ja-JP" dirty="0" smtClean="0"/>
              <a:t>JPQL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91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382991" y="1828800"/>
            <a:ext cx="8392520" cy="44480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800" dirty="0" err="1">
                <a:solidFill>
                  <a:schemeClr val="tx1"/>
                </a:solidFill>
              </a:rPr>
              <a:t>EntityTransaction</a:t>
            </a:r>
            <a:r>
              <a:rPr lang="en-US" altLang="ja-JP" sz="2800" dirty="0">
                <a:solidFill>
                  <a:schemeClr val="tx1"/>
                </a:solidFill>
              </a:rPr>
              <a:t> </a:t>
            </a:r>
            <a:r>
              <a:rPr lang="en-US" altLang="ja-JP" sz="2800" dirty="0" err="1">
                <a:solidFill>
                  <a:schemeClr val="tx1"/>
                </a:solidFill>
              </a:rPr>
              <a:t>tx</a:t>
            </a:r>
            <a:r>
              <a:rPr lang="en-US" altLang="ja-JP" sz="2800" dirty="0">
                <a:solidFill>
                  <a:schemeClr val="tx1"/>
                </a:solidFill>
              </a:rPr>
              <a:t> = </a:t>
            </a:r>
            <a:r>
              <a:rPr lang="en-US" altLang="ja-JP" sz="2800" dirty="0" err="1">
                <a:solidFill>
                  <a:schemeClr val="tx1"/>
                </a:solidFill>
              </a:rPr>
              <a:t>manager.getTransaction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ja-JP" sz="2800" dirty="0" err="1">
                <a:solidFill>
                  <a:schemeClr val="tx1"/>
                </a:solidFill>
              </a:rPr>
              <a:t>tx.begin</a:t>
            </a:r>
            <a:r>
              <a:rPr lang="en-US" altLang="ja-JP" sz="2800" dirty="0" smtClean="0">
                <a:solidFill>
                  <a:schemeClr val="tx1"/>
                </a:solidFill>
              </a:rPr>
              <a:t>();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>
                <a:solidFill>
                  <a:schemeClr val="tx1"/>
                </a:solidFill>
              </a:rPr>
              <a:t>Manufacturer </a:t>
            </a:r>
            <a:r>
              <a:rPr lang="en-US" altLang="ja-JP" sz="2800" dirty="0" err="1">
                <a:solidFill>
                  <a:schemeClr val="tx1"/>
                </a:solidFill>
              </a:rPr>
              <a:t>manufacturer</a:t>
            </a:r>
            <a:r>
              <a:rPr lang="en-US" altLang="ja-JP" sz="2800" dirty="0">
                <a:solidFill>
                  <a:schemeClr val="tx1"/>
                </a:solidFill>
              </a:rPr>
              <a:t> </a:t>
            </a:r>
            <a:r>
              <a:rPr lang="en-US" altLang="ja-JP" sz="2800" dirty="0" smtClean="0">
                <a:solidFill>
                  <a:schemeClr val="tx1"/>
                </a:solidFill>
              </a:rPr>
              <a:t>= new Manufacturer();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manufacturer.manufacturerId</a:t>
            </a:r>
            <a:r>
              <a:rPr lang="en-US" altLang="ja-JP" sz="2800" dirty="0" smtClean="0">
                <a:solidFill>
                  <a:schemeClr val="tx1"/>
                </a:solidFill>
              </a:rPr>
              <a:t>(1);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manufacturer.setName</a:t>
            </a:r>
            <a:r>
              <a:rPr lang="en-US" altLang="ja-JP" sz="2800" dirty="0">
                <a:solidFill>
                  <a:schemeClr val="tx1"/>
                </a:solidFill>
              </a:rPr>
              <a:t>("FUGA</a:t>
            </a:r>
            <a:r>
              <a:rPr lang="en-US" altLang="ja-JP" sz="2800" dirty="0" smtClean="0">
                <a:solidFill>
                  <a:schemeClr val="tx1"/>
                </a:solidFill>
              </a:rPr>
              <a:t>");</a:t>
            </a:r>
          </a:p>
          <a:p>
            <a:r>
              <a:rPr lang="en-US" altLang="ja-JP" sz="2800" dirty="0">
                <a:solidFill>
                  <a:schemeClr val="tx1"/>
                </a:solidFill>
              </a:rPr>
              <a:t>Manufacturer </a:t>
            </a:r>
            <a:r>
              <a:rPr lang="en-US" altLang="ja-JP" sz="2800" b="1" dirty="0" err="1" smtClean="0">
                <a:solidFill>
                  <a:srgbClr val="FF0000"/>
                </a:solidFill>
              </a:rPr>
              <a:t>managedManufacturer</a:t>
            </a:r>
            <a:r>
              <a:rPr lang="en-US" altLang="ja-JP" sz="2800" dirty="0" smtClean="0">
                <a:solidFill>
                  <a:schemeClr val="tx1"/>
                </a:solidFill>
              </a:rPr>
              <a:t> =  </a:t>
            </a:r>
          </a:p>
          <a:p>
            <a:r>
              <a:rPr lang="en-US" altLang="ja-JP" sz="2800" dirty="0">
                <a:solidFill>
                  <a:schemeClr val="tx1"/>
                </a:solidFill>
              </a:rPr>
              <a:t> </a:t>
            </a:r>
            <a:r>
              <a:rPr lang="en-US" altLang="ja-JP" sz="2800" dirty="0" smtClean="0">
                <a:solidFill>
                  <a:schemeClr val="tx1"/>
                </a:solidFill>
              </a:rPr>
              <a:t>   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manager.merge</a:t>
            </a:r>
            <a:r>
              <a:rPr lang="en-US" altLang="ja-JP" sz="2800" dirty="0" smtClean="0">
                <a:solidFill>
                  <a:schemeClr val="tx1"/>
                </a:solidFill>
              </a:rPr>
              <a:t>(manufacturer</a:t>
            </a:r>
            <a:r>
              <a:rPr lang="en-US" altLang="ja-JP" sz="28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manager.remove</a:t>
            </a:r>
            <a:r>
              <a:rPr lang="en-US" altLang="ja-JP" sz="2800" dirty="0" smtClean="0">
                <a:solidFill>
                  <a:schemeClr val="tx1"/>
                </a:solidFill>
              </a:rPr>
              <a:t>(</a:t>
            </a:r>
            <a:r>
              <a:rPr lang="en-US" altLang="ja-JP" sz="2800" b="1" dirty="0" err="1">
                <a:solidFill>
                  <a:srgbClr val="FF0000"/>
                </a:solidFill>
              </a:rPr>
              <a:t>managedManufacturer</a:t>
            </a:r>
            <a:r>
              <a:rPr lang="en-US" altLang="ja-JP" sz="2800" dirty="0" smtClean="0">
                <a:solidFill>
                  <a:schemeClr val="tx1"/>
                </a:solidFill>
              </a:rPr>
              <a:t>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manager.flush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ja-JP" sz="2800" dirty="0" err="1">
                <a:solidFill>
                  <a:schemeClr val="tx1"/>
                </a:solidFill>
              </a:rPr>
              <a:t>tx.commit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削除</a:t>
            </a:r>
            <a:r>
              <a:rPr kumimoji="1" lang="ja-JP" altLang="en-US" dirty="0" smtClean="0"/>
              <a:t>プログラムを修正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40</a:t>
            </a:fld>
            <a:endParaRPr kumimoji="1" lang="ja-JP" altLang="en-US"/>
          </a:p>
        </p:txBody>
      </p:sp>
      <p:sp>
        <p:nvSpPr>
          <p:cNvPr id="6" name="角丸四角形吹き出し 5"/>
          <p:cNvSpPr/>
          <p:nvPr/>
        </p:nvSpPr>
        <p:spPr>
          <a:xfrm>
            <a:off x="4572085" y="1404847"/>
            <a:ext cx="4346280" cy="1270862"/>
          </a:xfrm>
          <a:prstGeom prst="wedgeRoundRectCallout">
            <a:avLst>
              <a:gd name="adj1" fmla="val -21491"/>
              <a:gd name="adj2" fmla="val 155950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merge()</a:t>
            </a:r>
            <a:r>
              <a:rPr lang="ja-JP" altLang="en-US" sz="2400" dirty="0" smtClean="0">
                <a:solidFill>
                  <a:schemeClr val="tx1"/>
                </a:solidFill>
              </a:rPr>
              <a:t>の戻り値を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remove()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18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91" y="4391567"/>
            <a:ext cx="8392520" cy="205771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削除プログラムを修正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41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82991" y="1927619"/>
            <a:ext cx="8392520" cy="22879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000" dirty="0">
                <a:solidFill>
                  <a:schemeClr val="bg1"/>
                </a:solidFill>
              </a:rPr>
              <a:t>[EL Fine]: </a:t>
            </a:r>
            <a:r>
              <a:rPr lang="en-US" altLang="ja-JP" sz="2000" dirty="0" err="1">
                <a:solidFill>
                  <a:schemeClr val="bg1"/>
                </a:solidFill>
              </a:rPr>
              <a:t>sql</a:t>
            </a:r>
            <a:r>
              <a:rPr lang="en-US" altLang="ja-JP" sz="2000" dirty="0">
                <a:solidFill>
                  <a:schemeClr val="bg1"/>
                </a:solidFill>
              </a:rPr>
              <a:t>: Connection(1168076863)--SELECT MANUFACTURER_ID, ADDRESSLINE1, ADDRESSLINE2, CITY, EMAIL, FAX, NAME, PHONE, REP, STATE, ZIP FROM MANUFACTURER WHERE (MANUFACTURER_ID = ?)</a:t>
            </a:r>
          </a:p>
          <a:p>
            <a:r>
              <a:rPr lang="en-US" altLang="ja-JP" sz="2000" dirty="0" smtClean="0">
                <a:solidFill>
                  <a:schemeClr val="bg1"/>
                </a:solidFill>
              </a:rPr>
              <a:t>    bind </a:t>
            </a:r>
            <a:r>
              <a:rPr lang="en-US" altLang="ja-JP" sz="2000" dirty="0">
                <a:solidFill>
                  <a:schemeClr val="bg1"/>
                </a:solidFill>
              </a:rPr>
              <a:t>=&gt; [1]</a:t>
            </a:r>
          </a:p>
          <a:p>
            <a:r>
              <a:rPr lang="en-US" altLang="ja-JP" sz="2000" dirty="0" smtClean="0">
                <a:solidFill>
                  <a:schemeClr val="bg1"/>
                </a:solidFill>
              </a:rPr>
              <a:t>[</a:t>
            </a:r>
            <a:r>
              <a:rPr lang="en-US" altLang="ja-JP" sz="2000" dirty="0">
                <a:solidFill>
                  <a:schemeClr val="bg1"/>
                </a:solidFill>
              </a:rPr>
              <a:t>EL Fine]: </a:t>
            </a:r>
            <a:r>
              <a:rPr lang="en-US" altLang="ja-JP" sz="2000" dirty="0" err="1">
                <a:solidFill>
                  <a:schemeClr val="bg1"/>
                </a:solidFill>
              </a:rPr>
              <a:t>sql</a:t>
            </a:r>
            <a:r>
              <a:rPr lang="en-US" altLang="ja-JP" sz="2000" dirty="0">
                <a:solidFill>
                  <a:schemeClr val="bg1"/>
                </a:solidFill>
              </a:rPr>
              <a:t>: Connection(1168076863)--</a:t>
            </a:r>
            <a:r>
              <a:rPr lang="en-US" altLang="ja-JP" sz="2000" b="1" dirty="0">
                <a:solidFill>
                  <a:srgbClr val="FF0000"/>
                </a:solidFill>
              </a:rPr>
              <a:t>DELETE FROM MANUFACTURER WHERE (MANUFACTURER_ID = ?)</a:t>
            </a:r>
          </a:p>
          <a:p>
            <a:r>
              <a:rPr lang="en-US" altLang="ja-JP" sz="2000" dirty="0" smtClean="0">
                <a:solidFill>
                  <a:schemeClr val="bg1"/>
                </a:solidFill>
              </a:rPr>
              <a:t>    bind </a:t>
            </a:r>
            <a:r>
              <a:rPr lang="en-US" altLang="ja-JP" sz="2000" dirty="0">
                <a:solidFill>
                  <a:schemeClr val="bg1"/>
                </a:solidFill>
              </a:rPr>
              <a:t>=&gt; [1]</a:t>
            </a:r>
          </a:p>
          <a:p>
            <a:endParaRPr lang="en-US" altLang="ja-JP" sz="2000" dirty="0" smtClean="0">
              <a:solidFill>
                <a:schemeClr val="bg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82991" y="1379348"/>
            <a:ext cx="3135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実行</a:t>
            </a:r>
            <a:r>
              <a:rPr lang="ja-JP" altLang="en-US" sz="2800" dirty="0"/>
              <a:t>結果</a:t>
            </a:r>
            <a:endParaRPr kumimoji="1" lang="ja-JP" altLang="en-US" sz="2800" dirty="0"/>
          </a:p>
        </p:txBody>
      </p:sp>
      <p:sp>
        <p:nvSpPr>
          <p:cNvPr id="10" name="角丸四角形吹き出し 9"/>
          <p:cNvSpPr/>
          <p:nvPr/>
        </p:nvSpPr>
        <p:spPr>
          <a:xfrm>
            <a:off x="4883701" y="4225830"/>
            <a:ext cx="3738562" cy="1270862"/>
          </a:xfrm>
          <a:prstGeom prst="wedgeRoundRectCallout">
            <a:avLst>
              <a:gd name="adj1" fmla="val -56080"/>
              <a:gd name="adj2" fmla="val -84294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削除されてる</a:t>
            </a:r>
            <a:r>
              <a:rPr lang="ja-JP" altLang="en-US" sz="2400" dirty="0">
                <a:solidFill>
                  <a:schemeClr val="tx1"/>
                </a:solidFill>
              </a:rPr>
              <a:t>！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03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別</a:t>
            </a:r>
            <a:r>
              <a:rPr lang="ja-JP" altLang="en-US" dirty="0"/>
              <a:t>解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別解①</a:t>
            </a:r>
            <a:r>
              <a:rPr lang="ja-JP" altLang="en-US" dirty="0"/>
              <a:t>：</a:t>
            </a:r>
            <a:r>
              <a:rPr kumimoji="1" lang="en-US" altLang="ja-JP" dirty="0" smtClean="0"/>
              <a:t>find()</a:t>
            </a:r>
            <a:r>
              <a:rPr kumimoji="1" lang="ja-JP" altLang="en-US" dirty="0" smtClean="0"/>
              <a:t>で取得したエンティティを</a:t>
            </a:r>
            <a:r>
              <a:rPr kumimoji="1" lang="en-US" altLang="ja-JP" dirty="0" smtClean="0"/>
              <a:t>remove()</a:t>
            </a:r>
            <a:r>
              <a:rPr kumimoji="1" lang="ja-JP" altLang="en-US" dirty="0" smtClean="0"/>
              <a:t>する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find()</a:t>
            </a:r>
            <a:r>
              <a:rPr lang="ja-JP" altLang="en-US" dirty="0" smtClean="0"/>
              <a:t>したものは</a:t>
            </a:r>
            <a:r>
              <a:rPr lang="en-US" altLang="ja-JP" dirty="0" smtClean="0"/>
              <a:t>MANAGED</a:t>
            </a:r>
            <a:r>
              <a:rPr lang="ja-JP" altLang="en-US" dirty="0" smtClean="0"/>
              <a:t>状態</a:t>
            </a:r>
            <a:endParaRPr lang="en-US" altLang="ja-JP" dirty="0" smtClean="0"/>
          </a:p>
          <a:p>
            <a:r>
              <a:rPr kumimoji="1" lang="ja-JP" altLang="en-US" dirty="0" smtClean="0"/>
              <a:t>別解②：</a:t>
            </a:r>
            <a:r>
              <a:rPr kumimoji="1" lang="en-US" altLang="ja-JP" dirty="0" smtClean="0"/>
              <a:t>DELETE</a:t>
            </a:r>
            <a:r>
              <a:rPr kumimoji="1" lang="ja-JP" altLang="en-US" dirty="0" smtClean="0"/>
              <a:t>文を使う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DB</a:t>
            </a:r>
            <a:r>
              <a:rPr lang="ja-JP" altLang="en-US" dirty="0" err="1" smtClean="0"/>
              <a:t>への</a:t>
            </a:r>
            <a:r>
              <a:rPr lang="ja-JP" altLang="en-US" dirty="0" smtClean="0"/>
              <a:t>アクセスが</a:t>
            </a:r>
            <a:r>
              <a:rPr lang="en-US" altLang="ja-JP" dirty="0" smtClean="0"/>
              <a:t>1</a:t>
            </a:r>
            <a:r>
              <a:rPr lang="ja-JP" altLang="en-US" dirty="0" smtClean="0"/>
              <a:t>回で済む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42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805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もう少し詳しく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merge()</a:t>
            </a:r>
            <a:r>
              <a:rPr lang="ja-JP" altLang="en-US" dirty="0" smtClean="0"/>
              <a:t>や</a:t>
            </a:r>
            <a:r>
              <a:rPr lang="en-US" altLang="ja-JP" dirty="0" smtClean="0"/>
              <a:t>flush()</a:t>
            </a:r>
            <a:r>
              <a:rPr lang="ja-JP" altLang="en-US" dirty="0" smtClean="0"/>
              <a:t>の挙動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merge()</a:t>
            </a:r>
            <a:r>
              <a:rPr kumimoji="1" lang="ja-JP" altLang="en-US" dirty="0" smtClean="0"/>
              <a:t>でも</a:t>
            </a:r>
            <a:r>
              <a:rPr kumimoji="1" lang="en-US" altLang="ja-JP" dirty="0" smtClean="0"/>
              <a:t>INSERT</a:t>
            </a:r>
            <a:r>
              <a:rPr kumimoji="1" lang="ja-JP" altLang="en-US" dirty="0" smtClean="0"/>
              <a:t>は可能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flush()</a:t>
            </a:r>
            <a:r>
              <a:rPr lang="ja-JP" altLang="en-US" dirty="0" smtClean="0"/>
              <a:t>時に、</a:t>
            </a:r>
            <a:r>
              <a:rPr lang="en-US" altLang="ja-JP" dirty="0" smtClean="0"/>
              <a:t>MANAGED</a:t>
            </a:r>
            <a:r>
              <a:rPr lang="ja-JP" altLang="en-US" dirty="0" smtClean="0"/>
              <a:t>状態のエンティティの</a:t>
            </a:r>
            <a:r>
              <a:rPr lang="en-US" altLang="ja-JP" dirty="0" smtClean="0"/>
              <a:t>DB</a:t>
            </a:r>
            <a:r>
              <a:rPr lang="ja-JP" altLang="en-US" dirty="0" smtClean="0"/>
              <a:t>との差分を一気に反映する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43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44663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44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31460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③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対</a:t>
            </a:r>
            <a:r>
              <a:rPr kumimoji="1" lang="en-US" altLang="ja-JP" dirty="0" smtClean="0"/>
              <a:t>N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/>
              <a:t>リレーション</a:t>
            </a:r>
            <a:endParaRPr kumimoji="1" lang="ja-JP" altLang="en-US" sz="40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45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163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リレーション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46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276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カスケード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47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51339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フェッチ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48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57972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カスケード</a:t>
            </a:r>
            <a:r>
              <a:rPr kumimoji="1" lang="en-US" altLang="ja-JP" dirty="0" smtClean="0"/>
              <a:t>ALL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>EAGER</a:t>
            </a:r>
            <a:r>
              <a:rPr kumimoji="1" lang="ja-JP" altLang="en-US" dirty="0" smtClean="0"/>
              <a:t>フェッチで削除したらデータ吹っ飛ぶ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49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122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①</a:t>
            </a:r>
            <a:r>
              <a:rPr kumimoji="1" lang="en-US" altLang="ja-JP" dirty="0" smtClean="0"/>
              <a:t>JPA</a:t>
            </a:r>
            <a:r>
              <a:rPr kumimoji="1" lang="ja-JP" altLang="en-US" dirty="0" smtClean="0"/>
              <a:t>の概要と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エンティティ</a:t>
            </a:r>
            <a:endParaRPr kumimoji="1" lang="ja-JP" altLang="en-US" sz="40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466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はまりポイント③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データ吹っ飛びました</a:t>
            </a:r>
            <a:r>
              <a:rPr kumimoji="1" lang="ja-JP" altLang="en-US" dirty="0" smtClean="0"/>
              <a:t>問題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50</a:t>
            </a:fld>
            <a:endParaRPr kumimoji="1" lang="ja-JP" altLang="en-US"/>
          </a:p>
        </p:txBody>
      </p:sp>
      <p:pic>
        <p:nvPicPr>
          <p:cNvPr id="6" name="Picture 6" descr="http://ja.netbeans.org/nekobean/nekobean_orz_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572" y="2884058"/>
            <a:ext cx="3759604" cy="3402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0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④</a:t>
            </a:r>
            <a:r>
              <a:rPr kumimoji="1" lang="en-US" altLang="ja-JP" dirty="0" smtClean="0"/>
              <a:t>JPQL</a:t>
            </a:r>
            <a:endParaRPr kumimoji="1" lang="ja-JP" altLang="en-US" sz="40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51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928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JPQL</a:t>
            </a:r>
            <a:r>
              <a:rPr kumimoji="1" lang="ja-JP" altLang="en-US" dirty="0" smtClean="0"/>
              <a:t>とは？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JPA</a:t>
            </a:r>
            <a:r>
              <a:rPr kumimoji="1" lang="ja-JP" altLang="en-US" dirty="0" smtClean="0"/>
              <a:t>専用の問合せ言語</a:t>
            </a:r>
            <a:endParaRPr kumimoji="1" lang="en-US" altLang="ja-JP" dirty="0" smtClean="0"/>
          </a:p>
          <a:p>
            <a:r>
              <a:rPr lang="en-US" altLang="ja-JP" dirty="0" smtClean="0"/>
              <a:t>SQL</a:t>
            </a:r>
            <a:r>
              <a:rPr lang="ja-JP" altLang="en-US" dirty="0" smtClean="0"/>
              <a:t>に似て非なるもの</a:t>
            </a:r>
            <a:endParaRPr lang="en-US" altLang="ja-JP" dirty="0" smtClean="0"/>
          </a:p>
          <a:p>
            <a:r>
              <a:rPr kumimoji="1" lang="en-US" altLang="ja-JP" dirty="0" smtClean="0"/>
              <a:t>SELECT</a:t>
            </a:r>
            <a:r>
              <a:rPr lang="ja-JP" altLang="en-US" dirty="0" smtClean="0"/>
              <a:t>文、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文、</a:t>
            </a:r>
            <a:r>
              <a:rPr lang="en-US" altLang="ja-JP" dirty="0" smtClean="0"/>
              <a:t>DELETE</a:t>
            </a:r>
            <a:r>
              <a:rPr lang="ja-JP" altLang="en-US" dirty="0" smtClean="0"/>
              <a:t>文の</a:t>
            </a:r>
            <a:r>
              <a:rPr lang="en-US" altLang="ja-JP" dirty="0" smtClean="0"/>
              <a:t>3</a:t>
            </a:r>
            <a:r>
              <a:rPr lang="ja-JP" altLang="en-US" dirty="0" smtClean="0"/>
              <a:t>種類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INSERT</a:t>
            </a:r>
            <a:r>
              <a:rPr kumimoji="1" lang="ja-JP" altLang="en-US" dirty="0" smtClean="0"/>
              <a:t>文は無い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52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150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基本的な書き方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53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75825" y="2836191"/>
            <a:ext cx="8392520" cy="11313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3200" dirty="0" smtClean="0">
                <a:solidFill>
                  <a:schemeClr val="tx1"/>
                </a:solidFill>
              </a:rPr>
              <a:t>SELECT m FROM Manufacturer [AS] m</a:t>
            </a:r>
          </a:p>
          <a:p>
            <a:r>
              <a:rPr lang="en-US" altLang="ja-JP" sz="3200" dirty="0" smtClean="0">
                <a:solidFill>
                  <a:schemeClr val="tx1"/>
                </a:solidFill>
              </a:rPr>
              <a:t>[WHERE</a:t>
            </a:r>
            <a:r>
              <a:rPr lang="ja-JP" altLang="en-US" sz="3200" dirty="0" smtClean="0">
                <a:solidFill>
                  <a:schemeClr val="tx1"/>
                </a:solidFill>
              </a:rPr>
              <a:t>句</a:t>
            </a:r>
            <a:r>
              <a:rPr lang="en-US" altLang="ja-JP" sz="3200" dirty="0" smtClean="0">
                <a:solidFill>
                  <a:schemeClr val="tx1"/>
                </a:solidFill>
              </a:rPr>
              <a:t>] [GROUP BY</a:t>
            </a:r>
            <a:r>
              <a:rPr lang="ja-JP" altLang="en-US" sz="3200" dirty="0">
                <a:solidFill>
                  <a:schemeClr val="tx1"/>
                </a:solidFill>
              </a:rPr>
              <a:t>句</a:t>
            </a:r>
            <a:r>
              <a:rPr lang="en-US" altLang="ja-JP" sz="3200" dirty="0" smtClean="0">
                <a:solidFill>
                  <a:schemeClr val="tx1"/>
                </a:solidFill>
              </a:rPr>
              <a:t>] [HAVING</a:t>
            </a:r>
            <a:r>
              <a:rPr lang="ja-JP" altLang="en-US" sz="3200" dirty="0" smtClean="0">
                <a:solidFill>
                  <a:schemeClr val="tx1"/>
                </a:solidFill>
              </a:rPr>
              <a:t>句</a:t>
            </a:r>
            <a:r>
              <a:rPr lang="en-US" altLang="ja-JP" sz="3200" dirty="0" smtClean="0">
                <a:solidFill>
                  <a:schemeClr val="tx1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017824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基本的な使い方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54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82991" y="1828801"/>
            <a:ext cx="8392520" cy="45681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800" dirty="0" smtClean="0">
                <a:solidFill>
                  <a:schemeClr val="tx1"/>
                </a:solidFill>
              </a:rPr>
              <a:t>String 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jpql</a:t>
            </a:r>
            <a:r>
              <a:rPr lang="en-US" altLang="ja-JP" sz="2800" dirty="0" smtClean="0">
                <a:solidFill>
                  <a:schemeClr val="tx1"/>
                </a:solidFill>
              </a:rPr>
              <a:t> = “SELECT m FROM Manufacturer m ”</a:t>
            </a:r>
          </a:p>
          <a:p>
            <a:r>
              <a:rPr lang="en-US" altLang="ja-JP" sz="2800" dirty="0">
                <a:solidFill>
                  <a:schemeClr val="tx1"/>
                </a:solidFill>
              </a:rPr>
              <a:t> </a:t>
            </a:r>
            <a:r>
              <a:rPr lang="en-US" altLang="ja-JP" sz="2800" dirty="0" smtClean="0">
                <a:solidFill>
                  <a:schemeClr val="tx1"/>
                </a:solidFill>
              </a:rPr>
              <a:t>   + “WHERE m.name LIKE :name”;</a:t>
            </a: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TypedQuery</a:t>
            </a:r>
            <a:r>
              <a:rPr lang="en-US" altLang="ja-JP" sz="2800" dirty="0" smtClean="0">
                <a:solidFill>
                  <a:schemeClr val="tx1"/>
                </a:solidFill>
              </a:rPr>
              <a:t>&lt;Manufacturer&gt; query = </a:t>
            </a:r>
          </a:p>
          <a:p>
            <a:r>
              <a:rPr lang="en-US" altLang="ja-JP" sz="2800" dirty="0">
                <a:solidFill>
                  <a:schemeClr val="tx1"/>
                </a:solidFill>
              </a:rPr>
              <a:t> </a:t>
            </a:r>
            <a:r>
              <a:rPr lang="en-US" altLang="ja-JP" sz="2800" dirty="0" smtClean="0">
                <a:solidFill>
                  <a:schemeClr val="tx1"/>
                </a:solidFill>
              </a:rPr>
              <a:t>   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manager.createQuery</a:t>
            </a:r>
            <a:r>
              <a:rPr lang="en-US" altLang="ja-JP" sz="2800" dirty="0" smtClean="0">
                <a:solidFill>
                  <a:schemeClr val="tx1"/>
                </a:solidFill>
              </a:rPr>
              <a:t>(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jpql</a:t>
            </a:r>
            <a:r>
              <a:rPr lang="en-US" altLang="ja-JP" sz="2800" dirty="0" smtClean="0">
                <a:solidFill>
                  <a:schemeClr val="tx1"/>
                </a:solidFill>
              </a:rPr>
              <a:t>, 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Manufacturer.class</a:t>
            </a:r>
            <a:r>
              <a:rPr lang="en-US" altLang="ja-JP" sz="28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query.setParameter</a:t>
            </a:r>
            <a:r>
              <a:rPr lang="en-US" altLang="ja-JP" sz="2800" dirty="0" smtClean="0">
                <a:solidFill>
                  <a:schemeClr val="tx1"/>
                </a:solidFill>
              </a:rPr>
              <a:t>(“name”, “B%”);</a:t>
            </a:r>
          </a:p>
          <a:p>
            <a:r>
              <a:rPr lang="en-US" altLang="ja-JP" sz="2800" dirty="0" smtClean="0">
                <a:solidFill>
                  <a:schemeClr val="tx1"/>
                </a:solidFill>
              </a:rPr>
              <a:t>List&lt;</a:t>
            </a:r>
            <a:r>
              <a:rPr lang="en-US" altLang="ja-JP" sz="2800" dirty="0">
                <a:solidFill>
                  <a:schemeClr val="tx1"/>
                </a:solidFill>
              </a:rPr>
              <a:t>Manufacturer</a:t>
            </a:r>
            <a:r>
              <a:rPr lang="en-US" altLang="ja-JP" sz="2800" dirty="0" smtClean="0">
                <a:solidFill>
                  <a:schemeClr val="tx1"/>
                </a:solidFill>
              </a:rPr>
              <a:t>&gt; list =  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query.getResultList</a:t>
            </a:r>
            <a:r>
              <a:rPr lang="en-US" altLang="ja-JP" sz="28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altLang="ja-JP" sz="2800" dirty="0">
                <a:solidFill>
                  <a:schemeClr val="tx1"/>
                </a:solidFill>
              </a:rPr>
              <a:t>for (Manufacturer m : list) {</a:t>
            </a:r>
          </a:p>
          <a:p>
            <a:r>
              <a:rPr lang="en-US" altLang="ja-JP" sz="2800" dirty="0">
                <a:solidFill>
                  <a:schemeClr val="tx1"/>
                </a:solidFill>
              </a:rPr>
              <a:t>    </a:t>
            </a:r>
            <a:r>
              <a:rPr lang="en-US" altLang="ja-JP" sz="2800" dirty="0" err="1">
                <a:solidFill>
                  <a:schemeClr val="tx1"/>
                </a:solidFill>
              </a:rPr>
              <a:t>System.out.println</a:t>
            </a:r>
            <a:r>
              <a:rPr lang="en-US" altLang="ja-JP" sz="2800" dirty="0">
                <a:solidFill>
                  <a:schemeClr val="tx1"/>
                </a:solidFill>
              </a:rPr>
              <a:t>(</a:t>
            </a:r>
            <a:r>
              <a:rPr lang="en-US" altLang="ja-JP" sz="2800" dirty="0" err="1">
                <a:solidFill>
                  <a:schemeClr val="tx1"/>
                </a:solidFill>
              </a:rPr>
              <a:t>m.getManufacturerId</a:t>
            </a:r>
            <a:r>
              <a:rPr lang="en-US" altLang="ja-JP" sz="2800" dirty="0">
                <a:solidFill>
                  <a:schemeClr val="tx1"/>
                </a:solidFill>
              </a:rPr>
              <a:t>() 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en-US" altLang="ja-JP" sz="2800" dirty="0">
                <a:solidFill>
                  <a:schemeClr val="tx1"/>
                </a:solidFill>
              </a:rPr>
              <a:t> </a:t>
            </a:r>
            <a:r>
              <a:rPr lang="en-US" altLang="ja-JP" sz="2800" dirty="0" smtClean="0">
                <a:solidFill>
                  <a:schemeClr val="tx1"/>
                </a:solidFill>
              </a:rPr>
              <a:t>         + </a:t>
            </a:r>
            <a:r>
              <a:rPr lang="en-US" altLang="ja-JP" sz="2800" dirty="0">
                <a:solidFill>
                  <a:schemeClr val="tx1"/>
                </a:solidFill>
              </a:rPr>
              <a:t>":" + </a:t>
            </a:r>
            <a:r>
              <a:rPr lang="en-US" altLang="ja-JP" sz="2800" dirty="0" err="1">
                <a:solidFill>
                  <a:schemeClr val="tx1"/>
                </a:solidFill>
              </a:rPr>
              <a:t>m.getName</a:t>
            </a:r>
            <a:r>
              <a:rPr lang="en-US" altLang="ja-JP" sz="2800" dirty="0">
                <a:solidFill>
                  <a:schemeClr val="tx1"/>
                </a:solidFill>
              </a:rPr>
              <a:t>());</a:t>
            </a:r>
          </a:p>
          <a:p>
            <a:r>
              <a:rPr lang="en-US" altLang="ja-JP" sz="2800" dirty="0" smtClean="0">
                <a:solidFill>
                  <a:schemeClr val="tx1"/>
                </a:solidFill>
              </a:rPr>
              <a:t>}</a:t>
            </a:r>
            <a:endParaRPr lang="en-US" altLang="ja-JP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439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基本的な使い方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55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82991" y="1958617"/>
            <a:ext cx="8392520" cy="379125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000" dirty="0">
                <a:solidFill>
                  <a:schemeClr val="bg1"/>
                </a:solidFill>
              </a:rPr>
              <a:t>[EL Fine]: </a:t>
            </a:r>
            <a:r>
              <a:rPr lang="en-US" altLang="ja-JP" sz="2000" dirty="0" err="1">
                <a:solidFill>
                  <a:schemeClr val="bg1"/>
                </a:solidFill>
              </a:rPr>
              <a:t>sql</a:t>
            </a:r>
            <a:r>
              <a:rPr lang="en-US" altLang="ja-JP" sz="2000" dirty="0">
                <a:solidFill>
                  <a:schemeClr val="bg1"/>
                </a:solidFill>
              </a:rPr>
              <a:t>: Connection(1168076863)--</a:t>
            </a:r>
            <a:r>
              <a:rPr lang="en-US" altLang="ja-JP" sz="2000" b="1" dirty="0">
                <a:solidFill>
                  <a:srgbClr val="FF0000"/>
                </a:solidFill>
              </a:rPr>
              <a:t>SELECT MANUFACTURER_ID, ADDRESSLINE1, ADDRESSLINE2, CITY, EMAIL, FAX, NAME, PHONE, REP, STATE, ZIP FROM MANUFACTURER WHERE NAME LIKE ?</a:t>
            </a:r>
          </a:p>
          <a:p>
            <a:r>
              <a:rPr lang="en-US" altLang="ja-JP" sz="2000" b="1" dirty="0" smtClean="0">
                <a:solidFill>
                  <a:srgbClr val="FF0000"/>
                </a:solidFill>
              </a:rPr>
              <a:t>    bind </a:t>
            </a:r>
            <a:r>
              <a:rPr lang="en-US" altLang="ja-JP" sz="2000" b="1" dirty="0">
                <a:solidFill>
                  <a:srgbClr val="FF0000"/>
                </a:solidFill>
              </a:rPr>
              <a:t>=&gt; [B%]</a:t>
            </a:r>
          </a:p>
          <a:p>
            <a:r>
              <a:rPr lang="en-US" altLang="ja-JP" sz="2000" dirty="0">
                <a:solidFill>
                  <a:schemeClr val="bg1"/>
                </a:solidFill>
              </a:rPr>
              <a:t>19971233:Bills Bank and Sons</a:t>
            </a:r>
          </a:p>
          <a:p>
            <a:r>
              <a:rPr lang="en-US" altLang="ja-JP" sz="2000" dirty="0">
                <a:solidFill>
                  <a:schemeClr val="bg1"/>
                </a:solidFill>
              </a:rPr>
              <a:t>19985590:Birders United</a:t>
            </a:r>
          </a:p>
          <a:p>
            <a:r>
              <a:rPr lang="en-US" altLang="ja-JP" sz="2000" dirty="0">
                <a:solidFill>
                  <a:schemeClr val="bg1"/>
                </a:solidFill>
              </a:rPr>
              <a:t>19955564:Birders United</a:t>
            </a:r>
          </a:p>
          <a:p>
            <a:r>
              <a:rPr lang="en-US" altLang="ja-JP" sz="2000" dirty="0">
                <a:solidFill>
                  <a:schemeClr val="bg1"/>
                </a:solidFill>
              </a:rPr>
              <a:t>19955565:Birders United</a:t>
            </a:r>
          </a:p>
          <a:p>
            <a:r>
              <a:rPr lang="en-US" altLang="ja-JP" sz="2000" dirty="0">
                <a:solidFill>
                  <a:schemeClr val="bg1"/>
                </a:solidFill>
              </a:rPr>
              <a:t>19984681:Birders United</a:t>
            </a:r>
          </a:p>
          <a:p>
            <a:r>
              <a:rPr lang="en-US" altLang="ja-JP" sz="2000" dirty="0">
                <a:solidFill>
                  <a:schemeClr val="bg1"/>
                </a:solidFill>
              </a:rPr>
              <a:t>19984682:Birders United</a:t>
            </a:r>
          </a:p>
          <a:p>
            <a:r>
              <a:rPr lang="en-US" altLang="ja-JP" sz="2000" dirty="0">
                <a:solidFill>
                  <a:schemeClr val="bg1"/>
                </a:solidFill>
              </a:rPr>
              <a:t>19941212:Birders United</a:t>
            </a:r>
          </a:p>
          <a:p>
            <a:r>
              <a:rPr lang="en-US" altLang="ja-JP" sz="2000" dirty="0">
                <a:solidFill>
                  <a:schemeClr val="bg1"/>
                </a:solidFill>
              </a:rPr>
              <a:t>19987296:Birders United</a:t>
            </a:r>
            <a:endParaRPr lang="en-US" altLang="ja-JP" sz="2000" dirty="0" smtClean="0">
              <a:solidFill>
                <a:schemeClr val="bg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82991" y="1410346"/>
            <a:ext cx="3135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実行</a:t>
            </a:r>
            <a:r>
              <a:rPr lang="ja-JP" altLang="en-US" sz="2800" dirty="0"/>
              <a:t>結果</a:t>
            </a:r>
            <a:endParaRPr kumimoji="1" lang="ja-JP" altLang="en-US" sz="2800" dirty="0"/>
          </a:p>
        </p:txBody>
      </p:sp>
      <p:sp>
        <p:nvSpPr>
          <p:cNvPr id="9" name="角丸四角形吹き出し 8"/>
          <p:cNvSpPr/>
          <p:nvPr/>
        </p:nvSpPr>
        <p:spPr>
          <a:xfrm>
            <a:off x="4869752" y="364209"/>
            <a:ext cx="3738562" cy="1270862"/>
          </a:xfrm>
          <a:prstGeom prst="wedgeRoundRectCallout">
            <a:avLst>
              <a:gd name="adj1" fmla="val -31207"/>
              <a:gd name="adj2" fmla="val 71804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SQL</a:t>
            </a:r>
            <a:r>
              <a:rPr lang="ja-JP" altLang="en-US" sz="2400" dirty="0" smtClean="0">
                <a:solidFill>
                  <a:schemeClr val="tx1"/>
                </a:solidFill>
              </a:rPr>
              <a:t>に変換して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実行される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2389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よくある間違い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56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82991" y="1828801"/>
            <a:ext cx="8392520" cy="45681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800" dirty="0" smtClean="0">
                <a:solidFill>
                  <a:schemeClr val="tx1"/>
                </a:solidFill>
              </a:rPr>
              <a:t>String 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jpql</a:t>
            </a:r>
            <a:r>
              <a:rPr lang="en-US" altLang="ja-JP" sz="2800" dirty="0" smtClean="0">
                <a:solidFill>
                  <a:schemeClr val="tx1"/>
                </a:solidFill>
              </a:rPr>
              <a:t> = “SELECT m FROM Manufacturer m ”</a:t>
            </a:r>
          </a:p>
          <a:p>
            <a:r>
              <a:rPr lang="en-US" altLang="ja-JP" sz="2800" dirty="0">
                <a:solidFill>
                  <a:schemeClr val="tx1"/>
                </a:solidFill>
              </a:rPr>
              <a:t> </a:t>
            </a:r>
            <a:r>
              <a:rPr lang="en-US" altLang="ja-JP" sz="2800" dirty="0" smtClean="0">
                <a:solidFill>
                  <a:schemeClr val="tx1"/>
                </a:solidFill>
              </a:rPr>
              <a:t>   + “WHERE m.name LIKE :name”;</a:t>
            </a: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TypedQuery</a:t>
            </a:r>
            <a:r>
              <a:rPr lang="en-US" altLang="ja-JP" sz="2800" dirty="0" smtClean="0">
                <a:solidFill>
                  <a:schemeClr val="tx1"/>
                </a:solidFill>
              </a:rPr>
              <a:t>&lt;Manufacturer&gt; query = </a:t>
            </a:r>
          </a:p>
          <a:p>
            <a:r>
              <a:rPr lang="en-US" altLang="ja-JP" sz="2800" dirty="0">
                <a:solidFill>
                  <a:schemeClr val="tx1"/>
                </a:solidFill>
              </a:rPr>
              <a:t> </a:t>
            </a:r>
            <a:r>
              <a:rPr lang="en-US" altLang="ja-JP" sz="2800" dirty="0" smtClean="0">
                <a:solidFill>
                  <a:schemeClr val="tx1"/>
                </a:solidFill>
              </a:rPr>
              <a:t>   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manager.createQuery</a:t>
            </a:r>
            <a:r>
              <a:rPr lang="en-US" altLang="ja-JP" sz="2800" dirty="0" smtClean="0">
                <a:solidFill>
                  <a:schemeClr val="tx1"/>
                </a:solidFill>
              </a:rPr>
              <a:t>(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jpql</a:t>
            </a:r>
            <a:r>
              <a:rPr lang="en-US" altLang="ja-JP" sz="2800" dirty="0" smtClean="0">
                <a:solidFill>
                  <a:schemeClr val="tx1"/>
                </a:solidFill>
              </a:rPr>
              <a:t>, 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Manufacturer.class</a:t>
            </a:r>
            <a:r>
              <a:rPr lang="en-US" altLang="ja-JP" sz="28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query.setParameter</a:t>
            </a:r>
            <a:r>
              <a:rPr lang="en-US" altLang="ja-JP" sz="2800" dirty="0" smtClean="0">
                <a:solidFill>
                  <a:schemeClr val="tx1"/>
                </a:solidFill>
              </a:rPr>
              <a:t>(“name”, “B%”);</a:t>
            </a:r>
          </a:p>
          <a:p>
            <a:r>
              <a:rPr lang="en-US" altLang="ja-JP" sz="2800" dirty="0" smtClean="0">
                <a:solidFill>
                  <a:schemeClr val="tx1"/>
                </a:solidFill>
              </a:rPr>
              <a:t>List&lt;</a:t>
            </a:r>
            <a:r>
              <a:rPr lang="en-US" altLang="ja-JP" sz="2800" dirty="0">
                <a:solidFill>
                  <a:schemeClr val="tx1"/>
                </a:solidFill>
              </a:rPr>
              <a:t>Manufacturer</a:t>
            </a:r>
            <a:r>
              <a:rPr lang="en-US" altLang="ja-JP" sz="2800" dirty="0" smtClean="0">
                <a:solidFill>
                  <a:schemeClr val="tx1"/>
                </a:solidFill>
              </a:rPr>
              <a:t>&gt; list =  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query.getResultList</a:t>
            </a:r>
            <a:r>
              <a:rPr lang="en-US" altLang="ja-JP" sz="28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altLang="ja-JP" sz="2800" dirty="0">
                <a:solidFill>
                  <a:schemeClr val="tx1"/>
                </a:solidFill>
              </a:rPr>
              <a:t>for (Manufacturer m : list) {</a:t>
            </a:r>
          </a:p>
          <a:p>
            <a:r>
              <a:rPr lang="en-US" altLang="ja-JP" sz="2800" dirty="0">
                <a:solidFill>
                  <a:schemeClr val="tx1"/>
                </a:solidFill>
              </a:rPr>
              <a:t>    </a:t>
            </a:r>
            <a:r>
              <a:rPr lang="en-US" altLang="ja-JP" sz="2800" dirty="0" err="1">
                <a:solidFill>
                  <a:schemeClr val="tx1"/>
                </a:solidFill>
              </a:rPr>
              <a:t>System.out.println</a:t>
            </a:r>
            <a:r>
              <a:rPr lang="en-US" altLang="ja-JP" sz="2800" dirty="0">
                <a:solidFill>
                  <a:schemeClr val="tx1"/>
                </a:solidFill>
              </a:rPr>
              <a:t>(</a:t>
            </a:r>
            <a:r>
              <a:rPr lang="en-US" altLang="ja-JP" sz="2800" dirty="0" err="1">
                <a:solidFill>
                  <a:schemeClr val="tx1"/>
                </a:solidFill>
              </a:rPr>
              <a:t>m.getManufacturerId</a:t>
            </a:r>
            <a:r>
              <a:rPr lang="en-US" altLang="ja-JP" sz="2800" dirty="0">
                <a:solidFill>
                  <a:schemeClr val="tx1"/>
                </a:solidFill>
              </a:rPr>
              <a:t>() 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en-US" altLang="ja-JP" sz="2800" dirty="0">
                <a:solidFill>
                  <a:schemeClr val="tx1"/>
                </a:solidFill>
              </a:rPr>
              <a:t> </a:t>
            </a:r>
            <a:r>
              <a:rPr lang="en-US" altLang="ja-JP" sz="2800" dirty="0" smtClean="0">
                <a:solidFill>
                  <a:schemeClr val="tx1"/>
                </a:solidFill>
              </a:rPr>
              <a:t>         + </a:t>
            </a:r>
            <a:r>
              <a:rPr lang="en-US" altLang="ja-JP" sz="2800" dirty="0">
                <a:solidFill>
                  <a:schemeClr val="tx1"/>
                </a:solidFill>
              </a:rPr>
              <a:t>":" + </a:t>
            </a:r>
            <a:r>
              <a:rPr lang="en-US" altLang="ja-JP" sz="2800" dirty="0" err="1">
                <a:solidFill>
                  <a:schemeClr val="tx1"/>
                </a:solidFill>
              </a:rPr>
              <a:t>m.getName</a:t>
            </a:r>
            <a:r>
              <a:rPr lang="en-US" altLang="ja-JP" sz="2800" dirty="0">
                <a:solidFill>
                  <a:schemeClr val="tx1"/>
                </a:solidFill>
              </a:rPr>
              <a:t>());</a:t>
            </a:r>
          </a:p>
          <a:p>
            <a:r>
              <a:rPr lang="en-US" altLang="ja-JP" sz="2800" dirty="0" smtClean="0">
                <a:solidFill>
                  <a:schemeClr val="tx1"/>
                </a:solidFill>
              </a:rPr>
              <a:t>}</a:t>
            </a:r>
            <a:endParaRPr lang="en-US" altLang="ja-JP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6531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はまりポイント④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JPQL</a:t>
            </a:r>
            <a:r>
              <a:rPr lang="ja-JP" altLang="en-US" dirty="0" smtClean="0"/>
              <a:t>のつもりが</a:t>
            </a:r>
            <a:r>
              <a:rPr lang="en-US" altLang="ja-JP" dirty="0" smtClean="0"/>
              <a:t>SQL</a:t>
            </a:r>
            <a:r>
              <a:rPr lang="ja-JP" altLang="en-US" dirty="0" smtClean="0"/>
              <a:t>書いちゃった</a:t>
            </a:r>
            <a:r>
              <a:rPr kumimoji="1" lang="ja-JP" altLang="en-US" dirty="0" smtClean="0"/>
              <a:t>問題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57</a:t>
            </a:fld>
            <a:endParaRPr kumimoji="1" lang="ja-JP" altLang="en-US"/>
          </a:p>
        </p:txBody>
      </p:sp>
      <p:pic>
        <p:nvPicPr>
          <p:cNvPr id="6" name="Picture 6" descr="http://ja.netbeans.org/nekobean/nekobean_orz_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572" y="2884058"/>
            <a:ext cx="3759604" cy="3402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87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SQL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JPQL</a:t>
            </a:r>
            <a:r>
              <a:rPr kumimoji="1" lang="ja-JP" altLang="en-US" dirty="0" smtClean="0"/>
              <a:t>の違い①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JPQL</a:t>
            </a:r>
            <a:r>
              <a:rPr kumimoji="1" lang="ja-JP" altLang="en-US" dirty="0" smtClean="0"/>
              <a:t>は一部</a:t>
            </a:r>
            <a:r>
              <a:rPr kumimoji="1" lang="en-US" altLang="ja-JP" dirty="0" smtClean="0"/>
              <a:t>Case Sensitive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598" y="2160590"/>
            <a:ext cx="8001001" cy="2194434"/>
          </a:xfrm>
        </p:spPr>
        <p:txBody>
          <a:bodyPr/>
          <a:lstStyle/>
          <a:p>
            <a:r>
              <a:rPr kumimoji="1" lang="en-US" altLang="ja-JP" dirty="0" smtClean="0"/>
              <a:t>SELECT</a:t>
            </a:r>
            <a:r>
              <a:rPr kumimoji="1" lang="ja-JP" altLang="en-US" dirty="0" smtClean="0"/>
              <a:t>などの予約語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→大文字・小文字は区別されない</a:t>
            </a:r>
            <a:endParaRPr kumimoji="1" lang="en-US" altLang="ja-JP" dirty="0" smtClean="0"/>
          </a:p>
          <a:p>
            <a:r>
              <a:rPr lang="ja-JP" altLang="en-US" dirty="0" smtClean="0"/>
              <a:t>エンティティクラス</a:t>
            </a:r>
            <a:r>
              <a:rPr lang="ja-JP" altLang="en-US" dirty="0"/>
              <a:t>名</a:t>
            </a:r>
            <a:r>
              <a:rPr lang="ja-JP" altLang="en-US" dirty="0" smtClean="0"/>
              <a:t>やプロパティ名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→</a:t>
            </a:r>
            <a:r>
              <a:rPr lang="ja-JP" altLang="en-US" dirty="0"/>
              <a:t>大文字・</a:t>
            </a:r>
            <a:r>
              <a:rPr lang="ja-JP" altLang="en-US" dirty="0" smtClean="0"/>
              <a:t>小文字が</a:t>
            </a:r>
            <a:r>
              <a:rPr lang="ja-JP" altLang="en-US" b="1" dirty="0" smtClean="0">
                <a:solidFill>
                  <a:srgbClr val="FF0000"/>
                </a:solidFill>
              </a:rPr>
              <a:t>区別される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58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75825" y="4562332"/>
            <a:ext cx="8392520" cy="15285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3200" dirty="0" smtClean="0">
                <a:solidFill>
                  <a:schemeClr val="tx1"/>
                </a:solidFill>
              </a:rPr>
              <a:t>○</a:t>
            </a:r>
            <a:r>
              <a:rPr lang="en-US" altLang="ja-JP" sz="3200" dirty="0">
                <a:solidFill>
                  <a:schemeClr val="tx1"/>
                </a:solidFill>
              </a:rPr>
              <a:t> </a:t>
            </a:r>
            <a:r>
              <a:rPr lang="en-US" altLang="ja-JP" sz="3200" dirty="0" smtClean="0">
                <a:solidFill>
                  <a:schemeClr val="tx1"/>
                </a:solidFill>
              </a:rPr>
              <a:t>SELECT m FROM Manufacturer m;</a:t>
            </a:r>
          </a:p>
          <a:p>
            <a:r>
              <a:rPr lang="ja-JP" altLang="en-US" sz="3200" dirty="0" smtClean="0">
                <a:solidFill>
                  <a:schemeClr val="tx1"/>
                </a:solidFill>
              </a:rPr>
              <a:t>○</a:t>
            </a:r>
            <a:r>
              <a:rPr lang="en-US" altLang="ja-JP" sz="3200" dirty="0" smtClean="0">
                <a:solidFill>
                  <a:schemeClr val="tx1"/>
                </a:solidFill>
              </a:rPr>
              <a:t> select </a:t>
            </a:r>
            <a:r>
              <a:rPr lang="en-US" altLang="ja-JP" sz="3200" dirty="0">
                <a:solidFill>
                  <a:schemeClr val="tx1"/>
                </a:solidFill>
              </a:rPr>
              <a:t>m from </a:t>
            </a:r>
            <a:r>
              <a:rPr lang="en-US" altLang="ja-JP" sz="3200" dirty="0" smtClean="0">
                <a:solidFill>
                  <a:schemeClr val="tx1"/>
                </a:solidFill>
              </a:rPr>
              <a:t>Manufacturer </a:t>
            </a:r>
            <a:r>
              <a:rPr lang="en-US" altLang="ja-JP" sz="3200" dirty="0">
                <a:solidFill>
                  <a:schemeClr val="tx1"/>
                </a:solidFill>
              </a:rPr>
              <a:t>m;</a:t>
            </a:r>
          </a:p>
          <a:p>
            <a:r>
              <a:rPr lang="en-US" altLang="ja-JP" sz="3200" dirty="0" smtClean="0">
                <a:solidFill>
                  <a:schemeClr val="tx1"/>
                </a:solidFill>
              </a:rPr>
              <a:t>×</a:t>
            </a:r>
            <a:r>
              <a:rPr lang="en-US" altLang="ja-JP" sz="3200" dirty="0">
                <a:solidFill>
                  <a:schemeClr val="tx1"/>
                </a:solidFill>
              </a:rPr>
              <a:t> </a:t>
            </a:r>
            <a:r>
              <a:rPr lang="en-US" altLang="ja-JP" sz="3200" dirty="0" smtClean="0">
                <a:solidFill>
                  <a:schemeClr val="tx1"/>
                </a:solidFill>
              </a:rPr>
              <a:t>select </a:t>
            </a:r>
            <a:r>
              <a:rPr lang="en-US" altLang="ja-JP" sz="3200" dirty="0">
                <a:solidFill>
                  <a:schemeClr val="tx1"/>
                </a:solidFill>
              </a:rPr>
              <a:t>m </a:t>
            </a:r>
            <a:r>
              <a:rPr lang="en-US" altLang="ja-JP" sz="3200" dirty="0" smtClean="0">
                <a:solidFill>
                  <a:schemeClr val="tx1"/>
                </a:solidFill>
              </a:rPr>
              <a:t>from </a:t>
            </a:r>
            <a:r>
              <a:rPr lang="en-US" altLang="ja-JP" sz="3200" b="1" dirty="0" smtClean="0">
                <a:solidFill>
                  <a:srgbClr val="FF0000"/>
                </a:solidFill>
              </a:rPr>
              <a:t>m</a:t>
            </a:r>
            <a:r>
              <a:rPr lang="en-US" altLang="ja-JP" sz="3200" dirty="0" smtClean="0">
                <a:solidFill>
                  <a:schemeClr val="tx1"/>
                </a:solidFill>
              </a:rPr>
              <a:t>anufacturer </a:t>
            </a:r>
            <a:r>
              <a:rPr lang="en-US" altLang="ja-JP" sz="3200" dirty="0">
                <a:solidFill>
                  <a:schemeClr val="tx1"/>
                </a:solidFill>
              </a:rPr>
              <a:t>m</a:t>
            </a:r>
            <a:r>
              <a:rPr lang="en-US" altLang="ja-JP" sz="3200" dirty="0" smtClean="0">
                <a:solidFill>
                  <a:schemeClr val="tx1"/>
                </a:solidFill>
              </a:rPr>
              <a:t>;</a:t>
            </a:r>
            <a:endParaRPr lang="en-US" altLang="ja-JP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52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SQL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JPQL</a:t>
            </a:r>
            <a:r>
              <a:rPr kumimoji="1" lang="ja-JP" altLang="en-US" dirty="0" smtClean="0"/>
              <a:t>の違い②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別名必須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59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413839" y="2098101"/>
            <a:ext cx="8392520" cy="10635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3200" dirty="0">
                <a:solidFill>
                  <a:schemeClr val="tx1"/>
                </a:solidFill>
              </a:rPr>
              <a:t>○</a:t>
            </a:r>
            <a:r>
              <a:rPr lang="en-US" altLang="ja-JP" sz="3200" dirty="0">
                <a:solidFill>
                  <a:schemeClr val="tx1"/>
                </a:solidFill>
              </a:rPr>
              <a:t> SELECT </a:t>
            </a:r>
            <a:r>
              <a:rPr lang="en-US" altLang="ja-JP" sz="3200" dirty="0" smtClean="0">
                <a:solidFill>
                  <a:schemeClr val="tx1"/>
                </a:solidFill>
              </a:rPr>
              <a:t>m </a:t>
            </a:r>
            <a:r>
              <a:rPr lang="en-US" altLang="ja-JP" sz="3200" dirty="0">
                <a:solidFill>
                  <a:schemeClr val="tx1"/>
                </a:solidFill>
              </a:rPr>
              <a:t>FROM Manufacturer </a:t>
            </a:r>
            <a:r>
              <a:rPr lang="en-US" altLang="ja-JP" sz="3200" b="1" dirty="0">
                <a:solidFill>
                  <a:srgbClr val="FF0000"/>
                </a:solidFill>
              </a:rPr>
              <a:t>m</a:t>
            </a:r>
            <a:r>
              <a:rPr lang="en-US" altLang="ja-JP" sz="32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ja-JP" sz="3200" dirty="0" smtClean="0">
                <a:solidFill>
                  <a:schemeClr val="tx1"/>
                </a:solidFill>
              </a:rPr>
              <a:t>× </a:t>
            </a:r>
            <a:r>
              <a:rPr lang="en-US" altLang="ja-JP" sz="3200" dirty="0">
                <a:solidFill>
                  <a:schemeClr val="tx1"/>
                </a:solidFill>
              </a:rPr>
              <a:t>SELECT Manufacturer</a:t>
            </a:r>
            <a:r>
              <a:rPr lang="en-US" altLang="ja-JP" sz="3200" dirty="0" smtClean="0">
                <a:solidFill>
                  <a:schemeClr val="tx1"/>
                </a:solidFill>
              </a:rPr>
              <a:t> </a:t>
            </a:r>
            <a:r>
              <a:rPr lang="en-US" altLang="ja-JP" sz="3200" dirty="0">
                <a:solidFill>
                  <a:schemeClr val="tx1"/>
                </a:solidFill>
              </a:rPr>
              <a:t>FROM </a:t>
            </a:r>
            <a:r>
              <a:rPr lang="en-US" altLang="ja-JP" sz="3200" dirty="0" smtClean="0">
                <a:solidFill>
                  <a:schemeClr val="tx1"/>
                </a:solidFill>
              </a:rPr>
              <a:t>Manufacturer;</a:t>
            </a:r>
            <a:endParaRPr lang="en-US" altLang="ja-JP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66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JPA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Persistence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598" y="2160590"/>
            <a:ext cx="6679843" cy="4125910"/>
          </a:xfrm>
        </p:spPr>
        <p:txBody>
          <a:bodyPr/>
          <a:lstStyle/>
          <a:p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EE</a:t>
            </a:r>
            <a:r>
              <a:rPr kumimoji="1" lang="ja-JP" altLang="en-US" dirty="0" smtClean="0"/>
              <a:t>標準の</a:t>
            </a:r>
            <a:r>
              <a:rPr kumimoji="1" lang="en-US" altLang="ja-JP" dirty="0" smtClean="0"/>
              <a:t>OR</a:t>
            </a:r>
            <a:r>
              <a:rPr kumimoji="1" lang="ja-JP" altLang="en-US" dirty="0" smtClean="0"/>
              <a:t>マッパー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.NET</a:t>
            </a:r>
            <a:r>
              <a:rPr lang="ja-JP" altLang="en-US" dirty="0" err="1" smtClean="0"/>
              <a:t>にも</a:t>
            </a:r>
            <a:r>
              <a:rPr lang="ja-JP" altLang="en-US" dirty="0" smtClean="0"/>
              <a:t>影響を与えている</a:t>
            </a:r>
            <a:endParaRPr lang="en-US" altLang="ja-JP" dirty="0"/>
          </a:p>
          <a:p>
            <a:pPr lvl="1"/>
            <a:r>
              <a:rPr kumimoji="1" lang="en-US" altLang="ja-JP" dirty="0" smtClean="0"/>
              <a:t>ADO.NET Entity Framework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SQL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JPQL</a:t>
            </a:r>
            <a:r>
              <a:rPr kumimoji="1" lang="ja-JP" altLang="en-US" dirty="0" smtClean="0"/>
              <a:t>の違い③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エンティティ名必須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60</a:t>
            </a:fld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413839" y="2090155"/>
            <a:ext cx="8392520" cy="20735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3200" dirty="0" smtClean="0">
                <a:solidFill>
                  <a:schemeClr val="tx1"/>
                </a:solidFill>
              </a:rPr>
              <a:t>○</a:t>
            </a:r>
            <a:r>
              <a:rPr lang="en-US" altLang="ja-JP" sz="3200" dirty="0" smtClean="0">
                <a:solidFill>
                  <a:schemeClr val="tx1"/>
                </a:solidFill>
              </a:rPr>
              <a:t> SELECT </a:t>
            </a:r>
            <a:r>
              <a:rPr lang="en-US" altLang="ja-JP" sz="3200" b="1" dirty="0" err="1" smtClean="0">
                <a:solidFill>
                  <a:srgbClr val="FF0000"/>
                </a:solidFill>
              </a:rPr>
              <a:t>m.</a:t>
            </a:r>
            <a:r>
              <a:rPr lang="en-US" altLang="ja-JP" sz="3200" dirty="0" err="1" smtClean="0">
                <a:solidFill>
                  <a:schemeClr val="tx1"/>
                </a:solidFill>
              </a:rPr>
              <a:t>manufacturerId</a:t>
            </a:r>
            <a:r>
              <a:rPr lang="en-US" altLang="ja-JP" sz="3200" dirty="0" smtClean="0">
                <a:solidFill>
                  <a:schemeClr val="tx1"/>
                </a:solidFill>
              </a:rPr>
              <a:t>, </a:t>
            </a:r>
            <a:r>
              <a:rPr lang="en-US" altLang="ja-JP" sz="3200" b="1" dirty="0" smtClean="0">
                <a:solidFill>
                  <a:srgbClr val="FF0000"/>
                </a:solidFill>
              </a:rPr>
              <a:t>m.</a:t>
            </a:r>
            <a:r>
              <a:rPr lang="en-US" altLang="ja-JP" sz="3200" dirty="0" smtClean="0">
                <a:solidFill>
                  <a:schemeClr val="tx1"/>
                </a:solidFill>
              </a:rPr>
              <a:t>name </a:t>
            </a:r>
          </a:p>
          <a:p>
            <a:r>
              <a:rPr lang="en-US" altLang="ja-JP" sz="3200" dirty="0">
                <a:solidFill>
                  <a:schemeClr val="tx1"/>
                </a:solidFill>
              </a:rPr>
              <a:t> </a:t>
            </a:r>
            <a:r>
              <a:rPr lang="en-US" altLang="ja-JP" sz="3200" dirty="0" smtClean="0">
                <a:solidFill>
                  <a:schemeClr val="tx1"/>
                </a:solidFill>
              </a:rPr>
              <a:t>   FROM Manufacturer m;</a:t>
            </a:r>
            <a:endParaRPr lang="en-US" altLang="ja-JP" sz="3200" dirty="0">
              <a:solidFill>
                <a:schemeClr val="tx1"/>
              </a:solidFill>
            </a:endParaRPr>
          </a:p>
          <a:p>
            <a:r>
              <a:rPr lang="en-US" altLang="ja-JP" sz="3200" dirty="0" smtClean="0">
                <a:solidFill>
                  <a:schemeClr val="tx1"/>
                </a:solidFill>
              </a:rPr>
              <a:t>× </a:t>
            </a:r>
            <a:r>
              <a:rPr lang="en-US" altLang="ja-JP" sz="3200" dirty="0">
                <a:solidFill>
                  <a:schemeClr val="tx1"/>
                </a:solidFill>
              </a:rPr>
              <a:t>SELECT </a:t>
            </a:r>
            <a:r>
              <a:rPr lang="en-US" altLang="ja-JP" sz="3200" dirty="0" err="1" smtClean="0">
                <a:solidFill>
                  <a:schemeClr val="tx1"/>
                </a:solidFill>
              </a:rPr>
              <a:t>manufacturerId</a:t>
            </a:r>
            <a:r>
              <a:rPr lang="en-US" altLang="ja-JP" sz="3200" dirty="0" smtClean="0">
                <a:solidFill>
                  <a:schemeClr val="tx1"/>
                </a:solidFill>
              </a:rPr>
              <a:t>, name </a:t>
            </a:r>
          </a:p>
          <a:p>
            <a:r>
              <a:rPr lang="en-US" altLang="ja-JP" sz="3200" dirty="0">
                <a:solidFill>
                  <a:schemeClr val="tx1"/>
                </a:solidFill>
              </a:rPr>
              <a:t> </a:t>
            </a:r>
            <a:r>
              <a:rPr lang="en-US" altLang="ja-JP" sz="3200" dirty="0" smtClean="0">
                <a:solidFill>
                  <a:schemeClr val="tx1"/>
                </a:solidFill>
              </a:rPr>
              <a:t>   FROM </a:t>
            </a:r>
            <a:r>
              <a:rPr lang="en-US" altLang="ja-JP" sz="3200" dirty="0">
                <a:solidFill>
                  <a:schemeClr val="tx1"/>
                </a:solidFill>
              </a:rPr>
              <a:t>Manufacturer m</a:t>
            </a:r>
            <a:r>
              <a:rPr lang="en-US" altLang="ja-JP" sz="3200" dirty="0" smtClean="0">
                <a:solidFill>
                  <a:schemeClr val="tx1"/>
                </a:solidFill>
              </a:rPr>
              <a:t>;</a:t>
            </a:r>
            <a:endParaRPr lang="en-US" altLang="ja-JP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71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SQL</a:t>
            </a:r>
            <a:r>
              <a:rPr lang="ja-JP" altLang="en-US" dirty="0"/>
              <a:t>と</a:t>
            </a:r>
            <a:r>
              <a:rPr lang="en-US" altLang="ja-JP" dirty="0"/>
              <a:t>JPQL</a:t>
            </a:r>
            <a:r>
              <a:rPr lang="ja-JP" altLang="en-US" dirty="0"/>
              <a:t>の</a:t>
            </a:r>
            <a:r>
              <a:rPr lang="ja-JP" altLang="en-US" dirty="0" smtClean="0"/>
              <a:t>違い④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ja-JP" altLang="en-US" dirty="0" smtClean="0"/>
              <a:t>副問い合わせ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JSR 338 4.6.16 Subqueries</a:t>
            </a:r>
          </a:p>
          <a:p>
            <a:pPr lvl="1"/>
            <a:r>
              <a:rPr lang="ja-JP" altLang="en-US" dirty="0" smtClean="0"/>
              <a:t>副</a:t>
            </a:r>
            <a:r>
              <a:rPr lang="ja-JP" altLang="en-US" dirty="0"/>
              <a:t>問い合</a:t>
            </a:r>
            <a:r>
              <a:rPr lang="ja-JP" altLang="en-US" dirty="0" smtClean="0"/>
              <a:t>わせは</a:t>
            </a:r>
            <a:r>
              <a:rPr lang="en-US" altLang="ja-JP" dirty="0" smtClean="0"/>
              <a:t>WHERE</a:t>
            </a:r>
            <a:r>
              <a:rPr lang="ja-JP" altLang="en-US" dirty="0" smtClean="0"/>
              <a:t>句または</a:t>
            </a:r>
            <a:r>
              <a:rPr lang="en-US" altLang="ja-JP" dirty="0" smtClean="0"/>
              <a:t>HAVING</a:t>
            </a:r>
            <a:r>
              <a:rPr lang="ja-JP" altLang="en-US" dirty="0" smtClean="0"/>
              <a:t>句で使用できる。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61</a:t>
            </a:fld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483114" y="4461593"/>
            <a:ext cx="8177941" cy="14723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rgbClr val="FF0000"/>
                </a:solidFill>
              </a:rPr>
              <a:t>FROM</a:t>
            </a:r>
            <a:r>
              <a:rPr kumimoji="1" lang="ja-JP" altLang="en-US" sz="3200" b="1" dirty="0" smtClean="0">
                <a:solidFill>
                  <a:srgbClr val="FF0000"/>
                </a:solidFill>
              </a:rPr>
              <a:t>句では副問い合わせが使えない！</a:t>
            </a:r>
            <a:endParaRPr kumimoji="1" lang="ja-JP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39266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JPQL</a:t>
            </a:r>
            <a:r>
              <a:rPr kumimoji="1" lang="ja-JP" altLang="en-US" dirty="0" smtClean="0"/>
              <a:t>のスペルミスを防ぐ方法①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/>
              <a:t>NetBeans</a:t>
            </a:r>
            <a:r>
              <a:rPr lang="ja-JP" altLang="en-US" dirty="0" smtClean="0"/>
              <a:t>の</a:t>
            </a:r>
            <a:r>
              <a:rPr lang="en-US" altLang="ja-JP" dirty="0" smtClean="0"/>
              <a:t>JPQL</a:t>
            </a:r>
            <a:r>
              <a:rPr lang="ja-JP" altLang="en-US" dirty="0" smtClean="0"/>
              <a:t>実行ツール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598" y="2160590"/>
            <a:ext cx="7998715" cy="1682990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persistence.xml</a:t>
            </a:r>
            <a:r>
              <a:rPr lang="ja-JP" altLang="en-US" dirty="0" smtClean="0"/>
              <a:t>を右クリック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→</a:t>
            </a:r>
            <a:r>
              <a:rPr lang="en-US" altLang="ja-JP" dirty="0" smtClean="0"/>
              <a:t>[JPQL</a:t>
            </a:r>
            <a:r>
              <a:rPr lang="ja-JP" altLang="en-US" dirty="0" smtClean="0"/>
              <a:t>問い合わせの実行</a:t>
            </a:r>
            <a:r>
              <a:rPr lang="en-US" altLang="ja-JP" dirty="0" smtClean="0"/>
              <a:t>]</a:t>
            </a:r>
          </a:p>
          <a:p>
            <a:pPr lvl="1"/>
            <a:r>
              <a:rPr lang="en-US" altLang="ja-JP" dirty="0" err="1" smtClean="0"/>
              <a:t>Ctrl+Space</a:t>
            </a:r>
            <a:r>
              <a:rPr lang="ja-JP" altLang="en-US" dirty="0" smtClean="0"/>
              <a:t>で補完が可能</a:t>
            </a:r>
            <a:endParaRPr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62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/>
          <a:srcRect l="30240" t="10835" r="48690" b="61707"/>
          <a:stretch/>
        </p:blipFill>
        <p:spPr>
          <a:xfrm>
            <a:off x="2789696" y="3735092"/>
            <a:ext cx="3605480" cy="2641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5153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JPQL</a:t>
            </a:r>
            <a:r>
              <a:rPr kumimoji="1" lang="ja-JP" altLang="en-US" dirty="0" smtClean="0"/>
              <a:t>のスペルミスを防ぐ方法②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名前付きクエリ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598" y="2160590"/>
            <a:ext cx="7998715" cy="412591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エンティティクラスに</a:t>
            </a:r>
            <a:r>
              <a:rPr lang="en-US" altLang="ja-JP" dirty="0" smtClean="0"/>
              <a:t>@</a:t>
            </a:r>
            <a:r>
              <a:rPr lang="en-US" altLang="ja-JP" dirty="0" err="1" smtClean="0"/>
              <a:t>NamedQuery</a:t>
            </a:r>
            <a:r>
              <a:rPr lang="ja-JP" altLang="en-US" dirty="0" smtClean="0"/>
              <a:t>を付加</a:t>
            </a:r>
            <a:endParaRPr kumimoji="1" lang="en-US" altLang="ja-JP" dirty="0" smtClean="0"/>
          </a:p>
          <a:p>
            <a:pPr lvl="1"/>
            <a:r>
              <a:rPr lang="en-US" altLang="ja-JP" dirty="0" err="1"/>
              <a:t>Ctrl+Space</a:t>
            </a:r>
            <a:r>
              <a:rPr lang="ja-JP" altLang="en-US" dirty="0"/>
              <a:t>で補完が</a:t>
            </a:r>
            <a:r>
              <a:rPr lang="ja-JP" altLang="en-US" dirty="0" smtClean="0"/>
              <a:t>可能</a:t>
            </a:r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63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/>
          <a:srcRect l="34871" t="23464" r="12837" b="48146"/>
          <a:stretch/>
        </p:blipFill>
        <p:spPr>
          <a:xfrm>
            <a:off x="563103" y="3859078"/>
            <a:ext cx="7998715" cy="24415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7679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その他のトピックス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/>
              <a:t>JPQL</a:t>
            </a:r>
            <a:r>
              <a:rPr lang="ja-JP" altLang="en-US" dirty="0" smtClean="0"/>
              <a:t>の</a:t>
            </a:r>
            <a:r>
              <a:rPr kumimoji="1" lang="ja-JP" altLang="en-US" dirty="0" smtClean="0"/>
              <a:t>パラメータ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598" y="2160589"/>
            <a:ext cx="8001001" cy="4236373"/>
          </a:xfrm>
        </p:spPr>
        <p:txBody>
          <a:bodyPr/>
          <a:lstStyle/>
          <a:p>
            <a:r>
              <a:rPr kumimoji="1" lang="en-US" altLang="ja-JP" dirty="0" err="1" smtClean="0"/>
              <a:t>EclipseLink</a:t>
            </a:r>
            <a:r>
              <a:rPr kumimoji="1" lang="ja-JP" altLang="en-US" dirty="0" smtClean="0"/>
              <a:t>では、</a:t>
            </a:r>
            <a:r>
              <a:rPr kumimoji="1" lang="en-US" altLang="ja-JP" dirty="0" smtClean="0"/>
              <a:t>JPQL</a:t>
            </a:r>
            <a:r>
              <a:rPr kumimoji="1" lang="ja-JP" altLang="en-US" dirty="0" smtClean="0"/>
              <a:t>内にベタ書きした定数もパラメータ化される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Hibernate</a:t>
            </a:r>
            <a:r>
              <a:rPr lang="ja-JP" altLang="en-US" dirty="0" smtClean="0"/>
              <a:t>では起こらない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64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966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その他のトピックス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JPQL</a:t>
            </a:r>
            <a:r>
              <a:rPr lang="ja-JP" altLang="en-US" dirty="0"/>
              <a:t>のパラメータ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598" y="2129591"/>
            <a:ext cx="8001001" cy="675601"/>
          </a:xfrm>
        </p:spPr>
        <p:txBody>
          <a:bodyPr/>
          <a:lstStyle/>
          <a:p>
            <a:r>
              <a:rPr kumimoji="1" lang="en-US" altLang="ja-JP" dirty="0" smtClean="0"/>
              <a:t>JPQL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65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75825" y="2805192"/>
            <a:ext cx="8392520" cy="10170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3200" dirty="0" smtClean="0">
                <a:solidFill>
                  <a:schemeClr val="tx1"/>
                </a:solidFill>
              </a:rPr>
              <a:t>String </a:t>
            </a:r>
            <a:r>
              <a:rPr lang="en-US" altLang="ja-JP" sz="3200" dirty="0" err="1" smtClean="0">
                <a:solidFill>
                  <a:schemeClr val="tx1"/>
                </a:solidFill>
              </a:rPr>
              <a:t>jpql</a:t>
            </a:r>
            <a:r>
              <a:rPr lang="en-US" altLang="ja-JP" sz="3200" dirty="0" smtClean="0">
                <a:solidFill>
                  <a:schemeClr val="tx1"/>
                </a:solidFill>
              </a:rPr>
              <a:t> = “SELECT m FROM Manufacturer m WHERE </a:t>
            </a:r>
            <a:r>
              <a:rPr lang="en-US" altLang="ja-JP" sz="3200" dirty="0" err="1">
                <a:solidFill>
                  <a:schemeClr val="tx1"/>
                </a:solidFill>
              </a:rPr>
              <a:t>m</a:t>
            </a:r>
            <a:r>
              <a:rPr lang="en-US" altLang="ja-JP" sz="3200" dirty="0" err="1" smtClean="0">
                <a:solidFill>
                  <a:schemeClr val="tx1"/>
                </a:solidFill>
              </a:rPr>
              <a:t>anufacturerId</a:t>
            </a:r>
            <a:r>
              <a:rPr lang="en-US" altLang="ja-JP" sz="3200" dirty="0" smtClean="0">
                <a:solidFill>
                  <a:schemeClr val="tx1"/>
                </a:solidFill>
              </a:rPr>
              <a:t> = 1”;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413838" y="4503252"/>
            <a:ext cx="8392520" cy="16114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3200" dirty="0" smtClean="0">
                <a:solidFill>
                  <a:schemeClr val="bg1"/>
                </a:solidFill>
              </a:rPr>
              <a:t>SELECT </a:t>
            </a:r>
            <a:r>
              <a:rPr lang="ja-JP" altLang="en-US" sz="3200" dirty="0" smtClean="0">
                <a:solidFill>
                  <a:schemeClr val="bg1"/>
                </a:solidFill>
              </a:rPr>
              <a:t>・・・</a:t>
            </a:r>
            <a:r>
              <a:rPr lang="en-US" altLang="ja-JP" sz="3200" dirty="0" smtClean="0">
                <a:solidFill>
                  <a:schemeClr val="bg1"/>
                </a:solidFill>
              </a:rPr>
              <a:t> </a:t>
            </a:r>
            <a:r>
              <a:rPr lang="en-US" altLang="ja-JP" sz="3200" dirty="0">
                <a:solidFill>
                  <a:schemeClr val="bg1"/>
                </a:solidFill>
              </a:rPr>
              <a:t>FROM MANUFACTURER </a:t>
            </a:r>
            <a:endParaRPr lang="en-US" altLang="ja-JP" sz="3200" dirty="0" smtClean="0">
              <a:solidFill>
                <a:schemeClr val="bg1"/>
              </a:solidFill>
            </a:endParaRPr>
          </a:p>
          <a:p>
            <a:r>
              <a:rPr lang="en-US" altLang="ja-JP" sz="3200" dirty="0" smtClean="0">
                <a:solidFill>
                  <a:schemeClr val="bg1"/>
                </a:solidFill>
              </a:rPr>
              <a:t>WHERE </a:t>
            </a:r>
            <a:r>
              <a:rPr lang="en-US" altLang="ja-JP" sz="3200" dirty="0">
                <a:solidFill>
                  <a:schemeClr val="bg1"/>
                </a:solidFill>
              </a:rPr>
              <a:t>(MANUFACTURER_ID = </a:t>
            </a:r>
            <a:r>
              <a:rPr lang="en-US" altLang="ja-JP" sz="3200" b="1" dirty="0">
                <a:solidFill>
                  <a:srgbClr val="FF0000"/>
                </a:solidFill>
              </a:rPr>
              <a:t>?</a:t>
            </a:r>
            <a:r>
              <a:rPr lang="en-US" altLang="ja-JP" sz="32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ja-JP" sz="3200" dirty="0" smtClean="0">
                <a:solidFill>
                  <a:schemeClr val="bg1"/>
                </a:solidFill>
              </a:rPr>
              <a:t>    </a:t>
            </a:r>
            <a:r>
              <a:rPr lang="en-US" altLang="ja-JP" sz="3200" b="1" dirty="0" smtClean="0">
                <a:solidFill>
                  <a:srgbClr val="FF0000"/>
                </a:solidFill>
              </a:rPr>
              <a:t>bind </a:t>
            </a:r>
            <a:r>
              <a:rPr lang="en-US" altLang="ja-JP" sz="3200" b="1" dirty="0">
                <a:solidFill>
                  <a:srgbClr val="FF0000"/>
                </a:solidFill>
              </a:rPr>
              <a:t>=&gt; [1</a:t>
            </a:r>
            <a:r>
              <a:rPr lang="en-US" altLang="ja-JP" sz="3200" b="1" dirty="0" smtClean="0">
                <a:solidFill>
                  <a:srgbClr val="FF0000"/>
                </a:solidFill>
              </a:rPr>
              <a:t>]</a:t>
            </a:r>
            <a:endParaRPr lang="en-US" altLang="ja-JP" sz="3200" b="1" dirty="0">
              <a:solidFill>
                <a:srgbClr val="FF0000"/>
              </a:solidFill>
            </a:endParaRPr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607018" y="3924807"/>
            <a:ext cx="8001001" cy="675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S</a:t>
            </a:r>
            <a:r>
              <a:rPr lang="en-US" altLang="ja-JP" dirty="0" smtClean="0"/>
              <a:t>QL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537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パラメータ化されると何が問題か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たぶん時間が無いので、詳細はブログをご確認ください</a:t>
            </a:r>
            <a:endParaRPr kumimoji="1" lang="en-US" altLang="ja-JP" dirty="0" smtClean="0"/>
          </a:p>
          <a:p>
            <a:pPr lvl="1"/>
            <a:r>
              <a:rPr lang="en-US" altLang="ja-JP" dirty="0" smtClean="0">
                <a:hlinkClick r:id="rId2"/>
              </a:rPr>
              <a:t>http</a:t>
            </a:r>
            <a:r>
              <a:rPr lang="en-US" altLang="ja-JP" dirty="0">
                <a:hlinkClick r:id="rId2"/>
              </a:rPr>
              <a:t>://</a:t>
            </a:r>
            <a:r>
              <a:rPr lang="en-US" altLang="ja-JP" dirty="0" smtClean="0">
                <a:hlinkClick r:id="rId2"/>
              </a:rPr>
              <a:t>masatoshitada.hatenadiary.jp/entry/2014/12/21/100818</a:t>
            </a:r>
            <a:endParaRPr lang="en-US" altLang="ja-JP" dirty="0"/>
          </a:p>
          <a:p>
            <a:pPr lvl="2"/>
            <a:r>
              <a:rPr lang="en-US" altLang="ja-JP" dirty="0" smtClean="0"/>
              <a:t>PostgreSQL</a:t>
            </a:r>
            <a:r>
              <a:rPr lang="ja-JP" altLang="en-US" dirty="0" smtClean="0"/>
              <a:t>では起きたけど、今回の</a:t>
            </a:r>
            <a:r>
              <a:rPr lang="en-US" altLang="ja-JP" dirty="0" smtClean="0"/>
              <a:t>Java</a:t>
            </a:r>
            <a:r>
              <a:rPr lang="ja-JP" altLang="en-US" dirty="0" smtClean="0"/>
              <a:t> </a:t>
            </a:r>
            <a:r>
              <a:rPr lang="en-US" altLang="ja-JP" dirty="0" smtClean="0"/>
              <a:t>DB</a:t>
            </a:r>
            <a:r>
              <a:rPr lang="ja-JP" altLang="en-US" dirty="0" smtClean="0"/>
              <a:t>で同じ</a:t>
            </a:r>
            <a:r>
              <a:rPr lang="ja-JP" altLang="en-US" dirty="0" err="1" smtClean="0"/>
              <a:t>事したら</a:t>
            </a:r>
            <a:r>
              <a:rPr lang="ja-JP" altLang="en-US" dirty="0" smtClean="0"/>
              <a:t>パラメータ化されなかった･･･</a:t>
            </a:r>
            <a:r>
              <a:rPr lang="en-US" altLang="ja-JP" dirty="0" smtClean="0"/>
              <a:t>(^^;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66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583954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パラメータ化を防ぐ方法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方法①：</a:t>
            </a:r>
            <a:r>
              <a:rPr kumimoji="1" lang="en-US" altLang="ja-JP" dirty="0" smtClean="0"/>
              <a:t>perisistence.xml</a:t>
            </a:r>
            <a:r>
              <a:rPr kumimoji="1" lang="ja-JP" altLang="en-US" dirty="0" smtClean="0"/>
              <a:t>に設定追加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&lt;</a:t>
            </a:r>
            <a:r>
              <a:rPr lang="en-US" altLang="ja-JP" dirty="0"/>
              <a:t>property name="</a:t>
            </a:r>
            <a:r>
              <a:rPr lang="en-US" altLang="ja-JP" dirty="0" err="1"/>
              <a:t>eclipselink.jdbc.bind</a:t>
            </a:r>
            <a:r>
              <a:rPr lang="en-US" altLang="ja-JP" dirty="0"/>
              <a:t>-parameters" value="false</a:t>
            </a:r>
            <a:r>
              <a:rPr lang="en-US" altLang="ja-JP" dirty="0" smtClean="0"/>
              <a:t>"/&gt;</a:t>
            </a:r>
          </a:p>
          <a:p>
            <a:r>
              <a:rPr kumimoji="1" lang="ja-JP" altLang="en-US" dirty="0" smtClean="0"/>
              <a:t>方法②：ヒント句の追加</a:t>
            </a:r>
            <a:endParaRPr lang="en-US" altLang="ja-JP" dirty="0"/>
          </a:p>
          <a:p>
            <a:pPr lvl="1"/>
            <a:r>
              <a:rPr kumimoji="1" lang="en-US" altLang="ja-JP" dirty="0" err="1" smtClean="0"/>
              <a:t>query.setHint</a:t>
            </a:r>
            <a:r>
              <a:rPr kumimoji="1" lang="en-US" altLang="ja-JP" dirty="0" smtClean="0"/>
              <a:t>(</a:t>
            </a:r>
            <a:r>
              <a:rPr lang="en-US" altLang="ja-JP" dirty="0"/>
              <a:t>"</a:t>
            </a:r>
            <a:r>
              <a:rPr lang="en-US" altLang="ja-JP" dirty="0" err="1" smtClean="0"/>
              <a:t>eclipselink.jdbc.bind</a:t>
            </a:r>
            <a:r>
              <a:rPr lang="en-US" altLang="ja-JP" dirty="0" smtClean="0"/>
              <a:t>-parameters“, false</a:t>
            </a:r>
            <a:r>
              <a:rPr kumimoji="1" lang="en-US" altLang="ja-JP" dirty="0" smtClean="0"/>
              <a:t>);</a:t>
            </a:r>
          </a:p>
          <a:p>
            <a:endParaRPr kumimoji="1" lang="en-US" altLang="ja-JP" dirty="0" smtClean="0"/>
          </a:p>
          <a:p>
            <a:r>
              <a:rPr lang="ja-JP" altLang="en-US" dirty="0" smtClean="0"/>
              <a:t>②のほうが柔軟なのでオススメ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67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3120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まとめ</a:t>
            </a:r>
            <a:endParaRPr kumimoji="1" lang="ja-JP" altLang="en-US" sz="40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68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352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エンティティの状態が大切！</a:t>
            </a:r>
            <a:endParaRPr kumimoji="1" lang="en-US" altLang="ja-JP" dirty="0" smtClean="0"/>
          </a:p>
          <a:p>
            <a:r>
              <a:rPr lang="en-US" altLang="ja-JP" dirty="0" err="1" smtClean="0"/>
              <a:t>CascadeType.</a:t>
            </a:r>
            <a:r>
              <a:rPr kumimoji="1" lang="en-US" altLang="ja-JP" dirty="0" err="1" smtClean="0"/>
              <a:t>ALL</a:t>
            </a:r>
            <a:r>
              <a:rPr kumimoji="1" lang="ja-JP" altLang="en-US" dirty="0" smtClean="0"/>
              <a:t>は禁止！</a:t>
            </a:r>
            <a:endParaRPr kumimoji="1" lang="en-US" altLang="ja-JP" dirty="0" smtClean="0"/>
          </a:p>
          <a:p>
            <a:r>
              <a:rPr lang="en-US" altLang="ja-JP" dirty="0" smtClean="0"/>
              <a:t>JPQL</a:t>
            </a:r>
            <a:r>
              <a:rPr lang="ja-JP" altLang="en-US" dirty="0" smtClean="0"/>
              <a:t>は</a:t>
            </a:r>
            <a:r>
              <a:rPr lang="en-US" altLang="ja-JP" dirty="0" smtClean="0"/>
              <a:t>SQL</a:t>
            </a:r>
            <a:r>
              <a:rPr lang="ja-JP" altLang="en-US" dirty="0" smtClean="0"/>
              <a:t>ではありません！</a:t>
            </a:r>
            <a:endParaRPr lang="en-US" altLang="ja-JP" dirty="0" smtClean="0"/>
          </a:p>
          <a:p>
            <a:r>
              <a:rPr lang="en-US" altLang="ja-JP" dirty="0" smtClean="0"/>
              <a:t>JPA</a:t>
            </a:r>
            <a:r>
              <a:rPr lang="ja-JP" altLang="en-US" dirty="0" smtClean="0"/>
              <a:t>実装や</a:t>
            </a:r>
            <a:r>
              <a:rPr lang="en-US" altLang="ja-JP" dirty="0" smtClean="0"/>
              <a:t>DB</a:t>
            </a:r>
            <a:r>
              <a:rPr lang="ja-JP" altLang="en-US" dirty="0" smtClean="0"/>
              <a:t>製品によって挙動が異なる場合があります！</a:t>
            </a:r>
            <a:endParaRPr lang="en-US" altLang="ja-JP" dirty="0" smtClean="0"/>
          </a:p>
          <a:p>
            <a:r>
              <a:rPr lang="ja-JP" altLang="en-US" dirty="0" smtClean="0"/>
              <a:t>必ずログを出して、挙動を確かめながら開発しましょう！</a:t>
            </a:r>
            <a:endParaRPr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69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929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JPA</a:t>
            </a:r>
            <a:r>
              <a:rPr kumimoji="1" lang="ja-JP" altLang="en-US" dirty="0" smtClean="0"/>
              <a:t>の特徴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/>
              <a:t>設定ファイル（</a:t>
            </a:r>
            <a:r>
              <a:rPr lang="en-US" altLang="ja-JP" dirty="0"/>
              <a:t>XML</a:t>
            </a:r>
            <a:r>
              <a:rPr lang="ja-JP" altLang="en-US" dirty="0"/>
              <a:t>）が少ない</a:t>
            </a:r>
            <a:endParaRPr lang="en-US" altLang="ja-JP" dirty="0"/>
          </a:p>
          <a:p>
            <a:pPr lvl="1"/>
            <a:r>
              <a:rPr lang="en-US" altLang="ja-JP" dirty="0"/>
              <a:t>Hibernate</a:t>
            </a:r>
            <a:r>
              <a:rPr lang="ja-JP" altLang="en-US" dirty="0" err="1"/>
              <a:t>のような</a:t>
            </a:r>
            <a:r>
              <a:rPr lang="ja-JP" altLang="en-US" dirty="0"/>
              <a:t>マッピングファイルは</a:t>
            </a:r>
            <a:r>
              <a:rPr lang="ja-JP" altLang="en-US" dirty="0" smtClean="0"/>
              <a:t>不要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CoC</a:t>
            </a:r>
            <a:r>
              <a:rPr lang="ja-JP" altLang="en-US" dirty="0" smtClean="0"/>
              <a:t>（設定より規約）によるもの</a:t>
            </a:r>
            <a:endParaRPr lang="en-US" altLang="ja-JP" dirty="0"/>
          </a:p>
          <a:p>
            <a:r>
              <a:rPr lang="en-US" altLang="ja-JP" dirty="0" smtClean="0"/>
              <a:t>1</a:t>
            </a:r>
            <a:r>
              <a:rPr lang="ja-JP" altLang="en-US" dirty="0" smtClean="0"/>
              <a:t>対</a:t>
            </a:r>
            <a:r>
              <a:rPr lang="en-US" altLang="ja-JP" dirty="0" smtClean="0"/>
              <a:t>N</a:t>
            </a:r>
            <a:r>
              <a:rPr lang="ja-JP" altLang="en-US" dirty="0"/>
              <a:t>などのリレーションをエンティティで表現できる</a:t>
            </a:r>
            <a:endParaRPr lang="en-US" altLang="ja-JP" dirty="0"/>
          </a:p>
          <a:p>
            <a:r>
              <a:rPr lang="ja-JP" altLang="en-US" dirty="0"/>
              <a:t>キャッシュにより高速化が</a:t>
            </a:r>
            <a:r>
              <a:rPr lang="ja-JP" altLang="en-US" dirty="0" smtClean="0"/>
              <a:t>可能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L1</a:t>
            </a:r>
            <a:r>
              <a:rPr lang="ja-JP" altLang="en-US" dirty="0" smtClean="0"/>
              <a:t>キャッシュ、</a:t>
            </a:r>
            <a:r>
              <a:rPr lang="en-US" altLang="ja-JP" dirty="0" smtClean="0"/>
              <a:t>L2</a:t>
            </a:r>
            <a:r>
              <a:rPr lang="ja-JP" altLang="en-US" dirty="0" smtClean="0"/>
              <a:t>キャッシュ</a:t>
            </a:r>
            <a:endParaRPr lang="en-US" altLang="ja-JP" dirty="0"/>
          </a:p>
          <a:p>
            <a:r>
              <a:rPr lang="en-US" altLang="ja-JP" dirty="0"/>
              <a:t>JPQL</a:t>
            </a:r>
            <a:r>
              <a:rPr lang="ja-JP" altLang="en-US" dirty="0"/>
              <a:t>による</a:t>
            </a:r>
            <a:r>
              <a:rPr lang="en-US" altLang="ja-JP" dirty="0"/>
              <a:t>DB</a:t>
            </a:r>
            <a:r>
              <a:rPr lang="ja-JP" altLang="en-US" dirty="0"/>
              <a:t>製品非依存な問合せが</a:t>
            </a:r>
            <a:r>
              <a:rPr lang="ja-JP" altLang="en-US" dirty="0" smtClean="0"/>
              <a:t>可能</a:t>
            </a:r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さらに勉強したい方へ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書籍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マスタリング</a:t>
            </a:r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5</a:t>
            </a:r>
            <a:r>
              <a:rPr kumimoji="1" lang="ja-JP" altLang="en-US" dirty="0" smtClean="0"/>
              <a:t> 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版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Beginning</a:t>
            </a:r>
            <a:r>
              <a:rPr lang="ja-JP" altLang="en-US" dirty="0"/>
              <a:t> </a:t>
            </a:r>
            <a:r>
              <a:rPr lang="en-US" altLang="ja-JP" dirty="0" smtClean="0"/>
              <a:t>Java</a:t>
            </a:r>
            <a:r>
              <a:rPr lang="ja-JP" altLang="en-US" dirty="0"/>
              <a:t> </a:t>
            </a:r>
            <a:r>
              <a:rPr lang="en-US" altLang="ja-JP" dirty="0" smtClean="0"/>
              <a:t>EE 6</a:t>
            </a:r>
          </a:p>
          <a:p>
            <a:pPr lvl="1"/>
            <a:r>
              <a:rPr kumimoji="1" lang="en-US" altLang="ja-JP" dirty="0" smtClean="0"/>
              <a:t>Java EE 7 Essentials</a:t>
            </a:r>
          </a:p>
          <a:p>
            <a:r>
              <a:rPr lang="ja-JP" altLang="en-US" dirty="0" smtClean="0"/>
              <a:t>公式資料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Java EE 7 Tutorial</a:t>
            </a:r>
          </a:p>
          <a:p>
            <a:pPr lvl="1"/>
            <a:r>
              <a:rPr lang="en-US" altLang="ja-JP" dirty="0" smtClean="0"/>
              <a:t>JSR 338 (JPA 2.1)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70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520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さらに勉強したい方へ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勉強会情報など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はまる！</a:t>
            </a:r>
            <a:r>
              <a:rPr lang="en-US" altLang="ja-JP" dirty="0" smtClean="0"/>
              <a:t>JPA</a:t>
            </a:r>
            <a:r>
              <a:rPr lang="ja-JP" altLang="en-US" dirty="0" smtClean="0"/>
              <a:t>（</a:t>
            </a:r>
            <a:r>
              <a:rPr lang="en-US" altLang="ja-JP" dirty="0" smtClean="0"/>
              <a:t>@making</a:t>
            </a:r>
            <a:r>
              <a:rPr lang="ja-JP" altLang="en-US" dirty="0" smtClean="0"/>
              <a:t>さん）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金魚本に載っていない</a:t>
            </a:r>
            <a:r>
              <a:rPr kumimoji="1" lang="en-US" altLang="ja-JP" dirty="0" smtClean="0"/>
              <a:t>JPQL</a:t>
            </a:r>
            <a:r>
              <a:rPr kumimoji="1" lang="ja-JP" altLang="en-US" dirty="0" smtClean="0"/>
              <a:t>の話（</a:t>
            </a:r>
            <a:r>
              <a:rPr kumimoji="1" lang="en-US" altLang="ja-JP" dirty="0" smtClean="0"/>
              <a:t>@</a:t>
            </a:r>
            <a:r>
              <a:rPr kumimoji="1" lang="en-US" altLang="ja-JP" dirty="0" err="1" smtClean="0"/>
              <a:t>megascus</a:t>
            </a:r>
            <a:r>
              <a:rPr kumimoji="1" lang="ja-JP" altLang="en-US" dirty="0" smtClean="0"/>
              <a:t>さん）</a:t>
            </a:r>
            <a:endParaRPr kumimoji="1" lang="en-US" altLang="ja-JP" dirty="0" smtClean="0"/>
          </a:p>
          <a:p>
            <a:r>
              <a:rPr lang="ja-JP" altLang="en-US" dirty="0" smtClean="0"/>
              <a:t>今日この後！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大規模な負荷でもドキドキしない為の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EE</a:t>
            </a:r>
            <a:r>
              <a:rPr kumimoji="1" lang="ja-JP" altLang="en-US" dirty="0" smtClean="0"/>
              <a:t>（</a:t>
            </a:r>
            <a:r>
              <a:rPr lang="en-US" altLang="ja-JP" dirty="0"/>
              <a:t>@</a:t>
            </a:r>
            <a:r>
              <a:rPr lang="en-US" altLang="ja-JP" dirty="0" err="1" smtClean="0"/>
              <a:t>nagaseyasuhito</a:t>
            </a:r>
            <a:r>
              <a:rPr lang="ja-JP" altLang="en-US" dirty="0" smtClean="0"/>
              <a:t>さん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71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732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今回のソースコード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GitHub</a:t>
            </a:r>
            <a:r>
              <a:rPr kumimoji="1" lang="ja-JP" altLang="en-US" dirty="0" smtClean="0"/>
              <a:t>に上げてあります</a:t>
            </a:r>
            <a:endParaRPr lang="en-US" altLang="ja-JP" dirty="0"/>
          </a:p>
          <a:p>
            <a:pPr lvl="1"/>
            <a:r>
              <a:rPr lang="en-US" altLang="ja-JP" dirty="0"/>
              <a:t>https://github.com/MasatoshiTada/hamaru-jpa-light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72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20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Enjoy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JPA</a:t>
            </a:r>
            <a:r>
              <a:rPr kumimoji="1" lang="ja-JP" altLang="en-US" dirty="0" smtClean="0"/>
              <a:t>！！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599" y="2160590"/>
            <a:ext cx="6718480" cy="4125910"/>
          </a:xfrm>
        </p:spPr>
        <p:txBody>
          <a:bodyPr/>
          <a:lstStyle/>
          <a:p>
            <a:r>
              <a:rPr kumimoji="1" lang="ja-JP" altLang="en-US" dirty="0" smtClean="0"/>
              <a:t>ご清聴ありがとうございました！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73</a:t>
            </a:fld>
            <a:endParaRPr kumimoji="1" lang="ja-JP" altLang="en-US"/>
          </a:p>
        </p:txBody>
      </p:sp>
      <p:pic>
        <p:nvPicPr>
          <p:cNvPr id="2052" name="Picture 4" descr="http://ja.netbeans.org/nekobean/nekobean_happy_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459" y="3397468"/>
            <a:ext cx="4089251" cy="2944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71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JPA</a:t>
            </a:r>
            <a:r>
              <a:rPr kumimoji="1" lang="ja-JP" altLang="en-US" dirty="0" smtClean="0"/>
              <a:t>のバージョン</a:t>
            </a:r>
            <a:endParaRPr kumimoji="1" lang="ja-JP" altLang="en-US" dirty="0"/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3020728"/>
              </p:ext>
            </p:extLst>
          </p:nvPr>
        </p:nvGraphicFramePr>
        <p:xfrm>
          <a:off x="1356572" y="2160588"/>
          <a:ext cx="6348414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6138"/>
                <a:gridCol w="1112166"/>
                <a:gridCol w="31201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Java</a:t>
                      </a:r>
                      <a:r>
                        <a:rPr kumimoji="1" lang="ja-JP" altLang="en-US" sz="3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EE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JPA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 smtClean="0">
                          <a:solidFill>
                            <a:schemeClr val="tx1"/>
                          </a:solidFill>
                        </a:rPr>
                        <a:t>説明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Java</a:t>
                      </a:r>
                      <a:r>
                        <a:rPr kumimoji="1" lang="ja-JP" altLang="en-US" sz="3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EE</a:t>
                      </a:r>
                      <a:r>
                        <a:rPr kumimoji="1" lang="ja-JP" altLang="en-US" sz="3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1.0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EJB</a:t>
                      </a:r>
                      <a:r>
                        <a:rPr kumimoji="1" lang="ja-JP" altLang="en-US" sz="3200" dirty="0" smtClean="0">
                          <a:solidFill>
                            <a:schemeClr val="tx1"/>
                          </a:solidFill>
                        </a:rPr>
                        <a:t>の一部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Java EE 6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2.0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EJB</a:t>
                      </a:r>
                      <a:r>
                        <a:rPr kumimoji="1" lang="ja-JP" altLang="en-US" sz="3200" dirty="0" smtClean="0">
                          <a:solidFill>
                            <a:schemeClr val="tx1"/>
                          </a:solidFill>
                        </a:rPr>
                        <a:t>から独立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1" dirty="0" smtClean="0">
                          <a:solidFill>
                            <a:srgbClr val="FF0000"/>
                          </a:solidFill>
                        </a:rPr>
                        <a:t>Java EE 7</a:t>
                      </a:r>
                      <a:endParaRPr kumimoji="1" lang="ja-JP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1" dirty="0" smtClean="0">
                          <a:solidFill>
                            <a:srgbClr val="FF0000"/>
                          </a:solidFill>
                        </a:rPr>
                        <a:t>2.1</a:t>
                      </a:r>
                      <a:endParaRPr kumimoji="1" lang="ja-JP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b="1" dirty="0" smtClean="0">
                          <a:solidFill>
                            <a:srgbClr val="FF0000"/>
                          </a:solidFill>
                        </a:rPr>
                        <a:t>★今ここ！</a:t>
                      </a:r>
                      <a:endParaRPr kumimoji="1" lang="ja-JP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Java EE 8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2.2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Java</a:t>
                      </a:r>
                      <a:r>
                        <a:rPr kumimoji="1" lang="ja-JP" altLang="en-US" sz="3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SE</a:t>
                      </a:r>
                      <a:r>
                        <a:rPr kumimoji="1" lang="ja-JP" altLang="en-US" sz="3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kumimoji="1" lang="ja-JP" altLang="en-US" sz="3200" dirty="0" smtClean="0">
                          <a:solidFill>
                            <a:schemeClr val="tx1"/>
                          </a:solidFill>
                        </a:rPr>
                        <a:t>対応？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315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仕様と実装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JPA</a:t>
            </a:r>
            <a:r>
              <a:rPr lang="ja-JP" altLang="en-US" dirty="0" smtClean="0"/>
              <a:t>で決まっているのは</a:t>
            </a:r>
            <a:r>
              <a:rPr kumimoji="1" lang="ja-JP" altLang="en-US" dirty="0" smtClean="0"/>
              <a:t>仕様</a:t>
            </a:r>
            <a:r>
              <a:rPr lang="ja-JP" altLang="en-US" dirty="0" smtClean="0"/>
              <a:t>の</a:t>
            </a:r>
            <a:r>
              <a:rPr lang="ja-JP" altLang="en-US" dirty="0"/>
              <a:t>み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（≒インターフェイスの集合）</a:t>
            </a:r>
            <a:endParaRPr kumimoji="1" lang="en-US" altLang="ja-JP" dirty="0" smtClean="0"/>
          </a:p>
          <a:p>
            <a:r>
              <a:rPr lang="ja-JP" altLang="en-US" dirty="0" smtClean="0"/>
              <a:t>実装</a:t>
            </a:r>
            <a:endParaRPr lang="en-US" altLang="ja-JP" dirty="0"/>
          </a:p>
          <a:p>
            <a:pPr lvl="1"/>
            <a:r>
              <a:rPr kumimoji="1" lang="en-US" altLang="ja-JP" dirty="0" err="1" smtClean="0"/>
              <a:t>EclipseLink</a:t>
            </a:r>
            <a:r>
              <a:rPr kumimoji="1" lang="ja-JP" altLang="en-US" dirty="0" smtClean="0"/>
              <a:t>（公式の参照実装）</a:t>
            </a:r>
            <a:endParaRPr lang="en-US" altLang="ja-JP" dirty="0"/>
          </a:p>
          <a:p>
            <a:pPr lvl="2"/>
            <a:r>
              <a:rPr kumimoji="1" lang="en-US" altLang="ja-JP" dirty="0" err="1" smtClean="0"/>
              <a:t>GlassFish</a:t>
            </a:r>
            <a:r>
              <a:rPr kumimoji="1" lang="ja-JP" altLang="en-US" dirty="0" smtClean="0"/>
              <a:t>・</a:t>
            </a:r>
            <a:r>
              <a:rPr kumimoji="1" lang="en-US" altLang="ja-JP" dirty="0" err="1" smtClean="0"/>
              <a:t>WebLogic</a:t>
            </a:r>
            <a:r>
              <a:rPr kumimoji="1" lang="ja-JP" altLang="en-US" dirty="0" smtClean="0"/>
              <a:t>に内包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Hibernate</a:t>
            </a:r>
          </a:p>
          <a:p>
            <a:pPr lvl="2"/>
            <a:r>
              <a:rPr lang="en-US" altLang="ja-JP" dirty="0" err="1" smtClean="0"/>
              <a:t>WildFly</a:t>
            </a:r>
            <a:r>
              <a:rPr lang="ja-JP" altLang="en-US" dirty="0" smtClean="0"/>
              <a:t>・</a:t>
            </a:r>
            <a:r>
              <a:rPr lang="en-US" altLang="ja-JP" dirty="0" err="1" smtClean="0"/>
              <a:t>JBoss</a:t>
            </a:r>
            <a:r>
              <a:rPr lang="ja-JP" altLang="en-US" dirty="0" smtClean="0"/>
              <a:t>に内包。</a:t>
            </a:r>
            <a:r>
              <a:rPr lang="en-US" altLang="ja-JP" dirty="0" smtClean="0"/>
              <a:t>Spring</a:t>
            </a:r>
            <a:r>
              <a:rPr lang="ja-JP" altLang="en-US" dirty="0" smtClean="0"/>
              <a:t>も。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その</a:t>
            </a:r>
            <a:r>
              <a:rPr lang="ja-JP" altLang="en-US" dirty="0"/>
              <a:t>他</a:t>
            </a:r>
            <a:r>
              <a:rPr lang="ja-JP" altLang="en-US" dirty="0" smtClean="0"/>
              <a:t>の</a:t>
            </a:r>
            <a:r>
              <a:rPr lang="ja-JP" altLang="en-US" dirty="0"/>
              <a:t>実装</a:t>
            </a:r>
            <a:r>
              <a:rPr lang="ja-JP" altLang="en-US" dirty="0" smtClean="0"/>
              <a:t>は</a:t>
            </a:r>
            <a:r>
              <a:rPr lang="en-US" altLang="ja-JP" dirty="0" smtClean="0"/>
              <a:t>JPA</a:t>
            </a:r>
            <a:r>
              <a:rPr lang="ja-JP" altLang="en-US" dirty="0" smtClean="0"/>
              <a:t> </a:t>
            </a:r>
            <a:r>
              <a:rPr lang="en-US" altLang="ja-JP" dirty="0" smtClean="0"/>
              <a:t>2.1</a:t>
            </a:r>
            <a:r>
              <a:rPr lang="ja-JP" altLang="en-US" dirty="0" smtClean="0"/>
              <a:t>未対応</a:t>
            </a:r>
            <a:endParaRPr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(C) CASAREAL, Inc. All rights reserved.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116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ファセット">
  <a:themeElements>
    <a:clrScheme name="オレンジ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</TotalTime>
  <Words>3304</Words>
  <Application>Microsoft Office PowerPoint</Application>
  <PresentationFormat>画面に合わせる (4:3)</PresentationFormat>
  <Paragraphs>659</Paragraphs>
  <Slides>73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73</vt:i4>
      </vt:variant>
    </vt:vector>
  </HeadingPairs>
  <TitlesOfParts>
    <vt:vector size="80" baseType="lpstr">
      <vt:lpstr>ＭＳ Ｐゴシック</vt:lpstr>
      <vt:lpstr>メイリオ</vt:lpstr>
      <vt:lpstr>Arial</vt:lpstr>
      <vt:lpstr>Calibri</vt:lpstr>
      <vt:lpstr>Trebuchet MS</vt:lpstr>
      <vt:lpstr>Wingdings 3</vt:lpstr>
      <vt:lpstr>ファセット</vt:lpstr>
      <vt:lpstr>はまる！JPA (初学者向けライト版)</vt:lpstr>
      <vt:lpstr>このセッションについて</vt:lpstr>
      <vt:lpstr>自己紹介</vt:lpstr>
      <vt:lpstr>目次</vt:lpstr>
      <vt:lpstr>①JPAの概要と エンティティ</vt:lpstr>
      <vt:lpstr>JPA（Java Persistence API）</vt:lpstr>
      <vt:lpstr>JPAの特徴</vt:lpstr>
      <vt:lpstr>JPAのバージョン</vt:lpstr>
      <vt:lpstr>仕様と実装</vt:lpstr>
      <vt:lpstr>今回の開発環境</vt:lpstr>
      <vt:lpstr>エンティティクラス</vt:lpstr>
      <vt:lpstr>サンプルDBの構造（一部省略）</vt:lpstr>
      <vt:lpstr>生成されたエンティティ（一部抜粋）</vt:lpstr>
      <vt:lpstr>生成された設定ファイル （persistence.xml）</vt:lpstr>
      <vt:lpstr>ログ出力の設定（EclipseLinkの場合）</vt:lpstr>
      <vt:lpstr>ログ出力の設定（Hibernateの場合）</vt:lpstr>
      <vt:lpstr>②CRUD操作と エンティティの状態</vt:lpstr>
      <vt:lpstr>JPAの概念図</vt:lpstr>
      <vt:lpstr>EntityManagerインターフェイス</vt:lpstr>
      <vt:lpstr>永続化コンテキストとは？</vt:lpstr>
      <vt:lpstr>エンティティの状態</vt:lpstr>
      <vt:lpstr>★重要★ エンティティの状態遷移</vt:lpstr>
      <vt:lpstr>基本的な書き方</vt:lpstr>
      <vt:lpstr>主キー検索</vt:lpstr>
      <vt:lpstr>新規追加</vt:lpstr>
      <vt:lpstr>新規追加</vt:lpstr>
      <vt:lpstr>更新</vt:lpstr>
      <vt:lpstr>更新</vt:lpstr>
      <vt:lpstr>更新時の注意点</vt:lpstr>
      <vt:lpstr>これでも更新可能</vt:lpstr>
      <vt:lpstr>削除</vt:lpstr>
      <vt:lpstr>削除</vt:lpstr>
      <vt:lpstr>はまりポイント①</vt:lpstr>
      <vt:lpstr>【再確認】エンティティの状態遷移</vt:lpstr>
      <vt:lpstr>merge()して削除</vt:lpstr>
      <vt:lpstr>merge()して削除</vt:lpstr>
      <vt:lpstr>はまりポイント②</vt:lpstr>
      <vt:lpstr>Javadocを確認</vt:lpstr>
      <vt:lpstr>JSR 338(JPA 2.1の仕様)を確認</vt:lpstr>
      <vt:lpstr>削除プログラムを修正</vt:lpstr>
      <vt:lpstr>削除プログラムを修正</vt:lpstr>
      <vt:lpstr>別解</vt:lpstr>
      <vt:lpstr>もう少し詳しく</vt:lpstr>
      <vt:lpstr>PowerPoint プレゼンテーション</vt:lpstr>
      <vt:lpstr>③1対Nの リレーション</vt:lpstr>
      <vt:lpstr>リレーション</vt:lpstr>
      <vt:lpstr>カスケード</vt:lpstr>
      <vt:lpstr>フェッチ</vt:lpstr>
      <vt:lpstr>PowerPoint プレゼンテーション</vt:lpstr>
      <vt:lpstr>はまりポイント③</vt:lpstr>
      <vt:lpstr>④JPQL</vt:lpstr>
      <vt:lpstr>JPQLとは？</vt:lpstr>
      <vt:lpstr>基本的な書き方</vt:lpstr>
      <vt:lpstr>基本的な使い方</vt:lpstr>
      <vt:lpstr>基本的な使い方</vt:lpstr>
      <vt:lpstr>よくある間違い</vt:lpstr>
      <vt:lpstr>はまりポイント④</vt:lpstr>
      <vt:lpstr>SQLとJPQLの違い① JPQLは一部Case Sensitive</vt:lpstr>
      <vt:lpstr>SQLとJPQLの違い② 別名必須</vt:lpstr>
      <vt:lpstr>SQLとJPQLの違い③ エンティティ名必須</vt:lpstr>
      <vt:lpstr>SQLとJPQLの違い④ 副問い合わせ</vt:lpstr>
      <vt:lpstr>JPQLのスペルミスを防ぐ方法① NetBeansのJPQL実行ツール</vt:lpstr>
      <vt:lpstr>JPQLのスペルミスを防ぐ方法② 名前付きクエリ</vt:lpstr>
      <vt:lpstr>その他のトピックス JPQLのパラメータ</vt:lpstr>
      <vt:lpstr>その他のトピックス JPQLのパラメータ</vt:lpstr>
      <vt:lpstr>パラメータ化されると何が問題か</vt:lpstr>
      <vt:lpstr>パラメータ化を防ぐ方法</vt:lpstr>
      <vt:lpstr>まとめ</vt:lpstr>
      <vt:lpstr>まとめ</vt:lpstr>
      <vt:lpstr>さらに勉強したい方へ</vt:lpstr>
      <vt:lpstr>さらに勉強したい方へ</vt:lpstr>
      <vt:lpstr>今回のソースコード</vt:lpstr>
      <vt:lpstr>Enjoy JPA！！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はまる！JPA (初学者向けライト版)</dc:title>
  <dc:creator>User</dc:creator>
  <cp:lastModifiedBy>mtada</cp:lastModifiedBy>
  <cp:revision>206</cp:revision>
  <dcterms:created xsi:type="dcterms:W3CDTF">2015-04-03T06:37:02Z</dcterms:created>
  <dcterms:modified xsi:type="dcterms:W3CDTF">2015-04-05T08:27:48Z</dcterms:modified>
</cp:coreProperties>
</file>