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82"/>
  </p:notesMasterIdLst>
  <p:sldIdLst>
    <p:sldId id="256" r:id="rId2"/>
    <p:sldId id="257" r:id="rId3"/>
    <p:sldId id="258" r:id="rId4"/>
    <p:sldId id="259" r:id="rId5"/>
    <p:sldId id="260" r:id="rId6"/>
    <p:sldId id="270" r:id="rId7"/>
    <p:sldId id="277" r:id="rId8"/>
    <p:sldId id="273" r:id="rId9"/>
    <p:sldId id="274" r:id="rId10"/>
    <p:sldId id="280" r:id="rId11"/>
    <p:sldId id="276" r:id="rId12"/>
    <p:sldId id="278" r:id="rId13"/>
    <p:sldId id="279" r:id="rId14"/>
    <p:sldId id="281" r:id="rId15"/>
    <p:sldId id="313" r:id="rId16"/>
    <p:sldId id="263" r:id="rId17"/>
    <p:sldId id="271" r:id="rId18"/>
    <p:sldId id="282" r:id="rId19"/>
    <p:sldId id="286" r:id="rId20"/>
    <p:sldId id="284" r:id="rId21"/>
    <p:sldId id="285" r:id="rId22"/>
    <p:sldId id="287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336" r:id="rId31"/>
    <p:sldId id="300" r:id="rId32"/>
    <p:sldId id="301" r:id="rId33"/>
    <p:sldId id="268" r:id="rId34"/>
    <p:sldId id="302" r:id="rId35"/>
    <p:sldId id="303" r:id="rId36"/>
    <p:sldId id="304" r:id="rId37"/>
    <p:sldId id="306" r:id="rId38"/>
    <p:sldId id="305" r:id="rId39"/>
    <p:sldId id="307" r:id="rId40"/>
    <p:sldId id="308" r:id="rId41"/>
    <p:sldId id="309" r:id="rId42"/>
    <p:sldId id="310" r:id="rId43"/>
    <p:sldId id="329" r:id="rId44"/>
    <p:sldId id="261" r:id="rId45"/>
    <p:sldId id="316" r:id="rId46"/>
    <p:sldId id="317" r:id="rId47"/>
    <p:sldId id="338" r:id="rId48"/>
    <p:sldId id="318" r:id="rId49"/>
    <p:sldId id="341" r:id="rId50"/>
    <p:sldId id="296" r:id="rId51"/>
    <p:sldId id="342" r:id="rId52"/>
    <p:sldId id="315" r:id="rId53"/>
    <p:sldId id="343" r:id="rId54"/>
    <p:sldId id="344" r:id="rId55"/>
    <p:sldId id="346" r:id="rId56"/>
    <p:sldId id="345" r:id="rId57"/>
    <p:sldId id="337" r:id="rId58"/>
    <p:sldId id="340" r:id="rId59"/>
    <p:sldId id="335" r:id="rId60"/>
    <p:sldId id="262" r:id="rId61"/>
    <p:sldId id="265" r:id="rId62"/>
    <p:sldId id="332" r:id="rId63"/>
    <p:sldId id="327" r:id="rId64"/>
    <p:sldId id="322" r:id="rId65"/>
    <p:sldId id="323" r:id="rId66"/>
    <p:sldId id="324" r:id="rId67"/>
    <p:sldId id="326" r:id="rId68"/>
    <p:sldId id="325" r:id="rId69"/>
    <p:sldId id="297" r:id="rId70"/>
    <p:sldId id="311" r:id="rId71"/>
    <p:sldId id="298" r:id="rId72"/>
    <p:sldId id="299" r:id="rId73"/>
    <p:sldId id="264" r:id="rId74"/>
    <p:sldId id="267" r:id="rId75"/>
    <p:sldId id="333" r:id="rId76"/>
    <p:sldId id="347" r:id="rId77"/>
    <p:sldId id="272" r:id="rId78"/>
    <p:sldId id="275" r:id="rId79"/>
    <p:sldId id="283" r:id="rId80"/>
    <p:sldId id="269" r:id="rId8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173" autoAdjust="0"/>
  </p:normalViewPr>
  <p:slideViewPr>
    <p:cSldViewPr snapToGrid="0">
      <p:cViewPr varScale="1">
        <p:scale>
          <a:sx n="62" d="100"/>
          <a:sy n="62" d="100"/>
        </p:scale>
        <p:origin x="16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42591-8696-4105-B0B3-445CE5B1A26F}" type="datetimeFigureOut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45EB9-5068-4270-B8E5-47832D746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82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821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655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973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359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73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33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4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623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872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B785C-2D27-47F2-8330-595407AF829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4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514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335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flush()</a:t>
            </a:r>
            <a:r>
              <a:rPr kumimoji="1" lang="ja-JP" altLang="en-US" dirty="0" smtClean="0"/>
              <a:t>しただけでは</a:t>
            </a:r>
            <a:r>
              <a:rPr kumimoji="1" lang="en-US" altLang="ja-JP" dirty="0" smtClean="0"/>
              <a:t>DETACHED</a:t>
            </a:r>
            <a:r>
              <a:rPr kumimoji="1" lang="ja-JP" altLang="en-US" dirty="0" smtClean="0"/>
              <a:t>状態にはならない？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191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5EB9-5068-4270-B8E5-47832D7464BE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90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6883105" cy="164630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6883105" cy="1096899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6258" y="6435063"/>
            <a:ext cx="684132" cy="365125"/>
          </a:xfrm>
        </p:spPr>
        <p:txBody>
          <a:bodyPr/>
          <a:lstStyle/>
          <a:p>
            <a:fld id="{A461FC48-9B3B-44B2-8BD0-A1B39F4A01E7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0599" y="6435063"/>
            <a:ext cx="4622973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676" y="6435063"/>
            <a:ext cx="512638" cy="365125"/>
          </a:xfrm>
        </p:spPr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6" name="Picture 2" descr="casareal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" y="855"/>
            <a:ext cx="1952706" cy="37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75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EF0-ED8E-4CA0-BB06-DD02149552EE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24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E15E-983D-44DE-B7B1-4F8BD2D79293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415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D6C2-0182-43F9-972F-FA876FCA5638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633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76D2-8042-48D4-923D-067B2237FC5D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4426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2CC5-2BD9-44D2-BBDB-198C37A67C70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375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E1244-113C-4AE9-AE6A-D72D2E6EBFCD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848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295E-2CDF-478C-8C3D-F7AFFE903E94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9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412591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6258" y="6396963"/>
            <a:ext cx="684132" cy="365125"/>
          </a:xfrm>
        </p:spPr>
        <p:txBody>
          <a:bodyPr/>
          <a:lstStyle/>
          <a:p>
            <a:fld id="{1F99DC09-DE2E-42BC-BFDA-5916E2E8E746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0599" y="6396963"/>
            <a:ext cx="4622973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676" y="6396963"/>
            <a:ext cx="512638" cy="365125"/>
          </a:xfrm>
        </p:spPr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3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1236-193F-4B74-BDFD-196E475905AE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745D-48FC-4179-AEAE-150DF6092D42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75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4F-8F45-4AA1-9DAD-37C8BF1319DC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36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3EFA-5B33-4807-AC6C-CBA7DA634108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56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0D00-FBE6-40C5-9B66-5FB9BC39A519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8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2824-95AD-4373-AA4A-075626A8CCE5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5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7861-F4B3-4483-B9C0-379AFE44C27C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64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010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8001002" cy="423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8958" y="64477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6D6CF-46B1-43AB-81EF-63D170EA34ED}" type="datetime1">
              <a:rPr kumimoji="1" lang="ja-JP" altLang="en-US" smtClean="0"/>
              <a:t>2015/4/10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3299" y="64477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8376" y="64477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4EF321B7-C63A-4B8F-9250-4F34C1ADBB7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026" name="Picture 2" descr="casareal_logo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" y="855"/>
            <a:ext cx="1952706" cy="374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14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asatoshitada.hatenadiary.jp/entry/2014/05/11/15372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eclipse.org/EclipseLink/Examples/JPA/Dynamic#Relationship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speakerdeck.com/kikutaro/chu-metefalse-java-ee-kai-fa-karaxue-ndakoto-jjug-ccc-2014-spring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masatoshitada.hatenadiary.jp/entry/2014/12/21/100818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71508" y="2249986"/>
            <a:ext cx="5826719" cy="1646302"/>
          </a:xfrm>
        </p:spPr>
        <p:txBody>
          <a:bodyPr/>
          <a:lstStyle/>
          <a:p>
            <a:r>
              <a:rPr kumimoji="1" lang="ja-JP" altLang="en-US" dirty="0" smtClean="0"/>
              <a:t>はまる！</a:t>
            </a:r>
            <a:r>
              <a:rPr kumimoji="1" lang="en-US" altLang="ja-JP" dirty="0" smtClean="0"/>
              <a:t>JPA</a:t>
            </a:r>
            <a:br>
              <a:rPr kumimoji="1" lang="en-US" altLang="ja-JP" dirty="0" smtClean="0"/>
            </a:br>
            <a:r>
              <a:rPr lang="en-US" altLang="ja-JP" sz="4000" dirty="0"/>
              <a:t>(</a:t>
            </a:r>
            <a:r>
              <a:rPr lang="ja-JP" altLang="en-US" sz="4000" dirty="0" smtClean="0"/>
              <a:t>初学者向けライト版</a:t>
            </a:r>
            <a:r>
              <a:rPr lang="en-US" altLang="ja-JP" sz="4000" dirty="0" smtClean="0"/>
              <a:t>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16679" y="4179624"/>
            <a:ext cx="6326249" cy="1706022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株式会社カサレアル</a:t>
            </a:r>
            <a:r>
              <a:rPr lang="ja-JP" altLang="en-US" dirty="0" smtClean="0">
                <a:solidFill>
                  <a:schemeClr val="tx1"/>
                </a:solidFill>
              </a:rPr>
              <a:t>　多田真敏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JJUG CCC 2015 </a:t>
            </a:r>
            <a:r>
              <a:rPr lang="en-US" altLang="ja-JP" dirty="0" smtClean="0">
                <a:solidFill>
                  <a:schemeClr val="tx1"/>
                </a:solidFill>
              </a:rPr>
              <a:t>Spring</a:t>
            </a: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2015/4/11(</a:t>
            </a:r>
            <a:r>
              <a:rPr kumimoji="1" lang="ja-JP" altLang="en-US" dirty="0" smtClean="0">
                <a:solidFill>
                  <a:schemeClr val="tx1"/>
                </a:solidFill>
              </a:rPr>
              <a:t>土</a:t>
            </a:r>
            <a:r>
              <a:rPr kumimoji="1" lang="en-US" altLang="ja-JP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60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b="1" dirty="0" err="1">
                <a:solidFill>
                  <a:srgbClr val="FF0000"/>
                </a:solidFill>
              </a:rPr>
              <a:t>EclipseLink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2.5.2</a:t>
            </a:r>
          </a:p>
          <a:p>
            <a:r>
              <a:rPr lang="en-US" altLang="ja-JP" dirty="0"/>
              <a:t>Java DB</a:t>
            </a:r>
            <a:r>
              <a:rPr lang="ja-JP" altLang="en-US" dirty="0"/>
              <a:t>（</a:t>
            </a:r>
            <a:r>
              <a:rPr lang="en-US" altLang="ja-JP" dirty="0"/>
              <a:t>JDK</a:t>
            </a:r>
            <a:r>
              <a:rPr lang="ja-JP" altLang="en-US" dirty="0"/>
              <a:t>に内包）</a:t>
            </a:r>
            <a:endParaRPr lang="en-US" altLang="ja-JP" dirty="0"/>
          </a:p>
          <a:p>
            <a:r>
              <a:rPr kumimoji="1" lang="en-US" altLang="ja-JP" dirty="0" smtClean="0"/>
              <a:t>JDK 8u40</a:t>
            </a:r>
            <a:r>
              <a:rPr kumimoji="1" lang="ja-JP" altLang="en-US" dirty="0" smtClean="0"/>
              <a:t>＋</a:t>
            </a:r>
            <a:r>
              <a:rPr kumimoji="1" lang="en-US" altLang="ja-JP" dirty="0" smtClean="0"/>
              <a:t>Maven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環境）</a:t>
            </a:r>
            <a:endParaRPr kumimoji="1" lang="en-US" altLang="ja-JP" dirty="0" smtClean="0"/>
          </a:p>
          <a:p>
            <a:r>
              <a:rPr lang="en-US" altLang="ja-JP" dirty="0" smtClean="0"/>
              <a:t>NetBeans</a:t>
            </a:r>
            <a:r>
              <a:rPr lang="ja-JP" altLang="en-US" dirty="0"/>
              <a:t> </a:t>
            </a:r>
            <a:r>
              <a:rPr lang="en-US" altLang="ja-JP" dirty="0" smtClean="0"/>
              <a:t>8.0.2</a:t>
            </a:r>
          </a:p>
          <a:p>
            <a:endParaRPr kumimoji="1" lang="en-US" altLang="ja-JP" dirty="0"/>
          </a:p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実装や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製品、その他の環境によって、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挙動が若干異なる</a:t>
            </a:r>
            <a:r>
              <a:rPr lang="ja-JP" altLang="en-US" dirty="0" smtClean="0"/>
              <a:t>こ</a:t>
            </a:r>
            <a:r>
              <a:rPr lang="ja-JP" altLang="en-US" dirty="0"/>
              <a:t>と</a:t>
            </a:r>
            <a:r>
              <a:rPr kumimoji="1" lang="ja-JP" altLang="en-US" dirty="0" smtClean="0"/>
              <a:t>があります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6" name="Picture 2" descr="http://ja.netbeans.org/nekobean/nekobean_smile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572" y="250938"/>
            <a:ext cx="2073409" cy="16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0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エンティティクラス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IDE</a:t>
            </a:r>
            <a:r>
              <a:rPr kumimoji="1" lang="ja-JP" altLang="en-US" dirty="0" smtClean="0"/>
              <a:t>で自動生成可能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NetBeans</a:t>
            </a:r>
            <a:r>
              <a:rPr lang="ja-JP" altLang="en-US" dirty="0" smtClean="0"/>
              <a:t>が一番楽</a:t>
            </a:r>
            <a:endParaRPr lang="en-US" altLang="ja-JP" dirty="0" smtClean="0"/>
          </a:p>
          <a:p>
            <a:pPr lvl="2"/>
            <a:r>
              <a:rPr lang="en-US" altLang="ja-JP" dirty="0"/>
              <a:t>IntelliJ IDEA</a:t>
            </a:r>
            <a:r>
              <a:rPr lang="ja-JP" altLang="en-US" dirty="0" smtClean="0"/>
              <a:t>は高機能だが少し</a:t>
            </a:r>
            <a:r>
              <a:rPr lang="ja-JP" altLang="en-US" dirty="0"/>
              <a:t>手順</a:t>
            </a:r>
            <a:r>
              <a:rPr lang="ja-JP" altLang="en-US" dirty="0" smtClean="0"/>
              <a:t>が複雑</a:t>
            </a:r>
            <a:endParaRPr lang="en-US" altLang="ja-JP" dirty="0"/>
          </a:p>
          <a:p>
            <a:pPr lvl="2"/>
            <a:r>
              <a:rPr lang="en-US" altLang="ja-JP" dirty="0"/>
              <a:t>Eclipse</a:t>
            </a:r>
            <a:r>
              <a:rPr lang="ja-JP" altLang="en-US" dirty="0"/>
              <a:t>は不安定</a:t>
            </a:r>
          </a:p>
          <a:p>
            <a:pPr lvl="1"/>
            <a:r>
              <a:rPr lang="ja-JP" altLang="en-US" dirty="0" smtClean="0"/>
              <a:t>詳しい</a:t>
            </a:r>
            <a:r>
              <a:rPr lang="ja-JP" altLang="en-US" dirty="0"/>
              <a:t>手順</a:t>
            </a:r>
            <a:r>
              <a:rPr lang="ja-JP" altLang="en-US" dirty="0" smtClean="0"/>
              <a:t>はこちら↓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masatoshitada.hatenadiary.jp/entry/2014/05/11/153725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55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サンプル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の構造（一部省略）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37DF-78F0-4DCB-BFF3-7BAA87ED5890}" type="slidenum">
              <a:rPr kumimoji="1" lang="ja-JP" altLang="en-US" smtClean="0"/>
              <a:t>12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52805"/>
              </p:ext>
            </p:extLst>
          </p:nvPr>
        </p:nvGraphicFramePr>
        <p:xfrm>
          <a:off x="373627" y="2217191"/>
          <a:ext cx="153706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060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顧客</a:t>
                      </a: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18867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顧客名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住所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電話番号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・・・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53961" y="1752193"/>
            <a:ext cx="155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顧客</a:t>
            </a:r>
            <a:endParaRPr kumimoji="1" lang="ja-JP" altLang="en-US" sz="2400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66521"/>
              </p:ext>
            </p:extLst>
          </p:nvPr>
        </p:nvGraphicFramePr>
        <p:xfrm>
          <a:off x="7159147" y="2212283"/>
          <a:ext cx="167095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954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製造者</a:t>
                      </a: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9953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製造者名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住所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電話番号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・・・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7139481" y="1760933"/>
            <a:ext cx="155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製造者</a:t>
            </a:r>
            <a:endParaRPr kumimoji="1" lang="ja-JP" altLang="en-US" sz="2400" dirty="0"/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236746"/>
              </p:ext>
            </p:extLst>
          </p:nvPr>
        </p:nvGraphicFramePr>
        <p:xfrm>
          <a:off x="4404575" y="2213154"/>
          <a:ext cx="241348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489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製品</a:t>
                      </a: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製造者</a:t>
                      </a:r>
                      <a:r>
                        <a:rPr kumimoji="1" lang="en-US" altLang="ja-JP" sz="2400" dirty="0" smtClean="0"/>
                        <a:t>ID (FK)</a:t>
                      </a:r>
                    </a:p>
                    <a:p>
                      <a:r>
                        <a:rPr kumimoji="1" lang="ja-JP" altLang="en-US" sz="2400" dirty="0" smtClean="0"/>
                        <a:t>種別コード</a:t>
                      </a:r>
                      <a:r>
                        <a:rPr kumimoji="1" lang="en-US" altLang="ja-JP" sz="2400" dirty="0" smtClean="0"/>
                        <a:t> (FK)</a:t>
                      </a:r>
                    </a:p>
                    <a:p>
                      <a:r>
                        <a:rPr kumimoji="1" lang="ja-JP" altLang="en-US" sz="2400" dirty="0" smtClean="0"/>
                        <a:t>購入価格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・・・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テキスト ボックス 13"/>
          <p:cNvSpPr txBox="1"/>
          <p:nvPr/>
        </p:nvSpPr>
        <p:spPr>
          <a:xfrm>
            <a:off x="4481013" y="1748156"/>
            <a:ext cx="155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製品</a:t>
            </a:r>
            <a:endParaRPr kumimoji="1" lang="ja-JP" altLang="en-US" sz="2400" dirty="0"/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7604"/>
              </p:ext>
            </p:extLst>
          </p:nvPr>
        </p:nvGraphicFramePr>
        <p:xfrm>
          <a:off x="7154226" y="4808273"/>
          <a:ext cx="17579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954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種別コード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説明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ja-JP" altLang="en-US" sz="2400" dirty="0" smtClean="0"/>
                        <a:t>・・・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7134560" y="4343275"/>
            <a:ext cx="1777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種別コード</a:t>
            </a:r>
            <a:endParaRPr kumimoji="1" lang="ja-JP" altLang="en-US" sz="2400" dirty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813657"/>
              </p:ext>
            </p:extLst>
          </p:nvPr>
        </p:nvGraphicFramePr>
        <p:xfrm>
          <a:off x="2247987" y="2213154"/>
          <a:ext cx="185095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954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tx1"/>
                          </a:solidFill>
                        </a:rPr>
                        <a:t>注文</a:t>
                      </a:r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No.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顧客</a:t>
                      </a:r>
                      <a:r>
                        <a:rPr kumimoji="1" lang="en-US" altLang="ja-JP" sz="2400" dirty="0" smtClean="0"/>
                        <a:t>ID (FK)</a:t>
                      </a:r>
                    </a:p>
                    <a:p>
                      <a:r>
                        <a:rPr kumimoji="1" lang="ja-JP" altLang="en-US" sz="2400" baseline="0" dirty="0" smtClean="0"/>
                        <a:t>製品</a:t>
                      </a:r>
                      <a:r>
                        <a:rPr kumimoji="1" lang="en-US" altLang="ja-JP" sz="2400" baseline="0" dirty="0" smtClean="0"/>
                        <a:t>ID (FK)</a:t>
                      </a:r>
                    </a:p>
                    <a:p>
                      <a:r>
                        <a:rPr kumimoji="1" lang="ja-JP" altLang="en-US" sz="2400" baseline="0" dirty="0" smtClean="0"/>
                        <a:t>数量</a:t>
                      </a:r>
                      <a:endParaRPr kumimoji="1" lang="en-US" altLang="ja-JP" sz="2400" baseline="0" dirty="0" smtClean="0"/>
                    </a:p>
                    <a:p>
                      <a:r>
                        <a:rPr kumimoji="1" lang="ja-JP" altLang="en-US" sz="2400" baseline="0" dirty="0" smtClean="0"/>
                        <a:t>発送費用</a:t>
                      </a:r>
                      <a:endParaRPr kumimoji="1" lang="en-US" altLang="ja-JP" sz="2400" baseline="0" dirty="0" smtClean="0"/>
                    </a:p>
                    <a:p>
                      <a:r>
                        <a:rPr kumimoji="1" lang="ja-JP" altLang="en-US" sz="2400" baseline="0" dirty="0" smtClean="0"/>
                        <a:t>注文日付</a:t>
                      </a:r>
                      <a:endParaRPr kumimoji="1" lang="en-US" altLang="ja-JP" sz="2400" baseline="0" dirty="0" smtClean="0"/>
                    </a:p>
                    <a:p>
                      <a:r>
                        <a:rPr kumimoji="1" lang="ja-JP" altLang="en-US" sz="2400" baseline="0" dirty="0" smtClean="0"/>
                        <a:t>発送日付</a:t>
                      </a:r>
                      <a:endParaRPr kumimoji="1" lang="en-US" altLang="ja-JP" sz="2400" baseline="0" dirty="0" smtClean="0"/>
                    </a:p>
                    <a:p>
                      <a:r>
                        <a:rPr kumimoji="1" lang="ja-JP" altLang="en-US" sz="2400" baseline="0" dirty="0" smtClean="0"/>
                        <a:t>・・・</a:t>
                      </a:r>
                      <a:endParaRPr kumimoji="1" lang="ja-JP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テキスト ボックス 17"/>
          <p:cNvSpPr txBox="1"/>
          <p:nvPr/>
        </p:nvSpPr>
        <p:spPr>
          <a:xfrm>
            <a:off x="2305595" y="1748156"/>
            <a:ext cx="155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注文</a:t>
            </a:r>
            <a:endParaRPr kumimoji="1" lang="ja-JP" altLang="en-US" sz="2400" dirty="0"/>
          </a:p>
        </p:txBody>
      </p:sp>
      <p:cxnSp>
        <p:nvCxnSpPr>
          <p:cNvPr id="28" name="直線コネクタ 27"/>
          <p:cNvCxnSpPr/>
          <p:nvPr/>
        </p:nvCxnSpPr>
        <p:spPr>
          <a:xfrm flipH="1">
            <a:off x="6818064" y="2453066"/>
            <a:ext cx="316496" cy="440280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endCxn id="13" idx="3"/>
          </p:cNvCxnSpPr>
          <p:nvPr/>
        </p:nvCxnSpPr>
        <p:spPr>
          <a:xfrm flipH="1" flipV="1">
            <a:off x="6818064" y="3218994"/>
            <a:ext cx="316496" cy="1842403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4114594" y="2453066"/>
            <a:ext cx="258047" cy="807426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1913025" y="2453066"/>
            <a:ext cx="329932" cy="403713"/>
          </a:xfrm>
          <a:prstGeom prst="line">
            <a:avLst/>
          </a:prstGeom>
          <a:ln w="3810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263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生成されたエンティティ</a:t>
            </a:r>
            <a:r>
              <a:rPr lang="ja-JP" altLang="en-US" dirty="0" smtClean="0"/>
              <a:t>（一部抜粋）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583140"/>
            <a:ext cx="8392520" cy="4773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// </a:t>
            </a:r>
            <a:r>
              <a:rPr lang="ja-JP" altLang="en-US" sz="2400" dirty="0" smtClean="0">
                <a:solidFill>
                  <a:schemeClr val="tx1"/>
                </a:solidFill>
              </a:rPr>
              <a:t>製造者エンティティ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en-US" altLang="ja-JP" sz="2400" b="1" dirty="0" smtClean="0">
                <a:solidFill>
                  <a:srgbClr val="FF0000"/>
                </a:solidFill>
              </a:rPr>
              <a:t>@Entity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public class Manufacturer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 </a:t>
            </a:r>
            <a:r>
              <a:rPr lang="en-US" altLang="ja-JP" sz="2400" dirty="0" smtClean="0">
                <a:solidFill>
                  <a:schemeClr val="tx1"/>
                </a:solidFill>
              </a:rPr>
              <a:t>{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</a:t>
            </a:r>
            <a:r>
              <a:rPr lang="en-US" altLang="ja-JP" sz="2400" b="1" dirty="0">
                <a:solidFill>
                  <a:srgbClr val="FF0000"/>
                </a:solidFill>
              </a:rPr>
              <a:t>@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Id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Integer </a:t>
            </a:r>
            <a:r>
              <a:rPr lang="en-US" altLang="ja-JP" sz="2400" dirty="0" err="1">
                <a:solidFill>
                  <a:schemeClr val="tx1"/>
                </a:solidFill>
              </a:rPr>
              <a:t>manufacturerId</a:t>
            </a:r>
            <a:r>
              <a:rPr lang="en-US" altLang="ja-JP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String name;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String addressline1;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String addressline2;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</a:t>
            </a:r>
            <a:r>
              <a:rPr lang="en-US" altLang="ja-JP" sz="2400" b="1" dirty="0">
                <a:solidFill>
                  <a:srgbClr val="FF0000"/>
                </a:solidFill>
              </a:rPr>
              <a:t>@</a:t>
            </a:r>
            <a:r>
              <a:rPr lang="en-US" altLang="ja-JP" sz="2400" b="1" dirty="0" err="1">
                <a:solidFill>
                  <a:srgbClr val="FF0000"/>
                </a:solidFill>
              </a:rPr>
              <a:t>OneToMany</a:t>
            </a:r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2400" dirty="0" smtClean="0">
                <a:solidFill>
                  <a:schemeClr val="tx1"/>
                </a:solidFill>
              </a:rPr>
              <a:t>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</a:t>
            </a:r>
            <a:r>
              <a:rPr lang="en-US" altLang="ja-JP" sz="2400" b="1" dirty="0">
                <a:solidFill>
                  <a:srgbClr val="FF0000"/>
                </a:solidFill>
              </a:rPr>
              <a:t>List&lt;Product&gt;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productList</a:t>
            </a:r>
            <a:r>
              <a:rPr lang="en-US" altLang="ja-JP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smtClean="0">
                <a:solidFill>
                  <a:schemeClr val="tx1"/>
                </a:solidFill>
              </a:rPr>
              <a:t>   // setter/getter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55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生成された設定ファイル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（</a:t>
            </a:r>
            <a:r>
              <a:rPr lang="en-US" altLang="ja-JP" dirty="0" smtClean="0"/>
              <a:t>persistence.xml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0"/>
            <a:ext cx="8392520" cy="4539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&lt;</a:t>
            </a:r>
            <a:r>
              <a:rPr lang="en-US" altLang="ja-JP" dirty="0">
                <a:solidFill>
                  <a:schemeClr val="tx1"/>
                </a:solidFill>
              </a:rPr>
              <a:t>persistence version</a:t>
            </a:r>
            <a:r>
              <a:rPr lang="en-US" altLang="ja-JP" dirty="0" smtClean="0">
                <a:solidFill>
                  <a:schemeClr val="tx1"/>
                </a:solidFill>
              </a:rPr>
              <a:t>=“2.1” </a:t>
            </a:r>
            <a:r>
              <a:rPr lang="ja-JP" altLang="en-US" dirty="0" smtClean="0">
                <a:solidFill>
                  <a:schemeClr val="tx1"/>
                </a:solidFill>
              </a:rPr>
              <a:t>・・・</a:t>
            </a:r>
            <a:r>
              <a:rPr lang="en-US" altLang="ja-JP" dirty="0" smtClean="0">
                <a:solidFill>
                  <a:schemeClr val="tx1"/>
                </a:solidFill>
              </a:rPr>
              <a:t>&gt;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&lt;persistence-unit name=</a:t>
            </a:r>
            <a:r>
              <a:rPr lang="en-US" altLang="ja-JP" b="1" dirty="0">
                <a:solidFill>
                  <a:srgbClr val="FF0000"/>
                </a:solidFill>
              </a:rPr>
              <a:t>"</a:t>
            </a:r>
            <a:r>
              <a:rPr lang="en-US" altLang="ja-JP" b="1" dirty="0" err="1">
                <a:solidFill>
                  <a:srgbClr val="FF0000"/>
                </a:solidFill>
              </a:rPr>
              <a:t>samplePU</a:t>
            </a:r>
            <a:r>
              <a:rPr lang="en-US" altLang="ja-JP" b="1" dirty="0">
                <a:solidFill>
                  <a:srgbClr val="FF0000"/>
                </a:solidFill>
              </a:rPr>
              <a:t>"</a:t>
            </a:r>
            <a:r>
              <a:rPr lang="en-US" altLang="ja-JP" dirty="0">
                <a:solidFill>
                  <a:schemeClr val="tx1"/>
                </a:solidFill>
              </a:rPr>
              <a:t> transaction-type="RESOURCE_LOCAL"&gt;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&lt;provider&gt;</a:t>
            </a:r>
            <a:r>
              <a:rPr lang="en-US" altLang="ja-JP" dirty="0" err="1">
                <a:solidFill>
                  <a:schemeClr val="tx1"/>
                </a:solidFill>
              </a:rPr>
              <a:t>org.eclipse.persistence.jpa.PersistenceProvider</a:t>
            </a:r>
            <a:r>
              <a:rPr lang="en-US" altLang="ja-JP" dirty="0">
                <a:solidFill>
                  <a:schemeClr val="tx1"/>
                </a:solidFill>
              </a:rPr>
              <a:t>&lt;/provider&gt;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&lt;class&gt;</a:t>
            </a:r>
            <a:r>
              <a:rPr lang="en-US" altLang="ja-JP" dirty="0" err="1">
                <a:solidFill>
                  <a:schemeClr val="tx1"/>
                </a:solidFill>
              </a:rPr>
              <a:t>hoge.entity.Product</a:t>
            </a:r>
            <a:r>
              <a:rPr lang="en-US" altLang="ja-JP" dirty="0">
                <a:solidFill>
                  <a:schemeClr val="tx1"/>
                </a:solidFill>
              </a:rPr>
              <a:t>&lt;/class</a:t>
            </a:r>
            <a:r>
              <a:rPr lang="en-US" altLang="ja-JP" dirty="0" smtClean="0">
                <a:solidFill>
                  <a:schemeClr val="tx1"/>
                </a:solidFill>
              </a:rPr>
              <a:t>&gt;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 &lt;class&gt;</a:t>
            </a:r>
            <a:r>
              <a:rPr lang="en-US" altLang="ja-JP" dirty="0" err="1">
                <a:solidFill>
                  <a:schemeClr val="tx1"/>
                </a:solidFill>
              </a:rPr>
              <a:t>hoge.entity.Manufacturer</a:t>
            </a:r>
            <a:r>
              <a:rPr lang="en-US" altLang="ja-JP" dirty="0">
                <a:solidFill>
                  <a:schemeClr val="tx1"/>
                </a:solidFill>
              </a:rPr>
              <a:t>&lt;/class</a:t>
            </a:r>
            <a:r>
              <a:rPr lang="en-US" altLang="ja-JP" dirty="0" smtClean="0">
                <a:solidFill>
                  <a:schemeClr val="tx1"/>
                </a:solidFill>
              </a:rPr>
              <a:t>&gt;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    </a:t>
            </a:r>
            <a:r>
              <a:rPr lang="ja-JP" altLang="en-US" dirty="0" smtClean="0">
                <a:solidFill>
                  <a:schemeClr val="tx1"/>
                </a:solidFill>
              </a:rPr>
              <a:t>・・・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 &lt;properties&gt;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&lt;property name="javax.persistence.jdbc.url"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              value</a:t>
            </a:r>
            <a:r>
              <a:rPr lang="en-US" altLang="ja-JP" dirty="0">
                <a:solidFill>
                  <a:schemeClr val="tx1"/>
                </a:solidFill>
              </a:rPr>
              <a:t>="</a:t>
            </a:r>
            <a:r>
              <a:rPr lang="en-US" altLang="ja-JP" dirty="0" err="1">
                <a:solidFill>
                  <a:schemeClr val="tx1"/>
                </a:solidFill>
              </a:rPr>
              <a:t>jdbc:derby</a:t>
            </a:r>
            <a:r>
              <a:rPr lang="en-US" altLang="ja-JP" dirty="0">
                <a:solidFill>
                  <a:schemeClr val="tx1"/>
                </a:solidFill>
              </a:rPr>
              <a:t>://localhost:1527/sample"/&gt;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&lt;property name="</a:t>
            </a:r>
            <a:r>
              <a:rPr lang="en-US" altLang="ja-JP" dirty="0" err="1">
                <a:solidFill>
                  <a:schemeClr val="tx1"/>
                </a:solidFill>
              </a:rPr>
              <a:t>javax.persistence.jdbc.user</a:t>
            </a:r>
            <a:r>
              <a:rPr lang="en-US" altLang="ja-JP" dirty="0">
                <a:solidFill>
                  <a:schemeClr val="tx1"/>
                </a:solidFill>
              </a:rPr>
              <a:t>" value="app"/&gt;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&lt;property name="</a:t>
            </a:r>
            <a:r>
              <a:rPr lang="en-US" altLang="ja-JP" dirty="0" err="1">
                <a:solidFill>
                  <a:schemeClr val="tx1"/>
                </a:solidFill>
              </a:rPr>
              <a:t>javax.persistence.jdbc.driver</a:t>
            </a:r>
            <a:r>
              <a:rPr lang="en-US" altLang="ja-JP" dirty="0">
                <a:solidFill>
                  <a:schemeClr val="tx1"/>
                </a:solidFill>
              </a:rPr>
              <a:t>" 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             value</a:t>
            </a:r>
            <a:r>
              <a:rPr lang="en-US" altLang="ja-JP" dirty="0">
                <a:solidFill>
                  <a:schemeClr val="tx1"/>
                </a:solidFill>
              </a:rPr>
              <a:t>="</a:t>
            </a:r>
            <a:r>
              <a:rPr lang="en-US" altLang="ja-JP" dirty="0" err="1">
                <a:solidFill>
                  <a:schemeClr val="tx1"/>
                </a:solidFill>
              </a:rPr>
              <a:t>org.apache.derby.jdbc.ClientDriver</a:t>
            </a:r>
            <a:r>
              <a:rPr lang="en-US" altLang="ja-JP" dirty="0">
                <a:solidFill>
                  <a:schemeClr val="tx1"/>
                </a:solidFill>
              </a:rPr>
              <a:t>"/&gt;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    &lt;property name="</a:t>
            </a:r>
            <a:r>
              <a:rPr lang="en-US" altLang="ja-JP" dirty="0" err="1">
                <a:solidFill>
                  <a:schemeClr val="tx1"/>
                </a:solidFill>
              </a:rPr>
              <a:t>javax.persistence.jdbc.password</a:t>
            </a:r>
            <a:r>
              <a:rPr lang="en-US" altLang="ja-JP" dirty="0">
                <a:solidFill>
                  <a:schemeClr val="tx1"/>
                </a:solidFill>
              </a:rPr>
              <a:t>" value="app</a:t>
            </a:r>
            <a:r>
              <a:rPr lang="en-US" altLang="ja-JP" dirty="0" smtClean="0">
                <a:solidFill>
                  <a:schemeClr val="tx1"/>
                </a:solidFill>
              </a:rPr>
              <a:t>"/&gt;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    &lt;/properties&gt;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  &lt;/persistence-unit&gt;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&lt;/persistence</a:t>
            </a:r>
            <a:r>
              <a:rPr lang="en-US" altLang="ja-JP" dirty="0" smtClean="0">
                <a:solidFill>
                  <a:schemeClr val="tx1"/>
                </a:solidFill>
              </a:rPr>
              <a:t>&gt;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6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ログ出力の設定（</a:t>
            </a:r>
            <a:r>
              <a:rPr kumimoji="1" lang="en-US" altLang="ja-JP" dirty="0" err="1" smtClean="0"/>
              <a:t>EclipseLink</a:t>
            </a:r>
            <a:r>
              <a:rPr kumimoji="1" lang="ja-JP" altLang="en-US" dirty="0" smtClean="0"/>
              <a:t>の場合）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799586"/>
          </a:xfrm>
        </p:spPr>
        <p:txBody>
          <a:bodyPr/>
          <a:lstStyle/>
          <a:p>
            <a:r>
              <a:rPr kumimoji="1" lang="ja-JP" altLang="en-US" dirty="0" smtClean="0"/>
              <a:t>開発時は必ずログを出しましょう！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2851692"/>
            <a:ext cx="8392520" cy="3363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&lt;persistence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2400" dirty="0" smtClean="0">
                <a:solidFill>
                  <a:schemeClr val="tx1"/>
                </a:solidFill>
              </a:rPr>
              <a:t>&gt;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&lt;persistence-unit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</a:t>
            </a: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r>
              <a:rPr lang="en-US" altLang="ja-JP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&lt;properties</a:t>
            </a:r>
            <a:r>
              <a:rPr lang="en-US" altLang="ja-JP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en-US" altLang="ja-JP" sz="2400" b="1" dirty="0">
                <a:solidFill>
                  <a:srgbClr val="FF0000"/>
                </a:solidFill>
              </a:rPr>
              <a:t>      &lt;property name="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eclipselink.logging.level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en-US" altLang="ja-JP" sz="2400" b="1" dirty="0">
                <a:solidFill>
                  <a:srgbClr val="FF0000"/>
                </a:solidFill>
              </a:rPr>
              <a:t>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                     </a:t>
            </a:r>
            <a:r>
              <a:rPr lang="en-US" altLang="ja-JP" sz="2400" b="1" dirty="0">
                <a:solidFill>
                  <a:srgbClr val="FF0000"/>
                </a:solidFill>
              </a:rPr>
              <a:t>value="FINE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"/&gt;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&lt;/properties</a:t>
            </a:r>
            <a:r>
              <a:rPr lang="en-US" altLang="ja-JP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・・</a:t>
            </a:r>
            <a:r>
              <a:rPr lang="ja-JP" altLang="en-US" sz="2400" dirty="0">
                <a:solidFill>
                  <a:schemeClr val="tx1"/>
                </a:solidFill>
              </a:rPr>
              <a:t>・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81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52284" y="2404534"/>
            <a:ext cx="6442159" cy="1646302"/>
          </a:xfrm>
        </p:spPr>
        <p:txBody>
          <a:bodyPr/>
          <a:lstStyle/>
          <a:p>
            <a:r>
              <a:rPr lang="ja-JP" altLang="en-US" dirty="0"/>
              <a:t>②</a:t>
            </a:r>
            <a:r>
              <a:rPr lang="en-US" altLang="ja-JP" dirty="0" smtClean="0"/>
              <a:t>CRUD</a:t>
            </a:r>
            <a:r>
              <a:rPr lang="ja-JP" altLang="en-US" dirty="0" smtClean="0"/>
              <a:t>操作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エンティティの状態</a:t>
            </a:r>
            <a:endParaRPr kumimoji="1" lang="ja-JP" altLang="en-US" sz="4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(C) CASAREAL, Inc. All rights reserved.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62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の概念図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6278265" y="1700012"/>
            <a:ext cx="1210614" cy="1120462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DB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022575" y="3734874"/>
            <a:ext cx="3721994" cy="23954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</a:rPr>
              <a:t>永続化コンテキスト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5209857" y="4443212"/>
            <a:ext cx="1437496" cy="6181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e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ntity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5210149" y="5317057"/>
            <a:ext cx="1437496" cy="6181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e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ntity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7075439" y="4443212"/>
            <a:ext cx="1437496" cy="6181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e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ntity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7075439" y="5317056"/>
            <a:ext cx="1437496" cy="6181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e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ntity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上下矢印 11"/>
          <p:cNvSpPr/>
          <p:nvPr/>
        </p:nvSpPr>
        <p:spPr>
          <a:xfrm>
            <a:off x="6516524" y="2749641"/>
            <a:ext cx="734096" cy="1056067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2819663" y="1700012"/>
            <a:ext cx="1616204" cy="44303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>
                <a:solidFill>
                  <a:srgbClr val="FF0000"/>
                </a:solidFill>
              </a:rPr>
              <a:t>Entity</a:t>
            </a:r>
          </a:p>
          <a:p>
            <a:pPr algn="ctr"/>
            <a:r>
              <a:rPr lang="en-US" altLang="ja-JP" sz="2400" b="1" dirty="0" smtClean="0">
                <a:solidFill>
                  <a:srgbClr val="FF0000"/>
                </a:solidFill>
              </a:rPr>
              <a:t>Manage</a:t>
            </a:r>
            <a:r>
              <a:rPr lang="en-US" altLang="ja-JP" sz="2400" b="1" dirty="0">
                <a:solidFill>
                  <a:srgbClr val="FF0000"/>
                </a:solidFill>
              </a:rPr>
              <a:t>r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上下矢印 13"/>
          <p:cNvSpPr/>
          <p:nvPr/>
        </p:nvSpPr>
        <p:spPr>
          <a:xfrm rot="5400000">
            <a:off x="4984123" y="1280019"/>
            <a:ext cx="734096" cy="2047741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上下矢印 14"/>
          <p:cNvSpPr/>
          <p:nvPr/>
        </p:nvSpPr>
        <p:spPr>
          <a:xfrm rot="17202190">
            <a:off x="4322899" y="3773745"/>
            <a:ext cx="734096" cy="928269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" name="グループ化 26"/>
          <p:cNvGrpSpPr/>
          <p:nvPr/>
        </p:nvGrpSpPr>
        <p:grpSpPr>
          <a:xfrm>
            <a:off x="350549" y="2670938"/>
            <a:ext cx="999662" cy="1791594"/>
            <a:chOff x="609599" y="2497071"/>
            <a:chExt cx="999662" cy="1791594"/>
          </a:xfrm>
        </p:grpSpPr>
        <p:sp>
          <p:nvSpPr>
            <p:cNvPr id="17" name="円/楕円 16"/>
            <p:cNvSpPr/>
            <p:nvPr/>
          </p:nvSpPr>
          <p:spPr>
            <a:xfrm>
              <a:off x="750670" y="2497071"/>
              <a:ext cx="708338" cy="67113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/>
            <p:cNvCxnSpPr>
              <a:stCxn id="17" idx="4"/>
            </p:cNvCxnSpPr>
            <p:nvPr/>
          </p:nvCxnSpPr>
          <p:spPr>
            <a:xfrm>
              <a:off x="1104839" y="3168202"/>
              <a:ext cx="0" cy="7469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 flipV="1">
              <a:off x="609599" y="3410755"/>
              <a:ext cx="999662" cy="2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 flipV="1">
              <a:off x="609599" y="3947162"/>
              <a:ext cx="495240" cy="3415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1109430" y="3940935"/>
              <a:ext cx="445202" cy="3477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上下矢印 27"/>
          <p:cNvSpPr/>
          <p:nvPr/>
        </p:nvSpPr>
        <p:spPr>
          <a:xfrm rot="16200000">
            <a:off x="1837470" y="2887097"/>
            <a:ext cx="734096" cy="1437978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1353941" y="2499575"/>
            <a:ext cx="1437496" cy="6181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e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ntity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457" y="4555906"/>
            <a:ext cx="1775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クライアント</a:t>
            </a:r>
            <a:endParaRPr kumimoji="1" lang="en-US" altLang="ja-JP" sz="2000" dirty="0" smtClean="0"/>
          </a:p>
          <a:p>
            <a:pPr algn="ctr"/>
            <a:r>
              <a:rPr kumimoji="1" lang="ja-JP" altLang="en-US" sz="2000" dirty="0" smtClean="0"/>
              <a:t>プログラム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53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EntityManager</a:t>
            </a:r>
            <a:r>
              <a:rPr kumimoji="1" lang="ja-JP" altLang="en-US" dirty="0" smtClean="0"/>
              <a:t>インターフェイス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ja-JP" dirty="0" smtClean="0"/>
              <a:t>find()</a:t>
            </a:r>
            <a:r>
              <a:rPr lang="ja-JP" altLang="en-US" dirty="0"/>
              <a:t>･･･</a:t>
            </a:r>
            <a:r>
              <a:rPr kumimoji="1" lang="ja-JP" altLang="en-US" dirty="0" smtClean="0"/>
              <a:t>主キー検索</a:t>
            </a:r>
            <a:endParaRPr kumimoji="1" lang="en-US" altLang="ja-JP" dirty="0" smtClean="0"/>
          </a:p>
          <a:p>
            <a:r>
              <a:rPr lang="en-US" altLang="ja-JP" dirty="0" smtClean="0"/>
              <a:t>persist()</a:t>
            </a:r>
            <a:r>
              <a:rPr lang="ja-JP" altLang="en-US" dirty="0" smtClean="0"/>
              <a:t>･･･新規追加を予約する</a:t>
            </a:r>
            <a:endParaRPr lang="en-US" altLang="ja-JP" dirty="0" smtClean="0"/>
          </a:p>
          <a:p>
            <a:r>
              <a:rPr lang="en-US" altLang="ja-JP" dirty="0" smtClean="0"/>
              <a:t>remove()</a:t>
            </a:r>
            <a:r>
              <a:rPr lang="ja-JP" altLang="en-US" dirty="0" smtClean="0"/>
              <a:t>･･･削除を予約する</a:t>
            </a:r>
            <a:endParaRPr lang="en-US" altLang="ja-JP" dirty="0" smtClean="0"/>
          </a:p>
          <a:p>
            <a:r>
              <a:rPr kumimoji="1" lang="en-US" altLang="ja-JP" dirty="0" smtClean="0"/>
              <a:t>merge()</a:t>
            </a:r>
            <a:r>
              <a:rPr kumimoji="1" lang="ja-JP" altLang="en-US" dirty="0" smtClean="0"/>
              <a:t>･･･エンティティを永続化コンテキスト管理下に置く</a:t>
            </a:r>
            <a:endParaRPr kumimoji="1" lang="en-US" altLang="ja-JP" dirty="0" smtClean="0"/>
          </a:p>
          <a:p>
            <a:r>
              <a:rPr lang="en-US" altLang="ja-JP" dirty="0" smtClean="0"/>
              <a:t>detach()</a:t>
            </a:r>
            <a:r>
              <a:rPr lang="ja-JP" altLang="en-US" dirty="0" smtClean="0"/>
              <a:t>･･･エンティティを永続化コンテキストから切り離す</a:t>
            </a:r>
            <a:endParaRPr lang="en-US" altLang="ja-JP" dirty="0" smtClean="0"/>
          </a:p>
          <a:p>
            <a:r>
              <a:rPr kumimoji="1" lang="en-US" altLang="ja-JP" dirty="0" smtClean="0"/>
              <a:t>clear()</a:t>
            </a:r>
            <a:r>
              <a:rPr kumimoji="1" lang="ja-JP" altLang="en-US" dirty="0" smtClean="0"/>
              <a:t>･･･全</a:t>
            </a:r>
            <a:r>
              <a:rPr lang="ja-JP" altLang="en-US" dirty="0" smtClean="0"/>
              <a:t>エンティティ</a:t>
            </a:r>
            <a:r>
              <a:rPr lang="ja-JP" altLang="en-US" dirty="0"/>
              <a:t>を永続化コンテキストから</a:t>
            </a:r>
            <a:r>
              <a:rPr lang="ja-JP" altLang="en-US" dirty="0" smtClean="0"/>
              <a:t>切り離す</a:t>
            </a:r>
            <a:endParaRPr lang="en-US" altLang="ja-JP" dirty="0" smtClean="0"/>
          </a:p>
          <a:p>
            <a:r>
              <a:rPr kumimoji="1" lang="en-US" altLang="ja-JP" dirty="0" smtClean="0"/>
              <a:t>flush()</a:t>
            </a:r>
            <a:r>
              <a:rPr kumimoji="1" lang="ja-JP" altLang="en-US" dirty="0" smtClean="0"/>
              <a:t>･･･</a:t>
            </a:r>
            <a:r>
              <a:rPr lang="ja-JP" altLang="en-US" dirty="0" smtClean="0"/>
              <a:t>永続化コンテキスト</a:t>
            </a:r>
            <a:r>
              <a:rPr lang="ja-JP" altLang="en-US" dirty="0"/>
              <a:t>の</a:t>
            </a:r>
            <a:r>
              <a:rPr kumimoji="1" lang="ja-JP" altLang="en-US" dirty="0" smtClean="0"/>
              <a:t>変更を</a:t>
            </a:r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に反映する</a:t>
            </a:r>
            <a:endParaRPr kumimoji="1" lang="en-US" altLang="ja-JP" dirty="0" smtClean="0"/>
          </a:p>
          <a:p>
            <a:r>
              <a:rPr lang="en-US" altLang="ja-JP" dirty="0" smtClean="0"/>
              <a:t>refresh()</a:t>
            </a:r>
            <a:r>
              <a:rPr lang="ja-JP" altLang="en-US" dirty="0" smtClean="0"/>
              <a:t>･･･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の変更を永続化コンテキストに反映する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0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永続化</a:t>
            </a:r>
            <a:r>
              <a:rPr lang="ja-JP" altLang="en-US" dirty="0"/>
              <a:t>コンテキスト</a:t>
            </a:r>
            <a:r>
              <a:rPr lang="ja-JP" altLang="en-US" dirty="0" smtClean="0"/>
              <a:t>とは</a:t>
            </a:r>
            <a:r>
              <a:rPr lang="ja-JP" altLang="en-US" dirty="0"/>
              <a:t>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EntityManager</a:t>
            </a:r>
            <a:r>
              <a:rPr kumimoji="1" lang="ja-JP" altLang="en-US" dirty="0" smtClean="0"/>
              <a:t>が管理するエンティティ</a:t>
            </a:r>
            <a:r>
              <a:rPr lang="ja-JP" altLang="en-US" dirty="0" smtClean="0"/>
              <a:t>を保持する場所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err="1" smtClean="0"/>
              <a:t>EntityManager</a:t>
            </a:r>
            <a:r>
              <a:rPr lang="ja-JP" altLang="en-US" dirty="0" smtClean="0"/>
              <a:t>は、永続化コンテキスト内のエンティティのみを管理する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36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このセッションについて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ハッシュタグ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5400" b="1" dirty="0" smtClean="0">
                <a:solidFill>
                  <a:srgbClr val="FF0000"/>
                </a:solidFill>
              </a:rPr>
              <a:t>#ccc_cd2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JPA</a:t>
            </a:r>
            <a:r>
              <a:rPr lang="ja-JP" altLang="en-US" dirty="0" smtClean="0">
                <a:solidFill>
                  <a:schemeClr val="tx1"/>
                </a:solidFill>
              </a:rPr>
              <a:t>について基礎、および</a:t>
            </a:r>
            <a:r>
              <a:rPr kumimoji="1" lang="ja-JP" altLang="en-US" dirty="0" smtClean="0">
                <a:solidFill>
                  <a:schemeClr val="tx1"/>
                </a:solidFill>
              </a:rPr>
              <a:t>初学者の方が間違えやすい「はまりポイント」を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解説します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4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エンティティの</a:t>
            </a:r>
            <a:r>
              <a:rPr lang="ja-JP" altLang="en-US" dirty="0"/>
              <a:t>状態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NEW</a:t>
            </a:r>
            <a:r>
              <a:rPr kumimoji="1" lang="ja-JP" altLang="en-US" dirty="0" smtClean="0"/>
              <a:t>状態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エンティティ</a:t>
            </a:r>
            <a:r>
              <a:rPr lang="ja-JP" altLang="en-US" dirty="0" smtClean="0"/>
              <a:t>の</a:t>
            </a:r>
            <a:r>
              <a:rPr lang="ja-JP" altLang="en-US" dirty="0"/>
              <a:t>インスタンス</a:t>
            </a:r>
            <a:r>
              <a:rPr lang="ja-JP" altLang="en-US" dirty="0" smtClean="0"/>
              <a:t>が</a:t>
            </a:r>
            <a:r>
              <a:rPr lang="en-US" altLang="ja-JP" dirty="0" smtClean="0"/>
              <a:t>new</a:t>
            </a:r>
            <a:r>
              <a:rPr lang="ja-JP" altLang="en-US" dirty="0" smtClean="0"/>
              <a:t>されてすぐ</a:t>
            </a:r>
            <a:endParaRPr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MANAGED</a:t>
            </a:r>
            <a:r>
              <a:rPr kumimoji="1" lang="ja-JP" altLang="en-US" dirty="0" smtClean="0"/>
              <a:t>状態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エンティティ</a:t>
            </a:r>
            <a:r>
              <a:rPr lang="ja-JP" altLang="en-US" dirty="0" smtClean="0"/>
              <a:t>が永続化コンテキストの管理下にある</a:t>
            </a:r>
            <a:endParaRPr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DETACHED</a:t>
            </a:r>
            <a:r>
              <a:rPr kumimoji="1" lang="ja-JP" altLang="en-US" dirty="0" smtClean="0"/>
              <a:t>状態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エンティティ</a:t>
            </a:r>
            <a:r>
              <a:rPr lang="ja-JP" altLang="en-US" dirty="0" smtClean="0"/>
              <a:t>が</a:t>
            </a:r>
            <a:r>
              <a:rPr lang="ja-JP" altLang="en-US" dirty="0"/>
              <a:t>永続化コンテキストの</a:t>
            </a:r>
            <a:r>
              <a:rPr lang="ja-JP" altLang="en-US" dirty="0" smtClean="0"/>
              <a:t>管理下から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切り離されている</a:t>
            </a:r>
            <a:endParaRPr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REMOVED</a:t>
            </a:r>
            <a:r>
              <a:rPr kumimoji="1" lang="ja-JP" altLang="en-US" dirty="0" smtClean="0"/>
              <a:t>状態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DB</a:t>
            </a:r>
            <a:r>
              <a:rPr lang="ja-JP" altLang="en-US" dirty="0" smtClean="0"/>
              <a:t>からの削除が予約されてい</a:t>
            </a:r>
            <a:r>
              <a:rPr lang="ja-JP" altLang="en-US" dirty="0"/>
              <a:t>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0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★重要★ </a:t>
            </a:r>
            <a:r>
              <a:rPr kumimoji="1" lang="ja-JP" altLang="en-US" dirty="0" smtClean="0"/>
              <a:t>エンティティの状態遷移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686399" y="1666159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NEW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686399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MANAGED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83400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REMOVED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89398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DETACHED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>
            <a:stCxn id="6" idx="2"/>
            <a:endCxn id="7" idx="0"/>
          </p:cNvCxnSpPr>
          <p:nvPr/>
        </p:nvCxnSpPr>
        <p:spPr>
          <a:xfrm>
            <a:off x="4572000" y="2554801"/>
            <a:ext cx="0" cy="96972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2271331" y="3773503"/>
            <a:ext cx="1415068" cy="2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3"/>
            <a:endCxn id="8" idx="1"/>
          </p:cNvCxnSpPr>
          <p:nvPr/>
        </p:nvCxnSpPr>
        <p:spPr>
          <a:xfrm>
            <a:off x="5457601" y="3968843"/>
            <a:ext cx="14257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柱 22"/>
          <p:cNvSpPr/>
          <p:nvPr/>
        </p:nvSpPr>
        <p:spPr>
          <a:xfrm>
            <a:off x="5578072" y="5556479"/>
            <a:ext cx="1184856" cy="840484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DB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63671" y="2696574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persist()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57601" y="3323682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remove()</a:t>
            </a:r>
            <a:endParaRPr kumimoji="1"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36360" y="3186846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merge</a:t>
            </a:r>
            <a:r>
              <a:rPr kumimoji="1" lang="en-US" altLang="ja-JP" sz="2400" dirty="0" smtClean="0"/>
              <a:t>()</a:t>
            </a:r>
            <a:endParaRPr kumimoji="1" lang="ja-JP" altLang="en-US" sz="2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15522" y="4342470"/>
            <a:ext cx="1506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detach</a:t>
            </a:r>
            <a:r>
              <a:rPr kumimoji="1" lang="en-US" altLang="ja-JP" sz="2400" dirty="0" smtClean="0"/>
              <a:t>()</a:t>
            </a:r>
          </a:p>
          <a:p>
            <a:r>
              <a:rPr lang="en-US" altLang="ja-JP" sz="2400" dirty="0" smtClean="0"/>
              <a:t>clear()</a:t>
            </a:r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2269183" y="4183483"/>
            <a:ext cx="1415068" cy="264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2713147" y="2027283"/>
            <a:ext cx="1266425" cy="152723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933346" y="2190209"/>
            <a:ext cx="99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find</a:t>
            </a:r>
            <a:r>
              <a:rPr kumimoji="1" lang="en-US" altLang="ja-JP" sz="2400" dirty="0" smtClean="0"/>
              <a:t>()</a:t>
            </a:r>
            <a:endParaRPr kumimoji="1" lang="ja-JP" altLang="en-US" sz="2400" dirty="0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4919730" y="4410212"/>
            <a:ext cx="1017431" cy="1146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5499278" y="4380728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flush()</a:t>
            </a:r>
          </a:p>
        </p:txBody>
      </p:sp>
      <p:cxnSp>
        <p:nvCxnSpPr>
          <p:cNvPr id="37" name="直線矢印コネクタ 36"/>
          <p:cNvCxnSpPr>
            <a:stCxn id="7" idx="2"/>
          </p:cNvCxnSpPr>
          <p:nvPr/>
        </p:nvCxnSpPr>
        <p:spPr>
          <a:xfrm>
            <a:off x="4572000" y="4413164"/>
            <a:ext cx="1006072" cy="118124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013288" y="5303187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refresh()</a:t>
            </a:r>
            <a:endParaRPr kumimoji="1" lang="ja-JP" altLang="en-US" sz="2400" dirty="0"/>
          </a:p>
        </p:txBody>
      </p:sp>
      <p:sp>
        <p:nvSpPr>
          <p:cNvPr id="43" name="円/楕円 42"/>
          <p:cNvSpPr/>
          <p:nvPr/>
        </p:nvSpPr>
        <p:spPr>
          <a:xfrm>
            <a:off x="2269183" y="1666159"/>
            <a:ext cx="443964" cy="4443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6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基本的な書き方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2464232"/>
            <a:ext cx="8392520" cy="306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err="1">
                <a:solidFill>
                  <a:schemeClr val="tx1"/>
                </a:solidFill>
              </a:rPr>
              <a:t>EntityManagerFactory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emf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= 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Persistence.createEntityManagerFactory</a:t>
            </a:r>
            <a:r>
              <a:rPr lang="en-US" altLang="ja-JP" sz="2400" dirty="0">
                <a:solidFill>
                  <a:schemeClr val="tx1"/>
                </a:solidFill>
              </a:rPr>
              <a:t>(</a:t>
            </a:r>
            <a:r>
              <a:rPr lang="en-US" altLang="ja-JP" sz="2400" b="1" dirty="0">
                <a:solidFill>
                  <a:srgbClr val="FF0000"/>
                </a:solidFill>
              </a:rPr>
              <a:t>"</a:t>
            </a:r>
            <a:r>
              <a:rPr lang="en-US" altLang="ja-JP" sz="2400" b="1" dirty="0" err="1">
                <a:solidFill>
                  <a:srgbClr val="FF0000"/>
                </a:solidFill>
              </a:rPr>
              <a:t>samplePU</a:t>
            </a:r>
            <a:r>
              <a:rPr lang="en-US" altLang="ja-JP" sz="2400" b="1" dirty="0">
                <a:solidFill>
                  <a:srgbClr val="FF0000"/>
                </a:solidFill>
              </a:rPr>
              <a:t>"</a:t>
            </a:r>
            <a:r>
              <a:rPr lang="en-US" altLang="ja-JP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2400" dirty="0" err="1">
                <a:solidFill>
                  <a:schemeClr val="tx1"/>
                </a:solidFill>
              </a:rPr>
              <a:t>EntityManager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em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=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emf.createEntityManager</a:t>
            </a:r>
            <a:r>
              <a:rPr lang="en-US" altLang="ja-JP" sz="2400" dirty="0" smtClean="0">
                <a:solidFill>
                  <a:schemeClr val="tx1"/>
                </a:solidFill>
              </a:rPr>
              <a:t>();</a:t>
            </a:r>
          </a:p>
          <a:p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// </a:t>
            </a:r>
            <a:r>
              <a:rPr lang="ja-JP" altLang="en-US" sz="2400" dirty="0" smtClean="0">
                <a:solidFill>
                  <a:schemeClr val="tx1"/>
                </a:solidFill>
              </a:rPr>
              <a:t>処理</a:t>
            </a:r>
            <a:endParaRPr lang="en-US" altLang="ja-JP" sz="2400" dirty="0">
              <a:solidFill>
                <a:schemeClr val="tx1"/>
              </a:solidFill>
            </a:endParaRPr>
          </a:p>
          <a:p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 err="1" smtClean="0">
                <a:solidFill>
                  <a:schemeClr val="tx1"/>
                </a:solidFill>
              </a:rPr>
              <a:t>em.close</a:t>
            </a:r>
            <a:r>
              <a:rPr lang="en-US" altLang="ja-JP" sz="24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400" dirty="0" err="1" smtClean="0">
                <a:solidFill>
                  <a:schemeClr val="tx1"/>
                </a:solidFill>
              </a:rPr>
              <a:t>emf.close</a:t>
            </a:r>
            <a:r>
              <a:rPr lang="en-US" altLang="ja-JP" sz="2400" dirty="0" smtClean="0">
                <a:solidFill>
                  <a:schemeClr val="tx1"/>
                </a:solidFill>
              </a:rPr>
              <a:t>();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5656881" y="1138068"/>
            <a:ext cx="3118630" cy="1224366"/>
          </a:xfrm>
          <a:prstGeom prst="wedgeRoundRectCallout">
            <a:avLst>
              <a:gd name="adj1" fmla="val -10894"/>
              <a:gd name="adj2" fmla="val 10178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persistence.xml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の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persistence-unit</a:t>
            </a:r>
            <a:r>
              <a:rPr lang="ja-JP" altLang="en-US" sz="2400" dirty="0" smtClean="0">
                <a:solidFill>
                  <a:schemeClr val="tx1"/>
                </a:solidFill>
              </a:rPr>
              <a:t>の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name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属性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58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主キー</a:t>
            </a:r>
            <a:r>
              <a:rPr lang="ja-JP" altLang="en-US" dirty="0"/>
              <a:t>検索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0"/>
            <a:ext cx="8392520" cy="1487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</a:t>
            </a:r>
            <a:r>
              <a:rPr lang="en-US" altLang="ja-JP" sz="2800" dirty="0">
                <a:solidFill>
                  <a:schemeClr val="tx1"/>
                </a:solidFill>
              </a:rPr>
              <a:t>= 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   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find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Manufacturer.class</a:t>
            </a:r>
            <a:r>
              <a:rPr lang="en-US" altLang="ja-JP" sz="2800" dirty="0">
                <a:solidFill>
                  <a:schemeClr val="tx1"/>
                </a:solidFill>
              </a:rPr>
              <a:t>, 19985678);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m.getName</a:t>
            </a:r>
            <a:r>
              <a:rPr lang="en-US" altLang="ja-JP" sz="2800" dirty="0">
                <a:solidFill>
                  <a:schemeClr val="tx1"/>
                </a:solidFill>
              </a:rPr>
              <a:t>());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82991" y="4081885"/>
            <a:ext cx="8392520" cy="2132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Connection(50826412)--SELECT MANUFACTURER_ID, ADDRESSLINE1, ADDRESSLINE2, CITY, EMAIL, FAX, NAME, PHONE, REP, STATE, ZIP FROM MANUFACTURER WHERE (MANUFACTURER_ID = ?)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000" dirty="0">
                <a:solidFill>
                  <a:schemeClr val="tx1"/>
                </a:solidFill>
              </a:rPr>
              <a:t>=&gt; [19985678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</a:p>
          <a:p>
            <a:endParaRPr lang="en-US" altLang="ja-JP" sz="2000" dirty="0" smtClean="0">
              <a:solidFill>
                <a:schemeClr val="tx1"/>
              </a:solidFill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Happy </a:t>
            </a:r>
            <a:r>
              <a:rPr lang="en-US" altLang="ja-JP" sz="2800" dirty="0">
                <a:solidFill>
                  <a:schemeClr val="tx1"/>
                </a:solidFill>
              </a:rPr>
              <a:t>End Searching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3533614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5119405" y="929897"/>
            <a:ext cx="3738562" cy="901485"/>
          </a:xfrm>
          <a:prstGeom prst="wedgeRoundRectCallout">
            <a:avLst>
              <a:gd name="adj1" fmla="val -28305"/>
              <a:gd name="adj2" fmla="val 10459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エンティティクラス名と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主キー値を指定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5119405" y="5338386"/>
            <a:ext cx="3738562" cy="901485"/>
          </a:xfrm>
          <a:prstGeom prst="wedgeRoundRectCallout">
            <a:avLst>
              <a:gd name="adj1" fmla="val -31159"/>
              <a:gd name="adj2" fmla="val -7798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SELECT</a:t>
            </a:r>
            <a:r>
              <a:rPr lang="ja-JP" altLang="en-US" sz="2400" dirty="0" smtClean="0">
                <a:solidFill>
                  <a:schemeClr val="tx1"/>
                </a:solidFill>
              </a:rPr>
              <a:t>文が発行される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8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新規</a:t>
            </a:r>
            <a:r>
              <a:rPr lang="ja-JP" altLang="en-US" dirty="0"/>
              <a:t>追加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0"/>
            <a:ext cx="8392520" cy="361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</a:t>
            </a:r>
            <a:r>
              <a:rPr lang="en-US" altLang="ja-JP" sz="2800" dirty="0">
                <a:solidFill>
                  <a:schemeClr val="tx1"/>
                </a:solidFill>
              </a:rPr>
              <a:t>= new Manufacturer();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m.setManufacturerId</a:t>
            </a:r>
            <a:r>
              <a:rPr lang="en-US" altLang="ja-JP" sz="2800" dirty="0" smtClean="0">
                <a:solidFill>
                  <a:schemeClr val="tx1"/>
                </a:solidFill>
              </a:rPr>
              <a:t>(1</a:t>
            </a:r>
            <a:r>
              <a:rPr lang="en-US" altLang="ja-JP" sz="28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m.setName</a:t>
            </a:r>
            <a:r>
              <a:rPr lang="en-US" altLang="ja-JP" sz="2800" dirty="0">
                <a:solidFill>
                  <a:schemeClr val="tx1"/>
                </a:solidFill>
              </a:rPr>
              <a:t>("HOGE");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persist</a:t>
            </a:r>
            <a:r>
              <a:rPr lang="en-US" altLang="ja-JP" sz="2800" dirty="0" smtClean="0">
                <a:solidFill>
                  <a:schemeClr val="tx1"/>
                </a:solidFill>
              </a:rPr>
              <a:t>(m);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</a:t>
            </a:r>
            <a:r>
              <a:rPr lang="en-US" altLang="ja-JP" sz="2800" b="1" dirty="0" err="1">
                <a:solidFill>
                  <a:srgbClr val="FF0000"/>
                </a:solidFill>
              </a:rPr>
              <a:t>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3815570" y="4060592"/>
            <a:ext cx="3738562" cy="1228758"/>
          </a:xfrm>
          <a:prstGeom prst="wedgeRoundRectCallout">
            <a:avLst>
              <a:gd name="adj1" fmla="val -71750"/>
              <a:gd name="adj2" fmla="val -3066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persist()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で永続化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→</a:t>
            </a:r>
            <a:r>
              <a:rPr lang="en-US" altLang="ja-JP" sz="2400" dirty="0" smtClean="0">
                <a:solidFill>
                  <a:schemeClr val="tx1"/>
                </a:solidFill>
              </a:rPr>
              <a:t>flush()</a:t>
            </a:r>
            <a:r>
              <a:rPr lang="ja-JP" altLang="en-US" sz="2400" dirty="0" smtClean="0">
                <a:solidFill>
                  <a:schemeClr val="tx1"/>
                </a:solidFill>
              </a:rPr>
              <a:t>で</a:t>
            </a:r>
            <a:r>
              <a:rPr lang="en-US" altLang="ja-JP" sz="2400" dirty="0" smtClean="0">
                <a:solidFill>
                  <a:schemeClr val="tx1"/>
                </a:solidFill>
              </a:rPr>
              <a:t>DB</a:t>
            </a:r>
            <a:r>
              <a:rPr lang="ja-JP" altLang="en-US" sz="2400" dirty="0" smtClean="0">
                <a:solidFill>
                  <a:schemeClr val="tx1"/>
                </a:solidFill>
              </a:rPr>
              <a:t>に反映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→</a:t>
            </a:r>
            <a:r>
              <a:rPr lang="en-US" altLang="ja-JP" sz="2400" dirty="0" smtClean="0">
                <a:solidFill>
                  <a:schemeClr val="tx1"/>
                </a:solidFill>
              </a:rPr>
              <a:t>commit()</a:t>
            </a:r>
            <a:r>
              <a:rPr lang="ja-JP" altLang="en-US" sz="2400" dirty="0" smtClean="0">
                <a:solidFill>
                  <a:schemeClr val="tx1"/>
                </a:solidFill>
              </a:rPr>
              <a:t>で確定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7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新規</a:t>
            </a:r>
            <a:r>
              <a:rPr lang="ja-JP" altLang="en-US" dirty="0"/>
              <a:t>追加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18074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Connection(1168076863)--INSERT INTO MANUFACTURER (MANUFACTURER_ID, ADDRESSLINE1, ADDRESSLINE2, CITY, EMAIL, FAX, NAME, PHONE, REP, STATE, ZIP) VALUES (?, ?, ?, ?, ?, ?, ?, ?, ?, ?, ?)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000" dirty="0">
                <a:solidFill>
                  <a:schemeClr val="tx1"/>
                </a:solidFill>
              </a:rPr>
              <a:t>=&gt; [1, null, null, null, null, null, HOGE, null, null, null, null</a:t>
            </a:r>
            <a:r>
              <a:rPr lang="en-US" altLang="ja-JP" sz="2000" dirty="0" smtClean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25" y="3998515"/>
            <a:ext cx="8392520" cy="2109192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991892" y="5796366"/>
            <a:ext cx="7783619" cy="3113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5119405" y="747017"/>
            <a:ext cx="3738562" cy="901485"/>
          </a:xfrm>
          <a:prstGeom prst="wedgeRoundRectCallout">
            <a:avLst>
              <a:gd name="adj1" fmla="val -25859"/>
              <a:gd name="adj2" fmla="val 8769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INSERT</a:t>
            </a:r>
            <a:r>
              <a:rPr lang="ja-JP" altLang="en-US" sz="2400" dirty="0" smtClean="0">
                <a:solidFill>
                  <a:schemeClr val="tx1"/>
                </a:solidFill>
              </a:rPr>
              <a:t>文が発行される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角丸四角形吹き出し 10"/>
          <p:cNvSpPr/>
          <p:nvPr/>
        </p:nvSpPr>
        <p:spPr>
          <a:xfrm>
            <a:off x="4610099" y="3864243"/>
            <a:ext cx="3738562" cy="901485"/>
          </a:xfrm>
          <a:prstGeom prst="wedgeRoundRectCallout">
            <a:avLst>
              <a:gd name="adj1" fmla="val -26267"/>
              <a:gd name="adj2" fmla="val 14517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レコードが追加される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49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更新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1"/>
            <a:ext cx="8392520" cy="3161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em.find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Manufacturer.class</a:t>
            </a:r>
            <a:r>
              <a:rPr lang="en-US" altLang="ja-JP" sz="2800" dirty="0" smtClean="0">
                <a:solidFill>
                  <a:schemeClr val="tx1"/>
                </a:solidFill>
              </a:rPr>
              <a:t>, 1);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setName</a:t>
            </a:r>
            <a:r>
              <a:rPr lang="en-US" altLang="ja-JP" sz="2800" dirty="0">
                <a:solidFill>
                  <a:schemeClr val="tx1"/>
                </a:solidFill>
              </a:rPr>
              <a:t>("FUGA");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</a:t>
            </a:r>
            <a:r>
              <a:rPr lang="en-US" altLang="ja-JP" sz="2800" b="1" dirty="0" err="1">
                <a:solidFill>
                  <a:srgbClr val="FF0000"/>
                </a:solidFill>
              </a:rPr>
              <a:t>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7" name="角丸四角形吹き出し 6"/>
          <p:cNvSpPr/>
          <p:nvPr/>
        </p:nvSpPr>
        <p:spPr>
          <a:xfrm>
            <a:off x="4357114" y="3409628"/>
            <a:ext cx="3738562" cy="1270862"/>
          </a:xfrm>
          <a:prstGeom prst="wedgeRoundRectCallout">
            <a:avLst>
              <a:gd name="adj1" fmla="val -63708"/>
              <a:gd name="adj2" fmla="val -5102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find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()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で取ってくる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→</a:t>
            </a:r>
            <a:r>
              <a:rPr lang="en-US" altLang="ja-JP" sz="2400" dirty="0" smtClean="0">
                <a:solidFill>
                  <a:schemeClr val="tx1"/>
                </a:solidFill>
              </a:rPr>
              <a:t>setter</a:t>
            </a:r>
            <a:r>
              <a:rPr lang="ja-JP" altLang="en-US" sz="2400" dirty="0" smtClean="0">
                <a:solidFill>
                  <a:schemeClr val="tx1"/>
                </a:solidFill>
              </a:rPr>
              <a:t>で変更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→</a:t>
            </a:r>
            <a:r>
              <a:rPr lang="en-US" altLang="ja-JP" sz="2400" dirty="0" smtClean="0">
                <a:solidFill>
                  <a:schemeClr val="tx1"/>
                </a:solidFill>
              </a:rPr>
              <a:t>flush()</a:t>
            </a:r>
            <a:r>
              <a:rPr lang="ja-JP" altLang="en-US" sz="2400" dirty="0" smtClean="0">
                <a:solidFill>
                  <a:schemeClr val="tx1"/>
                </a:solidFill>
              </a:rPr>
              <a:t>で</a:t>
            </a:r>
            <a:r>
              <a:rPr lang="en-US" altLang="ja-JP" sz="2400" dirty="0" smtClean="0">
                <a:solidFill>
                  <a:schemeClr val="tx1"/>
                </a:solidFill>
              </a:rPr>
              <a:t>DB</a:t>
            </a:r>
            <a:r>
              <a:rPr lang="ja-JP" altLang="en-US" sz="2400" dirty="0" smtClean="0">
                <a:solidFill>
                  <a:schemeClr val="tx1"/>
                </a:solidFill>
              </a:rPr>
              <a:t>に反映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5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91" y="4421713"/>
            <a:ext cx="8392520" cy="194800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更新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228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Connection(1168076863)--SELECT MANUFACTURER_ID, ADDRESSLINE1, ADDRESSLINE2, CITY, EMAIL, FAX, NAME, PHONE, REP, STATE, ZIP FROM MANUFACTURER WHERE (MANUFACTURER_ID = ?)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000" dirty="0">
                <a:solidFill>
                  <a:schemeClr val="tx1"/>
                </a:solidFill>
              </a:rPr>
              <a:t>=&gt; [1]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</a:t>
            </a:r>
            <a:r>
              <a:rPr lang="en-US" altLang="ja-JP" sz="2000" dirty="0" smtClean="0">
                <a:solidFill>
                  <a:schemeClr val="tx1"/>
                </a:solidFill>
              </a:rPr>
              <a:t>)--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UPDATE </a:t>
            </a:r>
            <a:r>
              <a:rPr lang="en-US" altLang="ja-JP" sz="2000" dirty="0">
                <a:solidFill>
                  <a:schemeClr val="tx1"/>
                </a:solidFill>
              </a:rPr>
              <a:t>MANUFACTURER SET </a:t>
            </a:r>
            <a:r>
              <a:rPr lang="en-US" altLang="ja-JP" sz="2000" b="1" dirty="0">
                <a:solidFill>
                  <a:srgbClr val="FF0000"/>
                </a:solidFill>
              </a:rPr>
              <a:t>NAME = ? </a:t>
            </a:r>
            <a:r>
              <a:rPr lang="en-US" altLang="ja-JP" sz="2000" dirty="0">
                <a:solidFill>
                  <a:schemeClr val="tx1"/>
                </a:solidFill>
              </a:rPr>
              <a:t>WHERE (MANUFACTURER_ID = ?)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000" dirty="0">
                <a:solidFill>
                  <a:schemeClr val="tx1"/>
                </a:solidFill>
              </a:rPr>
              <a:t>=&gt; [FUGA, 1]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9" name="正方形/長方形 8"/>
          <p:cNvSpPr/>
          <p:nvPr/>
        </p:nvSpPr>
        <p:spPr>
          <a:xfrm>
            <a:off x="991892" y="6075331"/>
            <a:ext cx="7783619" cy="3113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4883701" y="4225830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変更</a:t>
            </a:r>
            <a:r>
              <a:rPr lang="ja-JP" altLang="en-US" sz="2400" dirty="0" smtClean="0">
                <a:solidFill>
                  <a:schemeClr val="tx1"/>
                </a:solidFill>
              </a:rPr>
              <a:t>した</a:t>
            </a:r>
            <a:r>
              <a:rPr lang="ja-JP" altLang="en-US" sz="2400" dirty="0">
                <a:solidFill>
                  <a:schemeClr val="tx1"/>
                </a:solidFill>
              </a:rPr>
              <a:t>列</a:t>
            </a:r>
            <a:r>
              <a:rPr lang="ja-JP" altLang="en-US" sz="2400" dirty="0" smtClean="0">
                <a:solidFill>
                  <a:schemeClr val="tx1"/>
                </a:solidFill>
              </a:rPr>
              <a:t>のみ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UPDATE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する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0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更新時の注意点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対象のエンティティが</a:t>
            </a:r>
            <a:r>
              <a:rPr kumimoji="1" lang="en-US" altLang="ja-JP" dirty="0" smtClean="0"/>
              <a:t>MANAGED</a:t>
            </a:r>
            <a:r>
              <a:rPr kumimoji="1" lang="ja-JP" altLang="en-US" dirty="0" smtClean="0"/>
              <a:t>状態でないと、更新が反映されない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方法①：</a:t>
            </a:r>
            <a:r>
              <a:rPr lang="en-US" altLang="ja-JP" dirty="0" smtClean="0"/>
              <a:t>find</a:t>
            </a:r>
            <a:r>
              <a:rPr lang="en-US" altLang="ja-JP" dirty="0"/>
              <a:t>()</a:t>
            </a:r>
            <a:r>
              <a:rPr lang="ja-JP" altLang="en-US" dirty="0"/>
              <a:t>で検索したものを変更する</a:t>
            </a:r>
          </a:p>
          <a:p>
            <a:pPr lvl="1"/>
            <a:r>
              <a:rPr lang="ja-JP" altLang="en-US" dirty="0" smtClean="0"/>
              <a:t>方法②：</a:t>
            </a:r>
            <a:r>
              <a:rPr lang="en-US" altLang="ja-JP" dirty="0" smtClean="0"/>
              <a:t>new</a:t>
            </a:r>
            <a:r>
              <a:rPr lang="ja-JP" altLang="en-US" dirty="0"/>
              <a:t>したエンティティを</a:t>
            </a:r>
            <a:r>
              <a:rPr lang="en-US" altLang="ja-JP" dirty="0"/>
              <a:t>merge()</a:t>
            </a:r>
            <a:r>
              <a:rPr lang="ja-JP" altLang="en-US" dirty="0"/>
              <a:t>する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00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これで</a:t>
            </a:r>
            <a:r>
              <a:rPr lang="ja-JP" altLang="en-US" dirty="0"/>
              <a:t>も</a:t>
            </a:r>
            <a:r>
              <a:rPr lang="ja-JP" altLang="en-US" dirty="0" smtClean="0"/>
              <a:t>更新可能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1"/>
            <a:ext cx="8392520" cy="361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=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new</a:t>
            </a:r>
            <a:r>
              <a:rPr lang="en-US" altLang="ja-JP" sz="2800" dirty="0" smtClean="0">
                <a:solidFill>
                  <a:schemeClr val="tx1"/>
                </a:solidFill>
              </a:rPr>
              <a:t> Manufacturer();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m.manufacturerId</a:t>
            </a:r>
            <a:r>
              <a:rPr lang="en-US" altLang="ja-JP" sz="2800" dirty="0" smtClean="0">
                <a:solidFill>
                  <a:schemeClr val="tx1"/>
                </a:solidFill>
              </a:rPr>
              <a:t>(1);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m.setName</a:t>
            </a:r>
            <a:r>
              <a:rPr lang="en-US" altLang="ja-JP" sz="2800" dirty="0">
                <a:solidFill>
                  <a:schemeClr val="tx1"/>
                </a:solidFill>
              </a:rPr>
              <a:t>("FUGA</a:t>
            </a:r>
            <a:r>
              <a:rPr lang="en-US" altLang="ja-JP" sz="28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merge</a:t>
            </a:r>
            <a:r>
              <a:rPr lang="en-US" altLang="ja-JP" sz="2800" dirty="0" smtClean="0">
                <a:solidFill>
                  <a:schemeClr val="tx1"/>
                </a:solidFill>
              </a:rPr>
              <a:t>(m);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8" name="角丸四角形吹き出し 7"/>
          <p:cNvSpPr/>
          <p:nvPr/>
        </p:nvSpPr>
        <p:spPr>
          <a:xfrm>
            <a:off x="4610099" y="4012141"/>
            <a:ext cx="3738562" cy="1270862"/>
          </a:xfrm>
          <a:prstGeom prst="wedgeRoundRectCallout">
            <a:avLst>
              <a:gd name="adj1" fmla="val -90799"/>
              <a:gd name="adj2" fmla="val -3254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new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して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merge()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多田真敏（ただまさとし）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株</a:t>
            </a:r>
            <a:r>
              <a:rPr lang="en-US" altLang="ja-JP" dirty="0" smtClean="0"/>
              <a:t>)</a:t>
            </a:r>
            <a:r>
              <a:rPr lang="ja-JP" altLang="en-US" dirty="0" smtClean="0"/>
              <a:t>カサレアル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大阪</a:t>
            </a:r>
            <a:r>
              <a:rPr lang="ja-JP" altLang="en-US" dirty="0" smtClean="0"/>
              <a:t>出身、香川育ちの</a:t>
            </a:r>
            <a:r>
              <a:rPr lang="en-US" altLang="ja-JP" dirty="0" smtClean="0"/>
              <a:t>31</a:t>
            </a:r>
            <a:r>
              <a:rPr lang="ja-JP" altLang="en-US" dirty="0" smtClean="0"/>
              <a:t>歳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などを中心に研修講師やってます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JJUG CCC</a:t>
            </a:r>
            <a:r>
              <a:rPr lang="ja-JP" altLang="en-US" dirty="0" smtClean="0"/>
              <a:t>は</a:t>
            </a:r>
            <a:r>
              <a:rPr lang="en-US" altLang="ja-JP" dirty="0" smtClean="0"/>
              <a:t>3</a:t>
            </a:r>
            <a:r>
              <a:rPr lang="ja-JP" altLang="en-US" dirty="0" smtClean="0"/>
              <a:t>回連続</a:t>
            </a:r>
            <a:r>
              <a:rPr lang="en-US" altLang="ja-JP" dirty="0" smtClean="0"/>
              <a:t>3</a:t>
            </a:r>
            <a:r>
              <a:rPr lang="ja-JP" altLang="en-US" dirty="0" smtClean="0"/>
              <a:t>回目の出場</a:t>
            </a:r>
            <a:endParaRPr kumimoji="1" lang="en-US" altLang="ja-JP" dirty="0" smtClean="0"/>
          </a:p>
          <a:p>
            <a:r>
              <a:rPr lang="en-US" altLang="ja-JP" dirty="0" smtClean="0"/>
              <a:t>SNS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Twitter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suke_masa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はてなブログ：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 </a:t>
            </a:r>
            <a:r>
              <a:rPr lang="en-US" altLang="ja-JP" dirty="0" smtClean="0"/>
              <a:t>EE</a:t>
            </a:r>
            <a:r>
              <a:rPr lang="ja-JP" altLang="en-US" dirty="0" smtClean="0"/>
              <a:t> 事始め！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：</a:t>
            </a:r>
            <a:r>
              <a:rPr lang="en-US" altLang="ja-JP" dirty="0"/>
              <a:t>https://github.com/MasatoshiTada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028" name="Picture 4" descr="tada-s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960" y="497839"/>
            <a:ext cx="2451354" cy="245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1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91" y="4421713"/>
            <a:ext cx="8392520" cy="194800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これでも更新可能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228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Connection(1168076863)--SELECT MANUFACTURER_ID, ADDRESSLINE1, ADDRESSLINE2, CITY, EMAIL, FAX, NAME, PHONE, REP, STATE, ZIP FROM MANUFACTURER WHERE (MANUFACTURER_ID = ?)</a:t>
            </a:r>
          </a:p>
          <a:p>
            <a:r>
              <a:rPr lang="ja-JP" altLang="en-US" sz="2000" dirty="0">
                <a:solidFill>
                  <a:schemeClr val="tx1"/>
                </a:solidFill>
              </a:rPr>
              <a:t> </a:t>
            </a:r>
            <a:r>
              <a:rPr lang="ja-JP" altLang="en-US" sz="2000" dirty="0" smtClean="0">
                <a:solidFill>
                  <a:schemeClr val="tx1"/>
                </a:solidFill>
              </a:rPr>
              <a:t>   </a:t>
            </a:r>
            <a:r>
              <a:rPr lang="en-US" altLang="ja-JP" sz="2000" dirty="0" smtClean="0">
                <a:solidFill>
                  <a:schemeClr val="tx1"/>
                </a:solidFill>
              </a:rPr>
              <a:t>bind </a:t>
            </a:r>
            <a:r>
              <a:rPr lang="en-US" altLang="ja-JP" sz="2000" dirty="0">
                <a:solidFill>
                  <a:schemeClr val="tx1"/>
                </a:solidFill>
              </a:rPr>
              <a:t>=&gt; [1]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[</a:t>
            </a:r>
            <a:r>
              <a:rPr lang="en-US" altLang="ja-JP" sz="2000" dirty="0">
                <a:solidFill>
                  <a:schemeClr val="tx1"/>
                </a:solidFill>
              </a:rPr>
              <a:t>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Connection(1168076863)--UPDATE MANUFACTURER SET NAME = ? WHERE (MANUFACTURER_ID = ?)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000" dirty="0">
                <a:solidFill>
                  <a:schemeClr val="tx1"/>
                </a:solidFill>
              </a:rPr>
              <a:t>=&gt; [FUGA, 1]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9" name="正方形/長方形 8"/>
          <p:cNvSpPr/>
          <p:nvPr/>
        </p:nvSpPr>
        <p:spPr>
          <a:xfrm>
            <a:off x="991892" y="6075331"/>
            <a:ext cx="7783619" cy="3113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4883701" y="4225830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merge()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時に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SELECT</a:t>
            </a: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→</a:t>
            </a:r>
            <a:r>
              <a:rPr lang="en-US" altLang="ja-JP" sz="2400" dirty="0" smtClean="0">
                <a:solidFill>
                  <a:schemeClr val="tx1"/>
                </a:solidFill>
              </a:rPr>
              <a:t>flush()</a:t>
            </a:r>
            <a:r>
              <a:rPr lang="ja-JP" altLang="en-US" sz="2400" dirty="0" smtClean="0">
                <a:solidFill>
                  <a:schemeClr val="tx1"/>
                </a:solidFill>
              </a:rPr>
              <a:t>時に</a:t>
            </a:r>
            <a:r>
              <a:rPr lang="en-US" altLang="ja-JP" sz="2400" dirty="0" smtClean="0">
                <a:solidFill>
                  <a:schemeClr val="tx1"/>
                </a:solidFill>
              </a:rPr>
              <a:t>UPDATE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82991" y="1828801"/>
            <a:ext cx="8392520" cy="361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=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new</a:t>
            </a:r>
            <a:r>
              <a:rPr lang="en-US" altLang="ja-JP" sz="2800" dirty="0" smtClean="0">
                <a:solidFill>
                  <a:schemeClr val="tx1"/>
                </a:solidFill>
              </a:rPr>
              <a:t> Manufacturer();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m.manufacturerId</a:t>
            </a:r>
            <a:r>
              <a:rPr lang="en-US" altLang="ja-JP" sz="2800" dirty="0" smtClean="0">
                <a:solidFill>
                  <a:schemeClr val="tx1"/>
                </a:solidFill>
              </a:rPr>
              <a:t>(1);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m.setName</a:t>
            </a:r>
            <a:r>
              <a:rPr lang="en-US" altLang="ja-JP" sz="2800" dirty="0">
                <a:solidFill>
                  <a:schemeClr val="tx1"/>
                </a:solidFill>
              </a:rPr>
              <a:t>("FUGA</a:t>
            </a:r>
            <a:r>
              <a:rPr lang="en-US" altLang="ja-JP" sz="28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remove</a:t>
            </a:r>
            <a:r>
              <a:rPr lang="en-US" altLang="ja-JP" sz="2800" dirty="0" smtClean="0">
                <a:solidFill>
                  <a:schemeClr val="tx1"/>
                </a:solidFill>
              </a:rPr>
              <a:t>(m);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2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削除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2706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b="1" dirty="0">
                <a:solidFill>
                  <a:srgbClr val="FF0000"/>
                </a:solidFill>
              </a:rPr>
              <a:t>Exception in thread "main" </a:t>
            </a:r>
            <a:r>
              <a:rPr lang="en-US" altLang="ja-JP" sz="2800" dirty="0" err="1">
                <a:solidFill>
                  <a:schemeClr val="tx1"/>
                </a:solidFill>
              </a:rPr>
              <a:t>java.lang.IllegalArgumentException</a:t>
            </a:r>
            <a:r>
              <a:rPr lang="en-US" altLang="ja-JP" sz="2800" dirty="0">
                <a:solidFill>
                  <a:schemeClr val="tx1"/>
                </a:solidFill>
              </a:rPr>
              <a:t>: Entity must be managed to call remove: </a:t>
            </a:r>
            <a:r>
              <a:rPr lang="en-US" altLang="ja-JP" sz="2800" dirty="0" err="1">
                <a:solidFill>
                  <a:schemeClr val="tx1"/>
                </a:solidFill>
              </a:rPr>
              <a:t>com.example.entity.Manufacturer</a:t>
            </a:r>
            <a:r>
              <a:rPr lang="en-US" altLang="ja-JP" sz="2800" dirty="0">
                <a:solidFill>
                  <a:schemeClr val="tx1"/>
                </a:solidFill>
              </a:rPr>
              <a:t>[ </a:t>
            </a:r>
            <a:r>
              <a:rPr lang="en-US" altLang="ja-JP" sz="2800" dirty="0" err="1">
                <a:solidFill>
                  <a:schemeClr val="tx1"/>
                </a:solidFill>
              </a:rPr>
              <a:t>manufacturerId</a:t>
            </a:r>
            <a:r>
              <a:rPr lang="en-US" altLang="ja-JP" sz="2800" dirty="0">
                <a:solidFill>
                  <a:schemeClr val="tx1"/>
                </a:solidFill>
              </a:rPr>
              <a:t>=1 ], try merging the detached and try the remove again</a:t>
            </a:r>
            <a:r>
              <a:rPr lang="en-US" altLang="ja-JP" sz="2800" dirty="0" smtClean="0">
                <a:solidFill>
                  <a:schemeClr val="tx1"/>
                </a:solidFill>
              </a:rPr>
              <a:t>.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4869752" y="4633993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例外！？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はまりポイント①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削除だけできません問題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33</a:t>
            </a:fld>
            <a:endParaRPr kumimoji="1" lang="ja-JP" altLang="en-US"/>
          </a:p>
        </p:txBody>
      </p:sp>
      <p:pic>
        <p:nvPicPr>
          <p:cNvPr id="6" name="Picture 6" descr="http://ja.netbeans.org/nekobean/nekobean_orz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72" y="2884058"/>
            <a:ext cx="3759604" cy="34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95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</a:t>
            </a:r>
            <a:r>
              <a:rPr lang="ja-JP" altLang="en-US" dirty="0" smtClean="0"/>
              <a:t>再確認</a:t>
            </a:r>
            <a:r>
              <a:rPr lang="en-US" altLang="ja-JP" dirty="0" smtClean="0"/>
              <a:t>】</a:t>
            </a:r>
            <a:r>
              <a:rPr kumimoji="1" lang="ja-JP" altLang="en-US" dirty="0" smtClean="0"/>
              <a:t>エンティティの状態遷移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3686399" y="1666159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NEW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686399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MANAGED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83400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REMOVED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89398" y="3524522"/>
            <a:ext cx="1771202" cy="888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DETACHED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状態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>
            <a:stCxn id="6" idx="2"/>
            <a:endCxn id="7" idx="0"/>
          </p:cNvCxnSpPr>
          <p:nvPr/>
        </p:nvCxnSpPr>
        <p:spPr>
          <a:xfrm>
            <a:off x="4572000" y="2554801"/>
            <a:ext cx="0" cy="96972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2271331" y="3773503"/>
            <a:ext cx="1415068" cy="264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3"/>
            <a:endCxn id="8" idx="1"/>
          </p:cNvCxnSpPr>
          <p:nvPr/>
        </p:nvCxnSpPr>
        <p:spPr>
          <a:xfrm>
            <a:off x="5457601" y="3968843"/>
            <a:ext cx="14257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柱 22"/>
          <p:cNvSpPr/>
          <p:nvPr/>
        </p:nvSpPr>
        <p:spPr>
          <a:xfrm>
            <a:off x="5578072" y="5556479"/>
            <a:ext cx="1184856" cy="840484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DB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63671" y="2696574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persist()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57601" y="3323682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FF0000"/>
                </a:solidFill>
              </a:rPr>
              <a:t>remove()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36360" y="3186846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merge</a:t>
            </a:r>
            <a:r>
              <a:rPr kumimoji="1" lang="en-US" altLang="ja-JP" sz="2400" dirty="0" smtClean="0"/>
              <a:t>()</a:t>
            </a:r>
            <a:endParaRPr kumimoji="1" lang="ja-JP" altLang="en-US" sz="2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15522" y="4342470"/>
            <a:ext cx="15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detach</a:t>
            </a:r>
            <a:r>
              <a:rPr kumimoji="1" lang="en-US" altLang="ja-JP" sz="2400" dirty="0" smtClean="0"/>
              <a:t>()</a:t>
            </a:r>
          </a:p>
          <a:p>
            <a:r>
              <a:rPr lang="en-US" altLang="ja-JP" sz="2400" dirty="0" smtClean="0"/>
              <a:t>clear()</a:t>
            </a:r>
          </a:p>
          <a:p>
            <a:r>
              <a:rPr kumimoji="1" lang="ja-JP" altLang="en-US" sz="2400" dirty="0"/>
              <a:t>コミット</a:t>
            </a:r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2269183" y="4183483"/>
            <a:ext cx="1415068" cy="264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2713147" y="2027283"/>
            <a:ext cx="1266425" cy="152723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933346" y="2190209"/>
            <a:ext cx="99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find</a:t>
            </a:r>
            <a:r>
              <a:rPr kumimoji="1" lang="en-US" altLang="ja-JP" sz="2400" dirty="0" smtClean="0"/>
              <a:t>()</a:t>
            </a:r>
            <a:endParaRPr kumimoji="1" lang="ja-JP" altLang="en-US" sz="2400" dirty="0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4919730" y="4410212"/>
            <a:ext cx="1017431" cy="1146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5499278" y="4380728"/>
            <a:ext cx="1506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flush()</a:t>
            </a:r>
          </a:p>
          <a:p>
            <a:r>
              <a:rPr kumimoji="1" lang="ja-JP" altLang="en-US" sz="2400" dirty="0"/>
              <a:t>コミット</a:t>
            </a:r>
          </a:p>
        </p:txBody>
      </p:sp>
      <p:cxnSp>
        <p:nvCxnSpPr>
          <p:cNvPr id="37" name="直線矢印コネクタ 36"/>
          <p:cNvCxnSpPr>
            <a:stCxn id="7" idx="2"/>
          </p:cNvCxnSpPr>
          <p:nvPr/>
        </p:nvCxnSpPr>
        <p:spPr>
          <a:xfrm>
            <a:off x="4572000" y="4413164"/>
            <a:ext cx="1006072" cy="1181243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4013288" y="5303187"/>
            <a:ext cx="150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refresh()</a:t>
            </a:r>
            <a:endParaRPr kumimoji="1" lang="ja-JP" altLang="en-US" sz="2400" dirty="0"/>
          </a:p>
        </p:txBody>
      </p:sp>
      <p:sp>
        <p:nvSpPr>
          <p:cNvPr id="43" name="円/楕円 42"/>
          <p:cNvSpPr/>
          <p:nvPr/>
        </p:nvSpPr>
        <p:spPr>
          <a:xfrm>
            <a:off x="2269183" y="1666159"/>
            <a:ext cx="443964" cy="44432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吹き出し 29"/>
          <p:cNvSpPr/>
          <p:nvPr/>
        </p:nvSpPr>
        <p:spPr>
          <a:xfrm>
            <a:off x="5715000" y="1339883"/>
            <a:ext cx="3276288" cy="1322831"/>
          </a:xfrm>
          <a:prstGeom prst="wedgeRoundRectCallout">
            <a:avLst>
              <a:gd name="adj1" fmla="val -36247"/>
              <a:gd name="adj2" fmla="val 103490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smtClean="0">
                <a:solidFill>
                  <a:srgbClr val="FF0000"/>
                </a:solidFill>
              </a:rPr>
              <a:t>MANAGED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状態</a:t>
            </a:r>
            <a:endParaRPr lang="en-US" altLang="ja-JP" sz="2800" b="1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2800" b="1" dirty="0" smtClean="0">
                <a:solidFill>
                  <a:srgbClr val="FF0000"/>
                </a:solidFill>
              </a:rPr>
              <a:t>じゃないと</a:t>
            </a:r>
            <a:endParaRPr lang="en-US" altLang="ja-JP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sz="2800" b="1" dirty="0" smtClean="0">
                <a:solidFill>
                  <a:srgbClr val="FF0000"/>
                </a:solidFill>
              </a:rPr>
              <a:t>remove()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できない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64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82991" y="1828801"/>
            <a:ext cx="8392520" cy="40140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= new Manufacturer();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m.manufacturerId</a:t>
            </a:r>
            <a:r>
              <a:rPr lang="en-US" altLang="ja-JP" sz="2800" dirty="0" smtClean="0">
                <a:solidFill>
                  <a:schemeClr val="tx1"/>
                </a:solidFill>
              </a:rPr>
              <a:t>(1);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m.setName</a:t>
            </a:r>
            <a:r>
              <a:rPr lang="en-US" altLang="ja-JP" sz="2800" dirty="0">
                <a:solidFill>
                  <a:schemeClr val="tx1"/>
                </a:solidFill>
              </a:rPr>
              <a:t>("FUGA</a:t>
            </a:r>
            <a:r>
              <a:rPr lang="en-US" altLang="ja-JP" sz="28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merge</a:t>
            </a:r>
            <a:r>
              <a:rPr lang="en-US" altLang="ja-JP" sz="2800" dirty="0" smtClean="0">
                <a:solidFill>
                  <a:schemeClr val="tx1"/>
                </a:solidFill>
              </a:rPr>
              <a:t>(m);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remove</a:t>
            </a:r>
            <a:r>
              <a:rPr lang="en-US" altLang="ja-JP" sz="2800" dirty="0" smtClean="0">
                <a:solidFill>
                  <a:schemeClr val="tx1"/>
                </a:solidFill>
              </a:rPr>
              <a:t>(m);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merge()</a:t>
            </a:r>
            <a:r>
              <a:rPr lang="ja-JP" altLang="en-US" dirty="0" smtClean="0"/>
              <a:t>して削除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4610099" y="4012141"/>
            <a:ext cx="3738562" cy="1270862"/>
          </a:xfrm>
          <a:prstGeom prst="wedgeRoundRectCallout">
            <a:avLst>
              <a:gd name="adj1" fmla="val -90799"/>
              <a:gd name="adj2" fmla="val -3254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merge()</a:t>
            </a:r>
            <a:r>
              <a:rPr lang="ja-JP" altLang="en-US" sz="2400" dirty="0" smtClean="0">
                <a:solidFill>
                  <a:schemeClr val="tx1"/>
                </a:solidFill>
              </a:rPr>
              <a:t>すれば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remove()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できるはず！？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39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merge()</a:t>
            </a:r>
            <a:r>
              <a:rPr lang="ja-JP" altLang="en-US" dirty="0" smtClean="0"/>
              <a:t>して削除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2706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b="1" dirty="0">
                <a:solidFill>
                  <a:srgbClr val="FF0000"/>
                </a:solidFill>
              </a:rPr>
              <a:t>Exception in thread "main" </a:t>
            </a:r>
            <a:r>
              <a:rPr lang="en-US" altLang="ja-JP" sz="2800" dirty="0" err="1">
                <a:solidFill>
                  <a:schemeClr val="tx1"/>
                </a:solidFill>
              </a:rPr>
              <a:t>java.lang.IllegalArgumentException</a:t>
            </a:r>
            <a:r>
              <a:rPr lang="en-US" altLang="ja-JP" sz="2800" dirty="0">
                <a:solidFill>
                  <a:schemeClr val="tx1"/>
                </a:solidFill>
              </a:rPr>
              <a:t>: Entity must be managed to call remove: </a:t>
            </a:r>
            <a:r>
              <a:rPr lang="en-US" altLang="ja-JP" sz="2800" dirty="0" err="1">
                <a:solidFill>
                  <a:schemeClr val="tx1"/>
                </a:solidFill>
              </a:rPr>
              <a:t>com.example.entity.Manufacturer</a:t>
            </a:r>
            <a:r>
              <a:rPr lang="en-US" altLang="ja-JP" sz="2800" dirty="0">
                <a:solidFill>
                  <a:schemeClr val="tx1"/>
                </a:solidFill>
              </a:rPr>
              <a:t>[ </a:t>
            </a:r>
            <a:r>
              <a:rPr lang="en-US" altLang="ja-JP" sz="2800" dirty="0" err="1">
                <a:solidFill>
                  <a:schemeClr val="tx1"/>
                </a:solidFill>
              </a:rPr>
              <a:t>manufacturerId</a:t>
            </a:r>
            <a:r>
              <a:rPr lang="en-US" altLang="ja-JP" sz="2800" dirty="0">
                <a:solidFill>
                  <a:schemeClr val="tx1"/>
                </a:solidFill>
              </a:rPr>
              <a:t>=1 ], try merging the detached and try the remove again</a:t>
            </a:r>
            <a:r>
              <a:rPr lang="en-US" altLang="ja-JP" sz="2800" dirty="0" smtClean="0">
                <a:solidFill>
                  <a:schemeClr val="tx1"/>
                </a:solidFill>
              </a:rPr>
              <a:t>.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4262034" y="4633993"/>
            <a:ext cx="4346280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同じ例外！？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MANAGED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になってない！？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はまりポイント②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merge()</a:t>
            </a:r>
            <a:r>
              <a:rPr kumimoji="1" lang="ja-JP" altLang="en-US" dirty="0" smtClean="0"/>
              <a:t>できません問題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37</a:t>
            </a:fld>
            <a:endParaRPr kumimoji="1" lang="ja-JP" altLang="en-US"/>
          </a:p>
        </p:txBody>
      </p:sp>
      <p:pic>
        <p:nvPicPr>
          <p:cNvPr id="6" name="Picture 6" descr="http://ja.netbeans.org/nekobean/nekobean_orz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72" y="2884058"/>
            <a:ext cx="3759604" cy="34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0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Javadoc</a:t>
            </a:r>
            <a:r>
              <a:rPr kumimoji="1" lang="ja-JP" altLang="en-US" dirty="0" smtClean="0"/>
              <a:t>を確認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38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89" y="1930400"/>
            <a:ext cx="7882020" cy="39410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1360382" y="2727697"/>
            <a:ext cx="421924" cy="402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69089" y="4832884"/>
            <a:ext cx="6382640" cy="10385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>
          <a:xfrm>
            <a:off x="4572085" y="1404847"/>
            <a:ext cx="4346280" cy="1270862"/>
          </a:xfrm>
          <a:prstGeom prst="wedgeRoundRectCallout">
            <a:avLst>
              <a:gd name="adj1" fmla="val -110995"/>
              <a:gd name="adj2" fmla="val 5838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merge()</a:t>
            </a:r>
            <a:r>
              <a:rPr lang="ja-JP" altLang="en-US" sz="2400" dirty="0" smtClean="0">
                <a:solidFill>
                  <a:schemeClr val="tx1"/>
                </a:solidFill>
              </a:rPr>
              <a:t>に戻り値がある！？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7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JSR 338</a:t>
            </a:r>
            <a:r>
              <a:rPr lang="en-US" altLang="ja-JP" dirty="0"/>
              <a:t>(</a:t>
            </a:r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2.1</a:t>
            </a:r>
            <a:r>
              <a:rPr kumimoji="1" lang="ja-JP" altLang="en-US" dirty="0" smtClean="0"/>
              <a:t>の仕様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を確認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2550895"/>
          </a:xfrm>
        </p:spPr>
        <p:txBody>
          <a:bodyPr/>
          <a:lstStyle/>
          <a:p>
            <a:r>
              <a:rPr lang="en-US" altLang="ja-JP" dirty="0" smtClean="0"/>
              <a:t>3.2.7.1 Merging Detached Entity State</a:t>
            </a:r>
          </a:p>
          <a:p>
            <a:pPr lvl="1"/>
            <a:r>
              <a:rPr lang="ja-JP" altLang="en-US" dirty="0" smtClean="0"/>
              <a:t>エンティティ</a:t>
            </a:r>
            <a:r>
              <a:rPr lang="en-US" altLang="ja-JP" dirty="0" smtClean="0"/>
              <a:t>X</a:t>
            </a:r>
            <a:r>
              <a:rPr lang="ja-JP" altLang="en-US" dirty="0" smtClean="0"/>
              <a:t>が</a:t>
            </a:r>
            <a:r>
              <a:rPr lang="en-US" altLang="ja-JP" dirty="0" smtClean="0"/>
              <a:t>DETACHED</a:t>
            </a:r>
            <a:r>
              <a:rPr lang="ja-JP" altLang="en-US" dirty="0" smtClean="0"/>
              <a:t>状態の場合、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X</a:t>
            </a:r>
            <a:r>
              <a:rPr lang="ja-JP" altLang="en-US" dirty="0" smtClean="0"/>
              <a:t>と同じ識別子を持つ</a:t>
            </a:r>
            <a:r>
              <a:rPr lang="en-US" altLang="ja-JP" dirty="0" smtClean="0"/>
              <a:t>MANAGED</a:t>
            </a:r>
            <a:r>
              <a:rPr lang="ja-JP" altLang="en-US" dirty="0" smtClean="0"/>
              <a:t>状態の</a:t>
            </a:r>
            <a:r>
              <a:rPr lang="en-US" altLang="ja-JP" dirty="0" smtClean="0"/>
              <a:t>X’</a:t>
            </a:r>
            <a:r>
              <a:rPr lang="ja-JP" altLang="en-US" dirty="0" smtClean="0"/>
              <a:t>にコピーされる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または</a:t>
            </a:r>
            <a:r>
              <a:rPr lang="en-US" altLang="ja-JP" dirty="0" smtClean="0"/>
              <a:t>MANAGED</a:t>
            </a:r>
            <a:r>
              <a:rPr lang="ja-JP" altLang="en-US" dirty="0" smtClean="0"/>
              <a:t>状態の</a:t>
            </a:r>
            <a:r>
              <a:rPr lang="en-US" altLang="ja-JP" dirty="0" smtClean="0"/>
              <a:t>X’</a:t>
            </a:r>
            <a:r>
              <a:rPr lang="ja-JP" altLang="en-US" dirty="0" smtClean="0"/>
              <a:t>が新規生成される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83114" y="4818054"/>
            <a:ext cx="8177941" cy="14723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merge()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の</a:t>
            </a:r>
            <a:r>
              <a:rPr lang="ja-JP" altLang="en-US" sz="2800" dirty="0">
                <a:solidFill>
                  <a:schemeClr val="tx1"/>
                </a:solidFill>
              </a:rPr>
              <a:t>引数</a:t>
            </a:r>
            <a:r>
              <a:rPr lang="ja-JP" altLang="en-US" sz="2800" dirty="0" smtClean="0">
                <a:solidFill>
                  <a:schemeClr val="tx1"/>
                </a:solidFill>
              </a:rPr>
              <a:t>のコピーが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MANAGED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状態になり、それが戻り値となる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→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引数自体は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MANAGED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状態にならない！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9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7998715" cy="4125910"/>
          </a:xfrm>
        </p:spPr>
        <p:txBody>
          <a:bodyPr/>
          <a:lstStyle/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の概要</a:t>
            </a:r>
            <a:endParaRPr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CRUD</a:t>
            </a:r>
            <a:r>
              <a:rPr kumimoji="1" lang="ja-JP" altLang="en-US" dirty="0" smtClean="0"/>
              <a:t>操作とエンティティの状態</a:t>
            </a:r>
            <a:endParaRPr kumimoji="1"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lang="en-US" altLang="ja-JP" dirty="0" smtClean="0"/>
              <a:t>1</a:t>
            </a:r>
            <a:r>
              <a:rPr lang="ja-JP" altLang="en-US" dirty="0" smtClean="0"/>
              <a:t>対</a:t>
            </a:r>
            <a:r>
              <a:rPr lang="en-US" altLang="ja-JP" dirty="0" smtClean="0"/>
              <a:t>N</a:t>
            </a:r>
            <a:r>
              <a:rPr lang="ja-JP" altLang="en-US" dirty="0" smtClean="0"/>
              <a:t>のリレーション</a:t>
            </a:r>
            <a:endParaRPr lang="en-US" altLang="ja-JP" dirty="0" smtClean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Persistence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Query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Language</a:t>
            </a:r>
            <a:r>
              <a:rPr lang="en-US" altLang="ja-JP" dirty="0" smtClean="0"/>
              <a:t>(</a:t>
            </a:r>
            <a:r>
              <a:rPr kumimoji="1" lang="en-US" altLang="ja-JP" dirty="0" smtClean="0"/>
              <a:t>JPQL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382991" y="1828801"/>
            <a:ext cx="8392520" cy="399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tx.begin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dirty="0" smtClean="0">
                <a:solidFill>
                  <a:schemeClr val="tx1"/>
                </a:solidFill>
              </a:rPr>
              <a:t>m = new Manufacturer();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m.manufacturerId</a:t>
            </a:r>
            <a:r>
              <a:rPr lang="en-US" altLang="ja-JP" sz="2800" dirty="0" smtClean="0">
                <a:solidFill>
                  <a:schemeClr val="tx1"/>
                </a:solidFill>
              </a:rPr>
              <a:t>(1);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m.setName</a:t>
            </a:r>
            <a:r>
              <a:rPr lang="en-US" altLang="ja-JP" sz="2800" dirty="0">
                <a:solidFill>
                  <a:schemeClr val="tx1"/>
                </a:solidFill>
              </a:rPr>
              <a:t>("FUGA</a:t>
            </a:r>
            <a:r>
              <a:rPr lang="en-US" altLang="ja-JP" sz="2800" dirty="0" smtClean="0">
                <a:solidFill>
                  <a:schemeClr val="tx1"/>
                </a:solidFill>
              </a:rPr>
              <a:t>");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Manufacturer 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managedManu</a:t>
            </a:r>
            <a:r>
              <a:rPr lang="en-US" altLang="ja-JP" sz="2800" dirty="0" smtClean="0">
                <a:solidFill>
                  <a:schemeClr val="tx1"/>
                </a:solidFill>
              </a:rPr>
              <a:t> =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em.merge</a:t>
            </a:r>
            <a:r>
              <a:rPr lang="en-US" altLang="ja-JP" sz="2800" dirty="0" smtClean="0">
                <a:solidFill>
                  <a:schemeClr val="tx1"/>
                </a:solidFill>
              </a:rPr>
              <a:t>(m);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em.remove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managedManu</a:t>
            </a:r>
            <a:r>
              <a:rPr lang="en-US" altLang="ja-JP" sz="2800" dirty="0" smtClean="0">
                <a:solidFill>
                  <a:schemeClr val="tx1"/>
                </a:solidFill>
              </a:rPr>
              <a:t>);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em.flush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削除</a:t>
            </a:r>
            <a:r>
              <a:rPr kumimoji="1" lang="ja-JP" altLang="en-US" dirty="0" smtClean="0"/>
              <a:t>プログラムを修正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4572085" y="1404847"/>
            <a:ext cx="4346280" cy="1270862"/>
          </a:xfrm>
          <a:prstGeom prst="wedgeRoundRectCallout">
            <a:avLst>
              <a:gd name="adj1" fmla="val -21491"/>
              <a:gd name="adj2" fmla="val 155950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merge()</a:t>
            </a:r>
            <a:r>
              <a:rPr lang="ja-JP" altLang="en-US" sz="2400" dirty="0" smtClean="0">
                <a:solidFill>
                  <a:schemeClr val="tx1"/>
                </a:solidFill>
              </a:rPr>
              <a:t>の戻り値を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remove()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18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91" y="4391567"/>
            <a:ext cx="8392520" cy="205771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削除プログラムを修正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27619"/>
            <a:ext cx="8392520" cy="2287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Connection(1168076863)--SELECT MANUFACTURER_ID, ADDRESSLINE1, ADDRESSLINE2, CITY, EMAIL, FAX, NAME, PHONE, REP, STATE, ZIP FROM MANUFACTURER WHERE (MANUFACTURER_ID = ?)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000" dirty="0">
                <a:solidFill>
                  <a:schemeClr val="tx1"/>
                </a:solidFill>
              </a:rPr>
              <a:t>=&gt; [1]</a:t>
            </a:r>
          </a:p>
          <a:p>
            <a:r>
              <a:rPr lang="en-US" altLang="ja-JP" sz="2000" dirty="0" smtClean="0">
                <a:solidFill>
                  <a:schemeClr val="tx1"/>
                </a:solidFill>
              </a:rPr>
              <a:t>[</a:t>
            </a:r>
            <a:r>
              <a:rPr lang="en-US" altLang="ja-JP" sz="2000" dirty="0">
                <a:solidFill>
                  <a:schemeClr val="tx1"/>
                </a:solidFill>
              </a:rPr>
              <a:t>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</a:t>
            </a:r>
            <a:r>
              <a:rPr lang="en-US" altLang="ja-JP" sz="2000" b="1" dirty="0">
                <a:solidFill>
                  <a:srgbClr val="FF0000"/>
                </a:solidFill>
              </a:rPr>
              <a:t>DELETE FROM MANUFACTURER WHERE (MANUFACTURER_ID = ?)</a:t>
            </a:r>
          </a:p>
          <a:p>
            <a:r>
              <a:rPr lang="en-US" altLang="ja-JP" sz="2000" b="1" dirty="0" smtClean="0">
                <a:solidFill>
                  <a:srgbClr val="FF0000"/>
                </a:solidFill>
              </a:rPr>
              <a:t>    bind </a:t>
            </a:r>
            <a:r>
              <a:rPr lang="en-US" altLang="ja-JP" sz="2000" b="1" dirty="0">
                <a:solidFill>
                  <a:srgbClr val="FF0000"/>
                </a:solidFill>
              </a:rPr>
              <a:t>=&gt; [1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]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2991" y="1379348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4883701" y="4225830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ちゃんと削除されてる</a:t>
            </a:r>
            <a:r>
              <a:rPr lang="ja-JP" altLang="en-US" sz="2400" dirty="0">
                <a:solidFill>
                  <a:schemeClr val="tx1"/>
                </a:solidFill>
              </a:rPr>
              <a:t>！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0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別</a:t>
            </a:r>
            <a:r>
              <a:rPr lang="ja-JP" altLang="en-US" dirty="0"/>
              <a:t>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別解①</a:t>
            </a:r>
            <a:r>
              <a:rPr lang="ja-JP" altLang="en-US" dirty="0"/>
              <a:t>：</a:t>
            </a:r>
            <a:r>
              <a:rPr kumimoji="1" lang="en-US" altLang="ja-JP" dirty="0" smtClean="0"/>
              <a:t>find()</a:t>
            </a:r>
            <a:r>
              <a:rPr kumimoji="1" lang="ja-JP" altLang="en-US" dirty="0" smtClean="0"/>
              <a:t>で取得したエンティティを</a:t>
            </a:r>
            <a:r>
              <a:rPr kumimoji="1" lang="en-US" altLang="ja-JP" dirty="0" smtClean="0"/>
              <a:t>remove()</a:t>
            </a:r>
            <a:r>
              <a:rPr kumimoji="1" lang="ja-JP" altLang="en-US" dirty="0" smtClean="0"/>
              <a:t>する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find()</a:t>
            </a:r>
            <a:r>
              <a:rPr lang="ja-JP" altLang="en-US" dirty="0" smtClean="0"/>
              <a:t>したものは</a:t>
            </a:r>
            <a:r>
              <a:rPr lang="en-US" altLang="ja-JP" dirty="0" smtClean="0"/>
              <a:t>MANAGED</a:t>
            </a:r>
            <a:r>
              <a:rPr lang="ja-JP" altLang="en-US" dirty="0" smtClean="0"/>
              <a:t>状態</a:t>
            </a:r>
            <a:endParaRPr lang="en-US" altLang="ja-JP" dirty="0" smtClean="0"/>
          </a:p>
          <a:p>
            <a:r>
              <a:rPr kumimoji="1" lang="ja-JP" altLang="en-US" dirty="0" smtClean="0"/>
              <a:t>別解②：</a:t>
            </a:r>
            <a:r>
              <a:rPr kumimoji="1" lang="en-US" altLang="ja-JP" dirty="0" smtClean="0"/>
              <a:t>DELETE</a:t>
            </a:r>
            <a:r>
              <a:rPr kumimoji="1" lang="ja-JP" altLang="en-US" dirty="0" smtClean="0"/>
              <a:t>文を使う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DB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アクセスが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回で済む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0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もう少し詳しく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merge()</a:t>
            </a:r>
            <a:r>
              <a:rPr kumimoji="1" lang="ja-JP" altLang="en-US" dirty="0" smtClean="0"/>
              <a:t>でも</a:t>
            </a:r>
            <a:r>
              <a:rPr kumimoji="1" lang="en-US" altLang="ja-JP" dirty="0" smtClean="0"/>
              <a:t>INSERT</a:t>
            </a:r>
            <a:r>
              <a:rPr kumimoji="1" lang="ja-JP" altLang="en-US" dirty="0" smtClean="0"/>
              <a:t>は可能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persist()</a:t>
            </a:r>
            <a:r>
              <a:rPr lang="ja-JP" altLang="en-US" dirty="0" smtClean="0"/>
              <a:t>は主キー重複の際は例外発生、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merge()</a:t>
            </a:r>
            <a:r>
              <a:rPr lang="ja-JP" altLang="en-US" dirty="0" smtClean="0"/>
              <a:t>は</a:t>
            </a:r>
            <a:r>
              <a:rPr lang="ja-JP" altLang="en-US" dirty="0"/>
              <a:t>主キー重複の際</a:t>
            </a:r>
            <a:r>
              <a:rPr lang="ja-JP" altLang="en-US" dirty="0" smtClean="0"/>
              <a:t>は</a:t>
            </a:r>
            <a:r>
              <a:rPr lang="ja-JP" altLang="en-US" dirty="0"/>
              <a:t>例外</a:t>
            </a:r>
            <a:r>
              <a:rPr lang="ja-JP" altLang="en-US" dirty="0" smtClean="0"/>
              <a:t>にならず、</a:t>
            </a:r>
            <a:r>
              <a:rPr lang="en-US" altLang="ja-JP" dirty="0" smtClean="0"/>
              <a:t>SELECT</a:t>
            </a:r>
            <a:r>
              <a:rPr lang="ja-JP" altLang="en-US" dirty="0" smtClean="0"/>
              <a:t>後に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す</a:t>
            </a:r>
            <a:r>
              <a:rPr lang="ja-JP" altLang="en-US" dirty="0"/>
              <a:t>る</a:t>
            </a:r>
            <a:endParaRPr kumimoji="1" lang="en-US" altLang="ja-JP" dirty="0" smtClean="0"/>
          </a:p>
          <a:p>
            <a:r>
              <a:rPr lang="en-US" altLang="ja-JP" dirty="0" smtClean="0"/>
              <a:t>flush()</a:t>
            </a:r>
            <a:r>
              <a:rPr lang="ja-JP" altLang="en-US" dirty="0" smtClean="0"/>
              <a:t>時に、</a:t>
            </a:r>
            <a:r>
              <a:rPr lang="en-US" altLang="ja-JP" dirty="0" smtClean="0"/>
              <a:t>MANAGED</a:t>
            </a:r>
            <a:r>
              <a:rPr lang="ja-JP" altLang="en-US" dirty="0" smtClean="0"/>
              <a:t>状態のエンティティと、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との差分（変更分）を一気に反映する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SQL</a:t>
            </a:r>
            <a:r>
              <a:rPr lang="ja-JP" altLang="en-US" dirty="0" smtClean="0"/>
              <a:t>発行タイミング等は</a:t>
            </a:r>
            <a:r>
              <a:rPr lang="en-US" altLang="ja-JP" dirty="0" smtClean="0"/>
              <a:t>JPA</a:t>
            </a:r>
            <a:r>
              <a:rPr lang="ja-JP" altLang="en-US" dirty="0" smtClean="0"/>
              <a:t>実装によって異なる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46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③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対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リレーション</a:t>
            </a:r>
            <a:endParaRPr kumimoji="1" lang="ja-JP" altLang="en-US" sz="4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63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1688150"/>
            <a:ext cx="8001001" cy="628330"/>
          </a:xfrm>
        </p:spPr>
        <p:txBody>
          <a:bodyPr/>
          <a:lstStyle/>
          <a:p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OneToMany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ManyToOne</a:t>
            </a:r>
            <a:r>
              <a:rPr kumimoji="1" lang="ja-JP" altLang="en-US" dirty="0" smtClean="0"/>
              <a:t>で表現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45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5825" y="2323812"/>
            <a:ext cx="8392520" cy="1876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@Entity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public class Manufacturer </a:t>
            </a:r>
            <a:r>
              <a:rPr lang="en-US" altLang="ja-JP" sz="2400" dirty="0" smtClean="0">
                <a:solidFill>
                  <a:schemeClr val="tx1"/>
                </a:solidFill>
              </a:rPr>
              <a:t>{  // </a:t>
            </a:r>
            <a:r>
              <a:rPr lang="ja-JP" altLang="en-US" sz="2400" dirty="0" smtClean="0">
                <a:solidFill>
                  <a:schemeClr val="tx1"/>
                </a:solidFill>
              </a:rPr>
              <a:t>製造者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</a:t>
            </a:r>
            <a:r>
              <a:rPr lang="en-US" altLang="ja-JP" sz="2400" b="1" dirty="0">
                <a:solidFill>
                  <a:srgbClr val="FF0000"/>
                </a:solidFill>
              </a:rPr>
              <a:t>@</a:t>
            </a:r>
            <a:r>
              <a:rPr lang="en-US" altLang="ja-JP" sz="2400" b="1" dirty="0" err="1">
                <a:solidFill>
                  <a:srgbClr val="FF0000"/>
                </a:solidFill>
              </a:rPr>
              <a:t>OneToMany</a:t>
            </a:r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2400" dirty="0" smtClean="0">
                <a:solidFill>
                  <a:schemeClr val="tx1"/>
                </a:solidFill>
              </a:rPr>
              <a:t>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</a:t>
            </a:r>
            <a:r>
              <a:rPr lang="en-US" altLang="ja-JP" sz="2400" b="1" dirty="0">
                <a:solidFill>
                  <a:srgbClr val="FF0000"/>
                </a:solidFill>
              </a:rPr>
              <a:t>List&lt;Product&gt;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productList</a:t>
            </a:r>
            <a:r>
              <a:rPr lang="en-US" altLang="ja-JP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75825" y="4413309"/>
            <a:ext cx="8392520" cy="1876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@Entity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public class </a:t>
            </a:r>
            <a:r>
              <a:rPr lang="en-US" altLang="ja-JP" sz="2400" dirty="0" smtClean="0">
                <a:solidFill>
                  <a:schemeClr val="tx1"/>
                </a:solidFill>
              </a:rPr>
              <a:t>Product {  // </a:t>
            </a:r>
            <a:r>
              <a:rPr lang="ja-JP" altLang="en-US" sz="2400" dirty="0" smtClean="0">
                <a:solidFill>
                  <a:schemeClr val="tx1"/>
                </a:solidFill>
              </a:rPr>
              <a:t>製品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@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ManyToOne</a:t>
            </a:r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2400" dirty="0" smtClean="0">
                <a:solidFill>
                  <a:schemeClr val="tx1"/>
                </a:solidFill>
              </a:rPr>
              <a:t>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Manufacturer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manufacturer</a:t>
            </a:r>
            <a:r>
              <a:rPr lang="en-US" altLang="ja-JP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7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カスケード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2167570"/>
          </a:xfrm>
        </p:spPr>
        <p:txBody>
          <a:bodyPr/>
          <a:lstStyle/>
          <a:p>
            <a:r>
              <a:rPr kumimoji="1" lang="ja-JP" altLang="en-US" dirty="0" smtClean="0"/>
              <a:t>関連のあるエンティティに対して、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道連れに同じ操作を行う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CascadeType</a:t>
            </a:r>
            <a:r>
              <a:rPr lang="ja-JP" altLang="en-US" dirty="0" smtClean="0"/>
              <a:t>は</a:t>
            </a:r>
            <a:r>
              <a:rPr lang="en-US" altLang="ja-JP" dirty="0" smtClean="0"/>
              <a:t>ALL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DETACH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FLUSH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PERSIST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REFRESH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REMOVE</a:t>
            </a:r>
            <a:r>
              <a:rPr lang="ja-JP" altLang="en-US" dirty="0" smtClean="0"/>
              <a:t>の</a:t>
            </a:r>
            <a:r>
              <a:rPr lang="en-US" altLang="ja-JP" dirty="0" smtClean="0"/>
              <a:t>6</a:t>
            </a:r>
            <a:r>
              <a:rPr lang="ja-JP" altLang="en-US" dirty="0" smtClean="0"/>
              <a:t>種類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46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75825" y="4328160"/>
            <a:ext cx="8392520" cy="1876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@Entity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public class Manufacturer </a:t>
            </a:r>
            <a:r>
              <a:rPr lang="en-US" altLang="ja-JP" sz="2400" dirty="0" smtClean="0">
                <a:solidFill>
                  <a:schemeClr val="tx1"/>
                </a:solidFill>
              </a:rPr>
              <a:t>{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@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OneToMany</a:t>
            </a:r>
            <a:r>
              <a:rPr lang="en-US" altLang="ja-JP" sz="2400" dirty="0" smtClean="0">
                <a:solidFill>
                  <a:schemeClr val="tx1"/>
                </a:solidFill>
              </a:rPr>
              <a:t>(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cascade = 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CascadeType.ALL</a:t>
            </a:r>
            <a:r>
              <a:rPr lang="en-US" altLang="ja-JP" sz="2400" dirty="0" smtClean="0">
                <a:solidFill>
                  <a:schemeClr val="tx1"/>
                </a:solidFill>
              </a:rPr>
              <a:t>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List&lt;Product&gt; </a:t>
            </a:r>
            <a:r>
              <a:rPr lang="en-US" altLang="ja-JP" sz="2400" dirty="0" err="1">
                <a:solidFill>
                  <a:schemeClr val="tx1"/>
                </a:solidFill>
              </a:rPr>
              <a:t>productList</a:t>
            </a:r>
            <a:r>
              <a:rPr lang="en-US" altLang="ja-JP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1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カスケードの活用例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64357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受注</a:t>
            </a:r>
            <a:r>
              <a:rPr lang="en-US" altLang="ja-JP" dirty="0"/>
              <a:t>(</a:t>
            </a:r>
            <a:r>
              <a:rPr lang="en-US" altLang="ja-JP" dirty="0" smtClean="0"/>
              <a:t>1</a:t>
            </a:r>
            <a:r>
              <a:rPr lang="ja-JP" altLang="en-US" dirty="0" smtClean="0"/>
              <a:t>側</a:t>
            </a:r>
            <a:r>
              <a:rPr lang="en-US" altLang="ja-JP" dirty="0" smtClean="0"/>
              <a:t>)</a:t>
            </a:r>
            <a:r>
              <a:rPr kumimoji="1" lang="ja-JP" altLang="en-US" dirty="0" smtClean="0"/>
              <a:t>と受注明細</a:t>
            </a:r>
            <a:r>
              <a:rPr kumimoji="1" lang="en-US" altLang="ja-JP" dirty="0" smtClean="0"/>
              <a:t>(N</a:t>
            </a:r>
            <a:r>
              <a:rPr kumimoji="1" lang="ja-JP" altLang="en-US" dirty="0" smtClean="0"/>
              <a:t>側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を一括登録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47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17537" y="3169920"/>
            <a:ext cx="8509095" cy="31197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3200" dirty="0" smtClean="0">
                <a:solidFill>
                  <a:schemeClr val="tx1"/>
                </a:solidFill>
              </a:rPr>
              <a:t>受注 </a:t>
            </a:r>
            <a:r>
              <a:rPr lang="en-US" altLang="ja-JP" sz="3200" dirty="0" smtClean="0">
                <a:solidFill>
                  <a:schemeClr val="tx1"/>
                </a:solidFill>
              </a:rPr>
              <a:t>order = new </a:t>
            </a:r>
            <a:r>
              <a:rPr lang="ja-JP" altLang="en-US" sz="3200" dirty="0" smtClean="0">
                <a:solidFill>
                  <a:schemeClr val="tx1"/>
                </a:solidFill>
              </a:rPr>
              <a:t>受注</a:t>
            </a:r>
            <a:r>
              <a:rPr lang="en-US" altLang="ja-JP" sz="3200" dirty="0" smtClean="0">
                <a:solidFill>
                  <a:schemeClr val="tx1"/>
                </a:solidFill>
              </a:rPr>
              <a:t>(</a:t>
            </a:r>
            <a:r>
              <a:rPr lang="ja-JP" altLang="en-US" sz="3200" dirty="0">
                <a:solidFill>
                  <a:schemeClr val="tx1"/>
                </a:solidFill>
              </a:rPr>
              <a:t>・・・</a:t>
            </a:r>
            <a:r>
              <a:rPr lang="en-US" altLang="ja-JP" sz="32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3200" dirty="0" err="1" smtClean="0">
                <a:solidFill>
                  <a:schemeClr val="tx1"/>
                </a:solidFill>
              </a:rPr>
              <a:t>order.addDetail</a:t>
            </a:r>
            <a:r>
              <a:rPr lang="en-US" altLang="ja-JP" sz="3200" dirty="0" smtClean="0">
                <a:solidFill>
                  <a:schemeClr val="tx1"/>
                </a:solidFill>
              </a:rPr>
              <a:t>(new </a:t>
            </a:r>
            <a:r>
              <a:rPr lang="ja-JP" altLang="en-US" sz="3200" dirty="0">
                <a:solidFill>
                  <a:schemeClr val="tx1"/>
                </a:solidFill>
              </a:rPr>
              <a:t>受注明細</a:t>
            </a:r>
            <a:r>
              <a:rPr lang="en-US" altLang="ja-JP" sz="3200" dirty="0" smtClean="0">
                <a:solidFill>
                  <a:schemeClr val="tx1"/>
                </a:solidFill>
              </a:rPr>
              <a:t>(</a:t>
            </a:r>
            <a:r>
              <a:rPr lang="ja-JP" altLang="en-US" sz="32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3200" dirty="0" smtClean="0">
                <a:solidFill>
                  <a:schemeClr val="tx1"/>
                </a:solidFill>
              </a:rPr>
              <a:t>));</a:t>
            </a:r>
          </a:p>
          <a:p>
            <a:r>
              <a:rPr lang="en-US" altLang="ja-JP" sz="3200" dirty="0" err="1" smtClean="0">
                <a:solidFill>
                  <a:schemeClr val="tx1"/>
                </a:solidFill>
              </a:rPr>
              <a:t>order.addDetail</a:t>
            </a:r>
            <a:r>
              <a:rPr lang="en-US" altLang="ja-JP" sz="3200" dirty="0" smtClean="0">
                <a:solidFill>
                  <a:schemeClr val="tx1"/>
                </a:solidFill>
              </a:rPr>
              <a:t>(new </a:t>
            </a:r>
            <a:r>
              <a:rPr lang="ja-JP" altLang="en-US" sz="3200" dirty="0">
                <a:solidFill>
                  <a:schemeClr val="tx1"/>
                </a:solidFill>
              </a:rPr>
              <a:t>受注明細</a:t>
            </a:r>
            <a:r>
              <a:rPr lang="en-US" altLang="ja-JP" sz="3200" dirty="0" smtClean="0">
                <a:solidFill>
                  <a:schemeClr val="tx1"/>
                </a:solidFill>
              </a:rPr>
              <a:t>(</a:t>
            </a:r>
            <a:r>
              <a:rPr lang="ja-JP" altLang="en-US" sz="3200" dirty="0">
                <a:solidFill>
                  <a:schemeClr val="tx1"/>
                </a:solidFill>
              </a:rPr>
              <a:t>・・・</a:t>
            </a:r>
            <a:r>
              <a:rPr lang="en-US" altLang="ja-JP" sz="3200" dirty="0" smtClean="0">
                <a:solidFill>
                  <a:schemeClr val="tx1"/>
                </a:solidFill>
              </a:rPr>
              <a:t>));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en-US" altLang="ja-JP" sz="3200" dirty="0" err="1" smtClean="0">
                <a:solidFill>
                  <a:schemeClr val="tx1"/>
                </a:solidFill>
              </a:rPr>
              <a:t>order.addDetail</a:t>
            </a:r>
            <a:r>
              <a:rPr lang="en-US" altLang="ja-JP" sz="3200" dirty="0" smtClean="0">
                <a:solidFill>
                  <a:schemeClr val="tx1"/>
                </a:solidFill>
              </a:rPr>
              <a:t>(new </a:t>
            </a:r>
            <a:r>
              <a:rPr lang="ja-JP" altLang="en-US" sz="3200" dirty="0">
                <a:solidFill>
                  <a:schemeClr val="tx1"/>
                </a:solidFill>
              </a:rPr>
              <a:t>受注明細</a:t>
            </a:r>
            <a:r>
              <a:rPr lang="en-US" altLang="ja-JP" sz="3200" dirty="0" smtClean="0">
                <a:solidFill>
                  <a:schemeClr val="tx1"/>
                </a:solidFill>
              </a:rPr>
              <a:t>(</a:t>
            </a:r>
            <a:r>
              <a:rPr lang="ja-JP" altLang="en-US" sz="3200" dirty="0">
                <a:solidFill>
                  <a:schemeClr val="tx1"/>
                </a:solidFill>
              </a:rPr>
              <a:t>・・・</a:t>
            </a:r>
            <a:r>
              <a:rPr lang="en-US" altLang="ja-JP" sz="3200" dirty="0" smtClean="0">
                <a:solidFill>
                  <a:schemeClr val="tx1"/>
                </a:solidFill>
              </a:rPr>
              <a:t>));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en-US" altLang="ja-JP" sz="3200" b="1" dirty="0" smtClean="0">
                <a:solidFill>
                  <a:srgbClr val="FF0000"/>
                </a:solidFill>
              </a:rPr>
              <a:t>// 3</a:t>
            </a:r>
            <a:r>
              <a:rPr lang="ja-JP" altLang="en-US" sz="3200" b="1" dirty="0" err="1" smtClean="0">
                <a:solidFill>
                  <a:srgbClr val="FF0000"/>
                </a:solidFill>
              </a:rPr>
              <a:t>つの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受注明細</a:t>
            </a:r>
            <a:r>
              <a:rPr lang="ja-JP" altLang="en-US" sz="3200" b="1" dirty="0">
                <a:solidFill>
                  <a:srgbClr val="FF0000"/>
                </a:solidFill>
              </a:rPr>
              <a:t>も同時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に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INSER</a:t>
            </a:r>
            <a:r>
              <a:rPr lang="en-US" altLang="ja-JP" sz="3200" b="1" dirty="0">
                <a:solidFill>
                  <a:srgbClr val="FF0000"/>
                </a:solidFill>
              </a:rPr>
              <a:t>T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される</a:t>
            </a:r>
            <a:endParaRPr lang="en-US" altLang="ja-JP" sz="3200" b="1" dirty="0">
              <a:solidFill>
                <a:srgbClr val="FF0000"/>
              </a:solidFill>
            </a:endParaRPr>
          </a:p>
          <a:p>
            <a:r>
              <a:rPr lang="en-US" altLang="ja-JP" sz="3200" b="1" dirty="0" err="1" smtClean="0">
                <a:solidFill>
                  <a:srgbClr val="FF0000"/>
                </a:solidFill>
              </a:rPr>
              <a:t>em.persist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(order);</a:t>
            </a:r>
          </a:p>
        </p:txBody>
      </p:sp>
    </p:spTree>
    <p:extLst>
      <p:ext uri="{BB962C8B-B14F-4D97-AF65-F5344CB8AC3E}">
        <p14:creationId xmlns:p14="http://schemas.microsoft.com/office/powerpoint/2010/main" val="759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フェッチ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1832290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関連のあるエンティティを、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どのタイミングで読み込むか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FetchType.EAGER</a:t>
            </a:r>
            <a:r>
              <a:rPr lang="ja-JP" altLang="en-US" dirty="0" smtClean="0"/>
              <a:t>：即時読み込み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FetchType.LAZY</a:t>
            </a:r>
            <a:r>
              <a:rPr lang="ja-JP" altLang="en-US" dirty="0" smtClean="0"/>
              <a:t>：遅延読み込み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48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5825" y="3992880"/>
            <a:ext cx="8392520" cy="22116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dirty="0" smtClean="0">
                <a:solidFill>
                  <a:schemeClr val="tx1"/>
                </a:solidFill>
              </a:rPr>
              <a:t>@Entity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public class Manufacturer </a:t>
            </a:r>
            <a:r>
              <a:rPr lang="en-US" altLang="ja-JP" sz="2400" dirty="0" smtClean="0">
                <a:solidFill>
                  <a:schemeClr val="tx1"/>
                </a:solidFill>
              </a:rPr>
              <a:t>{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@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OneToMany</a:t>
            </a:r>
            <a:r>
              <a:rPr lang="en-US" altLang="ja-JP" sz="2400" dirty="0" smtClean="0">
                <a:solidFill>
                  <a:schemeClr val="tx1"/>
                </a:solidFill>
              </a:rPr>
              <a:t>(cascade =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CascadeType.ALL</a:t>
            </a:r>
            <a:r>
              <a:rPr lang="en-US" altLang="ja-JP" sz="24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smtClean="0">
                <a:solidFill>
                  <a:schemeClr val="tx1"/>
                </a:solidFill>
              </a:rPr>
              <a:t>          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fetch = 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FetchType.EAGER</a:t>
            </a:r>
            <a:r>
              <a:rPr lang="en-US" altLang="ja-JP" sz="2400" dirty="0" smtClean="0">
                <a:solidFill>
                  <a:schemeClr val="tx1"/>
                </a:solidFill>
              </a:rPr>
              <a:t>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>
                <a:solidFill>
                  <a:schemeClr val="tx1"/>
                </a:solidFill>
              </a:rPr>
              <a:t>    private List&lt;Product&gt; </a:t>
            </a:r>
            <a:r>
              <a:rPr lang="en-US" altLang="ja-JP" sz="2400" dirty="0" err="1">
                <a:solidFill>
                  <a:schemeClr val="tx1"/>
                </a:solidFill>
              </a:rPr>
              <a:t>productList</a:t>
            </a:r>
            <a:r>
              <a:rPr lang="en-US" altLang="ja-JP" sz="2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</a:t>
            </a:r>
            <a:r>
              <a:rPr lang="ja-JP" altLang="en-US" sz="2400" dirty="0" smtClean="0">
                <a:solidFill>
                  <a:schemeClr val="tx1"/>
                </a:solidFill>
              </a:rPr>
              <a:t>・・・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79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よくあるサンプル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1176970"/>
          </a:xfrm>
        </p:spPr>
        <p:txBody>
          <a:bodyPr/>
          <a:lstStyle/>
          <a:p>
            <a:r>
              <a:rPr lang="ja-JP" altLang="en-US" dirty="0"/>
              <a:t>社員</a:t>
            </a:r>
            <a:r>
              <a:rPr lang="en-US" altLang="ja-JP" dirty="0"/>
              <a:t>(Employee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</a:t>
            </a:r>
            <a:r>
              <a:rPr kumimoji="1" lang="ja-JP" altLang="en-US" dirty="0" smtClean="0"/>
              <a:t>部署</a:t>
            </a:r>
            <a:r>
              <a:rPr kumimoji="1" lang="en-US" altLang="ja-JP" dirty="0" smtClean="0"/>
              <a:t>(Department)</a:t>
            </a:r>
          </a:p>
          <a:p>
            <a:pPr lvl="1"/>
            <a:r>
              <a:rPr lang="ja-JP" altLang="en-US" dirty="0"/>
              <a:t>社員</a:t>
            </a:r>
            <a:r>
              <a:rPr lang="ja-JP" altLang="en-US" dirty="0" smtClean="0"/>
              <a:t>：部署はＮ：１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49</a:t>
            </a:fld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519811"/>
              </p:ext>
            </p:extLst>
          </p:nvPr>
        </p:nvGraphicFramePr>
        <p:xfrm>
          <a:off x="5579281" y="3663923"/>
          <a:ext cx="306578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661"/>
                <a:gridCol w="172212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dept_id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SALES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DEVELOP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154461"/>
              </p:ext>
            </p:extLst>
          </p:nvPr>
        </p:nvGraphicFramePr>
        <p:xfrm>
          <a:off x="609598" y="3679163"/>
          <a:ext cx="434568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839"/>
                <a:gridCol w="1558326"/>
                <a:gridCol w="1493520"/>
              </a:tblGrid>
              <a:tr h="417803"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emp_id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dept_id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Y.Aragaki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R.Matsui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E.Ikuta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104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>
                          <a:solidFill>
                            <a:schemeClr val="tx1"/>
                          </a:solidFill>
                        </a:rPr>
                        <a:t>R.Sakurai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7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①</a:t>
            </a:r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の概要</a:t>
            </a:r>
            <a:endParaRPr kumimoji="1" lang="ja-JP" altLang="en-US" sz="4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66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部署</a:t>
            </a:r>
            <a:r>
              <a:rPr lang="ja-JP" altLang="en-US" dirty="0" smtClean="0"/>
              <a:t>を</a:t>
            </a:r>
            <a:r>
              <a:rPr lang="en-US" altLang="ja-JP" dirty="0"/>
              <a:t>1</a:t>
            </a:r>
            <a:r>
              <a:rPr lang="ja-JP" altLang="en-US" dirty="0" smtClean="0"/>
              <a:t>つ</a:t>
            </a:r>
            <a:r>
              <a:rPr lang="ja-JP" altLang="en-US" dirty="0"/>
              <a:t>削除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50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75825" y="2323812"/>
            <a:ext cx="8392520" cy="1876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Department d = </a:t>
            </a:r>
            <a:r>
              <a:rPr lang="en-US" altLang="ja-JP" sz="2800" dirty="0" err="1">
                <a:solidFill>
                  <a:schemeClr val="tx1"/>
                </a:solidFill>
              </a:rPr>
              <a:t>em.</a:t>
            </a:r>
            <a:r>
              <a:rPr lang="en-US" altLang="ja-JP" sz="2800" b="1" dirty="0" err="1">
                <a:solidFill>
                  <a:srgbClr val="FF0000"/>
                </a:solidFill>
              </a:rPr>
              <a:t>find</a:t>
            </a: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en-US" altLang="ja-JP" sz="2800" dirty="0" err="1">
                <a:solidFill>
                  <a:schemeClr val="tx1"/>
                </a:solidFill>
              </a:rPr>
              <a:t>Department.class</a:t>
            </a:r>
            <a:r>
              <a:rPr lang="en-US" altLang="ja-JP" sz="2800" dirty="0">
                <a:solidFill>
                  <a:schemeClr val="tx1"/>
                </a:solidFill>
              </a:rPr>
              <a:t>, </a:t>
            </a:r>
            <a:r>
              <a:rPr lang="en-US" altLang="ja-JP" sz="2800" b="1" dirty="0">
                <a:solidFill>
                  <a:srgbClr val="FF0000"/>
                </a:solidFill>
              </a:rPr>
              <a:t>1</a:t>
            </a:r>
            <a:r>
              <a:rPr lang="en-US" altLang="ja-JP" sz="28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em.</a:t>
            </a:r>
            <a:r>
              <a:rPr lang="en-US" altLang="ja-JP" sz="2800" b="1" dirty="0" err="1">
                <a:solidFill>
                  <a:srgbClr val="FF0000"/>
                </a:solidFill>
              </a:rPr>
              <a:t>remove</a:t>
            </a:r>
            <a:r>
              <a:rPr lang="en-US" altLang="ja-JP" sz="2800" dirty="0">
                <a:solidFill>
                  <a:schemeClr val="tx1"/>
                </a:solidFill>
              </a:rPr>
              <a:t>(d);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4610099" y="3707670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部署</a:t>
            </a:r>
            <a:r>
              <a:rPr lang="en-US" altLang="ja-JP" sz="2400" dirty="0" smtClean="0">
                <a:solidFill>
                  <a:schemeClr val="tx1"/>
                </a:solidFill>
              </a:rPr>
              <a:t>ID</a:t>
            </a:r>
            <a:r>
              <a:rPr lang="en-US" altLang="ja-JP" sz="2400" dirty="0">
                <a:solidFill>
                  <a:schemeClr val="tx1"/>
                </a:solidFill>
              </a:rPr>
              <a:t>=</a:t>
            </a:r>
            <a:r>
              <a:rPr lang="en-US" altLang="ja-JP" sz="2400" dirty="0" smtClean="0">
                <a:solidFill>
                  <a:schemeClr val="tx1"/>
                </a:solidFill>
              </a:rPr>
              <a:t>1</a:t>
            </a:r>
            <a:r>
              <a:rPr lang="ja-JP" altLang="en-US" sz="2400" dirty="0" smtClean="0">
                <a:solidFill>
                  <a:schemeClr val="tx1"/>
                </a:solidFill>
              </a:rPr>
              <a:t>の部署を削除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2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削除した結果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51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1755760"/>
            <a:ext cx="7998715" cy="1931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3816667"/>
            <a:ext cx="7998715" cy="24948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正方形/長方形 8"/>
          <p:cNvSpPr/>
          <p:nvPr/>
        </p:nvSpPr>
        <p:spPr>
          <a:xfrm>
            <a:off x="607311" y="3297404"/>
            <a:ext cx="8001002" cy="316269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5775960" y="2257388"/>
            <a:ext cx="3215640" cy="1270862"/>
          </a:xfrm>
          <a:prstGeom prst="wedgeRoundRectCallout">
            <a:avLst>
              <a:gd name="adj1" fmla="val -37528"/>
              <a:gd name="adj2" fmla="val 20950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部署だけでなく、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社員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も消えてる！</a:t>
            </a:r>
            <a:r>
              <a:rPr kumimoji="1" lang="ja-JP" altLang="en-US" sz="2400" dirty="0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607311" y="5629124"/>
            <a:ext cx="8001002" cy="608564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9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はまりポイント③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データ吹っ飛びました</a:t>
            </a:r>
            <a:r>
              <a:rPr kumimoji="1"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52</a:t>
            </a:fld>
            <a:endParaRPr kumimoji="1" lang="ja-JP" altLang="en-US"/>
          </a:p>
        </p:txBody>
      </p:sp>
      <p:pic>
        <p:nvPicPr>
          <p:cNvPr id="6" name="Picture 6" descr="http://ja.netbeans.org/nekobean/nekobean_orz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72" y="2884058"/>
            <a:ext cx="3759604" cy="34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0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何故こうなったのか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5825" y="2323812"/>
            <a:ext cx="8392520" cy="3314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>
                <a:solidFill>
                  <a:schemeClr val="tx1"/>
                </a:solidFill>
              </a:rPr>
              <a:t>@Entity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public class Department {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   </a:t>
            </a:r>
            <a:r>
              <a:rPr lang="ja-JP" altLang="en-US" sz="2800" dirty="0">
                <a:solidFill>
                  <a:schemeClr val="tx1"/>
                </a:solidFill>
              </a:rPr>
              <a:t>・・・</a:t>
            </a:r>
          </a:p>
          <a:p>
            <a:r>
              <a:rPr lang="ja-JP" altLang="en-US" sz="2800" dirty="0">
                <a:solidFill>
                  <a:schemeClr val="tx1"/>
                </a:solidFill>
              </a:rPr>
              <a:t>    </a:t>
            </a:r>
            <a:r>
              <a:rPr lang="en-US" altLang="ja-JP" sz="2800" dirty="0">
                <a:solidFill>
                  <a:schemeClr val="tx1"/>
                </a:solidFill>
              </a:rPr>
              <a:t>@</a:t>
            </a:r>
            <a:r>
              <a:rPr lang="en-US" altLang="ja-JP" sz="2800" dirty="0" err="1">
                <a:solidFill>
                  <a:schemeClr val="tx1"/>
                </a:solidFill>
              </a:rPr>
              <a:t>OneToMany</a:t>
            </a: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en-US" altLang="ja-JP" sz="2800" dirty="0" err="1">
                <a:solidFill>
                  <a:schemeClr val="tx1"/>
                </a:solidFill>
              </a:rPr>
              <a:t>mappedBy</a:t>
            </a:r>
            <a:r>
              <a:rPr lang="en-US" altLang="ja-JP" sz="2800" dirty="0">
                <a:solidFill>
                  <a:schemeClr val="tx1"/>
                </a:solidFill>
              </a:rPr>
              <a:t> = "department", 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           cascade = </a:t>
            </a:r>
            <a:r>
              <a:rPr lang="en-US" altLang="ja-JP" sz="2800" b="1" dirty="0" err="1">
                <a:solidFill>
                  <a:srgbClr val="FF0000"/>
                </a:solidFill>
              </a:rPr>
              <a:t>CascadeType.ALL</a:t>
            </a:r>
            <a:r>
              <a:rPr lang="en-US" altLang="ja-JP" sz="2800" dirty="0">
                <a:solidFill>
                  <a:schemeClr val="tx1"/>
                </a:solidFill>
              </a:rPr>
              <a:t>, 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           fetch = </a:t>
            </a:r>
            <a:r>
              <a:rPr lang="en-US" altLang="ja-JP" sz="2800" b="1" dirty="0" err="1">
                <a:solidFill>
                  <a:srgbClr val="FF0000"/>
                </a:solidFill>
              </a:rPr>
              <a:t>FetchType.EAGER</a:t>
            </a:r>
            <a:r>
              <a:rPr lang="en-US" altLang="ja-JP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   private List&lt;Employee&gt; </a:t>
            </a:r>
            <a:r>
              <a:rPr lang="en-US" altLang="ja-JP" sz="2800" dirty="0" err="1">
                <a:solidFill>
                  <a:schemeClr val="tx1"/>
                </a:solidFill>
              </a:rPr>
              <a:t>employeeList</a:t>
            </a:r>
            <a:r>
              <a:rPr lang="en-US" altLang="ja-JP" sz="2800" dirty="0">
                <a:solidFill>
                  <a:schemeClr val="tx1"/>
                </a:solidFill>
              </a:rPr>
              <a:t>;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5638800" y="1417701"/>
            <a:ext cx="3368040" cy="1270862"/>
          </a:xfrm>
          <a:prstGeom prst="wedgeRoundRectCallout">
            <a:avLst>
              <a:gd name="adj1" fmla="val -38885"/>
              <a:gd name="adj2" fmla="val 14355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>
                <a:solidFill>
                  <a:schemeClr val="tx1"/>
                </a:solidFill>
              </a:rPr>
              <a:t>CascadeType.ALL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かつ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err="1" smtClean="0">
                <a:solidFill>
                  <a:schemeClr val="tx1"/>
                </a:solidFill>
              </a:rPr>
              <a:t>FetchType.EAGER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9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何故こうなったのか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54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75825" y="2323812"/>
            <a:ext cx="8392520" cy="18763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>
                <a:solidFill>
                  <a:schemeClr val="tx1"/>
                </a:solidFill>
              </a:rPr>
              <a:t>EntityTransaction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err="1">
                <a:solidFill>
                  <a:schemeClr val="tx1"/>
                </a:solidFill>
              </a:rPr>
              <a:t>tx</a:t>
            </a:r>
            <a:r>
              <a:rPr lang="en-US" altLang="ja-JP" sz="2800" dirty="0">
                <a:solidFill>
                  <a:schemeClr val="tx1"/>
                </a:solidFill>
              </a:rPr>
              <a:t> = </a:t>
            </a:r>
            <a:r>
              <a:rPr lang="en-US" altLang="ja-JP" sz="2800" dirty="0" err="1">
                <a:solidFill>
                  <a:schemeClr val="tx1"/>
                </a:solidFill>
              </a:rPr>
              <a:t>em.getTransaction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Department d = </a:t>
            </a:r>
            <a:r>
              <a:rPr lang="en-US" altLang="ja-JP" sz="2800" dirty="0" err="1">
                <a:solidFill>
                  <a:schemeClr val="tx1"/>
                </a:solidFill>
              </a:rPr>
              <a:t>em.</a:t>
            </a:r>
            <a:r>
              <a:rPr lang="en-US" altLang="ja-JP" sz="2800" b="1" dirty="0" err="1">
                <a:solidFill>
                  <a:srgbClr val="FF0000"/>
                </a:solidFill>
              </a:rPr>
              <a:t>find</a:t>
            </a: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en-US" altLang="ja-JP" sz="2800" dirty="0" err="1">
                <a:solidFill>
                  <a:schemeClr val="tx1"/>
                </a:solidFill>
              </a:rPr>
              <a:t>Department.class</a:t>
            </a:r>
            <a:r>
              <a:rPr lang="en-US" altLang="ja-JP" sz="2800" dirty="0">
                <a:solidFill>
                  <a:schemeClr val="tx1"/>
                </a:solidFill>
              </a:rPr>
              <a:t>, </a:t>
            </a:r>
            <a:r>
              <a:rPr lang="en-US" altLang="ja-JP" sz="2800" b="1" dirty="0">
                <a:solidFill>
                  <a:srgbClr val="FF0000"/>
                </a:solidFill>
              </a:rPr>
              <a:t>1</a:t>
            </a:r>
            <a:r>
              <a:rPr lang="en-US" altLang="ja-JP" sz="28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em.</a:t>
            </a:r>
            <a:r>
              <a:rPr lang="en-US" altLang="ja-JP" sz="2800" b="1" dirty="0" err="1">
                <a:solidFill>
                  <a:srgbClr val="FF0000"/>
                </a:solidFill>
              </a:rPr>
              <a:t>remove</a:t>
            </a:r>
            <a:r>
              <a:rPr lang="en-US" altLang="ja-JP" sz="2800" dirty="0">
                <a:solidFill>
                  <a:schemeClr val="tx1"/>
                </a:solidFill>
              </a:rPr>
              <a:t>(d);</a:t>
            </a:r>
          </a:p>
          <a:p>
            <a:r>
              <a:rPr lang="en-US" altLang="ja-JP" sz="2800" dirty="0" err="1">
                <a:solidFill>
                  <a:schemeClr val="tx1"/>
                </a:solidFill>
              </a:rPr>
              <a:t>tx.commit</a:t>
            </a:r>
            <a:r>
              <a:rPr lang="en-US" altLang="ja-JP" sz="2800" dirty="0">
                <a:solidFill>
                  <a:schemeClr val="tx1"/>
                </a:solidFill>
              </a:rPr>
              <a:t>();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4610099" y="3707670"/>
            <a:ext cx="3738562" cy="1270862"/>
          </a:xfrm>
          <a:prstGeom prst="wedgeRoundRectCallout">
            <a:avLst>
              <a:gd name="adj1" fmla="val -56080"/>
              <a:gd name="adj2" fmla="val -8429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このタイミングで、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関連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する</a:t>
            </a:r>
            <a:r>
              <a:rPr kumimoji="1" lang="ja-JP" altLang="en-US" sz="2400" dirty="0">
                <a:solidFill>
                  <a:schemeClr val="tx1"/>
                </a:solidFill>
              </a:rPr>
              <a:t>社員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も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同時に読み込まれる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806279" y="5052317"/>
            <a:ext cx="3738562" cy="1270862"/>
          </a:xfrm>
          <a:prstGeom prst="wedgeRoundRectCallout">
            <a:avLst>
              <a:gd name="adj1" fmla="val 582"/>
              <a:gd name="adj2" fmla="val -15864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部署と道連れに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社員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も</a:t>
            </a:r>
            <a:r>
              <a:rPr kumimoji="1" lang="ja-JP" altLang="en-US" sz="2400" dirty="0">
                <a:solidFill>
                  <a:schemeClr val="tx1"/>
                </a:solidFill>
              </a:rPr>
              <a:t>削除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される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ログ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55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5825" y="1737361"/>
            <a:ext cx="8392520" cy="454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b="1" dirty="0" smtClean="0">
                <a:solidFill>
                  <a:srgbClr val="FF0000"/>
                </a:solidFill>
              </a:rPr>
              <a:t>SELECT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DEPT_ID, NAME FROM </a:t>
            </a:r>
            <a:r>
              <a:rPr lang="en-US" altLang="ja-JP" sz="2400" b="1" dirty="0">
                <a:solidFill>
                  <a:srgbClr val="FF0000"/>
                </a:solidFill>
              </a:rPr>
              <a:t>DEPARTMENT</a:t>
            </a:r>
            <a:r>
              <a:rPr lang="en-US" altLang="ja-JP" sz="2400" dirty="0">
                <a:solidFill>
                  <a:schemeClr val="tx1"/>
                </a:solidFill>
              </a:rPr>
              <a:t> WHERE (DEPT_ID = ?)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400" dirty="0">
                <a:solidFill>
                  <a:schemeClr val="tx1"/>
                </a:solidFill>
              </a:rPr>
              <a:t>=&gt; [1]</a:t>
            </a:r>
          </a:p>
          <a:p>
            <a:r>
              <a:rPr lang="en-US" altLang="ja-JP" sz="2400" b="1" dirty="0" smtClean="0">
                <a:solidFill>
                  <a:srgbClr val="FF0000"/>
                </a:solidFill>
              </a:rPr>
              <a:t>SELECT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EMP_ID, NAME, DEPT_ID FROM </a:t>
            </a:r>
            <a:r>
              <a:rPr lang="en-US" altLang="ja-JP" sz="2400" b="1" dirty="0">
                <a:solidFill>
                  <a:srgbClr val="FF0000"/>
                </a:solidFill>
              </a:rPr>
              <a:t>EMPLOYEE</a:t>
            </a:r>
            <a:r>
              <a:rPr lang="en-US" altLang="ja-JP" sz="2400" dirty="0">
                <a:solidFill>
                  <a:schemeClr val="tx1"/>
                </a:solidFill>
              </a:rPr>
              <a:t> WHERE (DEPT_ID = ?)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400" dirty="0">
                <a:solidFill>
                  <a:schemeClr val="tx1"/>
                </a:solidFill>
              </a:rPr>
              <a:t>=&gt; [1]</a:t>
            </a:r>
          </a:p>
          <a:p>
            <a:r>
              <a:rPr lang="en-US" altLang="ja-JP" sz="2400" b="1" dirty="0" smtClean="0">
                <a:solidFill>
                  <a:srgbClr val="FF0000"/>
                </a:solidFill>
              </a:rPr>
              <a:t>DELETE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FROM </a:t>
            </a:r>
            <a:r>
              <a:rPr lang="en-US" altLang="ja-JP" sz="2400" b="1" dirty="0">
                <a:solidFill>
                  <a:srgbClr val="FF0000"/>
                </a:solidFill>
              </a:rPr>
              <a:t>EMPLOYEE</a:t>
            </a:r>
            <a:r>
              <a:rPr lang="en-US" altLang="ja-JP" sz="2400" dirty="0">
                <a:solidFill>
                  <a:schemeClr val="tx1"/>
                </a:solidFill>
              </a:rPr>
              <a:t> WHERE (EMP_ID = </a:t>
            </a:r>
            <a:r>
              <a:rPr lang="en-US" altLang="ja-JP" sz="2400" dirty="0" smtClean="0">
                <a:solidFill>
                  <a:schemeClr val="tx1"/>
                </a:solidFill>
              </a:rPr>
              <a:t>?)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 </a:t>
            </a:r>
            <a:r>
              <a:rPr lang="ja-JP" altLang="en-US" sz="2400" dirty="0" smtClean="0">
                <a:solidFill>
                  <a:schemeClr val="tx1"/>
                </a:solidFill>
              </a:rPr>
              <a:t>   </a:t>
            </a:r>
            <a:r>
              <a:rPr lang="en-US" altLang="ja-JP" sz="2400" dirty="0" smtClean="0">
                <a:solidFill>
                  <a:schemeClr val="tx1"/>
                </a:solidFill>
              </a:rPr>
              <a:t>bind </a:t>
            </a:r>
            <a:r>
              <a:rPr lang="en-US" altLang="ja-JP" sz="2400" dirty="0">
                <a:solidFill>
                  <a:schemeClr val="tx1"/>
                </a:solidFill>
              </a:rPr>
              <a:t>=&gt; [101]</a:t>
            </a:r>
          </a:p>
          <a:p>
            <a:r>
              <a:rPr lang="en-US" altLang="ja-JP" sz="2400" b="1" dirty="0" smtClean="0">
                <a:solidFill>
                  <a:srgbClr val="FF0000"/>
                </a:solidFill>
              </a:rPr>
              <a:t>DELETE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FROM </a:t>
            </a:r>
            <a:r>
              <a:rPr lang="en-US" altLang="ja-JP" sz="2400" b="1" dirty="0">
                <a:solidFill>
                  <a:srgbClr val="FF0000"/>
                </a:solidFill>
              </a:rPr>
              <a:t>EMPLOYEE</a:t>
            </a:r>
            <a:r>
              <a:rPr lang="en-US" altLang="ja-JP" sz="2400" dirty="0">
                <a:solidFill>
                  <a:schemeClr val="tx1"/>
                </a:solidFill>
              </a:rPr>
              <a:t> WHERE (EMP_ID = </a:t>
            </a:r>
            <a:r>
              <a:rPr lang="en-US" altLang="ja-JP" sz="2400" dirty="0" smtClean="0">
                <a:solidFill>
                  <a:schemeClr val="tx1"/>
                </a:solidFill>
              </a:rPr>
              <a:t>?)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400" dirty="0">
                <a:solidFill>
                  <a:schemeClr val="tx1"/>
                </a:solidFill>
              </a:rPr>
              <a:t>=&gt; [102]</a:t>
            </a:r>
          </a:p>
          <a:p>
            <a:r>
              <a:rPr lang="en-US" altLang="ja-JP" sz="2400" b="1" dirty="0" smtClean="0">
                <a:solidFill>
                  <a:srgbClr val="FF0000"/>
                </a:solidFill>
              </a:rPr>
              <a:t>DELETE</a:t>
            </a:r>
            <a:r>
              <a:rPr lang="en-US" altLang="ja-JP" sz="2400" dirty="0" smtClean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chemeClr val="tx1"/>
                </a:solidFill>
              </a:rPr>
              <a:t>FROM </a:t>
            </a:r>
            <a:r>
              <a:rPr lang="en-US" altLang="ja-JP" sz="2400" b="1" dirty="0">
                <a:solidFill>
                  <a:srgbClr val="FF0000"/>
                </a:solidFill>
              </a:rPr>
              <a:t>DEPARTMENT</a:t>
            </a:r>
            <a:r>
              <a:rPr lang="en-US" altLang="ja-JP" sz="2400" dirty="0">
                <a:solidFill>
                  <a:schemeClr val="tx1"/>
                </a:solidFill>
              </a:rPr>
              <a:t> WHERE (DEPT_ID = </a:t>
            </a:r>
            <a:r>
              <a:rPr lang="en-US" altLang="ja-JP" sz="2400" dirty="0" smtClean="0">
                <a:solidFill>
                  <a:schemeClr val="tx1"/>
                </a:solidFill>
              </a:rPr>
              <a:t>?)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    bind </a:t>
            </a:r>
            <a:r>
              <a:rPr lang="en-US" altLang="ja-JP" sz="2400" dirty="0">
                <a:solidFill>
                  <a:schemeClr val="tx1"/>
                </a:solidFill>
              </a:rPr>
              <a:t>=&gt; [1]</a:t>
            </a:r>
          </a:p>
        </p:txBody>
      </p:sp>
    </p:spTree>
    <p:extLst>
      <p:ext uri="{BB962C8B-B14F-4D97-AF65-F5344CB8AC3E}">
        <p14:creationId xmlns:p14="http://schemas.microsoft.com/office/powerpoint/2010/main" val="204448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解決策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カスケードは</a:t>
            </a:r>
            <a:r>
              <a:rPr kumimoji="1" lang="en-US" altLang="ja-JP" dirty="0" smtClean="0"/>
              <a:t>ALL</a:t>
            </a:r>
            <a:r>
              <a:rPr kumimoji="1" lang="ja-JP" altLang="en-US" dirty="0" smtClean="0"/>
              <a:t>禁止！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IDE</a:t>
            </a:r>
            <a:r>
              <a:rPr lang="ja-JP" altLang="en-US" dirty="0" smtClean="0"/>
              <a:t>で自動生成すると、</a:t>
            </a:r>
            <a:r>
              <a:rPr lang="en-US" altLang="ja-JP" dirty="0" smtClean="0"/>
              <a:t>ALL</a:t>
            </a:r>
            <a:r>
              <a:rPr lang="ja-JP" altLang="en-US" dirty="0" smtClean="0"/>
              <a:t>になっている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場合があるので注意</a:t>
            </a:r>
            <a:endParaRPr kumimoji="1" lang="en-US" altLang="ja-JP" dirty="0" smtClean="0"/>
          </a:p>
          <a:p>
            <a:r>
              <a:rPr lang="ja-JP" altLang="en-US" dirty="0"/>
              <a:t>フェッチ</a:t>
            </a:r>
            <a:r>
              <a:rPr lang="ja-JP" altLang="en-US" dirty="0" smtClean="0"/>
              <a:t>は基本的に</a:t>
            </a:r>
            <a:r>
              <a:rPr lang="en-US" altLang="ja-JP" dirty="0" smtClean="0"/>
              <a:t>LAZY</a:t>
            </a:r>
            <a:r>
              <a:rPr lang="ja-JP" altLang="en-US" dirty="0" smtClean="0"/>
              <a:t>！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51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エンティティ自動生成時の注意点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自動生成時に、デフォルトで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CascadeType.ALL</a:t>
            </a:r>
            <a:r>
              <a:rPr kumimoji="1" lang="ja-JP" altLang="en-US" dirty="0" smtClean="0"/>
              <a:t>になることがある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自動生成後は、必ずカスケード設定を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確認しましょう！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5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動的にフェッチ戦略を変える方法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時間の都合上、キーワードのみご紹介</a:t>
            </a:r>
          </a:p>
          <a:p>
            <a:pPr lvl="1"/>
            <a:r>
              <a:rPr lang="ja-JP" altLang="en-US" dirty="0" smtClean="0"/>
              <a:t>方法①：</a:t>
            </a:r>
            <a:r>
              <a:rPr lang="en-US" altLang="ja-JP" dirty="0" smtClean="0"/>
              <a:t>JPQL</a:t>
            </a:r>
            <a:r>
              <a:rPr lang="ja-JP" altLang="en-US" dirty="0" smtClean="0"/>
              <a:t>で</a:t>
            </a:r>
            <a:r>
              <a:rPr lang="en-US" altLang="ja-JP" dirty="0" smtClean="0"/>
              <a:t>JOIN FETCH</a:t>
            </a:r>
            <a:r>
              <a:rPr lang="ja-JP" altLang="en-US" dirty="0" smtClean="0"/>
              <a:t>文を使う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方法②：</a:t>
            </a:r>
            <a:r>
              <a:rPr kumimoji="1" lang="en-US" altLang="ja-JP" dirty="0" smtClean="0"/>
              <a:t>Entity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Graph</a:t>
            </a:r>
            <a:r>
              <a:rPr kumimoji="1" lang="ja-JP" altLang="en-US" dirty="0" smtClean="0"/>
              <a:t>を使う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71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動的にカスケード戦略を変える方法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89"/>
            <a:ext cx="8001001" cy="2990529"/>
          </a:xfrm>
        </p:spPr>
        <p:txBody>
          <a:bodyPr>
            <a:normAutofit lnSpcReduction="10000"/>
          </a:bodyPr>
          <a:lstStyle/>
          <a:p>
            <a:r>
              <a:rPr lang="en-US" altLang="ja-JP" dirty="0" err="1" smtClean="0"/>
              <a:t>EclipseLink</a:t>
            </a:r>
            <a:r>
              <a:rPr lang="ja-JP" altLang="en-US" dirty="0" smtClean="0"/>
              <a:t>の独自機能</a:t>
            </a:r>
            <a:endParaRPr lang="en-US" altLang="ja-JP" dirty="0" smtClean="0"/>
          </a:p>
          <a:p>
            <a:pPr lvl="1"/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wiki.eclipse.org/EclipseLink/Examples/JPA/Dynamic#Relationships</a:t>
            </a:r>
            <a:r>
              <a:rPr lang="en-US" altLang="ja-JP" dirty="0" smtClean="0"/>
              <a:t> </a:t>
            </a:r>
            <a:r>
              <a:rPr lang="ja-JP" altLang="en-US" dirty="0" smtClean="0"/>
              <a:t>より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試したかったけど、サンプルコードの</a:t>
            </a:r>
            <a:r>
              <a:rPr lang="ja-JP" altLang="en-US" dirty="0"/>
              <a:t>リンク</a:t>
            </a:r>
            <a:r>
              <a:rPr lang="ja-JP" altLang="en-US" dirty="0" smtClean="0"/>
              <a:t>が切れてて</a:t>
            </a:r>
            <a:r>
              <a:rPr lang="ja-JP" altLang="en-US" dirty="0"/>
              <a:t>確認</a:t>
            </a:r>
            <a:r>
              <a:rPr lang="ja-JP" altLang="en-US" dirty="0" smtClean="0"/>
              <a:t>できず</a:t>
            </a:r>
            <a:r>
              <a:rPr lang="en-US" altLang="ja-JP" dirty="0" smtClean="0"/>
              <a:t>(</a:t>
            </a:r>
            <a:r>
              <a:rPr lang="ja-JP" altLang="en-US" dirty="0" smtClean="0"/>
              <a:t>泣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の標準機能になってほしい！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59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5196839"/>
            <a:ext cx="8392520" cy="990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err="1" smtClean="0">
                <a:solidFill>
                  <a:schemeClr val="tx1"/>
                </a:solidFill>
              </a:rPr>
              <a:t>OneToManyMapping</a:t>
            </a:r>
            <a:r>
              <a:rPr lang="en-US" altLang="ja-JP" sz="2800" dirty="0" smtClean="0">
                <a:solidFill>
                  <a:schemeClr val="tx1"/>
                </a:solidFill>
              </a:rPr>
              <a:t> mapping = </a:t>
            </a:r>
            <a:r>
              <a:rPr lang="ja-JP" altLang="en-US" sz="2800" dirty="0" smtClean="0">
                <a:solidFill>
                  <a:schemeClr val="tx1"/>
                </a:solidFill>
              </a:rPr>
              <a:t>・・・</a:t>
            </a:r>
            <a:r>
              <a:rPr lang="en-US" altLang="ja-JP" sz="2800" dirty="0" smtClean="0">
                <a:solidFill>
                  <a:schemeClr val="tx1"/>
                </a:solidFill>
              </a:rPr>
              <a:t>;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en-US" altLang="ja-JP" sz="2800" dirty="0" err="1">
                <a:solidFill>
                  <a:schemeClr val="tx1"/>
                </a:solidFill>
              </a:rPr>
              <a:t>m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apping.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setCascadeMerge</a:t>
            </a:r>
            <a:r>
              <a:rPr lang="en-US" altLang="ja-JP" sz="2800" dirty="0" smtClean="0">
                <a:solidFill>
                  <a:schemeClr val="tx1"/>
                </a:solidFill>
              </a:rPr>
              <a:t>(true);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4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Persistence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6679843" cy="4125910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Java</a:t>
            </a:r>
            <a:r>
              <a:rPr kumimoji="1" lang="ja-JP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dirty="0" smtClean="0">
                <a:solidFill>
                  <a:schemeClr val="tx1"/>
                </a:solidFill>
              </a:rPr>
              <a:t>EE</a:t>
            </a:r>
            <a:r>
              <a:rPr kumimoji="1" lang="ja-JP" altLang="en-US" dirty="0" smtClean="0">
                <a:solidFill>
                  <a:schemeClr val="tx1"/>
                </a:solidFill>
              </a:rPr>
              <a:t>標準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マッパー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.NET</a:t>
            </a:r>
            <a:r>
              <a:rPr lang="ja-JP" altLang="en-US" dirty="0" err="1" smtClean="0"/>
              <a:t>にも</a:t>
            </a:r>
            <a:r>
              <a:rPr lang="ja-JP" altLang="en-US" dirty="0" smtClean="0"/>
              <a:t>影響を与えている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ADO.NET Entity Framework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6883105" cy="2457026"/>
          </a:xfrm>
        </p:spPr>
        <p:txBody>
          <a:bodyPr/>
          <a:lstStyle/>
          <a:p>
            <a:r>
              <a:rPr kumimoji="1" lang="ja-JP" altLang="en-US" dirty="0" smtClean="0"/>
              <a:t>④</a:t>
            </a:r>
            <a:r>
              <a:rPr kumimoji="1" lang="en-US" altLang="ja-JP" dirty="0" smtClean="0"/>
              <a:t>Java Persistence Query Language</a:t>
            </a:r>
            <a:br>
              <a:rPr kumimoji="1" lang="en-US" altLang="ja-JP" dirty="0" smtClean="0"/>
            </a:br>
            <a:r>
              <a:rPr kumimoji="1" lang="en-US" altLang="ja-JP" dirty="0" smtClean="0"/>
              <a:t>(JPQL)</a:t>
            </a:r>
            <a:endParaRPr kumimoji="1" lang="ja-JP" altLang="en-US" sz="4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2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229602" cy="4125910"/>
          </a:xfrm>
        </p:spPr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専用の問合せ言語</a:t>
            </a:r>
            <a:endParaRPr kumimoji="1" lang="en-US" altLang="ja-JP" dirty="0" smtClean="0"/>
          </a:p>
          <a:p>
            <a:r>
              <a:rPr lang="en-US" altLang="ja-JP" b="1" dirty="0" smtClean="0">
                <a:solidFill>
                  <a:srgbClr val="FF0000"/>
                </a:solidFill>
              </a:rPr>
              <a:t>SQL</a:t>
            </a:r>
            <a:r>
              <a:rPr lang="ja-JP" altLang="en-US" b="1" dirty="0" smtClean="0">
                <a:solidFill>
                  <a:srgbClr val="FF0000"/>
                </a:solidFill>
              </a:rPr>
              <a:t>に似て非なるもの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kumimoji="1" lang="en-US" altLang="ja-JP" dirty="0" smtClean="0"/>
              <a:t>SELECT</a:t>
            </a:r>
            <a:r>
              <a:rPr lang="ja-JP" altLang="en-US" dirty="0" smtClean="0"/>
              <a:t>文、</a:t>
            </a:r>
            <a:r>
              <a:rPr lang="en-US" altLang="ja-JP" dirty="0" smtClean="0"/>
              <a:t>UPDATE</a:t>
            </a:r>
            <a:r>
              <a:rPr lang="ja-JP" altLang="en-US" dirty="0" smtClean="0"/>
              <a:t>文、</a:t>
            </a:r>
            <a:r>
              <a:rPr lang="en-US" altLang="ja-JP" dirty="0" smtClean="0"/>
              <a:t>DELETE</a:t>
            </a:r>
            <a:r>
              <a:rPr lang="ja-JP" altLang="en-US" dirty="0" smtClean="0"/>
              <a:t>文の</a:t>
            </a:r>
            <a:r>
              <a:rPr lang="en-US" altLang="ja-JP" dirty="0" smtClean="0"/>
              <a:t>3</a:t>
            </a:r>
            <a:r>
              <a:rPr lang="ja-JP" altLang="en-US" dirty="0" smtClean="0"/>
              <a:t>種類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INSERT</a:t>
            </a:r>
            <a:r>
              <a:rPr kumimoji="1" lang="ja-JP" altLang="en-US" dirty="0" smtClean="0"/>
              <a:t>文は無い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5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のメリット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製品の</a:t>
            </a:r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方言などに依存せず、問合せを記述できるので</a:t>
            </a:r>
            <a:r>
              <a:rPr lang="ja-JP" altLang="en-US" dirty="0" smtClean="0"/>
              <a:t>、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ポータビリティが高い</a:t>
            </a:r>
            <a:endParaRPr kumimoji="1" lang="en-US" altLang="ja-JP" b="1" dirty="0" smtClean="0">
              <a:solidFill>
                <a:srgbClr val="FF0000"/>
              </a:solidFill>
            </a:endParaRPr>
          </a:p>
          <a:p>
            <a:pPr lvl="1"/>
            <a:r>
              <a:rPr lang="ja-JP" altLang="en-US" dirty="0" smtClean="0"/>
              <a:t>ただし、検証は自己責任でお願いします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事例（</a:t>
            </a:r>
            <a:r>
              <a:rPr lang="en-US" altLang="ja-JP" dirty="0" smtClean="0"/>
              <a:t>@</a:t>
            </a:r>
            <a:r>
              <a:rPr lang="en-US" altLang="ja-JP" dirty="0" err="1" smtClean="0"/>
              <a:t>kikutaro</a:t>
            </a:r>
            <a:r>
              <a:rPr lang="en-US" altLang="ja-JP" dirty="0" smtClean="0"/>
              <a:t>_</a:t>
            </a:r>
            <a:r>
              <a:rPr lang="ja-JP" altLang="en-US" dirty="0" smtClean="0"/>
              <a:t>さん）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GlassFish</a:t>
            </a:r>
            <a:r>
              <a:rPr lang="ja-JP" altLang="en-US" dirty="0" smtClean="0"/>
              <a:t>＋</a:t>
            </a:r>
            <a:r>
              <a:rPr lang="en-US" altLang="ja-JP" dirty="0" smtClean="0"/>
              <a:t>SQL Server</a:t>
            </a:r>
            <a:r>
              <a:rPr lang="ja-JP" altLang="en-US" dirty="0" smtClean="0"/>
              <a:t>のアプリを、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組込</a:t>
            </a:r>
            <a:r>
              <a:rPr lang="en-US" altLang="ja-JP" dirty="0" err="1" smtClean="0"/>
              <a:t>GlassFish</a:t>
            </a:r>
            <a:r>
              <a:rPr lang="ja-JP" altLang="en-US" dirty="0" smtClean="0"/>
              <a:t>＋</a:t>
            </a:r>
            <a:r>
              <a:rPr lang="en-US" altLang="ja-JP" dirty="0" smtClean="0"/>
              <a:t>Derby</a:t>
            </a:r>
            <a:r>
              <a:rPr lang="ja-JP" altLang="en-US" dirty="0" smtClean="0"/>
              <a:t>に移殖</a:t>
            </a:r>
            <a:endParaRPr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speakerdeck.com/kikutaro/chu-metefalse-java-ee-kai-fa-karaxue-ndakoto-jjug-ccc-2014-spring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3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基本的な使い方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991" y="1828801"/>
            <a:ext cx="8392520" cy="4568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String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jpql</a:t>
            </a:r>
            <a:r>
              <a:rPr lang="en-US" altLang="ja-JP" sz="2800" dirty="0" smtClean="0">
                <a:solidFill>
                  <a:schemeClr val="tx1"/>
                </a:solidFill>
              </a:rPr>
              <a:t> =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“SELECT m FROM Manufacturer m ”</a:t>
            </a:r>
          </a:p>
          <a:p>
            <a:r>
              <a:rPr lang="en-US" altLang="ja-JP" sz="2800" b="1" dirty="0">
                <a:solidFill>
                  <a:srgbClr val="FF0000"/>
                </a:solidFill>
              </a:rPr>
              <a:t>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   + “WHERE m.name LIKE :name”</a:t>
            </a:r>
            <a:r>
              <a:rPr lang="en-US" altLang="ja-JP" sz="2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TypedQuery</a:t>
            </a:r>
            <a:r>
              <a:rPr lang="en-US" altLang="ja-JP" sz="2800" dirty="0" smtClean="0">
                <a:solidFill>
                  <a:schemeClr val="tx1"/>
                </a:solidFill>
              </a:rPr>
              <a:t>&lt;Manufacturer&gt; query = 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  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em.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createQuery</a:t>
            </a:r>
            <a:r>
              <a:rPr lang="en-US" altLang="ja-JP" sz="2800" dirty="0" smtClean="0">
                <a:solidFill>
                  <a:schemeClr val="tx1"/>
                </a:solidFill>
              </a:rPr>
              <a:t>(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jpql</a:t>
            </a:r>
            <a:r>
              <a:rPr lang="en-US" altLang="ja-JP" sz="2800" dirty="0" smtClean="0">
                <a:solidFill>
                  <a:schemeClr val="tx1"/>
                </a:solidFill>
              </a:rPr>
              <a:t>,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Manufacturer.class</a:t>
            </a:r>
            <a:r>
              <a:rPr lang="en-US" altLang="ja-JP" sz="28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ja-JP" sz="2800" dirty="0" err="1" smtClean="0">
                <a:solidFill>
                  <a:schemeClr val="tx1"/>
                </a:solidFill>
              </a:rPr>
              <a:t>query.setParameter</a:t>
            </a:r>
            <a:r>
              <a:rPr lang="en-US" altLang="ja-JP" sz="2800" dirty="0" smtClean="0">
                <a:solidFill>
                  <a:schemeClr val="tx1"/>
                </a:solidFill>
              </a:rPr>
              <a:t>(“name”, “B%”);</a:t>
            </a: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List&lt;</a:t>
            </a:r>
            <a:r>
              <a:rPr lang="en-US" altLang="ja-JP" sz="2800" dirty="0">
                <a:solidFill>
                  <a:schemeClr val="tx1"/>
                </a:solidFill>
              </a:rPr>
              <a:t>Manufacturer</a:t>
            </a:r>
            <a:r>
              <a:rPr lang="en-US" altLang="ja-JP" sz="2800" dirty="0" smtClean="0">
                <a:solidFill>
                  <a:schemeClr val="tx1"/>
                </a:solidFill>
              </a:rPr>
              <a:t>&gt; list = 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query.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getResultList</a:t>
            </a:r>
            <a:r>
              <a:rPr lang="en-US" altLang="ja-JP" sz="28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for (Manufacturer m : list) {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   </a:t>
            </a:r>
            <a:r>
              <a:rPr lang="en-US" altLang="ja-JP" sz="2800" dirty="0" err="1">
                <a:solidFill>
                  <a:schemeClr val="tx1"/>
                </a:solidFill>
              </a:rPr>
              <a:t>System.out.println</a:t>
            </a:r>
            <a:r>
              <a:rPr lang="en-US" altLang="ja-JP" sz="2800" dirty="0">
                <a:solidFill>
                  <a:schemeClr val="tx1"/>
                </a:solidFill>
              </a:rPr>
              <a:t>(</a:t>
            </a:r>
            <a:r>
              <a:rPr lang="en-US" altLang="ja-JP" sz="2800" dirty="0" err="1">
                <a:solidFill>
                  <a:schemeClr val="tx1"/>
                </a:solidFill>
              </a:rPr>
              <a:t>m.getManufacturerId</a:t>
            </a:r>
            <a:r>
              <a:rPr lang="en-US" altLang="ja-JP" sz="2800" dirty="0">
                <a:solidFill>
                  <a:schemeClr val="tx1"/>
                </a:solidFill>
              </a:rPr>
              <a:t>() 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         + </a:t>
            </a:r>
            <a:r>
              <a:rPr lang="en-US" altLang="ja-JP" sz="2800" dirty="0">
                <a:solidFill>
                  <a:schemeClr val="tx1"/>
                </a:solidFill>
              </a:rPr>
              <a:t>":" + </a:t>
            </a:r>
            <a:r>
              <a:rPr lang="en-US" altLang="ja-JP" sz="2800" dirty="0" err="1">
                <a:solidFill>
                  <a:schemeClr val="tx1"/>
                </a:solidFill>
              </a:rPr>
              <a:t>m.getName</a:t>
            </a:r>
            <a:r>
              <a:rPr lang="en-US" altLang="ja-JP" sz="2800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}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4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基本的な使い方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64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2991" y="1958617"/>
            <a:ext cx="8392520" cy="37912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</a:rPr>
              <a:t>[EL Fine]: </a:t>
            </a:r>
            <a:r>
              <a:rPr lang="en-US" altLang="ja-JP" sz="2000" dirty="0" err="1">
                <a:solidFill>
                  <a:schemeClr val="tx1"/>
                </a:solidFill>
              </a:rPr>
              <a:t>sql</a:t>
            </a:r>
            <a:r>
              <a:rPr lang="en-US" altLang="ja-JP" sz="2000" dirty="0">
                <a:solidFill>
                  <a:schemeClr val="tx1"/>
                </a:solidFill>
              </a:rPr>
              <a:t>: Connection(1168076863)--</a:t>
            </a:r>
            <a:r>
              <a:rPr lang="en-US" altLang="ja-JP" sz="2000" b="1" dirty="0">
                <a:solidFill>
                  <a:srgbClr val="FF0000"/>
                </a:solidFill>
              </a:rPr>
              <a:t>SELECT MANUFACTURER_ID, ADDRESSLINE1, ADDRESSLINE2, CITY, EMAIL, FAX, NAME, PHONE, REP, STATE, ZIP FROM MANUFACTURER WHERE NAME LIKE ?</a:t>
            </a:r>
          </a:p>
          <a:p>
            <a:r>
              <a:rPr lang="en-US" altLang="ja-JP" sz="2000" b="1" dirty="0" smtClean="0">
                <a:solidFill>
                  <a:srgbClr val="FF0000"/>
                </a:solidFill>
              </a:rPr>
              <a:t>    bind </a:t>
            </a:r>
            <a:r>
              <a:rPr lang="en-US" altLang="ja-JP" sz="2000" b="1" dirty="0">
                <a:solidFill>
                  <a:srgbClr val="FF0000"/>
                </a:solidFill>
              </a:rPr>
              <a:t>=&gt; [B%]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19971233:Bills Bank and Sons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19985590:Birders United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19955564:Birders United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19955565:Birders United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19984681:Birders United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19984682:Birders United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19941212:Birders United</a:t>
            </a:r>
          </a:p>
          <a:p>
            <a:r>
              <a:rPr lang="en-US" altLang="ja-JP" sz="2000" dirty="0">
                <a:solidFill>
                  <a:schemeClr val="tx1"/>
                </a:solidFill>
              </a:rPr>
              <a:t>19987296:Birders United</a:t>
            </a:r>
            <a:endParaRPr lang="en-US" altLang="ja-JP" sz="2000" dirty="0" smtClean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2991" y="1410346"/>
            <a:ext cx="3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実行</a:t>
            </a:r>
            <a:r>
              <a:rPr lang="ja-JP" altLang="en-US" sz="2800" dirty="0"/>
              <a:t>結果</a:t>
            </a:r>
            <a:endParaRPr kumimoji="1" lang="ja-JP" altLang="en-US" sz="2800" dirty="0"/>
          </a:p>
        </p:txBody>
      </p:sp>
      <p:sp>
        <p:nvSpPr>
          <p:cNvPr id="9" name="角丸四角形吹き出し 8"/>
          <p:cNvSpPr/>
          <p:nvPr/>
        </p:nvSpPr>
        <p:spPr>
          <a:xfrm>
            <a:off x="4869752" y="364209"/>
            <a:ext cx="3738562" cy="1270862"/>
          </a:xfrm>
          <a:prstGeom prst="wedgeRoundRectCallout">
            <a:avLst>
              <a:gd name="adj1" fmla="val -31207"/>
              <a:gd name="adj2" fmla="val 7180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SQL</a:t>
            </a:r>
            <a:r>
              <a:rPr lang="ja-JP" altLang="en-US" sz="2400" dirty="0" smtClean="0">
                <a:solidFill>
                  <a:schemeClr val="tx1"/>
                </a:solidFill>
              </a:rPr>
              <a:t>に変換して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実行される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2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よくある間違い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65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13471" y="2438401"/>
            <a:ext cx="8392520" cy="13411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String </a:t>
            </a:r>
            <a:r>
              <a:rPr lang="en-US" altLang="ja-JP" sz="2800" dirty="0" err="1" smtClean="0">
                <a:solidFill>
                  <a:schemeClr val="tx1"/>
                </a:solidFill>
              </a:rPr>
              <a:t>jpql</a:t>
            </a:r>
            <a:r>
              <a:rPr lang="en-US" altLang="ja-JP" sz="2800" dirty="0" smtClean="0">
                <a:solidFill>
                  <a:schemeClr val="tx1"/>
                </a:solidFill>
              </a:rPr>
              <a:t> = “select m from manufacturer m ”</a:t>
            </a:r>
          </a:p>
          <a:p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   + “where name like :name”;</a:t>
            </a: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・・</a:t>
            </a:r>
            <a:r>
              <a:rPr lang="ja-JP" altLang="en-US" sz="2800" dirty="0">
                <a:solidFill>
                  <a:schemeClr val="tx1"/>
                </a:solidFill>
              </a:rPr>
              <a:t>・</a:t>
            </a:r>
            <a:endParaRPr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4869752" y="959259"/>
            <a:ext cx="3738562" cy="1270862"/>
          </a:xfrm>
          <a:prstGeom prst="wedgeRoundRectCallout">
            <a:avLst>
              <a:gd name="adj1" fmla="val -31207"/>
              <a:gd name="adj2" fmla="val 7180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これは</a:t>
            </a:r>
            <a:r>
              <a:rPr lang="en-US" altLang="ja-JP" sz="2400" dirty="0" smtClean="0">
                <a:solidFill>
                  <a:schemeClr val="tx1"/>
                </a:solidFill>
              </a:rPr>
              <a:t>JPQL</a:t>
            </a:r>
            <a:r>
              <a:rPr lang="ja-JP" altLang="en-US" sz="2400" dirty="0" smtClean="0">
                <a:solidFill>
                  <a:schemeClr val="tx1"/>
                </a:solidFill>
              </a:rPr>
              <a:t>ではなく、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ほぼ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SQL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！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5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はまりポイント④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JPQL</a:t>
            </a:r>
            <a:r>
              <a:rPr lang="ja-JP" altLang="en-US" dirty="0" smtClean="0"/>
              <a:t>のつもりが</a:t>
            </a:r>
            <a:r>
              <a:rPr lang="en-US" altLang="ja-JP" dirty="0" smtClean="0"/>
              <a:t>SQL</a:t>
            </a:r>
            <a:r>
              <a:rPr lang="ja-JP" altLang="en-US" dirty="0" smtClean="0"/>
              <a:t>書いちゃった</a:t>
            </a:r>
            <a:r>
              <a:rPr kumimoji="1" lang="ja-JP" altLang="en-US" dirty="0" smtClean="0"/>
              <a:t>問題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66</a:t>
            </a:fld>
            <a:endParaRPr kumimoji="1" lang="ja-JP" altLang="en-US"/>
          </a:p>
        </p:txBody>
      </p:sp>
      <p:pic>
        <p:nvPicPr>
          <p:cNvPr id="6" name="Picture 6" descr="http://ja.netbeans.org/nekobean/nekobean_orz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72" y="2884058"/>
            <a:ext cx="3759604" cy="340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8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の違い①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FROM</a:t>
            </a:r>
            <a:r>
              <a:rPr kumimoji="1" lang="ja-JP" altLang="en-US" dirty="0" smtClean="0"/>
              <a:t>句に別名が必須（</a:t>
            </a:r>
            <a:r>
              <a:rPr lang="ja-JP" altLang="en-US" dirty="0" smtClean="0"/>
              <a:t>識別変数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67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13839" y="3515421"/>
            <a:ext cx="8392520" cy="10635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3200" b="1" dirty="0">
                <a:solidFill>
                  <a:schemeClr val="tx1"/>
                </a:solidFill>
              </a:rPr>
              <a:t>○</a:t>
            </a:r>
            <a:r>
              <a:rPr lang="en-US" altLang="ja-JP" sz="3200" dirty="0">
                <a:solidFill>
                  <a:schemeClr val="tx1"/>
                </a:solidFill>
              </a:rPr>
              <a:t> SELECT </a:t>
            </a:r>
            <a:r>
              <a:rPr lang="en-US" altLang="ja-JP" sz="3200" dirty="0" smtClean="0">
                <a:solidFill>
                  <a:schemeClr val="tx1"/>
                </a:solidFill>
              </a:rPr>
              <a:t>m </a:t>
            </a:r>
            <a:r>
              <a:rPr lang="en-US" altLang="ja-JP" sz="3200" dirty="0">
                <a:solidFill>
                  <a:schemeClr val="tx1"/>
                </a:solidFill>
              </a:rPr>
              <a:t>FROM Manufacturer </a:t>
            </a:r>
            <a:r>
              <a:rPr lang="en-US" altLang="ja-JP" sz="3200" b="1" dirty="0">
                <a:solidFill>
                  <a:srgbClr val="FF0000"/>
                </a:solidFill>
              </a:rPr>
              <a:t>m</a:t>
            </a:r>
            <a:r>
              <a:rPr lang="en-US" altLang="ja-JP" sz="32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ja-JP" sz="3200" dirty="0" smtClean="0">
                <a:solidFill>
                  <a:schemeClr val="tx1"/>
                </a:solidFill>
              </a:rPr>
              <a:t>× </a:t>
            </a:r>
            <a:r>
              <a:rPr lang="en-US" altLang="ja-JP" sz="3200" dirty="0">
                <a:solidFill>
                  <a:schemeClr val="tx1"/>
                </a:solidFill>
              </a:rPr>
              <a:t>SELECT Manufacturer</a:t>
            </a:r>
            <a:r>
              <a:rPr lang="en-US" altLang="ja-JP" sz="3200" dirty="0" smtClean="0">
                <a:solidFill>
                  <a:schemeClr val="tx1"/>
                </a:solidFill>
              </a:rPr>
              <a:t> </a:t>
            </a:r>
            <a:r>
              <a:rPr lang="en-US" altLang="ja-JP" sz="3200" dirty="0">
                <a:solidFill>
                  <a:schemeClr val="tx1"/>
                </a:solidFill>
              </a:rPr>
              <a:t>FROM </a:t>
            </a:r>
            <a:r>
              <a:rPr lang="en-US" altLang="ja-JP" sz="3200" dirty="0" smtClean="0">
                <a:solidFill>
                  <a:schemeClr val="tx1"/>
                </a:solidFill>
              </a:rPr>
              <a:t>Manufacturer;</a:t>
            </a:r>
            <a:endParaRPr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4747426" y="2209799"/>
            <a:ext cx="4058933" cy="866171"/>
          </a:xfrm>
          <a:prstGeom prst="wedgeRoundRectCallout">
            <a:avLst>
              <a:gd name="adj1" fmla="val 708"/>
              <a:gd name="adj2" fmla="val 114545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識別変数が必須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（</a:t>
            </a:r>
            <a:r>
              <a:rPr lang="en-US" altLang="ja-JP" sz="2400" dirty="0">
                <a:solidFill>
                  <a:schemeClr val="tx1"/>
                </a:solidFill>
              </a:rPr>
              <a:t>i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dentification variable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）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の違い②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列抽出では識別変数が必須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68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13839" y="2090155"/>
            <a:ext cx="8392520" cy="20735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3200" dirty="0" smtClean="0">
                <a:solidFill>
                  <a:schemeClr val="tx1"/>
                </a:solidFill>
              </a:rPr>
              <a:t>○</a:t>
            </a:r>
            <a:r>
              <a:rPr lang="en-US" altLang="ja-JP" sz="3200" dirty="0" smtClean="0">
                <a:solidFill>
                  <a:schemeClr val="tx1"/>
                </a:solidFill>
              </a:rPr>
              <a:t> SELECT </a:t>
            </a:r>
            <a:r>
              <a:rPr lang="en-US" altLang="ja-JP" sz="3200" b="1" dirty="0" err="1" smtClean="0">
                <a:solidFill>
                  <a:srgbClr val="FF0000"/>
                </a:solidFill>
              </a:rPr>
              <a:t>m.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manufacturerId</a:t>
            </a:r>
            <a:r>
              <a:rPr lang="en-US" altLang="ja-JP" sz="3200" dirty="0" smtClean="0">
                <a:solidFill>
                  <a:schemeClr val="tx1"/>
                </a:solidFill>
              </a:rPr>
              <a:t>, 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m.</a:t>
            </a:r>
            <a:r>
              <a:rPr lang="en-US" altLang="ja-JP" sz="3200" dirty="0" smtClean="0">
                <a:solidFill>
                  <a:schemeClr val="tx1"/>
                </a:solidFill>
              </a:rPr>
              <a:t>name 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 </a:t>
            </a:r>
            <a:r>
              <a:rPr lang="en-US" altLang="ja-JP" sz="3200" dirty="0" smtClean="0">
                <a:solidFill>
                  <a:schemeClr val="tx1"/>
                </a:solidFill>
              </a:rPr>
              <a:t>   FROM Manufacturer m;</a:t>
            </a:r>
            <a:endParaRPr lang="en-US" altLang="ja-JP" sz="3200" dirty="0">
              <a:solidFill>
                <a:schemeClr val="tx1"/>
              </a:solidFill>
            </a:endParaRPr>
          </a:p>
          <a:p>
            <a:r>
              <a:rPr lang="en-US" altLang="ja-JP" sz="3200" dirty="0" smtClean="0">
                <a:solidFill>
                  <a:schemeClr val="tx1"/>
                </a:solidFill>
              </a:rPr>
              <a:t>× </a:t>
            </a:r>
            <a:r>
              <a:rPr lang="en-US" altLang="ja-JP" sz="3200" dirty="0">
                <a:solidFill>
                  <a:schemeClr val="tx1"/>
                </a:solidFill>
              </a:rPr>
              <a:t>SELECT </a:t>
            </a:r>
            <a:r>
              <a:rPr lang="en-US" altLang="ja-JP" sz="3200" dirty="0" err="1" smtClean="0">
                <a:solidFill>
                  <a:schemeClr val="tx1"/>
                </a:solidFill>
              </a:rPr>
              <a:t>manufacturerId</a:t>
            </a:r>
            <a:r>
              <a:rPr lang="en-US" altLang="ja-JP" sz="3200" dirty="0" smtClean="0">
                <a:solidFill>
                  <a:schemeClr val="tx1"/>
                </a:solidFill>
              </a:rPr>
              <a:t>, name </a:t>
            </a:r>
          </a:p>
          <a:p>
            <a:r>
              <a:rPr lang="en-US" altLang="ja-JP" sz="3200" dirty="0">
                <a:solidFill>
                  <a:schemeClr val="tx1"/>
                </a:solidFill>
              </a:rPr>
              <a:t> </a:t>
            </a:r>
            <a:r>
              <a:rPr lang="en-US" altLang="ja-JP" sz="3200" dirty="0" smtClean="0">
                <a:solidFill>
                  <a:schemeClr val="tx1"/>
                </a:solidFill>
              </a:rPr>
              <a:t>   FROM </a:t>
            </a:r>
            <a:r>
              <a:rPr lang="en-US" altLang="ja-JP" sz="3200" dirty="0">
                <a:solidFill>
                  <a:schemeClr val="tx1"/>
                </a:solidFill>
              </a:rPr>
              <a:t>Manufacturer m</a:t>
            </a:r>
            <a:r>
              <a:rPr lang="en-US" altLang="ja-JP" sz="3200" dirty="0" smtClean="0">
                <a:solidFill>
                  <a:schemeClr val="tx1"/>
                </a:solidFill>
              </a:rPr>
              <a:t>;</a:t>
            </a:r>
            <a:endParaRPr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6" name="角丸四角形吹き出し 5"/>
          <p:cNvSpPr/>
          <p:nvPr/>
        </p:nvSpPr>
        <p:spPr>
          <a:xfrm>
            <a:off x="5220272" y="4323436"/>
            <a:ext cx="3738562" cy="1270862"/>
          </a:xfrm>
          <a:prstGeom prst="wedgeRoundRectCallout">
            <a:avLst>
              <a:gd name="adj1" fmla="val -42621"/>
              <a:gd name="adj2" fmla="val -10567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SQL</a:t>
            </a:r>
            <a:r>
              <a:rPr lang="ja-JP" altLang="en-US" sz="2400" dirty="0" smtClean="0">
                <a:solidFill>
                  <a:schemeClr val="tx1"/>
                </a:solidFill>
              </a:rPr>
              <a:t>としては正しいが、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JPQL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としては正しくない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SQL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の違い③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は一部</a:t>
            </a:r>
            <a:r>
              <a:rPr kumimoji="1" lang="en-US" altLang="ja-JP" dirty="0" smtClean="0"/>
              <a:t>Case Sensitive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8001001" cy="2194434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SELECT</a:t>
            </a:r>
            <a:r>
              <a:rPr kumimoji="1" lang="ja-JP" altLang="en-US" dirty="0" smtClean="0"/>
              <a:t>などの</a:t>
            </a: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の予約語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→大文字・小文字は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区別されない</a:t>
            </a:r>
            <a:endParaRPr kumimoji="1"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エンティティクラス名</a:t>
            </a:r>
            <a:r>
              <a:rPr lang="ja-JP" altLang="en-US" dirty="0"/>
              <a:t>・</a:t>
            </a:r>
            <a:r>
              <a:rPr lang="ja-JP" altLang="en-US" dirty="0" smtClean="0"/>
              <a:t>プロパティ名など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</a:t>
            </a:r>
            <a:r>
              <a:rPr lang="ja-JP" altLang="en-US" dirty="0"/>
              <a:t>大文字・</a:t>
            </a:r>
            <a:r>
              <a:rPr lang="ja-JP" altLang="en-US" dirty="0" smtClean="0"/>
              <a:t>小文字が</a:t>
            </a:r>
            <a:r>
              <a:rPr lang="ja-JP" altLang="en-US" b="1" dirty="0" smtClean="0">
                <a:solidFill>
                  <a:srgbClr val="FF0000"/>
                </a:solidFill>
              </a:rPr>
              <a:t>区別される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識別変数→</a:t>
            </a:r>
            <a:r>
              <a:rPr lang="ja-JP" altLang="en-US" dirty="0"/>
              <a:t>大文字・小文字は</a:t>
            </a:r>
            <a:r>
              <a:rPr lang="ja-JP" altLang="en-US" b="1" dirty="0" smtClean="0">
                <a:solidFill>
                  <a:srgbClr val="FF0000"/>
                </a:solidFill>
              </a:rPr>
              <a:t>区別されない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69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75825" y="4507424"/>
            <a:ext cx="8392520" cy="17358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○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SELECT m FROM Manufacturer m;</a:t>
            </a: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○</a:t>
            </a:r>
            <a:r>
              <a:rPr lang="en-US" altLang="ja-JP" sz="2800" dirty="0" smtClean="0">
                <a:solidFill>
                  <a:schemeClr val="tx1"/>
                </a:solidFill>
              </a:rPr>
              <a:t> select </a:t>
            </a:r>
            <a:r>
              <a:rPr lang="en-US" altLang="ja-JP" sz="2800" dirty="0">
                <a:solidFill>
                  <a:schemeClr val="tx1"/>
                </a:solidFill>
              </a:rPr>
              <a:t>m from </a:t>
            </a:r>
            <a:r>
              <a:rPr lang="en-US" altLang="ja-JP" sz="2800" dirty="0" smtClean="0">
                <a:solidFill>
                  <a:schemeClr val="tx1"/>
                </a:solidFill>
              </a:rPr>
              <a:t>Manufacturer </a:t>
            </a:r>
            <a:r>
              <a:rPr lang="en-US" altLang="ja-JP" sz="2800" dirty="0">
                <a:solidFill>
                  <a:schemeClr val="tx1"/>
                </a:solidFill>
              </a:rPr>
              <a:t>m;</a:t>
            </a: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×</a:t>
            </a:r>
            <a:r>
              <a:rPr lang="en-US" altLang="ja-JP" sz="2800" dirty="0">
                <a:solidFill>
                  <a:schemeClr val="tx1"/>
                </a:solidFill>
              </a:rPr>
              <a:t> </a:t>
            </a:r>
            <a:r>
              <a:rPr lang="en-US" altLang="ja-JP" sz="2800" dirty="0" smtClean="0">
                <a:solidFill>
                  <a:schemeClr val="tx1"/>
                </a:solidFill>
              </a:rPr>
              <a:t>select </a:t>
            </a:r>
            <a:r>
              <a:rPr lang="en-US" altLang="ja-JP" sz="2800" dirty="0">
                <a:solidFill>
                  <a:schemeClr val="tx1"/>
                </a:solidFill>
              </a:rPr>
              <a:t>m </a:t>
            </a:r>
            <a:r>
              <a:rPr lang="en-US" altLang="ja-JP" sz="2800" dirty="0" smtClean="0">
                <a:solidFill>
                  <a:schemeClr val="tx1"/>
                </a:solidFill>
              </a:rPr>
              <a:t>from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m</a:t>
            </a:r>
            <a:r>
              <a:rPr lang="en-US" altLang="ja-JP" sz="2800" dirty="0" smtClean="0">
                <a:solidFill>
                  <a:schemeClr val="tx1"/>
                </a:solidFill>
              </a:rPr>
              <a:t>anufacturer </a:t>
            </a:r>
            <a:r>
              <a:rPr lang="en-US" altLang="ja-JP" sz="2800" dirty="0">
                <a:solidFill>
                  <a:schemeClr val="tx1"/>
                </a:solidFill>
              </a:rPr>
              <a:t>m</a:t>
            </a:r>
            <a:r>
              <a:rPr lang="en-US" altLang="ja-JP" sz="2800" dirty="0" smtClean="0">
                <a:solidFill>
                  <a:schemeClr val="tx1"/>
                </a:solidFill>
              </a:rPr>
              <a:t>;</a:t>
            </a:r>
          </a:p>
          <a:p>
            <a:r>
              <a:rPr lang="ja-JP" altLang="en-US" sz="2800" dirty="0">
                <a:solidFill>
                  <a:schemeClr val="tx1"/>
                </a:solidFill>
              </a:rPr>
              <a:t>○</a:t>
            </a:r>
            <a:r>
              <a:rPr lang="en-US" altLang="ja-JP" sz="2800" dirty="0">
                <a:solidFill>
                  <a:schemeClr val="tx1"/>
                </a:solidFill>
              </a:rPr>
              <a:t> select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M</a:t>
            </a:r>
            <a:r>
              <a:rPr lang="en-US" altLang="ja-JP" sz="2800" dirty="0" smtClean="0">
                <a:solidFill>
                  <a:schemeClr val="tx1"/>
                </a:solidFill>
              </a:rPr>
              <a:t> </a:t>
            </a:r>
            <a:r>
              <a:rPr lang="en-US" altLang="ja-JP" sz="2800" dirty="0">
                <a:solidFill>
                  <a:schemeClr val="tx1"/>
                </a:solidFill>
              </a:rPr>
              <a:t>from Manufacturer </a:t>
            </a:r>
            <a:r>
              <a:rPr lang="en-US" altLang="ja-JP" sz="2800" b="1" dirty="0">
                <a:solidFill>
                  <a:srgbClr val="FF0000"/>
                </a:solidFill>
              </a:rPr>
              <a:t>m</a:t>
            </a:r>
            <a:r>
              <a:rPr lang="en-US" altLang="ja-JP" sz="2800" dirty="0" smtClean="0">
                <a:solidFill>
                  <a:schemeClr val="tx1"/>
                </a:solidFill>
              </a:rPr>
              <a:t>;</a:t>
            </a:r>
            <a:endParaRPr lang="en-US" altLang="ja-JP" sz="2800" dirty="0">
              <a:solidFill>
                <a:schemeClr val="tx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6172200" y="79987"/>
            <a:ext cx="2895600" cy="1270862"/>
          </a:xfrm>
          <a:prstGeom prst="wedgeRoundRectCallout">
            <a:avLst>
              <a:gd name="adj1" fmla="val 15876"/>
              <a:gd name="adj2" fmla="val 17493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JPQL</a:t>
            </a:r>
            <a:r>
              <a:rPr lang="ja-JP" altLang="en-US" sz="2400" dirty="0" smtClean="0">
                <a:solidFill>
                  <a:schemeClr val="tx1"/>
                </a:solidFill>
              </a:rPr>
              <a:t>は基本的に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Case</a:t>
            </a:r>
            <a:r>
              <a:rPr kumimoji="1" lang="ja-JP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Sensitive</a:t>
            </a:r>
            <a:r>
              <a:rPr lang="ja-JP" altLang="en-US" sz="2400" dirty="0" smtClean="0">
                <a:solidFill>
                  <a:schemeClr val="tx1"/>
                </a:solidFill>
              </a:rPr>
              <a:t>と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考えた</a:t>
            </a:r>
            <a:r>
              <a:rPr lang="ja-JP" altLang="en-US" sz="2400" dirty="0">
                <a:solidFill>
                  <a:schemeClr val="tx1"/>
                </a:solidFill>
              </a:rPr>
              <a:t>方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がいい</a:t>
            </a:r>
            <a:r>
              <a:rPr kumimoji="1" lang="ja-JP" altLang="en-US" sz="2400" dirty="0">
                <a:solidFill>
                  <a:schemeClr val="tx1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6115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の特徴：高生産性・高機能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設定ファイル（</a:t>
            </a:r>
            <a:r>
              <a:rPr lang="en-US" altLang="ja-JP" dirty="0"/>
              <a:t>XML</a:t>
            </a:r>
            <a:r>
              <a:rPr lang="ja-JP" altLang="en-US" dirty="0"/>
              <a:t>）が少ない</a:t>
            </a:r>
            <a:endParaRPr lang="en-US" altLang="ja-JP" dirty="0"/>
          </a:p>
          <a:p>
            <a:pPr lvl="1"/>
            <a:r>
              <a:rPr lang="en-US" altLang="ja-JP" dirty="0"/>
              <a:t>Hibernate</a:t>
            </a:r>
            <a:r>
              <a:rPr lang="ja-JP" altLang="en-US" dirty="0" err="1"/>
              <a:t>のような</a:t>
            </a:r>
            <a:r>
              <a:rPr lang="ja-JP" altLang="en-US" dirty="0"/>
              <a:t>マッピングファイルは</a:t>
            </a:r>
            <a:r>
              <a:rPr lang="ja-JP" altLang="en-US" dirty="0" smtClean="0"/>
              <a:t>不要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CoC</a:t>
            </a:r>
            <a:r>
              <a:rPr lang="ja-JP" altLang="en-US" dirty="0" smtClean="0"/>
              <a:t>（設定より規約）によるもの</a:t>
            </a:r>
            <a:endParaRPr lang="en-US" altLang="ja-JP" dirty="0"/>
          </a:p>
          <a:p>
            <a:r>
              <a:rPr lang="en-US" altLang="ja-JP" dirty="0" smtClean="0"/>
              <a:t>1</a:t>
            </a:r>
            <a:r>
              <a:rPr lang="ja-JP" altLang="en-US" dirty="0" smtClean="0"/>
              <a:t>対</a:t>
            </a:r>
            <a:r>
              <a:rPr lang="en-US" altLang="ja-JP" dirty="0" smtClean="0"/>
              <a:t>N</a:t>
            </a:r>
            <a:r>
              <a:rPr lang="ja-JP" altLang="en-US" dirty="0"/>
              <a:t>などのリレーションをエンティティで表現できる</a:t>
            </a:r>
            <a:endParaRPr lang="en-US" altLang="ja-JP" dirty="0"/>
          </a:p>
          <a:p>
            <a:r>
              <a:rPr lang="en-US" altLang="ja-JP" dirty="0" smtClean="0"/>
              <a:t>DB</a:t>
            </a:r>
            <a:r>
              <a:rPr lang="ja-JP" altLang="en-US" dirty="0"/>
              <a:t>製品非依存な問合せが</a:t>
            </a:r>
            <a:r>
              <a:rPr lang="ja-JP" altLang="en-US" dirty="0" smtClean="0"/>
              <a:t>可能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SQL</a:t>
            </a:r>
            <a:r>
              <a:rPr lang="ja-JP" altLang="en-US" dirty="0"/>
              <a:t>と</a:t>
            </a:r>
            <a:r>
              <a:rPr lang="en-US" altLang="ja-JP" dirty="0"/>
              <a:t>JPQL</a:t>
            </a:r>
            <a:r>
              <a:rPr lang="ja-JP" altLang="en-US" dirty="0"/>
              <a:t>の</a:t>
            </a:r>
            <a:r>
              <a:rPr lang="ja-JP" altLang="en-US" dirty="0" smtClean="0"/>
              <a:t>違い④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dirty="0" smtClean="0"/>
              <a:t>副問い合わせ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JSR 338 4.6.16 Subqueries</a:t>
            </a:r>
          </a:p>
          <a:p>
            <a:pPr lvl="1"/>
            <a:r>
              <a:rPr lang="ja-JP" altLang="en-US" dirty="0" smtClean="0"/>
              <a:t>副</a:t>
            </a:r>
            <a:r>
              <a:rPr lang="ja-JP" altLang="en-US" dirty="0"/>
              <a:t>問い合</a:t>
            </a:r>
            <a:r>
              <a:rPr lang="ja-JP" altLang="en-US" dirty="0" smtClean="0"/>
              <a:t>わせは</a:t>
            </a:r>
            <a:r>
              <a:rPr lang="en-US" altLang="ja-JP" dirty="0" smtClean="0"/>
              <a:t>WHERE</a:t>
            </a:r>
            <a:r>
              <a:rPr lang="ja-JP" altLang="en-US" dirty="0" smtClean="0"/>
              <a:t>句または</a:t>
            </a:r>
            <a:r>
              <a:rPr lang="en-US" altLang="ja-JP" dirty="0" smtClean="0"/>
              <a:t>HAVING</a:t>
            </a:r>
            <a:r>
              <a:rPr lang="ja-JP" altLang="en-US" dirty="0" smtClean="0"/>
              <a:t>句で使用できる。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70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483114" y="4461593"/>
            <a:ext cx="8177941" cy="14723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rgbClr val="FF0000"/>
                </a:solidFill>
              </a:rPr>
              <a:t>FROM</a:t>
            </a:r>
            <a:r>
              <a:rPr kumimoji="1" lang="ja-JP" altLang="en-US" sz="3200" b="1" dirty="0" smtClean="0">
                <a:solidFill>
                  <a:srgbClr val="FF0000"/>
                </a:solidFill>
              </a:rPr>
              <a:t>句では副問い合わせが使えない！</a:t>
            </a:r>
            <a:endParaRPr kumimoji="1" lang="en-US" altLang="ja-JP" sz="32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※JSR</a:t>
            </a:r>
            <a:r>
              <a:rPr lang="ja-JP" altLang="en-US" sz="2000" dirty="0" smtClean="0">
                <a:solidFill>
                  <a:schemeClr val="tx1"/>
                </a:solidFill>
              </a:rPr>
              <a:t>には「今後のバージョンで考えるかも」と書いてある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のスペルミスを防ぐ方法①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NetBeans</a:t>
            </a:r>
            <a:r>
              <a:rPr lang="ja-JP" altLang="en-US" dirty="0" smtClean="0"/>
              <a:t>の</a:t>
            </a:r>
            <a:r>
              <a:rPr lang="en-US" altLang="ja-JP" dirty="0" smtClean="0"/>
              <a:t>JPQL</a:t>
            </a:r>
            <a:r>
              <a:rPr lang="ja-JP" altLang="en-US" dirty="0" smtClean="0"/>
              <a:t>実行ツール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7998715" cy="168299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persistence.xml</a:t>
            </a:r>
            <a:r>
              <a:rPr lang="ja-JP" altLang="en-US" dirty="0" smtClean="0"/>
              <a:t>を右クリック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→</a:t>
            </a:r>
            <a:r>
              <a:rPr lang="en-US" altLang="ja-JP" dirty="0" smtClean="0"/>
              <a:t>[JPQL</a:t>
            </a:r>
            <a:r>
              <a:rPr lang="ja-JP" altLang="en-US" dirty="0" smtClean="0"/>
              <a:t>問い合わせの実行</a:t>
            </a:r>
            <a:r>
              <a:rPr lang="en-US" altLang="ja-JP" dirty="0" smtClean="0"/>
              <a:t>]</a:t>
            </a:r>
          </a:p>
          <a:p>
            <a:pPr lvl="1"/>
            <a:r>
              <a:rPr lang="en-US" altLang="ja-JP" dirty="0" err="1" smtClean="0"/>
              <a:t>Ctrl+Space</a:t>
            </a:r>
            <a:r>
              <a:rPr lang="ja-JP" altLang="en-US" dirty="0" smtClean="0"/>
              <a:t>で補完が可能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71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30240" t="10835" r="48690" b="61707"/>
          <a:stretch/>
        </p:blipFill>
        <p:spPr>
          <a:xfrm>
            <a:off x="2789696" y="3735092"/>
            <a:ext cx="3605480" cy="264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153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のスペルミスを防ぐ方法②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名前付きクエリ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8" y="2160590"/>
            <a:ext cx="7998715" cy="1698488"/>
          </a:xfrm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エンティティクラスに</a:t>
            </a:r>
            <a:r>
              <a:rPr lang="en-US" altLang="ja-JP" dirty="0" smtClean="0"/>
              <a:t>@</a:t>
            </a:r>
            <a:r>
              <a:rPr lang="en-US" altLang="ja-JP" dirty="0" err="1" smtClean="0"/>
              <a:t>NamedQuery</a:t>
            </a:r>
            <a:r>
              <a:rPr lang="ja-JP" altLang="en-US" dirty="0" smtClean="0"/>
              <a:t>を付加</a:t>
            </a:r>
            <a:endParaRPr kumimoji="1" lang="en-US" altLang="ja-JP" dirty="0" smtClean="0"/>
          </a:p>
          <a:p>
            <a:pPr lvl="1"/>
            <a:r>
              <a:rPr lang="en-US" altLang="ja-JP" dirty="0" err="1"/>
              <a:t>Ctrl+Space</a:t>
            </a:r>
            <a:r>
              <a:rPr lang="ja-JP" altLang="en-US" dirty="0"/>
              <a:t>で補完が</a:t>
            </a:r>
            <a:r>
              <a:rPr lang="ja-JP" altLang="en-US" dirty="0" smtClean="0"/>
              <a:t>可能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JPQL</a:t>
            </a:r>
            <a:r>
              <a:rPr lang="ja-JP" altLang="en-US" dirty="0" smtClean="0"/>
              <a:t>をエンティティに集約できるので便利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72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34871" t="23464" r="12837" b="48146"/>
          <a:stretch/>
        </p:blipFill>
        <p:spPr>
          <a:xfrm>
            <a:off x="563103" y="3859078"/>
            <a:ext cx="7998715" cy="24415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67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まとめ</a:t>
            </a:r>
            <a:endParaRPr kumimoji="1" lang="ja-JP" altLang="en-US" sz="40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 CASAREAL, Inc.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5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JPA</a:t>
            </a:r>
            <a:r>
              <a:rPr lang="ja-JP" altLang="en-US" dirty="0" smtClean="0"/>
              <a:t>のメリット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Java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EE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の標準技術であること</a:t>
            </a:r>
            <a:endParaRPr kumimoji="1"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設定ファイルがほぼ不要</a:t>
            </a:r>
            <a:endParaRPr lang="en-US" altLang="ja-JP" dirty="0" smtClean="0"/>
          </a:p>
          <a:p>
            <a:r>
              <a:rPr lang="ja-JP" altLang="en-US" dirty="0" smtClean="0"/>
              <a:t>カスケードによる一括処理</a:t>
            </a:r>
            <a:endParaRPr lang="en-US" altLang="ja-JP" dirty="0" smtClean="0"/>
          </a:p>
          <a:p>
            <a:r>
              <a:rPr lang="en-US" altLang="ja-JP" dirty="0" err="1" smtClean="0"/>
              <a:t>EntityManager</a:t>
            </a:r>
            <a:r>
              <a:rPr lang="ja-JP" altLang="en-US" dirty="0" smtClean="0"/>
              <a:t>や</a:t>
            </a:r>
            <a:r>
              <a:rPr lang="en-US" altLang="ja-JP" dirty="0" smtClean="0"/>
              <a:t>JPQL</a:t>
            </a:r>
            <a:r>
              <a:rPr lang="ja-JP" altLang="en-US" dirty="0" smtClean="0"/>
              <a:t>による、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DB</a:t>
            </a:r>
            <a:r>
              <a:rPr lang="ja-JP" altLang="en-US" dirty="0" smtClean="0"/>
              <a:t>製品に依存しない問合せ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2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JPA</a:t>
            </a:r>
            <a:r>
              <a:rPr lang="ja-JP" altLang="en-US" dirty="0" smtClean="0"/>
              <a:t>のはまりポイント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エンティティの状態が大切！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merge()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remove()</a:t>
            </a:r>
            <a:r>
              <a:rPr kumimoji="1" lang="ja-JP" altLang="en-US" dirty="0" smtClean="0"/>
              <a:t>は特に注意！</a:t>
            </a:r>
            <a:endParaRPr kumimoji="1" lang="en-US" altLang="ja-JP" dirty="0" smtClean="0"/>
          </a:p>
          <a:p>
            <a:r>
              <a:rPr lang="en-US" altLang="ja-JP" dirty="0" err="1" smtClean="0"/>
              <a:t>CascadeType.</a:t>
            </a:r>
            <a:r>
              <a:rPr kumimoji="1" lang="en-US" altLang="ja-JP" dirty="0" err="1" smtClean="0"/>
              <a:t>ALL</a:t>
            </a:r>
            <a:r>
              <a:rPr kumimoji="1" lang="ja-JP" altLang="en-US" dirty="0" smtClean="0"/>
              <a:t>は禁止！</a:t>
            </a:r>
            <a:endParaRPr kumimoji="1" lang="en-US" altLang="ja-JP" dirty="0" smtClean="0"/>
          </a:p>
          <a:p>
            <a:r>
              <a:rPr lang="en-US" altLang="ja-JP" dirty="0" smtClean="0"/>
              <a:t>JPQL</a:t>
            </a:r>
            <a:r>
              <a:rPr lang="ja-JP" altLang="en-US" dirty="0" smtClean="0"/>
              <a:t>は</a:t>
            </a:r>
            <a:r>
              <a:rPr lang="en-US" altLang="ja-JP" dirty="0" smtClean="0"/>
              <a:t>SQL</a:t>
            </a:r>
            <a:r>
              <a:rPr lang="ja-JP" altLang="en-US" dirty="0" smtClean="0"/>
              <a:t>ではありません！</a:t>
            </a:r>
            <a:endParaRPr lang="en-US" altLang="ja-JP" dirty="0" smtClean="0"/>
          </a:p>
          <a:p>
            <a:r>
              <a:rPr lang="en-US" altLang="ja-JP" dirty="0" smtClean="0"/>
              <a:t>JPA</a:t>
            </a:r>
            <a:r>
              <a:rPr lang="ja-JP" altLang="en-US" dirty="0" smtClean="0"/>
              <a:t>実装や</a:t>
            </a:r>
            <a:r>
              <a:rPr lang="en-US" altLang="ja-JP" dirty="0" smtClean="0"/>
              <a:t>DB</a:t>
            </a:r>
            <a:r>
              <a:rPr lang="ja-JP" altLang="en-US" dirty="0" smtClean="0"/>
              <a:t>製品によって挙動が異なる場合がありますので、必ずログを出して、挙動を確かめながら開発しましょう！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8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紹介しきれなかった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はまりポイント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EclipseLink</a:t>
            </a:r>
            <a:r>
              <a:rPr kumimoji="1" lang="ja-JP" altLang="en-US" dirty="0" smtClean="0"/>
              <a:t>だと勝手にパラメータ化されちゃう問題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masatoshitada.hatenadiary.jp/entry/2014/12/21/100818</a:t>
            </a:r>
            <a:r>
              <a:rPr lang="en-US" altLang="ja-JP" dirty="0" smtClean="0"/>
              <a:t> </a:t>
            </a:r>
            <a:endParaRPr kumimoji="1" lang="en-US" altLang="ja-JP" dirty="0" smtClean="0"/>
          </a:p>
          <a:p>
            <a:r>
              <a:rPr kumimoji="1" lang="en-US" altLang="ja-JP" dirty="0" smtClean="0"/>
              <a:t>JOIN</a:t>
            </a:r>
            <a:r>
              <a:rPr kumimoji="1" lang="ja-JP" altLang="en-US" dirty="0" smtClean="0"/>
              <a:t>してるのに列が取れてない問題</a:t>
            </a:r>
            <a:endParaRPr kumimoji="1" lang="en-US" altLang="ja-JP" dirty="0" smtClean="0"/>
          </a:p>
          <a:p>
            <a:r>
              <a:rPr lang="en-US" altLang="ja-JP" dirty="0" smtClean="0"/>
              <a:t>DISTINCT</a:t>
            </a:r>
            <a:r>
              <a:rPr lang="ja-JP" altLang="en-US" dirty="0" smtClean="0"/>
              <a:t>の意味が違う問題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3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さらに勉強したい方へ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書籍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マスタリング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 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版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Beginning</a:t>
            </a:r>
            <a:r>
              <a:rPr lang="ja-JP" altLang="en-US" dirty="0"/>
              <a:t> </a:t>
            </a:r>
            <a:r>
              <a:rPr lang="en-US" altLang="ja-JP" dirty="0" smtClean="0"/>
              <a:t>Java</a:t>
            </a:r>
            <a:r>
              <a:rPr lang="ja-JP" altLang="en-US" dirty="0"/>
              <a:t> </a:t>
            </a:r>
            <a:r>
              <a:rPr lang="en-US" altLang="ja-JP" dirty="0" smtClean="0"/>
              <a:t>EE 6</a:t>
            </a:r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 smtClean="0"/>
              <a:t>パフォーマンス</a:t>
            </a:r>
            <a:r>
              <a:rPr lang="ja-JP" altLang="en-US" b="1" dirty="0" smtClean="0">
                <a:solidFill>
                  <a:srgbClr val="FF0000"/>
                </a:solidFill>
              </a:rPr>
              <a:t>←</a:t>
            </a:r>
            <a:r>
              <a:rPr lang="en-US" altLang="ja-JP" b="1" dirty="0" smtClean="0">
                <a:solidFill>
                  <a:srgbClr val="FF0000"/>
                </a:solidFill>
              </a:rPr>
              <a:t>NEW</a:t>
            </a:r>
            <a:r>
              <a:rPr lang="ja-JP" altLang="en-US" b="1" dirty="0" smtClean="0">
                <a:solidFill>
                  <a:srgbClr val="FF0000"/>
                </a:solidFill>
              </a:rPr>
              <a:t>！！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dirty="0" smtClean="0"/>
              <a:t>公式資料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Java EE 7 Tutorial</a:t>
            </a:r>
            <a:r>
              <a:rPr lang="ja-JP" altLang="en-US" dirty="0"/>
              <a:t> </a:t>
            </a:r>
            <a:r>
              <a:rPr lang="en-US" altLang="ja-JP" dirty="0" smtClean="0"/>
              <a:t>Chapter 37</a:t>
            </a:r>
            <a:r>
              <a:rPr lang="ja-JP" altLang="en-US" dirty="0" smtClean="0"/>
              <a:t>～</a:t>
            </a:r>
            <a:r>
              <a:rPr lang="en-US" altLang="ja-JP" dirty="0" smtClean="0"/>
              <a:t>44</a:t>
            </a:r>
            <a:r>
              <a:rPr lang="ja-JP" altLang="en-US" dirty="0" smtClean="0"/>
              <a:t>（</a:t>
            </a:r>
            <a:r>
              <a:rPr lang="ja-JP" altLang="en-US" dirty="0"/>
              <a:t>英語）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JSR 338</a:t>
            </a:r>
            <a:r>
              <a:rPr lang="ja-JP" altLang="en-US" dirty="0" smtClean="0"/>
              <a:t>（</a:t>
            </a:r>
            <a:r>
              <a:rPr lang="ja-JP" altLang="en-US" dirty="0"/>
              <a:t>英語）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2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さらに勉強したい方へ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勉強会情報など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はまる！</a:t>
            </a:r>
            <a:r>
              <a:rPr lang="en-US" altLang="ja-JP" dirty="0" smtClean="0"/>
              <a:t>JPA</a:t>
            </a:r>
            <a:r>
              <a:rPr lang="ja-JP" altLang="en-US" dirty="0" smtClean="0"/>
              <a:t>（</a:t>
            </a:r>
            <a:r>
              <a:rPr lang="en-US" altLang="ja-JP" dirty="0" smtClean="0"/>
              <a:t>@making</a:t>
            </a:r>
            <a:r>
              <a:rPr lang="ja-JP" altLang="en-US" dirty="0" smtClean="0"/>
              <a:t>さん）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金魚本に載ってない</a:t>
            </a:r>
            <a:r>
              <a:rPr kumimoji="1" lang="en-US" altLang="ja-JP" dirty="0" smtClean="0"/>
              <a:t>JPQL</a:t>
            </a:r>
            <a:r>
              <a:rPr kumimoji="1" lang="ja-JP" altLang="en-US" dirty="0" smtClean="0"/>
              <a:t>の話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megascus</a:t>
            </a:r>
            <a:r>
              <a:rPr kumimoji="1" lang="ja-JP" altLang="en-US" dirty="0" smtClean="0"/>
              <a:t>さん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JPA</a:t>
            </a:r>
            <a:r>
              <a:rPr lang="ja-JP" altLang="en-US" dirty="0" smtClean="0"/>
              <a:t>の同時実行制御とロック（</a:t>
            </a:r>
            <a:r>
              <a:rPr lang="ja-JP" altLang="en-US" dirty="0"/>
              <a:t>拙著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  <a:p>
            <a:r>
              <a:rPr lang="ja-JP" altLang="en-US" b="1" dirty="0" smtClean="0">
                <a:solidFill>
                  <a:srgbClr val="FF0000"/>
                </a:solidFill>
              </a:rPr>
              <a:t>今日この後！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lvl="1"/>
            <a:r>
              <a:rPr kumimoji="1" lang="ja-JP" altLang="en-US" dirty="0" smtClean="0"/>
              <a:t>大規模な負荷でもドキドキしない為の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EE</a:t>
            </a:r>
            <a:r>
              <a:rPr kumimoji="1" lang="ja-JP" altLang="en-US" dirty="0" smtClean="0"/>
              <a:t>（</a:t>
            </a:r>
            <a:r>
              <a:rPr lang="en-US" altLang="ja-JP" dirty="0"/>
              <a:t>@</a:t>
            </a:r>
            <a:r>
              <a:rPr lang="en-US" altLang="ja-JP" dirty="0" err="1" smtClean="0"/>
              <a:t>nagaseyasuhito</a:t>
            </a:r>
            <a:r>
              <a:rPr lang="ja-JP" altLang="en-US" dirty="0" smtClean="0"/>
              <a:t>さん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3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今回のソースコード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に</a:t>
            </a:r>
            <a:r>
              <a:rPr lang="ja-JP" altLang="en-US" dirty="0"/>
              <a:t>アップ</a:t>
            </a:r>
            <a:r>
              <a:rPr lang="ja-JP" altLang="en-US" dirty="0" smtClean="0"/>
              <a:t>して</a:t>
            </a:r>
            <a:r>
              <a:rPr lang="ja-JP" altLang="en-US" dirty="0"/>
              <a:t>い</a:t>
            </a:r>
            <a:r>
              <a:rPr kumimoji="1" lang="ja-JP" altLang="en-US" dirty="0" smtClean="0"/>
              <a:t>ます</a:t>
            </a:r>
            <a:endParaRPr lang="en-US" altLang="ja-JP" dirty="0"/>
          </a:p>
          <a:p>
            <a:pPr lvl="1"/>
            <a:r>
              <a:rPr lang="en-US" altLang="ja-JP" dirty="0"/>
              <a:t>https://github.com/MasatoshiTada/hamaru-jpa-light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79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3757612"/>
            <a:ext cx="7998716" cy="25298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角丸四角形吹き出し 7"/>
          <p:cNvSpPr/>
          <p:nvPr/>
        </p:nvSpPr>
        <p:spPr>
          <a:xfrm>
            <a:off x="2884152" y="5192450"/>
            <a:ext cx="3449608" cy="848920"/>
          </a:xfrm>
          <a:prstGeom prst="wedgeRoundRectCallout">
            <a:avLst>
              <a:gd name="adj1" fmla="val -71944"/>
              <a:gd name="adj2" fmla="val -11478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MVC 1.0(Java EE 8)</a:t>
            </a:r>
            <a:r>
              <a:rPr lang="ja-JP" altLang="en-US" sz="2400" dirty="0" smtClean="0">
                <a:solidFill>
                  <a:schemeClr val="tx1"/>
                </a:solidFill>
              </a:rPr>
              <a:t>の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サンプル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もあります</a:t>
            </a:r>
            <a:r>
              <a:rPr kumimoji="1" lang="ja-JP" altLang="en-US" sz="2400" dirty="0">
                <a:solidFill>
                  <a:schemeClr val="tx1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152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のバージョン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705592"/>
              </p:ext>
            </p:extLst>
          </p:nvPr>
        </p:nvGraphicFramePr>
        <p:xfrm>
          <a:off x="792692" y="2114868"/>
          <a:ext cx="749786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714"/>
                <a:gridCol w="1117725"/>
                <a:gridCol w="1117725"/>
                <a:gridCol w="31357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EE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JPA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JSR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説明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EE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220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EJB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の一部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 EE 6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2.0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317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EJB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から独立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 smtClean="0">
                          <a:solidFill>
                            <a:srgbClr val="FF0000"/>
                          </a:solidFill>
                        </a:rPr>
                        <a:t>Java EE 7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 smtClean="0">
                          <a:solidFill>
                            <a:srgbClr val="FF0000"/>
                          </a:solidFill>
                        </a:rPr>
                        <a:t>2.1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 smtClean="0">
                          <a:solidFill>
                            <a:srgbClr val="FF0000"/>
                          </a:solidFill>
                        </a:rPr>
                        <a:t>338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1" dirty="0" smtClean="0">
                          <a:solidFill>
                            <a:srgbClr val="FF0000"/>
                          </a:solidFill>
                        </a:rPr>
                        <a:t>★今ここ！</a:t>
                      </a:r>
                      <a:endParaRPr kumimoji="1" lang="ja-JP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 EE 8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2.2?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338?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SE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3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kumimoji="1" lang="ja-JP" altLang="en-US" sz="3200" dirty="0" smtClean="0">
                          <a:solidFill>
                            <a:schemeClr val="tx1"/>
                          </a:solidFill>
                        </a:rPr>
                        <a:t>対応？</a:t>
                      </a:r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15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Enjoy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JPA</a:t>
            </a:r>
            <a:r>
              <a:rPr kumimoji="1" lang="ja-JP" altLang="en-US" dirty="0" smtClean="0"/>
              <a:t>！！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9" y="2160590"/>
            <a:ext cx="6718480" cy="4125910"/>
          </a:xfrm>
        </p:spPr>
        <p:txBody>
          <a:bodyPr/>
          <a:lstStyle/>
          <a:p>
            <a:r>
              <a:rPr kumimoji="1" lang="ja-JP" altLang="en-US" dirty="0" smtClean="0"/>
              <a:t>ご清聴ありがとうございました！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(C) CASAREAL, Inc. All rights reserved.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80</a:t>
            </a:fld>
            <a:endParaRPr kumimoji="1" lang="ja-JP" altLang="en-US"/>
          </a:p>
        </p:txBody>
      </p:sp>
      <p:pic>
        <p:nvPicPr>
          <p:cNvPr id="2052" name="Picture 4" descr="http://ja.netbeans.org/nekobean/nekobean_happy_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459" y="3397468"/>
            <a:ext cx="4089251" cy="294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仕様と実装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JPA</a:t>
            </a:r>
            <a:r>
              <a:rPr lang="ja-JP" altLang="en-US" dirty="0" smtClean="0"/>
              <a:t>で決まっているのは</a:t>
            </a:r>
            <a:r>
              <a:rPr kumimoji="1" lang="ja-JP" altLang="en-US" dirty="0" smtClean="0"/>
              <a:t>仕様</a:t>
            </a:r>
            <a:r>
              <a:rPr lang="ja-JP" altLang="en-US" dirty="0" smtClean="0"/>
              <a:t>の</a:t>
            </a:r>
            <a:r>
              <a:rPr lang="ja-JP" altLang="en-US" dirty="0"/>
              <a:t>み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（≒インターフェイスの集合）</a:t>
            </a:r>
            <a:endParaRPr kumimoji="1" lang="en-US" altLang="ja-JP" dirty="0" smtClean="0"/>
          </a:p>
          <a:p>
            <a:r>
              <a:rPr lang="ja-JP" altLang="en-US" dirty="0" smtClean="0"/>
              <a:t>実装</a:t>
            </a:r>
            <a:endParaRPr lang="en-US" altLang="ja-JP" dirty="0"/>
          </a:p>
          <a:p>
            <a:pPr lvl="1"/>
            <a:r>
              <a:rPr kumimoji="1" lang="en-US" altLang="ja-JP" dirty="0" err="1" smtClean="0"/>
              <a:t>EclipseLink</a:t>
            </a:r>
            <a:r>
              <a:rPr kumimoji="1" lang="ja-JP" altLang="en-US" dirty="0" smtClean="0"/>
              <a:t>（参照実装）</a:t>
            </a:r>
            <a:endParaRPr lang="en-US" altLang="ja-JP" dirty="0"/>
          </a:p>
          <a:p>
            <a:pPr lvl="2"/>
            <a:r>
              <a:rPr kumimoji="1" lang="en-US" altLang="ja-JP" dirty="0" err="1" smtClean="0"/>
              <a:t>GlassFish</a:t>
            </a:r>
            <a:r>
              <a:rPr kumimoji="1" lang="ja-JP" altLang="en-US" dirty="0" smtClean="0"/>
              <a:t>・</a:t>
            </a:r>
            <a:r>
              <a:rPr kumimoji="1" lang="en-US" altLang="ja-JP" dirty="0" err="1" smtClean="0"/>
              <a:t>WebLogic</a:t>
            </a:r>
            <a:r>
              <a:rPr kumimoji="1" lang="ja-JP" altLang="en-US" dirty="0" smtClean="0"/>
              <a:t>に内包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Hibernate</a:t>
            </a:r>
          </a:p>
          <a:p>
            <a:pPr lvl="2"/>
            <a:r>
              <a:rPr lang="en-US" altLang="ja-JP" dirty="0" err="1" smtClean="0"/>
              <a:t>WildFly</a:t>
            </a:r>
            <a:r>
              <a:rPr lang="ja-JP" altLang="en-US" dirty="0" smtClean="0"/>
              <a:t>・</a:t>
            </a:r>
            <a:r>
              <a:rPr lang="en-US" altLang="ja-JP" dirty="0" err="1" smtClean="0"/>
              <a:t>JBoss</a:t>
            </a:r>
            <a:r>
              <a:rPr lang="ja-JP" altLang="en-US" dirty="0" smtClean="0"/>
              <a:t>に内包。</a:t>
            </a:r>
            <a:r>
              <a:rPr lang="en-US" altLang="ja-JP" dirty="0" smtClean="0"/>
              <a:t>Spring</a:t>
            </a:r>
            <a:r>
              <a:rPr lang="ja-JP" altLang="en-US" dirty="0" smtClean="0"/>
              <a:t>も。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その</a:t>
            </a:r>
            <a:r>
              <a:rPr lang="ja-JP" altLang="en-US" dirty="0"/>
              <a:t>他</a:t>
            </a:r>
            <a:r>
              <a:rPr lang="ja-JP" altLang="en-US" dirty="0" smtClean="0"/>
              <a:t>の</a:t>
            </a:r>
            <a:r>
              <a:rPr lang="ja-JP" altLang="en-US" dirty="0"/>
              <a:t>実装</a:t>
            </a:r>
            <a:r>
              <a:rPr lang="ja-JP" altLang="en-US" dirty="0" smtClean="0"/>
              <a:t>は</a:t>
            </a:r>
            <a:r>
              <a:rPr lang="en-US" altLang="ja-JP" dirty="0" smtClean="0"/>
              <a:t>JPA</a:t>
            </a:r>
            <a:r>
              <a:rPr lang="ja-JP" altLang="en-US" dirty="0" smtClean="0"/>
              <a:t> </a:t>
            </a:r>
            <a:r>
              <a:rPr lang="en-US" altLang="ja-JP" dirty="0" smtClean="0"/>
              <a:t>2.1</a:t>
            </a:r>
            <a:r>
              <a:rPr lang="ja-JP" altLang="en-US" dirty="0" smtClean="0"/>
              <a:t>未対応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(C) CASAREAL, Inc.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21B7-C63A-4B8F-9250-4F34C1ADBB7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1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オレンジ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</TotalTime>
  <Words>3917</Words>
  <Application>Microsoft Office PowerPoint</Application>
  <PresentationFormat>画面に合わせる (4:3)</PresentationFormat>
  <Paragraphs>799</Paragraphs>
  <Slides>80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80</vt:i4>
      </vt:variant>
    </vt:vector>
  </HeadingPairs>
  <TitlesOfParts>
    <vt:vector size="87" baseType="lpstr">
      <vt:lpstr>ＭＳ Ｐゴシック</vt:lpstr>
      <vt:lpstr>メイリオ</vt:lpstr>
      <vt:lpstr>Arial</vt:lpstr>
      <vt:lpstr>Calibri</vt:lpstr>
      <vt:lpstr>Trebuchet MS</vt:lpstr>
      <vt:lpstr>Wingdings 3</vt:lpstr>
      <vt:lpstr>ファセット</vt:lpstr>
      <vt:lpstr>はまる！JPA (初学者向けライト版)</vt:lpstr>
      <vt:lpstr>このセッションについて</vt:lpstr>
      <vt:lpstr>自己紹介</vt:lpstr>
      <vt:lpstr>目次</vt:lpstr>
      <vt:lpstr>①JPAの概要</vt:lpstr>
      <vt:lpstr>JPA（Java Persistence API）</vt:lpstr>
      <vt:lpstr>JPAの特徴：高生産性・高機能</vt:lpstr>
      <vt:lpstr>JPAのバージョン</vt:lpstr>
      <vt:lpstr>仕様と実装</vt:lpstr>
      <vt:lpstr>今回の開発環境</vt:lpstr>
      <vt:lpstr>エンティティクラス</vt:lpstr>
      <vt:lpstr>サンプルDBの構造（一部省略）</vt:lpstr>
      <vt:lpstr>生成されたエンティティ（一部抜粋）</vt:lpstr>
      <vt:lpstr>生成された設定ファイル （persistence.xml）</vt:lpstr>
      <vt:lpstr>ログ出力の設定（EclipseLinkの場合）</vt:lpstr>
      <vt:lpstr>②CRUD操作と エンティティの状態</vt:lpstr>
      <vt:lpstr>JPAの概念図</vt:lpstr>
      <vt:lpstr>EntityManagerインターフェイス</vt:lpstr>
      <vt:lpstr>永続化コンテキストとは？</vt:lpstr>
      <vt:lpstr>エンティティの状態</vt:lpstr>
      <vt:lpstr>★重要★ エンティティの状態遷移</vt:lpstr>
      <vt:lpstr>基本的な書き方</vt:lpstr>
      <vt:lpstr>主キー検索</vt:lpstr>
      <vt:lpstr>新規追加</vt:lpstr>
      <vt:lpstr>新規追加</vt:lpstr>
      <vt:lpstr>更新</vt:lpstr>
      <vt:lpstr>更新</vt:lpstr>
      <vt:lpstr>更新時の注意点</vt:lpstr>
      <vt:lpstr>これでも更新可能</vt:lpstr>
      <vt:lpstr>これでも更新可能</vt:lpstr>
      <vt:lpstr>削除</vt:lpstr>
      <vt:lpstr>削除</vt:lpstr>
      <vt:lpstr>はまりポイント①</vt:lpstr>
      <vt:lpstr>【再確認】エンティティの状態遷移</vt:lpstr>
      <vt:lpstr>merge()して削除</vt:lpstr>
      <vt:lpstr>merge()して削除</vt:lpstr>
      <vt:lpstr>はまりポイント②</vt:lpstr>
      <vt:lpstr>Javadocを確認</vt:lpstr>
      <vt:lpstr>JSR 338(JPA 2.1の仕様)を確認</vt:lpstr>
      <vt:lpstr>削除プログラムを修正</vt:lpstr>
      <vt:lpstr>削除プログラムを修正</vt:lpstr>
      <vt:lpstr>別解</vt:lpstr>
      <vt:lpstr>もう少し詳しく</vt:lpstr>
      <vt:lpstr>③1対Nの リレーション</vt:lpstr>
      <vt:lpstr>リレーション</vt:lpstr>
      <vt:lpstr>カスケード</vt:lpstr>
      <vt:lpstr>カスケードの活用例</vt:lpstr>
      <vt:lpstr>フェッチ</vt:lpstr>
      <vt:lpstr>よくあるサンプル</vt:lpstr>
      <vt:lpstr>部署を1つ削除</vt:lpstr>
      <vt:lpstr>削除した結果</vt:lpstr>
      <vt:lpstr>はまりポイント③</vt:lpstr>
      <vt:lpstr>何故こうなったのか</vt:lpstr>
      <vt:lpstr>何故こうなったのか</vt:lpstr>
      <vt:lpstr>ログ</vt:lpstr>
      <vt:lpstr>解決策</vt:lpstr>
      <vt:lpstr>エンティティ自動生成時の注意点</vt:lpstr>
      <vt:lpstr>動的にフェッチ戦略を変える方法</vt:lpstr>
      <vt:lpstr>動的にカスケード戦略を変える方法</vt:lpstr>
      <vt:lpstr>④Java Persistence Query Language (JPQL)</vt:lpstr>
      <vt:lpstr>JPQLとは？</vt:lpstr>
      <vt:lpstr>JPQLのメリット</vt:lpstr>
      <vt:lpstr>基本的な使い方</vt:lpstr>
      <vt:lpstr>基本的な使い方</vt:lpstr>
      <vt:lpstr>よくある間違い</vt:lpstr>
      <vt:lpstr>はまりポイント④</vt:lpstr>
      <vt:lpstr>SQLとJPQLの違い① FROM句に別名が必須（識別変数）</vt:lpstr>
      <vt:lpstr>SQLとJPQLの違い② 列抽出では識別変数が必須</vt:lpstr>
      <vt:lpstr>SQLとJPQLの違い③ JPQLは一部Case Sensitive</vt:lpstr>
      <vt:lpstr>SQLとJPQLの違い④ 副問い合わせ</vt:lpstr>
      <vt:lpstr>JPQLのスペルミスを防ぐ方法① NetBeansのJPQL実行ツール</vt:lpstr>
      <vt:lpstr>JPQLのスペルミスを防ぐ方法② 名前付きクエリ</vt:lpstr>
      <vt:lpstr>まとめ</vt:lpstr>
      <vt:lpstr>まとめ JPAのメリット</vt:lpstr>
      <vt:lpstr>まとめ JPAのはまりポイント</vt:lpstr>
      <vt:lpstr>紹介しきれなかった はまりポイント</vt:lpstr>
      <vt:lpstr>さらに勉強したい方へ</vt:lpstr>
      <vt:lpstr>さらに勉強したい方へ</vt:lpstr>
      <vt:lpstr>今回のソースコード</vt:lpstr>
      <vt:lpstr>Enjoy JPA！！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はまる！JPA (初学者向けライト版)</dc:title>
  <dc:creator>User</dc:creator>
  <cp:lastModifiedBy>User</cp:lastModifiedBy>
  <cp:revision>452</cp:revision>
  <dcterms:created xsi:type="dcterms:W3CDTF">2015-04-03T06:37:02Z</dcterms:created>
  <dcterms:modified xsi:type="dcterms:W3CDTF">2015-04-10T07:33:39Z</dcterms:modified>
</cp:coreProperties>
</file>