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Inter" panose="02000503000000020004" pitchFamily="2" charset="0"/>
      <p:regular r:id="rId17"/>
      <p:bold r:id="rId18"/>
    </p:embeddedFont>
    <p:embeddedFont>
      <p:font typeface="League Spartan" pitchFamily="2" charset="77"/>
      <p:regular r:id="rId19"/>
      <p:bold r:id="rId20"/>
    </p:embeddedFont>
    <p:embeddedFont>
      <p:font typeface="Lexend" pitchFamily="2" charset="77"/>
      <p:regular r:id="rId21"/>
      <p:bold r:id="rId22"/>
    </p:embeddedFont>
    <p:embeddedFont>
      <p:font typeface="Roboto" panose="02000000000000000000" pitchFamily="2" charset="0"/>
      <p:regular r:id="rId23"/>
      <p:bold r:id="rId24"/>
      <p:italic r:id="rId25"/>
      <p:boldItalic r:id="rId26"/>
    </p:embeddedFont>
    <p:embeddedFont>
      <p:font typeface="Roboto Medium" panose="02000000000000000000" pitchFamily="2" charset="0"/>
      <p:regular r:id="rId27"/>
      <p:bold r:id="rId28"/>
      <p:italic r:id="rId29"/>
      <p:boldItalic r:id="rId30"/>
    </p:embeddedFont>
    <p:embeddedFont>
      <p:font typeface="Roboto Thin"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6BB0A-457C-425A-925D-1CFCC4CFF2B1}">
  <a:tblStyle styleId="{6E36BB0A-457C-425A-925D-1CFCC4CFF2B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314"/>
  </p:normalViewPr>
  <p:slideViewPr>
    <p:cSldViewPr snapToGrid="0">
      <p:cViewPr varScale="1">
        <p:scale>
          <a:sx n="127" d="100"/>
          <a:sy n="127" d="100"/>
        </p:scale>
        <p:origin x="12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8fbcd8a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8fbcd8a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we are group 7 and our project is all about improving Southwest Airline’s customer service operations on Twitter by using text analytics.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a3c8e3844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a3c8e3844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80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For Method 1, we tested out different threshold for sentiment analysis and confirmed that -5 achieves the best accuracy of 0.767. This imply that most tweets where no response needed have greater than -5.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a3c8e384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3a3c8e384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80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For the method 2, we ran 6 machine learning models with three different term representation methods and confirmed that Naïve Bayes with Frequency method performed the best. </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a3c8e3844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a3c8e3844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80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Lastly, for the method 3, logistic regression with binary method works the best with the accuracy of 0.888</a:t>
            </a: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3a3c8e3844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3a3c8e3844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As we just demo</a:t>
            </a:r>
            <a:r>
              <a:rPr lang="en-US" dirty="0">
                <a:solidFill>
                  <a:schemeClr val="dk1"/>
                </a:solidFill>
                <a:latin typeface="Times New Roman"/>
                <a:ea typeface="Times New Roman"/>
                <a:cs typeface="Times New Roman"/>
                <a:sym typeface="Times New Roman"/>
              </a:rPr>
              <a:t>n</a:t>
            </a:r>
            <a:r>
              <a:rPr lang="en" dirty="0" err="1">
                <a:solidFill>
                  <a:schemeClr val="dk1"/>
                </a:solidFill>
                <a:latin typeface="Times New Roman"/>
                <a:ea typeface="Times New Roman"/>
                <a:cs typeface="Times New Roman"/>
                <a:sym typeface="Times New Roman"/>
              </a:rPr>
              <a:t>strated</a:t>
            </a:r>
            <a:r>
              <a:rPr lang="en" dirty="0">
                <a:solidFill>
                  <a:schemeClr val="dk1"/>
                </a:solidFill>
                <a:latin typeface="Times New Roman"/>
                <a:ea typeface="Times New Roman"/>
                <a:cs typeface="Times New Roman"/>
                <a:sym typeface="Times New Roman"/>
              </a:rPr>
              <a:t>, our logistic regression model with both term document matrix and sentiment score features, outperformed the other two methods in classifying customer inquiries</a:t>
            </a:r>
            <a:endParaRPr dirty="0">
              <a:solidFill>
                <a:schemeClr val="dk1"/>
              </a:solidFill>
              <a:latin typeface="Times New Roman"/>
              <a:ea typeface="Times New Roman"/>
              <a:cs typeface="Times New Roman"/>
              <a:sym typeface="Times New Roman"/>
            </a:endParaRPr>
          </a:p>
          <a:p>
            <a:pPr marL="0" lvl="0" indent="0" algn="just" rtl="0">
              <a:lnSpc>
                <a:spcPct val="106999"/>
              </a:lnSpc>
              <a:spcBef>
                <a:spcPts val="800"/>
              </a:spcBef>
              <a:spcAft>
                <a:spcPts val="80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8fbcd8ac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8fbcd8ac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fbcd8ac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fbcd8ac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Problem Statement:</a:t>
            </a:r>
            <a:endParaRPr b="1">
              <a:solidFill>
                <a:schemeClr val="dk1"/>
              </a:solidFill>
              <a:latin typeface="Times New Roman"/>
              <a:ea typeface="Times New Roman"/>
              <a:cs typeface="Times New Roman"/>
              <a:sym typeface="Times New Roman"/>
            </a:endParaRPr>
          </a:p>
          <a:p>
            <a:pPr marL="0" lvl="0" indent="0" algn="just" rtl="0">
              <a:lnSpc>
                <a:spcPct val="106999"/>
              </a:lnSpc>
              <a:spcBef>
                <a:spcPts val="800"/>
              </a:spcBef>
              <a:spcAft>
                <a:spcPts val="800"/>
              </a:spcAft>
              <a:buClr>
                <a:schemeClr val="dk1"/>
              </a:buClr>
              <a:buSzPts val="1100"/>
              <a:buFont typeface="Arial"/>
              <a:buNone/>
            </a:pPr>
            <a:r>
              <a:rPr lang="en">
                <a:solidFill>
                  <a:schemeClr val="dk1"/>
                </a:solidFill>
                <a:latin typeface="Times New Roman"/>
                <a:ea typeface="Times New Roman"/>
                <a:cs typeface="Times New Roman"/>
                <a:sym typeface="Times New Roman"/>
              </a:rPr>
              <a:t>Last December, Southwest Airline had to cancel all the flights due to the system breakdown and received a large volume of customer inquiries on Twitter. Not responded to these inquiries efficiently led to a poor customer experience and loss of business. We would like to solve this business problem by building a model that can automatically classify customer inquiries based on topic.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fbcd8ac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fbcd8ac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800"/>
              </a:spcAft>
              <a:buNone/>
            </a:pPr>
            <a:r>
              <a:rPr lang="en" dirty="0">
                <a:solidFill>
                  <a:schemeClr val="dk1"/>
                </a:solidFill>
                <a:latin typeface="Times New Roman"/>
                <a:ea typeface="Times New Roman"/>
                <a:cs typeface="Times New Roman"/>
                <a:sym typeface="Times New Roman"/>
              </a:rPr>
              <a:t>The business goal is to automatically classify the customer inquiries and achieve possible cost reduction by reducing social media team’s workload.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8fbcd8ac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38fbcd8ac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Data Description:</a:t>
            </a:r>
            <a:endParaRPr b="1">
              <a:solidFill>
                <a:schemeClr val="dk1"/>
              </a:solidFill>
              <a:latin typeface="Times New Roman"/>
              <a:ea typeface="Times New Roman"/>
              <a:cs typeface="Times New Roman"/>
              <a:sym typeface="Times New Roman"/>
            </a:endParaRPr>
          </a:p>
          <a:p>
            <a:pPr marL="0" lvl="0" indent="0" algn="just" rtl="0">
              <a:lnSpc>
                <a:spcPct val="106999"/>
              </a:lnSpc>
              <a:spcBef>
                <a:spcPts val="800"/>
              </a:spcBef>
              <a:spcAft>
                <a:spcPts val="0"/>
              </a:spcAft>
              <a:buNone/>
            </a:pPr>
            <a:r>
              <a:rPr lang="en">
                <a:solidFill>
                  <a:schemeClr val="dk1"/>
                </a:solidFill>
                <a:latin typeface="Times New Roman"/>
                <a:ea typeface="Times New Roman"/>
                <a:cs typeface="Times New Roman"/>
                <a:sym typeface="Times New Roman"/>
              </a:rPr>
              <a:t>The data for this project was collected by scraping Twitter using the Twitter API and approximately 3000 tweets were scraped and stored in a CSV file with information such as the tweet text, user ID, timestamp, retweets and likes. </a:t>
            </a:r>
            <a:endParaRPr>
              <a:solidFill>
                <a:schemeClr val="dk1"/>
              </a:solidFill>
              <a:latin typeface="Times New Roman"/>
              <a:ea typeface="Times New Roman"/>
              <a:cs typeface="Times New Roman"/>
              <a:sym typeface="Times New Roman"/>
            </a:endParaRPr>
          </a:p>
          <a:p>
            <a:pPr marL="0" lvl="0" indent="0" algn="just" rtl="0">
              <a:lnSpc>
                <a:spcPct val="106999"/>
              </a:lnSpc>
              <a:spcBef>
                <a:spcPts val="800"/>
              </a:spcBef>
              <a:spcAft>
                <a:spcPts val="800"/>
              </a:spcAft>
              <a:buNone/>
            </a:pPr>
            <a:r>
              <a:rPr lang="en">
                <a:solidFill>
                  <a:schemeClr val="dk1"/>
                </a:solidFill>
                <a:latin typeface="Times New Roman"/>
                <a:ea typeface="Times New Roman"/>
                <a:cs typeface="Times New Roman"/>
                <a:sym typeface="Times New Roman"/>
              </a:rPr>
              <a:t>All the tweets consist of customer inquiries as well as positive and negative reviews. What we aim to achieve is to create a model that can distinguish whether a tweet ultimately requires a response or not.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a3c8e384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a3c8e384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0"/>
              </a:spcAft>
              <a:buNone/>
            </a:pPr>
            <a:r>
              <a:rPr lang="en"/>
              <a:t>To acheive this task, we undertook the following steps: </a:t>
            </a:r>
            <a:endParaRPr/>
          </a:p>
          <a:p>
            <a:pPr marL="457200" lvl="0" indent="-298450" algn="just" rtl="0">
              <a:lnSpc>
                <a:spcPct val="106999"/>
              </a:lnSpc>
              <a:spcBef>
                <a:spcPts val="800"/>
              </a:spcBef>
              <a:spcAft>
                <a:spcPts val="0"/>
              </a:spcAft>
              <a:buSzPts val="1100"/>
              <a:buChar char="-"/>
            </a:pPr>
            <a:r>
              <a:rPr lang="en"/>
              <a:t>Scraping tweets, labelling the data as a team, text preprocessing, an exploratory analysis to build our dictionaries and create stopwords relating to SW air tweets, model building and testing – where we tried out 3 diff methods (rule based, normal ml classification method using term doc matrix, and ml classification methods with an added sentiment score feature). After building all these models, we proceeded to decide on the best model by comparing the accuracies, confusion matrices and cost-benefit analysis results.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a3c8e38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a3c8e38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80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a3c8e3844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a3c8e384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6999"/>
              </a:lnSpc>
              <a:spcBef>
                <a:spcPts val="0"/>
              </a:spcBef>
              <a:spcAft>
                <a:spcPts val="800"/>
              </a:spcAft>
              <a:buClr>
                <a:schemeClr val="dk1"/>
              </a:buClr>
              <a:buSzPts val="1100"/>
              <a:buFont typeface="Arial"/>
              <a:buNone/>
            </a:pPr>
            <a:endParaRPr sz="11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a3c8e3844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a3c8e3844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800"/>
              </a:spcAft>
              <a:buClr>
                <a:schemeClr val="dk1"/>
              </a:buClr>
              <a:buSzPts val="1100"/>
              <a:buFont typeface="Arial"/>
              <a:buNone/>
            </a:pP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3a3c8e3844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3a3c8e3844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800"/>
              </a:spcAft>
              <a:buClr>
                <a:schemeClr val="dk1"/>
              </a:buClr>
              <a:buSzPts val="1100"/>
              <a:buFont typeface="Arial"/>
              <a:buNone/>
            </a:pP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exels.com?ref=SlidesAI.io"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13"/>
          <p:cNvGrpSpPr/>
          <p:nvPr/>
        </p:nvGrpSpPr>
        <p:grpSpPr>
          <a:xfrm>
            <a:off x="406350" y="2038400"/>
            <a:ext cx="8331300" cy="1066700"/>
            <a:chOff x="406350" y="2317800"/>
            <a:chExt cx="8331300" cy="1066700"/>
          </a:xfrm>
        </p:grpSpPr>
        <p:sp>
          <p:nvSpPr>
            <p:cNvPr id="56" name="Google Shape;56;p13"/>
            <p:cNvSpPr txBox="1"/>
            <p:nvPr/>
          </p:nvSpPr>
          <p:spPr>
            <a:xfrm>
              <a:off x="406350" y="2876600"/>
              <a:ext cx="8331300" cy="5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ter"/>
                  <a:ea typeface="Inter"/>
                  <a:cs typeface="Inter"/>
                  <a:sym typeface="Inter"/>
                </a:rPr>
                <a:t>Building a text analytics model to automatically classify customer inquiries on Twitter</a:t>
              </a:r>
              <a:endParaRPr>
                <a:latin typeface="Inter"/>
                <a:ea typeface="Inter"/>
                <a:cs typeface="Inter"/>
                <a:sym typeface="Inter"/>
              </a:endParaRPr>
            </a:p>
          </p:txBody>
        </p:sp>
        <p:sp>
          <p:nvSpPr>
            <p:cNvPr id="57" name="Google Shape;57;p13"/>
            <p:cNvSpPr txBox="1"/>
            <p:nvPr/>
          </p:nvSpPr>
          <p:spPr>
            <a:xfrm>
              <a:off x="406350" y="2317800"/>
              <a:ext cx="8331300" cy="5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League Spartan"/>
                  <a:ea typeface="League Spartan"/>
                  <a:cs typeface="League Spartan"/>
                  <a:sym typeface="League Spartan"/>
                </a:rPr>
                <a:t>Improving Southwest Airlines Customer Service</a:t>
              </a:r>
              <a:endParaRPr sz="2400" b="1">
                <a:latin typeface="League Spartan"/>
                <a:ea typeface="League Spartan"/>
                <a:cs typeface="League Spartan"/>
                <a:sym typeface="League Spart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2"/>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p:nvPr/>
        </p:nvSpPr>
        <p:spPr>
          <a:xfrm>
            <a:off x="245575" y="267600"/>
            <a:ext cx="92280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 Method 1 (Sentiment Analysis with Dictionary Approach) :</a:t>
            </a:r>
            <a:endParaRPr sz="2400">
              <a:latin typeface="League Spartan"/>
              <a:ea typeface="League Spartan"/>
              <a:cs typeface="League Spartan"/>
              <a:sym typeface="League Spartan"/>
            </a:endParaRPr>
          </a:p>
        </p:txBody>
      </p:sp>
      <p:pic>
        <p:nvPicPr>
          <p:cNvPr id="196" name="Google Shape;196;p22" title="Chart"/>
          <p:cNvPicPr preferRelativeResize="0"/>
          <p:nvPr/>
        </p:nvPicPr>
        <p:blipFill>
          <a:blip r:embed="rId3">
            <a:alphaModFix/>
          </a:blip>
          <a:stretch>
            <a:fillRect/>
          </a:stretch>
        </p:blipFill>
        <p:spPr>
          <a:xfrm>
            <a:off x="1134725" y="900625"/>
            <a:ext cx="6571212" cy="406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884425" y="624275"/>
            <a:ext cx="6962025" cy="4054449"/>
          </a:xfrm>
          <a:prstGeom prst="rect">
            <a:avLst/>
          </a:prstGeom>
          <a:noFill/>
          <a:ln>
            <a:noFill/>
          </a:ln>
        </p:spPr>
      </p:pic>
      <p:sp>
        <p:nvSpPr>
          <p:cNvPr id="202" name="Google Shape;202;p23"/>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txBox="1"/>
          <p:nvPr/>
        </p:nvSpPr>
        <p:spPr>
          <a:xfrm>
            <a:off x="245575" y="115200"/>
            <a:ext cx="92280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solidFill>
                  <a:schemeClr val="dk1"/>
                </a:solidFill>
                <a:latin typeface="League Spartan"/>
                <a:ea typeface="League Spartan"/>
                <a:cs typeface="League Spartan"/>
                <a:sym typeface="League Spartan"/>
              </a:rPr>
              <a:t>Methods 2</a:t>
            </a:r>
            <a:r>
              <a:rPr lang="en" sz="2500" b="1">
                <a:latin typeface="League Spartan"/>
                <a:ea typeface="League Spartan"/>
                <a:cs typeface="League Spartan"/>
                <a:sym typeface="League Spartan"/>
              </a:rPr>
              <a:t> (</a:t>
            </a:r>
            <a:r>
              <a:rPr lang="en" sz="2300" b="1">
                <a:solidFill>
                  <a:schemeClr val="dk1"/>
                </a:solidFill>
                <a:latin typeface="League Spartan"/>
                <a:ea typeface="League Spartan"/>
                <a:cs typeface="League Spartan"/>
                <a:sym typeface="League Spartan"/>
              </a:rPr>
              <a:t>Term Document Matrix) </a:t>
            </a:r>
            <a:r>
              <a:rPr lang="en" sz="2500" b="1">
                <a:latin typeface="League Spartan"/>
                <a:ea typeface="League Spartan"/>
                <a:cs typeface="League Spartan"/>
                <a:sym typeface="League Spartan"/>
              </a:rPr>
              <a:t>: </a:t>
            </a:r>
            <a:endParaRPr sz="2500">
              <a:latin typeface="League Spartan"/>
              <a:ea typeface="League Spartan"/>
              <a:cs typeface="League Spartan"/>
              <a:sym typeface="League Spartan"/>
            </a:endParaRPr>
          </a:p>
        </p:txBody>
      </p:sp>
      <p:sp>
        <p:nvSpPr>
          <p:cNvPr id="204" name="Google Shape;204;p23"/>
          <p:cNvSpPr/>
          <p:nvPr/>
        </p:nvSpPr>
        <p:spPr>
          <a:xfrm>
            <a:off x="3941388" y="1437779"/>
            <a:ext cx="249300" cy="2718600"/>
          </a:xfrm>
          <a:prstGeom prst="flowChartProcess">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863994" y="1437779"/>
            <a:ext cx="249300" cy="2718600"/>
          </a:xfrm>
          <a:prstGeom prst="flowChartProcess">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a:off x="3801550" y="4678725"/>
            <a:ext cx="659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0.871</a:t>
            </a:r>
            <a:endParaRPr b="1"/>
          </a:p>
        </p:txBody>
      </p:sp>
      <p:sp>
        <p:nvSpPr>
          <p:cNvPr id="207" name="Google Shape;207;p23"/>
          <p:cNvSpPr txBox="1"/>
          <p:nvPr/>
        </p:nvSpPr>
        <p:spPr>
          <a:xfrm>
            <a:off x="2691775" y="4689300"/>
            <a:ext cx="65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0.866</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txBox="1"/>
          <p:nvPr/>
        </p:nvSpPr>
        <p:spPr>
          <a:xfrm>
            <a:off x="245575" y="267600"/>
            <a:ext cx="92280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League Spartan"/>
                <a:ea typeface="League Spartan"/>
                <a:cs typeface="League Spartan"/>
                <a:sym typeface="League Spartan"/>
              </a:rPr>
              <a:t> </a:t>
            </a:r>
            <a:r>
              <a:rPr lang="en" sz="2300" b="1">
                <a:solidFill>
                  <a:schemeClr val="dk1"/>
                </a:solidFill>
                <a:latin typeface="League Spartan"/>
                <a:ea typeface="League Spartan"/>
                <a:cs typeface="League Spartan"/>
                <a:sym typeface="League Spartan"/>
              </a:rPr>
              <a:t>Methods 3</a:t>
            </a:r>
            <a:r>
              <a:rPr lang="en" sz="2500" b="1">
                <a:solidFill>
                  <a:schemeClr val="dk1"/>
                </a:solidFill>
                <a:latin typeface="League Spartan"/>
                <a:ea typeface="League Spartan"/>
                <a:cs typeface="League Spartan"/>
                <a:sym typeface="League Spartan"/>
              </a:rPr>
              <a:t> (</a:t>
            </a:r>
            <a:r>
              <a:rPr lang="en" sz="2300" b="1">
                <a:solidFill>
                  <a:schemeClr val="dk1"/>
                </a:solidFill>
                <a:latin typeface="League Spartan"/>
                <a:ea typeface="League Spartan"/>
                <a:cs typeface="League Spartan"/>
                <a:sym typeface="League Spartan"/>
              </a:rPr>
              <a:t>Method 2  + Sentiment Score)  </a:t>
            </a:r>
            <a:r>
              <a:rPr lang="en" sz="2500" b="1">
                <a:solidFill>
                  <a:schemeClr val="dk1"/>
                </a:solidFill>
                <a:latin typeface="League Spartan"/>
                <a:ea typeface="League Spartan"/>
                <a:cs typeface="League Spartan"/>
                <a:sym typeface="League Spartan"/>
              </a:rPr>
              <a:t>: </a:t>
            </a:r>
            <a:endParaRPr sz="2500">
              <a:solidFill>
                <a:schemeClr val="dk1"/>
              </a:solidFill>
              <a:latin typeface="League Spartan"/>
              <a:ea typeface="League Spartan"/>
              <a:cs typeface="League Spartan"/>
              <a:sym typeface="League Spartan"/>
            </a:endParaRPr>
          </a:p>
          <a:p>
            <a:pPr marL="0" lvl="0" indent="0" algn="l" rtl="0">
              <a:spcBef>
                <a:spcPts val="0"/>
              </a:spcBef>
              <a:spcAft>
                <a:spcPts val="0"/>
              </a:spcAft>
              <a:buNone/>
            </a:pPr>
            <a:endParaRPr sz="2500" b="1">
              <a:latin typeface="League Spartan"/>
              <a:ea typeface="League Spartan"/>
              <a:cs typeface="League Spartan"/>
              <a:sym typeface="League Spartan"/>
            </a:endParaRPr>
          </a:p>
        </p:txBody>
      </p:sp>
      <p:pic>
        <p:nvPicPr>
          <p:cNvPr id="214" name="Google Shape;214;p24"/>
          <p:cNvPicPr preferRelativeResize="0"/>
          <p:nvPr/>
        </p:nvPicPr>
        <p:blipFill>
          <a:blip r:embed="rId3">
            <a:alphaModFix/>
          </a:blip>
          <a:stretch>
            <a:fillRect/>
          </a:stretch>
        </p:blipFill>
        <p:spPr>
          <a:xfrm>
            <a:off x="1792525" y="888550"/>
            <a:ext cx="5004224" cy="4063199"/>
          </a:xfrm>
          <a:prstGeom prst="rect">
            <a:avLst/>
          </a:prstGeom>
          <a:noFill/>
          <a:ln>
            <a:noFill/>
          </a:ln>
        </p:spPr>
      </p:pic>
      <p:sp>
        <p:nvSpPr>
          <p:cNvPr id="215" name="Google Shape;215;p24"/>
          <p:cNvSpPr/>
          <p:nvPr/>
        </p:nvSpPr>
        <p:spPr>
          <a:xfrm>
            <a:off x="2624225" y="1364596"/>
            <a:ext cx="551100" cy="3424625"/>
          </a:xfrm>
          <a:prstGeom prst="flowChartProcess">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txBox="1"/>
          <p:nvPr/>
        </p:nvSpPr>
        <p:spPr>
          <a:xfrm>
            <a:off x="2600510" y="1713800"/>
            <a:ext cx="76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0.888</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sp>
        <p:nvSpPr>
          <p:cNvPr id="221" name="Google Shape;221;p25"/>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txBox="1"/>
          <p:nvPr/>
        </p:nvSpPr>
        <p:spPr>
          <a:xfrm>
            <a:off x="245575" y="267600"/>
            <a:ext cx="92280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 Conclusion &amp; Findings :</a:t>
            </a:r>
            <a:endParaRPr sz="2400">
              <a:latin typeface="League Spartan"/>
              <a:ea typeface="League Spartan"/>
              <a:cs typeface="League Spartan"/>
              <a:sym typeface="League Spartan"/>
            </a:endParaRPr>
          </a:p>
        </p:txBody>
      </p:sp>
      <p:graphicFrame>
        <p:nvGraphicFramePr>
          <p:cNvPr id="223" name="Google Shape;223;p25"/>
          <p:cNvGraphicFramePr/>
          <p:nvPr/>
        </p:nvGraphicFramePr>
        <p:xfrm>
          <a:off x="6274050" y="1504375"/>
          <a:ext cx="2687250" cy="2246161"/>
        </p:xfrm>
        <a:graphic>
          <a:graphicData uri="http://schemas.openxmlformats.org/drawingml/2006/table">
            <a:tbl>
              <a:tblPr>
                <a:noFill/>
                <a:tableStyleId>{6E36BB0A-457C-425A-925D-1CFCC4CFF2B1}</a:tableStyleId>
              </a:tblPr>
              <a:tblGrid>
                <a:gridCol w="1421125">
                  <a:extLst>
                    <a:ext uri="{9D8B030D-6E8A-4147-A177-3AD203B41FA5}">
                      <a16:colId xmlns:a16="http://schemas.microsoft.com/office/drawing/2014/main" val="20000"/>
                    </a:ext>
                  </a:extLst>
                </a:gridCol>
                <a:gridCol w="1266125">
                  <a:extLst>
                    <a:ext uri="{9D8B030D-6E8A-4147-A177-3AD203B41FA5}">
                      <a16:colId xmlns:a16="http://schemas.microsoft.com/office/drawing/2014/main" val="20001"/>
                    </a:ext>
                  </a:extLst>
                </a:gridCol>
              </a:tblGrid>
              <a:tr h="286200">
                <a:tc>
                  <a:txBody>
                    <a:bodyPr/>
                    <a:lstStyle/>
                    <a:p>
                      <a:pPr marL="0" lvl="0" indent="0" algn="ctr" rtl="0">
                        <a:spcBef>
                          <a:spcPts val="0"/>
                        </a:spcBef>
                        <a:spcAft>
                          <a:spcPts val="0"/>
                        </a:spcAft>
                        <a:buNone/>
                      </a:pPr>
                      <a:endParaRPr sz="1900">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900">
                          <a:latin typeface="League Spartan"/>
                          <a:ea typeface="League Spartan"/>
                          <a:cs typeface="League Spartan"/>
                          <a:sym typeface="League Spartan"/>
                        </a:rPr>
                        <a:t>Accuracy</a:t>
                      </a:r>
                      <a:endParaRPr sz="1900">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505650">
                <a:tc>
                  <a:txBody>
                    <a:bodyPr/>
                    <a:lstStyle/>
                    <a:p>
                      <a:pPr marL="0" lvl="0" indent="0" algn="ctr" rtl="0">
                        <a:lnSpc>
                          <a:spcPct val="115000"/>
                        </a:lnSpc>
                        <a:spcBef>
                          <a:spcPts val="0"/>
                        </a:spcBef>
                        <a:spcAft>
                          <a:spcPts val="0"/>
                        </a:spcAft>
                        <a:buNone/>
                      </a:pPr>
                      <a:r>
                        <a:rPr lang="en" sz="1900">
                          <a:latin typeface="League Spartan"/>
                          <a:ea typeface="League Spartan"/>
                          <a:cs typeface="League Spartan"/>
                          <a:sym typeface="League Spartan"/>
                        </a:rPr>
                        <a:t>Method1</a:t>
                      </a:r>
                      <a:endParaRPr sz="1900">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900">
                          <a:latin typeface="League Spartan"/>
                          <a:ea typeface="League Spartan"/>
                          <a:cs typeface="League Spartan"/>
                          <a:sym typeface="League Spartan"/>
                        </a:rPr>
                        <a:t>0.767</a:t>
                      </a:r>
                      <a:endParaRPr sz="1900">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6025">
                <a:tc>
                  <a:txBody>
                    <a:bodyPr/>
                    <a:lstStyle/>
                    <a:p>
                      <a:pPr marL="0" lvl="0" indent="0" algn="ctr" rtl="0">
                        <a:lnSpc>
                          <a:spcPct val="115000"/>
                        </a:lnSpc>
                        <a:spcBef>
                          <a:spcPts val="0"/>
                        </a:spcBef>
                        <a:spcAft>
                          <a:spcPts val="0"/>
                        </a:spcAft>
                        <a:buNone/>
                      </a:pPr>
                      <a:r>
                        <a:rPr lang="en" sz="1900">
                          <a:latin typeface="League Spartan"/>
                          <a:ea typeface="League Spartan"/>
                          <a:cs typeface="League Spartan"/>
                          <a:sym typeface="League Spartan"/>
                        </a:rPr>
                        <a:t>Method2</a:t>
                      </a:r>
                      <a:endParaRPr sz="1900">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900">
                          <a:latin typeface="League Spartan"/>
                          <a:ea typeface="League Spartan"/>
                          <a:cs typeface="League Spartan"/>
                          <a:sym typeface="League Spartan"/>
                        </a:rPr>
                        <a:t>0.871</a:t>
                      </a:r>
                      <a:endParaRPr sz="1900">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827425">
                <a:tc>
                  <a:txBody>
                    <a:bodyPr/>
                    <a:lstStyle/>
                    <a:p>
                      <a:pPr marL="0" lvl="0" indent="0" algn="ctr" rtl="0">
                        <a:lnSpc>
                          <a:spcPct val="115000"/>
                        </a:lnSpc>
                        <a:spcBef>
                          <a:spcPts val="0"/>
                        </a:spcBef>
                        <a:spcAft>
                          <a:spcPts val="0"/>
                        </a:spcAft>
                        <a:buNone/>
                      </a:pPr>
                      <a:r>
                        <a:rPr lang="en" sz="1900" b="1">
                          <a:latin typeface="League Spartan"/>
                          <a:ea typeface="League Spartan"/>
                          <a:cs typeface="League Spartan"/>
                          <a:sym typeface="League Spartan"/>
                        </a:rPr>
                        <a:t>Method3</a:t>
                      </a:r>
                      <a:endParaRPr sz="1900" b="1">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900" b="1">
                          <a:solidFill>
                            <a:srgbClr val="FF0000"/>
                          </a:solidFill>
                          <a:latin typeface="League Spartan"/>
                          <a:ea typeface="League Spartan"/>
                          <a:cs typeface="League Spartan"/>
                          <a:sym typeface="League Spartan"/>
                        </a:rPr>
                        <a:t>0.888</a:t>
                      </a:r>
                      <a:endParaRPr sz="1900" b="1">
                        <a:solidFill>
                          <a:srgbClr val="FF0000"/>
                        </a:solidFill>
                        <a:latin typeface="League Spartan"/>
                        <a:ea typeface="League Spartan"/>
                        <a:cs typeface="League Spartan"/>
                        <a:sym typeface="League Spartan"/>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4" name="Google Shape;224;p25"/>
          <p:cNvSpPr txBox="1">
            <a:spLocks noGrp="1"/>
          </p:cNvSpPr>
          <p:nvPr>
            <p:ph type="body" idx="4294967295"/>
          </p:nvPr>
        </p:nvSpPr>
        <p:spPr>
          <a:xfrm>
            <a:off x="311700" y="951509"/>
            <a:ext cx="5724000" cy="3936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Our logistic regression model with term document matrix and sentiment score features outperformed the other two methods</a:t>
            </a:r>
            <a:endParaRPr sz="2000" dirty="0">
              <a:latin typeface="League Spartan"/>
              <a:ea typeface="League Spartan"/>
              <a:cs typeface="League Spartan"/>
              <a:sym typeface="League Spartan"/>
            </a:endParaRPr>
          </a:p>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Relying solely on keywords is not sufficient for accurately classifying customer inquiries.</a:t>
            </a:r>
            <a:endParaRPr sz="2000" dirty="0">
              <a:latin typeface="League Spartan"/>
              <a:ea typeface="League Spartan"/>
              <a:cs typeface="League Spartan"/>
              <a:sym typeface="League Spartan"/>
            </a:endParaRPr>
          </a:p>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Customizing the text pre-processing steps based on the chosen text analytics approach is important for text analytics project</a:t>
            </a:r>
            <a:endParaRPr sz="2000" dirty="0">
              <a:latin typeface="League Spartan"/>
              <a:ea typeface="League Spartan"/>
              <a:cs typeface="League Spartan"/>
              <a:sym typeface="League Spartan"/>
            </a:endParaRPr>
          </a:p>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The urgency of ticket inquiries can be changed over time, which adds another layer of complexity to the classification task</a:t>
            </a:r>
            <a:endParaRPr sz="2000" dirty="0">
              <a:latin typeface="League Spartan"/>
              <a:ea typeface="League Spartan"/>
              <a:cs typeface="League Spartan"/>
              <a:sym typeface="League Spart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Expanding the model to include multiple classes that represent specific inquiry topics</a:t>
            </a:r>
            <a:endParaRPr sz="2000" dirty="0">
              <a:latin typeface="League Spartan"/>
              <a:ea typeface="League Spartan"/>
              <a:cs typeface="League Spartan"/>
              <a:sym typeface="League Spartan"/>
            </a:endParaRPr>
          </a:p>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Incorporating more advanced natural language processing (NLP) techniques such as transformer-based models (e.g. BERT)</a:t>
            </a:r>
            <a:endParaRPr sz="2000" dirty="0">
              <a:latin typeface="League Spartan"/>
              <a:ea typeface="League Spartan"/>
              <a:cs typeface="League Spartan"/>
              <a:sym typeface="League Spartan"/>
            </a:endParaRPr>
          </a:p>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Exploring the use of ensemble methods to combine the predictions from multiple models</a:t>
            </a:r>
            <a:endParaRPr sz="2000" dirty="0">
              <a:latin typeface="League Spartan"/>
              <a:ea typeface="League Spartan"/>
              <a:cs typeface="League Spartan"/>
              <a:sym typeface="League Spartan"/>
            </a:endParaRPr>
          </a:p>
          <a:p>
            <a:pPr marL="457200" lvl="0" indent="-355600" algn="l" rtl="0">
              <a:spcBef>
                <a:spcPts val="0"/>
              </a:spcBef>
              <a:spcAft>
                <a:spcPts val="0"/>
              </a:spcAft>
              <a:buSzPts val="2000"/>
              <a:buFont typeface="League Spartan"/>
              <a:buChar char="●"/>
            </a:pPr>
            <a:r>
              <a:rPr lang="en" sz="2000" dirty="0">
                <a:latin typeface="League Spartan"/>
                <a:ea typeface="League Spartan"/>
                <a:cs typeface="League Spartan"/>
                <a:sym typeface="League Spartan"/>
              </a:rPr>
              <a:t>Using multiple evaluation metrics such as precision, recall, and F1-score, in addition to accuracy</a:t>
            </a:r>
            <a:endParaRPr sz="2000" dirty="0">
              <a:latin typeface="League Spartan"/>
              <a:ea typeface="League Spartan"/>
              <a:cs typeface="League Spartan"/>
              <a:sym typeface="League Spartan"/>
            </a:endParaRPr>
          </a:p>
        </p:txBody>
      </p:sp>
      <p:sp>
        <p:nvSpPr>
          <p:cNvPr id="230" name="Google Shape;230;p26"/>
          <p:cNvSpPr txBox="1"/>
          <p:nvPr/>
        </p:nvSpPr>
        <p:spPr>
          <a:xfrm>
            <a:off x="245575" y="267600"/>
            <a:ext cx="92280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 Future Direction : </a:t>
            </a:r>
            <a:endParaRPr sz="2400">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7848600" y="4838700"/>
            <a:ext cx="1269900" cy="2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xmlns:ahyp="http://schemas.microsoft.com/office/drawing/2018/hyperlinkcolor" val="tx"/>
                    </a:ext>
                  </a:extLst>
                </a:hlinkClick>
              </a:rPr>
              <a:t>Pexels</a:t>
            </a:r>
            <a:endParaRPr sz="800">
              <a:solidFill>
                <a:srgbClr val="FFFFFF"/>
              </a:solidFill>
              <a:latin typeface="Lexend"/>
              <a:ea typeface="Lexend"/>
              <a:cs typeface="Lexend"/>
              <a:sym typeface="Lexend"/>
            </a:endParaRPr>
          </a:p>
        </p:txBody>
      </p:sp>
      <p:sp>
        <p:nvSpPr>
          <p:cNvPr id="64" name="Google Shape;64;p14"/>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508000" y="6350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Problem Statement </a:t>
            </a:r>
            <a:endParaRPr sz="2400" b="1">
              <a:latin typeface="League Spartan"/>
              <a:ea typeface="League Spartan"/>
              <a:cs typeface="League Spartan"/>
              <a:sym typeface="League Spartan"/>
            </a:endParaRPr>
          </a:p>
        </p:txBody>
      </p:sp>
      <p:sp>
        <p:nvSpPr>
          <p:cNvPr id="66" name="Google Shape;66;p14"/>
          <p:cNvSpPr txBox="1"/>
          <p:nvPr/>
        </p:nvSpPr>
        <p:spPr>
          <a:xfrm>
            <a:off x="508000" y="1830600"/>
            <a:ext cx="4521300" cy="14823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SzPts val="1500"/>
              <a:buFont typeface="Inter"/>
              <a:buChar char="●"/>
            </a:pPr>
            <a:r>
              <a:rPr lang="en" sz="1500">
                <a:solidFill>
                  <a:schemeClr val="dk1"/>
                </a:solidFill>
                <a:latin typeface="Inter"/>
                <a:ea typeface="Inter"/>
                <a:cs typeface="Inter"/>
                <a:sym typeface="Inter"/>
              </a:rPr>
              <a:t>Southwest Airline received </a:t>
            </a:r>
            <a:r>
              <a:rPr lang="en" sz="1500">
                <a:latin typeface="Inter"/>
                <a:ea typeface="Inter"/>
                <a:cs typeface="Inter"/>
                <a:sym typeface="Inter"/>
              </a:rPr>
              <a:t>large volume of customer inquiries due to their system breakdown in Dec 2022</a:t>
            </a:r>
            <a:endParaRPr sz="1500">
              <a:latin typeface="Inter"/>
              <a:ea typeface="Inter"/>
              <a:cs typeface="Inter"/>
              <a:sym typeface="Inter"/>
            </a:endParaRPr>
          </a:p>
          <a:p>
            <a:pPr marL="0" lvl="0" indent="0" algn="l" rtl="0">
              <a:spcBef>
                <a:spcPts val="0"/>
              </a:spcBef>
              <a:spcAft>
                <a:spcPts val="0"/>
              </a:spcAft>
              <a:buNone/>
            </a:pPr>
            <a:endParaRPr sz="1500">
              <a:latin typeface="Inter"/>
              <a:ea typeface="Inter"/>
              <a:cs typeface="Inter"/>
              <a:sym typeface="Inter"/>
            </a:endParaRPr>
          </a:p>
          <a:p>
            <a:pPr marL="457200" lvl="0" indent="-323850" algn="l" rtl="0">
              <a:spcBef>
                <a:spcPts val="0"/>
              </a:spcBef>
              <a:spcAft>
                <a:spcPts val="0"/>
              </a:spcAft>
              <a:buSzPts val="1500"/>
              <a:buFont typeface="Inter"/>
              <a:buChar char="●"/>
            </a:pPr>
            <a:r>
              <a:rPr lang="en" sz="1500">
                <a:latin typeface="Inter"/>
                <a:ea typeface="Inter"/>
                <a:cs typeface="Inter"/>
                <a:sym typeface="Inter"/>
              </a:rPr>
              <a:t>Not responded to customers’ inquiries effectively resulted in poor customer experience and loss of business and trust</a:t>
            </a:r>
            <a:endParaRPr sz="1500">
              <a:latin typeface="Inter"/>
              <a:ea typeface="Inter"/>
              <a:cs typeface="Inter"/>
              <a:sym typeface="Inter"/>
            </a:endParaRPr>
          </a:p>
        </p:txBody>
      </p:sp>
      <p:pic>
        <p:nvPicPr>
          <p:cNvPr id="67" name="Google Shape;67;p14"/>
          <p:cNvPicPr preferRelativeResize="0"/>
          <p:nvPr/>
        </p:nvPicPr>
        <p:blipFill>
          <a:blip r:embed="rId4">
            <a:alphaModFix/>
          </a:blip>
          <a:stretch>
            <a:fillRect/>
          </a:stretch>
        </p:blipFill>
        <p:spPr>
          <a:xfrm>
            <a:off x="5089285" y="1063200"/>
            <a:ext cx="3857488" cy="3278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5"/>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431800" y="4826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Business Goal Analysis</a:t>
            </a:r>
            <a:endParaRPr sz="2400" b="1">
              <a:latin typeface="League Spartan"/>
              <a:ea typeface="League Spartan"/>
              <a:cs typeface="League Spartan"/>
              <a:sym typeface="League Spartan"/>
            </a:endParaRPr>
          </a:p>
        </p:txBody>
      </p:sp>
      <p:pic>
        <p:nvPicPr>
          <p:cNvPr id="74" name="Google Shape;74;p15"/>
          <p:cNvPicPr preferRelativeResize="0"/>
          <p:nvPr/>
        </p:nvPicPr>
        <p:blipFill>
          <a:blip r:embed="rId3">
            <a:alphaModFix/>
          </a:blip>
          <a:stretch>
            <a:fillRect/>
          </a:stretch>
        </p:blipFill>
        <p:spPr>
          <a:xfrm>
            <a:off x="627600" y="1259625"/>
            <a:ext cx="1098975" cy="907650"/>
          </a:xfrm>
          <a:prstGeom prst="rect">
            <a:avLst/>
          </a:prstGeom>
          <a:noFill/>
          <a:ln>
            <a:noFill/>
          </a:ln>
        </p:spPr>
      </p:pic>
      <p:pic>
        <p:nvPicPr>
          <p:cNvPr id="75" name="Google Shape;75;p15"/>
          <p:cNvPicPr preferRelativeResize="0"/>
          <p:nvPr/>
        </p:nvPicPr>
        <p:blipFill>
          <a:blip r:embed="rId3">
            <a:alphaModFix/>
          </a:blip>
          <a:stretch>
            <a:fillRect/>
          </a:stretch>
        </p:blipFill>
        <p:spPr>
          <a:xfrm>
            <a:off x="627600" y="3264300"/>
            <a:ext cx="1098975" cy="907653"/>
          </a:xfrm>
          <a:prstGeom prst="rect">
            <a:avLst/>
          </a:prstGeom>
          <a:noFill/>
          <a:ln>
            <a:noFill/>
          </a:ln>
        </p:spPr>
      </p:pic>
      <p:cxnSp>
        <p:nvCxnSpPr>
          <p:cNvPr id="76" name="Google Shape;76;p15"/>
          <p:cNvCxnSpPr/>
          <p:nvPr/>
        </p:nvCxnSpPr>
        <p:spPr>
          <a:xfrm rot="10800000" flipH="1">
            <a:off x="1993600" y="1688875"/>
            <a:ext cx="877200" cy="990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p:nvPr/>
        </p:nvCxnSpPr>
        <p:spPr>
          <a:xfrm rot="10800000" flipH="1">
            <a:off x="1976450" y="4136773"/>
            <a:ext cx="974100" cy="19800"/>
          </a:xfrm>
          <a:prstGeom prst="straightConnector1">
            <a:avLst/>
          </a:prstGeom>
          <a:noFill/>
          <a:ln w="9525" cap="flat" cmpd="sng">
            <a:solidFill>
              <a:schemeClr val="dk2"/>
            </a:solidFill>
            <a:prstDash val="solid"/>
            <a:round/>
            <a:headEnd type="none" w="med" len="med"/>
            <a:tailEnd type="triangle" w="med" len="med"/>
          </a:ln>
        </p:spPr>
      </p:cxnSp>
      <p:pic>
        <p:nvPicPr>
          <p:cNvPr id="78" name="Google Shape;78;p15"/>
          <p:cNvPicPr preferRelativeResize="0"/>
          <p:nvPr/>
        </p:nvPicPr>
        <p:blipFill>
          <a:blip r:embed="rId4">
            <a:alphaModFix/>
          </a:blip>
          <a:stretch>
            <a:fillRect/>
          </a:stretch>
        </p:blipFill>
        <p:spPr>
          <a:xfrm>
            <a:off x="3027962" y="1174450"/>
            <a:ext cx="1844174" cy="1172075"/>
          </a:xfrm>
          <a:prstGeom prst="rect">
            <a:avLst/>
          </a:prstGeom>
          <a:noFill/>
          <a:ln>
            <a:noFill/>
          </a:ln>
        </p:spPr>
      </p:pic>
      <p:sp>
        <p:nvSpPr>
          <p:cNvPr id="79" name="Google Shape;79;p15"/>
          <p:cNvSpPr txBox="1"/>
          <p:nvPr/>
        </p:nvSpPr>
        <p:spPr>
          <a:xfrm>
            <a:off x="255038" y="2357638"/>
            <a:ext cx="18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Customer’s inquiry</a:t>
            </a:r>
            <a:endParaRPr/>
          </a:p>
        </p:txBody>
      </p:sp>
      <p:sp>
        <p:nvSpPr>
          <p:cNvPr id="80" name="Google Shape;80;p15"/>
          <p:cNvSpPr txBox="1"/>
          <p:nvPr/>
        </p:nvSpPr>
        <p:spPr>
          <a:xfrm>
            <a:off x="255025" y="4429788"/>
            <a:ext cx="18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Customer’s inquiry</a:t>
            </a:r>
            <a:endParaRPr/>
          </a:p>
        </p:txBody>
      </p:sp>
      <p:sp>
        <p:nvSpPr>
          <p:cNvPr id="81" name="Google Shape;81;p15"/>
          <p:cNvSpPr txBox="1"/>
          <p:nvPr/>
        </p:nvSpPr>
        <p:spPr>
          <a:xfrm>
            <a:off x="3027988" y="2346513"/>
            <a:ext cx="18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Social Media Team</a:t>
            </a:r>
            <a:endParaRPr/>
          </a:p>
        </p:txBody>
      </p:sp>
      <p:pic>
        <p:nvPicPr>
          <p:cNvPr id="82" name="Google Shape;82;p15"/>
          <p:cNvPicPr preferRelativeResize="0"/>
          <p:nvPr/>
        </p:nvPicPr>
        <p:blipFill>
          <a:blip r:embed="rId5">
            <a:alphaModFix/>
          </a:blip>
          <a:stretch>
            <a:fillRect/>
          </a:stretch>
        </p:blipFill>
        <p:spPr>
          <a:xfrm>
            <a:off x="3131150" y="3353448"/>
            <a:ext cx="1740975" cy="1081250"/>
          </a:xfrm>
          <a:prstGeom prst="rect">
            <a:avLst/>
          </a:prstGeom>
          <a:noFill/>
          <a:ln>
            <a:noFill/>
          </a:ln>
        </p:spPr>
      </p:pic>
      <p:cxnSp>
        <p:nvCxnSpPr>
          <p:cNvPr id="83" name="Google Shape;83;p15"/>
          <p:cNvCxnSpPr/>
          <p:nvPr/>
        </p:nvCxnSpPr>
        <p:spPr>
          <a:xfrm rot="10800000" flipH="1">
            <a:off x="4872100" y="3233775"/>
            <a:ext cx="1716900" cy="61800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5"/>
          <p:cNvCxnSpPr/>
          <p:nvPr/>
        </p:nvCxnSpPr>
        <p:spPr>
          <a:xfrm>
            <a:off x="4876000" y="3851775"/>
            <a:ext cx="1709100" cy="847200"/>
          </a:xfrm>
          <a:prstGeom prst="straightConnector1">
            <a:avLst/>
          </a:prstGeom>
          <a:noFill/>
          <a:ln w="9525" cap="flat" cmpd="sng">
            <a:solidFill>
              <a:schemeClr val="dk2"/>
            </a:solidFill>
            <a:prstDash val="solid"/>
            <a:round/>
            <a:headEnd type="none" w="med" len="med"/>
            <a:tailEnd type="triangle" w="med" len="med"/>
          </a:ln>
        </p:spPr>
      </p:cxnSp>
      <p:sp>
        <p:nvSpPr>
          <p:cNvPr id="85" name="Google Shape;85;p15"/>
          <p:cNvSpPr txBox="1"/>
          <p:nvPr/>
        </p:nvSpPr>
        <p:spPr>
          <a:xfrm>
            <a:off x="6662200" y="2830713"/>
            <a:ext cx="234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 Needed</a:t>
            </a:r>
            <a:endParaRPr/>
          </a:p>
        </p:txBody>
      </p:sp>
      <p:sp>
        <p:nvSpPr>
          <p:cNvPr id="86" name="Google Shape;86;p15"/>
          <p:cNvSpPr txBox="1"/>
          <p:nvPr/>
        </p:nvSpPr>
        <p:spPr>
          <a:xfrm>
            <a:off x="6741925" y="4567300"/>
            <a:ext cx="234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 Response Needed</a:t>
            </a:r>
            <a:endParaRPr/>
          </a:p>
        </p:txBody>
      </p:sp>
      <p:cxnSp>
        <p:nvCxnSpPr>
          <p:cNvPr id="87" name="Google Shape;87;p15"/>
          <p:cNvCxnSpPr/>
          <p:nvPr/>
        </p:nvCxnSpPr>
        <p:spPr>
          <a:xfrm rot="10800000" flipH="1">
            <a:off x="4872100" y="1100175"/>
            <a:ext cx="1716900" cy="618000"/>
          </a:xfrm>
          <a:prstGeom prst="straightConnector1">
            <a:avLst/>
          </a:prstGeom>
          <a:noFill/>
          <a:ln w="9525" cap="flat" cmpd="sng">
            <a:solidFill>
              <a:schemeClr val="dk2"/>
            </a:solidFill>
            <a:prstDash val="solid"/>
            <a:round/>
            <a:headEnd type="none" w="med" len="med"/>
            <a:tailEnd type="triangle" w="med" len="med"/>
          </a:ln>
        </p:spPr>
      </p:cxnSp>
      <p:cxnSp>
        <p:nvCxnSpPr>
          <p:cNvPr id="88" name="Google Shape;88;p15"/>
          <p:cNvCxnSpPr/>
          <p:nvPr/>
        </p:nvCxnSpPr>
        <p:spPr>
          <a:xfrm>
            <a:off x="4876900" y="1718700"/>
            <a:ext cx="1710000" cy="705600"/>
          </a:xfrm>
          <a:prstGeom prst="straightConnector1">
            <a:avLst/>
          </a:prstGeom>
          <a:noFill/>
          <a:ln w="9525" cap="flat" cmpd="sng">
            <a:solidFill>
              <a:schemeClr val="dk2"/>
            </a:solidFill>
            <a:prstDash val="solid"/>
            <a:round/>
            <a:headEnd type="none" w="med" len="med"/>
            <a:tailEnd type="triangle" w="med" len="med"/>
          </a:ln>
        </p:spPr>
      </p:cxnSp>
      <p:sp>
        <p:nvSpPr>
          <p:cNvPr id="89" name="Google Shape;89;p15"/>
          <p:cNvSpPr txBox="1"/>
          <p:nvPr/>
        </p:nvSpPr>
        <p:spPr>
          <a:xfrm>
            <a:off x="6660675" y="637038"/>
            <a:ext cx="234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Respond Needed</a:t>
            </a:r>
            <a:endParaRPr/>
          </a:p>
        </p:txBody>
      </p:sp>
      <p:sp>
        <p:nvSpPr>
          <p:cNvPr id="90" name="Google Shape;90;p15"/>
          <p:cNvSpPr txBox="1"/>
          <p:nvPr/>
        </p:nvSpPr>
        <p:spPr>
          <a:xfrm>
            <a:off x="6660675" y="2340450"/>
            <a:ext cx="234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 Response Needed</a:t>
            </a:r>
            <a:endParaRPr/>
          </a:p>
        </p:txBody>
      </p:sp>
      <p:sp>
        <p:nvSpPr>
          <p:cNvPr id="91" name="Google Shape;91;p15"/>
          <p:cNvSpPr txBox="1"/>
          <p:nvPr/>
        </p:nvSpPr>
        <p:spPr>
          <a:xfrm>
            <a:off x="3131150" y="2999100"/>
            <a:ext cx="18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Cost reduction</a:t>
            </a:r>
            <a:endParaRPr b="1">
              <a:solidFill>
                <a:srgbClr val="FF0000"/>
              </a:solidFill>
            </a:endParaRPr>
          </a:p>
        </p:txBody>
      </p:sp>
      <p:sp>
        <p:nvSpPr>
          <p:cNvPr id="92" name="Google Shape;92;p15"/>
          <p:cNvSpPr txBox="1"/>
          <p:nvPr/>
        </p:nvSpPr>
        <p:spPr>
          <a:xfrm>
            <a:off x="6683775" y="1033575"/>
            <a:ext cx="2296200" cy="1293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Flight Changes &amp; Cancellation</a:t>
            </a:r>
            <a:endParaRPr sz="1200">
              <a:solidFill>
                <a:schemeClr val="dk1"/>
              </a:solidFill>
              <a:latin typeface="League Spartan"/>
              <a:ea typeface="League Spartan"/>
              <a:cs typeface="League Spartan"/>
              <a:sym typeface="League Spartan"/>
            </a:endParaRPr>
          </a:p>
          <a:p>
            <a:pPr marL="457200" lvl="0" indent="-304800" algn="l" rtl="0">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Rapid Rewards Help</a:t>
            </a:r>
            <a:endParaRPr sz="1200">
              <a:solidFill>
                <a:schemeClr val="dk1"/>
              </a:solidFill>
              <a:latin typeface="League Spartan"/>
              <a:ea typeface="League Spartan"/>
              <a:cs typeface="League Spartan"/>
              <a:sym typeface="League Spartan"/>
            </a:endParaRPr>
          </a:p>
          <a:p>
            <a:pPr marL="457200" lvl="0" indent="-304800" algn="l" rtl="0">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Refund Request &amp; Status Help</a:t>
            </a:r>
            <a:endParaRPr sz="1200">
              <a:solidFill>
                <a:schemeClr val="dk1"/>
              </a:solidFill>
              <a:latin typeface="League Spartan"/>
              <a:ea typeface="League Spartan"/>
              <a:cs typeface="League Spartan"/>
              <a:sym typeface="League Spartan"/>
            </a:endParaRPr>
          </a:p>
          <a:p>
            <a:pPr marL="457200" lvl="0" indent="-304800" algn="l" rtl="0">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etc…</a:t>
            </a:r>
            <a:endParaRPr sz="1200">
              <a:solidFill>
                <a:schemeClr val="dk1"/>
              </a:solidFill>
              <a:latin typeface="League Spartan"/>
              <a:ea typeface="League Spartan"/>
              <a:cs typeface="League Spartan"/>
              <a:sym typeface="League Spartan"/>
            </a:endParaRPr>
          </a:p>
        </p:txBody>
      </p:sp>
      <p:sp>
        <p:nvSpPr>
          <p:cNvPr id="93" name="Google Shape;93;p15"/>
          <p:cNvSpPr txBox="1"/>
          <p:nvPr/>
        </p:nvSpPr>
        <p:spPr>
          <a:xfrm>
            <a:off x="6683775" y="3167175"/>
            <a:ext cx="2296200" cy="1293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Flight Changes &amp; Cancellation</a:t>
            </a:r>
            <a:endParaRPr sz="1200">
              <a:solidFill>
                <a:schemeClr val="dk1"/>
              </a:solidFill>
              <a:latin typeface="League Spartan"/>
              <a:ea typeface="League Spartan"/>
              <a:cs typeface="League Spartan"/>
              <a:sym typeface="League Spartan"/>
            </a:endParaRPr>
          </a:p>
          <a:p>
            <a:pPr marL="457200" lvl="0" indent="-304800" algn="l" rtl="0">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Rapid Rewards Help</a:t>
            </a:r>
            <a:endParaRPr sz="1200">
              <a:solidFill>
                <a:schemeClr val="dk1"/>
              </a:solidFill>
              <a:latin typeface="League Spartan"/>
              <a:ea typeface="League Spartan"/>
              <a:cs typeface="League Spartan"/>
              <a:sym typeface="League Spartan"/>
            </a:endParaRPr>
          </a:p>
          <a:p>
            <a:pPr marL="457200" lvl="0" indent="-304800" algn="l" rtl="0">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Refund Request &amp; Status Help</a:t>
            </a:r>
            <a:endParaRPr sz="1200">
              <a:solidFill>
                <a:schemeClr val="dk1"/>
              </a:solidFill>
              <a:latin typeface="League Spartan"/>
              <a:ea typeface="League Spartan"/>
              <a:cs typeface="League Spartan"/>
              <a:sym typeface="League Spartan"/>
            </a:endParaRPr>
          </a:p>
          <a:p>
            <a:pPr marL="457200" lvl="0" indent="-304800" algn="l" rtl="0">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etc…</a:t>
            </a:r>
            <a:endParaRPr sz="1200">
              <a:solidFill>
                <a:schemeClr val="dk1"/>
              </a:solidFill>
              <a:latin typeface="League Spartan"/>
              <a:ea typeface="League Spartan"/>
              <a:cs typeface="League Spartan"/>
              <a:sym typeface="League Spart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p:nvPr/>
        </p:nvSpPr>
        <p:spPr>
          <a:xfrm>
            <a:off x="508000" y="1617450"/>
            <a:ext cx="40641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Approx. 3000 tweets collected by scraping Twitter using the Twitter API with a @SouthwestAir ‘tag’</a:t>
            </a:r>
            <a:endParaRPr>
              <a:solidFill>
                <a:schemeClr val="dk1"/>
              </a:solidFill>
              <a:latin typeface="Inter"/>
              <a:ea typeface="Inter"/>
              <a:cs typeface="Inter"/>
              <a:sym typeface="Inter"/>
            </a:endParaRPr>
          </a:p>
          <a:p>
            <a:pPr marL="457200" lvl="0" indent="-317500" algn="l" rtl="0">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Jan 2023 - Feb 2023</a:t>
            </a:r>
            <a:endParaRPr>
              <a:solidFill>
                <a:schemeClr val="dk1"/>
              </a:solidFill>
              <a:latin typeface="Inter"/>
              <a:ea typeface="Inter"/>
              <a:cs typeface="Inter"/>
              <a:sym typeface="Inter"/>
            </a:endParaRPr>
          </a:p>
          <a:p>
            <a:pPr marL="457200" lvl="0" indent="-317500" algn="l" rtl="0">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Stored in a CSV file </a:t>
            </a:r>
            <a:endParaRPr>
              <a:solidFill>
                <a:schemeClr val="dk1"/>
              </a:solidFill>
              <a:latin typeface="Inter"/>
              <a:ea typeface="Inter"/>
              <a:cs typeface="Inter"/>
              <a:sym typeface="Inter"/>
            </a:endParaRPr>
          </a:p>
          <a:p>
            <a:pPr marL="457200" lvl="0" indent="-317500" algn="l" rtl="0">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Comprised of tweets pertaining to </a:t>
            </a:r>
            <a:endParaRPr>
              <a:solidFill>
                <a:schemeClr val="dk1"/>
              </a:solidFill>
              <a:latin typeface="Inter"/>
              <a:ea typeface="Inter"/>
              <a:cs typeface="Inter"/>
              <a:sym typeface="Inter"/>
            </a:endParaRPr>
          </a:p>
          <a:p>
            <a:pPr marL="914400" lvl="1" indent="-317500" algn="l" rtl="0">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Customer inquiries</a:t>
            </a:r>
            <a:endParaRPr>
              <a:solidFill>
                <a:schemeClr val="dk1"/>
              </a:solidFill>
              <a:latin typeface="Inter"/>
              <a:ea typeface="Inter"/>
              <a:cs typeface="Inter"/>
              <a:sym typeface="Inter"/>
            </a:endParaRPr>
          </a:p>
          <a:p>
            <a:pPr marL="914400" lvl="1" indent="-317500" algn="l" rtl="0">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Positive and negative reviews</a:t>
            </a:r>
            <a:endParaRPr>
              <a:solidFill>
                <a:schemeClr val="dk1"/>
              </a:solidFill>
              <a:latin typeface="Inter"/>
              <a:ea typeface="Inter"/>
              <a:cs typeface="Inter"/>
              <a:sym typeface="Inter"/>
            </a:endParaRPr>
          </a:p>
        </p:txBody>
      </p:sp>
      <p:sp>
        <p:nvSpPr>
          <p:cNvPr id="99" name="Google Shape;99;p16"/>
          <p:cNvSpPr txBox="1"/>
          <p:nvPr/>
        </p:nvSpPr>
        <p:spPr>
          <a:xfrm>
            <a:off x="508000" y="635000"/>
            <a:ext cx="452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Data Description </a:t>
            </a:r>
            <a:endParaRPr sz="2400" b="1">
              <a:latin typeface="League Spartan"/>
              <a:ea typeface="League Spartan"/>
              <a:cs typeface="League Spartan"/>
              <a:sym typeface="League Spartan"/>
            </a:endParaRPr>
          </a:p>
        </p:txBody>
      </p:sp>
      <p:pic>
        <p:nvPicPr>
          <p:cNvPr id="100" name="Google Shape;100;p16"/>
          <p:cNvPicPr preferRelativeResize="0"/>
          <p:nvPr/>
        </p:nvPicPr>
        <p:blipFill>
          <a:blip r:embed="rId3">
            <a:alphaModFix/>
          </a:blip>
          <a:stretch>
            <a:fillRect/>
          </a:stretch>
        </p:blipFill>
        <p:spPr>
          <a:xfrm>
            <a:off x="4962351" y="1504919"/>
            <a:ext cx="4064100" cy="2133656"/>
          </a:xfrm>
          <a:prstGeom prst="rect">
            <a:avLst/>
          </a:prstGeom>
          <a:noFill/>
          <a:ln>
            <a:noFill/>
          </a:ln>
        </p:spPr>
      </p:pic>
      <p:sp>
        <p:nvSpPr>
          <p:cNvPr id="101" name="Google Shape;101;p16"/>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2311350" y="26925"/>
            <a:ext cx="4521300" cy="5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latin typeface="League Spartan"/>
                <a:ea typeface="League Spartan"/>
                <a:cs typeface="League Spartan"/>
                <a:sym typeface="League Spartan"/>
              </a:rPr>
              <a:t>System Design</a:t>
            </a:r>
            <a:endParaRPr sz="2400" b="1">
              <a:latin typeface="League Spartan"/>
              <a:ea typeface="League Spartan"/>
              <a:cs typeface="League Spartan"/>
              <a:sym typeface="League Spartan"/>
            </a:endParaRPr>
          </a:p>
        </p:txBody>
      </p:sp>
      <p:pic>
        <p:nvPicPr>
          <p:cNvPr id="108" name="Google Shape;108;p17"/>
          <p:cNvPicPr preferRelativeResize="0"/>
          <p:nvPr/>
        </p:nvPicPr>
        <p:blipFill rotWithShape="1">
          <a:blip r:embed="rId3">
            <a:alphaModFix/>
          </a:blip>
          <a:srcRect t="5513" b="5700"/>
          <a:stretch/>
        </p:blipFill>
        <p:spPr>
          <a:xfrm>
            <a:off x="419750" y="534825"/>
            <a:ext cx="8503225" cy="45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355600" y="330200"/>
            <a:ext cx="833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System Implementation: Extraction to Preprocessing</a:t>
            </a:r>
            <a:endParaRPr sz="2400" b="1">
              <a:latin typeface="League Spartan"/>
              <a:ea typeface="League Spartan"/>
              <a:cs typeface="League Spartan"/>
              <a:sym typeface="League Spartan"/>
            </a:endParaRPr>
          </a:p>
        </p:txBody>
      </p:sp>
      <p:sp>
        <p:nvSpPr>
          <p:cNvPr id="114" name="Google Shape;114;p18"/>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txBox="1"/>
          <p:nvPr/>
        </p:nvSpPr>
        <p:spPr>
          <a:xfrm>
            <a:off x="239075" y="1203825"/>
            <a:ext cx="8331300" cy="1877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800">
                <a:latin typeface="League Spartan"/>
                <a:ea typeface="League Spartan"/>
                <a:cs typeface="League Spartan"/>
                <a:sym typeface="League Spartan"/>
              </a:rPr>
              <a:t>/Data Extraction: Python</a:t>
            </a:r>
            <a:endParaRPr sz="1800">
              <a:latin typeface="League Spartan"/>
              <a:ea typeface="League Spartan"/>
              <a:cs typeface="League Spartan"/>
              <a:sym typeface="League Spartan"/>
            </a:endParaRPr>
          </a:p>
          <a:p>
            <a:pPr marL="0" lvl="0" indent="0" algn="l" rtl="0">
              <a:lnSpc>
                <a:spcPct val="100000"/>
              </a:lnSpc>
              <a:spcBef>
                <a:spcPts val="0"/>
              </a:spcBef>
              <a:spcAft>
                <a:spcPts val="0"/>
              </a:spcAft>
              <a:buNone/>
            </a:pPr>
            <a:r>
              <a:rPr lang="en">
                <a:latin typeface="League Spartan"/>
                <a:ea typeface="League Spartan"/>
                <a:cs typeface="League Spartan"/>
                <a:sym typeface="League Spartan"/>
              </a:rPr>
              <a:t>Web Scraping to Extract Tweets from Twitter API</a:t>
            </a:r>
            <a:endParaRPr>
              <a:latin typeface="League Spartan"/>
              <a:ea typeface="League Spartan"/>
              <a:cs typeface="League Spartan"/>
              <a:sym typeface="League Spartan"/>
            </a:endParaRPr>
          </a:p>
          <a:p>
            <a:pPr marL="0" lvl="0" indent="0" algn="l" rtl="0">
              <a:lnSpc>
                <a:spcPct val="100000"/>
              </a:lnSpc>
              <a:spcBef>
                <a:spcPts val="0"/>
              </a:spcBef>
              <a:spcAft>
                <a:spcPts val="0"/>
              </a:spcAft>
              <a:buNone/>
            </a:pPr>
            <a:endParaRPr>
              <a:latin typeface="League Spartan"/>
              <a:ea typeface="League Spartan"/>
              <a:cs typeface="League Spartan"/>
              <a:sym typeface="League Spartan"/>
            </a:endParaRPr>
          </a:p>
          <a:p>
            <a:pPr marL="0" lvl="0" indent="0" algn="l" rtl="0">
              <a:lnSpc>
                <a:spcPct val="100000"/>
              </a:lnSpc>
              <a:spcBef>
                <a:spcPts val="0"/>
              </a:spcBef>
              <a:spcAft>
                <a:spcPts val="0"/>
              </a:spcAft>
              <a:buNone/>
            </a:pPr>
            <a:r>
              <a:rPr lang="en" sz="1800">
                <a:latin typeface="League Spartan"/>
                <a:ea typeface="League Spartan"/>
                <a:cs typeface="League Spartan"/>
                <a:sym typeface="League Spartan"/>
              </a:rPr>
              <a:t>/Annotation: Excel</a:t>
            </a:r>
            <a:endParaRPr sz="1800">
              <a:latin typeface="League Spartan"/>
              <a:ea typeface="League Spartan"/>
              <a:cs typeface="League Spartan"/>
              <a:sym typeface="League Spartan"/>
            </a:endParaRPr>
          </a:p>
          <a:p>
            <a:pPr marL="0" lvl="0" indent="0" algn="l" rtl="0">
              <a:lnSpc>
                <a:spcPct val="100000"/>
              </a:lnSpc>
              <a:spcBef>
                <a:spcPts val="0"/>
              </a:spcBef>
              <a:spcAft>
                <a:spcPts val="0"/>
              </a:spcAft>
              <a:buNone/>
            </a:pPr>
            <a:r>
              <a:rPr lang="en">
                <a:latin typeface="League Spartan"/>
                <a:ea typeface="League Spartan"/>
                <a:cs typeface="League Spartan"/>
                <a:sym typeface="League Spartan"/>
              </a:rPr>
              <a:t>Manually Categorize Tweets into 8 Classes</a:t>
            </a:r>
            <a:endParaRPr>
              <a:latin typeface="League Spartan"/>
              <a:ea typeface="League Spartan"/>
              <a:cs typeface="League Spartan"/>
              <a:sym typeface="League Spartan"/>
            </a:endParaRPr>
          </a:p>
          <a:p>
            <a:pPr marL="0" lvl="0" indent="0" algn="l" rtl="0">
              <a:lnSpc>
                <a:spcPct val="100000"/>
              </a:lnSpc>
              <a:spcBef>
                <a:spcPts val="0"/>
              </a:spcBef>
              <a:spcAft>
                <a:spcPts val="0"/>
              </a:spcAft>
              <a:buNone/>
            </a:pPr>
            <a:endParaRPr>
              <a:latin typeface="League Spartan"/>
              <a:ea typeface="League Spartan"/>
              <a:cs typeface="League Spartan"/>
              <a:sym typeface="League Spartan"/>
            </a:endParaRPr>
          </a:p>
          <a:p>
            <a:pPr marL="0" lvl="0" indent="0" algn="l" rtl="0">
              <a:lnSpc>
                <a:spcPct val="100000"/>
              </a:lnSpc>
              <a:spcBef>
                <a:spcPts val="0"/>
              </a:spcBef>
              <a:spcAft>
                <a:spcPts val="0"/>
              </a:spcAft>
              <a:buNone/>
            </a:pPr>
            <a:r>
              <a:rPr lang="en" sz="1800">
                <a:solidFill>
                  <a:schemeClr val="dk1"/>
                </a:solidFill>
                <a:latin typeface="League Spartan"/>
                <a:ea typeface="League Spartan"/>
                <a:cs typeface="League Spartan"/>
                <a:sym typeface="League Spartan"/>
              </a:rPr>
              <a:t>/Text Pre-Processing: Python</a:t>
            </a:r>
            <a:endParaRPr sz="1800">
              <a:solidFill>
                <a:schemeClr val="dk1"/>
              </a:solidFill>
              <a:latin typeface="League Spartan"/>
              <a:ea typeface="League Spartan"/>
              <a:cs typeface="League Spartan"/>
              <a:sym typeface="League Spartan"/>
            </a:endParaRPr>
          </a:p>
        </p:txBody>
      </p:sp>
      <p:grpSp>
        <p:nvGrpSpPr>
          <p:cNvPr id="116" name="Google Shape;116;p18"/>
          <p:cNvGrpSpPr/>
          <p:nvPr/>
        </p:nvGrpSpPr>
        <p:grpSpPr>
          <a:xfrm>
            <a:off x="239075" y="3134575"/>
            <a:ext cx="8665850" cy="1800175"/>
            <a:chOff x="239075" y="2805400"/>
            <a:chExt cx="8665850" cy="1800175"/>
          </a:xfrm>
        </p:grpSpPr>
        <p:sp>
          <p:nvSpPr>
            <p:cNvPr id="117" name="Google Shape;117;p18"/>
            <p:cNvSpPr/>
            <p:nvPr/>
          </p:nvSpPr>
          <p:spPr>
            <a:xfrm>
              <a:off x="319600" y="2805400"/>
              <a:ext cx="2844000" cy="17532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8" name="Google Shape;118;p18"/>
            <p:cNvSpPr/>
            <p:nvPr/>
          </p:nvSpPr>
          <p:spPr>
            <a:xfrm>
              <a:off x="6002725" y="2805400"/>
              <a:ext cx="2844000" cy="17532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9" name="Google Shape;119;p18"/>
            <p:cNvSpPr/>
            <p:nvPr/>
          </p:nvSpPr>
          <p:spPr>
            <a:xfrm>
              <a:off x="3161425" y="2805400"/>
              <a:ext cx="2844000" cy="17532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0" name="Google Shape;120;p18"/>
            <p:cNvSpPr/>
            <p:nvPr/>
          </p:nvSpPr>
          <p:spPr>
            <a:xfrm>
              <a:off x="269550" y="2851788"/>
              <a:ext cx="2659500" cy="471900"/>
            </a:xfrm>
            <a:prstGeom prst="rect">
              <a:avLst/>
            </a:prstGeom>
            <a:solidFill>
              <a:srgbClr val="FFFFFF"/>
            </a:solid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1" name="Google Shape;121;p18"/>
            <p:cNvSpPr/>
            <p:nvPr/>
          </p:nvSpPr>
          <p:spPr>
            <a:xfrm>
              <a:off x="301100" y="3024687"/>
              <a:ext cx="1849200" cy="2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Roboto Medium"/>
                  <a:ea typeface="Roboto Medium"/>
                  <a:cs typeface="Roboto Medium"/>
                  <a:sym typeface="Roboto Medium"/>
                </a:rPr>
                <a:t>/Top 30 Frequent Words</a:t>
              </a:r>
              <a:endParaRPr sz="1200">
                <a:solidFill>
                  <a:srgbClr val="666666"/>
                </a:solidFill>
                <a:latin typeface="Roboto Medium"/>
                <a:ea typeface="Roboto Medium"/>
                <a:cs typeface="Roboto Medium"/>
                <a:sym typeface="Roboto Medium"/>
              </a:endParaRPr>
            </a:p>
          </p:txBody>
        </p:sp>
        <p:sp>
          <p:nvSpPr>
            <p:cNvPr id="122" name="Google Shape;122;p18"/>
            <p:cNvSpPr/>
            <p:nvPr/>
          </p:nvSpPr>
          <p:spPr>
            <a:xfrm>
              <a:off x="301100" y="2820857"/>
              <a:ext cx="1896000" cy="2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Roboto"/>
                  <a:ea typeface="Roboto"/>
                  <a:cs typeface="Roboto"/>
                  <a:sym typeface="Roboto"/>
                </a:rPr>
                <a:t>Exploratory Analysis</a:t>
              </a:r>
              <a:endParaRPr>
                <a:solidFill>
                  <a:schemeClr val="dk2"/>
                </a:solidFill>
                <a:latin typeface="Roboto Thin"/>
                <a:ea typeface="Roboto Thin"/>
                <a:cs typeface="Roboto Thin"/>
                <a:sym typeface="Roboto Thin"/>
              </a:endParaRPr>
            </a:p>
          </p:txBody>
        </p:sp>
        <p:sp>
          <p:nvSpPr>
            <p:cNvPr id="123" name="Google Shape;123;p18"/>
            <p:cNvSpPr/>
            <p:nvPr/>
          </p:nvSpPr>
          <p:spPr>
            <a:xfrm>
              <a:off x="239075" y="3308075"/>
              <a:ext cx="2779200" cy="12975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Stopwords </a:t>
              </a:r>
              <a:r>
                <a:rPr lang="en" sz="1200">
                  <a:solidFill>
                    <a:schemeClr val="lt1"/>
                  </a:solidFill>
                  <a:latin typeface="Roboto"/>
                  <a:ea typeface="Roboto"/>
                  <a:cs typeface="Roboto"/>
                  <a:sym typeface="Roboto"/>
                </a:rPr>
                <a:t>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Special Character 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Frequent Words 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Tokenization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Lemmatization</a:t>
              </a:r>
              <a:endParaRPr sz="1200">
                <a:solidFill>
                  <a:srgbClr val="FFFFFF"/>
                </a:solidFill>
                <a:latin typeface="Roboto"/>
                <a:ea typeface="Roboto"/>
                <a:cs typeface="Roboto"/>
                <a:sym typeface="Roboto"/>
              </a:endParaRPr>
            </a:p>
          </p:txBody>
        </p:sp>
        <p:sp>
          <p:nvSpPr>
            <p:cNvPr id="124" name="Google Shape;124;p18"/>
            <p:cNvSpPr/>
            <p:nvPr/>
          </p:nvSpPr>
          <p:spPr>
            <a:xfrm>
              <a:off x="3098038" y="2851788"/>
              <a:ext cx="2659500" cy="471900"/>
            </a:xfrm>
            <a:prstGeom prst="rect">
              <a:avLst/>
            </a:prstGeom>
            <a:solidFill>
              <a:srgbClr val="FFFFFF"/>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5" name="Google Shape;125;p18"/>
            <p:cNvSpPr/>
            <p:nvPr/>
          </p:nvSpPr>
          <p:spPr>
            <a:xfrm>
              <a:off x="3113813" y="3024687"/>
              <a:ext cx="1849200" cy="2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Roboto Medium"/>
                  <a:ea typeface="Roboto Medium"/>
                  <a:cs typeface="Roboto Medium"/>
                  <a:sym typeface="Roboto Medium"/>
                </a:rPr>
                <a:t>/Top 30 Frequent Nouns</a:t>
              </a:r>
              <a:endParaRPr sz="1200">
                <a:solidFill>
                  <a:srgbClr val="666666"/>
                </a:solidFill>
                <a:latin typeface="Roboto Medium"/>
                <a:ea typeface="Roboto Medium"/>
                <a:cs typeface="Roboto Medium"/>
                <a:sym typeface="Roboto Medium"/>
              </a:endParaRPr>
            </a:p>
          </p:txBody>
        </p:sp>
        <p:sp>
          <p:nvSpPr>
            <p:cNvPr id="126" name="Google Shape;126;p18"/>
            <p:cNvSpPr/>
            <p:nvPr/>
          </p:nvSpPr>
          <p:spPr>
            <a:xfrm>
              <a:off x="3113813" y="2820857"/>
              <a:ext cx="1896000" cy="2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Roboto"/>
                  <a:ea typeface="Roboto"/>
                  <a:cs typeface="Roboto"/>
                  <a:sym typeface="Roboto"/>
                </a:rPr>
                <a:t>Exploratory Analysis</a:t>
              </a:r>
              <a:endParaRPr>
                <a:solidFill>
                  <a:schemeClr val="dk2"/>
                </a:solidFill>
                <a:latin typeface="Roboto Thin"/>
                <a:ea typeface="Roboto Thin"/>
                <a:cs typeface="Roboto Thin"/>
                <a:sym typeface="Roboto Thin"/>
              </a:endParaRPr>
            </a:p>
          </p:txBody>
        </p:sp>
        <p:sp>
          <p:nvSpPr>
            <p:cNvPr id="127" name="Google Shape;127;p18"/>
            <p:cNvSpPr/>
            <p:nvPr/>
          </p:nvSpPr>
          <p:spPr>
            <a:xfrm>
              <a:off x="3080400" y="3308075"/>
              <a:ext cx="3007800" cy="9762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Stopwords </a:t>
              </a:r>
              <a:r>
                <a:rPr lang="en" sz="1200">
                  <a:solidFill>
                    <a:schemeClr val="lt1"/>
                  </a:solidFill>
                  <a:latin typeface="Roboto"/>
                  <a:ea typeface="Roboto"/>
                  <a:cs typeface="Roboto"/>
                  <a:sym typeface="Roboto"/>
                </a:rPr>
                <a:t>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Special Character 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Frequent Words 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Tokenization</a:t>
              </a:r>
              <a:endParaRPr sz="1200">
                <a:solidFill>
                  <a:srgbClr val="FFFFFF"/>
                </a:solidFill>
                <a:latin typeface="Roboto"/>
                <a:ea typeface="Roboto"/>
                <a:cs typeface="Roboto"/>
                <a:sym typeface="Roboto"/>
              </a:endParaRPr>
            </a:p>
          </p:txBody>
        </p:sp>
        <p:sp>
          <p:nvSpPr>
            <p:cNvPr id="128" name="Google Shape;128;p18"/>
            <p:cNvSpPr/>
            <p:nvPr/>
          </p:nvSpPr>
          <p:spPr>
            <a:xfrm>
              <a:off x="5911475" y="2851800"/>
              <a:ext cx="2659500" cy="471900"/>
            </a:xfrm>
            <a:prstGeom prst="rect">
              <a:avLst/>
            </a:prstGeom>
            <a:solidFill>
              <a:srgbClr val="FFFFFF"/>
            </a:solid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9" name="Google Shape;129;p18"/>
            <p:cNvSpPr/>
            <p:nvPr/>
          </p:nvSpPr>
          <p:spPr>
            <a:xfrm>
              <a:off x="5958275" y="2851794"/>
              <a:ext cx="1896000" cy="2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Roboto"/>
                  <a:ea typeface="Roboto"/>
                  <a:cs typeface="Roboto"/>
                  <a:sym typeface="Roboto"/>
                </a:rPr>
                <a:t>Sentiment Analysis</a:t>
              </a:r>
              <a:endParaRPr>
                <a:solidFill>
                  <a:schemeClr val="dk2"/>
                </a:solidFill>
                <a:latin typeface="Roboto Thin"/>
                <a:ea typeface="Roboto Thin"/>
                <a:cs typeface="Roboto Thin"/>
                <a:sym typeface="Roboto Thin"/>
              </a:endParaRPr>
            </a:p>
          </p:txBody>
        </p:sp>
        <p:sp>
          <p:nvSpPr>
            <p:cNvPr id="130" name="Google Shape;130;p18"/>
            <p:cNvSpPr/>
            <p:nvPr/>
          </p:nvSpPr>
          <p:spPr>
            <a:xfrm>
              <a:off x="5897125" y="3308075"/>
              <a:ext cx="3007800" cy="9762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Special Character </a:t>
              </a:r>
              <a:r>
                <a:rPr lang="en" sz="1200">
                  <a:solidFill>
                    <a:schemeClr val="lt1"/>
                  </a:solidFill>
                  <a:latin typeface="Roboto"/>
                  <a:ea typeface="Roboto"/>
                  <a:cs typeface="Roboto"/>
                  <a:sym typeface="Roboto"/>
                </a:rPr>
                <a:t>Elimination</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Adding “?” Back to Text</a:t>
              </a:r>
              <a:endParaRPr sz="1200">
                <a:solidFill>
                  <a:srgbClr val="FFFFFF"/>
                </a:solidFill>
                <a:latin typeface="Roboto"/>
                <a:ea typeface="Roboto"/>
                <a:cs typeface="Roboto"/>
                <a:sym typeface="Roboto"/>
              </a:endParaRPr>
            </a:p>
            <a:p>
              <a:pPr marL="457200" marR="0" lvl="0" indent="-304800" algn="l" rtl="0">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Tokenization</a:t>
              </a:r>
              <a:endParaRPr sz="1200">
                <a:solidFill>
                  <a:srgbClr val="FFFFFF"/>
                </a:solidFill>
                <a:latin typeface="Roboto"/>
                <a:ea typeface="Roboto"/>
                <a:cs typeface="Roboto"/>
                <a:sym typeface="Roboto"/>
              </a:endParaRPr>
            </a:p>
          </p:txBody>
        </p:sp>
      </p:grpSp>
      <p:grpSp>
        <p:nvGrpSpPr>
          <p:cNvPr id="131" name="Google Shape;131;p18"/>
          <p:cNvGrpSpPr/>
          <p:nvPr/>
        </p:nvGrpSpPr>
        <p:grpSpPr>
          <a:xfrm>
            <a:off x="4410100" y="1738400"/>
            <a:ext cx="4494900" cy="962400"/>
            <a:chOff x="4410100" y="1738400"/>
            <a:chExt cx="4494900" cy="962400"/>
          </a:xfrm>
        </p:grpSpPr>
        <p:sp>
          <p:nvSpPr>
            <p:cNvPr id="132" name="Google Shape;132;p18"/>
            <p:cNvSpPr/>
            <p:nvPr/>
          </p:nvSpPr>
          <p:spPr>
            <a:xfrm>
              <a:off x="4410100" y="1738400"/>
              <a:ext cx="4494900" cy="962400"/>
            </a:xfrm>
            <a:prstGeom prst="rect">
              <a:avLst/>
            </a:prstGeom>
            <a:solidFill>
              <a:srgbClr val="0B5394"/>
            </a:solid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Flight Changes &amp; Cancellation</a:t>
              </a:r>
              <a:endParaRPr sz="1200">
                <a:solidFill>
                  <a:schemeClr val="lt2"/>
                </a:solidFill>
                <a:latin typeface="League Spartan"/>
                <a:ea typeface="League Spartan"/>
                <a:cs typeface="League Spartan"/>
                <a:sym typeface="League Spartan"/>
              </a:endParaRPr>
            </a:p>
            <a:p>
              <a:pPr marL="457200" lvl="0" indent="-304800" algn="l" rtl="0">
                <a:spcBef>
                  <a:spcPts val="0"/>
                </a:spcBef>
                <a:spcAft>
                  <a:spcPts val="0"/>
                </a:spcAft>
                <a:buClr>
                  <a:schemeClr val="lt2"/>
                </a:buClr>
                <a:buSzPts val="1200"/>
                <a:buFont typeface="League Spartan"/>
                <a:buChar char="●"/>
              </a:pPr>
              <a:r>
                <a:rPr lang="en" sz="1200">
                  <a:solidFill>
                    <a:schemeClr val="lt2"/>
                  </a:solidFill>
                  <a:latin typeface="League Spartan"/>
                  <a:ea typeface="League Spartan"/>
                  <a:cs typeface="League Spartan"/>
                  <a:sym typeface="League Spartan"/>
                </a:rPr>
                <a:t>Rapid Rewards Help</a:t>
              </a:r>
              <a:endParaRPr sz="1200">
                <a:solidFill>
                  <a:schemeClr val="lt2"/>
                </a:solidFill>
                <a:latin typeface="League Spartan"/>
                <a:ea typeface="League Spartan"/>
                <a:cs typeface="League Spartan"/>
                <a:sym typeface="League Spartan"/>
              </a:endParaRPr>
            </a:p>
            <a:p>
              <a:pPr marL="457200" lvl="0" indent="-304800" algn="l" rtl="0">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Refund Request &amp; Status Help</a:t>
              </a:r>
              <a:endParaRPr sz="1200">
                <a:solidFill>
                  <a:schemeClr val="lt2"/>
                </a:solidFill>
                <a:latin typeface="League Spartan"/>
                <a:ea typeface="League Spartan"/>
                <a:cs typeface="League Spartan"/>
                <a:sym typeface="League Spartan"/>
              </a:endParaRPr>
            </a:p>
            <a:p>
              <a:pPr marL="457200" lvl="0" indent="-304800" algn="l" rtl="0">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Others - help needed</a:t>
              </a:r>
              <a:endParaRPr sz="1200"/>
            </a:p>
          </p:txBody>
        </p:sp>
        <p:sp>
          <p:nvSpPr>
            <p:cNvPr id="133" name="Google Shape;133;p18"/>
            <p:cNvSpPr txBox="1"/>
            <p:nvPr/>
          </p:nvSpPr>
          <p:spPr>
            <a:xfrm>
              <a:off x="6709825" y="1757900"/>
              <a:ext cx="21951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Baggage Help</a:t>
              </a:r>
              <a:endParaRPr sz="1200">
                <a:solidFill>
                  <a:schemeClr val="lt2"/>
                </a:solidFill>
                <a:latin typeface="League Spartan"/>
                <a:ea typeface="League Spartan"/>
                <a:cs typeface="League Spartan"/>
                <a:sym typeface="League Spartan"/>
              </a:endParaRPr>
            </a:p>
            <a:p>
              <a:pPr marL="457200" lvl="0" indent="-304800" algn="l" rtl="0">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Seats Help</a:t>
              </a:r>
              <a:endParaRPr sz="1200">
                <a:solidFill>
                  <a:schemeClr val="lt2"/>
                </a:solidFill>
                <a:latin typeface="League Spartan"/>
                <a:ea typeface="League Spartan"/>
                <a:cs typeface="League Spartan"/>
                <a:sym typeface="League Spartan"/>
              </a:endParaRPr>
            </a:p>
            <a:p>
              <a:pPr marL="457200" lvl="0" indent="-304800" algn="l" rtl="0">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Covid 19 </a:t>
              </a:r>
              <a:endParaRPr sz="1200">
                <a:solidFill>
                  <a:schemeClr val="lt2"/>
                </a:solidFill>
                <a:latin typeface="League Spartan"/>
                <a:ea typeface="League Spartan"/>
                <a:cs typeface="League Spartan"/>
                <a:sym typeface="League Spartan"/>
              </a:endParaRPr>
            </a:p>
            <a:p>
              <a:pPr marL="457200" lvl="0" indent="-304800" algn="l" rtl="0">
                <a:spcBef>
                  <a:spcPts val="0"/>
                </a:spcBef>
                <a:spcAft>
                  <a:spcPts val="0"/>
                </a:spcAft>
                <a:buClr>
                  <a:srgbClr val="F1C232"/>
                </a:buClr>
                <a:buSzPts val="1200"/>
                <a:buFont typeface="League Spartan"/>
                <a:buChar char="●"/>
              </a:pPr>
              <a:r>
                <a:rPr lang="en" sz="1200" b="1">
                  <a:solidFill>
                    <a:srgbClr val="F1C232"/>
                  </a:solidFill>
                  <a:latin typeface="League Spartan"/>
                  <a:ea typeface="League Spartan"/>
                  <a:cs typeface="League Spartan"/>
                  <a:sym typeface="League Spartan"/>
                </a:rPr>
                <a:t>No Response Needed</a:t>
              </a:r>
              <a:endParaRPr sz="1200" b="1">
                <a:solidFill>
                  <a:srgbClr val="F1C232"/>
                </a:solidFill>
                <a:latin typeface="League Spartan"/>
                <a:ea typeface="League Spartan"/>
                <a:cs typeface="League Spartan"/>
                <a:sym typeface="League Spartan"/>
              </a:endParaRPr>
            </a:p>
          </p:txBody>
        </p:sp>
      </p:grpSp>
      <p:cxnSp>
        <p:nvCxnSpPr>
          <p:cNvPr id="134" name="Google Shape;134;p18"/>
          <p:cNvCxnSpPr>
            <a:endCxn id="132" idx="1"/>
          </p:cNvCxnSpPr>
          <p:nvPr/>
        </p:nvCxnSpPr>
        <p:spPr>
          <a:xfrm>
            <a:off x="2217400" y="2189000"/>
            <a:ext cx="2192700" cy="30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p:nvPr/>
        </p:nvSpPr>
        <p:spPr>
          <a:xfrm>
            <a:off x="355600" y="330200"/>
            <a:ext cx="833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League Spartan"/>
                <a:ea typeface="League Spartan"/>
                <a:cs typeface="League Spartan"/>
                <a:sym typeface="League Spartan"/>
              </a:rPr>
              <a:t>System Implementation: Exploratory Analysis and Dictionary Building </a:t>
            </a:r>
            <a:endParaRPr sz="2100" b="1">
              <a:latin typeface="League Spartan"/>
              <a:ea typeface="League Spartan"/>
              <a:cs typeface="League Spartan"/>
              <a:sym typeface="League Spartan"/>
            </a:endParaRPr>
          </a:p>
        </p:txBody>
      </p:sp>
      <p:sp>
        <p:nvSpPr>
          <p:cNvPr id="140" name="Google Shape;140;p19"/>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9"/>
          <p:cNvPicPr preferRelativeResize="0"/>
          <p:nvPr/>
        </p:nvPicPr>
        <p:blipFill>
          <a:blip r:embed="rId3">
            <a:alphaModFix/>
          </a:blip>
          <a:stretch>
            <a:fillRect/>
          </a:stretch>
        </p:blipFill>
        <p:spPr>
          <a:xfrm>
            <a:off x="380950" y="1643400"/>
            <a:ext cx="2481333" cy="1286884"/>
          </a:xfrm>
          <a:prstGeom prst="rect">
            <a:avLst/>
          </a:prstGeom>
          <a:noFill/>
          <a:ln>
            <a:noFill/>
          </a:ln>
        </p:spPr>
      </p:pic>
      <p:pic>
        <p:nvPicPr>
          <p:cNvPr id="142" name="Google Shape;142;p19"/>
          <p:cNvPicPr preferRelativeResize="0"/>
          <p:nvPr/>
        </p:nvPicPr>
        <p:blipFill>
          <a:blip r:embed="rId4">
            <a:alphaModFix/>
          </a:blip>
          <a:stretch>
            <a:fillRect/>
          </a:stretch>
        </p:blipFill>
        <p:spPr>
          <a:xfrm>
            <a:off x="2803366" y="1643388"/>
            <a:ext cx="2481333" cy="1286884"/>
          </a:xfrm>
          <a:prstGeom prst="rect">
            <a:avLst/>
          </a:prstGeom>
          <a:noFill/>
          <a:ln>
            <a:noFill/>
          </a:ln>
        </p:spPr>
      </p:pic>
      <p:pic>
        <p:nvPicPr>
          <p:cNvPr id="143" name="Google Shape;143;p19"/>
          <p:cNvPicPr preferRelativeResize="0"/>
          <p:nvPr/>
        </p:nvPicPr>
        <p:blipFill>
          <a:blip r:embed="rId5">
            <a:alphaModFix/>
          </a:blip>
          <a:stretch>
            <a:fillRect/>
          </a:stretch>
        </p:blipFill>
        <p:spPr>
          <a:xfrm>
            <a:off x="380950" y="3044041"/>
            <a:ext cx="2481333" cy="1286884"/>
          </a:xfrm>
          <a:prstGeom prst="rect">
            <a:avLst/>
          </a:prstGeom>
          <a:noFill/>
          <a:ln>
            <a:noFill/>
          </a:ln>
        </p:spPr>
      </p:pic>
      <p:pic>
        <p:nvPicPr>
          <p:cNvPr id="144" name="Google Shape;144;p19"/>
          <p:cNvPicPr preferRelativeResize="0"/>
          <p:nvPr/>
        </p:nvPicPr>
        <p:blipFill>
          <a:blip r:embed="rId6">
            <a:alphaModFix/>
          </a:blip>
          <a:stretch>
            <a:fillRect/>
          </a:stretch>
        </p:blipFill>
        <p:spPr>
          <a:xfrm>
            <a:off x="2862266" y="3044041"/>
            <a:ext cx="2481333" cy="1286884"/>
          </a:xfrm>
          <a:prstGeom prst="rect">
            <a:avLst/>
          </a:prstGeom>
          <a:noFill/>
          <a:ln>
            <a:noFill/>
          </a:ln>
        </p:spPr>
      </p:pic>
      <p:pic>
        <p:nvPicPr>
          <p:cNvPr id="145" name="Google Shape;145;p19"/>
          <p:cNvPicPr preferRelativeResize="0"/>
          <p:nvPr/>
        </p:nvPicPr>
        <p:blipFill>
          <a:blip r:embed="rId7">
            <a:alphaModFix/>
          </a:blip>
          <a:stretch>
            <a:fillRect/>
          </a:stretch>
        </p:blipFill>
        <p:spPr>
          <a:xfrm>
            <a:off x="5343600" y="1181725"/>
            <a:ext cx="3419450" cy="3473159"/>
          </a:xfrm>
          <a:prstGeom prst="rect">
            <a:avLst/>
          </a:prstGeom>
          <a:noFill/>
          <a:ln>
            <a:noFill/>
          </a:ln>
        </p:spPr>
      </p:pic>
      <p:sp>
        <p:nvSpPr>
          <p:cNvPr id="146" name="Google Shape;146;p19"/>
          <p:cNvSpPr txBox="1"/>
          <p:nvPr/>
        </p:nvSpPr>
        <p:spPr>
          <a:xfrm>
            <a:off x="455500" y="1181713"/>
            <a:ext cx="422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League Spartan"/>
                <a:ea typeface="League Spartan"/>
                <a:cs typeface="League Spartan"/>
                <a:sym typeface="League Spartan"/>
              </a:rPr>
              <a:t>/Exploratory Data Analysis: Python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0"/>
          <p:cNvGrpSpPr/>
          <p:nvPr/>
        </p:nvGrpSpPr>
        <p:grpSpPr>
          <a:xfrm>
            <a:off x="219298" y="330200"/>
            <a:ext cx="8705402" cy="4468463"/>
            <a:chOff x="219298" y="330200"/>
            <a:chExt cx="8705402" cy="4468463"/>
          </a:xfrm>
        </p:grpSpPr>
        <p:cxnSp>
          <p:nvCxnSpPr>
            <p:cNvPr id="153" name="Google Shape;153;p20"/>
            <p:cNvCxnSpPr>
              <a:stCxn id="154" idx="3"/>
              <a:endCxn id="155" idx="1"/>
            </p:cNvCxnSpPr>
            <p:nvPr/>
          </p:nvCxnSpPr>
          <p:spPr>
            <a:xfrm rot="10800000" flipH="1">
              <a:off x="6714150" y="3107488"/>
              <a:ext cx="242700" cy="323700"/>
            </a:xfrm>
            <a:prstGeom prst="straightConnector1">
              <a:avLst/>
            </a:prstGeom>
            <a:noFill/>
            <a:ln w="19050" cap="flat" cmpd="sng">
              <a:solidFill>
                <a:schemeClr val="dk2"/>
              </a:solidFill>
              <a:prstDash val="solid"/>
              <a:round/>
              <a:headEnd type="none" w="med" len="med"/>
              <a:tailEnd type="none" w="med" len="med"/>
            </a:ln>
          </p:spPr>
        </p:cxnSp>
        <p:cxnSp>
          <p:nvCxnSpPr>
            <p:cNvPr id="156" name="Google Shape;156;p20"/>
            <p:cNvCxnSpPr>
              <a:stCxn id="157" idx="3"/>
              <a:endCxn id="158" idx="1"/>
            </p:cNvCxnSpPr>
            <p:nvPr/>
          </p:nvCxnSpPr>
          <p:spPr>
            <a:xfrm>
              <a:off x="4445775" y="3805400"/>
              <a:ext cx="300300" cy="346200"/>
            </a:xfrm>
            <a:prstGeom prst="straightConnector1">
              <a:avLst/>
            </a:prstGeom>
            <a:noFill/>
            <a:ln w="19050" cap="flat" cmpd="sng">
              <a:solidFill>
                <a:schemeClr val="dk2"/>
              </a:solidFill>
              <a:prstDash val="solid"/>
              <a:round/>
              <a:headEnd type="none" w="med" len="med"/>
              <a:tailEnd type="none" w="med" len="med"/>
            </a:ln>
          </p:spPr>
        </p:cxnSp>
        <p:cxnSp>
          <p:nvCxnSpPr>
            <p:cNvPr id="159" name="Google Shape;159;p20"/>
            <p:cNvCxnSpPr>
              <a:stCxn id="157" idx="3"/>
              <a:endCxn id="154" idx="1"/>
            </p:cNvCxnSpPr>
            <p:nvPr/>
          </p:nvCxnSpPr>
          <p:spPr>
            <a:xfrm rot="10800000" flipH="1">
              <a:off x="4445775" y="3431300"/>
              <a:ext cx="300300" cy="374100"/>
            </a:xfrm>
            <a:prstGeom prst="straightConnector1">
              <a:avLst/>
            </a:prstGeom>
            <a:noFill/>
            <a:ln w="19050" cap="flat" cmpd="sng">
              <a:solidFill>
                <a:schemeClr val="dk2"/>
              </a:solidFill>
              <a:prstDash val="solid"/>
              <a:round/>
              <a:headEnd type="none" w="med" len="med"/>
              <a:tailEnd type="none" w="med" len="med"/>
            </a:ln>
          </p:spPr>
        </p:cxnSp>
        <p:sp>
          <p:nvSpPr>
            <p:cNvPr id="160" name="Google Shape;160;p20"/>
            <p:cNvSpPr txBox="1"/>
            <p:nvPr/>
          </p:nvSpPr>
          <p:spPr>
            <a:xfrm>
              <a:off x="355600" y="330200"/>
              <a:ext cx="83313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eague Spartan"/>
                  <a:ea typeface="League Spartan"/>
                  <a:cs typeface="League Spartan"/>
                  <a:sym typeface="League Spartan"/>
                </a:rPr>
                <a:t>System Implementation: Method 1 (Rule-Based Approach)</a:t>
              </a:r>
              <a:endParaRPr sz="2400" b="1">
                <a:latin typeface="League Spartan"/>
                <a:ea typeface="League Spartan"/>
                <a:cs typeface="League Spartan"/>
                <a:sym typeface="League Spartan"/>
              </a:endParaRPr>
            </a:p>
          </p:txBody>
        </p:sp>
        <p:sp>
          <p:nvSpPr>
            <p:cNvPr id="161" name="Google Shape;161;p20"/>
            <p:cNvSpPr/>
            <p:nvPr/>
          </p:nvSpPr>
          <p:spPr>
            <a:xfrm>
              <a:off x="219298" y="3532425"/>
              <a:ext cx="3018600" cy="5460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League Spartan"/>
                  <a:ea typeface="League Spartan"/>
                  <a:cs typeface="League Spartan"/>
                  <a:sym typeface="League Spartan"/>
                </a:rPr>
                <a:t>Rule Based Sentiment Analysis + </a:t>
              </a:r>
              <a:endParaRPr>
                <a:solidFill>
                  <a:schemeClr val="dk1"/>
                </a:solidFill>
                <a:latin typeface="League Spartan"/>
                <a:ea typeface="League Spartan"/>
                <a:cs typeface="League Spartan"/>
                <a:sym typeface="League Spartan"/>
              </a:endParaRPr>
            </a:p>
            <a:p>
              <a:pPr marL="0" lvl="0" indent="0" algn="l" rtl="0">
                <a:spcBef>
                  <a:spcPts val="0"/>
                </a:spcBef>
                <a:spcAft>
                  <a:spcPts val="0"/>
                </a:spcAft>
                <a:buNone/>
              </a:pPr>
              <a:r>
                <a:rPr lang="en">
                  <a:solidFill>
                    <a:schemeClr val="dk1"/>
                  </a:solidFill>
                  <a:latin typeface="League Spartan"/>
                  <a:ea typeface="League Spartan"/>
                  <a:cs typeface="League Spartan"/>
                  <a:sym typeface="League Spartan"/>
                </a:rPr>
                <a:t>Binary Classification with Dictionary</a:t>
              </a:r>
              <a:endParaRPr>
                <a:solidFill>
                  <a:schemeClr val="dk1"/>
                </a:solidFill>
                <a:latin typeface="League Spartan"/>
                <a:ea typeface="League Spartan"/>
                <a:cs typeface="League Spartan"/>
                <a:sym typeface="League Spartan"/>
              </a:endParaRPr>
            </a:p>
          </p:txBody>
        </p:sp>
        <p:cxnSp>
          <p:nvCxnSpPr>
            <p:cNvPr id="162" name="Google Shape;162;p20"/>
            <p:cNvCxnSpPr>
              <a:stCxn id="161" idx="3"/>
              <a:endCxn id="157" idx="1"/>
            </p:cNvCxnSpPr>
            <p:nvPr/>
          </p:nvCxnSpPr>
          <p:spPr>
            <a:xfrm>
              <a:off x="3237898" y="3805425"/>
              <a:ext cx="372900" cy="0"/>
            </a:xfrm>
            <a:prstGeom prst="straightConnector1">
              <a:avLst/>
            </a:prstGeom>
            <a:noFill/>
            <a:ln w="19050" cap="flat" cmpd="sng">
              <a:solidFill>
                <a:schemeClr val="dk2"/>
              </a:solidFill>
              <a:prstDash val="solid"/>
              <a:round/>
              <a:headEnd type="none" w="med" len="med"/>
              <a:tailEnd type="none" w="med" len="med"/>
            </a:ln>
          </p:spPr>
        </p:cxnSp>
        <p:sp>
          <p:nvSpPr>
            <p:cNvPr id="157" name="Google Shape;157;p20"/>
            <p:cNvSpPr/>
            <p:nvPr/>
          </p:nvSpPr>
          <p:spPr>
            <a:xfrm>
              <a:off x="3610875" y="3532400"/>
              <a:ext cx="834900" cy="546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League Spartan"/>
                  <a:ea typeface="League Spartan"/>
                  <a:cs typeface="League Spartan"/>
                  <a:sym typeface="League Spartan"/>
                </a:rPr>
                <a:t>Afinn</a:t>
              </a:r>
              <a:endParaRPr sz="1200">
                <a:solidFill>
                  <a:schemeClr val="dk2"/>
                </a:solidFill>
              </a:endParaRPr>
            </a:p>
          </p:txBody>
        </p:sp>
        <p:sp>
          <p:nvSpPr>
            <p:cNvPr id="163" name="Google Shape;163;p20"/>
            <p:cNvSpPr txBox="1"/>
            <p:nvPr/>
          </p:nvSpPr>
          <p:spPr>
            <a:xfrm>
              <a:off x="3775050" y="3014863"/>
              <a:ext cx="9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League Spartan"/>
                  <a:ea typeface="League Spartan"/>
                  <a:cs typeface="League Spartan"/>
                  <a:sym typeface="League Spartan"/>
                </a:rPr>
                <a:t>Score &lt; -5</a:t>
              </a:r>
              <a:endParaRPr>
                <a:solidFill>
                  <a:schemeClr val="dk1"/>
                </a:solidFill>
              </a:endParaRPr>
            </a:p>
          </p:txBody>
        </p:sp>
        <p:sp>
          <p:nvSpPr>
            <p:cNvPr id="164" name="Google Shape;164;p20"/>
            <p:cNvSpPr txBox="1"/>
            <p:nvPr/>
          </p:nvSpPr>
          <p:spPr>
            <a:xfrm>
              <a:off x="3775050" y="4398463"/>
              <a:ext cx="119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League Spartan"/>
                  <a:ea typeface="League Spartan"/>
                  <a:cs typeface="League Spartan"/>
                  <a:sym typeface="League Spartan"/>
                </a:rPr>
                <a:t>Score &gt;= -5</a:t>
              </a:r>
              <a:endParaRPr>
                <a:solidFill>
                  <a:schemeClr val="dk1"/>
                </a:solidFill>
              </a:endParaRPr>
            </a:p>
          </p:txBody>
        </p:sp>
        <p:sp>
          <p:nvSpPr>
            <p:cNvPr id="158" name="Google Shape;158;p20"/>
            <p:cNvSpPr/>
            <p:nvPr/>
          </p:nvSpPr>
          <p:spPr>
            <a:xfrm>
              <a:off x="4746150" y="3878488"/>
              <a:ext cx="1968000" cy="5460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League Spartan"/>
                  <a:ea typeface="League Spartan"/>
                  <a:cs typeface="League Spartan"/>
                  <a:sym typeface="League Spartan"/>
                </a:rPr>
                <a:t>No Response Needed</a:t>
              </a:r>
              <a:endParaRPr>
                <a:solidFill>
                  <a:schemeClr val="lt2"/>
                </a:solidFill>
                <a:latin typeface="League Spartan"/>
                <a:ea typeface="League Spartan"/>
                <a:cs typeface="League Spartan"/>
                <a:sym typeface="League Spartan"/>
              </a:endParaRPr>
            </a:p>
          </p:txBody>
        </p:sp>
        <p:sp>
          <p:nvSpPr>
            <p:cNvPr id="165" name="Google Shape;165;p20"/>
            <p:cNvSpPr/>
            <p:nvPr/>
          </p:nvSpPr>
          <p:spPr>
            <a:xfrm>
              <a:off x="6956700" y="3481813"/>
              <a:ext cx="1968000" cy="5460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League Spartan"/>
                  <a:ea typeface="League Spartan"/>
                  <a:cs typeface="League Spartan"/>
                  <a:sym typeface="League Spartan"/>
                </a:rPr>
                <a:t>No Response Needed</a:t>
              </a:r>
              <a:endParaRPr>
                <a:solidFill>
                  <a:schemeClr val="lt2"/>
                </a:solidFill>
                <a:latin typeface="League Spartan"/>
                <a:ea typeface="League Spartan"/>
                <a:cs typeface="League Spartan"/>
                <a:sym typeface="League Spartan"/>
              </a:endParaRPr>
            </a:p>
          </p:txBody>
        </p:sp>
        <p:sp>
          <p:nvSpPr>
            <p:cNvPr id="154" name="Google Shape;154;p20"/>
            <p:cNvSpPr/>
            <p:nvPr/>
          </p:nvSpPr>
          <p:spPr>
            <a:xfrm>
              <a:off x="4746150" y="3158188"/>
              <a:ext cx="1968000" cy="5460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League Spartan"/>
                  <a:ea typeface="League Spartan"/>
                  <a:cs typeface="League Spartan"/>
                  <a:sym typeface="League Spartan"/>
                </a:rPr>
                <a:t>Dictionary Approach</a:t>
              </a:r>
              <a:endParaRPr>
                <a:solidFill>
                  <a:schemeClr val="lt2"/>
                </a:solidFill>
                <a:latin typeface="League Spartan"/>
                <a:ea typeface="League Spartan"/>
                <a:cs typeface="League Spartan"/>
                <a:sym typeface="League Spartan"/>
              </a:endParaRPr>
            </a:p>
          </p:txBody>
        </p:sp>
        <p:sp>
          <p:nvSpPr>
            <p:cNvPr id="155" name="Google Shape;155;p20"/>
            <p:cNvSpPr/>
            <p:nvPr/>
          </p:nvSpPr>
          <p:spPr>
            <a:xfrm>
              <a:off x="6956700" y="2834588"/>
              <a:ext cx="1968000" cy="546000"/>
            </a:xfrm>
            <a:prstGeom prst="rect">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League Spartan"/>
                  <a:ea typeface="League Spartan"/>
                  <a:cs typeface="League Spartan"/>
                  <a:sym typeface="League Spartan"/>
                </a:rPr>
                <a:t>Response Needed</a:t>
              </a:r>
              <a:endParaRPr>
                <a:solidFill>
                  <a:schemeClr val="lt2"/>
                </a:solidFill>
                <a:latin typeface="League Spartan"/>
                <a:ea typeface="League Spartan"/>
                <a:cs typeface="League Spartan"/>
                <a:sym typeface="League Spartan"/>
              </a:endParaRPr>
            </a:p>
          </p:txBody>
        </p:sp>
        <p:sp>
          <p:nvSpPr>
            <p:cNvPr id="166" name="Google Shape;166;p20"/>
            <p:cNvSpPr txBox="1"/>
            <p:nvPr/>
          </p:nvSpPr>
          <p:spPr>
            <a:xfrm>
              <a:off x="2852550" y="2047475"/>
              <a:ext cx="575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Baggage Help</a:t>
              </a:r>
              <a:r>
                <a:rPr lang="en"/>
                <a:t> = </a:t>
              </a:r>
              <a:r>
                <a:rPr lang="en" b="1"/>
                <a:t>luggage_related</a:t>
              </a:r>
              <a:r>
                <a:rPr lang="en"/>
                <a:t> AND </a:t>
              </a:r>
              <a:r>
                <a:rPr lang="en" b="1"/>
                <a:t>baggage_issues</a:t>
              </a:r>
              <a:endParaRPr b="1"/>
            </a:p>
          </p:txBody>
        </p:sp>
        <p:sp>
          <p:nvSpPr>
            <p:cNvPr id="167" name="Google Shape;167;p20"/>
            <p:cNvSpPr/>
            <p:nvPr/>
          </p:nvSpPr>
          <p:spPr>
            <a:xfrm>
              <a:off x="2488200" y="1095850"/>
              <a:ext cx="2889000" cy="693900"/>
            </a:xfrm>
            <a:prstGeom prst="wedgeRectCallout">
              <a:avLst>
                <a:gd name="adj1" fmla="val 38394"/>
                <a:gd name="adj2" fmla="val 8674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{"luggage", "bag", "baggage", "suitcase", "bags"}</a:t>
              </a:r>
              <a:endParaRPr/>
            </a:p>
          </p:txBody>
        </p:sp>
        <p:sp>
          <p:nvSpPr>
            <p:cNvPr id="168" name="Google Shape;168;p20"/>
            <p:cNvSpPr/>
            <p:nvPr/>
          </p:nvSpPr>
          <p:spPr>
            <a:xfrm>
              <a:off x="5718900" y="1095850"/>
              <a:ext cx="2889000" cy="693900"/>
            </a:xfrm>
            <a:prstGeom prst="wedgeRectCallout">
              <a:avLst>
                <a:gd name="adj1" fmla="val 5254"/>
                <a:gd name="adj2" fmla="val 9040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{"find", "lost", "lose", "missing", "damaged", "tracking"}</a:t>
              </a:r>
              <a:endParaRPr/>
            </a:p>
          </p:txBody>
        </p:sp>
        <p:cxnSp>
          <p:nvCxnSpPr>
            <p:cNvPr id="169" name="Google Shape;169;p20"/>
            <p:cNvCxnSpPr>
              <a:stCxn id="154" idx="3"/>
              <a:endCxn id="165" idx="1"/>
            </p:cNvCxnSpPr>
            <p:nvPr/>
          </p:nvCxnSpPr>
          <p:spPr>
            <a:xfrm>
              <a:off x="6714150" y="3431188"/>
              <a:ext cx="242700" cy="323700"/>
            </a:xfrm>
            <a:prstGeom prst="straightConnector1">
              <a:avLst/>
            </a:prstGeom>
            <a:noFill/>
            <a:ln w="19050" cap="flat" cmpd="sng">
              <a:solidFill>
                <a:schemeClr val="dk2"/>
              </a:solidFill>
              <a:prstDash val="solid"/>
              <a:round/>
              <a:headEnd type="none" w="med" len="med"/>
              <a:tailEnd type="none" w="med" len="med"/>
            </a:ln>
          </p:spPr>
        </p:cxnSp>
        <p:cxnSp>
          <p:nvCxnSpPr>
            <p:cNvPr id="170" name="Google Shape;170;p20"/>
            <p:cNvCxnSpPr>
              <a:stCxn id="166" idx="2"/>
              <a:endCxn id="154" idx="0"/>
            </p:cNvCxnSpPr>
            <p:nvPr/>
          </p:nvCxnSpPr>
          <p:spPr>
            <a:xfrm>
              <a:off x="5730150" y="2447675"/>
              <a:ext cx="0" cy="710400"/>
            </a:xfrm>
            <a:prstGeom prst="straightConnector1">
              <a:avLst/>
            </a:prstGeom>
            <a:noFill/>
            <a:ln w="28575" cap="flat" cmpd="sng">
              <a:solidFill>
                <a:srgbClr val="FCBF01"/>
              </a:solidFill>
              <a:prstDash val="dash"/>
              <a:round/>
              <a:headEnd type="none" w="med" len="med"/>
              <a:tailEnd type="triangl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p:nvPr/>
        </p:nvSpPr>
        <p:spPr>
          <a:xfrm>
            <a:off x="0" y="0"/>
            <a:ext cx="9144000" cy="63600"/>
          </a:xfrm>
          <a:prstGeom prst="rect">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txBox="1"/>
          <p:nvPr/>
        </p:nvSpPr>
        <p:spPr>
          <a:xfrm>
            <a:off x="6985875" y="518500"/>
            <a:ext cx="17424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2"/>
              </a:buClr>
              <a:buSzPts val="1200"/>
              <a:buChar char="●"/>
            </a:pPr>
            <a:endParaRPr sz="1200"/>
          </a:p>
        </p:txBody>
      </p:sp>
      <p:sp>
        <p:nvSpPr>
          <p:cNvPr id="177" name="Google Shape;177;p21"/>
          <p:cNvSpPr/>
          <p:nvPr/>
        </p:nvSpPr>
        <p:spPr>
          <a:xfrm>
            <a:off x="4861800" y="2831900"/>
            <a:ext cx="3764100" cy="831300"/>
          </a:xfrm>
          <a:prstGeom prst="rect">
            <a:avLst/>
          </a:prstGeom>
          <a:solidFill>
            <a:srgbClr val="3C78D8"/>
          </a:solid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Binary</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Frequency</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Tf-idf</a:t>
            </a:r>
            <a:endParaRPr sz="1200">
              <a:solidFill>
                <a:schemeClr val="lt2"/>
              </a:solidFill>
            </a:endParaRPr>
          </a:p>
        </p:txBody>
      </p:sp>
      <p:sp>
        <p:nvSpPr>
          <p:cNvPr id="178" name="Google Shape;178;p21"/>
          <p:cNvSpPr/>
          <p:nvPr/>
        </p:nvSpPr>
        <p:spPr>
          <a:xfrm>
            <a:off x="4869600" y="3760113"/>
            <a:ext cx="3764100" cy="1046100"/>
          </a:xfrm>
          <a:prstGeom prst="rect">
            <a:avLst/>
          </a:prstGeom>
          <a:solidFill>
            <a:srgbClr val="3C78D8"/>
          </a:solid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Naive Bayes </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Decision Tree</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Random Forest</a:t>
            </a:r>
            <a:endParaRPr sz="1200"/>
          </a:p>
        </p:txBody>
      </p:sp>
      <p:sp>
        <p:nvSpPr>
          <p:cNvPr id="179" name="Google Shape;179;p21"/>
          <p:cNvSpPr txBox="1"/>
          <p:nvPr/>
        </p:nvSpPr>
        <p:spPr>
          <a:xfrm>
            <a:off x="6481188" y="3883650"/>
            <a:ext cx="2146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Logistic Regression </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SVM</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XGBoost</a:t>
            </a:r>
            <a:endParaRPr sz="1200">
              <a:solidFill>
                <a:schemeClr val="dk1"/>
              </a:solidFill>
            </a:endParaRPr>
          </a:p>
        </p:txBody>
      </p:sp>
      <p:sp>
        <p:nvSpPr>
          <p:cNvPr id="180" name="Google Shape;180;p21"/>
          <p:cNvSpPr/>
          <p:nvPr/>
        </p:nvSpPr>
        <p:spPr>
          <a:xfrm>
            <a:off x="6137550" y="2045200"/>
            <a:ext cx="1044000" cy="546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League Spartan"/>
                <a:ea typeface="League Spartan"/>
                <a:cs typeface="League Spartan"/>
                <a:sym typeface="League Spartan"/>
              </a:rPr>
              <a:t>Sentiment</a:t>
            </a:r>
            <a:endParaRPr>
              <a:solidFill>
                <a:schemeClr val="dk2"/>
              </a:solidFill>
              <a:latin typeface="League Spartan"/>
              <a:ea typeface="League Spartan"/>
              <a:cs typeface="League Spartan"/>
              <a:sym typeface="League Spartan"/>
            </a:endParaRPr>
          </a:p>
          <a:p>
            <a:pPr marL="0" lvl="0" indent="0" algn="ctr" rtl="0">
              <a:spcBef>
                <a:spcPts val="0"/>
              </a:spcBef>
              <a:spcAft>
                <a:spcPts val="0"/>
              </a:spcAft>
              <a:buNone/>
            </a:pPr>
            <a:r>
              <a:rPr lang="en">
                <a:solidFill>
                  <a:schemeClr val="dk2"/>
                </a:solidFill>
                <a:latin typeface="League Spartan"/>
                <a:ea typeface="League Spartan"/>
                <a:cs typeface="League Spartan"/>
                <a:sym typeface="League Spartan"/>
              </a:rPr>
              <a:t>Score</a:t>
            </a:r>
            <a:endParaRPr>
              <a:solidFill>
                <a:schemeClr val="dk2"/>
              </a:solidFill>
              <a:latin typeface="League Spartan"/>
              <a:ea typeface="League Spartan"/>
              <a:cs typeface="League Spartan"/>
              <a:sym typeface="League Spartan"/>
            </a:endParaRPr>
          </a:p>
        </p:txBody>
      </p:sp>
      <p:sp>
        <p:nvSpPr>
          <p:cNvPr id="181" name="Google Shape;181;p21"/>
          <p:cNvSpPr/>
          <p:nvPr/>
        </p:nvSpPr>
        <p:spPr>
          <a:xfrm>
            <a:off x="6537450" y="3565050"/>
            <a:ext cx="396600" cy="394800"/>
          </a:xfrm>
          <a:prstGeom prst="mathPlus">
            <a:avLst>
              <a:gd name="adj1" fmla="val 23520"/>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txBox="1"/>
          <p:nvPr/>
        </p:nvSpPr>
        <p:spPr>
          <a:xfrm>
            <a:off x="133025" y="212850"/>
            <a:ext cx="91440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chemeClr val="dk1"/>
                </a:solidFill>
                <a:latin typeface="League Spartan"/>
                <a:ea typeface="League Spartan"/>
                <a:cs typeface="League Spartan"/>
                <a:sym typeface="League Spartan"/>
              </a:rPr>
              <a:t>System Implementation: Methods 2 (Term Document Matrix) </a:t>
            </a:r>
            <a:endParaRPr sz="2200" b="1">
              <a:solidFill>
                <a:schemeClr val="dk1"/>
              </a:solidFill>
              <a:latin typeface="League Spartan"/>
              <a:ea typeface="League Spartan"/>
              <a:cs typeface="League Spartan"/>
              <a:sym typeface="League Spartan"/>
            </a:endParaRPr>
          </a:p>
          <a:p>
            <a:pPr marL="0" lvl="0" indent="0" algn="ctr" rtl="0">
              <a:spcBef>
                <a:spcPts val="0"/>
              </a:spcBef>
              <a:spcAft>
                <a:spcPts val="0"/>
              </a:spcAft>
              <a:buNone/>
            </a:pPr>
            <a:r>
              <a:rPr lang="en" sz="2200" b="1">
                <a:solidFill>
                  <a:schemeClr val="dk1"/>
                </a:solidFill>
                <a:latin typeface="League Spartan"/>
                <a:ea typeface="League Spartan"/>
                <a:cs typeface="League Spartan"/>
                <a:sym typeface="League Spartan"/>
              </a:rPr>
              <a:t>and Method 3 (Term Document Matrix + Sentiment Score)</a:t>
            </a:r>
            <a:endParaRPr sz="2200" b="1">
              <a:solidFill>
                <a:schemeClr val="dk1"/>
              </a:solidFill>
              <a:latin typeface="League Spartan"/>
              <a:ea typeface="League Spartan"/>
              <a:cs typeface="League Spartan"/>
              <a:sym typeface="League Spartan"/>
            </a:endParaRPr>
          </a:p>
          <a:p>
            <a:pPr marL="0" lvl="0" indent="0" algn="ctr" rtl="0">
              <a:spcBef>
                <a:spcPts val="0"/>
              </a:spcBef>
              <a:spcAft>
                <a:spcPts val="0"/>
              </a:spcAft>
              <a:buNone/>
            </a:pPr>
            <a:endParaRPr sz="2200" b="1">
              <a:solidFill>
                <a:schemeClr val="dk1"/>
              </a:solidFill>
              <a:latin typeface="League Spartan"/>
              <a:ea typeface="League Spartan"/>
              <a:cs typeface="League Spartan"/>
              <a:sym typeface="League Spartan"/>
            </a:endParaRPr>
          </a:p>
        </p:txBody>
      </p:sp>
      <p:sp>
        <p:nvSpPr>
          <p:cNvPr id="183" name="Google Shape;183;p21"/>
          <p:cNvSpPr/>
          <p:nvPr/>
        </p:nvSpPr>
        <p:spPr>
          <a:xfrm>
            <a:off x="573600" y="2831900"/>
            <a:ext cx="3764100" cy="831300"/>
          </a:xfrm>
          <a:prstGeom prst="rect">
            <a:avLst/>
          </a:prstGeom>
          <a:solidFill>
            <a:srgbClr val="3C78D8"/>
          </a:solid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Binary</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Frequency</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Tf-idf</a:t>
            </a:r>
            <a:endParaRPr sz="1200">
              <a:solidFill>
                <a:schemeClr val="lt2"/>
              </a:solidFill>
            </a:endParaRPr>
          </a:p>
        </p:txBody>
      </p:sp>
      <p:sp>
        <p:nvSpPr>
          <p:cNvPr id="184" name="Google Shape;184;p21"/>
          <p:cNvSpPr/>
          <p:nvPr/>
        </p:nvSpPr>
        <p:spPr>
          <a:xfrm>
            <a:off x="581400" y="3760113"/>
            <a:ext cx="3764100" cy="1046100"/>
          </a:xfrm>
          <a:prstGeom prst="rect">
            <a:avLst/>
          </a:prstGeom>
          <a:solidFill>
            <a:srgbClr val="3C78D8"/>
          </a:solid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Naive Bayes </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Decision Tree</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Random Forest</a:t>
            </a:r>
            <a:endParaRPr sz="1200"/>
          </a:p>
        </p:txBody>
      </p:sp>
      <p:sp>
        <p:nvSpPr>
          <p:cNvPr id="185" name="Google Shape;185;p21"/>
          <p:cNvSpPr txBox="1"/>
          <p:nvPr/>
        </p:nvSpPr>
        <p:spPr>
          <a:xfrm>
            <a:off x="2192988" y="3883650"/>
            <a:ext cx="2146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Logistic Regression </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SVM</a:t>
            </a:r>
            <a:endParaRPr>
              <a:solidFill>
                <a:schemeClr val="lt2"/>
              </a:solidFill>
              <a:latin typeface="League Spartan"/>
              <a:ea typeface="League Spartan"/>
              <a:cs typeface="League Spartan"/>
              <a:sym typeface="League Spartan"/>
            </a:endParaRPr>
          </a:p>
          <a:p>
            <a:pPr marL="457200" lvl="0" indent="-317500" algn="l" rtl="0">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XGBoost</a:t>
            </a:r>
            <a:endParaRPr sz="1200">
              <a:solidFill>
                <a:schemeClr val="dk1"/>
              </a:solidFill>
            </a:endParaRPr>
          </a:p>
        </p:txBody>
      </p:sp>
      <p:sp>
        <p:nvSpPr>
          <p:cNvPr id="186" name="Google Shape;186;p21"/>
          <p:cNvSpPr/>
          <p:nvPr/>
        </p:nvSpPr>
        <p:spPr>
          <a:xfrm>
            <a:off x="2249250" y="3565050"/>
            <a:ext cx="396600" cy="394800"/>
          </a:xfrm>
          <a:prstGeom prst="mathPlus">
            <a:avLst>
              <a:gd name="adj1" fmla="val 23520"/>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6461250" y="2574450"/>
            <a:ext cx="396600" cy="394800"/>
          </a:xfrm>
          <a:prstGeom prst="mathPlus">
            <a:avLst>
              <a:gd name="adj1" fmla="val 23520"/>
            </a:avLst>
          </a:prstGeom>
          <a:solidFill>
            <a:srgbClr val="FCBF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txBox="1"/>
          <p:nvPr/>
        </p:nvSpPr>
        <p:spPr>
          <a:xfrm>
            <a:off x="510300" y="1225800"/>
            <a:ext cx="37641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League Spartan"/>
                <a:ea typeface="League Spartan"/>
                <a:cs typeface="League Spartan"/>
                <a:sym typeface="League Spartan"/>
              </a:rPr>
              <a:t>Method2:</a:t>
            </a:r>
            <a:endParaRPr sz="1600">
              <a:solidFill>
                <a:schemeClr val="dk1"/>
              </a:solidFill>
              <a:latin typeface="League Spartan"/>
              <a:ea typeface="League Spartan"/>
              <a:cs typeface="League Spartan"/>
              <a:sym typeface="League Spartan"/>
            </a:endParaRPr>
          </a:p>
          <a:p>
            <a:pPr marL="0" lvl="0" indent="0" algn="ctr" rtl="0">
              <a:spcBef>
                <a:spcPts val="0"/>
              </a:spcBef>
              <a:spcAft>
                <a:spcPts val="0"/>
              </a:spcAft>
              <a:buNone/>
            </a:pPr>
            <a:r>
              <a:rPr lang="en" sz="1600">
                <a:solidFill>
                  <a:schemeClr val="dk1"/>
                </a:solidFill>
                <a:latin typeface="League Spartan"/>
                <a:ea typeface="League Spartan"/>
                <a:cs typeface="League Spartan"/>
                <a:sym typeface="League Spartan"/>
              </a:rPr>
              <a:t>Feature Engineering + Machine Learning</a:t>
            </a:r>
            <a:endParaRPr sz="1600">
              <a:solidFill>
                <a:schemeClr val="dk1"/>
              </a:solidFill>
            </a:endParaRPr>
          </a:p>
        </p:txBody>
      </p:sp>
      <p:sp>
        <p:nvSpPr>
          <p:cNvPr id="189" name="Google Shape;189;p21"/>
          <p:cNvSpPr txBox="1"/>
          <p:nvPr/>
        </p:nvSpPr>
        <p:spPr>
          <a:xfrm>
            <a:off x="4861800" y="1221650"/>
            <a:ext cx="37641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dk1"/>
                </a:solidFill>
                <a:latin typeface="League Spartan"/>
                <a:ea typeface="League Spartan"/>
                <a:cs typeface="League Spartan"/>
                <a:sym typeface="League Spartan"/>
              </a:rPr>
              <a:t>Method3:</a:t>
            </a:r>
            <a:endParaRPr sz="1500">
              <a:solidFill>
                <a:schemeClr val="dk1"/>
              </a:solidFill>
              <a:latin typeface="League Spartan"/>
              <a:ea typeface="League Spartan"/>
              <a:cs typeface="League Spartan"/>
              <a:sym typeface="League Spartan"/>
            </a:endParaRPr>
          </a:p>
          <a:p>
            <a:pPr marL="0" lvl="0" indent="0" algn="ctr" rtl="0">
              <a:spcBef>
                <a:spcPts val="0"/>
              </a:spcBef>
              <a:spcAft>
                <a:spcPts val="0"/>
              </a:spcAft>
              <a:buNone/>
            </a:pPr>
            <a:r>
              <a:rPr lang="en" sz="1500">
                <a:solidFill>
                  <a:schemeClr val="dk1"/>
                </a:solidFill>
                <a:latin typeface="League Spartan"/>
                <a:ea typeface="League Spartan"/>
                <a:cs typeface="League Spartan"/>
                <a:sym typeface="League Spartan"/>
              </a:rPr>
              <a:t>Feature Engineering + Machine Learning </a:t>
            </a:r>
            <a:endParaRPr sz="1500">
              <a:solidFill>
                <a:schemeClr val="dk1"/>
              </a:solidFill>
              <a:latin typeface="League Spartan"/>
              <a:ea typeface="League Spartan"/>
              <a:cs typeface="League Spartan"/>
              <a:sym typeface="League Spartan"/>
            </a:endParaRPr>
          </a:p>
          <a:p>
            <a:pPr marL="0" lvl="0" indent="0" algn="ctr" rtl="0">
              <a:spcBef>
                <a:spcPts val="0"/>
              </a:spcBef>
              <a:spcAft>
                <a:spcPts val="0"/>
              </a:spcAft>
              <a:buNone/>
            </a:pPr>
            <a:r>
              <a:rPr lang="en" sz="1500">
                <a:solidFill>
                  <a:schemeClr val="dk1"/>
                </a:solidFill>
                <a:latin typeface="League Spartan"/>
                <a:ea typeface="League Spartan"/>
                <a:cs typeface="League Spartan"/>
                <a:sym typeface="League Spartan"/>
              </a:rPr>
              <a:t>+ Sentiment Score</a:t>
            </a:r>
            <a:endParaRPr sz="1500">
              <a:solidFill>
                <a:schemeClr val="dk1"/>
              </a:solidFill>
              <a:latin typeface="League Spartan"/>
              <a:ea typeface="League Spartan"/>
              <a:cs typeface="League Spartan"/>
              <a:sym typeface="League Spart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1031</Words>
  <Application>Microsoft Macintosh PowerPoint</Application>
  <PresentationFormat>On-screen Show (16:9)</PresentationFormat>
  <Paragraphs>143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Inter</vt:lpstr>
      <vt:lpstr>Roboto</vt:lpstr>
      <vt:lpstr>Roboto Medium</vt:lpstr>
      <vt:lpstr>Lexend</vt:lpstr>
      <vt:lpstr>Arial</vt:lpstr>
      <vt:lpstr>League Spartan</vt:lpstr>
      <vt:lpstr>Roboto Thin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Masaya Sugimoto</cp:lastModifiedBy>
  <cp:revision>4</cp:revision>
  <dcterms:modified xsi:type="dcterms:W3CDTF">2023-04-30T01:09:32Z</dcterms:modified>
</cp:coreProperties>
</file>