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59" r:id="rId3"/>
    <p:sldId id="267" r:id="rId4"/>
    <p:sldId id="265" r:id="rId5"/>
    <p:sldId id="260" r:id="rId6"/>
    <p:sldId id="261" r:id="rId7"/>
    <p:sldId id="268" r:id="rId8"/>
    <p:sldId id="269" r:id="rId9"/>
    <p:sldId id="270" r:id="rId10"/>
    <p:sldId id="262" r:id="rId11"/>
    <p:sldId id="266"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94" y="2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2018/10/31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定式化って言っていいのか？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図は</a:t>
            </a:r>
            <a:r>
              <a:rPr kumimoji="1" lang="en-US" altLang="ja-JP" dirty="0" smtClean="0"/>
              <a:t>OC</a:t>
            </a:r>
            <a:r>
              <a:rPr kumimoji="1" lang="ja-JP" altLang="en-US" dirty="0" smtClean="0"/>
              <a:t>の説明スライドやゲーム画像から持ってきていいのか？</a:t>
            </a:r>
            <a:endParaRPr kumimoji="1" lang="en-US" altLang="ja-JP" dirty="0" smtClean="0"/>
          </a:p>
          <a:p>
            <a:r>
              <a:rPr kumimoji="1" lang="ja-JP" altLang="en-US" dirty="0" smtClean="0"/>
              <a:t>目的？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今の</a:t>
            </a:r>
            <a:r>
              <a:rPr kumimoji="1" lang="en-US" altLang="ja-JP" dirty="0" smtClean="0"/>
              <a:t>AI</a:t>
            </a:r>
            <a:r>
              <a:rPr kumimoji="1" lang="ja-JP" altLang="en-US" dirty="0" smtClean="0"/>
              <a:t>の説明をする？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勝ちを見るのか陣地の広さを見るのか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正方形/長方形 10"/>
          <p:cNvSpPr/>
          <p:nvPr userDrawn="1"/>
        </p:nvSpPr>
        <p:spPr>
          <a:xfrm>
            <a:off x="0" y="0"/>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モンテカルロ法に基づく</a:t>
            </a:r>
            <a:r>
              <a:rPr kumimoji="1" lang="en-US" altLang="ja-JP" dirty="0" smtClean="0"/>
              <a:t/>
            </a:r>
            <a:br>
              <a:rPr kumimoji="1" lang="en-US" altLang="ja-JP" dirty="0" smtClean="0"/>
            </a:br>
            <a:r>
              <a:rPr lang="en-US" altLang="ja-JP" dirty="0" smtClean="0"/>
              <a:t>Flood-It</a:t>
            </a:r>
            <a:r>
              <a:rPr lang="ja-JP" altLang="en-US" dirty="0" smtClean="0"/>
              <a:t>の</a:t>
            </a:r>
            <a:r>
              <a:rPr lang="en-US" altLang="ja-JP" dirty="0" smtClean="0"/>
              <a:t>AI</a:t>
            </a:r>
            <a:r>
              <a:rPr lang="ja-JP" altLang="en-US" dirty="0" smtClean="0"/>
              <a:t>に関する</a:t>
            </a:r>
            <a:r>
              <a:rPr lang="en-US" altLang="ja-JP" dirty="0" smtClean="0"/>
              <a:t/>
            </a:r>
            <a:br>
              <a:rPr lang="en-US" altLang="ja-JP" dirty="0" smtClean="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周・伊藤研究室　学部４年　小田将也</a:t>
            </a:r>
            <a:endParaRPr kumimoji="1" lang="ja-JP" altLang="en-US" dirty="0"/>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
        <p:nvSpPr>
          <p:cNvPr id="5" name="正方形/長方形 4"/>
          <p:cNvSpPr/>
          <p:nvPr/>
        </p:nvSpPr>
        <p:spPr>
          <a:xfrm>
            <a:off x="1026368" y="2503487"/>
            <a:ext cx="2631232" cy="167951"/>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モンテカルロ法　とは</a:t>
            </a:r>
            <a:endParaRPr kumimoji="1" lang="ja-JP" altLang="en-US" dirty="0"/>
          </a:p>
        </p:txBody>
      </p:sp>
      <p:sp>
        <p:nvSpPr>
          <p:cNvPr id="3" name="コンテンツ プレースホルダー 2"/>
          <p:cNvSpPr>
            <a:spLocks noGrp="1"/>
          </p:cNvSpPr>
          <p:nvPr>
            <p:ph idx="1"/>
          </p:nvPr>
        </p:nvSpPr>
        <p:spPr>
          <a:xfrm>
            <a:off x="822959" y="758816"/>
            <a:ext cx="7543801" cy="812810"/>
          </a:xfrm>
        </p:spPr>
        <p:txBody>
          <a:bodyPr/>
          <a:lstStyle/>
          <a:p>
            <a:r>
              <a:rPr kumimoji="1" lang="ja-JP" altLang="en-US" dirty="0" smtClean="0"/>
              <a:t>シミュレーションや数値計算を乱数を用いて行う手法の総称．</a:t>
            </a:r>
            <a:endParaRPr kumimoji="1" lang="en-US" altLang="ja-JP" dirty="0" smtClean="0"/>
          </a:p>
          <a:p>
            <a:r>
              <a:rPr lang="ja-JP" altLang="en-US" dirty="0" smtClean="0"/>
              <a:t>こ</a:t>
            </a:r>
            <a:r>
              <a:rPr lang="ja-JP" altLang="en-US" dirty="0"/>
              <a:t>の</a:t>
            </a:r>
            <a:r>
              <a:rPr kumimoji="1" lang="ja-JP" altLang="en-US" dirty="0" smtClean="0"/>
              <a:t>ゲームにおいては</a:t>
            </a:r>
            <a:r>
              <a:rPr kumimoji="1" lang="en-US" altLang="ja-JP" dirty="0" smtClean="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822959" y="2066925"/>
            <a:ext cx="7543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ある盤面からゲーム終了までの操作をランダムに選び，次に取りうる行動ごとの勝率を求める．</a:t>
            </a:r>
            <a:endParaRPr kumimoji="1" lang="ja-JP" altLang="en-US" sz="2800" dirty="0"/>
          </a:p>
        </p:txBody>
      </p:sp>
      <p:sp>
        <p:nvSpPr>
          <p:cNvPr id="7" name="円/楕円 6"/>
          <p:cNvSpPr/>
          <p:nvPr/>
        </p:nvSpPr>
        <p:spPr>
          <a:xfrm>
            <a:off x="2132844" y="3300331"/>
            <a:ext cx="216000" cy="216000"/>
          </a:xfrm>
          <a:prstGeom prst="ellipse">
            <a:avLst/>
          </a:prstGeom>
          <a:solidFill>
            <a:schemeClr val="tx1"/>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smtClean="0"/>
              <a:t>現在の盤面</a:t>
            </a:r>
            <a:endParaRPr kumimoji="1" lang="ja-JP" altLang="en-US" sz="2400" dirty="0"/>
          </a:p>
        </p:txBody>
      </p:sp>
      <p:sp>
        <p:nvSpPr>
          <p:cNvPr id="28" name="円/楕円 27"/>
          <p:cNvSpPr/>
          <p:nvPr/>
        </p:nvSpPr>
        <p:spPr>
          <a:xfrm>
            <a:off x="3790938" y="3851644"/>
            <a:ext cx="216000" cy="2160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9" name="テキスト ボックス 58"/>
          <p:cNvSpPr txBox="1"/>
          <p:nvPr/>
        </p:nvSpPr>
        <p:spPr>
          <a:xfrm>
            <a:off x="4003556" y="3705608"/>
            <a:ext cx="1415772" cy="461665"/>
          </a:xfrm>
          <a:prstGeom prst="rect">
            <a:avLst/>
          </a:prstGeom>
          <a:noFill/>
        </p:spPr>
        <p:txBody>
          <a:bodyPr wrap="none" rtlCol="0">
            <a:spAutoFit/>
          </a:bodyPr>
          <a:lstStyle/>
          <a:p>
            <a:r>
              <a:rPr kumimoji="1" lang="ja-JP" altLang="en-US" sz="2400" dirty="0" smtClean="0"/>
              <a:t>次の選択</a:t>
            </a:r>
            <a:endParaRPr kumimoji="1" lang="ja-JP" altLang="en-US" sz="2400" dirty="0"/>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smtClean="0"/>
              <a:t>ゲーム終了</a:t>
            </a:r>
            <a:endParaRPr kumimoji="1" lang="ja-JP" altLang="en-US" sz="2400" dirty="0"/>
          </a:p>
        </p:txBody>
      </p:sp>
      <p:sp>
        <p:nvSpPr>
          <p:cNvPr id="96" name="円/楕円 95"/>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4869430" y="5033904"/>
            <a:ext cx="633507" cy="646331"/>
          </a:xfrm>
          <a:prstGeom prst="rect">
            <a:avLst/>
          </a:prstGeom>
          <a:noFill/>
        </p:spPr>
        <p:txBody>
          <a:bodyPr wrap="none" rtlCol="0">
            <a:spAutoFit/>
          </a:bodyPr>
          <a:lstStyle/>
          <a:p>
            <a:r>
              <a:rPr kumimoji="1" lang="ja-JP" altLang="en-US" dirty="0" smtClean="0"/>
              <a:t>勝ち</a:t>
            </a:r>
            <a:endParaRPr kumimoji="1" lang="en-US" altLang="ja-JP" dirty="0" smtClean="0"/>
          </a:p>
          <a:p>
            <a:r>
              <a:rPr lang="ja-JP" altLang="en-US" dirty="0"/>
              <a:t>負</a:t>
            </a:r>
            <a:r>
              <a:rPr lang="ja-JP" altLang="en-US" dirty="0" smtClean="0"/>
              <a:t>け</a:t>
            </a:r>
            <a:endParaRPr kumimoji="1" lang="ja-JP" altLang="en-US" dirty="0"/>
          </a:p>
        </p:txBody>
      </p:sp>
    </p:spTree>
    <p:extLst>
      <p:ext uri="{BB962C8B-B14F-4D97-AF65-F5344CB8AC3E}">
        <p14:creationId xmlns:p14="http://schemas.microsoft.com/office/powerpoint/2010/main" val="941680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当面の目標</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Arial" panose="020B0604020202020204" pitchFamily="34" charset="0"/>
              <a:buChar char="•"/>
            </a:pPr>
            <a:r>
              <a:rPr lang="en-US" altLang="ja-JP" dirty="0" smtClean="0"/>
              <a:t>AI</a:t>
            </a:r>
            <a:r>
              <a:rPr lang="ja-JP" altLang="en-US" dirty="0" smtClean="0"/>
              <a:t>のプログラム</a:t>
            </a:r>
            <a:r>
              <a:rPr lang="ja-JP" altLang="en-US" dirty="0"/>
              <a:t>を作る</a:t>
            </a:r>
          </a:p>
          <a:p>
            <a:pPr marL="457200" indent="-457200">
              <a:buFont typeface="Arial" panose="020B0604020202020204" pitchFamily="34" charset="0"/>
              <a:buChar char="•"/>
            </a:pPr>
            <a:r>
              <a:rPr lang="ja-JP" altLang="en-US" dirty="0" smtClean="0"/>
              <a:t>対戦</a:t>
            </a:r>
            <a:r>
              <a:rPr lang="ja-JP" altLang="en-US" dirty="0"/>
              <a:t>テスト用プログラムを作る</a:t>
            </a:r>
          </a:p>
          <a:p>
            <a:pPr marL="457200" indent="-457200">
              <a:buFont typeface="Arial" panose="020B0604020202020204" pitchFamily="34" charset="0"/>
              <a:buChar char="•"/>
            </a:pPr>
            <a:r>
              <a:rPr lang="ja-JP" altLang="en-US" dirty="0" smtClean="0"/>
              <a:t>現在</a:t>
            </a:r>
            <a:r>
              <a:rPr lang="ja-JP" altLang="en-US" dirty="0"/>
              <a:t>の最強のアルゴリズムと戦わせて勝率を確認する</a:t>
            </a:r>
          </a:p>
          <a:p>
            <a:pPr marL="457200" indent="-457200">
              <a:buFont typeface="Arial" panose="020B0604020202020204" pitchFamily="34" charset="0"/>
              <a:buChar char="•"/>
            </a:pPr>
            <a:r>
              <a:rPr lang="ja-JP" altLang="en-US" dirty="0" smtClean="0"/>
              <a:t>同じ</a:t>
            </a:r>
            <a:r>
              <a:rPr lang="ja-JP" altLang="en-US" dirty="0"/>
              <a:t>盤面に対するモンテカルロ法</a:t>
            </a:r>
            <a:r>
              <a:rPr lang="ja-JP" altLang="en-US" dirty="0" smtClean="0"/>
              <a:t>の</a:t>
            </a:r>
            <a:r>
              <a:rPr lang="en-US" altLang="ja-JP" dirty="0" smtClean="0"/>
              <a:t>AI</a:t>
            </a:r>
            <a:r>
              <a:rPr lang="ja-JP" altLang="en-US" dirty="0" smtClean="0"/>
              <a:t>の選択と</a:t>
            </a:r>
            <a:r>
              <a:rPr lang="ja-JP" altLang="en-US" dirty="0"/>
              <a:t>現在の</a:t>
            </a:r>
            <a:r>
              <a:rPr lang="ja-JP" altLang="en-US" dirty="0" smtClean="0"/>
              <a:t>最強の</a:t>
            </a:r>
            <a:r>
              <a:rPr lang="en-US" altLang="ja-JP" dirty="0" smtClean="0"/>
              <a:t>AI</a:t>
            </a:r>
            <a:r>
              <a:rPr lang="ja-JP" altLang="en-US" dirty="0" smtClean="0"/>
              <a:t>の選択や人間の選択を比較し，モンテカルロ法の選択の特徴を探る</a:t>
            </a:r>
            <a:endParaRPr lang="en-US" altLang="ja-JP" dirty="0" smtClean="0"/>
          </a:p>
          <a:p>
            <a:pPr marL="457200" indent="-457200">
              <a:buFont typeface="Arial" panose="020B0604020202020204" pitchFamily="34" charset="0"/>
              <a:buChar char="•"/>
            </a:pPr>
            <a:r>
              <a:rPr lang="ja-JP" altLang="en-US" smtClean="0"/>
              <a:t>モンテカルロ法の改善アルゴリズム</a:t>
            </a:r>
            <a:r>
              <a:rPr lang="ja-JP" altLang="en-US" dirty="0" smtClean="0"/>
              <a:t>を応用して強くなるか確かめてみる</a:t>
            </a:r>
            <a:endParaRPr lang="ja-JP" altLang="en-US" dirty="0"/>
          </a:p>
          <a:p>
            <a:endParaRPr kumimoji="1"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Flood-It</a:t>
            </a:r>
            <a:r>
              <a:rPr kumimoji="1" lang="ja-JP" altLang="en-US" dirty="0" smtClean="0"/>
              <a:t>　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smtClean="0"/>
                  <a:t>のグリッド上で行う一人用のゲーム</a:t>
                </a:r>
                <a:endParaRPr lang="en-US" altLang="ja-JP" dirty="0" smtClean="0"/>
              </a:p>
              <a:p>
                <a:pPr marL="0" indent="0">
                  <a:buNone/>
                </a:pPr>
                <a:r>
                  <a:rPr lang="ja-JP" altLang="en-US" dirty="0" smtClean="0"/>
                  <a:t>目的：左上のマスと隣接した同じ色のマスの色を</a:t>
                </a:r>
                <a:endParaRPr lang="en-US" altLang="ja-JP" dirty="0" smtClean="0"/>
              </a:p>
              <a:p>
                <a:pPr marL="0" indent="0">
                  <a:buNone/>
                </a:pPr>
                <a:r>
                  <a:rPr lang="ja-JP" altLang="en-US" dirty="0" smtClean="0"/>
                  <a:t>          変えていくことでグリッドを一色に塗りつぶす．</a:t>
                </a: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2827" t="-2384" r="-43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401217" y="2575249"/>
            <a:ext cx="4254760" cy="3928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a:t>
            </a:r>
            <a:r>
              <a:rPr lang="en-US" altLang="ja-JP" dirty="0" smtClean="0"/>
              <a:t>-It</a:t>
            </a:r>
            <a:r>
              <a:rPr lang="ja-JP" altLang="en-US" dirty="0" smtClean="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5" name="正方形/長方形 4"/>
          <p:cNvSpPr/>
          <p:nvPr/>
        </p:nvSpPr>
        <p:spPr>
          <a:xfrm>
            <a:off x="513183" y="1194318"/>
            <a:ext cx="3489648" cy="337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正方形/長方形 5"/>
          <p:cNvSpPr/>
          <p:nvPr/>
        </p:nvSpPr>
        <p:spPr>
          <a:xfrm>
            <a:off x="4877112" y="1194318"/>
            <a:ext cx="3489648" cy="3377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7" name="コンテンツ プレースホルダー 2"/>
          <p:cNvSpPr>
            <a:spLocks noGrp="1"/>
          </p:cNvSpPr>
          <p:nvPr>
            <p:ph idx="1"/>
          </p:nvPr>
        </p:nvSpPr>
        <p:spPr>
          <a:xfrm>
            <a:off x="822959" y="4655976"/>
            <a:ext cx="7543801" cy="1213118"/>
          </a:xfrm>
        </p:spPr>
        <p:txBody>
          <a:bodyPr/>
          <a:lstStyle/>
          <a:p>
            <a:pPr marL="0" indent="0">
              <a:buNone/>
            </a:pPr>
            <a:r>
              <a:rPr lang="ja-JP" altLang="en-US" dirty="0" smtClean="0"/>
              <a:t>同じグリッドでも，塗り替え方によって回数が変わる</a:t>
            </a:r>
            <a:endParaRPr lang="en-US" altLang="ja-JP" dirty="0" smtClean="0"/>
          </a:p>
          <a:p>
            <a:pPr marL="0" indent="0">
              <a:buNone/>
            </a:pPr>
            <a:r>
              <a:rPr lang="ja-JP" altLang="en-US" dirty="0"/>
              <a:t>　</a:t>
            </a:r>
            <a:r>
              <a:rPr lang="ja-JP" altLang="en-US" dirty="0" smtClean="0"/>
              <a:t>→最小の塗り替え方を求めたい</a:t>
            </a:r>
            <a:endParaRPr lang="ja-JP" altLang="en-US" dirty="0"/>
          </a:p>
        </p:txBody>
      </p:sp>
    </p:spTree>
    <p:extLst>
      <p:ext uri="{BB962C8B-B14F-4D97-AF65-F5344CB8AC3E}">
        <p14:creationId xmlns:p14="http://schemas.microsoft.com/office/powerpoint/2010/main" val="6909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838289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gridCol w="4183380"/>
              </a:tblGrid>
              <a:tr h="587818">
                <a:tc>
                  <a:txBody>
                    <a:bodyPr/>
                    <a:lstStyle/>
                    <a:p>
                      <a:pPr algn="ctr"/>
                      <a:r>
                        <a:rPr kumimoji="1" lang="ja-JP" altLang="en-US" sz="2800" dirty="0" smtClean="0"/>
                        <a:t>入力</a:t>
                      </a:r>
                      <a:endParaRPr kumimoji="1" lang="ja-JP" altLang="en-US" sz="2800" dirty="0"/>
                    </a:p>
                  </a:txBody>
                  <a:tcPr/>
                </a:tc>
                <a:tc>
                  <a:txBody>
                    <a:bodyPr/>
                    <a:lstStyle/>
                    <a:p>
                      <a:pPr algn="ctr"/>
                      <a:r>
                        <a:rPr kumimoji="1" lang="ja-JP" altLang="en-US" sz="2800" dirty="0" smtClean="0"/>
                        <a:t>出力</a:t>
                      </a:r>
                      <a:endParaRPr kumimoji="1" lang="ja-JP" altLang="en-US" sz="2800" dirty="0"/>
                    </a:p>
                  </a:txBody>
                  <a:tcPr/>
                </a:tc>
              </a:tr>
              <a:tr h="4037123">
                <a:tc>
                  <a:txBody>
                    <a:bodyPr/>
                    <a:lstStyle/>
                    <a:p>
                      <a:pPr algn="ctr"/>
                      <a:r>
                        <a:rPr kumimoji="1" lang="ja-JP" altLang="en-US" sz="2800" dirty="0" smtClean="0"/>
                        <a:t>ある色分けされたグリッド</a:t>
                      </a:r>
                      <a:endParaRPr kumimoji="1" lang="ja-JP" altLang="en-US" sz="2800" dirty="0"/>
                    </a:p>
                  </a:txBody>
                  <a:tcPr/>
                </a:tc>
                <a:tc>
                  <a:txBody>
                    <a:bodyPr/>
                    <a:lstStyle/>
                    <a:p>
                      <a:pPr algn="ctr"/>
                      <a:r>
                        <a:rPr kumimoji="1" lang="ja-JP" altLang="en-US" sz="2800" dirty="0" smtClean="0"/>
                        <a:t>塗りつぶす最小の操作列</a:t>
                      </a:r>
                      <a:endParaRPr kumimoji="1" lang="ja-JP" altLang="en-US" sz="2800" dirty="0"/>
                    </a:p>
                  </a:txBody>
                  <a:tcPr/>
                </a:tc>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6" name="正方形/長方形 5"/>
          <p:cNvSpPr/>
          <p:nvPr/>
        </p:nvSpPr>
        <p:spPr>
          <a:xfrm>
            <a:off x="1175656" y="3135084"/>
            <a:ext cx="2360645" cy="2239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
        <p:nvSpPr>
          <p:cNvPr id="7" name="正方形/長方形 6"/>
          <p:cNvSpPr/>
          <p:nvPr/>
        </p:nvSpPr>
        <p:spPr>
          <a:xfrm>
            <a:off x="4939005"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8" name="正方形/長方形 7"/>
          <p:cNvSpPr/>
          <p:nvPr/>
        </p:nvSpPr>
        <p:spPr>
          <a:xfrm>
            <a:off x="5903168"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9" name="正方形/長方形 8"/>
          <p:cNvSpPr/>
          <p:nvPr/>
        </p:nvSpPr>
        <p:spPr>
          <a:xfrm>
            <a:off x="6867331"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0" name="正方形/長方形 9"/>
          <p:cNvSpPr/>
          <p:nvPr/>
        </p:nvSpPr>
        <p:spPr>
          <a:xfrm>
            <a:off x="7850779" y="4124131"/>
            <a:ext cx="780662" cy="774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色</a:t>
            </a:r>
            <a:endParaRPr kumimoji="1"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以下のように定式化される．</a:t>
            </a:r>
            <a:endParaRPr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既知の結果</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9926660"/>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37084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[ACJMS10]</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[MS12]</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[CJMS12]</a:t>
                          </a:r>
                          <a:endParaRPr kumimoji="1" lang="ja-JP" altLang="en-US" sz="2800" dirty="0"/>
                        </a:p>
                      </a:txBody>
                      <a:tcPr/>
                    </a:tc>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09926660"/>
                  </p:ext>
                </p:extLst>
              </p:nvPr>
            </p:nvGraphicFramePr>
            <p:xfrm>
              <a:off x="1129469" y="1668034"/>
              <a:ext cx="6930780" cy="3291840"/>
            </p:xfrm>
            <a:graphic>
              <a:graphicData uri="http://schemas.openxmlformats.org/drawingml/2006/table">
                <a:tbl>
                  <a:tblPr firstRow="1" bandRow="1">
                    <a:tableStyleId>{5C22544A-7EE6-4342-B048-85BDC9FD1C3A}</a:tableStyleId>
                  </a:tblPr>
                  <a:tblGrid>
                    <a:gridCol w="2310260"/>
                    <a:gridCol w="2310260"/>
                    <a:gridCol w="2310260"/>
                  </a:tblGrid>
                  <a:tr h="45720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944880">
                    <a:tc>
                      <a:txBody>
                        <a:bodyPr/>
                        <a:lstStyle/>
                        <a:p>
                          <a:endParaRPr lang="ja-JP"/>
                        </a:p>
                      </a:txBody>
                      <a:tcPr>
                        <a:blipFill rotWithShape="0">
                          <a:blip r:embed="rId2"/>
                          <a:stretch>
                            <a:fillRect l="-264" t="-54839" r="-201319" b="-218710"/>
                          </a:stretch>
                        </a:blipFill>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[ACJMS10]</a:t>
                          </a:r>
                          <a:endParaRPr kumimoji="1" lang="ja-JP" altLang="en-US" sz="2800" dirty="0"/>
                        </a:p>
                      </a:txBody>
                      <a:tcPr/>
                    </a:tc>
                  </a:tr>
                  <a:tr h="944880">
                    <a:tc>
                      <a:txBody>
                        <a:bodyPr/>
                        <a:lstStyle/>
                        <a:p>
                          <a:endParaRPr lang="ja-JP"/>
                        </a:p>
                      </a:txBody>
                      <a:tcPr>
                        <a:blipFill rotWithShape="0">
                          <a:blip r:embed="rId2"/>
                          <a:stretch>
                            <a:fillRect l="-264" t="-153846" r="-201319" b="-117308"/>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solidFill>
                                <a:srgbClr val="FF0000"/>
                              </a:solidFill>
                            </a:rPr>
                            <a:t>NP</a:t>
                          </a:r>
                          <a:r>
                            <a:rPr kumimoji="1" lang="ja-JP" altLang="en-US" sz="2800" dirty="0" smtClean="0">
                              <a:solidFill>
                                <a:srgbClr val="FF0000"/>
                              </a:solidFill>
                            </a:rPr>
                            <a:t>困難</a:t>
                          </a:r>
                          <a:endParaRPr kumimoji="1" lang="en-US" altLang="ja-JP" sz="2800" dirty="0" smtClean="0">
                            <a:solidFill>
                              <a:srgbClr val="FF0000"/>
                            </a:solidFill>
                          </a:endParaRPr>
                        </a:p>
                        <a:p>
                          <a:pPr algn="ctr"/>
                          <a:r>
                            <a:rPr kumimoji="1" lang="en-US" altLang="ja-JP" sz="2800" dirty="0" smtClean="0"/>
                            <a:t>[MS12]</a:t>
                          </a:r>
                          <a:endParaRPr kumimoji="1" lang="ja-JP" altLang="en-US" sz="2800" dirty="0"/>
                        </a:p>
                      </a:txBody>
                      <a:tcPr/>
                    </a:tc>
                  </a:tr>
                  <a:tr h="944880">
                    <a:tc>
                      <a:txBody>
                        <a:bodyPr/>
                        <a:lstStyle/>
                        <a:p>
                          <a:endParaRPr lang="ja-JP"/>
                        </a:p>
                      </a:txBody>
                      <a:tcPr>
                        <a:blipFill rotWithShape="0">
                          <a:blip r:embed="rId2"/>
                          <a:stretch>
                            <a:fillRect l="-264" t="-255484" r="-201319" b="-18065"/>
                          </a:stretch>
                        </a:blipFill>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solidFill>
                                <a:srgbClr val="00B050"/>
                              </a:solidFill>
                            </a:rPr>
                            <a:t>多項式時間</a:t>
                          </a:r>
                          <a:endParaRPr kumimoji="1" lang="en-US" altLang="ja-JP" sz="2800" dirty="0" smtClean="0">
                            <a:solidFill>
                              <a:srgbClr val="00B050"/>
                            </a:solidFill>
                          </a:endParaRPr>
                        </a:p>
                        <a:p>
                          <a:pPr algn="ctr"/>
                          <a:r>
                            <a:rPr kumimoji="1" lang="en-US" altLang="ja-JP" sz="2800" dirty="0" smtClean="0"/>
                            <a:t>[CJMS12]</a:t>
                          </a:r>
                          <a:endParaRPr kumimoji="1" lang="ja-JP" altLang="en-US" sz="2800" dirty="0"/>
                        </a:p>
                      </a:txBody>
                      <a:tcPr/>
                    </a:tc>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6"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Flood-It</a:t>
            </a:r>
            <a:r>
              <a:rPr lang="ja-JP" altLang="en-US" dirty="0" smtClean="0"/>
              <a:t>の</a:t>
            </a:r>
            <a:r>
              <a:rPr lang="ja-JP" altLang="en-US" dirty="0"/>
              <a:t>最短</a:t>
            </a:r>
            <a:r>
              <a:rPr lang="ja-JP" altLang="en-US" dirty="0" smtClean="0"/>
              <a:t>の操作列を求める問題においては，以下の困難性が知られている．</a:t>
            </a:r>
            <a:endParaRPr lang="en-US" altLang="ja-JP" dirty="0" smtClean="0"/>
          </a:p>
        </p:txBody>
      </p:sp>
      <p:sp>
        <p:nvSpPr>
          <p:cNvPr id="7" name="正方形/長方形 6"/>
          <p:cNvSpPr/>
          <p:nvPr/>
        </p:nvSpPr>
        <p:spPr>
          <a:xfrm>
            <a:off x="3783095" y="5143736"/>
            <a:ext cx="1623527" cy="158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a:t>
            </a:r>
            <a:endParaRPr kumimoji="1" lang="ja-JP" altLang="en-US" dirty="0"/>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今回扱うゲーム</a:t>
            </a:r>
            <a:endParaRPr kumimoji="1" lang="ja-JP" altLang="en-US" dirty="0"/>
          </a:p>
        </p:txBody>
      </p:sp>
      <p:sp>
        <p:nvSpPr>
          <p:cNvPr id="3" name="コンテンツ プレースホルダー 2"/>
          <p:cNvSpPr>
            <a:spLocks noGrp="1"/>
          </p:cNvSpPr>
          <p:nvPr>
            <p:ph idx="1"/>
          </p:nvPr>
        </p:nvSpPr>
        <p:spPr>
          <a:xfrm>
            <a:off x="822959" y="758815"/>
            <a:ext cx="7543801" cy="2098685"/>
          </a:xfrm>
        </p:spPr>
        <p:txBody>
          <a:bodyPr/>
          <a:lstStyle/>
          <a:p>
            <a:r>
              <a:rPr lang="en-US" altLang="ja-JP" dirty="0" smtClean="0"/>
              <a:t>Flood-It</a:t>
            </a:r>
            <a:r>
              <a:rPr lang="ja-JP" altLang="en-US" dirty="0" smtClean="0"/>
              <a:t>を二人用対戦ゲームにしたもの</a:t>
            </a:r>
            <a:endParaRPr lang="en-US" altLang="ja-JP" dirty="0" smtClean="0"/>
          </a:p>
          <a:p>
            <a:r>
              <a:rPr lang="ja-JP" altLang="en-US" dirty="0"/>
              <a:t>目的</a:t>
            </a:r>
            <a:r>
              <a:rPr lang="ja-JP" altLang="en-US" dirty="0" smtClean="0"/>
              <a:t>：交互に自分の</a:t>
            </a:r>
            <a:r>
              <a:rPr lang="ja-JP" altLang="en-US" dirty="0"/>
              <a:t>マスの色を</a:t>
            </a:r>
            <a:r>
              <a:rPr lang="ja-JP" altLang="en-US" dirty="0" smtClean="0"/>
              <a:t>変えていくことで</a:t>
            </a:r>
            <a:endParaRPr lang="en-US" altLang="ja-JP" dirty="0" smtClean="0"/>
          </a:p>
          <a:p>
            <a:r>
              <a:rPr lang="ja-JP" altLang="en-US" dirty="0" smtClean="0"/>
              <a:t>          自分の色の範囲</a:t>
            </a:r>
            <a:r>
              <a:rPr lang="en-US" altLang="ja-JP" dirty="0" smtClean="0"/>
              <a:t>(</a:t>
            </a:r>
            <a:r>
              <a:rPr lang="ja-JP" altLang="en-US" dirty="0" smtClean="0"/>
              <a:t>陣地</a:t>
            </a:r>
            <a:r>
              <a:rPr lang="en-US" altLang="ja-JP" dirty="0" smtClean="0"/>
              <a:t>)</a:t>
            </a:r>
            <a:r>
              <a:rPr lang="ja-JP" altLang="en-US" dirty="0" smtClean="0"/>
              <a:t>を拡大し，陣地</a:t>
            </a:r>
            <a:r>
              <a:rPr kumimoji="1" lang="ja-JP" altLang="en-US" dirty="0" smtClean="0"/>
              <a:t>を相</a:t>
            </a:r>
            <a:endParaRPr kumimoji="1" lang="en-US" altLang="ja-JP" dirty="0" smtClean="0"/>
          </a:p>
          <a:p>
            <a:r>
              <a:rPr lang="en-US" altLang="ja-JP" dirty="0"/>
              <a:t> </a:t>
            </a:r>
            <a:r>
              <a:rPr lang="en-US" altLang="ja-JP" dirty="0" smtClean="0"/>
              <a:t>        </a:t>
            </a:r>
            <a:r>
              <a:rPr kumimoji="1" lang="ja-JP" altLang="en-US" dirty="0" smtClean="0"/>
              <a:t> 手より広くする．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1099457" y="3099513"/>
            <a:ext cx="3340359" cy="320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図とアニメーション</a:t>
            </a:r>
            <a:endParaRPr kumimoji="1" lang="ja-JP" altLang="en-US" dirty="0"/>
          </a:p>
        </p:txBody>
      </p:sp>
      <p:sp>
        <p:nvSpPr>
          <p:cNvPr id="6" name="テキスト ボックス 5"/>
          <p:cNvSpPr txBox="1"/>
          <p:nvPr/>
        </p:nvSpPr>
        <p:spPr>
          <a:xfrm>
            <a:off x="4594859" y="4879910"/>
            <a:ext cx="4219425" cy="369332"/>
          </a:xfrm>
          <a:prstGeom prst="rect">
            <a:avLst/>
          </a:prstGeom>
          <a:noFill/>
        </p:spPr>
        <p:txBody>
          <a:bodyPr wrap="none" rtlCol="0">
            <a:spAutoFit/>
          </a:bodyPr>
          <a:lstStyle/>
          <a:p>
            <a:r>
              <a:rPr kumimoji="1" lang="en-US" altLang="ja-JP" dirty="0" smtClean="0"/>
              <a:t>※</a:t>
            </a:r>
            <a:r>
              <a:rPr kumimoji="1" lang="ja-JP" altLang="en-US" dirty="0" smtClean="0"/>
              <a:t>ただし相手の色に変えることはできない</a:t>
            </a:r>
            <a:endParaRPr kumimoji="1" lang="ja-JP" altLang="en-US" dirty="0"/>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考えられる戦略</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多く塗りつぶした方の勝ち</a:t>
            </a:r>
            <a:endParaRPr lang="en-US" altLang="ja-JP" dirty="0" smtClean="0"/>
          </a:p>
          <a:p>
            <a:r>
              <a:rPr lang="ja-JP" altLang="en-US" dirty="0" smtClean="0"/>
              <a:t>　→一人でやる場合の最短の手を求める</a:t>
            </a:r>
            <a:endParaRPr lang="en-US" altLang="ja-JP" dirty="0" smtClean="0"/>
          </a:p>
          <a:p>
            <a:endParaRPr lang="en-US" altLang="ja-JP" dirty="0" smtClean="0"/>
          </a:p>
          <a:p>
            <a:r>
              <a:rPr lang="ja-JP" altLang="en-US" dirty="0" smtClean="0"/>
              <a:t>自分の色には相手は変更することができない</a:t>
            </a:r>
            <a:endParaRPr lang="en-US" altLang="ja-JP" dirty="0" smtClean="0"/>
          </a:p>
          <a:p>
            <a:r>
              <a:rPr lang="ja-JP" altLang="en-US" dirty="0" smtClean="0"/>
              <a:t>　→相手の次の良い手を阻止するような色に自分の色を変更して相手の邪魔をする</a:t>
            </a:r>
            <a:endParaRPr kumimoji="1" lang="en-US" altLang="ja-JP" dirty="0" smtClean="0"/>
          </a:p>
          <a:p>
            <a:endParaRPr kumimoji="1" lang="en-US" altLang="ja-JP" dirty="0" smtClean="0"/>
          </a:p>
          <a:p>
            <a:r>
              <a:rPr kumimoji="1" lang="ja-JP" altLang="en-US" dirty="0" smtClean="0"/>
              <a:t>このように囲んでしまえば相手にとられなくなる</a:t>
            </a:r>
            <a:endParaRPr kumimoji="1" lang="en-US" altLang="ja-JP" dirty="0" smtClean="0"/>
          </a:p>
          <a:p>
            <a:r>
              <a:rPr kumimoji="1" lang="ja-JP" altLang="en-US" dirty="0" smtClean="0"/>
              <a:t>　→塗りつぶすよりも囲むことを狙う</a:t>
            </a:r>
            <a:endParaRPr kumimoji="1" lang="en-US" altLang="ja-JP" dirty="0" smtClean="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6570617" y="4693298"/>
            <a:ext cx="2209490" cy="2071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盤面の図</a:t>
            </a:r>
            <a:endParaRPr kumimoji="1" lang="ja-JP" altLang="en-US" dirty="0"/>
          </a:p>
        </p:txBody>
      </p:sp>
    </p:spTree>
    <p:extLst>
      <p:ext uri="{BB962C8B-B14F-4D97-AF65-F5344CB8AC3E}">
        <p14:creationId xmlns:p14="http://schemas.microsoft.com/office/powerpoint/2010/main" val="320071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a:t>
            </a:r>
            <a:r>
              <a:rPr kumimoji="1" lang="en-US" altLang="ja-JP" dirty="0" smtClean="0"/>
              <a:t>AI</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Tree>
    <p:extLst>
      <p:ext uri="{BB962C8B-B14F-4D97-AF65-F5344CB8AC3E}">
        <p14:creationId xmlns:p14="http://schemas.microsoft.com/office/powerpoint/2010/main" val="246768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今回の試み</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sz="6000" dirty="0" smtClean="0">
              <a:latin typeface="HGP明朝B" panose="02020800000000000000" pitchFamily="18" charset="-128"/>
              <a:ea typeface="HGP明朝B" panose="02020800000000000000" pitchFamily="18" charset="-128"/>
            </a:endParaRPr>
          </a:p>
          <a:p>
            <a:r>
              <a:rPr lang="ja-JP" altLang="en-US" sz="6000" dirty="0" smtClean="0"/>
              <a:t>モンテカルロ法</a:t>
            </a:r>
            <a:endParaRPr lang="en-US" altLang="ja-JP" sz="6000" dirty="0" smtClean="0"/>
          </a:p>
          <a:p>
            <a:endParaRPr lang="en-US" altLang="ja-JP" sz="6000" dirty="0"/>
          </a:p>
          <a:p>
            <a:r>
              <a:rPr kumimoji="1" lang="ja-JP" altLang="en-US" dirty="0" smtClean="0"/>
              <a:t>を使う</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Tree>
    <p:extLst>
      <p:ext uri="{BB962C8B-B14F-4D97-AF65-F5344CB8AC3E}">
        <p14:creationId xmlns:p14="http://schemas.microsoft.com/office/powerpoint/2010/main" val="284074284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414</Words>
  <Application>Microsoft Office PowerPoint</Application>
  <PresentationFormat>画面に合わせる (4:3)</PresentationFormat>
  <Paragraphs>103</Paragraphs>
  <Slides>11</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今回扱うゲーム</vt:lpstr>
      <vt:lpstr>考えられる戦略</vt:lpstr>
      <vt:lpstr>現在のAI</vt:lpstr>
      <vt:lpstr>今回の試み</vt:lpstr>
      <vt:lpstr>モンテカルロ法　とは</vt:lpstr>
      <vt:lpstr>当面の目標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30</cp:revision>
  <dcterms:created xsi:type="dcterms:W3CDTF">2018-10-26T05:41:54Z</dcterms:created>
  <dcterms:modified xsi:type="dcterms:W3CDTF">2018-10-31T05:31:06Z</dcterms:modified>
</cp:coreProperties>
</file>