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notesMasterIdLst>
    <p:notesMasterId r:id="rId10"/>
  </p:notesMasterIdLst>
  <p:handoutMasterIdLst>
    <p:handoutMasterId r:id="rId11"/>
  </p:handoutMasterIdLst>
  <p:sldIdLst>
    <p:sldId id="257" r:id="rId2"/>
    <p:sldId id="266" r:id="rId3"/>
    <p:sldId id="268" r:id="rId4"/>
    <p:sldId id="273" r:id="rId5"/>
    <p:sldId id="269" r:id="rId6"/>
    <p:sldId id="270" r:id="rId7"/>
    <p:sldId id="271" r:id="rId8"/>
    <p:sldId id="272" r:id="rId9"/>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0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40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463FADCB-7089-410F-8CFA-7AA17EC89A39}" type="datetimeFigureOut">
              <a:rPr kumimoji="1" lang="ja-JP" altLang="en-US" smtClean="0"/>
              <a:t>2019/4/22</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A3221751-3B08-4D7A-910E-3CF321AFE306}" type="slidenum">
              <a:rPr kumimoji="1" lang="ja-JP" altLang="en-US" smtClean="0"/>
              <a:t>‹#›</a:t>
            </a:fld>
            <a:endParaRPr kumimoji="1" lang="ja-JP" altLang="en-US"/>
          </a:p>
        </p:txBody>
      </p:sp>
    </p:spTree>
    <p:extLst>
      <p:ext uri="{BB962C8B-B14F-4D97-AF65-F5344CB8AC3E}">
        <p14:creationId xmlns:p14="http://schemas.microsoft.com/office/powerpoint/2010/main" val="4101526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11A9AAD4-DEF1-4BA3-A76C-A6B311AB9756}" type="datetimeFigureOut">
              <a:rPr kumimoji="1" lang="ja-JP" altLang="en-US" smtClean="0"/>
              <a:t>2019/4/22</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C5D07010-222F-40D4-A98E-C9DB5C29D318}" type="slidenum">
              <a:rPr kumimoji="1" lang="ja-JP" altLang="en-US" smtClean="0"/>
              <a:t>‹#›</a:t>
            </a:fld>
            <a:endParaRPr kumimoji="1" lang="ja-JP" altLang="en-US"/>
          </a:p>
        </p:txBody>
      </p:sp>
    </p:spTree>
    <p:extLst>
      <p:ext uri="{BB962C8B-B14F-4D97-AF65-F5344CB8AC3E}">
        <p14:creationId xmlns:p14="http://schemas.microsoft.com/office/powerpoint/2010/main" val="26299229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5D07010-222F-40D4-A98E-C9DB5C29D318}" type="slidenum">
              <a:rPr kumimoji="1" lang="ja-JP" altLang="en-US" smtClean="0"/>
              <a:t>1</a:t>
            </a:fld>
            <a:endParaRPr kumimoji="1" lang="ja-JP" altLang="en-US"/>
          </a:p>
        </p:txBody>
      </p:sp>
    </p:spTree>
    <p:extLst>
      <p:ext uri="{BB962C8B-B14F-4D97-AF65-F5344CB8AC3E}">
        <p14:creationId xmlns:p14="http://schemas.microsoft.com/office/powerpoint/2010/main" val="3764024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05539C1F-8055-4F38-998F-A902F34D3370}" type="datetime1">
              <a:rPr kumimoji="1" lang="ja-JP" altLang="en-US" smtClean="0"/>
              <a:t>2019/4/22</a:t>
            </a:fld>
            <a:endParaRPr kumimoji="1" lang="ja-JP" alt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D04A35C-791A-4919-992E-FA36A0706346}" type="slidenum">
              <a:rPr kumimoji="1" lang="ja-JP" altLang="en-US" smtClean="0"/>
              <a:t>‹#›</a:t>
            </a:fld>
            <a:endParaRPr kumimoji="1" lang="ja-JP" alt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854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DCA60EA-D3E4-47C9-936A-879ED595792E}" type="datetime1">
              <a:rPr kumimoji="1" lang="ja-JP" altLang="en-US" smtClean="0"/>
              <a:t>2019/4/22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D04A35C-791A-4919-992E-FA36A0706346}" type="slidenum">
              <a:rPr kumimoji="1" lang="ja-JP" altLang="en-US" smtClean="0"/>
              <a:t>‹#›</a:t>
            </a:fld>
            <a:endParaRPr kumimoji="1" lang="ja-JP" altLang="en-US"/>
          </a:p>
        </p:txBody>
      </p:sp>
    </p:spTree>
    <p:extLst>
      <p:ext uri="{BB962C8B-B14F-4D97-AF65-F5344CB8AC3E}">
        <p14:creationId xmlns:p14="http://schemas.microsoft.com/office/powerpoint/2010/main" val="3557000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85A053F-ACCA-453D-9CB5-A574D1FE263D}" type="datetime1">
              <a:rPr kumimoji="1" lang="ja-JP" altLang="en-US" smtClean="0"/>
              <a:t>2019/4/22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D04A35C-791A-4919-992E-FA36A0706346}" type="slidenum">
              <a:rPr kumimoji="1" lang="ja-JP" altLang="en-US" smtClean="0"/>
              <a:t>‹#›</a:t>
            </a:fld>
            <a:endParaRPr kumimoji="1" lang="ja-JP" altLang="en-US"/>
          </a:p>
        </p:txBody>
      </p:sp>
    </p:spTree>
    <p:extLst>
      <p:ext uri="{BB962C8B-B14F-4D97-AF65-F5344CB8AC3E}">
        <p14:creationId xmlns:p14="http://schemas.microsoft.com/office/powerpoint/2010/main" val="100883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a:spcBef>
                <a:spcPts val="1000"/>
              </a:spcBef>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lvl1pPr>
              <a:defRPr sz="2000"/>
            </a:lvl1pPr>
          </a:lstStyle>
          <a:p>
            <a:fld id="{0265BF05-D7F5-40F9-878C-EC309DF2F567}" type="datetime1">
              <a:rPr lang="ja-JP" altLang="en-US" smtClean="0"/>
              <a:t>2019/4/22</a:t>
            </a:fld>
            <a:endParaRPr lang="ja-JP" altLang="en-US"/>
          </a:p>
        </p:txBody>
      </p:sp>
      <p:sp>
        <p:nvSpPr>
          <p:cNvPr id="5" name="Footer Placeholder 4"/>
          <p:cNvSpPr>
            <a:spLocks noGrp="1"/>
          </p:cNvSpPr>
          <p:nvPr>
            <p:ph type="ftr" sz="quarter" idx="11"/>
          </p:nvPr>
        </p:nvSpPr>
        <p:spPr/>
        <p:txBody>
          <a:bodyPr/>
          <a:lstStyle>
            <a:lvl1pPr>
              <a:defRPr sz="2000"/>
            </a:lvl1pPr>
          </a:lstStyle>
          <a:p>
            <a:endParaRPr lang="ja-JP" altLang="en-US"/>
          </a:p>
        </p:txBody>
      </p:sp>
      <p:sp>
        <p:nvSpPr>
          <p:cNvPr id="6" name="Slide Number Placeholder 5"/>
          <p:cNvSpPr>
            <a:spLocks noGrp="1"/>
          </p:cNvSpPr>
          <p:nvPr>
            <p:ph type="sldNum" sz="quarter" idx="12"/>
          </p:nvPr>
        </p:nvSpPr>
        <p:spPr/>
        <p:txBody>
          <a:bodyPr/>
          <a:lstStyle>
            <a:lvl1pPr>
              <a:defRPr sz="2000"/>
            </a:lvl1pPr>
          </a:lstStyle>
          <a:p>
            <a:fld id="{8D04A35C-791A-4919-992E-FA36A0706346}" type="slidenum">
              <a:rPr lang="ja-JP" altLang="en-US" smtClean="0"/>
              <a:pPr/>
              <a:t>‹#›</a:t>
            </a:fld>
            <a:endParaRPr lang="ja-JP" altLang="en-US" dirty="0"/>
          </a:p>
        </p:txBody>
      </p:sp>
    </p:spTree>
    <p:extLst>
      <p:ext uri="{BB962C8B-B14F-4D97-AF65-F5344CB8AC3E}">
        <p14:creationId xmlns:p14="http://schemas.microsoft.com/office/powerpoint/2010/main" val="4053720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D772D35-A5FC-49A8-B80F-F81C14293C33}" type="datetime1">
              <a:rPr kumimoji="1" lang="ja-JP" altLang="en-US" smtClean="0"/>
              <a:t>2019/4/22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D04A35C-791A-4919-992E-FA36A0706346}" type="slidenum">
              <a:rPr kumimoji="1" lang="ja-JP" altLang="en-US" smtClean="0"/>
              <a:t>‹#›</a:t>
            </a:fld>
            <a:endParaRPr kumimoji="1" lang="ja-JP" alt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2364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7584D23-A1D4-431B-BFFD-FF92C0696B8A}" type="datetime1">
              <a:rPr kumimoji="1" lang="ja-JP" altLang="en-US" smtClean="0"/>
              <a:t>2019/4/22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D04A35C-791A-4919-992E-FA36A0706346}" type="slidenum">
              <a:rPr kumimoji="1" lang="ja-JP" altLang="en-US" smtClean="0"/>
              <a:t>‹#›</a:t>
            </a:fld>
            <a:endParaRPr kumimoji="1" lang="ja-JP" altLang="en-US"/>
          </a:p>
        </p:txBody>
      </p:sp>
    </p:spTree>
    <p:extLst>
      <p:ext uri="{BB962C8B-B14F-4D97-AF65-F5344CB8AC3E}">
        <p14:creationId xmlns:p14="http://schemas.microsoft.com/office/powerpoint/2010/main" val="320773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534F1BB-1C19-4AE7-A3F3-DE32F66C7BF1}" type="datetime1">
              <a:rPr kumimoji="1" lang="ja-JP" altLang="en-US" smtClean="0"/>
              <a:t>2019/4/22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D04A35C-791A-4919-992E-FA36A0706346}" type="slidenum">
              <a:rPr kumimoji="1" lang="ja-JP" altLang="en-US" smtClean="0"/>
              <a:t>‹#›</a:t>
            </a:fld>
            <a:endParaRPr kumimoji="1" lang="ja-JP" altLang="en-US"/>
          </a:p>
        </p:txBody>
      </p:sp>
    </p:spTree>
    <p:extLst>
      <p:ext uri="{BB962C8B-B14F-4D97-AF65-F5344CB8AC3E}">
        <p14:creationId xmlns:p14="http://schemas.microsoft.com/office/powerpoint/2010/main" val="31875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377EECE-4B73-4449-A44D-06D390A51945}" type="datetime1">
              <a:rPr kumimoji="1" lang="ja-JP" altLang="en-US" smtClean="0"/>
              <a:t>2019/4/22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D04A35C-791A-4919-992E-FA36A0706346}" type="slidenum">
              <a:rPr kumimoji="1" lang="ja-JP" altLang="en-US" smtClean="0"/>
              <a:t>‹#›</a:t>
            </a:fld>
            <a:endParaRPr kumimoji="1" lang="ja-JP" altLang="en-US"/>
          </a:p>
        </p:txBody>
      </p:sp>
    </p:spTree>
    <p:extLst>
      <p:ext uri="{BB962C8B-B14F-4D97-AF65-F5344CB8AC3E}">
        <p14:creationId xmlns:p14="http://schemas.microsoft.com/office/powerpoint/2010/main" val="4242084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3D9D9B-20B1-4079-B2AA-FE439AC720D7}" type="datetime1">
              <a:rPr kumimoji="1" lang="ja-JP" altLang="en-US" smtClean="0"/>
              <a:t>2019/4/22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D04A35C-791A-4919-992E-FA36A0706346}" type="slidenum">
              <a:rPr kumimoji="1" lang="ja-JP" altLang="en-US" smtClean="0"/>
              <a:t>‹#›</a:t>
            </a:fld>
            <a:endParaRPr kumimoji="1" lang="ja-JP" altLang="en-US"/>
          </a:p>
        </p:txBody>
      </p:sp>
    </p:spTree>
    <p:extLst>
      <p:ext uri="{BB962C8B-B14F-4D97-AF65-F5344CB8AC3E}">
        <p14:creationId xmlns:p14="http://schemas.microsoft.com/office/powerpoint/2010/main" val="1400536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133E6BA-D9D7-4996-B5C7-4F2532B0EF03}" type="datetime1">
              <a:rPr kumimoji="1" lang="ja-JP" altLang="en-US" smtClean="0"/>
              <a:t>2019/4/22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D04A35C-791A-4919-992E-FA36A0706346}" type="slidenum">
              <a:rPr kumimoji="1" lang="ja-JP" altLang="en-US" smtClean="0"/>
              <a:t>‹#›</a:t>
            </a:fld>
            <a:endParaRPr kumimoji="1" lang="ja-JP" altLang="en-US"/>
          </a:p>
        </p:txBody>
      </p:sp>
    </p:spTree>
    <p:extLst>
      <p:ext uri="{BB962C8B-B14F-4D97-AF65-F5344CB8AC3E}">
        <p14:creationId xmlns:p14="http://schemas.microsoft.com/office/powerpoint/2010/main" val="2637156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F097514-95D2-4401-B288-26AD7850A498}" type="datetime1">
              <a:rPr kumimoji="1" lang="ja-JP" altLang="en-US" smtClean="0"/>
              <a:t>2019/4/22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D04A35C-791A-4919-992E-FA36A0706346}" type="slidenum">
              <a:rPr kumimoji="1" lang="ja-JP" altLang="en-US" smtClean="0"/>
              <a:t>‹#›</a:t>
            </a:fld>
            <a:endParaRPr kumimoji="1" lang="ja-JP" altLang="en-US"/>
          </a:p>
        </p:txBody>
      </p:sp>
    </p:spTree>
    <p:extLst>
      <p:ext uri="{BB962C8B-B14F-4D97-AF65-F5344CB8AC3E}">
        <p14:creationId xmlns:p14="http://schemas.microsoft.com/office/powerpoint/2010/main" val="4067603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91845" y="218739"/>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5264" y="218739"/>
            <a:ext cx="7406640" cy="399826"/>
          </a:xfrm>
          <a:prstGeom prst="rect">
            <a:avLst/>
          </a:prstGeom>
        </p:spPr>
        <p:txBody>
          <a:bodyPr vert="horz" lIns="91440" tIns="45720" rIns="91440" bIns="45720" rtlCol="0" anchor="ctr">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57251" y="618565"/>
            <a:ext cx="7404653" cy="5477435"/>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40C5D780-8FEA-463E-BA66-77A072C7D67D}" type="datetime1">
              <a:rPr kumimoji="1" lang="ja-JP" altLang="en-US" smtClean="0"/>
              <a:t>2019/4/22</a:t>
            </a:fld>
            <a:endParaRPr kumimoji="1" lang="ja-JP" altLang="en-US" dirty="0"/>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kumimoji="1" lang="ja-JP" altLang="en-US" dirty="0"/>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8D04A35C-791A-4919-992E-FA36A0706346}" type="slidenum">
              <a:rPr kumimoji="1" lang="ja-JP" altLang="en-US" smtClean="0"/>
              <a:t>‹#›</a:t>
            </a:fld>
            <a:endParaRPr kumimoji="1" lang="ja-JP" altLang="en-US"/>
          </a:p>
        </p:txBody>
      </p:sp>
    </p:spTree>
    <p:extLst>
      <p:ext uri="{BB962C8B-B14F-4D97-AF65-F5344CB8AC3E}">
        <p14:creationId xmlns:p14="http://schemas.microsoft.com/office/powerpoint/2010/main" val="3026412130"/>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iming>
    <p:tnLst>
      <p:par>
        <p:cTn id="1" dur="indefinite" restart="never" nodeType="tmRoot"/>
      </p:par>
    </p:tnLst>
  </p:timing>
  <p:hf hdr="0" ftr="0"/>
  <p:txStyles>
    <p:titleStyle>
      <a:lvl1pPr algn="l" defTabSz="685800" rtl="0" eaLnBrk="1" latinLnBrk="0" hangingPunct="1">
        <a:lnSpc>
          <a:spcPct val="90000"/>
        </a:lnSpc>
        <a:spcBef>
          <a:spcPct val="0"/>
        </a:spcBef>
        <a:buNone/>
        <a:defRPr kumimoji="1" sz="2400" kern="1200">
          <a:solidFill>
            <a:schemeClr val="accent1"/>
          </a:solidFill>
          <a:latin typeface="+mj-lt"/>
          <a:ea typeface="+mj-ea"/>
          <a:cs typeface="+mj-cs"/>
        </a:defRPr>
      </a:lvl1pPr>
    </p:titleStyle>
    <p:bodyStyle>
      <a:lvl1pPr marL="34290" indent="0" algn="l" defTabSz="685800" rtl="0" eaLnBrk="1" latinLnBrk="0" hangingPunct="1">
        <a:lnSpc>
          <a:spcPct val="90000"/>
        </a:lnSpc>
        <a:spcBef>
          <a:spcPts val="1000"/>
        </a:spcBef>
        <a:buClr>
          <a:schemeClr val="accent1"/>
        </a:buClr>
        <a:buSzPct val="80000"/>
        <a:buFont typeface="Corbel" pitchFamily="34" charset="0"/>
        <a:buNone/>
        <a:defRPr kumimoji="1" sz="2800" kern="1200">
          <a:solidFill>
            <a:schemeClr val="accent1"/>
          </a:solidFill>
          <a:latin typeface="+mn-lt"/>
          <a:ea typeface="+mn-ea"/>
          <a:cs typeface="+mn-cs"/>
        </a:defRPr>
      </a:lvl1pPr>
      <a:lvl2pPr marL="205740" indent="0" algn="l" defTabSz="685800" rtl="0" eaLnBrk="1" latinLnBrk="0" hangingPunct="1">
        <a:lnSpc>
          <a:spcPct val="90000"/>
        </a:lnSpc>
        <a:spcBef>
          <a:spcPts val="150"/>
        </a:spcBef>
        <a:spcAft>
          <a:spcPts val="300"/>
        </a:spcAft>
        <a:buClr>
          <a:schemeClr val="accent1"/>
        </a:buClr>
        <a:buSzPct val="80000"/>
        <a:buFont typeface="Corbel" pitchFamily="34" charset="0"/>
        <a:buNone/>
        <a:defRPr kumimoji="1" sz="2800" kern="1200">
          <a:solidFill>
            <a:schemeClr val="accent1"/>
          </a:solidFill>
          <a:latin typeface="+mn-lt"/>
          <a:ea typeface="+mn-ea"/>
          <a:cs typeface="+mn-cs"/>
        </a:defRPr>
      </a:lvl2pPr>
      <a:lvl3pPr marL="411480" indent="0" algn="l" defTabSz="685800" rtl="0" eaLnBrk="1" latinLnBrk="0" hangingPunct="1">
        <a:lnSpc>
          <a:spcPct val="90000"/>
        </a:lnSpc>
        <a:spcBef>
          <a:spcPts val="150"/>
        </a:spcBef>
        <a:spcAft>
          <a:spcPts val="300"/>
        </a:spcAft>
        <a:buClr>
          <a:schemeClr val="accent1"/>
        </a:buClr>
        <a:buSzPct val="80000"/>
        <a:buFont typeface="Corbel" pitchFamily="34" charset="0"/>
        <a:buNone/>
        <a:defRPr kumimoji="1" sz="2800" kern="1200">
          <a:solidFill>
            <a:schemeClr val="accent1"/>
          </a:solidFill>
          <a:latin typeface="+mn-lt"/>
          <a:ea typeface="+mn-ea"/>
          <a:cs typeface="+mn-cs"/>
        </a:defRPr>
      </a:lvl3pPr>
      <a:lvl4pPr marL="617220" indent="0" algn="l" defTabSz="685800" rtl="0" eaLnBrk="1" latinLnBrk="0" hangingPunct="1">
        <a:lnSpc>
          <a:spcPct val="90000"/>
        </a:lnSpc>
        <a:spcBef>
          <a:spcPts val="150"/>
        </a:spcBef>
        <a:spcAft>
          <a:spcPts val="300"/>
        </a:spcAft>
        <a:buClr>
          <a:schemeClr val="accent1"/>
        </a:buClr>
        <a:buSzPct val="80000"/>
        <a:buFont typeface="Corbel" pitchFamily="34" charset="0"/>
        <a:buNone/>
        <a:defRPr kumimoji="1" sz="2800" kern="1200">
          <a:solidFill>
            <a:schemeClr val="accent1"/>
          </a:solidFill>
          <a:latin typeface="+mn-lt"/>
          <a:ea typeface="+mn-ea"/>
          <a:cs typeface="+mn-cs"/>
        </a:defRPr>
      </a:lvl4pPr>
      <a:lvl5pPr marL="782960" indent="0" algn="l" defTabSz="685800" rtl="0" eaLnBrk="1" latinLnBrk="0" hangingPunct="1">
        <a:lnSpc>
          <a:spcPct val="90000"/>
        </a:lnSpc>
        <a:spcBef>
          <a:spcPts val="150"/>
        </a:spcBef>
        <a:spcAft>
          <a:spcPts val="300"/>
        </a:spcAft>
        <a:buClr>
          <a:schemeClr val="accent1"/>
        </a:buClr>
        <a:buSzPct val="80000"/>
        <a:buFont typeface="Corbel" pitchFamily="34" charset="0"/>
        <a:buNone/>
        <a:defRPr kumimoji="1" sz="28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kumimoji="1"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kumimoji="1"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kumimoji="1"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kumimoji="1" sz="1400" kern="1200">
          <a:solidFill>
            <a:schemeClr val="accent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 Computational complexity</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我々は，一般的にはアルゴリズムの実行時間を入力データの最悪ケースの関数として測定する．</a:t>
            </a:r>
            <a:endParaRPr lang="en-US" altLang="ja-JP" dirty="0" smtClean="0"/>
          </a:p>
          <a:p>
            <a:r>
              <a:rPr lang="ja-JP" altLang="en-US" dirty="0" smtClean="0"/>
              <a:t>このような解析は性能の保証をあたえるが，もし</a:t>
            </a:r>
            <a:r>
              <a:rPr lang="ja-JP" altLang="en-US" dirty="0"/>
              <a:t>最悪</a:t>
            </a:r>
            <a:r>
              <a:rPr lang="ja-JP" altLang="en-US" dirty="0" smtClean="0"/>
              <a:t>ケースが滅多に起こらない場合には，</a:t>
            </a:r>
            <a:endParaRPr lang="en-US" altLang="ja-JP" dirty="0" smtClean="0"/>
          </a:p>
          <a:p>
            <a:r>
              <a:rPr lang="ja-JP" altLang="en-US" dirty="0" smtClean="0"/>
              <a:t>実際の性能に対して悲観的すぎる評価</a:t>
            </a:r>
            <a:r>
              <a:rPr kumimoji="1" lang="ja-JP" altLang="en-US" dirty="0" smtClean="0"/>
              <a:t>を与えてしまう．</a:t>
            </a:r>
            <a:endParaRPr kumimoji="1" lang="en-US" altLang="ja-JP" dirty="0" smtClean="0"/>
          </a:p>
          <a:p>
            <a:r>
              <a:rPr lang="ja-JP" altLang="en-US" dirty="0"/>
              <a:t>代替案</a:t>
            </a:r>
            <a:r>
              <a:rPr lang="ja-JP" altLang="en-US" dirty="0" smtClean="0"/>
              <a:t>は，平均ケースの分析である．</a:t>
            </a:r>
            <a:endParaRPr lang="en-US" altLang="ja-JP" dirty="0" smtClean="0"/>
          </a:p>
          <a:p>
            <a:r>
              <a:rPr lang="ja-JP" altLang="en-US" dirty="0" smtClean="0"/>
              <a:t>通常の平均化は，ありうる入力に対して行われる．</a:t>
            </a:r>
            <a:endParaRPr lang="en-US" altLang="ja-JP" dirty="0" smtClean="0"/>
          </a:p>
          <a:p>
            <a:r>
              <a:rPr kumimoji="1" lang="ja-JP" altLang="en-US" dirty="0" smtClean="0"/>
              <a:t>しかしながら，このような分析は一般的に最悪ケースの分析より大変難しくなり，確率の分布に現実性を反映するということに注意しなければならない．</a:t>
            </a:r>
            <a:endParaRPr kumimoji="1" lang="en-US" altLang="ja-JP" dirty="0"/>
          </a:p>
          <a:p>
            <a:endParaRPr kumimoji="1" lang="ja-JP" altLang="en-US" dirty="0"/>
          </a:p>
        </p:txBody>
      </p:sp>
      <p:sp>
        <p:nvSpPr>
          <p:cNvPr id="4" name="日付プレースホルダー 3"/>
          <p:cNvSpPr>
            <a:spLocks noGrp="1"/>
          </p:cNvSpPr>
          <p:nvPr>
            <p:ph type="dt" sz="half" idx="10"/>
          </p:nvPr>
        </p:nvSpPr>
        <p:spPr/>
        <p:txBody>
          <a:bodyPr/>
          <a:lstStyle/>
          <a:p>
            <a:fld id="{55C8072F-013D-4555-932A-0729D48C6FE1}" type="datetime1">
              <a:rPr kumimoji="1" lang="ja-JP" altLang="en-US" smtClean="0"/>
              <a:t>2019/4/22</a:t>
            </a:fld>
            <a:endParaRPr kumimoji="1" lang="ja-JP" altLang="en-US" dirty="0"/>
          </a:p>
        </p:txBody>
      </p:sp>
      <p:sp>
        <p:nvSpPr>
          <p:cNvPr id="5" name="スライド番号プレースホルダー 4"/>
          <p:cNvSpPr>
            <a:spLocks noGrp="1"/>
          </p:cNvSpPr>
          <p:nvPr>
            <p:ph type="sldNum" sz="quarter" idx="12"/>
          </p:nvPr>
        </p:nvSpPr>
        <p:spPr/>
        <p:txBody>
          <a:bodyPr/>
          <a:lstStyle/>
          <a:p>
            <a:fld id="{8D04A35C-791A-4919-992E-FA36A0706346}" type="slidenum">
              <a:rPr kumimoji="1" lang="ja-JP" altLang="en-US" smtClean="0"/>
              <a:t>1</a:t>
            </a:fld>
            <a:endParaRPr kumimoji="1" lang="ja-JP" altLang="en-US" dirty="0"/>
          </a:p>
        </p:txBody>
      </p:sp>
    </p:spTree>
    <p:extLst>
      <p:ext uri="{BB962C8B-B14F-4D97-AF65-F5344CB8AC3E}">
        <p14:creationId xmlns:p14="http://schemas.microsoft.com/office/powerpoint/2010/main" val="2931455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さらに体力を</a:t>
            </a:r>
            <a:r>
              <a:rPr kumimoji="1" lang="ja-JP" altLang="en-US" dirty="0" smtClean="0"/>
              <a:t>要するアプローチ</a:t>
            </a:r>
            <a:r>
              <a:rPr kumimoji="1" lang="ja-JP" altLang="en-US" dirty="0" smtClean="0"/>
              <a:t>は，アルゴリズムに確率的な選択を許すことである．</a:t>
            </a:r>
            <a:endParaRPr kumimoji="1" lang="en-US" altLang="ja-JP" dirty="0" smtClean="0"/>
          </a:p>
          <a:p>
            <a:r>
              <a:rPr lang="ja-JP" altLang="en-US" dirty="0" smtClean="0"/>
              <a:t>したがって，それが可能</a:t>
            </a:r>
            <a:r>
              <a:rPr lang="ja-JP" altLang="en-US" dirty="0"/>
              <a:t>な</a:t>
            </a:r>
            <a:r>
              <a:rPr lang="ja-JP" altLang="en-US" dirty="0" smtClean="0"/>
              <a:t>アルゴリズムでは最悪ケースの入力データを平均する．</a:t>
            </a:r>
            <a:endParaRPr lang="en-US" altLang="ja-JP" dirty="0"/>
          </a:p>
          <a:p>
            <a:r>
              <a:rPr kumimoji="1" lang="ja-JP" altLang="en-US" dirty="0" smtClean="0"/>
              <a:t>表引き，文字列マッチング，素数判定のような特定の問題の枠組みについては，このような乱択アルゴリズムは，最もよく知られた決定的アルゴリズムより単純かつ高速になる．</a:t>
            </a:r>
            <a:endParaRPr kumimoji="1" lang="en-US" altLang="ja-JP" dirty="0" smtClean="0"/>
          </a:p>
          <a:p>
            <a:r>
              <a:rPr kumimoji="1" lang="ja-JP" altLang="en-US" dirty="0" smtClean="0"/>
              <a:t>しかしながら，我々が考える問題は，このケースではない．</a:t>
            </a:r>
            <a:endParaRPr kumimoji="1" lang="en-US" altLang="ja-JP" dirty="0" smtClean="0"/>
          </a:p>
          <a:p>
            <a:endParaRPr kumimoji="1" lang="ja-JP" altLang="en-US" dirty="0"/>
          </a:p>
        </p:txBody>
      </p:sp>
      <p:sp>
        <p:nvSpPr>
          <p:cNvPr id="4" name="日付プレースホルダー 3"/>
          <p:cNvSpPr>
            <a:spLocks noGrp="1"/>
          </p:cNvSpPr>
          <p:nvPr>
            <p:ph type="dt" sz="half" idx="10"/>
          </p:nvPr>
        </p:nvSpPr>
        <p:spPr/>
        <p:txBody>
          <a:bodyPr/>
          <a:lstStyle/>
          <a:p>
            <a:fld id="{0265BF05-D7F5-40F9-878C-EC309DF2F567}" type="datetime1">
              <a:rPr lang="ja-JP" altLang="en-US" smtClean="0"/>
              <a:t>2019/4/22</a:t>
            </a:fld>
            <a:endParaRPr lang="ja-JP" altLang="en-US"/>
          </a:p>
        </p:txBody>
      </p:sp>
      <p:sp>
        <p:nvSpPr>
          <p:cNvPr id="5" name="スライド番号プレースホルダー 4"/>
          <p:cNvSpPr>
            <a:spLocks noGrp="1"/>
          </p:cNvSpPr>
          <p:nvPr>
            <p:ph type="sldNum" sz="quarter" idx="12"/>
          </p:nvPr>
        </p:nvSpPr>
        <p:spPr/>
        <p:txBody>
          <a:bodyPr/>
          <a:lstStyle/>
          <a:p>
            <a:fld id="{8D04A35C-791A-4919-992E-FA36A0706346}" type="slidenum">
              <a:rPr lang="ja-JP" altLang="en-US" smtClean="0"/>
              <a:pPr/>
              <a:t>2</a:t>
            </a:fld>
            <a:endParaRPr lang="ja-JP" altLang="en-US" dirty="0"/>
          </a:p>
        </p:txBody>
      </p:sp>
      <p:sp>
        <p:nvSpPr>
          <p:cNvPr id="6" name="タイトル 1"/>
          <p:cNvSpPr>
            <a:spLocks noGrp="1"/>
          </p:cNvSpPr>
          <p:nvPr>
            <p:ph type="title"/>
          </p:nvPr>
        </p:nvSpPr>
        <p:spPr>
          <a:xfrm>
            <a:off x="855264" y="218739"/>
            <a:ext cx="7406640" cy="399826"/>
          </a:xfrm>
        </p:spPr>
        <p:txBody>
          <a:bodyPr/>
          <a:lstStyle/>
          <a:p>
            <a:r>
              <a:rPr kumimoji="1" lang="en-US" altLang="ja-JP" dirty="0" smtClean="0"/>
              <a:t>1.2 Computational complexity</a:t>
            </a:r>
            <a:endParaRPr kumimoji="1" lang="ja-JP" altLang="en-US" dirty="0"/>
          </a:p>
        </p:txBody>
      </p:sp>
    </p:spTree>
    <p:extLst>
      <p:ext uri="{BB962C8B-B14F-4D97-AF65-F5344CB8AC3E}">
        <p14:creationId xmlns:p14="http://schemas.microsoft.com/office/powerpoint/2010/main" val="387102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三つ目の平均化は</a:t>
            </a:r>
            <a:r>
              <a:rPr kumimoji="1" lang="ja-JP" altLang="en-US" dirty="0" smtClean="0"/>
              <a:t>，</a:t>
            </a:r>
            <a:r>
              <a:rPr kumimoji="1" lang="ja-JP" altLang="en-US" dirty="0" smtClean="0">
                <a:solidFill>
                  <a:srgbClr val="B608C8"/>
                </a:solidFill>
              </a:rPr>
              <a:t>ならし解析</a:t>
            </a:r>
            <a:r>
              <a:rPr kumimoji="1" lang="ja-JP" altLang="en-US" dirty="0" smtClean="0"/>
              <a:t>である．</a:t>
            </a:r>
            <a:endParaRPr kumimoji="1" lang="en-US" altLang="ja-JP" dirty="0" smtClean="0"/>
          </a:p>
          <a:p>
            <a:r>
              <a:rPr lang="ja-JP" altLang="en-US" dirty="0" smtClean="0">
                <a:solidFill>
                  <a:srgbClr val="B608C8"/>
                </a:solidFill>
              </a:rPr>
              <a:t>なら</a:t>
            </a:r>
            <a:r>
              <a:rPr lang="ja-JP" altLang="en-US" dirty="0">
                <a:solidFill>
                  <a:srgbClr val="B608C8"/>
                </a:solidFill>
              </a:rPr>
              <a:t>し</a:t>
            </a:r>
            <a:r>
              <a:rPr kumimoji="1" lang="ja-JP" altLang="en-US" dirty="0" smtClean="0">
                <a:solidFill>
                  <a:srgbClr val="B608C8"/>
                </a:solidFill>
              </a:rPr>
              <a:t>解析</a:t>
            </a:r>
            <a:r>
              <a:rPr kumimoji="1" lang="ja-JP" altLang="en-US" dirty="0" smtClean="0"/>
              <a:t>は，データ構造に対する操作で起こるように特定のアルゴリズムが繰り返し適用されるような状況に適している．</a:t>
            </a:r>
            <a:endParaRPr kumimoji="1" lang="en-US" altLang="ja-JP" dirty="0" smtClean="0"/>
          </a:p>
          <a:p>
            <a:r>
              <a:rPr lang="ja-JP" altLang="en-US" dirty="0" smtClean="0"/>
              <a:t>最悪ケースである操作列の操作あたりの時間を平均化することで，我々は最悪ケースに対する操作あたりの時間を操作の数に掛けた時間よりもかなり少ない全体</a:t>
            </a:r>
            <a:r>
              <a:rPr lang="ja-JP" altLang="en-US" dirty="0" smtClean="0"/>
              <a:t>の計算時間の</a:t>
            </a:r>
            <a:r>
              <a:rPr lang="ja-JP" altLang="en-US" dirty="0"/>
              <a:t>上界</a:t>
            </a:r>
            <a:r>
              <a:rPr lang="ja-JP" altLang="en-US" dirty="0" smtClean="0"/>
              <a:t>を</a:t>
            </a:r>
            <a:r>
              <a:rPr lang="ja-JP" altLang="en-US" dirty="0" smtClean="0"/>
              <a:t>得ることができることがある</a:t>
            </a:r>
            <a:r>
              <a:rPr lang="ja-JP" altLang="en-US" dirty="0" smtClean="0"/>
              <a:t>．</a:t>
            </a:r>
            <a:endParaRPr lang="en-US" altLang="ja-JP" dirty="0" smtClean="0"/>
          </a:p>
          <a:p>
            <a:endParaRPr lang="en-US" altLang="ja-JP" dirty="0" smtClean="0"/>
          </a:p>
          <a:p>
            <a:r>
              <a:rPr kumimoji="1" lang="ja-JP" altLang="en-US" dirty="0" smtClean="0"/>
              <a:t>我々はこのアイデアを繰り返し使う．</a:t>
            </a:r>
            <a:endParaRPr kumimoji="1" lang="ja-JP" altLang="en-US" dirty="0"/>
          </a:p>
        </p:txBody>
      </p:sp>
      <p:sp>
        <p:nvSpPr>
          <p:cNvPr id="4" name="日付プレースホルダー 3"/>
          <p:cNvSpPr>
            <a:spLocks noGrp="1"/>
          </p:cNvSpPr>
          <p:nvPr>
            <p:ph type="dt" sz="half" idx="10"/>
          </p:nvPr>
        </p:nvSpPr>
        <p:spPr/>
        <p:txBody>
          <a:bodyPr/>
          <a:lstStyle/>
          <a:p>
            <a:fld id="{0265BF05-D7F5-40F9-878C-EC309DF2F567}" type="datetime1">
              <a:rPr lang="ja-JP" altLang="en-US" smtClean="0"/>
              <a:t>2019/4/22</a:t>
            </a:fld>
            <a:endParaRPr lang="ja-JP" altLang="en-US"/>
          </a:p>
        </p:txBody>
      </p:sp>
      <p:sp>
        <p:nvSpPr>
          <p:cNvPr id="5" name="スライド番号プレースホルダー 4"/>
          <p:cNvSpPr>
            <a:spLocks noGrp="1"/>
          </p:cNvSpPr>
          <p:nvPr>
            <p:ph type="sldNum" sz="quarter" idx="12"/>
          </p:nvPr>
        </p:nvSpPr>
        <p:spPr/>
        <p:txBody>
          <a:bodyPr/>
          <a:lstStyle/>
          <a:p>
            <a:fld id="{8D04A35C-791A-4919-992E-FA36A0706346}" type="slidenum">
              <a:rPr lang="ja-JP" altLang="en-US" smtClean="0"/>
              <a:pPr/>
              <a:t>3</a:t>
            </a:fld>
            <a:endParaRPr lang="ja-JP" altLang="en-US" dirty="0"/>
          </a:p>
        </p:txBody>
      </p:sp>
      <p:sp>
        <p:nvSpPr>
          <p:cNvPr id="6" name="タイトル 1"/>
          <p:cNvSpPr>
            <a:spLocks noGrp="1"/>
          </p:cNvSpPr>
          <p:nvPr>
            <p:ph type="title"/>
          </p:nvPr>
        </p:nvSpPr>
        <p:spPr>
          <a:xfrm>
            <a:off x="855264" y="218739"/>
            <a:ext cx="7406640" cy="399826"/>
          </a:xfrm>
        </p:spPr>
        <p:txBody>
          <a:bodyPr/>
          <a:lstStyle/>
          <a:p>
            <a:r>
              <a:rPr kumimoji="1" lang="en-US" altLang="ja-JP" dirty="0" smtClean="0"/>
              <a:t>1.2 Computational complexity</a:t>
            </a:r>
            <a:endParaRPr kumimoji="1" lang="ja-JP" altLang="en-US" dirty="0"/>
          </a:p>
        </p:txBody>
      </p:sp>
    </p:spTree>
    <p:extLst>
      <p:ext uri="{BB962C8B-B14F-4D97-AF65-F5344CB8AC3E}">
        <p14:creationId xmlns:p14="http://schemas.microsoft.com/office/powerpoint/2010/main" val="2520705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14:m>
                  <m:oMathPara xmlns:m="http://schemas.openxmlformats.org/officeDocument/2006/math">
                    <m:oMathParaPr>
                      <m:jc m:val="centerGroup"/>
                    </m:oMathParaPr>
                    <m:oMath xmlns:m="http://schemas.openxmlformats.org/officeDocument/2006/math">
                      <m:r>
                        <a:rPr lang="ja-JP" altLang="en-US" i="1" smtClean="0">
                          <a:latin typeface="Cambria Math" panose="02040503050406030204" pitchFamily="18" charset="0"/>
                        </a:rPr>
                        <m:t>一つの</m:t>
                      </m:r>
                      <m:r>
                        <a:rPr lang="ja-JP" altLang="en-US" i="1">
                          <a:latin typeface="Cambria Math" panose="02040503050406030204" pitchFamily="18" charset="0"/>
                        </a:rPr>
                        <m:t>操作に</m:t>
                      </m:r>
                      <m:r>
                        <a:rPr lang="ja-JP" altLang="en-US" i="1" smtClean="0">
                          <a:latin typeface="Cambria Math" panose="02040503050406030204" pitchFamily="18" charset="0"/>
                        </a:rPr>
                        <m:t>か</m:t>
                      </m:r>
                      <m:r>
                        <a:rPr kumimoji="1" lang="ja-JP" altLang="en-US" i="1" dirty="0" smtClean="0">
                          <a:latin typeface="Cambria Math" panose="02040503050406030204" pitchFamily="18" charset="0"/>
                        </a:rPr>
                        <m:t>かる</m:t>
                      </m:r>
                      <m:r>
                        <a:rPr lang="ja-JP" altLang="en-US" i="1" dirty="0">
                          <a:latin typeface="Cambria Math" panose="02040503050406030204" pitchFamily="18" charset="0"/>
                        </a:rPr>
                        <m:t>最悪の</m:t>
                      </m:r>
                      <m:r>
                        <a:rPr kumimoji="1" lang="ja-JP" altLang="en-US" i="1" dirty="0" smtClean="0">
                          <a:latin typeface="Cambria Math" panose="02040503050406030204" pitchFamily="18" charset="0"/>
                        </a:rPr>
                        <m:t>時間</m:t>
                      </m:r>
                      <m:r>
                        <a:rPr lang="en-US" altLang="ja-JP" i="1" dirty="0">
                          <a:latin typeface="Cambria Math" panose="02040503050406030204" pitchFamily="18" charset="0"/>
                        </a:rPr>
                        <m:t>×</m:t>
                      </m:r>
                      <m:r>
                        <a:rPr lang="ja-JP" altLang="en-US" i="1" dirty="0" smtClean="0">
                          <a:latin typeface="Cambria Math" panose="02040503050406030204" pitchFamily="18" charset="0"/>
                        </a:rPr>
                        <m:t>操作</m:t>
                      </m:r>
                      <m:r>
                        <a:rPr kumimoji="1" lang="ja-JP" altLang="en-US" i="1" dirty="0" smtClean="0">
                          <a:latin typeface="Cambria Math" panose="02040503050406030204" pitchFamily="18" charset="0"/>
                        </a:rPr>
                        <m:t>数</m:t>
                      </m:r>
                    </m:oMath>
                  </m:oMathPara>
                </a14:m>
                <a:endParaRPr kumimoji="1" lang="en-US" altLang="ja-JP"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t="-445"/>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fld id="{0265BF05-D7F5-40F9-878C-EC309DF2F567}" type="datetime1">
              <a:rPr lang="ja-JP" altLang="en-US" smtClean="0"/>
              <a:t>2019/4/22</a:t>
            </a:fld>
            <a:endParaRPr lang="ja-JP" altLang="en-US"/>
          </a:p>
        </p:txBody>
      </p:sp>
      <p:sp>
        <p:nvSpPr>
          <p:cNvPr id="5" name="スライド番号プレースホルダー 4"/>
          <p:cNvSpPr>
            <a:spLocks noGrp="1"/>
          </p:cNvSpPr>
          <p:nvPr>
            <p:ph type="sldNum" sz="quarter" idx="12"/>
          </p:nvPr>
        </p:nvSpPr>
        <p:spPr/>
        <p:txBody>
          <a:bodyPr/>
          <a:lstStyle/>
          <a:p>
            <a:fld id="{8D04A35C-791A-4919-992E-FA36A0706346}" type="slidenum">
              <a:rPr lang="ja-JP" altLang="en-US" smtClean="0"/>
              <a:pPr/>
              <a:t>4</a:t>
            </a:fld>
            <a:endParaRPr lang="ja-JP" altLang="en-US" dirty="0"/>
          </a:p>
        </p:txBody>
      </p:sp>
      <p:sp>
        <p:nvSpPr>
          <p:cNvPr id="6" name="タイトル 1"/>
          <p:cNvSpPr>
            <a:spLocks noGrp="1"/>
          </p:cNvSpPr>
          <p:nvPr>
            <p:ph type="title"/>
          </p:nvPr>
        </p:nvSpPr>
        <p:spPr>
          <a:xfrm>
            <a:off x="855264" y="218739"/>
            <a:ext cx="7406640" cy="399826"/>
          </a:xfrm>
        </p:spPr>
        <p:txBody>
          <a:bodyPr/>
          <a:lstStyle/>
          <a:p>
            <a:r>
              <a:rPr kumimoji="1" lang="en-US" altLang="ja-JP" dirty="0" smtClean="0"/>
              <a:t>1.2 Computational complexity</a:t>
            </a:r>
            <a:endParaRPr kumimoji="1" lang="ja-JP" altLang="en-US" dirty="0"/>
          </a:p>
        </p:txBody>
      </p:sp>
    </p:spTree>
    <p:extLst>
      <p:ext uri="{BB962C8B-B14F-4D97-AF65-F5344CB8AC3E}">
        <p14:creationId xmlns:p14="http://schemas.microsoft.com/office/powerpoint/2010/main" val="595803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 Computational complexity</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rgbClr val="FF0000"/>
                </a:solidFill>
              </a:rPr>
              <a:t>効率的なアルゴリズム</a:t>
            </a:r>
            <a:r>
              <a:rPr kumimoji="1" lang="ja-JP" altLang="en-US" dirty="0" smtClean="0"/>
              <a:t>とは，最悪ケースの実行時間が入力サイズの多項式で抑えられているアルゴリズムを意味する．</a:t>
            </a:r>
            <a:endParaRPr kumimoji="1" lang="en-US" altLang="ja-JP" dirty="0" smtClean="0"/>
          </a:p>
          <a:p>
            <a:r>
              <a:rPr kumimoji="1" lang="ja-JP" altLang="en-US" dirty="0" smtClean="0"/>
              <a:t>我々は，もし問題が</a:t>
            </a:r>
            <a:r>
              <a:rPr kumimoji="1" lang="ja-JP" altLang="en-US" dirty="0" smtClean="0">
                <a:solidFill>
                  <a:srgbClr val="FF0000"/>
                </a:solidFill>
              </a:rPr>
              <a:t>効率的なアルゴリズム</a:t>
            </a:r>
            <a:r>
              <a:rPr kumimoji="1" lang="ja-JP" altLang="en-US" dirty="0" smtClean="0"/>
              <a:t>を持つ場合は，その問題を</a:t>
            </a:r>
            <a:r>
              <a:rPr kumimoji="1" lang="ja-JP" altLang="en-US" dirty="0" smtClean="0">
                <a:solidFill>
                  <a:srgbClr val="FF0000"/>
                </a:solidFill>
              </a:rPr>
              <a:t>多項式時間計算可能</a:t>
            </a:r>
            <a:r>
              <a:rPr kumimoji="1" lang="ja-JP" altLang="en-US" dirty="0" smtClean="0"/>
              <a:t>と呼び，そうでない場合を</a:t>
            </a:r>
            <a:r>
              <a:rPr kumimoji="1" lang="ja-JP" altLang="en-US" dirty="0" smtClean="0">
                <a:solidFill>
                  <a:srgbClr val="0070C0"/>
                </a:solidFill>
              </a:rPr>
              <a:t>多項式時間計算不可能</a:t>
            </a:r>
            <a:r>
              <a:rPr kumimoji="1" lang="ja-JP" altLang="en-US" dirty="0" smtClean="0"/>
              <a:t>と呼ぶ．</a:t>
            </a:r>
            <a:r>
              <a:rPr kumimoji="1" lang="ja-JP" altLang="en-US" dirty="0" smtClean="0">
                <a:solidFill>
                  <a:srgbClr val="FF0000"/>
                </a:solidFill>
              </a:rPr>
              <a:t>多項式時間計算可能</a:t>
            </a:r>
            <a:r>
              <a:rPr kumimoji="1" lang="ja-JP" altLang="en-US" dirty="0" smtClean="0"/>
              <a:t>な</a:t>
            </a:r>
            <a:r>
              <a:rPr lang="ja-JP" altLang="en-US" dirty="0" smtClean="0"/>
              <a:t>問題の集合を</a:t>
            </a:r>
            <a:r>
              <a:rPr lang="en-US" altLang="ja-JP" dirty="0" smtClean="0">
                <a:solidFill>
                  <a:srgbClr val="FF0000"/>
                </a:solidFill>
              </a:rPr>
              <a:t>P</a:t>
            </a:r>
            <a:r>
              <a:rPr lang="ja-JP" altLang="en-US" dirty="0" smtClean="0"/>
              <a:t>と表す．</a:t>
            </a:r>
            <a:endParaRPr lang="en-US" altLang="ja-JP" dirty="0" smtClean="0"/>
          </a:p>
          <a:p>
            <a:r>
              <a:rPr lang="en-US" altLang="ja-JP" dirty="0" err="1" smtClean="0"/>
              <a:t>Cobham</a:t>
            </a:r>
            <a:r>
              <a:rPr lang="ja-JP" altLang="en-US" dirty="0" smtClean="0"/>
              <a:t>と</a:t>
            </a:r>
            <a:r>
              <a:rPr lang="en-US" altLang="ja-JP" dirty="0" smtClean="0"/>
              <a:t>Edmonds</a:t>
            </a:r>
            <a:r>
              <a:rPr lang="ja-JP" altLang="en-US" dirty="0" smtClean="0"/>
              <a:t>は，独立でこのアイデアを導入した．</a:t>
            </a:r>
            <a:endParaRPr lang="en-US" altLang="ja-JP" dirty="0" smtClean="0"/>
          </a:p>
          <a:p>
            <a:r>
              <a:rPr lang="ja-JP" altLang="en-US" dirty="0" smtClean="0"/>
              <a:t>その重要性</a:t>
            </a:r>
            <a:r>
              <a:rPr lang="ja-JP" altLang="en-US" dirty="0" smtClean="0"/>
              <a:t>には</a:t>
            </a:r>
            <a:r>
              <a:rPr lang="en-US" altLang="ja-JP" dirty="0" smtClean="0"/>
              <a:t>2</a:t>
            </a:r>
            <a:r>
              <a:rPr lang="ja-JP" altLang="en-US" dirty="0" err="1" smtClean="0"/>
              <a:t>つの</a:t>
            </a:r>
            <a:r>
              <a:rPr lang="ja-JP" altLang="en-US" dirty="0" smtClean="0"/>
              <a:t>理由がある</a:t>
            </a:r>
            <a:r>
              <a:rPr lang="ja-JP" altLang="en-US" dirty="0" smtClean="0"/>
              <a:t>．</a:t>
            </a:r>
            <a:endParaRPr lang="en-US" altLang="ja-JP" dirty="0" smtClean="0"/>
          </a:p>
          <a:p>
            <a:endParaRPr kumimoji="1" lang="ja-JP" altLang="en-US" dirty="0"/>
          </a:p>
        </p:txBody>
      </p:sp>
      <p:sp>
        <p:nvSpPr>
          <p:cNvPr id="4" name="日付プレースホルダー 3"/>
          <p:cNvSpPr>
            <a:spLocks noGrp="1"/>
          </p:cNvSpPr>
          <p:nvPr>
            <p:ph type="dt" sz="half" idx="10"/>
          </p:nvPr>
        </p:nvSpPr>
        <p:spPr/>
        <p:txBody>
          <a:bodyPr/>
          <a:lstStyle/>
          <a:p>
            <a:fld id="{0265BF05-D7F5-40F9-878C-EC309DF2F567}" type="datetime1">
              <a:rPr lang="ja-JP" altLang="en-US" smtClean="0"/>
              <a:t>2019/4/22</a:t>
            </a:fld>
            <a:endParaRPr lang="ja-JP" altLang="en-US"/>
          </a:p>
        </p:txBody>
      </p:sp>
      <p:sp>
        <p:nvSpPr>
          <p:cNvPr id="5" name="スライド番号プレースホルダー 4"/>
          <p:cNvSpPr>
            <a:spLocks noGrp="1"/>
          </p:cNvSpPr>
          <p:nvPr>
            <p:ph type="sldNum" sz="quarter" idx="12"/>
          </p:nvPr>
        </p:nvSpPr>
        <p:spPr/>
        <p:txBody>
          <a:bodyPr/>
          <a:lstStyle/>
          <a:p>
            <a:fld id="{8D04A35C-791A-4919-992E-FA36A0706346}" type="slidenum">
              <a:rPr lang="ja-JP" altLang="en-US" smtClean="0"/>
              <a:pPr/>
              <a:t>5</a:t>
            </a:fld>
            <a:endParaRPr lang="ja-JP" altLang="en-US" dirty="0"/>
          </a:p>
        </p:txBody>
      </p:sp>
    </p:spTree>
    <p:extLst>
      <p:ext uri="{BB962C8B-B14F-4D97-AF65-F5344CB8AC3E}">
        <p14:creationId xmlns:p14="http://schemas.microsoft.com/office/powerpoint/2010/main" val="2890596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 Computational complexity</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問題のサイズが大きくなるにしたがって</a:t>
            </a:r>
            <a:r>
              <a:rPr kumimoji="1" lang="ja-JP" altLang="en-US" dirty="0" smtClean="0"/>
              <a:t>，</a:t>
            </a:r>
            <a:r>
              <a:rPr kumimoji="1" lang="ja-JP" altLang="en-US" dirty="0" smtClean="0">
                <a:solidFill>
                  <a:srgbClr val="FF0000"/>
                </a:solidFill>
              </a:rPr>
              <a:t>多項式時間アルゴリズム</a:t>
            </a:r>
            <a:r>
              <a:rPr kumimoji="1" lang="ja-JP" altLang="en-US" dirty="0" smtClean="0"/>
              <a:t>は徐々に使えなくな</a:t>
            </a:r>
            <a:r>
              <a:rPr lang="ja-JP" altLang="en-US" dirty="0" smtClean="0"/>
              <a:t>ってい</a:t>
            </a:r>
            <a:r>
              <a:rPr lang="ja-JP" altLang="en-US" dirty="0"/>
              <a:t>く</a:t>
            </a:r>
            <a:r>
              <a:rPr lang="ja-JP" altLang="en-US" dirty="0" smtClean="0"/>
              <a:t>一方</a:t>
            </a:r>
            <a:r>
              <a:rPr lang="ja-JP" altLang="en-US" dirty="0" smtClean="0"/>
              <a:t>，</a:t>
            </a:r>
            <a:endParaRPr lang="en-US" altLang="ja-JP" dirty="0" smtClean="0"/>
          </a:p>
          <a:p>
            <a:r>
              <a:rPr lang="ja-JP" altLang="en-US" dirty="0" smtClean="0">
                <a:solidFill>
                  <a:srgbClr val="0070C0"/>
                </a:solidFill>
              </a:rPr>
              <a:t>非多項式</a:t>
            </a:r>
            <a:r>
              <a:rPr lang="ja-JP" altLang="en-US" dirty="0">
                <a:solidFill>
                  <a:srgbClr val="0070C0"/>
                </a:solidFill>
              </a:rPr>
              <a:t>時間アルゴリズム</a:t>
            </a:r>
            <a:r>
              <a:rPr lang="ja-JP" altLang="en-US" dirty="0" smtClean="0"/>
              <a:t>はある問題</a:t>
            </a:r>
            <a:r>
              <a:rPr lang="ja-JP" altLang="en-US" dirty="0"/>
              <a:t>の</a:t>
            </a:r>
            <a:r>
              <a:rPr lang="ja-JP" altLang="en-US" dirty="0" smtClean="0"/>
              <a:t>大きさに</a:t>
            </a:r>
            <a:r>
              <a:rPr lang="ja-JP" altLang="en-US" dirty="0"/>
              <a:t>近いところで</a:t>
            </a:r>
            <a:r>
              <a:rPr lang="ja-JP" altLang="en-US" dirty="0" smtClean="0"/>
              <a:t>は，アルゴリズム</a:t>
            </a:r>
            <a:r>
              <a:rPr lang="ja-JP" altLang="en-US" dirty="0"/>
              <a:t>は急速に完全に役に立たなく</a:t>
            </a:r>
            <a:r>
              <a:rPr lang="ja-JP" altLang="en-US" dirty="0" smtClean="0"/>
              <a:t>なり，一定</a:t>
            </a:r>
            <a:r>
              <a:rPr lang="ja-JP" altLang="en-US" dirty="0"/>
              <a:t>の係数</a:t>
            </a:r>
            <a:r>
              <a:rPr lang="ja-JP" altLang="en-US" dirty="0" smtClean="0"/>
              <a:t>で計算時間を多く与えたり，マシン</a:t>
            </a:r>
            <a:r>
              <a:rPr lang="ja-JP" altLang="en-US" dirty="0"/>
              <a:t>の速度</a:t>
            </a:r>
            <a:r>
              <a:rPr lang="ja-JP" altLang="en-US" dirty="0" smtClean="0"/>
              <a:t>を速くして</a:t>
            </a:r>
            <a:r>
              <a:rPr lang="ja-JP" altLang="en-US" dirty="0"/>
              <a:t>もそれほど役に</a:t>
            </a:r>
            <a:r>
              <a:rPr lang="ja-JP" altLang="en-US" dirty="0" smtClean="0"/>
              <a:t>立たない</a:t>
            </a:r>
            <a:r>
              <a:rPr lang="en-US" altLang="ja-JP" dirty="0" smtClean="0"/>
              <a:t>(</a:t>
            </a:r>
            <a:r>
              <a:rPr lang="ja-JP" altLang="en-US" dirty="0" smtClean="0"/>
              <a:t>図</a:t>
            </a:r>
            <a:r>
              <a:rPr lang="en-US" altLang="ja-JP" dirty="0" smtClean="0"/>
              <a:t>1.2.)</a:t>
            </a:r>
            <a:r>
              <a:rPr lang="ja-JP" altLang="en-US" dirty="0" err="1" smtClean="0"/>
              <a:t>．</a:t>
            </a:r>
            <a:endParaRPr lang="en-US" altLang="ja-JP" dirty="0" smtClean="0"/>
          </a:p>
          <a:p>
            <a:r>
              <a:rPr lang="ja-JP" altLang="en-US" dirty="0" smtClean="0"/>
              <a:t>さらに，効率的なアルゴリズムは通常，問題のいくつかの重要な構造に対応している一方，非効率的なアルゴリズムはしばしば組み合わせ爆発に敗北してしまうようなちからまかせ探索を行っている</a:t>
            </a:r>
            <a:r>
              <a:rPr lang="ja-JP" altLang="en-US" dirty="0"/>
              <a:t>．</a:t>
            </a:r>
            <a:endParaRPr lang="en-US" altLang="ja-JP" dirty="0" smtClean="0"/>
          </a:p>
          <a:p>
            <a:endParaRPr lang="en-US" altLang="ja-JP" dirty="0" smtClean="0"/>
          </a:p>
        </p:txBody>
      </p:sp>
      <p:sp>
        <p:nvSpPr>
          <p:cNvPr id="4" name="日付プレースホルダー 3"/>
          <p:cNvSpPr>
            <a:spLocks noGrp="1"/>
          </p:cNvSpPr>
          <p:nvPr>
            <p:ph type="dt" sz="half" idx="10"/>
          </p:nvPr>
        </p:nvSpPr>
        <p:spPr/>
        <p:txBody>
          <a:bodyPr/>
          <a:lstStyle/>
          <a:p>
            <a:fld id="{0265BF05-D7F5-40F9-878C-EC309DF2F567}" type="datetime1">
              <a:rPr lang="ja-JP" altLang="en-US" smtClean="0"/>
              <a:t>2019/4/22</a:t>
            </a:fld>
            <a:endParaRPr lang="ja-JP" altLang="en-US"/>
          </a:p>
        </p:txBody>
      </p:sp>
      <p:sp>
        <p:nvSpPr>
          <p:cNvPr id="5" name="スライド番号プレースホルダー 4"/>
          <p:cNvSpPr>
            <a:spLocks noGrp="1"/>
          </p:cNvSpPr>
          <p:nvPr>
            <p:ph type="sldNum" sz="quarter" idx="12"/>
          </p:nvPr>
        </p:nvSpPr>
        <p:spPr/>
        <p:txBody>
          <a:bodyPr/>
          <a:lstStyle/>
          <a:p>
            <a:fld id="{8D04A35C-791A-4919-992E-FA36A0706346}" type="slidenum">
              <a:rPr lang="ja-JP" altLang="en-US" smtClean="0"/>
              <a:pPr/>
              <a:t>6</a:t>
            </a:fld>
            <a:endParaRPr lang="ja-JP" altLang="en-US" dirty="0"/>
          </a:p>
        </p:txBody>
      </p:sp>
    </p:spTree>
    <p:extLst>
      <p:ext uri="{BB962C8B-B14F-4D97-AF65-F5344CB8AC3E}">
        <p14:creationId xmlns:p14="http://schemas.microsoft.com/office/powerpoint/2010/main" val="2053095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1.2 Computational complexity</a:t>
            </a:r>
            <a:endParaRPr kumimoji="1" lang="ja-JP" altLang="en-US"/>
          </a:p>
        </p:txBody>
      </p:sp>
      <mc:AlternateContent xmlns:mc="http://schemas.openxmlformats.org/markup-compatibility/2006" xmlns:a14="http://schemas.microsoft.com/office/drawing/2010/main">
        <mc:Choice Requires="a14">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2644280776"/>
                  </p:ext>
                </p:extLst>
              </p:nvPr>
            </p:nvGraphicFramePr>
            <p:xfrm>
              <a:off x="208476" y="1253606"/>
              <a:ext cx="8700216" cy="3916937"/>
            </p:xfrm>
            <a:graphic>
              <a:graphicData uri="http://schemas.openxmlformats.org/drawingml/2006/table">
                <a:tbl>
                  <a:tblPr firstRow="1" bandRow="1">
                    <a:tableStyleId>{5C22544A-7EE6-4342-B048-85BDC9FD1C3A}</a:tableStyleId>
                  </a:tblPr>
                  <a:tblGrid>
                    <a:gridCol w="1242888"/>
                    <a:gridCol w="1242888"/>
                    <a:gridCol w="1242888"/>
                    <a:gridCol w="1242888"/>
                    <a:gridCol w="1242888"/>
                    <a:gridCol w="1242888"/>
                    <a:gridCol w="1242888"/>
                  </a:tblGrid>
                  <a:tr h="370840">
                    <a:tc>
                      <a:txBody>
                        <a:bodyPr/>
                        <a:lstStyle/>
                        <a:p>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𝟏</m:t>
                                </m:r>
                                <m:r>
                                  <a:rPr kumimoji="1" lang="en-US" altLang="ja-JP" sz="2000" b="1" i="1" smtClean="0">
                                    <a:latin typeface="Cambria Math" panose="02040503050406030204" pitchFamily="18" charset="0"/>
                                  </a:rPr>
                                  <m:t>𝒔𝒆𝒄</m:t>
                                </m:r>
                              </m:oMath>
                            </m:oMathPara>
                          </a14:m>
                          <a:endParaRPr kumimoji="1" lang="en-US" altLang="ja-JP" sz="2000" b="1" dirty="0" smtClean="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𝟏</m:t>
                                </m:r>
                                <m:sSup>
                                  <m:sSupPr>
                                    <m:ctrlPr>
                                      <a:rPr kumimoji="1" lang="en-US" altLang="ja-JP" sz="2000" b="1" i="1" smtClean="0">
                                        <a:latin typeface="Cambria Math" panose="02040503050406030204" pitchFamily="18" charset="0"/>
                                      </a:rPr>
                                    </m:ctrlPr>
                                  </m:sSupPr>
                                  <m:e>
                                    <m:r>
                                      <a:rPr kumimoji="1" lang="en-US" altLang="ja-JP" sz="2000" b="1" i="1" smtClean="0">
                                        <a:latin typeface="Cambria Math" panose="02040503050406030204" pitchFamily="18" charset="0"/>
                                      </a:rPr>
                                      <m:t>𝟎</m:t>
                                    </m:r>
                                  </m:e>
                                  <m:sup>
                                    <m:r>
                                      <a:rPr kumimoji="1" lang="en-US" altLang="ja-JP" sz="2000" b="1" i="1" smtClean="0">
                                        <a:latin typeface="Cambria Math" panose="02040503050406030204" pitchFamily="18" charset="0"/>
                                      </a:rPr>
                                      <m:t>𝟐</m:t>
                                    </m:r>
                                  </m:sup>
                                </m:sSup>
                                <m:r>
                                  <a:rPr kumimoji="1" lang="en-US" altLang="ja-JP" sz="2000" b="1" i="1" smtClean="0">
                                    <a:latin typeface="Cambria Math" panose="02040503050406030204" pitchFamily="18" charset="0"/>
                                  </a:rPr>
                                  <m:t>𝒔𝒆𝒄</m:t>
                                </m:r>
                              </m:oMath>
                            </m:oMathPara>
                          </a14:m>
                          <a:endParaRPr kumimoji="1" lang="en-US" altLang="ja-JP" sz="2000" dirty="0" smtClean="0"/>
                        </a:p>
                        <a:p>
                          <a:pPr algn="ctr"/>
                          <a:r>
                            <a:rPr kumimoji="1" lang="en-US" altLang="ja-JP" sz="1800" dirty="0" smtClean="0"/>
                            <a:t>(1.7min)</a:t>
                          </a:r>
                          <a:endParaRPr kumimoji="1" lang="ja-JP" altLang="en-US" sz="18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𝟏</m:t>
                                </m:r>
                                <m:sSup>
                                  <m:sSupPr>
                                    <m:ctrlPr>
                                      <a:rPr kumimoji="1" lang="en-US" altLang="ja-JP" sz="2000" b="1" i="1" smtClean="0">
                                        <a:latin typeface="Cambria Math" panose="02040503050406030204" pitchFamily="18" charset="0"/>
                                      </a:rPr>
                                    </m:ctrlPr>
                                  </m:sSupPr>
                                  <m:e>
                                    <m:r>
                                      <a:rPr kumimoji="1" lang="en-US" altLang="ja-JP" sz="2000" b="1" i="1" smtClean="0">
                                        <a:latin typeface="Cambria Math" panose="02040503050406030204" pitchFamily="18" charset="0"/>
                                      </a:rPr>
                                      <m:t>𝟎</m:t>
                                    </m:r>
                                  </m:e>
                                  <m:sup>
                                    <m:r>
                                      <a:rPr kumimoji="1" lang="en-US" altLang="ja-JP" sz="2000" b="1" i="1" smtClean="0">
                                        <a:latin typeface="Cambria Math" panose="02040503050406030204" pitchFamily="18" charset="0"/>
                                      </a:rPr>
                                      <m:t>𝟒</m:t>
                                    </m:r>
                                  </m:sup>
                                </m:sSup>
                                <m:r>
                                  <a:rPr kumimoji="1" lang="en-US" altLang="ja-JP" sz="2000" b="1" i="1" smtClean="0">
                                    <a:latin typeface="Cambria Math" panose="02040503050406030204" pitchFamily="18" charset="0"/>
                                  </a:rPr>
                                  <m:t>𝒔𝒆𝒄</m:t>
                                </m:r>
                              </m:oMath>
                            </m:oMathPara>
                          </a14:m>
                          <a:endParaRPr kumimoji="1" lang="en-US" altLang="ja-JP" sz="2000" b="1" dirty="0" smtClean="0"/>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800" dirty="0" smtClean="0"/>
                            <a:t>(2.7hr)</a:t>
                          </a:r>
                          <a:endParaRPr kumimoji="1" lang="ja-JP" altLang="en-US" sz="180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𝟏</m:t>
                                </m:r>
                                <m:sSup>
                                  <m:sSupPr>
                                    <m:ctrlPr>
                                      <a:rPr kumimoji="1" lang="en-US" altLang="ja-JP" sz="2000" b="1" i="1" smtClean="0">
                                        <a:latin typeface="Cambria Math" panose="02040503050406030204" pitchFamily="18" charset="0"/>
                                      </a:rPr>
                                    </m:ctrlPr>
                                  </m:sSupPr>
                                  <m:e>
                                    <m:r>
                                      <a:rPr kumimoji="1" lang="en-US" altLang="ja-JP" sz="2000" b="1" i="1" smtClean="0">
                                        <a:latin typeface="Cambria Math" panose="02040503050406030204" pitchFamily="18" charset="0"/>
                                      </a:rPr>
                                      <m:t>𝟎</m:t>
                                    </m:r>
                                  </m:e>
                                  <m:sup>
                                    <m:r>
                                      <a:rPr kumimoji="1" lang="en-US" altLang="ja-JP" sz="2000" b="1" i="1" smtClean="0">
                                        <a:latin typeface="Cambria Math" panose="02040503050406030204" pitchFamily="18" charset="0"/>
                                      </a:rPr>
                                      <m:t>𝟔</m:t>
                                    </m:r>
                                  </m:sup>
                                </m:sSup>
                                <m:r>
                                  <a:rPr kumimoji="1" lang="en-US" altLang="ja-JP" sz="2000" b="1" i="1" smtClean="0">
                                    <a:latin typeface="Cambria Math" panose="02040503050406030204" pitchFamily="18" charset="0"/>
                                  </a:rPr>
                                  <m:t>𝒔𝒆𝒄</m:t>
                                </m:r>
                              </m:oMath>
                            </m:oMathPara>
                          </a14:m>
                          <a:endParaRPr kumimoji="1" lang="en-US" altLang="ja-JP" sz="2000" dirty="0" smtClean="0"/>
                        </a:p>
                        <a:p>
                          <a:pPr algn="ctr"/>
                          <a:r>
                            <a:rPr kumimoji="1" lang="en-US" altLang="ja-JP" sz="1800" dirty="0" smtClean="0"/>
                            <a:t>(12DAYS)</a:t>
                          </a:r>
                          <a:endParaRPr kumimoji="1" lang="ja-JP" altLang="en-US" sz="180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𝟏</m:t>
                                </m:r>
                                <m:sSup>
                                  <m:sSupPr>
                                    <m:ctrlPr>
                                      <a:rPr kumimoji="1" lang="en-US" altLang="ja-JP" sz="2000" b="1" i="1" smtClean="0">
                                        <a:latin typeface="Cambria Math" panose="02040503050406030204" pitchFamily="18" charset="0"/>
                                      </a:rPr>
                                    </m:ctrlPr>
                                  </m:sSupPr>
                                  <m:e>
                                    <m:r>
                                      <a:rPr kumimoji="1" lang="en-US" altLang="ja-JP" sz="2000" b="1" i="1" smtClean="0">
                                        <a:latin typeface="Cambria Math" panose="02040503050406030204" pitchFamily="18" charset="0"/>
                                      </a:rPr>
                                      <m:t>𝟎</m:t>
                                    </m:r>
                                  </m:e>
                                  <m:sup>
                                    <m:r>
                                      <a:rPr kumimoji="1" lang="en-US" altLang="ja-JP" sz="2000" b="1" i="1" smtClean="0">
                                        <a:latin typeface="Cambria Math" panose="02040503050406030204" pitchFamily="18" charset="0"/>
                                      </a:rPr>
                                      <m:t>𝟖</m:t>
                                    </m:r>
                                  </m:sup>
                                </m:sSup>
                                <m:r>
                                  <a:rPr kumimoji="1" lang="en-US" altLang="ja-JP" sz="2000" b="1" i="1" smtClean="0">
                                    <a:latin typeface="Cambria Math" panose="02040503050406030204" pitchFamily="18" charset="0"/>
                                  </a:rPr>
                                  <m:t>𝒔𝒆𝒄</m:t>
                                </m:r>
                              </m:oMath>
                            </m:oMathPara>
                          </a14:m>
                          <a:endParaRPr kumimoji="1" lang="en-US" altLang="ja-JP" sz="2000" b="1" dirty="0" smtClean="0"/>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800" dirty="0" smtClean="0"/>
                            <a:t>(3YEARS)</a:t>
                          </a:r>
                          <a:endParaRPr kumimoji="1" lang="ja-JP" altLang="en-US" sz="1800" dirty="0" smtClean="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𝟏</m:t>
                                </m:r>
                                <m:sSup>
                                  <m:sSupPr>
                                    <m:ctrlPr>
                                      <a:rPr kumimoji="1" lang="en-US" altLang="ja-JP" sz="2000" b="1" i="1" smtClean="0">
                                        <a:latin typeface="Cambria Math" panose="02040503050406030204" pitchFamily="18" charset="0"/>
                                      </a:rPr>
                                    </m:ctrlPr>
                                  </m:sSupPr>
                                  <m:e>
                                    <m:r>
                                      <a:rPr kumimoji="1" lang="en-US" altLang="ja-JP" sz="2000" b="1" i="1" smtClean="0">
                                        <a:latin typeface="Cambria Math" panose="02040503050406030204" pitchFamily="18" charset="0"/>
                                      </a:rPr>
                                      <m:t>𝟎</m:t>
                                    </m:r>
                                  </m:e>
                                  <m:sup>
                                    <m:r>
                                      <a:rPr kumimoji="1" lang="en-US" altLang="ja-JP" sz="2000" b="1" i="1" smtClean="0">
                                        <a:latin typeface="Cambria Math" panose="02040503050406030204" pitchFamily="18" charset="0"/>
                                      </a:rPr>
                                      <m:t>𝟏𝟎</m:t>
                                    </m:r>
                                  </m:sup>
                                </m:sSup>
                                <m:r>
                                  <a:rPr kumimoji="1" lang="en-US" altLang="ja-JP" sz="2000" b="1" i="1" smtClean="0">
                                    <a:latin typeface="Cambria Math" panose="02040503050406030204" pitchFamily="18" charset="0"/>
                                  </a:rPr>
                                  <m:t>𝒔𝒆𝒄</m:t>
                                </m:r>
                              </m:oMath>
                            </m:oMathPara>
                          </a14:m>
                          <a:endParaRPr kumimoji="1" lang="en-US" altLang="ja-JP" sz="2000" dirty="0" smtClean="0"/>
                        </a:p>
                        <a:p>
                          <a:pPr algn="ctr"/>
                          <a:r>
                            <a:rPr kumimoji="1" lang="en-US" altLang="ja-JP" sz="2000" dirty="0" smtClean="0"/>
                            <a:t>(3CENT.)</a:t>
                          </a:r>
                          <a:endParaRPr kumimoji="1" lang="ja-JP" altLang="en-US" sz="2000" dirty="0"/>
                        </a:p>
                      </a:txBody>
                      <a:tcPr/>
                    </a:tc>
                  </a:tr>
                  <a:tr h="370840">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1000</m:t>
                                </m:r>
                                <m:r>
                                  <a:rPr kumimoji="1" lang="en-US" altLang="ja-JP" sz="2000" b="0" i="1" smtClean="0">
                                    <a:latin typeface="Cambria Math" panose="02040503050406030204" pitchFamily="18" charset="0"/>
                                  </a:rPr>
                                  <m:t>𝑛</m:t>
                                </m:r>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10</m:t>
                                    </m:r>
                                  </m:e>
                                  <m:sup>
                                    <m:r>
                                      <a:rPr kumimoji="1" lang="en-US" altLang="ja-JP" sz="2000" b="0" i="1" smtClean="0">
                                        <a:latin typeface="Cambria Math" panose="02040503050406030204" pitchFamily="18" charset="0"/>
                                      </a:rPr>
                                      <m:t>3</m:t>
                                    </m:r>
                                  </m:sup>
                                </m:sSup>
                              </m:oMath>
                            </m:oMathPara>
                          </a14:m>
                          <a:endParaRPr kumimoji="1" lang="en-US" altLang="ja-JP" sz="2000" b="0"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10</m:t>
                                    </m:r>
                                  </m:e>
                                  <m:sup>
                                    <m:r>
                                      <a:rPr kumimoji="1" lang="en-US" altLang="ja-JP" sz="2000" b="0" i="1" smtClean="0">
                                        <a:latin typeface="Cambria Math" panose="02040503050406030204" pitchFamily="18" charset="0"/>
                                      </a:rPr>
                                      <m:t>5</m:t>
                                    </m:r>
                                  </m:sup>
                                </m:sSup>
                              </m:oMath>
                            </m:oMathPara>
                          </a14:m>
                          <a:endParaRPr kumimoji="1" lang="en-US" altLang="ja-JP" sz="2000" b="0" dirty="0" smtClean="0"/>
                        </a:p>
                      </a:txBody>
                      <a:tcPr/>
                    </a:tc>
                    <a:tc>
                      <a:txBody>
                        <a:bodyPr/>
                        <a:lstStyle/>
                        <a:p>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10</m:t>
                                    </m:r>
                                  </m:e>
                                  <m:sup>
                                    <m:r>
                                      <a:rPr kumimoji="1" lang="en-US" altLang="ja-JP" sz="2000" b="0" i="1" smtClean="0">
                                        <a:latin typeface="Cambria Math" panose="02040503050406030204" pitchFamily="18" charset="0"/>
                                      </a:rPr>
                                      <m:t>7</m:t>
                                    </m:r>
                                  </m:sup>
                                </m:sSup>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10</m:t>
                                    </m:r>
                                  </m:e>
                                  <m:sup>
                                    <m:r>
                                      <a:rPr kumimoji="1" lang="en-US" altLang="ja-JP" sz="2000" b="0" i="1" smtClean="0">
                                        <a:latin typeface="Cambria Math" panose="02040503050406030204" pitchFamily="18" charset="0"/>
                                      </a:rPr>
                                      <m:t>9</m:t>
                                    </m:r>
                                  </m:sup>
                                </m:sSup>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10</m:t>
                                    </m:r>
                                  </m:e>
                                  <m:sup>
                                    <m:r>
                                      <a:rPr kumimoji="1" lang="en-US" altLang="ja-JP" sz="2000" b="0" i="1" smtClean="0">
                                        <a:latin typeface="Cambria Math" panose="02040503050406030204" pitchFamily="18" charset="0"/>
                                      </a:rPr>
                                      <m:t>11</m:t>
                                    </m:r>
                                  </m:sup>
                                </m:sSup>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10</m:t>
                                    </m:r>
                                  </m:e>
                                  <m:sup>
                                    <m:r>
                                      <a:rPr kumimoji="1" lang="en-US" altLang="ja-JP" sz="2000" b="0" i="1" smtClean="0">
                                        <a:latin typeface="Cambria Math" panose="02040503050406030204" pitchFamily="18" charset="0"/>
                                      </a:rPr>
                                      <m:t>13</m:t>
                                    </m:r>
                                  </m:sup>
                                </m:sSup>
                              </m:oMath>
                            </m:oMathPara>
                          </a14:m>
                          <a:endParaRPr kumimoji="1" lang="ja-JP" altLang="en-US" sz="2000" dirty="0"/>
                        </a:p>
                      </a:txBody>
                      <a:tcPr/>
                    </a:tc>
                  </a:tr>
                  <a:tr h="370840">
                    <a:tc>
                      <a:txBody>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1000</m:t>
                                </m:r>
                                <m:r>
                                  <a:rPr kumimoji="1" lang="en-US" altLang="ja-JP" sz="1800" b="0" i="1" smtClean="0">
                                    <a:latin typeface="Cambria Math" panose="02040503050406030204" pitchFamily="18" charset="0"/>
                                  </a:rPr>
                                  <m:t>𝑛</m:t>
                                </m:r>
                                <m:func>
                                  <m:funcPr>
                                    <m:ctrlPr>
                                      <a:rPr kumimoji="1" lang="en-US" altLang="ja-JP" sz="1800" b="0" i="1" smtClean="0">
                                        <a:latin typeface="Cambria Math" panose="02040503050406030204" pitchFamily="18" charset="0"/>
                                      </a:rPr>
                                    </m:ctrlPr>
                                  </m:funcPr>
                                  <m:fName>
                                    <m:r>
                                      <m:rPr>
                                        <m:sty m:val="p"/>
                                      </m:rPr>
                                      <a:rPr kumimoji="1" lang="en-US" altLang="ja-JP" sz="1800" b="0" i="0" smtClean="0">
                                        <a:latin typeface="Cambria Math" panose="02040503050406030204" pitchFamily="18" charset="0"/>
                                      </a:rPr>
                                      <m:t>log</m:t>
                                    </m:r>
                                  </m:fName>
                                  <m:e>
                                    <m:r>
                                      <a:rPr kumimoji="1" lang="en-US" altLang="ja-JP" sz="1800" b="0" i="1" smtClean="0">
                                        <a:latin typeface="Cambria Math" panose="02040503050406030204" pitchFamily="18" charset="0"/>
                                      </a:rPr>
                                      <m:t>𝑛</m:t>
                                    </m:r>
                                  </m:e>
                                </m:func>
                              </m:oMath>
                            </m:oMathPara>
                          </a14:m>
                          <a:endParaRPr kumimoji="1" lang="ja-JP" altLang="en-US" sz="14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1.4×</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10</m:t>
                                    </m:r>
                                  </m:e>
                                  <m:sup>
                                    <m:r>
                                      <a:rPr kumimoji="1" lang="en-US" altLang="ja-JP" sz="2000" b="0" i="1" smtClean="0">
                                        <a:latin typeface="Cambria Math" panose="02040503050406030204" pitchFamily="18" charset="0"/>
                                      </a:rPr>
                                      <m:t>2</m:t>
                                    </m:r>
                                  </m:sup>
                                </m:sSup>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7.7×</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10</m:t>
                                    </m:r>
                                  </m:e>
                                  <m:sup>
                                    <m:r>
                                      <a:rPr kumimoji="1" lang="en-US" altLang="ja-JP" sz="2000" b="0" i="1" smtClean="0">
                                        <a:latin typeface="Cambria Math" panose="02040503050406030204" pitchFamily="18" charset="0"/>
                                      </a:rPr>
                                      <m:t>3</m:t>
                                    </m:r>
                                  </m:sup>
                                </m:sSup>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5.2×</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10</m:t>
                                    </m:r>
                                  </m:e>
                                  <m:sup>
                                    <m:r>
                                      <a:rPr kumimoji="1" lang="en-US" altLang="ja-JP" sz="2000" b="0" i="1" smtClean="0">
                                        <a:latin typeface="Cambria Math" panose="02040503050406030204" pitchFamily="18" charset="0"/>
                                      </a:rPr>
                                      <m:t>5</m:t>
                                    </m:r>
                                  </m:sup>
                                </m:sSup>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3.9×</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10</m:t>
                                    </m:r>
                                  </m:e>
                                  <m:sup>
                                    <m:r>
                                      <a:rPr kumimoji="1" lang="en-US" altLang="ja-JP" sz="2000" b="0" i="1" smtClean="0">
                                        <a:latin typeface="Cambria Math" panose="02040503050406030204" pitchFamily="18" charset="0"/>
                                      </a:rPr>
                                      <m:t>7</m:t>
                                    </m:r>
                                  </m:sup>
                                </m:sSup>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3.1×</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10</m:t>
                                    </m:r>
                                  </m:e>
                                  <m:sup>
                                    <m:r>
                                      <a:rPr kumimoji="1" lang="en-US" altLang="ja-JP" sz="2000" b="0" i="1" smtClean="0">
                                        <a:latin typeface="Cambria Math" panose="02040503050406030204" pitchFamily="18" charset="0"/>
                                      </a:rPr>
                                      <m:t>9</m:t>
                                    </m:r>
                                  </m:sup>
                                </m:sSup>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2.6×</m:t>
                                </m:r>
                                <m:sSup>
                                  <m:sSupPr>
                                    <m:ctrlPr>
                                      <a:rPr kumimoji="1" lang="en-US" altLang="ja-JP" sz="1800" b="0" i="1" smtClean="0">
                                        <a:latin typeface="Cambria Math" panose="02040503050406030204" pitchFamily="18" charset="0"/>
                                      </a:rPr>
                                    </m:ctrlPr>
                                  </m:sSupPr>
                                  <m:e>
                                    <m:r>
                                      <a:rPr kumimoji="1" lang="en-US" altLang="ja-JP" sz="1800" b="0" i="1" smtClean="0">
                                        <a:latin typeface="Cambria Math" panose="02040503050406030204" pitchFamily="18" charset="0"/>
                                      </a:rPr>
                                      <m:t>10</m:t>
                                    </m:r>
                                  </m:e>
                                  <m:sup>
                                    <m:r>
                                      <a:rPr kumimoji="1" lang="en-US" altLang="ja-JP" sz="1800" b="0" i="1" smtClean="0">
                                        <a:latin typeface="Cambria Math" panose="02040503050406030204" pitchFamily="18" charset="0"/>
                                      </a:rPr>
                                      <m:t>11</m:t>
                                    </m:r>
                                  </m:sup>
                                </m:sSup>
                              </m:oMath>
                            </m:oMathPara>
                          </a14:m>
                          <a:endParaRPr kumimoji="1" lang="ja-JP" altLang="en-US" sz="2000" dirty="0"/>
                        </a:p>
                      </a:txBody>
                      <a:tcPr/>
                    </a:tc>
                  </a:tr>
                  <a:tr h="370840">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1000</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𝑛</m:t>
                                    </m:r>
                                  </m:e>
                                  <m:sup>
                                    <m:r>
                                      <a:rPr kumimoji="1" lang="en-US" altLang="ja-JP" sz="2000" b="0" i="1" smtClean="0">
                                        <a:latin typeface="Cambria Math" panose="02040503050406030204" pitchFamily="18" charset="0"/>
                                      </a:rPr>
                                      <m:t>2</m:t>
                                    </m:r>
                                  </m:sup>
                                </m:sSup>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10</m:t>
                                    </m:r>
                                  </m:e>
                                  <m:sup>
                                    <m:r>
                                      <a:rPr kumimoji="1" lang="en-US" altLang="ja-JP" sz="2000" b="0" i="1" smtClean="0">
                                        <a:latin typeface="Cambria Math" panose="02040503050406030204" pitchFamily="18" charset="0"/>
                                      </a:rPr>
                                      <m:t>2</m:t>
                                    </m:r>
                                  </m:sup>
                                </m:sSup>
                              </m:oMath>
                            </m:oMathPara>
                          </a14:m>
                          <a:endParaRPr kumimoji="1" lang="en-US" altLang="ja-JP" sz="2000" b="0" dirty="0" smtClean="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10</m:t>
                                    </m:r>
                                  </m:e>
                                  <m:sup>
                                    <m:r>
                                      <a:rPr kumimoji="1" lang="en-US" altLang="ja-JP" sz="2000" b="0" i="1" smtClean="0">
                                        <a:latin typeface="Cambria Math" panose="02040503050406030204" pitchFamily="18" charset="0"/>
                                      </a:rPr>
                                      <m:t>3</m:t>
                                    </m:r>
                                  </m:sup>
                                </m:sSup>
                              </m:oMath>
                            </m:oMathPara>
                          </a14:m>
                          <a:endParaRPr kumimoji="1" lang="en-US" altLang="ja-JP" sz="2000" b="0" dirty="0" smtClean="0"/>
                        </a:p>
                      </a:txBody>
                      <a:tcPr/>
                    </a:tc>
                    <a:tc>
                      <a:txBody>
                        <a:bodyPr/>
                        <a:lstStyle/>
                        <a:p>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10</m:t>
                                    </m:r>
                                  </m:e>
                                  <m:sup>
                                    <m:r>
                                      <a:rPr kumimoji="1" lang="en-US" altLang="ja-JP" sz="2000" b="0" i="1" smtClean="0">
                                        <a:latin typeface="Cambria Math" panose="02040503050406030204" pitchFamily="18" charset="0"/>
                                      </a:rPr>
                                      <m:t>4</m:t>
                                    </m:r>
                                  </m:sup>
                                </m:sSup>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10</m:t>
                                    </m:r>
                                  </m:e>
                                  <m:sup>
                                    <m:r>
                                      <a:rPr kumimoji="1" lang="en-US" altLang="ja-JP" sz="2000" b="0" i="1" smtClean="0">
                                        <a:latin typeface="Cambria Math" panose="02040503050406030204" pitchFamily="18" charset="0"/>
                                      </a:rPr>
                                      <m:t>5</m:t>
                                    </m:r>
                                  </m:sup>
                                </m:sSup>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10</m:t>
                                    </m:r>
                                  </m:e>
                                  <m:sup>
                                    <m:r>
                                      <a:rPr kumimoji="1" lang="en-US" altLang="ja-JP" sz="2000" b="0" i="1" smtClean="0">
                                        <a:latin typeface="Cambria Math" panose="02040503050406030204" pitchFamily="18" charset="0"/>
                                      </a:rPr>
                                      <m:t>6</m:t>
                                    </m:r>
                                  </m:sup>
                                </m:sSup>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10</m:t>
                                    </m:r>
                                  </m:e>
                                  <m:sup>
                                    <m:r>
                                      <a:rPr kumimoji="1" lang="en-US" altLang="ja-JP" sz="2000" b="0" i="1" smtClean="0">
                                        <a:latin typeface="Cambria Math" panose="02040503050406030204" pitchFamily="18" charset="0"/>
                                      </a:rPr>
                                      <m:t>7</m:t>
                                    </m:r>
                                  </m:sup>
                                </m:sSup>
                              </m:oMath>
                            </m:oMathPara>
                          </a14:m>
                          <a:endParaRPr kumimoji="1" lang="ja-JP" altLang="en-US" sz="2000" dirty="0"/>
                        </a:p>
                      </a:txBody>
                      <a:tcPr/>
                    </a:tc>
                  </a:tr>
                  <a:tr h="370840">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10</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𝑛</m:t>
                                    </m:r>
                                  </m:e>
                                  <m:sup>
                                    <m:r>
                                      <a:rPr kumimoji="1" lang="en-US" altLang="ja-JP" sz="2000" b="0" i="1" smtClean="0">
                                        <a:latin typeface="Cambria Math" panose="02040503050406030204" pitchFamily="18" charset="0"/>
                                      </a:rPr>
                                      <m:t>3</m:t>
                                    </m:r>
                                  </m:sup>
                                </m:sSup>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46</m:t>
                                </m:r>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2.1×</m:t>
                                </m:r>
                                <m:sSup>
                                  <m:sSupPr>
                                    <m:ctrlPr>
                                      <a:rPr kumimoji="1" lang="en-US" altLang="ja-JP" sz="2000" b="0" i="1" smtClean="0">
                                        <a:latin typeface="Cambria Math" panose="02040503050406030204" pitchFamily="18" charset="0"/>
                                      </a:rPr>
                                    </m:ctrlPr>
                                  </m:sSupPr>
                                  <m:e>
                                    <m:r>
                                      <a:rPr kumimoji="1" lang="en-US" altLang="ja-JP" sz="2000" b="0" i="0" smtClean="0">
                                        <a:latin typeface="Cambria Math" panose="02040503050406030204" pitchFamily="18" charset="0"/>
                                      </a:rPr>
                                      <m:t>10</m:t>
                                    </m:r>
                                  </m:e>
                                  <m:sup>
                                    <m:r>
                                      <a:rPr kumimoji="1" lang="en-US" altLang="ja-JP" sz="2000" b="0" i="0" smtClean="0">
                                        <a:latin typeface="Cambria Math" panose="02040503050406030204" pitchFamily="18" charset="0"/>
                                      </a:rPr>
                                      <m:t>2</m:t>
                                    </m:r>
                                  </m:sup>
                                </m:sSup>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10</m:t>
                                    </m:r>
                                  </m:e>
                                  <m:sup>
                                    <m:r>
                                      <a:rPr kumimoji="1" lang="en-US" altLang="ja-JP" sz="2000" b="0" i="1" smtClean="0">
                                        <a:latin typeface="Cambria Math" panose="02040503050406030204" pitchFamily="18" charset="0"/>
                                      </a:rPr>
                                      <m:t>3</m:t>
                                    </m:r>
                                  </m:sup>
                                </m:sSup>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4.6×</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10</m:t>
                                    </m:r>
                                  </m:e>
                                  <m:sup>
                                    <m:r>
                                      <a:rPr kumimoji="1" lang="en-US" altLang="ja-JP" sz="2000" b="0" i="1" smtClean="0">
                                        <a:latin typeface="Cambria Math" panose="02040503050406030204" pitchFamily="18" charset="0"/>
                                      </a:rPr>
                                      <m:t>3</m:t>
                                    </m:r>
                                  </m:sup>
                                </m:sSup>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2.1×</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10</m:t>
                                    </m:r>
                                  </m:e>
                                  <m:sup>
                                    <m:r>
                                      <a:rPr kumimoji="1" lang="en-US" altLang="ja-JP" sz="2000" b="0" i="1" smtClean="0">
                                        <a:latin typeface="Cambria Math" panose="02040503050406030204" pitchFamily="18" charset="0"/>
                                      </a:rPr>
                                      <m:t>4</m:t>
                                    </m:r>
                                  </m:sup>
                                </m:sSup>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10</m:t>
                                    </m:r>
                                  </m:e>
                                  <m:sup>
                                    <m:r>
                                      <a:rPr kumimoji="1" lang="en-US" altLang="ja-JP" sz="2000" b="0" i="1" smtClean="0">
                                        <a:latin typeface="Cambria Math" panose="02040503050406030204" pitchFamily="18" charset="0"/>
                                      </a:rPr>
                                      <m:t>5</m:t>
                                    </m:r>
                                  </m:sup>
                                </m:sSup>
                              </m:oMath>
                            </m:oMathPara>
                          </a14:m>
                          <a:endParaRPr kumimoji="1" lang="ja-JP" altLang="en-US" sz="2000" dirty="0"/>
                        </a:p>
                      </a:txBody>
                      <a:tcPr/>
                    </a:tc>
                  </a:tr>
                  <a:tr h="370840">
                    <a:tc>
                      <a:txBody>
                        <a:bodyPr/>
                        <a:lstStyle/>
                        <a:p>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𝑛</m:t>
                                    </m:r>
                                  </m:e>
                                  <m:sup>
                                    <m:func>
                                      <m:funcPr>
                                        <m:ctrlPr>
                                          <a:rPr kumimoji="1" lang="en-US" altLang="ja-JP" sz="2000" b="0" i="1" smtClean="0">
                                            <a:latin typeface="Cambria Math" panose="02040503050406030204" pitchFamily="18" charset="0"/>
                                          </a:rPr>
                                        </m:ctrlPr>
                                      </m:funcPr>
                                      <m:fName>
                                        <m:r>
                                          <m:rPr>
                                            <m:sty m:val="p"/>
                                          </m:rPr>
                                          <a:rPr kumimoji="1" lang="en-US" altLang="ja-JP" sz="2000" b="0" i="0" smtClean="0">
                                            <a:latin typeface="Cambria Math" panose="02040503050406030204" pitchFamily="18" charset="0"/>
                                          </a:rPr>
                                          <m:t>log</m:t>
                                        </m:r>
                                      </m:fName>
                                      <m:e>
                                        <m:r>
                                          <a:rPr kumimoji="1" lang="en-US" altLang="ja-JP" sz="2000" b="0" i="1" smtClean="0">
                                            <a:latin typeface="Cambria Math" panose="02040503050406030204" pitchFamily="18" charset="0"/>
                                          </a:rPr>
                                          <m:t>𝑛</m:t>
                                        </m:r>
                                      </m:e>
                                    </m:func>
                                  </m:sup>
                                </m:sSup>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22</m:t>
                                </m:r>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36</m:t>
                                </m:r>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54</m:t>
                                </m:r>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79</m:t>
                                </m:r>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112</m:t>
                                </m:r>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156</m:t>
                                </m:r>
                              </m:oMath>
                            </m:oMathPara>
                          </a14:m>
                          <a:endParaRPr kumimoji="1" lang="ja-JP" altLang="en-US" sz="2000" dirty="0"/>
                        </a:p>
                      </a:txBody>
                      <a:tcPr/>
                    </a:tc>
                  </a:tr>
                  <a:tr h="370840">
                    <a:tc>
                      <a:txBody>
                        <a:bodyPr/>
                        <a:lstStyle/>
                        <a:p>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2</m:t>
                                    </m:r>
                                  </m:e>
                                  <m:sup>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/3</m:t>
                                    </m:r>
                                  </m:sup>
                                </m:sSup>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59</m:t>
                                </m:r>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79</m:t>
                                </m:r>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99</m:t>
                                </m:r>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119</m:t>
                                </m:r>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139</m:t>
                                </m:r>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159</m:t>
                                </m:r>
                              </m:oMath>
                            </m:oMathPara>
                          </a14:m>
                          <a:endParaRPr kumimoji="1" lang="ja-JP" altLang="en-US" sz="2000" dirty="0"/>
                        </a:p>
                      </a:txBody>
                      <a:tcPr/>
                    </a:tc>
                  </a:tr>
                  <a:tr h="370840">
                    <a:tc>
                      <a:txBody>
                        <a:bodyPr/>
                        <a:lstStyle/>
                        <a:p>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2</m:t>
                                    </m:r>
                                  </m:e>
                                  <m:sup>
                                    <m:r>
                                      <a:rPr kumimoji="1" lang="en-US" altLang="ja-JP" sz="2000" b="0" i="1" smtClean="0">
                                        <a:latin typeface="Cambria Math" panose="02040503050406030204" pitchFamily="18" charset="0"/>
                                      </a:rPr>
                                      <m:t>𝑛</m:t>
                                    </m:r>
                                  </m:sup>
                                </m:sSup>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19</m:t>
                                </m:r>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26</m:t>
                                </m:r>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33</m:t>
                                </m:r>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39</m:t>
                                </m:r>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46</m:t>
                                </m:r>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53</m:t>
                                </m:r>
                              </m:oMath>
                            </m:oMathPara>
                          </a14:m>
                          <a:endParaRPr kumimoji="1" lang="ja-JP" altLang="en-US" sz="2000" dirty="0"/>
                        </a:p>
                      </a:txBody>
                      <a:tcPr/>
                    </a:tc>
                  </a:tr>
                  <a:tr h="370840">
                    <a:tc>
                      <a:txBody>
                        <a:bodyPr/>
                        <a:lstStyle/>
                        <a:p>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3</m:t>
                                    </m:r>
                                  </m:e>
                                  <m:sup>
                                    <m:r>
                                      <a:rPr kumimoji="1" lang="en-US" altLang="ja-JP" sz="2000" b="0" i="1" smtClean="0">
                                        <a:latin typeface="Cambria Math" panose="02040503050406030204" pitchFamily="18" charset="0"/>
                                      </a:rPr>
                                      <m:t>𝑛</m:t>
                                    </m:r>
                                  </m:sup>
                                </m:sSup>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12</m:t>
                                </m:r>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16</m:t>
                                </m:r>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20</m:t>
                                </m:r>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25</m:t>
                                </m:r>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29</m:t>
                                </m:r>
                              </m:oMath>
                            </m:oMathPara>
                          </a14:m>
                          <a:endParaRPr kumimoji="1" lang="ja-JP" altLang="en-US" sz="2000"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33</m:t>
                                </m:r>
                              </m:oMath>
                            </m:oMathPara>
                          </a14:m>
                          <a:endParaRPr kumimoji="1" lang="ja-JP" altLang="en-US" sz="2000" dirty="0"/>
                        </a:p>
                      </a:txBody>
                      <a:tcPr/>
                    </a:tc>
                  </a:tr>
                </a:tbl>
              </a:graphicData>
            </a:graphic>
          </p:graphicFrame>
        </mc:Choice>
        <mc:Fallback xmlns="">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2644280776"/>
                  </p:ext>
                </p:extLst>
              </p:nvPr>
            </p:nvGraphicFramePr>
            <p:xfrm>
              <a:off x="208476" y="1253606"/>
              <a:ext cx="8700216" cy="3916937"/>
            </p:xfrm>
            <a:graphic>
              <a:graphicData uri="http://schemas.openxmlformats.org/drawingml/2006/table">
                <a:tbl>
                  <a:tblPr firstRow="1" bandRow="1">
                    <a:tableStyleId>{5C22544A-7EE6-4342-B048-85BDC9FD1C3A}</a:tableStyleId>
                  </a:tblPr>
                  <a:tblGrid>
                    <a:gridCol w="1242888"/>
                    <a:gridCol w="1242888"/>
                    <a:gridCol w="1242888"/>
                    <a:gridCol w="1242888"/>
                    <a:gridCol w="1242888"/>
                    <a:gridCol w="1242888"/>
                    <a:gridCol w="1242888"/>
                  </a:tblGrid>
                  <a:tr h="707962">
                    <a:tc>
                      <a:txBody>
                        <a:bodyPr/>
                        <a:lstStyle/>
                        <a:p>
                          <a:endParaRPr kumimoji="1" lang="ja-JP" altLang="en-US" dirty="0"/>
                        </a:p>
                      </a:txBody>
                      <a:tcPr/>
                    </a:tc>
                    <a:tc>
                      <a:txBody>
                        <a:bodyPr/>
                        <a:lstStyle/>
                        <a:p>
                          <a:endParaRPr lang="ja-JP"/>
                        </a:p>
                      </a:txBody>
                      <a:tcPr>
                        <a:blipFill rotWithShape="0">
                          <a:blip r:embed="rId2"/>
                          <a:stretch>
                            <a:fillRect l="-100490" t="-862" r="-501961" b="-456897"/>
                          </a:stretch>
                        </a:blipFill>
                      </a:tcPr>
                    </a:tc>
                    <a:tc>
                      <a:txBody>
                        <a:bodyPr/>
                        <a:lstStyle/>
                        <a:p>
                          <a:endParaRPr lang="ja-JP"/>
                        </a:p>
                      </a:txBody>
                      <a:tcPr>
                        <a:blipFill rotWithShape="0">
                          <a:blip r:embed="rId2"/>
                          <a:stretch>
                            <a:fillRect l="-200490" t="-862" r="-401961" b="-456897"/>
                          </a:stretch>
                        </a:blipFill>
                      </a:tcPr>
                    </a:tc>
                    <a:tc>
                      <a:txBody>
                        <a:bodyPr/>
                        <a:lstStyle/>
                        <a:p>
                          <a:endParaRPr lang="ja-JP"/>
                        </a:p>
                      </a:txBody>
                      <a:tcPr>
                        <a:blipFill rotWithShape="0">
                          <a:blip r:embed="rId2"/>
                          <a:stretch>
                            <a:fillRect l="-300490" t="-862" r="-301961" b="-456897"/>
                          </a:stretch>
                        </a:blipFill>
                      </a:tcPr>
                    </a:tc>
                    <a:tc>
                      <a:txBody>
                        <a:bodyPr/>
                        <a:lstStyle/>
                        <a:p>
                          <a:endParaRPr lang="ja-JP"/>
                        </a:p>
                      </a:txBody>
                      <a:tcPr>
                        <a:blipFill rotWithShape="0">
                          <a:blip r:embed="rId2"/>
                          <a:stretch>
                            <a:fillRect l="-400490" t="-862" r="-201961" b="-456897"/>
                          </a:stretch>
                        </a:blipFill>
                      </a:tcPr>
                    </a:tc>
                    <a:tc>
                      <a:txBody>
                        <a:bodyPr/>
                        <a:lstStyle/>
                        <a:p>
                          <a:endParaRPr lang="ja-JP"/>
                        </a:p>
                      </a:txBody>
                      <a:tcPr>
                        <a:blipFill rotWithShape="0">
                          <a:blip r:embed="rId2"/>
                          <a:stretch>
                            <a:fillRect l="-500490" t="-862" r="-101961" b="-456897"/>
                          </a:stretch>
                        </a:blipFill>
                      </a:tcPr>
                    </a:tc>
                    <a:tc>
                      <a:txBody>
                        <a:bodyPr/>
                        <a:lstStyle/>
                        <a:p>
                          <a:endParaRPr lang="ja-JP"/>
                        </a:p>
                      </a:txBody>
                      <a:tcPr>
                        <a:blipFill rotWithShape="0">
                          <a:blip r:embed="rId2"/>
                          <a:stretch>
                            <a:fillRect l="-600490" t="-862" r="-1961" b="-456897"/>
                          </a:stretch>
                        </a:blipFill>
                      </a:tcPr>
                    </a:tc>
                  </a:tr>
                  <a:tr h="399733">
                    <a:tc>
                      <a:txBody>
                        <a:bodyPr/>
                        <a:lstStyle/>
                        <a:p>
                          <a:endParaRPr lang="ja-JP"/>
                        </a:p>
                      </a:txBody>
                      <a:tcPr>
                        <a:blipFill rotWithShape="0">
                          <a:blip r:embed="rId2"/>
                          <a:stretch>
                            <a:fillRect l="-490" t="-177273" r="-601961" b="-703030"/>
                          </a:stretch>
                        </a:blipFill>
                      </a:tcPr>
                    </a:tc>
                    <a:tc>
                      <a:txBody>
                        <a:bodyPr/>
                        <a:lstStyle/>
                        <a:p>
                          <a:endParaRPr lang="ja-JP"/>
                        </a:p>
                      </a:txBody>
                      <a:tcPr>
                        <a:blipFill rotWithShape="0">
                          <a:blip r:embed="rId2"/>
                          <a:stretch>
                            <a:fillRect l="-100490" t="-177273" r="-501961" b="-703030"/>
                          </a:stretch>
                        </a:blipFill>
                      </a:tcPr>
                    </a:tc>
                    <a:tc>
                      <a:txBody>
                        <a:bodyPr/>
                        <a:lstStyle/>
                        <a:p>
                          <a:endParaRPr lang="ja-JP"/>
                        </a:p>
                      </a:txBody>
                      <a:tcPr>
                        <a:blipFill rotWithShape="0">
                          <a:blip r:embed="rId2"/>
                          <a:stretch>
                            <a:fillRect l="-200490" t="-177273" r="-401961" b="-703030"/>
                          </a:stretch>
                        </a:blipFill>
                      </a:tcPr>
                    </a:tc>
                    <a:tc>
                      <a:txBody>
                        <a:bodyPr/>
                        <a:lstStyle/>
                        <a:p>
                          <a:endParaRPr lang="ja-JP"/>
                        </a:p>
                      </a:txBody>
                      <a:tcPr>
                        <a:blipFill rotWithShape="0">
                          <a:blip r:embed="rId2"/>
                          <a:stretch>
                            <a:fillRect l="-300490" t="-177273" r="-301961" b="-703030"/>
                          </a:stretch>
                        </a:blipFill>
                      </a:tcPr>
                    </a:tc>
                    <a:tc>
                      <a:txBody>
                        <a:bodyPr/>
                        <a:lstStyle/>
                        <a:p>
                          <a:endParaRPr lang="ja-JP"/>
                        </a:p>
                      </a:txBody>
                      <a:tcPr>
                        <a:blipFill rotWithShape="0">
                          <a:blip r:embed="rId2"/>
                          <a:stretch>
                            <a:fillRect l="-400490" t="-177273" r="-201961" b="-703030"/>
                          </a:stretch>
                        </a:blipFill>
                      </a:tcPr>
                    </a:tc>
                    <a:tc>
                      <a:txBody>
                        <a:bodyPr/>
                        <a:lstStyle/>
                        <a:p>
                          <a:endParaRPr lang="ja-JP"/>
                        </a:p>
                      </a:txBody>
                      <a:tcPr>
                        <a:blipFill rotWithShape="0">
                          <a:blip r:embed="rId2"/>
                          <a:stretch>
                            <a:fillRect l="-500490" t="-177273" r="-101961" b="-703030"/>
                          </a:stretch>
                        </a:blipFill>
                      </a:tcPr>
                    </a:tc>
                    <a:tc>
                      <a:txBody>
                        <a:bodyPr/>
                        <a:lstStyle/>
                        <a:p>
                          <a:endParaRPr lang="ja-JP"/>
                        </a:p>
                      </a:txBody>
                      <a:tcPr>
                        <a:blipFill rotWithShape="0">
                          <a:blip r:embed="rId2"/>
                          <a:stretch>
                            <a:fillRect l="-600490" t="-177273" r="-1961" b="-703030"/>
                          </a:stretch>
                        </a:blipFill>
                      </a:tcPr>
                    </a:tc>
                  </a:tr>
                  <a:tr h="399733">
                    <a:tc>
                      <a:txBody>
                        <a:bodyPr/>
                        <a:lstStyle/>
                        <a:p>
                          <a:endParaRPr lang="ja-JP"/>
                        </a:p>
                      </a:txBody>
                      <a:tcPr>
                        <a:blipFill rotWithShape="0">
                          <a:blip r:embed="rId2"/>
                          <a:stretch>
                            <a:fillRect l="-490" t="-277273" r="-601961" b="-603030"/>
                          </a:stretch>
                        </a:blipFill>
                      </a:tcPr>
                    </a:tc>
                    <a:tc>
                      <a:txBody>
                        <a:bodyPr/>
                        <a:lstStyle/>
                        <a:p>
                          <a:endParaRPr lang="ja-JP"/>
                        </a:p>
                      </a:txBody>
                      <a:tcPr>
                        <a:blipFill rotWithShape="0">
                          <a:blip r:embed="rId2"/>
                          <a:stretch>
                            <a:fillRect l="-100490" t="-277273" r="-501961" b="-603030"/>
                          </a:stretch>
                        </a:blipFill>
                      </a:tcPr>
                    </a:tc>
                    <a:tc>
                      <a:txBody>
                        <a:bodyPr/>
                        <a:lstStyle/>
                        <a:p>
                          <a:endParaRPr lang="ja-JP"/>
                        </a:p>
                      </a:txBody>
                      <a:tcPr>
                        <a:blipFill rotWithShape="0">
                          <a:blip r:embed="rId2"/>
                          <a:stretch>
                            <a:fillRect l="-200490" t="-277273" r="-401961" b="-603030"/>
                          </a:stretch>
                        </a:blipFill>
                      </a:tcPr>
                    </a:tc>
                    <a:tc>
                      <a:txBody>
                        <a:bodyPr/>
                        <a:lstStyle/>
                        <a:p>
                          <a:endParaRPr lang="ja-JP"/>
                        </a:p>
                      </a:txBody>
                      <a:tcPr>
                        <a:blipFill rotWithShape="0">
                          <a:blip r:embed="rId2"/>
                          <a:stretch>
                            <a:fillRect l="-300490" t="-277273" r="-301961" b="-603030"/>
                          </a:stretch>
                        </a:blipFill>
                      </a:tcPr>
                    </a:tc>
                    <a:tc>
                      <a:txBody>
                        <a:bodyPr/>
                        <a:lstStyle/>
                        <a:p>
                          <a:endParaRPr lang="ja-JP"/>
                        </a:p>
                      </a:txBody>
                      <a:tcPr>
                        <a:blipFill rotWithShape="0">
                          <a:blip r:embed="rId2"/>
                          <a:stretch>
                            <a:fillRect l="-400490" t="-277273" r="-201961" b="-603030"/>
                          </a:stretch>
                        </a:blipFill>
                      </a:tcPr>
                    </a:tc>
                    <a:tc>
                      <a:txBody>
                        <a:bodyPr/>
                        <a:lstStyle/>
                        <a:p>
                          <a:endParaRPr lang="ja-JP"/>
                        </a:p>
                      </a:txBody>
                      <a:tcPr>
                        <a:blipFill rotWithShape="0">
                          <a:blip r:embed="rId2"/>
                          <a:stretch>
                            <a:fillRect l="-500490" t="-277273" r="-101961" b="-603030"/>
                          </a:stretch>
                        </a:blipFill>
                      </a:tcPr>
                    </a:tc>
                    <a:tc>
                      <a:txBody>
                        <a:bodyPr/>
                        <a:lstStyle/>
                        <a:p>
                          <a:endParaRPr lang="ja-JP"/>
                        </a:p>
                      </a:txBody>
                      <a:tcPr>
                        <a:blipFill rotWithShape="0">
                          <a:blip r:embed="rId2"/>
                          <a:stretch>
                            <a:fillRect l="-600490" t="-277273" r="-1961" b="-603030"/>
                          </a:stretch>
                        </a:blipFill>
                      </a:tcPr>
                    </a:tc>
                  </a:tr>
                  <a:tr h="399733">
                    <a:tc>
                      <a:txBody>
                        <a:bodyPr/>
                        <a:lstStyle/>
                        <a:p>
                          <a:endParaRPr lang="ja-JP"/>
                        </a:p>
                      </a:txBody>
                      <a:tcPr>
                        <a:blipFill rotWithShape="0">
                          <a:blip r:embed="rId2"/>
                          <a:stretch>
                            <a:fillRect l="-490" t="-377273" r="-601961" b="-503030"/>
                          </a:stretch>
                        </a:blipFill>
                      </a:tcPr>
                    </a:tc>
                    <a:tc>
                      <a:txBody>
                        <a:bodyPr/>
                        <a:lstStyle/>
                        <a:p>
                          <a:endParaRPr lang="ja-JP"/>
                        </a:p>
                      </a:txBody>
                      <a:tcPr>
                        <a:blipFill rotWithShape="0">
                          <a:blip r:embed="rId2"/>
                          <a:stretch>
                            <a:fillRect l="-100490" t="-377273" r="-501961" b="-503030"/>
                          </a:stretch>
                        </a:blipFill>
                      </a:tcPr>
                    </a:tc>
                    <a:tc>
                      <a:txBody>
                        <a:bodyPr/>
                        <a:lstStyle/>
                        <a:p>
                          <a:endParaRPr lang="ja-JP"/>
                        </a:p>
                      </a:txBody>
                      <a:tcPr>
                        <a:blipFill rotWithShape="0">
                          <a:blip r:embed="rId2"/>
                          <a:stretch>
                            <a:fillRect l="-200490" t="-377273" r="-401961" b="-503030"/>
                          </a:stretch>
                        </a:blipFill>
                      </a:tcPr>
                    </a:tc>
                    <a:tc>
                      <a:txBody>
                        <a:bodyPr/>
                        <a:lstStyle/>
                        <a:p>
                          <a:endParaRPr lang="ja-JP"/>
                        </a:p>
                      </a:txBody>
                      <a:tcPr>
                        <a:blipFill rotWithShape="0">
                          <a:blip r:embed="rId2"/>
                          <a:stretch>
                            <a:fillRect l="-300490" t="-377273" r="-301961" b="-503030"/>
                          </a:stretch>
                        </a:blipFill>
                      </a:tcPr>
                    </a:tc>
                    <a:tc>
                      <a:txBody>
                        <a:bodyPr/>
                        <a:lstStyle/>
                        <a:p>
                          <a:endParaRPr lang="ja-JP"/>
                        </a:p>
                      </a:txBody>
                      <a:tcPr>
                        <a:blipFill rotWithShape="0">
                          <a:blip r:embed="rId2"/>
                          <a:stretch>
                            <a:fillRect l="-400490" t="-377273" r="-201961" b="-503030"/>
                          </a:stretch>
                        </a:blipFill>
                      </a:tcPr>
                    </a:tc>
                    <a:tc>
                      <a:txBody>
                        <a:bodyPr/>
                        <a:lstStyle/>
                        <a:p>
                          <a:endParaRPr lang="ja-JP"/>
                        </a:p>
                      </a:txBody>
                      <a:tcPr>
                        <a:blipFill rotWithShape="0">
                          <a:blip r:embed="rId2"/>
                          <a:stretch>
                            <a:fillRect l="-500490" t="-377273" r="-101961" b="-503030"/>
                          </a:stretch>
                        </a:blipFill>
                      </a:tcPr>
                    </a:tc>
                    <a:tc>
                      <a:txBody>
                        <a:bodyPr/>
                        <a:lstStyle/>
                        <a:p>
                          <a:endParaRPr lang="ja-JP"/>
                        </a:p>
                      </a:txBody>
                      <a:tcPr>
                        <a:blipFill rotWithShape="0">
                          <a:blip r:embed="rId2"/>
                          <a:stretch>
                            <a:fillRect l="-600490" t="-377273" r="-1961" b="-503030"/>
                          </a:stretch>
                        </a:blipFill>
                      </a:tcPr>
                    </a:tc>
                  </a:tr>
                  <a:tr h="399733">
                    <a:tc>
                      <a:txBody>
                        <a:bodyPr/>
                        <a:lstStyle/>
                        <a:p>
                          <a:endParaRPr lang="ja-JP"/>
                        </a:p>
                      </a:txBody>
                      <a:tcPr>
                        <a:blipFill rotWithShape="0">
                          <a:blip r:embed="rId2"/>
                          <a:stretch>
                            <a:fillRect l="-490" t="-484615" r="-601961" b="-410769"/>
                          </a:stretch>
                        </a:blipFill>
                      </a:tcPr>
                    </a:tc>
                    <a:tc>
                      <a:txBody>
                        <a:bodyPr/>
                        <a:lstStyle/>
                        <a:p>
                          <a:endParaRPr lang="ja-JP"/>
                        </a:p>
                      </a:txBody>
                      <a:tcPr>
                        <a:blipFill rotWithShape="0">
                          <a:blip r:embed="rId2"/>
                          <a:stretch>
                            <a:fillRect l="-100490" t="-484615" r="-501961" b="-410769"/>
                          </a:stretch>
                        </a:blipFill>
                      </a:tcPr>
                    </a:tc>
                    <a:tc>
                      <a:txBody>
                        <a:bodyPr/>
                        <a:lstStyle/>
                        <a:p>
                          <a:endParaRPr lang="ja-JP"/>
                        </a:p>
                      </a:txBody>
                      <a:tcPr>
                        <a:blipFill rotWithShape="0">
                          <a:blip r:embed="rId2"/>
                          <a:stretch>
                            <a:fillRect l="-200490" t="-484615" r="-401961" b="-410769"/>
                          </a:stretch>
                        </a:blipFill>
                      </a:tcPr>
                    </a:tc>
                    <a:tc>
                      <a:txBody>
                        <a:bodyPr/>
                        <a:lstStyle/>
                        <a:p>
                          <a:endParaRPr lang="ja-JP"/>
                        </a:p>
                      </a:txBody>
                      <a:tcPr>
                        <a:blipFill rotWithShape="0">
                          <a:blip r:embed="rId2"/>
                          <a:stretch>
                            <a:fillRect l="-300490" t="-484615" r="-301961" b="-410769"/>
                          </a:stretch>
                        </a:blipFill>
                      </a:tcPr>
                    </a:tc>
                    <a:tc>
                      <a:txBody>
                        <a:bodyPr/>
                        <a:lstStyle/>
                        <a:p>
                          <a:endParaRPr lang="ja-JP"/>
                        </a:p>
                      </a:txBody>
                      <a:tcPr>
                        <a:blipFill rotWithShape="0">
                          <a:blip r:embed="rId2"/>
                          <a:stretch>
                            <a:fillRect l="-400490" t="-484615" r="-201961" b="-410769"/>
                          </a:stretch>
                        </a:blipFill>
                      </a:tcPr>
                    </a:tc>
                    <a:tc>
                      <a:txBody>
                        <a:bodyPr/>
                        <a:lstStyle/>
                        <a:p>
                          <a:endParaRPr lang="ja-JP"/>
                        </a:p>
                      </a:txBody>
                      <a:tcPr>
                        <a:blipFill rotWithShape="0">
                          <a:blip r:embed="rId2"/>
                          <a:stretch>
                            <a:fillRect l="-500490" t="-484615" r="-101961" b="-410769"/>
                          </a:stretch>
                        </a:blipFill>
                      </a:tcPr>
                    </a:tc>
                    <a:tc>
                      <a:txBody>
                        <a:bodyPr/>
                        <a:lstStyle/>
                        <a:p>
                          <a:endParaRPr lang="ja-JP"/>
                        </a:p>
                      </a:txBody>
                      <a:tcPr>
                        <a:blipFill rotWithShape="0">
                          <a:blip r:embed="rId2"/>
                          <a:stretch>
                            <a:fillRect l="-600490" t="-484615" r="-1961" b="-410769"/>
                          </a:stretch>
                        </a:blipFill>
                      </a:tcPr>
                    </a:tc>
                  </a:tr>
                  <a:tr h="409893">
                    <a:tc>
                      <a:txBody>
                        <a:bodyPr/>
                        <a:lstStyle/>
                        <a:p>
                          <a:endParaRPr lang="ja-JP"/>
                        </a:p>
                      </a:txBody>
                      <a:tcPr>
                        <a:blipFill rotWithShape="0">
                          <a:blip r:embed="rId2"/>
                          <a:stretch>
                            <a:fillRect l="-490" t="-558824" r="-601961" b="-292647"/>
                          </a:stretch>
                        </a:blipFill>
                      </a:tcPr>
                    </a:tc>
                    <a:tc>
                      <a:txBody>
                        <a:bodyPr/>
                        <a:lstStyle/>
                        <a:p>
                          <a:endParaRPr lang="ja-JP"/>
                        </a:p>
                      </a:txBody>
                      <a:tcPr>
                        <a:blipFill rotWithShape="0">
                          <a:blip r:embed="rId2"/>
                          <a:stretch>
                            <a:fillRect l="-100490" t="-558824" r="-501961" b="-292647"/>
                          </a:stretch>
                        </a:blipFill>
                      </a:tcPr>
                    </a:tc>
                    <a:tc>
                      <a:txBody>
                        <a:bodyPr/>
                        <a:lstStyle/>
                        <a:p>
                          <a:endParaRPr lang="ja-JP"/>
                        </a:p>
                      </a:txBody>
                      <a:tcPr>
                        <a:blipFill rotWithShape="0">
                          <a:blip r:embed="rId2"/>
                          <a:stretch>
                            <a:fillRect l="-200490" t="-558824" r="-401961" b="-292647"/>
                          </a:stretch>
                        </a:blipFill>
                      </a:tcPr>
                    </a:tc>
                    <a:tc>
                      <a:txBody>
                        <a:bodyPr/>
                        <a:lstStyle/>
                        <a:p>
                          <a:endParaRPr lang="ja-JP"/>
                        </a:p>
                      </a:txBody>
                      <a:tcPr>
                        <a:blipFill rotWithShape="0">
                          <a:blip r:embed="rId2"/>
                          <a:stretch>
                            <a:fillRect l="-300490" t="-558824" r="-301961" b="-292647"/>
                          </a:stretch>
                        </a:blipFill>
                      </a:tcPr>
                    </a:tc>
                    <a:tc>
                      <a:txBody>
                        <a:bodyPr/>
                        <a:lstStyle/>
                        <a:p>
                          <a:endParaRPr lang="ja-JP"/>
                        </a:p>
                      </a:txBody>
                      <a:tcPr>
                        <a:blipFill rotWithShape="0">
                          <a:blip r:embed="rId2"/>
                          <a:stretch>
                            <a:fillRect l="-400490" t="-558824" r="-201961" b="-292647"/>
                          </a:stretch>
                        </a:blipFill>
                      </a:tcPr>
                    </a:tc>
                    <a:tc>
                      <a:txBody>
                        <a:bodyPr/>
                        <a:lstStyle/>
                        <a:p>
                          <a:endParaRPr lang="ja-JP"/>
                        </a:p>
                      </a:txBody>
                      <a:tcPr>
                        <a:blipFill rotWithShape="0">
                          <a:blip r:embed="rId2"/>
                          <a:stretch>
                            <a:fillRect l="-500490" t="-558824" r="-101961" b="-292647"/>
                          </a:stretch>
                        </a:blipFill>
                      </a:tcPr>
                    </a:tc>
                    <a:tc>
                      <a:txBody>
                        <a:bodyPr/>
                        <a:lstStyle/>
                        <a:p>
                          <a:endParaRPr lang="ja-JP"/>
                        </a:p>
                      </a:txBody>
                      <a:tcPr>
                        <a:blipFill rotWithShape="0">
                          <a:blip r:embed="rId2"/>
                          <a:stretch>
                            <a:fillRect l="-600490" t="-558824" r="-1961" b="-292647"/>
                          </a:stretch>
                        </a:blipFill>
                      </a:tcPr>
                    </a:tc>
                  </a:tr>
                  <a:tr h="407670">
                    <a:tc>
                      <a:txBody>
                        <a:bodyPr/>
                        <a:lstStyle/>
                        <a:p>
                          <a:endParaRPr lang="ja-JP"/>
                        </a:p>
                      </a:txBody>
                      <a:tcPr>
                        <a:blipFill rotWithShape="0">
                          <a:blip r:embed="rId2"/>
                          <a:stretch>
                            <a:fillRect l="-490" t="-668657" r="-601961" b="-197015"/>
                          </a:stretch>
                        </a:blipFill>
                      </a:tcPr>
                    </a:tc>
                    <a:tc>
                      <a:txBody>
                        <a:bodyPr/>
                        <a:lstStyle/>
                        <a:p>
                          <a:endParaRPr lang="ja-JP"/>
                        </a:p>
                      </a:txBody>
                      <a:tcPr>
                        <a:blipFill rotWithShape="0">
                          <a:blip r:embed="rId2"/>
                          <a:stretch>
                            <a:fillRect l="-100490" t="-668657" r="-501961" b="-197015"/>
                          </a:stretch>
                        </a:blipFill>
                      </a:tcPr>
                    </a:tc>
                    <a:tc>
                      <a:txBody>
                        <a:bodyPr/>
                        <a:lstStyle/>
                        <a:p>
                          <a:endParaRPr lang="ja-JP"/>
                        </a:p>
                      </a:txBody>
                      <a:tcPr>
                        <a:blipFill rotWithShape="0">
                          <a:blip r:embed="rId2"/>
                          <a:stretch>
                            <a:fillRect l="-200490" t="-668657" r="-401961" b="-197015"/>
                          </a:stretch>
                        </a:blipFill>
                      </a:tcPr>
                    </a:tc>
                    <a:tc>
                      <a:txBody>
                        <a:bodyPr/>
                        <a:lstStyle/>
                        <a:p>
                          <a:endParaRPr lang="ja-JP"/>
                        </a:p>
                      </a:txBody>
                      <a:tcPr>
                        <a:blipFill rotWithShape="0">
                          <a:blip r:embed="rId2"/>
                          <a:stretch>
                            <a:fillRect l="-300490" t="-668657" r="-301961" b="-197015"/>
                          </a:stretch>
                        </a:blipFill>
                      </a:tcPr>
                    </a:tc>
                    <a:tc>
                      <a:txBody>
                        <a:bodyPr/>
                        <a:lstStyle/>
                        <a:p>
                          <a:endParaRPr lang="ja-JP"/>
                        </a:p>
                      </a:txBody>
                      <a:tcPr>
                        <a:blipFill rotWithShape="0">
                          <a:blip r:embed="rId2"/>
                          <a:stretch>
                            <a:fillRect l="-400490" t="-668657" r="-201961" b="-197015"/>
                          </a:stretch>
                        </a:blipFill>
                      </a:tcPr>
                    </a:tc>
                    <a:tc>
                      <a:txBody>
                        <a:bodyPr/>
                        <a:lstStyle/>
                        <a:p>
                          <a:endParaRPr lang="ja-JP"/>
                        </a:p>
                      </a:txBody>
                      <a:tcPr>
                        <a:blipFill rotWithShape="0">
                          <a:blip r:embed="rId2"/>
                          <a:stretch>
                            <a:fillRect l="-500490" t="-668657" r="-101961" b="-197015"/>
                          </a:stretch>
                        </a:blipFill>
                      </a:tcPr>
                    </a:tc>
                    <a:tc>
                      <a:txBody>
                        <a:bodyPr/>
                        <a:lstStyle/>
                        <a:p>
                          <a:endParaRPr lang="ja-JP"/>
                        </a:p>
                      </a:txBody>
                      <a:tcPr>
                        <a:blipFill rotWithShape="0">
                          <a:blip r:embed="rId2"/>
                          <a:stretch>
                            <a:fillRect l="-600490" t="-668657" r="-1961" b="-197015"/>
                          </a:stretch>
                        </a:blipFill>
                      </a:tcPr>
                    </a:tc>
                  </a:tr>
                  <a:tr h="396240">
                    <a:tc>
                      <a:txBody>
                        <a:bodyPr/>
                        <a:lstStyle/>
                        <a:p>
                          <a:endParaRPr lang="ja-JP"/>
                        </a:p>
                      </a:txBody>
                      <a:tcPr>
                        <a:blipFill rotWithShape="0">
                          <a:blip r:embed="rId2"/>
                          <a:stretch>
                            <a:fillRect l="-490" t="-792308" r="-601961" b="-103077"/>
                          </a:stretch>
                        </a:blipFill>
                      </a:tcPr>
                    </a:tc>
                    <a:tc>
                      <a:txBody>
                        <a:bodyPr/>
                        <a:lstStyle/>
                        <a:p>
                          <a:endParaRPr lang="ja-JP"/>
                        </a:p>
                      </a:txBody>
                      <a:tcPr>
                        <a:blipFill rotWithShape="0">
                          <a:blip r:embed="rId2"/>
                          <a:stretch>
                            <a:fillRect l="-100490" t="-792308" r="-501961" b="-103077"/>
                          </a:stretch>
                        </a:blipFill>
                      </a:tcPr>
                    </a:tc>
                    <a:tc>
                      <a:txBody>
                        <a:bodyPr/>
                        <a:lstStyle/>
                        <a:p>
                          <a:endParaRPr lang="ja-JP"/>
                        </a:p>
                      </a:txBody>
                      <a:tcPr>
                        <a:blipFill rotWithShape="0">
                          <a:blip r:embed="rId2"/>
                          <a:stretch>
                            <a:fillRect l="-200490" t="-792308" r="-401961" b="-103077"/>
                          </a:stretch>
                        </a:blipFill>
                      </a:tcPr>
                    </a:tc>
                    <a:tc>
                      <a:txBody>
                        <a:bodyPr/>
                        <a:lstStyle/>
                        <a:p>
                          <a:endParaRPr lang="ja-JP"/>
                        </a:p>
                      </a:txBody>
                      <a:tcPr>
                        <a:blipFill rotWithShape="0">
                          <a:blip r:embed="rId2"/>
                          <a:stretch>
                            <a:fillRect l="-300490" t="-792308" r="-301961" b="-103077"/>
                          </a:stretch>
                        </a:blipFill>
                      </a:tcPr>
                    </a:tc>
                    <a:tc>
                      <a:txBody>
                        <a:bodyPr/>
                        <a:lstStyle/>
                        <a:p>
                          <a:endParaRPr lang="ja-JP"/>
                        </a:p>
                      </a:txBody>
                      <a:tcPr>
                        <a:blipFill rotWithShape="0">
                          <a:blip r:embed="rId2"/>
                          <a:stretch>
                            <a:fillRect l="-400490" t="-792308" r="-201961" b="-103077"/>
                          </a:stretch>
                        </a:blipFill>
                      </a:tcPr>
                    </a:tc>
                    <a:tc>
                      <a:txBody>
                        <a:bodyPr/>
                        <a:lstStyle/>
                        <a:p>
                          <a:endParaRPr lang="ja-JP"/>
                        </a:p>
                      </a:txBody>
                      <a:tcPr>
                        <a:blipFill rotWithShape="0">
                          <a:blip r:embed="rId2"/>
                          <a:stretch>
                            <a:fillRect l="-500490" t="-792308" r="-101961" b="-103077"/>
                          </a:stretch>
                        </a:blipFill>
                      </a:tcPr>
                    </a:tc>
                    <a:tc>
                      <a:txBody>
                        <a:bodyPr/>
                        <a:lstStyle/>
                        <a:p>
                          <a:endParaRPr lang="ja-JP"/>
                        </a:p>
                      </a:txBody>
                      <a:tcPr>
                        <a:blipFill rotWithShape="0">
                          <a:blip r:embed="rId2"/>
                          <a:stretch>
                            <a:fillRect l="-600490" t="-792308" r="-1961" b="-103077"/>
                          </a:stretch>
                        </a:blipFill>
                      </a:tcPr>
                    </a:tc>
                  </a:tr>
                  <a:tr h="396240">
                    <a:tc>
                      <a:txBody>
                        <a:bodyPr/>
                        <a:lstStyle/>
                        <a:p>
                          <a:endParaRPr lang="ja-JP"/>
                        </a:p>
                      </a:txBody>
                      <a:tcPr>
                        <a:blipFill rotWithShape="0">
                          <a:blip r:embed="rId2"/>
                          <a:stretch>
                            <a:fillRect l="-490" t="-892308" r="-601961" b="-3077"/>
                          </a:stretch>
                        </a:blipFill>
                      </a:tcPr>
                    </a:tc>
                    <a:tc>
                      <a:txBody>
                        <a:bodyPr/>
                        <a:lstStyle/>
                        <a:p>
                          <a:endParaRPr lang="ja-JP"/>
                        </a:p>
                      </a:txBody>
                      <a:tcPr>
                        <a:blipFill rotWithShape="0">
                          <a:blip r:embed="rId2"/>
                          <a:stretch>
                            <a:fillRect l="-100490" t="-892308" r="-501961" b="-3077"/>
                          </a:stretch>
                        </a:blipFill>
                      </a:tcPr>
                    </a:tc>
                    <a:tc>
                      <a:txBody>
                        <a:bodyPr/>
                        <a:lstStyle/>
                        <a:p>
                          <a:endParaRPr lang="ja-JP"/>
                        </a:p>
                      </a:txBody>
                      <a:tcPr>
                        <a:blipFill rotWithShape="0">
                          <a:blip r:embed="rId2"/>
                          <a:stretch>
                            <a:fillRect l="-200490" t="-892308" r="-401961" b="-3077"/>
                          </a:stretch>
                        </a:blipFill>
                      </a:tcPr>
                    </a:tc>
                    <a:tc>
                      <a:txBody>
                        <a:bodyPr/>
                        <a:lstStyle/>
                        <a:p>
                          <a:endParaRPr lang="ja-JP"/>
                        </a:p>
                      </a:txBody>
                      <a:tcPr>
                        <a:blipFill rotWithShape="0">
                          <a:blip r:embed="rId2"/>
                          <a:stretch>
                            <a:fillRect l="-300490" t="-892308" r="-301961" b="-3077"/>
                          </a:stretch>
                        </a:blipFill>
                      </a:tcPr>
                    </a:tc>
                    <a:tc>
                      <a:txBody>
                        <a:bodyPr/>
                        <a:lstStyle/>
                        <a:p>
                          <a:endParaRPr lang="ja-JP"/>
                        </a:p>
                      </a:txBody>
                      <a:tcPr>
                        <a:blipFill rotWithShape="0">
                          <a:blip r:embed="rId2"/>
                          <a:stretch>
                            <a:fillRect l="-400490" t="-892308" r="-201961" b="-3077"/>
                          </a:stretch>
                        </a:blipFill>
                      </a:tcPr>
                    </a:tc>
                    <a:tc>
                      <a:txBody>
                        <a:bodyPr/>
                        <a:lstStyle/>
                        <a:p>
                          <a:endParaRPr lang="ja-JP"/>
                        </a:p>
                      </a:txBody>
                      <a:tcPr>
                        <a:blipFill rotWithShape="0">
                          <a:blip r:embed="rId2"/>
                          <a:stretch>
                            <a:fillRect l="-500490" t="-892308" r="-101961" b="-3077"/>
                          </a:stretch>
                        </a:blipFill>
                      </a:tcPr>
                    </a:tc>
                    <a:tc>
                      <a:txBody>
                        <a:bodyPr/>
                        <a:lstStyle/>
                        <a:p>
                          <a:endParaRPr lang="ja-JP"/>
                        </a:p>
                      </a:txBody>
                      <a:tcPr>
                        <a:blipFill rotWithShape="0">
                          <a:blip r:embed="rId2"/>
                          <a:stretch>
                            <a:fillRect l="-600490" t="-892308" r="-1961" b="-3077"/>
                          </a:stretch>
                        </a:blipFill>
                      </a:tcPr>
                    </a:tc>
                  </a:tr>
                </a:tbl>
              </a:graphicData>
            </a:graphic>
          </p:graphicFrame>
        </mc:Fallback>
      </mc:AlternateContent>
      <p:sp>
        <p:nvSpPr>
          <p:cNvPr id="4" name="日付プレースホルダー 3"/>
          <p:cNvSpPr>
            <a:spLocks noGrp="1"/>
          </p:cNvSpPr>
          <p:nvPr>
            <p:ph type="dt" sz="half" idx="10"/>
          </p:nvPr>
        </p:nvSpPr>
        <p:spPr/>
        <p:txBody>
          <a:bodyPr/>
          <a:lstStyle/>
          <a:p>
            <a:fld id="{0265BF05-D7F5-40F9-878C-EC309DF2F567}" type="datetime1">
              <a:rPr lang="ja-JP" altLang="en-US" smtClean="0"/>
              <a:t>2019/4/22</a:t>
            </a:fld>
            <a:endParaRPr lang="ja-JP" altLang="en-US"/>
          </a:p>
        </p:txBody>
      </p:sp>
      <p:sp>
        <p:nvSpPr>
          <p:cNvPr id="5" name="スライド番号プレースホルダー 4"/>
          <p:cNvSpPr>
            <a:spLocks noGrp="1"/>
          </p:cNvSpPr>
          <p:nvPr>
            <p:ph type="sldNum" sz="quarter" idx="12"/>
          </p:nvPr>
        </p:nvSpPr>
        <p:spPr/>
        <p:txBody>
          <a:bodyPr/>
          <a:lstStyle/>
          <a:p>
            <a:fld id="{8D04A35C-791A-4919-992E-FA36A0706346}" type="slidenum">
              <a:rPr lang="ja-JP" altLang="en-US" smtClean="0"/>
              <a:pPr/>
              <a:t>7</a:t>
            </a:fld>
            <a:endParaRPr lang="ja-JP" altLang="en-US" dirty="0"/>
          </a:p>
        </p:txBody>
      </p:sp>
      <p:cxnSp>
        <p:nvCxnSpPr>
          <p:cNvPr id="10" name="直線コネクタ 9"/>
          <p:cNvCxnSpPr/>
          <p:nvPr/>
        </p:nvCxnSpPr>
        <p:spPr>
          <a:xfrm>
            <a:off x="208476" y="1272267"/>
            <a:ext cx="1231641" cy="6718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878745" y="1272267"/>
            <a:ext cx="561372" cy="276999"/>
          </a:xfrm>
          <a:prstGeom prst="rect">
            <a:avLst/>
          </a:prstGeom>
          <a:noFill/>
        </p:spPr>
        <p:txBody>
          <a:bodyPr wrap="none" rtlCol="0">
            <a:spAutoFit/>
          </a:bodyPr>
          <a:lstStyle/>
          <a:p>
            <a:r>
              <a:rPr kumimoji="1" lang="en-US" altLang="ja-JP" sz="1200" dirty="0" smtClean="0">
                <a:solidFill>
                  <a:schemeClr val="bg1"/>
                </a:solidFill>
              </a:rPr>
              <a:t>TIME</a:t>
            </a:r>
            <a:endParaRPr kumimoji="1" lang="ja-JP" altLang="en-US" sz="1200" dirty="0">
              <a:solidFill>
                <a:schemeClr val="bg1"/>
              </a:solidFill>
            </a:endParaRPr>
          </a:p>
        </p:txBody>
      </p:sp>
      <p:sp>
        <p:nvSpPr>
          <p:cNvPr id="13" name="テキスト ボックス 12"/>
          <p:cNvSpPr txBox="1"/>
          <p:nvPr/>
        </p:nvSpPr>
        <p:spPr>
          <a:xfrm>
            <a:off x="103533" y="1685733"/>
            <a:ext cx="1175322" cy="276999"/>
          </a:xfrm>
          <a:prstGeom prst="rect">
            <a:avLst/>
          </a:prstGeom>
          <a:noFill/>
        </p:spPr>
        <p:txBody>
          <a:bodyPr wrap="none" rtlCol="0">
            <a:spAutoFit/>
          </a:bodyPr>
          <a:lstStyle/>
          <a:p>
            <a:r>
              <a:rPr kumimoji="1" lang="en-US" altLang="ja-JP" sz="1200" dirty="0" smtClean="0">
                <a:solidFill>
                  <a:schemeClr val="bg1"/>
                </a:solidFill>
              </a:rPr>
              <a:t>COMPLEXITY</a:t>
            </a:r>
            <a:endParaRPr kumimoji="1" lang="ja-JP" altLang="en-US" sz="1200" dirty="0">
              <a:solidFill>
                <a:schemeClr val="bg1"/>
              </a:solidFill>
            </a:endParaRPr>
          </a:p>
        </p:txBody>
      </p:sp>
    </p:spTree>
    <p:extLst>
      <p:ext uri="{BB962C8B-B14F-4D97-AF65-F5344CB8AC3E}">
        <p14:creationId xmlns:p14="http://schemas.microsoft.com/office/powerpoint/2010/main" val="19022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 Computational complexity</a:t>
            </a:r>
            <a:endParaRPr kumimoji="1" lang="ja-JP" altLang="en-US" dirty="0"/>
          </a:p>
        </p:txBody>
      </p:sp>
      <p:sp>
        <p:nvSpPr>
          <p:cNvPr id="3" name="コンテンツ プレースホルダー 2"/>
          <p:cNvSpPr>
            <a:spLocks noGrp="1"/>
          </p:cNvSpPr>
          <p:nvPr>
            <p:ph idx="1"/>
          </p:nvPr>
        </p:nvSpPr>
        <p:spPr/>
        <p:txBody>
          <a:bodyPr/>
          <a:lstStyle/>
          <a:p>
            <a:r>
              <a:rPr lang="ja-JP" altLang="en-US" dirty="0"/>
              <a:t>さらに，効率的なアルゴリズムは通常，問題のいくつかの重要な構造に対応している一方，非効率的なアルゴリズムはしばしば組み合わせ爆発に敗北してしまうようなちからまかせ探索を行っている．</a:t>
            </a:r>
            <a:endParaRPr lang="en-US" altLang="ja-JP" dirty="0"/>
          </a:p>
          <a:p>
            <a:endParaRPr kumimoji="1" lang="ja-JP" altLang="en-US" dirty="0"/>
          </a:p>
        </p:txBody>
      </p:sp>
      <p:sp>
        <p:nvSpPr>
          <p:cNvPr id="4" name="日付プレースホルダー 3"/>
          <p:cNvSpPr>
            <a:spLocks noGrp="1"/>
          </p:cNvSpPr>
          <p:nvPr>
            <p:ph type="dt" sz="half" idx="10"/>
          </p:nvPr>
        </p:nvSpPr>
        <p:spPr/>
        <p:txBody>
          <a:bodyPr/>
          <a:lstStyle/>
          <a:p>
            <a:fld id="{0265BF05-D7F5-40F9-878C-EC309DF2F567}" type="datetime1">
              <a:rPr lang="ja-JP" altLang="en-US" smtClean="0"/>
              <a:t>2019/4/22</a:t>
            </a:fld>
            <a:endParaRPr lang="ja-JP" altLang="en-US"/>
          </a:p>
        </p:txBody>
      </p:sp>
      <p:sp>
        <p:nvSpPr>
          <p:cNvPr id="5" name="スライド番号プレースホルダー 4"/>
          <p:cNvSpPr>
            <a:spLocks noGrp="1"/>
          </p:cNvSpPr>
          <p:nvPr>
            <p:ph type="sldNum" sz="quarter" idx="12"/>
          </p:nvPr>
        </p:nvSpPr>
        <p:spPr/>
        <p:txBody>
          <a:bodyPr/>
          <a:lstStyle/>
          <a:p>
            <a:fld id="{8D04A35C-791A-4919-992E-FA36A0706346}" type="slidenum">
              <a:rPr lang="ja-JP" altLang="en-US" smtClean="0"/>
              <a:pPr/>
              <a:t>8</a:t>
            </a:fld>
            <a:endParaRPr lang="ja-JP" altLang="en-US" dirty="0"/>
          </a:p>
        </p:txBody>
      </p:sp>
    </p:spTree>
    <p:extLst>
      <p:ext uri="{BB962C8B-B14F-4D97-AF65-F5344CB8AC3E}">
        <p14:creationId xmlns:p14="http://schemas.microsoft.com/office/powerpoint/2010/main" val="1881903127"/>
      </p:ext>
    </p:extLst>
  </p:cSld>
  <p:clrMapOvr>
    <a:masterClrMapping/>
  </p:clrMapOvr>
</p:sld>
</file>

<file path=ppt/theme/theme1.xml><?xml version="1.0" encoding="utf-8"?>
<a:theme xmlns:a="http://schemas.openxmlformats.org/drawingml/2006/main" name="基礎">
  <a:themeElements>
    <a:clrScheme name="基礎">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基礎">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TM03457444[[fn=基礎]]</Template>
  <TotalTime>907</TotalTime>
  <Words>673</Words>
  <Application>Microsoft Office PowerPoint</Application>
  <PresentationFormat>画面に合わせる (4:3)</PresentationFormat>
  <Paragraphs>118</Paragraphs>
  <Slides>8</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ＭＳ Ｐゴシック</vt:lpstr>
      <vt:lpstr>Calibri</vt:lpstr>
      <vt:lpstr>Cambria Math</vt:lpstr>
      <vt:lpstr>Corbel</vt:lpstr>
      <vt:lpstr>Times New Roman</vt:lpstr>
      <vt:lpstr>基礎</vt:lpstr>
      <vt:lpstr>1.2 Computational complexity</vt:lpstr>
      <vt:lpstr>1.2 Computational complexity</vt:lpstr>
      <vt:lpstr>1.2 Computational complexity</vt:lpstr>
      <vt:lpstr>1.2 Computational complexity</vt:lpstr>
      <vt:lpstr>1.2 Computational complexity</vt:lpstr>
      <vt:lpstr>1.2 Computational complexity</vt:lpstr>
      <vt:lpstr>1.2 Computational complexity</vt:lpstr>
      <vt:lpstr>1.2 Computational complexity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56</cp:revision>
  <cp:lastPrinted>2019-04-19T05:16:51Z</cp:lastPrinted>
  <dcterms:created xsi:type="dcterms:W3CDTF">2018-10-16T07:13:20Z</dcterms:created>
  <dcterms:modified xsi:type="dcterms:W3CDTF">2019-04-22T07:38:20Z</dcterms:modified>
</cp:coreProperties>
</file>