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6"/>
  </p:notesMasterIdLst>
  <p:handoutMasterIdLst>
    <p:handoutMasterId r:id="rId87"/>
  </p:handoutMasterIdLst>
  <p:sldIdLst>
    <p:sldId id="256" r:id="rId2"/>
    <p:sldId id="259" r:id="rId3"/>
    <p:sldId id="267" r:id="rId4"/>
    <p:sldId id="265" r:id="rId5"/>
    <p:sldId id="260" r:id="rId6"/>
    <p:sldId id="261" r:id="rId7"/>
    <p:sldId id="289" r:id="rId8"/>
    <p:sldId id="438" r:id="rId9"/>
    <p:sldId id="631" r:id="rId10"/>
    <p:sldId id="426" r:id="rId11"/>
    <p:sldId id="588" r:id="rId12"/>
    <p:sldId id="585" r:id="rId13"/>
    <p:sldId id="458" r:id="rId14"/>
    <p:sldId id="437" r:id="rId15"/>
    <p:sldId id="570" r:id="rId16"/>
    <p:sldId id="592" r:id="rId17"/>
    <p:sldId id="632" r:id="rId18"/>
    <p:sldId id="633" r:id="rId19"/>
    <p:sldId id="595" r:id="rId20"/>
    <p:sldId id="596" r:id="rId21"/>
    <p:sldId id="630" r:id="rId22"/>
    <p:sldId id="590" r:id="rId23"/>
    <p:sldId id="597" r:id="rId24"/>
    <p:sldId id="610" r:id="rId25"/>
    <p:sldId id="599" r:id="rId26"/>
    <p:sldId id="600" r:id="rId27"/>
    <p:sldId id="601" r:id="rId28"/>
    <p:sldId id="604" r:id="rId29"/>
    <p:sldId id="605" r:id="rId30"/>
    <p:sldId id="606" r:id="rId31"/>
    <p:sldId id="650" r:id="rId32"/>
    <p:sldId id="651" r:id="rId33"/>
    <p:sldId id="608" r:id="rId34"/>
    <p:sldId id="611" r:id="rId35"/>
    <p:sldId id="612" r:id="rId36"/>
    <p:sldId id="613" r:id="rId37"/>
    <p:sldId id="614" r:id="rId38"/>
    <p:sldId id="615" r:id="rId39"/>
    <p:sldId id="616" r:id="rId40"/>
    <p:sldId id="617" r:id="rId41"/>
    <p:sldId id="622" r:id="rId42"/>
    <p:sldId id="624" r:id="rId43"/>
    <p:sldId id="625" r:id="rId44"/>
    <p:sldId id="626" r:id="rId45"/>
    <p:sldId id="647" r:id="rId46"/>
    <p:sldId id="627" r:id="rId47"/>
    <p:sldId id="628" r:id="rId48"/>
    <p:sldId id="655" r:id="rId49"/>
    <p:sldId id="656" r:id="rId50"/>
    <p:sldId id="657" r:id="rId51"/>
    <p:sldId id="658" r:id="rId52"/>
    <p:sldId id="661" r:id="rId53"/>
    <p:sldId id="659" r:id="rId54"/>
    <p:sldId id="662" r:id="rId55"/>
    <p:sldId id="663" r:id="rId56"/>
    <p:sldId id="664" r:id="rId57"/>
    <p:sldId id="665" r:id="rId58"/>
    <p:sldId id="629" r:id="rId59"/>
    <p:sldId id="591" r:id="rId60"/>
    <p:sldId id="618" r:id="rId61"/>
    <p:sldId id="645" r:id="rId62"/>
    <p:sldId id="621" r:id="rId63"/>
    <p:sldId id="634" r:id="rId64"/>
    <p:sldId id="635" r:id="rId65"/>
    <p:sldId id="636" r:id="rId66"/>
    <p:sldId id="637" r:id="rId67"/>
    <p:sldId id="638" r:id="rId68"/>
    <p:sldId id="639" r:id="rId69"/>
    <p:sldId id="640" r:id="rId70"/>
    <p:sldId id="643" r:id="rId71"/>
    <p:sldId id="649" r:id="rId72"/>
    <p:sldId id="666" r:id="rId73"/>
    <p:sldId id="620" r:id="rId74"/>
    <p:sldId id="563" r:id="rId75"/>
    <p:sldId id="667" r:id="rId76"/>
    <p:sldId id="668" r:id="rId77"/>
    <p:sldId id="584" r:id="rId78"/>
    <p:sldId id="258" r:id="rId79"/>
    <p:sldId id="586" r:id="rId80"/>
    <p:sldId id="587" r:id="rId81"/>
    <p:sldId id="562" r:id="rId82"/>
    <p:sldId id="593" r:id="rId83"/>
    <p:sldId id="594" r:id="rId84"/>
    <p:sldId id="623" r:id="rId85"/>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72" d="100"/>
          <a:sy n="72" d="100"/>
        </p:scale>
        <p:origin x="976" y="88"/>
      </p:cViewPr>
      <p:guideLst>
        <p:guide orient="horz" pos="2478"/>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2019/11/19</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2019/11/19</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1844608"/>
          </a:xfrm>
          <a:prstGeom prst="rect">
            <a:avLst/>
          </a:prstGeom>
        </p:spPr>
        <p:txBody>
          <a:bodyPr vert="horz" lIns="0" tIns="45720" rIns="0" bIns="45720" rtlCol="0">
            <a:sp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3" Type="http://schemas.openxmlformats.org/officeDocument/2006/relationships/image" Target="../media/image25.png"/><Relationship Id="rId12" Type="http://schemas.openxmlformats.org/officeDocument/2006/relationships/image" Target="../media/image240.png"/><Relationship Id="rId2" Type="http://schemas.openxmlformats.org/officeDocument/2006/relationships/image" Target="../media/image20.png"/><Relationship Id="rId1" Type="http://schemas.openxmlformats.org/officeDocument/2006/relationships/slideLayout" Target="../slideLayouts/slideLayout2.xml"/><Relationship Id="rId10" Type="http://schemas.openxmlformats.org/officeDocument/2006/relationships/image" Target="../media/image252.pn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3.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79.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3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80.png"/></Relationships>
</file>

<file path=ppt/slides/_rels/slide81.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83.xml.rels><?xml version="1.0" encoding="UTF-8" standalone="yes"?>
<Relationships xmlns="http://schemas.openxmlformats.org/package/2006/relationships"><Relationship Id="rId12" Type="http://schemas.openxmlformats.org/officeDocument/2006/relationships/image" Target="../media/image43.png"/><Relationship Id="rId1" Type="http://schemas.openxmlformats.org/officeDocument/2006/relationships/slideLayout" Target="../slideLayouts/slideLayout2.xml"/><Relationship Id="rId11" Type="http://schemas.openxmlformats.org/officeDocument/2006/relationships/image" Target="../media/image42.png"/><Relationship Id="rId10" Type="http://schemas.openxmlformats.org/officeDocument/2006/relationships/image" Target="../media/image252.png"/></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kumimoji="1" lang="ja-JP" altLang="en-US" dirty="0"/>
              <a:t>領地拡大型ゲームの</a:t>
            </a:r>
            <a:br>
              <a:rPr kumimoji="1" lang="en-US" altLang="ja-JP" dirty="0"/>
            </a:br>
            <a:r>
              <a:rPr lang="ja-JP" altLang="en-US" dirty="0"/>
              <a:t>対戦アルゴリズムに</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修士</a:t>
            </a:r>
            <a:r>
              <a:rPr kumimoji="1" lang="en-US" altLang="ja-JP" sz="2800" dirty="0"/>
              <a:t>1</a:t>
            </a:r>
            <a:r>
              <a:rPr kumimoji="1" lang="ja-JP" altLang="en-US" sz="2800" dirty="0"/>
              <a:t>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3458905692"/>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1" u="sng"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a:t>
                          </a:r>
                          <a:r>
                            <a:rPr kumimoji="1" lang="en-US" altLang="ja-JP" sz="2400" b="1" u="sng" dirty="0"/>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45" name="コンテンツ プレースホルダー 2"/>
          <p:cNvSpPr>
            <a:spLocks noGrp="1"/>
          </p:cNvSpPr>
          <p:nvPr>
            <p:ph idx="1"/>
          </p:nvPr>
        </p:nvSpPr>
        <p:spPr>
          <a:xfrm>
            <a:off x="822959" y="3933825"/>
            <a:ext cx="7543801" cy="480131"/>
          </a:xfrm>
        </p:spPr>
        <p:txBody>
          <a:bodyPr/>
          <a:lstStyle/>
          <a:p>
            <a:r>
              <a:rPr lang="en-US" altLang="ja-JP" dirty="0"/>
              <a:t>[</a:t>
            </a:r>
            <a:r>
              <a:rPr lang="en-US" altLang="ja-JP" b="1" dirty="0"/>
              <a:t>FW12</a:t>
            </a:r>
            <a:r>
              <a:rPr lang="en-US" altLang="ja-JP" dirty="0"/>
              <a:t>]</a:t>
            </a:r>
            <a:r>
              <a:rPr lang="ja-JP" altLang="en-US" dirty="0"/>
              <a:t>では</a:t>
            </a:r>
            <a:r>
              <a:rPr kumimoji="1" lang="ja-JP" altLang="en-US" dirty="0"/>
              <a:t>ゲームが終わることを保証するため，</a:t>
            </a:r>
            <a:endParaRPr kumimoji="1" lang="en-US" altLang="ja-JP" dirty="0"/>
          </a:p>
        </p:txBody>
      </p:sp>
      <p:sp>
        <p:nvSpPr>
          <p:cNvPr id="46" name="テキスト ボックス 45"/>
          <p:cNvSpPr txBox="1"/>
          <p:nvPr/>
        </p:nvSpPr>
        <p:spPr>
          <a:xfrm>
            <a:off x="1012371" y="477520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47" name="コンテンツ プレースホルダー 2"/>
          <p:cNvSpPr txBox="1">
            <a:spLocks/>
          </p:cNvSpPr>
          <p:nvPr/>
        </p:nvSpPr>
        <p:spPr>
          <a:xfrm>
            <a:off x="822959" y="600116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制限付きで研究されてきた</a:t>
            </a:r>
          </a:p>
        </p:txBody>
      </p:sp>
      <p:sp>
        <p:nvSpPr>
          <p:cNvPr id="3" name="コンテンツ プレースホルダー 2"/>
          <p:cNvSpPr>
            <a:spLocks noGrp="1"/>
          </p:cNvSpPr>
          <p:nvPr>
            <p:ph idx="1"/>
          </p:nvPr>
        </p:nvSpPr>
        <p:spPr>
          <a:xfrm>
            <a:off x="822959" y="758815"/>
            <a:ext cx="7543801" cy="480131"/>
          </a:xfrm>
        </p:spPr>
        <p:txBody>
          <a:bodyPr/>
          <a:lstStyle/>
          <a:p>
            <a:r>
              <a:rPr kumimoji="1" lang="ja-JP" altLang="en-US" dirty="0"/>
              <a:t>ゲームが終わることを保証するため，</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6" name="テキスト ボックス 5"/>
          <p:cNvSpPr txBox="1"/>
          <p:nvPr/>
        </p:nvSpPr>
        <p:spPr>
          <a:xfrm>
            <a:off x="1012371" y="1600199"/>
            <a:ext cx="7119257" cy="954107"/>
          </a:xfrm>
          <a:prstGeom prst="rect">
            <a:avLst/>
          </a:prstGeom>
          <a:noFill/>
          <a:ln>
            <a:solidFill>
              <a:schemeClr val="tx1"/>
            </a:solidFill>
          </a:ln>
        </p:spPr>
        <p:txBody>
          <a:bodyPr wrap="none" rtlCol="0">
            <a:spAutoFit/>
          </a:bodyPr>
          <a:lstStyle/>
          <a:p>
            <a:r>
              <a:rPr lang="ja-JP" altLang="en-US" sz="2800" dirty="0"/>
              <a:t>領地を増やせる色がある場合には，</a:t>
            </a:r>
            <a:endParaRPr lang="en-US" altLang="ja-JP" sz="2800" dirty="0"/>
          </a:p>
          <a:p>
            <a:r>
              <a:rPr lang="ja-JP" altLang="en-US" sz="2800" dirty="0"/>
              <a:t>領地を増やさない色を宣言することができない</a:t>
            </a:r>
            <a:endParaRPr kumimoji="1" lang="ja-JP" altLang="en-US" sz="2800" dirty="0"/>
          </a:p>
        </p:txBody>
      </p:sp>
      <p:sp>
        <p:nvSpPr>
          <p:cNvPr id="7" name="コンテンツ プレースホルダー 2"/>
          <p:cNvSpPr txBox="1">
            <a:spLocks/>
          </p:cNvSpPr>
          <p:nvPr/>
        </p:nvSpPr>
        <p:spPr>
          <a:xfrm>
            <a:off x="822959" y="2826154"/>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という制限のもと研究されてきた．</a:t>
            </a:r>
            <a:endParaRPr lang="en-US" altLang="ja-JP" dirty="0"/>
          </a:p>
        </p:txBody>
      </p:sp>
      <p:sp>
        <p:nvSpPr>
          <p:cNvPr id="48" name="円/楕円 47"/>
          <p:cNvSpPr/>
          <p:nvPr/>
        </p:nvSpPr>
        <p:spPr>
          <a:xfrm>
            <a:off x="1884505"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円/楕円 48"/>
          <p:cNvSpPr/>
          <p:nvPr/>
        </p:nvSpPr>
        <p:spPr>
          <a:xfrm>
            <a:off x="1923119" y="44495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0" name="円/楕円 49"/>
          <p:cNvSpPr/>
          <p:nvPr/>
        </p:nvSpPr>
        <p:spPr>
          <a:xfrm>
            <a:off x="2877141" y="378315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1" name="円/楕円 50"/>
          <p:cNvSpPr/>
          <p:nvPr/>
        </p:nvSpPr>
        <p:spPr>
          <a:xfrm>
            <a:off x="2341967"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2" name="円/楕円 51"/>
          <p:cNvSpPr/>
          <p:nvPr/>
        </p:nvSpPr>
        <p:spPr>
          <a:xfrm>
            <a:off x="3412316" y="378315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3" name="直線コネクタ 52"/>
          <p:cNvCxnSpPr>
            <a:stCxn id="51" idx="2"/>
            <a:endCxn id="49" idx="0"/>
          </p:cNvCxnSpPr>
          <p:nvPr/>
        </p:nvCxnSpPr>
        <p:spPr>
          <a:xfrm flipH="1">
            <a:off x="2067119" y="392715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9" idx="4"/>
            <a:endCxn id="105" idx="2"/>
          </p:cNvCxnSpPr>
          <p:nvPr/>
        </p:nvCxnSpPr>
        <p:spPr>
          <a:xfrm>
            <a:off x="2067119" y="473759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51" idx="6"/>
            <a:endCxn id="50" idx="2"/>
          </p:cNvCxnSpPr>
          <p:nvPr/>
        </p:nvCxnSpPr>
        <p:spPr>
          <a:xfrm>
            <a:off x="2629967" y="392715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6" name="直線コネクタ 55"/>
          <p:cNvCxnSpPr>
            <a:stCxn id="50" idx="6"/>
            <a:endCxn id="52" idx="2"/>
          </p:cNvCxnSpPr>
          <p:nvPr/>
        </p:nvCxnSpPr>
        <p:spPr>
          <a:xfrm>
            <a:off x="3165141" y="392715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52" idx="6"/>
            <a:endCxn id="110" idx="2"/>
          </p:cNvCxnSpPr>
          <p:nvPr/>
        </p:nvCxnSpPr>
        <p:spPr>
          <a:xfrm>
            <a:off x="3700316" y="3927155"/>
            <a:ext cx="72133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8" name="円/楕円 57"/>
          <p:cNvSpPr/>
          <p:nvPr/>
        </p:nvSpPr>
        <p:spPr>
          <a:xfrm>
            <a:off x="6740222"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740222"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784393" y="44495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6"/>
            <a:endCxn id="60" idx="2"/>
          </p:cNvCxnSpPr>
          <p:nvPr/>
        </p:nvCxnSpPr>
        <p:spPr>
          <a:xfrm>
            <a:off x="7028222" y="364438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6"/>
            <a:endCxn id="60" idx="2"/>
          </p:cNvCxnSpPr>
          <p:nvPr/>
        </p:nvCxnSpPr>
        <p:spPr>
          <a:xfrm>
            <a:off x="7028222" y="421515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円/楕円 62"/>
          <p:cNvSpPr/>
          <p:nvPr/>
        </p:nvSpPr>
        <p:spPr>
          <a:xfrm>
            <a:off x="5965505"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4" name="円/楕円 63"/>
          <p:cNvSpPr/>
          <p:nvPr/>
        </p:nvSpPr>
        <p:spPr>
          <a:xfrm>
            <a:off x="5965505"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5" name="円/楕円 64"/>
          <p:cNvSpPr/>
          <p:nvPr/>
        </p:nvSpPr>
        <p:spPr>
          <a:xfrm>
            <a:off x="6350399"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6" name="直線コネクタ 65"/>
          <p:cNvCxnSpPr>
            <a:stCxn id="63" idx="5"/>
            <a:endCxn id="65" idx="1"/>
          </p:cNvCxnSpPr>
          <p:nvPr/>
        </p:nvCxnSpPr>
        <p:spPr>
          <a:xfrm>
            <a:off x="6211328"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7" name="直線コネクタ 66"/>
          <p:cNvCxnSpPr>
            <a:stCxn id="64" idx="7"/>
            <a:endCxn id="65" idx="3"/>
          </p:cNvCxnSpPr>
          <p:nvPr/>
        </p:nvCxnSpPr>
        <p:spPr>
          <a:xfrm flipV="1">
            <a:off x="6211328"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8" name="直線コネクタ 67"/>
          <p:cNvCxnSpPr>
            <a:stCxn id="58" idx="3"/>
            <a:endCxn id="65" idx="7"/>
          </p:cNvCxnSpPr>
          <p:nvPr/>
        </p:nvCxnSpPr>
        <p:spPr>
          <a:xfrm flipH="1">
            <a:off x="6596222" y="374620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59" idx="1"/>
            <a:endCxn id="65" idx="5"/>
          </p:cNvCxnSpPr>
          <p:nvPr/>
        </p:nvCxnSpPr>
        <p:spPr>
          <a:xfrm flipH="1" flipV="1">
            <a:off x="6596222" y="402897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195717" y="350038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5195717" y="407115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5580611"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8" name="直線コネクタ 77"/>
          <p:cNvCxnSpPr>
            <a:stCxn id="70" idx="5"/>
            <a:endCxn id="77" idx="1"/>
          </p:cNvCxnSpPr>
          <p:nvPr/>
        </p:nvCxnSpPr>
        <p:spPr>
          <a:xfrm>
            <a:off x="5441540"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7"/>
            <a:endCxn id="77" idx="3"/>
          </p:cNvCxnSpPr>
          <p:nvPr/>
        </p:nvCxnSpPr>
        <p:spPr>
          <a:xfrm flipV="1">
            <a:off x="5441540"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p:cNvCxnSpPr>
            <a:stCxn id="70" idx="3"/>
            <a:endCxn id="110" idx="6"/>
          </p:cNvCxnSpPr>
          <p:nvPr/>
        </p:nvCxnSpPr>
        <p:spPr>
          <a:xfrm flipH="1">
            <a:off x="4709646" y="3746208"/>
            <a:ext cx="528248"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p:cNvCxnSpPr>
            <a:stCxn id="75" idx="1"/>
            <a:endCxn id="110" idx="6"/>
          </p:cNvCxnSpPr>
          <p:nvPr/>
        </p:nvCxnSpPr>
        <p:spPr>
          <a:xfrm flipH="1" flipV="1">
            <a:off x="4709646" y="3927155"/>
            <a:ext cx="528248"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7" idx="7"/>
            <a:endCxn id="63" idx="3"/>
          </p:cNvCxnSpPr>
          <p:nvPr/>
        </p:nvCxnSpPr>
        <p:spPr>
          <a:xfrm flipV="1">
            <a:off x="5826434" y="374620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7" idx="5"/>
            <a:endCxn id="64" idx="1"/>
          </p:cNvCxnSpPr>
          <p:nvPr/>
        </p:nvCxnSpPr>
        <p:spPr>
          <a:xfrm>
            <a:off x="5826434" y="402897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4" name="円/楕円 83"/>
          <p:cNvSpPr/>
          <p:nvPr/>
        </p:nvSpPr>
        <p:spPr>
          <a:xfrm>
            <a:off x="6740222"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5" name="円/楕円 84"/>
          <p:cNvSpPr/>
          <p:nvPr/>
        </p:nvSpPr>
        <p:spPr>
          <a:xfrm>
            <a:off x="6740222"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6" name="円/楕円 85"/>
          <p:cNvSpPr/>
          <p:nvPr/>
        </p:nvSpPr>
        <p:spPr>
          <a:xfrm>
            <a:off x="5965505"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5965505"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6350399"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5"/>
            <a:endCxn id="88" idx="1"/>
          </p:cNvCxnSpPr>
          <p:nvPr/>
        </p:nvCxnSpPr>
        <p:spPr>
          <a:xfrm>
            <a:off x="6211328"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7"/>
            <a:endCxn id="88" idx="3"/>
          </p:cNvCxnSpPr>
          <p:nvPr/>
        </p:nvCxnSpPr>
        <p:spPr>
          <a:xfrm flipV="1">
            <a:off x="6211328"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84" idx="3"/>
            <a:endCxn id="88" idx="7"/>
          </p:cNvCxnSpPr>
          <p:nvPr/>
        </p:nvCxnSpPr>
        <p:spPr>
          <a:xfrm flipH="1">
            <a:off x="6596222" y="497695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5" idx="1"/>
            <a:endCxn id="88" idx="5"/>
          </p:cNvCxnSpPr>
          <p:nvPr/>
        </p:nvCxnSpPr>
        <p:spPr>
          <a:xfrm flipH="1" flipV="1">
            <a:off x="6596222" y="525972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195717" y="473113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195717" y="530190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580611" y="501390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441540"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441540"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93" idx="3"/>
            <a:endCxn id="116" idx="6"/>
          </p:cNvCxnSpPr>
          <p:nvPr/>
        </p:nvCxnSpPr>
        <p:spPr>
          <a:xfrm flipH="1">
            <a:off x="4699671" y="4976955"/>
            <a:ext cx="538223" cy="1662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94" idx="1"/>
            <a:endCxn id="116" idx="6"/>
          </p:cNvCxnSpPr>
          <p:nvPr/>
        </p:nvCxnSpPr>
        <p:spPr>
          <a:xfrm flipH="1" flipV="1">
            <a:off x="4699671" y="5143194"/>
            <a:ext cx="538223" cy="2008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5" idx="7"/>
            <a:endCxn id="86" idx="3"/>
          </p:cNvCxnSpPr>
          <p:nvPr/>
        </p:nvCxnSpPr>
        <p:spPr>
          <a:xfrm flipV="1">
            <a:off x="5826434" y="497695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5" idx="5"/>
            <a:endCxn id="87" idx="1"/>
          </p:cNvCxnSpPr>
          <p:nvPr/>
        </p:nvCxnSpPr>
        <p:spPr>
          <a:xfrm>
            <a:off x="5826434" y="525972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84" idx="6"/>
            <a:endCxn id="60" idx="2"/>
          </p:cNvCxnSpPr>
          <p:nvPr/>
        </p:nvCxnSpPr>
        <p:spPr>
          <a:xfrm flipV="1">
            <a:off x="7028222" y="459359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85" idx="6"/>
            <a:endCxn id="60" idx="2"/>
          </p:cNvCxnSpPr>
          <p:nvPr/>
        </p:nvCxnSpPr>
        <p:spPr>
          <a:xfrm flipV="1">
            <a:off x="7028222" y="459359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4" name="円/楕円 103"/>
          <p:cNvSpPr/>
          <p:nvPr/>
        </p:nvSpPr>
        <p:spPr>
          <a:xfrm>
            <a:off x="2877141" y="5003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5" name="円/楕円 104"/>
          <p:cNvSpPr/>
          <p:nvPr/>
        </p:nvSpPr>
        <p:spPr>
          <a:xfrm>
            <a:off x="2341967"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3412316" y="5003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7" name="直線コネクタ 106"/>
          <p:cNvCxnSpPr>
            <a:stCxn id="105" idx="6"/>
            <a:endCxn id="104" idx="2"/>
          </p:cNvCxnSpPr>
          <p:nvPr/>
        </p:nvCxnSpPr>
        <p:spPr>
          <a:xfrm>
            <a:off x="2629967" y="514717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8" name="直線コネクタ 107"/>
          <p:cNvCxnSpPr>
            <a:stCxn id="104" idx="6"/>
            <a:endCxn id="106" idx="2"/>
          </p:cNvCxnSpPr>
          <p:nvPr/>
        </p:nvCxnSpPr>
        <p:spPr>
          <a:xfrm>
            <a:off x="3165141" y="514717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9" name="直線コネクタ 108"/>
          <p:cNvCxnSpPr>
            <a:stCxn id="106" idx="6"/>
            <a:endCxn id="116" idx="2"/>
          </p:cNvCxnSpPr>
          <p:nvPr/>
        </p:nvCxnSpPr>
        <p:spPr>
          <a:xfrm flipV="1">
            <a:off x="3700316" y="5143194"/>
            <a:ext cx="711355" cy="39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0" name="円/楕円 109"/>
          <p:cNvSpPr/>
          <p:nvPr/>
        </p:nvSpPr>
        <p:spPr>
          <a:xfrm>
            <a:off x="4421646" y="378315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mc:AlternateContent xmlns:mc="http://schemas.openxmlformats.org/markup-compatibility/2006" xmlns:a14="http://schemas.microsoft.com/office/drawing/2010/main">
        <mc:Choice Requires="a14">
          <p:sp>
            <p:nvSpPr>
              <p:cNvPr id="113" name="テキスト ボックス 112"/>
              <p:cNvSpPr txBox="1"/>
              <p:nvPr/>
            </p:nvSpPr>
            <p:spPr>
              <a:xfrm>
                <a:off x="1385469" y="387095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1385469" y="3870952"/>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14" name="円/楕円 113"/>
          <p:cNvSpPr/>
          <p:nvPr/>
        </p:nvSpPr>
        <p:spPr>
          <a:xfrm>
            <a:off x="7755300" y="441264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15" name="テキスト ボックス 114"/>
              <p:cNvSpPr txBox="1"/>
              <p:nvPr/>
            </p:nvSpPr>
            <p:spPr>
              <a:xfrm>
                <a:off x="7454099" y="389557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454099" y="389557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16" name="円/楕円 115"/>
          <p:cNvSpPr/>
          <p:nvPr/>
        </p:nvSpPr>
        <p:spPr>
          <a:xfrm>
            <a:off x="4411671" y="499919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1" name="角丸四角形吹き出し 120"/>
          <p:cNvSpPr/>
          <p:nvPr/>
        </p:nvSpPr>
        <p:spPr>
          <a:xfrm>
            <a:off x="2319952" y="5784002"/>
            <a:ext cx="2670146" cy="1013832"/>
          </a:xfrm>
          <a:prstGeom prst="wedgeRoundRectCallout">
            <a:avLst>
              <a:gd name="adj1" fmla="val -35236"/>
              <a:gd name="adj2" fmla="val -790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赤しか選べない</a:t>
            </a:r>
          </a:p>
        </p:txBody>
      </p:sp>
    </p:spTree>
    <p:extLst>
      <p:ext uri="{BB962C8B-B14F-4D97-AF65-F5344CB8AC3E}">
        <p14:creationId xmlns:p14="http://schemas.microsoft.com/office/powerpoint/2010/main" val="17041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の内容</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b="1" dirty="0">
                              <a:solidFill>
                                <a:schemeClr val="tx1"/>
                              </a:solidFill>
                              <a:effectLst>
                                <a:glow rad="228600">
                                  <a:schemeClr val="accent6">
                                    <a:satMod val="175000"/>
                                    <a:alpha val="40000"/>
                                  </a:schemeClr>
                                </a:glow>
                              </a:effectLst>
                            </a:rPr>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107711488"/>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a:t>
                          </a:r>
                          <a:r>
                            <a:rPr kumimoji="1" lang="ja-JP" altLang="en-US" sz="2400" b="1" dirty="0" smtClean="0">
                              <a:solidFill>
                                <a:schemeClr val="tx1"/>
                              </a:solidFill>
                              <a:effectLst>
                                <a:glow rad="228600">
                                  <a:schemeClr val="accent6">
                                    <a:satMod val="175000"/>
                                    <a:alpha val="40000"/>
                                  </a:schemeClr>
                                </a:glow>
                              </a:effectLst>
                            </a:rPr>
                            <a:t>今回</a:t>
                          </a:r>
                          <a:r>
                            <a:rPr kumimoji="1" lang="en-US" altLang="ja-JP" sz="2400" dirty="0" smtClean="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667387" y="4046957"/>
            <a:ext cx="2266731" cy="1060577"/>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※FW12</a:t>
            </a:r>
            <a:r>
              <a:rPr lang="ja-JP" altLang="en-US" sz="2400" dirty="0"/>
              <a:t>は領地を増やさなければならない制限付き</a:t>
            </a:r>
            <a:endParaRPr lang="en-US" altLang="ja-JP" sz="2400" dirty="0"/>
          </a:p>
        </p:txBody>
      </p:sp>
      <p:sp>
        <p:nvSpPr>
          <p:cNvPr id="18" name="角丸四角形吹き出し 17"/>
          <p:cNvSpPr/>
          <p:nvPr/>
        </p:nvSpPr>
        <p:spPr>
          <a:xfrm>
            <a:off x="2934118" y="3842055"/>
            <a:ext cx="3240646" cy="1667050"/>
          </a:xfrm>
          <a:prstGeom prst="wedgeRoundRectCallout">
            <a:avLst>
              <a:gd name="adj1" fmla="val 49685"/>
              <a:gd name="adj2" fmla="val -14720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領地を増やさなければならない制限をなくしても難しい</a:t>
            </a:r>
          </a:p>
        </p:txBody>
      </p:sp>
    </p:spTree>
    <p:extLst>
      <p:ext uri="{BB962C8B-B14F-4D97-AF65-F5344CB8AC3E}">
        <p14:creationId xmlns:p14="http://schemas.microsoft.com/office/powerpoint/2010/main" val="369664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D5F1-A7E9-4E3D-A273-1FF4D2B5E228}"/>
              </a:ext>
            </a:extLst>
          </p:cNvPr>
          <p:cNvSpPr>
            <a:spLocks noGrp="1"/>
          </p:cNvSpPr>
          <p:nvPr>
            <p:ph type="title"/>
          </p:nvPr>
        </p:nvSpPr>
        <p:spPr/>
        <p:txBody>
          <a:bodyPr/>
          <a:lstStyle/>
          <a:p>
            <a:r>
              <a:rPr kumimoji="1" lang="ja-JP" altLang="en-US" dirty="0"/>
              <a:t>発表の流れ</a:t>
            </a:r>
          </a:p>
        </p:txBody>
      </p:sp>
      <p:sp>
        <p:nvSpPr>
          <p:cNvPr id="4" name="スライド番号プレースホルダー 3">
            <a:extLst>
              <a:ext uri="{FF2B5EF4-FFF2-40B4-BE49-F238E27FC236}">
                <a16:creationId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10"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1525655" y="1927598"/>
            <a:ext cx="6092686"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制限付きでの困難性の証明</a:t>
            </a:r>
            <a:r>
              <a:rPr lang="en-US" altLang="ja-JP" sz="3200" dirty="0"/>
              <a:t>(FW12)</a:t>
            </a:r>
          </a:p>
        </p:txBody>
      </p:sp>
      <p:sp>
        <p:nvSpPr>
          <p:cNvPr id="8" name="下矢印 7"/>
          <p:cNvSpPr/>
          <p:nvPr/>
        </p:nvSpPr>
        <p:spPr>
          <a:xfrm>
            <a:off x="3188636" y="2803095"/>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3"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2170110" y="3933825"/>
            <a:ext cx="4803777"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制限</a:t>
            </a:r>
            <a:r>
              <a:rPr lang="ja-JP" altLang="en-US" sz="3200" dirty="0">
                <a:solidFill>
                  <a:srgbClr val="FF0000"/>
                </a:solidFill>
              </a:rPr>
              <a:t>なし</a:t>
            </a:r>
            <a:r>
              <a:rPr lang="ja-JP" altLang="en-US" sz="3200" dirty="0"/>
              <a:t>での困難性の証明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537105" y="384234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537105" y="3842346"/>
                <a:ext cx="3440301" cy="523220"/>
              </a:xfrm>
              <a:prstGeom prst="rect">
                <a:avLst/>
              </a:prstGeom>
              <a:blipFill rotWithShape="0">
                <a:blip r:embed="rId5"/>
                <a:stretch>
                  <a:fillRect t="-15116" r="-2301"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共通上位列問題</a:t>
            </a:r>
            <a:endParaRPr kumimoji="1" lang="ja-JP" altLang="en-US" dirty="0"/>
          </a:p>
        </p:txBody>
      </p:sp>
      <mc:AlternateContent xmlns:mc="http://schemas.openxmlformats.org/markup-compatibility/2006" xmlns:a14="http://schemas.microsoft.com/office/drawing/2010/main">
        <mc:Choice Requires="a14">
          <p:sp>
            <p:nvSpPr>
              <p:cNvPr id="13" name="コンテンツ プレースホルダー 2"/>
              <p:cNvSpPr>
                <a:spLocks noGrp="1"/>
              </p:cNvSpPr>
              <p:nvPr>
                <p:ph idx="1"/>
              </p:nvPr>
            </p:nvSpPr>
            <p:spPr>
              <a:xfrm>
                <a:off x="822959" y="3848431"/>
                <a:ext cx="7543801" cy="1607290"/>
              </a:xfrm>
              <a:solidFill>
                <a:schemeClr val="bg1"/>
              </a:solidFill>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13" name="コンテンツ プレースホルダー 2"/>
              <p:cNvSpPr>
                <a:spLocks noGrp="1" noRot="1" noChangeAspect="1" noMove="1" noResize="1" noEditPoints="1" noAdjustHandles="1" noChangeArrowheads="1" noChangeShapeType="1" noTextEdit="1"/>
              </p:cNvSpPr>
              <p:nvPr>
                <p:ph idx="1"/>
              </p:nvPr>
            </p:nvSpPr>
            <p:spPr>
              <a:xfrm>
                <a:off x="822959" y="3848431"/>
                <a:ext cx="7543801" cy="1607290"/>
              </a:xfrm>
              <a:blipFill rotWithShape="0">
                <a:blip r:embed="rId4"/>
                <a:stretch>
                  <a:fillRect l="-2742" t="-7143" r="-726" b="-3759"/>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87286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5" name="テキスト ボックス 154">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5" name="テキスト ボックス 154">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6" name="左中かっこ 155">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248468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286674"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0" name="正方形/長方形 129">
            <a:extLst>
              <a:ext uri="{FF2B5EF4-FFF2-40B4-BE49-F238E27FC236}">
                <a16:creationId xmlns:a16="http://schemas.microsoft.com/office/drawing/2014/main" id="{17177666-C9A7-40F3-8083-3856488CDC04}"/>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F53CB421-5F06-4AF3-B73D-2042A94207CB}"/>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17177666-C9A7-40F3-8083-3856488CDC04}"/>
              </a:ext>
            </a:extLst>
          </p:cNvPr>
          <p:cNvSpPr/>
          <p:nvPr/>
        </p:nvSpPr>
        <p:spPr>
          <a:xfrm>
            <a:off x="667313" y="3023630"/>
            <a:ext cx="2623657" cy="2612592"/>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4527"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527" y="3585712"/>
                <a:ext cx="641971"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2" name="グループ化 151">
            <a:extLst>
              <a:ext uri="{FF2B5EF4-FFF2-40B4-BE49-F238E27FC236}">
                <a16:creationId xmlns:a16="http://schemas.microsoft.com/office/drawing/2014/main" id="{24C8A797-B4EC-496C-85B8-CF6835337C14}"/>
              </a:ext>
            </a:extLst>
          </p:cNvPr>
          <p:cNvGrpSpPr/>
          <p:nvPr/>
        </p:nvGrpSpPr>
        <p:grpSpPr>
          <a:xfrm>
            <a:off x="2262441" y="883627"/>
            <a:ext cx="2470651" cy="1079165"/>
            <a:chOff x="2770464" y="936098"/>
            <a:chExt cx="2470651" cy="1079165"/>
          </a:xfrm>
        </p:grpSpPr>
        <p:sp>
          <p:nvSpPr>
            <p:cNvPr id="155" name="円/楕円 306">
              <a:extLst>
                <a:ext uri="{FF2B5EF4-FFF2-40B4-BE49-F238E27FC236}">
                  <a16:creationId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56" name="円/楕円 330">
              <a:extLst>
                <a:ext uri="{FF2B5EF4-FFF2-40B4-BE49-F238E27FC236}">
                  <a16:creationId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57" name="円/楕円 331">
              <a:extLst>
                <a:ext uri="{FF2B5EF4-FFF2-40B4-BE49-F238E27FC236}">
                  <a16:creationId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8" name="直線矢印コネクタ 157">
              <a:extLst>
                <a:ext uri="{FF2B5EF4-FFF2-40B4-BE49-F238E27FC236}">
                  <a16:creationId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9" name="円/楕円 337">
              <a:extLst>
                <a:ext uri="{FF2B5EF4-FFF2-40B4-BE49-F238E27FC236}">
                  <a16:creationId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38">
              <a:extLst>
                <a:ext uri="{FF2B5EF4-FFF2-40B4-BE49-F238E27FC236}">
                  <a16:creationId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339">
              <a:extLst>
                <a:ext uri="{FF2B5EF4-FFF2-40B4-BE49-F238E27FC236}">
                  <a16:creationId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5" name="直線矢印コネクタ 184">
              <a:extLst>
                <a:ext uri="{FF2B5EF4-FFF2-40B4-BE49-F238E27FC236}">
                  <a16:creationId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6" name="円/楕円 342">
              <a:extLst>
                <a:ext uri="{FF2B5EF4-FFF2-40B4-BE49-F238E27FC236}">
                  <a16:creationId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343">
              <a:extLst>
                <a:ext uri="{FF2B5EF4-FFF2-40B4-BE49-F238E27FC236}">
                  <a16:creationId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344">
              <a:extLst>
                <a:ext uri="{FF2B5EF4-FFF2-40B4-BE49-F238E27FC236}">
                  <a16:creationId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2" name="直線矢印コネクタ 211">
              <a:extLst>
                <a:ext uri="{FF2B5EF4-FFF2-40B4-BE49-F238E27FC236}">
                  <a16:creationId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3" name="グループ化 212">
            <a:extLst>
              <a:ext uri="{FF2B5EF4-FFF2-40B4-BE49-F238E27FC236}">
                <a16:creationId xmlns:a16="http://schemas.microsoft.com/office/drawing/2014/main" id="{D83F0E09-9A87-4664-9B7A-19060B84DAFD}"/>
              </a:ext>
            </a:extLst>
          </p:cNvPr>
          <p:cNvGrpSpPr/>
          <p:nvPr/>
        </p:nvGrpSpPr>
        <p:grpSpPr>
          <a:xfrm>
            <a:off x="5211090" y="884246"/>
            <a:ext cx="2544332" cy="1081251"/>
            <a:chOff x="5719113" y="936717"/>
            <a:chExt cx="2544332" cy="1081251"/>
          </a:xfrm>
        </p:grpSpPr>
        <p:cxnSp>
          <p:nvCxnSpPr>
            <p:cNvPr id="214" name="直線コネクタ 213">
              <a:extLst>
                <a:ext uri="{FF2B5EF4-FFF2-40B4-BE49-F238E27FC236}">
                  <a16:creationId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5" name="円/楕円 375">
              <a:extLst>
                <a:ext uri="{FF2B5EF4-FFF2-40B4-BE49-F238E27FC236}">
                  <a16:creationId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76">
              <a:extLst>
                <a:ext uri="{FF2B5EF4-FFF2-40B4-BE49-F238E27FC236}">
                  <a16:creationId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377">
              <a:extLst>
                <a:ext uri="{FF2B5EF4-FFF2-40B4-BE49-F238E27FC236}">
                  <a16:creationId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378">
              <a:extLst>
                <a:ext uri="{FF2B5EF4-FFF2-40B4-BE49-F238E27FC236}">
                  <a16:creationId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9" name="円/楕円 380">
              <a:extLst>
                <a:ext uri="{FF2B5EF4-FFF2-40B4-BE49-F238E27FC236}">
                  <a16:creationId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0" name="直線矢印コネクタ 219">
              <a:extLst>
                <a:ext uri="{FF2B5EF4-FFF2-40B4-BE49-F238E27FC236}">
                  <a16:creationId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1" name="直線矢印コネクタ 220">
              <a:extLst>
                <a:ext uri="{FF2B5EF4-FFF2-40B4-BE49-F238E27FC236}">
                  <a16:creationId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2" name="直線矢印コネクタ 221">
              <a:extLst>
                <a:ext uri="{FF2B5EF4-FFF2-40B4-BE49-F238E27FC236}">
                  <a16:creationId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a:extLst>
                <a:ext uri="{FF2B5EF4-FFF2-40B4-BE49-F238E27FC236}">
                  <a16:creationId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389">
              <a:extLst>
                <a:ext uri="{FF2B5EF4-FFF2-40B4-BE49-F238E27FC236}">
                  <a16:creationId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390">
              <a:extLst>
                <a:ext uri="{FF2B5EF4-FFF2-40B4-BE49-F238E27FC236}">
                  <a16:creationId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409">
              <a:extLst>
                <a:ext uri="{FF2B5EF4-FFF2-40B4-BE49-F238E27FC236}">
                  <a16:creationId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410">
              <a:extLst>
                <a:ext uri="{FF2B5EF4-FFF2-40B4-BE49-F238E27FC236}">
                  <a16:creationId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17">
              <a:extLst>
                <a:ext uri="{FF2B5EF4-FFF2-40B4-BE49-F238E27FC236}">
                  <a16:creationId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9" name="直線コネクタ 228">
              <a:extLst>
                <a:ext uri="{FF2B5EF4-FFF2-40B4-BE49-F238E27FC236}">
                  <a16:creationId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0" name="円/楕円 424">
              <a:extLst>
                <a:ext uri="{FF2B5EF4-FFF2-40B4-BE49-F238E27FC236}">
                  <a16:creationId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5">
              <a:extLst>
                <a:ext uri="{FF2B5EF4-FFF2-40B4-BE49-F238E27FC236}">
                  <a16:creationId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2" name="円/楕円 426">
              <a:extLst>
                <a:ext uri="{FF2B5EF4-FFF2-40B4-BE49-F238E27FC236}">
                  <a16:creationId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3" name="円/楕円 427">
              <a:extLst>
                <a:ext uri="{FF2B5EF4-FFF2-40B4-BE49-F238E27FC236}">
                  <a16:creationId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5" name="円/楕円 428">
              <a:extLst>
                <a:ext uri="{FF2B5EF4-FFF2-40B4-BE49-F238E27FC236}">
                  <a16:creationId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236" name="テキスト ボックス 235"/>
              <p:cNvSpPr txBox="1"/>
              <p:nvPr/>
            </p:nvSpPr>
            <p:spPr>
              <a:xfrm>
                <a:off x="4934158" y="3159398"/>
                <a:ext cx="4200958"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以下の共通上位列</a:t>
                </a:r>
                <a:r>
                  <a:rPr lang="ja-JP" altLang="en-US" sz="2800" dirty="0"/>
                  <a:t>が</a:t>
                </a:r>
                <a:endParaRPr lang="en-US" altLang="ja-JP" sz="2800" dirty="0"/>
              </a:p>
              <a:p>
                <a:r>
                  <a:rPr lang="ja-JP" altLang="en-US" sz="2800" dirty="0"/>
                  <a:t>あると</a:t>
                </a:r>
                <a:endParaRPr kumimoji="1" lang="en-US" altLang="ja-JP" sz="2800" b="0" i="1" dirty="0">
                  <a:latin typeface="Cambria Math" panose="02040503050406030204" pitchFamily="18" charset="0"/>
                </a:endParaRPr>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236" name="テキスト ボックス 235"/>
              <p:cNvSpPr txBox="1">
                <a:spLocks noRot="1" noChangeAspect="1" noMove="1" noResize="1" noEditPoints="1" noAdjustHandles="1" noChangeArrowheads="1" noChangeShapeType="1" noTextEdit="1"/>
              </p:cNvSpPr>
              <p:nvPr/>
            </p:nvSpPr>
            <p:spPr>
              <a:xfrm>
                <a:off x="4934158" y="3159398"/>
                <a:ext cx="4200958" cy="2246769"/>
              </a:xfrm>
              <a:prstGeom prst="rect">
                <a:avLst/>
              </a:prstGeom>
              <a:blipFill rotWithShape="0">
                <a:blip r:embed="rId5"/>
                <a:stretch>
                  <a:fillRect l="-2899" t="-3523" r="-1304" b="-56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43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9" name="正方形/長方形 148">
            <a:extLst>
              <a:ext uri="{FF2B5EF4-FFF2-40B4-BE49-F238E27FC236}">
                <a16:creationId xmlns:a16="http://schemas.microsoft.com/office/drawing/2014/main" id="{F53CB421-5F06-4AF3-B73D-2042A94207CB}"/>
              </a:ext>
            </a:extLst>
          </p:cNvPr>
          <p:cNvSpPr/>
          <p:nvPr/>
        </p:nvSpPr>
        <p:spPr>
          <a:xfrm>
            <a:off x="5249060" y="2782799"/>
            <a:ext cx="2678993" cy="3081287"/>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円/楕円 152"/>
          <p:cNvSpPr/>
          <p:nvPr/>
        </p:nvSpPr>
        <p:spPr>
          <a:xfrm>
            <a:off x="8626882" y="4102783"/>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8325681" y="3585712"/>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8325681" y="3585712"/>
                <a:ext cx="641971" cy="523220"/>
              </a:xfrm>
              <a:prstGeom prst="rect">
                <a:avLst/>
              </a:prstGeom>
              <a:blipFill rotWithShape="0">
                <a:blip r:embed="rId2"/>
                <a:stretch>
                  <a:fillRect/>
                </a:stretch>
              </a:blipFill>
            </p:spPr>
            <p:txBody>
              <a:bodyPr/>
              <a:lstStyle/>
              <a:p>
                <a:r>
                  <a:rPr lang="ja-JP" altLang="en-US">
                    <a:noFill/>
                  </a:rPr>
                  <a:t> </a:t>
                </a:r>
              </a:p>
            </p:txBody>
          </p:sp>
        </mc:Fallback>
      </mc:AlternateContent>
      <p:cxnSp>
        <p:nvCxnSpPr>
          <p:cNvPr id="150" name="直線矢印コネクタ 149">
            <a:extLst>
              <a:ext uri="{FF2B5EF4-FFF2-40B4-BE49-F238E27FC236}">
                <a16:creationId xmlns:a16="http://schemas.microsoft.com/office/drawing/2014/main" id="{86E728F6-31EF-48AD-BBD0-FAF68FF145B2}"/>
              </a:ext>
            </a:extLst>
          </p:cNvPr>
          <p:cNvCxnSpPr/>
          <p:nvPr/>
        </p:nvCxnSpPr>
        <p:spPr>
          <a:xfrm flipV="1">
            <a:off x="5208119" y="136208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2" name="グループ化 151"/>
          <p:cNvGrpSpPr/>
          <p:nvPr/>
        </p:nvGrpSpPr>
        <p:grpSpPr>
          <a:xfrm>
            <a:off x="2455453" y="189979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4778505"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4778505"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400378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400378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1" name="円/楕円 160"/>
          <p:cNvSpPr/>
          <p:nvPr/>
        </p:nvSpPr>
        <p:spPr>
          <a:xfrm>
            <a:off x="3234000"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5" name="円/楕円 184"/>
          <p:cNvSpPr/>
          <p:nvPr/>
        </p:nvSpPr>
        <p:spPr>
          <a:xfrm>
            <a:off x="3234000"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6" name="円/楕円 185"/>
          <p:cNvSpPr/>
          <p:nvPr/>
        </p:nvSpPr>
        <p:spPr>
          <a:xfrm>
            <a:off x="245928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0" name="円/楕円 209"/>
          <p:cNvSpPr/>
          <p:nvPr/>
        </p:nvSpPr>
        <p:spPr>
          <a:xfrm>
            <a:off x="245928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p:nvGrpSpPr>
          <p:cNvPr id="3" name="グループ化 2"/>
          <p:cNvGrpSpPr/>
          <p:nvPr/>
        </p:nvGrpSpPr>
        <p:grpSpPr>
          <a:xfrm>
            <a:off x="6009541" y="920520"/>
            <a:ext cx="2607222" cy="858770"/>
            <a:chOff x="6009541" y="920520"/>
            <a:chExt cx="2607222" cy="858770"/>
          </a:xfrm>
        </p:grpSpPr>
        <p:sp>
          <p:nvSpPr>
            <p:cNvPr id="211" name="円/楕円 210"/>
            <p:cNvSpPr/>
            <p:nvPr/>
          </p:nvSpPr>
          <p:spPr>
            <a:xfrm>
              <a:off x="8328763"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8328763"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7554046"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554046"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214"/>
            <p:cNvSpPr/>
            <p:nvPr/>
          </p:nvSpPr>
          <p:spPr>
            <a:xfrm>
              <a:off x="7938940"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6" name="直線コネクタ 215"/>
            <p:cNvCxnSpPr>
              <a:stCxn id="213" idx="5"/>
              <a:endCxn id="215" idx="1"/>
            </p:cNvCxnSpPr>
            <p:nvPr/>
          </p:nvCxnSpPr>
          <p:spPr>
            <a:xfrm>
              <a:off x="7799869"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4" idx="7"/>
              <a:endCxn id="215" idx="3"/>
            </p:cNvCxnSpPr>
            <p:nvPr/>
          </p:nvCxnSpPr>
          <p:spPr>
            <a:xfrm flipV="1">
              <a:off x="7799869"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3"/>
              <a:endCxn id="215" idx="7"/>
            </p:cNvCxnSpPr>
            <p:nvPr/>
          </p:nvCxnSpPr>
          <p:spPr>
            <a:xfrm flipH="1">
              <a:off x="8184763"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コネクタ 218"/>
            <p:cNvCxnSpPr>
              <a:stCxn id="212" idx="1"/>
              <a:endCxn id="215" idx="5"/>
            </p:cNvCxnSpPr>
            <p:nvPr/>
          </p:nvCxnSpPr>
          <p:spPr>
            <a:xfrm flipH="1" flipV="1">
              <a:off x="8184763"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0" name="円/楕円 219"/>
            <p:cNvSpPr/>
            <p:nvPr/>
          </p:nvSpPr>
          <p:spPr>
            <a:xfrm>
              <a:off x="6784258"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784258"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221"/>
            <p:cNvSpPr/>
            <p:nvPr/>
          </p:nvSpPr>
          <p:spPr>
            <a:xfrm>
              <a:off x="7169152"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3" name="直線コネクタ 222"/>
            <p:cNvCxnSpPr>
              <a:stCxn id="220" idx="5"/>
              <a:endCxn id="222" idx="1"/>
            </p:cNvCxnSpPr>
            <p:nvPr/>
          </p:nvCxnSpPr>
          <p:spPr>
            <a:xfrm>
              <a:off x="7030081"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1" idx="7"/>
              <a:endCxn id="222" idx="3"/>
            </p:cNvCxnSpPr>
            <p:nvPr/>
          </p:nvCxnSpPr>
          <p:spPr>
            <a:xfrm flipV="1">
              <a:off x="7030081"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6009541" y="92052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6009541" y="149129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6394435" y="120329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8" name="直線コネクタ 227"/>
            <p:cNvCxnSpPr>
              <a:stCxn id="225" idx="5"/>
              <a:endCxn id="227" idx="1"/>
            </p:cNvCxnSpPr>
            <p:nvPr/>
          </p:nvCxnSpPr>
          <p:spPr>
            <a:xfrm>
              <a:off x="6255364"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26" idx="7"/>
              <a:endCxn id="227" idx="3"/>
            </p:cNvCxnSpPr>
            <p:nvPr/>
          </p:nvCxnSpPr>
          <p:spPr>
            <a:xfrm flipV="1">
              <a:off x="6255364"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3"/>
              <a:endCxn id="227" idx="7"/>
            </p:cNvCxnSpPr>
            <p:nvPr/>
          </p:nvCxnSpPr>
          <p:spPr>
            <a:xfrm flipH="1">
              <a:off x="6640258" y="116634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1"/>
              <a:endCxn id="227" idx="5"/>
            </p:cNvCxnSpPr>
            <p:nvPr/>
          </p:nvCxnSpPr>
          <p:spPr>
            <a:xfrm flipH="1" flipV="1">
              <a:off x="6640258" y="144911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2" idx="7"/>
              <a:endCxn id="213" idx="3"/>
            </p:cNvCxnSpPr>
            <p:nvPr/>
          </p:nvCxnSpPr>
          <p:spPr>
            <a:xfrm flipV="1">
              <a:off x="7414975" y="116634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2" idx="5"/>
              <a:endCxn id="214" idx="1"/>
            </p:cNvCxnSpPr>
            <p:nvPr/>
          </p:nvCxnSpPr>
          <p:spPr>
            <a:xfrm>
              <a:off x="7414975" y="144911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39" name="テキスト ボックス 238"/>
              <p:cNvSpPr txBox="1"/>
              <p:nvPr/>
            </p:nvSpPr>
            <p:spPr>
              <a:xfrm>
                <a:off x="424962" y="3168966"/>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39" name="テキスト ボックス 238"/>
              <p:cNvSpPr txBox="1">
                <a:spLocks noRot="1" noChangeAspect="1" noMove="1" noResize="1" noEditPoints="1" noAdjustHandles="1" noChangeArrowheads="1" noChangeShapeType="1" noTextEdit="1"/>
              </p:cNvSpPr>
              <p:nvPr/>
            </p:nvSpPr>
            <p:spPr>
              <a:xfrm>
                <a:off x="424962" y="3168966"/>
                <a:ext cx="3493264" cy="2246769"/>
              </a:xfrm>
              <a:prstGeom prst="rect">
                <a:avLst/>
              </a:prstGeom>
              <a:blipFill rotWithShape="0">
                <a:blip r:embed="rId12"/>
                <a:stretch>
                  <a:fillRect l="-3665" t="-3804" r="-2094"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コンテンツ プレースホルダー 2">
                <a:extLst>
                  <a:ext uri="{FF2B5EF4-FFF2-40B4-BE49-F238E27FC236}">
                    <a16:creationId xmlns:a16="http://schemas.microsoft.com/office/drawing/2014/main" id="{2089C84C-7829-42B7-9AFC-B1F7C457F9D1}"/>
                  </a:ext>
                </a:extLst>
              </p:cNvPr>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34" name="コンテンツ プレースホルダー 2">
                <a:extLst>
                  <a:ext uri="{FF2B5EF4-FFF2-40B4-BE49-F238E27FC236}">
                    <a16:creationId xmlns:a16="http://schemas.microsoft.com/office/drawing/2014/main" id="{2089C84C-7829-42B7-9AFC-B1F7C457F9D1}"/>
                  </a:ext>
                </a:extLst>
              </p:cNvPr>
              <p:cNvSpPr>
                <a:spLocks noGrp="1" noRot="1" noChangeAspect="1" noMove="1" noResize="1" noEditPoints="1" noAdjustHandles="1" noChangeArrowheads="1" noChangeShapeType="1" noTextEdit="1"/>
              </p:cNvSpPr>
              <p:nvPr>
                <p:ph idx="1"/>
              </p:nvPr>
            </p:nvSpPr>
            <p:spPr>
              <a:xfrm>
                <a:off x="744136" y="834530"/>
                <a:ext cx="1552502" cy="1524383"/>
              </a:xfrm>
              <a:blipFill>
                <a:blip r:embed="rId13"/>
                <a:stretch>
                  <a:fillRect l="-6667"/>
                </a:stretch>
              </a:blipFill>
            </p:spPr>
            <p:txBody>
              <a:bodyPr/>
              <a:lstStyle/>
              <a:p>
                <a:r>
                  <a:rPr lang="ja-JP" altLang="en-US">
                    <a:noFill/>
                  </a:rPr>
                  <a:t> </a:t>
                </a:r>
              </a:p>
            </p:txBody>
          </p:sp>
        </mc:Fallback>
      </mc:AlternateContent>
      <p:sp>
        <p:nvSpPr>
          <p:cNvPr id="147" name="正方形/長方形 146">
            <a:extLst>
              <a:ext uri="{FF2B5EF4-FFF2-40B4-BE49-F238E27FC236}">
                <a16:creationId xmlns:a16="http://schemas.microsoft.com/office/drawing/2014/main" id="{F818EF24-211A-4513-BCE1-4A7138F5CA0F}"/>
              </a:ext>
            </a:extLst>
          </p:cNvPr>
          <p:cNvSpPr/>
          <p:nvPr/>
        </p:nvSpPr>
        <p:spPr>
          <a:xfrm>
            <a:off x="1481966" y="903743"/>
            <a:ext cx="602109" cy="1064215"/>
          </a:xfrm>
          <a:prstGeom prst="rect">
            <a:avLst/>
          </a:prstGeom>
          <a:solidFill>
            <a:srgbClr val="FF0000">
              <a:alpha val="10000"/>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id="{4CAA4F64-CA35-45FA-B683-0BC38ECE7521}"/>
              </a:ext>
            </a:extLst>
          </p:cNvPr>
          <p:cNvSpPr/>
          <p:nvPr/>
        </p:nvSpPr>
        <p:spPr>
          <a:xfrm>
            <a:off x="1223446" y="1967958"/>
            <a:ext cx="355346" cy="309546"/>
          </a:xfrm>
          <a:prstGeom prst="rect">
            <a:avLst/>
          </a:prstGeom>
          <a:solidFill>
            <a:schemeClr val="accent5">
              <a:alpha val="1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左中かっこ 241">
            <a:extLst>
              <a:ext uri="{FF2B5EF4-FFF2-40B4-BE49-F238E27FC236}">
                <a16:creationId xmlns:a16="http://schemas.microsoft.com/office/drawing/2014/main" id="{E2DB4004-86C4-47B4-885B-0896A4E1880A}"/>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4" name="テキスト ボックス 243">
                <a:extLst>
                  <a:ext uri="{FF2B5EF4-FFF2-40B4-BE49-F238E27FC236}">
                    <a16:creationId xmlns:a16="http://schemas.microsoft.com/office/drawing/2014/main" id="{E1B12AD2-7131-415B-AE5A-796911EE6A1E}"/>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244" name="テキスト ボックス 243">
                <a:extLst>
                  <a:ext uri="{FF2B5EF4-FFF2-40B4-BE49-F238E27FC236}">
                    <a16:creationId xmlns:a16="http://schemas.microsoft.com/office/drawing/2014/main" id="{E1B12AD2-7131-415B-AE5A-796911EE6A1E}"/>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8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
                                        </p:tgtEl>
                                        <p:attrNameLst>
                                          <p:attrName>style.visibility</p:attrName>
                                        </p:attrNameLst>
                                      </p:cBhvr>
                                      <p:to>
                                        <p:strVal val="visible"/>
                                      </p:to>
                                    </p:set>
                                    <p:animEffect transition="in" filter="fade">
                                      <p:cBhvr>
                                        <p:cTn id="10" dur="500"/>
                                        <p:tgtEl>
                                          <p:spTgt spid="1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fade">
                                      <p:cBhvr>
                                        <p:cTn id="16" dur="500"/>
                                        <p:tgtEl>
                                          <p:spTgt spid="1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5"/>
                                        </p:tgtEl>
                                        <p:attrNameLst>
                                          <p:attrName>style.visibility</p:attrName>
                                        </p:attrNameLst>
                                      </p:cBhvr>
                                      <p:to>
                                        <p:strVal val="visible"/>
                                      </p:to>
                                    </p:set>
                                    <p:animEffect transition="in" filter="fade">
                                      <p:cBhvr>
                                        <p:cTn id="22" dur="500"/>
                                        <p:tgtEl>
                                          <p:spTgt spid="1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fade">
                                      <p:cBhvr>
                                        <p:cTn id="25" dur="500"/>
                                        <p:tgtEl>
                                          <p:spTgt spid="1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5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0"/>
                                        </p:tgtEl>
                                        <p:attrNameLst>
                                          <p:attrName>style.visibility</p:attrName>
                                        </p:attrNameLst>
                                      </p:cBhvr>
                                      <p:to>
                                        <p:strVal val="visible"/>
                                      </p:to>
                                    </p:set>
                                    <p:animEffect transition="in" filter="fade">
                                      <p:cBhvr>
                                        <p:cTn id="36" dur="500"/>
                                        <p:tgtEl>
                                          <p:spTgt spid="15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P spid="161" grpId="0" animBg="1"/>
      <p:bldP spid="185" grpId="0" animBg="1"/>
      <p:bldP spid="186" grpId="0" animBg="1"/>
      <p:bldP spid="210" grpId="0" animBg="1"/>
      <p:bldP spid="2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6259"/>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2275875"/>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2275875"/>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id="{7484E61E-C510-4FF0-978A-471330A22C3C}"/>
              </a:ext>
            </a:extLst>
          </p:cNvPr>
          <p:cNvSpPr/>
          <p:nvPr/>
        </p:nvSpPr>
        <p:spPr>
          <a:xfrm rot="16200000" flipH="1" flipV="1">
            <a:off x="6428621" y="1384085"/>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2245654"/>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2245654"/>
                <a:ext cx="1436531" cy="40011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4"/>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p:sp>
        <p:nvSpPr>
          <p:cNvPr id="21" name="正方形/長方形 20"/>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角丸四角形吹き出し 21"/>
          <p:cNvSpPr/>
          <p:nvPr/>
        </p:nvSpPr>
        <p:spPr>
          <a:xfrm>
            <a:off x="353125" y="2174788"/>
            <a:ext cx="3251284" cy="1896713"/>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が全てとれば</a:t>
            </a:r>
            <a:r>
              <a:rPr kumimoji="1" lang="ja-JP" altLang="en-US" sz="2800" dirty="0">
                <a:solidFill>
                  <a:srgbClr val="FF0000"/>
                </a:solidFill>
              </a:rPr>
              <a:t>先手</a:t>
            </a:r>
            <a:r>
              <a:rPr kumimoji="1" lang="ja-JP" altLang="en-US" sz="2800" dirty="0"/>
              <a:t>が勝てるようになる長さのパス</a:t>
            </a:r>
          </a:p>
        </p:txBody>
      </p:sp>
      <p:sp>
        <p:nvSpPr>
          <p:cNvPr id="153" name="角丸四角形吹き出し 152"/>
          <p:cNvSpPr/>
          <p:nvPr/>
        </p:nvSpPr>
        <p:spPr>
          <a:xfrm>
            <a:off x="5252321" y="2901458"/>
            <a:ext cx="3066036" cy="1896713"/>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がどれかをとった場合には</a:t>
            </a:r>
            <a:endParaRPr kumimoji="1" lang="en-US" altLang="ja-JP" sz="2800" dirty="0"/>
          </a:p>
          <a:p>
            <a:pPr algn="ctr"/>
            <a:r>
              <a:rPr kumimoji="1" lang="ja-JP" altLang="en-US" sz="2800" dirty="0">
                <a:solidFill>
                  <a:srgbClr val="0070C0"/>
                </a:solidFill>
              </a:rPr>
              <a:t>後手</a:t>
            </a:r>
            <a:r>
              <a:rPr kumimoji="1" lang="ja-JP" altLang="en-US" sz="2800" dirty="0"/>
              <a:t>が勝ちになる</a:t>
            </a:r>
          </a:p>
        </p:txBody>
      </p:sp>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47" name="テキスト ボックス 146">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6"/>
                <a:stretch>
                  <a:fillRect/>
                </a:stretch>
              </a:blipFill>
            </p:spPr>
            <p:txBody>
              <a:bodyPr/>
              <a:lstStyle/>
              <a:p>
                <a:r>
                  <a:rPr lang="ja-JP" altLang="en-US">
                    <a:noFill/>
                  </a:rPr>
                  <a:t> </a:t>
                </a:r>
              </a:p>
            </p:txBody>
          </p:sp>
        </mc:Fallback>
      </mc:AlternateContent>
      <p:sp>
        <p:nvSpPr>
          <p:cNvPr id="149" name="左中かっこ 148">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50" name="テキスト ボックス 14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7"/>
                <a:stretch>
                  <a:fillRect/>
                </a:stretch>
              </a:blipFill>
            </p:spPr>
            <p:txBody>
              <a:bodyPr/>
              <a:lstStyle/>
              <a:p>
                <a:r>
                  <a:rPr lang="ja-JP" altLang="en-US">
                    <a:noFill/>
                  </a:rPr>
                  <a:t> </a:t>
                </a:r>
              </a:p>
            </p:txBody>
          </p:sp>
        </mc:Fallback>
      </mc:AlternateContent>
      <p:sp>
        <p:nvSpPr>
          <p:cNvPr id="152" name="左中かっこ 151">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12311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10" name="円/楕円 9"/>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9" name="コンテンツ プレースホルダー 2"/>
              <p:cNvSpPr>
                <a:spLocks noGrp="1"/>
              </p:cNvSpPr>
              <p:nvPr>
                <p:ph idx="1"/>
              </p:nvPr>
            </p:nvSpPr>
            <p:spPr>
              <a:xfrm>
                <a:off x="744136" y="834530"/>
                <a:ext cx="1552502" cy="1524383"/>
              </a:xfrm>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a:p>
            </p:txBody>
          </p:sp>
        </mc:Choice>
        <mc:Fallback xmlns="">
          <p:sp>
            <p:nvSpPr>
              <p:cNvPr id="129" name="コンテンツ プレースホルダー 2"/>
              <p:cNvSpPr>
                <a:spLocks noGrp="1" noRot="1" noChangeAspect="1" noMove="1" noResize="1" noEditPoints="1" noAdjustHandles="1" noChangeArrowheads="1" noChangeShapeType="1" noTextEdit="1"/>
              </p:cNvSpPr>
              <p:nvPr>
                <p:ph idx="1"/>
              </p:nvPr>
            </p:nvSpPr>
            <p:spPr>
              <a:xfrm>
                <a:off x="744136" y="834530"/>
                <a:ext cx="1552502" cy="1524383"/>
              </a:xfrm>
              <a:blipFill rotWithShape="0">
                <a:blip r:embed="rId2"/>
                <a:stretch>
                  <a:fillRect l="-6667"/>
                </a:stretch>
              </a:blipFill>
            </p:spPr>
            <p:txBody>
              <a:bodyPr/>
              <a:lstStyle/>
              <a:p>
                <a:r>
                  <a:rPr lang="ja-JP" altLang="en-US">
                    <a:noFill/>
                  </a:rPr>
                  <a:t> </a:t>
                </a:r>
              </a:p>
            </p:txBody>
          </p:sp>
        </mc:Fallback>
      </mc:AlternateContent>
      <p:sp>
        <p:nvSpPr>
          <p:cNvPr id="132" name="左中かっこ 131">
            <a:extLst>
              <a:ext uri="{FF2B5EF4-FFF2-40B4-BE49-F238E27FC236}">
                <a16:creationId xmlns:a16="http://schemas.microsoft.com/office/drawing/2014/main" id="{350732D6-B168-43A7-A334-AB49ED671B2E}"/>
              </a:ext>
            </a:extLst>
          </p:cNvPr>
          <p:cNvSpPr/>
          <p:nvPr/>
        </p:nvSpPr>
        <p:spPr>
          <a:xfrm>
            <a:off x="442283" y="925516"/>
            <a:ext cx="244002" cy="1058308"/>
          </a:xfrm>
          <a:prstGeom prst="leftBrace">
            <a:avLst>
              <a:gd name="adj1" fmla="val 10125"/>
              <a:gd name="adj2" fmla="val 50266"/>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A0A3B89-C1EA-446F-B913-BE2C71565064}"/>
                  </a:ext>
                </a:extLst>
              </p:cNvPr>
              <p:cNvSpPr txBox="1"/>
              <p:nvPr/>
            </p:nvSpPr>
            <p:spPr>
              <a:xfrm>
                <a:off x="15801" y="1140318"/>
                <a:ext cx="34879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𝑠</m:t>
                      </m:r>
                    </m:oMath>
                  </m:oMathPara>
                </a14:m>
                <a:endParaRPr kumimoji="1" lang="ja-JP" altLang="en-US" sz="2800" dirty="0"/>
              </a:p>
            </p:txBody>
          </p:sp>
        </mc:Choice>
        <mc:Fallback xmlns="">
          <p:sp>
            <p:nvSpPr>
              <p:cNvPr id="133" name="テキスト ボックス 132">
                <a:extLst>
                  <a:ext uri="{FF2B5EF4-FFF2-40B4-BE49-F238E27FC236}">
                    <a16:creationId xmlns="" xmlns:a16="http://schemas.microsoft.com/office/drawing/2014/main" xmlns:a14="http://schemas.microsoft.com/office/drawing/2010/main" id="{4A0A3B89-C1EA-446F-B913-BE2C71565064}"/>
                  </a:ext>
                </a:extLst>
              </p:cNvPr>
              <p:cNvSpPr txBox="1">
                <a:spLocks noRot="1" noChangeAspect="1" noMove="1" noResize="1" noEditPoints="1" noAdjustHandles="1" noChangeArrowheads="1" noChangeShapeType="1" noTextEdit="1"/>
              </p:cNvSpPr>
              <p:nvPr/>
            </p:nvSpPr>
            <p:spPr>
              <a:xfrm>
                <a:off x="15801" y="1140318"/>
                <a:ext cx="348792"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3" name="テキスト ボックス 2"/>
          <p:cNvSpPr txBox="1"/>
          <p:nvPr/>
        </p:nvSpPr>
        <p:spPr>
          <a:xfrm>
            <a:off x="2163936" y="1150048"/>
            <a:ext cx="7003840" cy="523220"/>
          </a:xfrm>
          <a:prstGeom prst="rect">
            <a:avLst/>
          </a:prstGeom>
          <a:noFill/>
        </p:spPr>
        <p:txBody>
          <a:bodyPr wrap="none" rtlCol="0">
            <a:spAutoFit/>
          </a:bodyPr>
          <a:lstStyle/>
          <a:p>
            <a:r>
              <a:rPr kumimoji="1" lang="ja-JP" altLang="en-US" sz="2800" dirty="0"/>
              <a:t>であるときの直並列グラフのインスタンスの例</a:t>
            </a:r>
          </a:p>
        </p:txBody>
      </p: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26CA1402-E3C1-4799-AB36-A481192829D6}"/>
                  </a:ext>
                </a:extLst>
              </p:cNvPr>
              <p:cNvSpPr txBox="1"/>
              <p:nvPr/>
            </p:nvSpPr>
            <p:spPr>
              <a:xfrm>
                <a:off x="4007327" y="5946720"/>
                <a:ext cx="68163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4</m:t>
                      </m:r>
                      <m:r>
                        <a:rPr lang="en-US" altLang="ja-JP" sz="2400" b="0" i="1" dirty="0" smtClean="0">
                          <a:latin typeface="Cambria Math" panose="02040503050406030204" pitchFamily="18" charset="0"/>
                        </a:rPr>
                        <m:t>𝑠𝑡</m:t>
                      </m:r>
                    </m:oMath>
                  </m:oMathPara>
                </a14:m>
                <a:endParaRPr lang="ja-JP" altLang="en-US" sz="2400" dirty="0"/>
              </a:p>
            </p:txBody>
          </p:sp>
        </mc:Choice>
        <mc:Fallback xmlns="">
          <p:sp>
            <p:nvSpPr>
              <p:cNvPr id="130" name="テキスト ボックス 129">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4007327" y="5946720"/>
                <a:ext cx="681634" cy="461665"/>
              </a:xfrm>
              <a:prstGeom prst="rect">
                <a:avLst/>
              </a:prstGeom>
              <a:blipFill rotWithShape="0">
                <a:blip r:embed="rId4"/>
                <a:stretch>
                  <a:fillRect/>
                </a:stretch>
              </a:blipFill>
            </p:spPr>
            <p:txBody>
              <a:bodyPr/>
              <a:lstStyle/>
              <a:p>
                <a:r>
                  <a:rPr lang="ja-JP" altLang="en-US">
                    <a:noFill/>
                  </a:rPr>
                  <a:t> </a:t>
                </a:r>
              </a:p>
            </p:txBody>
          </p:sp>
        </mc:Fallback>
      </mc:AlternateContent>
      <p:sp>
        <p:nvSpPr>
          <p:cNvPr id="131" name="左中かっこ 130">
            <a:extLst>
              <a:ext uri="{FF2B5EF4-FFF2-40B4-BE49-F238E27FC236}">
                <a16:creationId xmlns:a16="http://schemas.microsoft.com/office/drawing/2014/main" id="{9DF2F468-0254-4D6C-B8A0-69B3DC2EDE99}"/>
              </a:ext>
            </a:extLst>
          </p:cNvPr>
          <p:cNvSpPr/>
          <p:nvPr/>
        </p:nvSpPr>
        <p:spPr>
          <a:xfrm rot="5400000" flipH="1" flipV="1">
            <a:off x="4210904" y="5523523"/>
            <a:ext cx="274484" cy="468000"/>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26CA1402-E3C1-4799-AB36-A481192829D6}"/>
                  </a:ext>
                </a:extLst>
              </p:cNvPr>
              <p:cNvSpPr txBox="1"/>
              <p:nvPr/>
            </p:nvSpPr>
            <p:spPr>
              <a:xfrm>
                <a:off x="6231603" y="5980714"/>
                <a:ext cx="1895264"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4</m:t>
                      </m:r>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𝑠</m:t>
                      </m:r>
                    </m:oMath>
                  </m:oMathPara>
                </a14:m>
                <a:endParaRPr lang="ja-JP" altLang="en-US" sz="2000" dirty="0"/>
              </a:p>
            </p:txBody>
          </p:sp>
        </mc:Choice>
        <mc:Fallback xmlns="">
          <p:sp>
            <p:nvSpPr>
              <p:cNvPr id="134" name="テキスト ボックス 133">
                <a:extLst>
                  <a:ext uri="{FF2B5EF4-FFF2-40B4-BE49-F238E27FC236}">
                    <a16:creationId xmlns:a16="http://schemas.microsoft.com/office/drawing/2014/main" xmlns:a14="http://schemas.microsoft.com/office/drawing/2010/main" xmlns="" id="{26CA1402-E3C1-4799-AB36-A481192829D6}"/>
                  </a:ext>
                </a:extLst>
              </p:cNvPr>
              <p:cNvSpPr txBox="1">
                <a:spLocks noRot="1" noChangeAspect="1" noMove="1" noResize="1" noEditPoints="1" noAdjustHandles="1" noChangeArrowheads="1" noChangeShapeType="1" noTextEdit="1"/>
              </p:cNvSpPr>
              <p:nvPr/>
            </p:nvSpPr>
            <p:spPr>
              <a:xfrm>
                <a:off x="6231603" y="5980714"/>
                <a:ext cx="1895264"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47" name="左中かっこ 146">
            <a:extLst>
              <a:ext uri="{FF2B5EF4-FFF2-40B4-BE49-F238E27FC236}">
                <a16:creationId xmlns:a16="http://schemas.microsoft.com/office/drawing/2014/main" id="{9DF2F468-0254-4D6C-B8A0-69B3DC2EDE99}"/>
              </a:ext>
            </a:extLst>
          </p:cNvPr>
          <p:cNvSpPr/>
          <p:nvPr/>
        </p:nvSpPr>
        <p:spPr>
          <a:xfrm rot="10800000" flipH="1" flipV="1">
            <a:off x="7852383" y="5788024"/>
            <a:ext cx="274484" cy="80684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Tree>
    <p:extLst>
      <p:ext uri="{BB962C8B-B14F-4D97-AF65-F5344CB8AC3E}">
        <p14:creationId xmlns:p14="http://schemas.microsoft.com/office/powerpoint/2010/main" val="344369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08597103"/>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a:solidFill>
                            <a:srgbClr val="0070C0"/>
                          </a:solidFill>
                        </a:rPr>
                        <a:t>青</a:t>
                      </a:r>
                      <a:endParaRPr kumimoji="1" lang="ja-JP" altLang="en-US" sz="2400" dirty="0">
                        <a:solidFill>
                          <a:srgbClr val="0070C0"/>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722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5" name="表 134"/>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7" name="正方形/長方形 136"/>
          <p:cNvSpPr/>
          <p:nvPr/>
        </p:nvSpPr>
        <p:spPr>
          <a:xfrm>
            <a:off x="4879733" y="816483"/>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1111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000000"/>
                                      </p:to>
                                    </p:animClr>
                                    <p:animClr clrSpc="rgb" dir="cw">
                                      <p:cBhvr>
                                        <p:cTn id="7" dur="500" fill="hold"/>
                                        <p:tgtEl>
                                          <p:spTgt spid="8"/>
                                        </p:tgtEl>
                                        <p:attrNameLst>
                                          <p:attrName>fillcolor</p:attrName>
                                        </p:attrNameLst>
                                      </p:cBhvr>
                                      <p:to>
                                        <a:srgbClr val="00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126310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14153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2"/>
                                        </p:tgtEl>
                                        <p:attrNameLst>
                                          <p:attrName>style.color</p:attrName>
                                        </p:attrNameLst>
                                      </p:cBhvr>
                                      <p:to>
                                        <a:srgbClr val="FFFFFF"/>
                                      </p:to>
                                    </p:animClr>
                                    <p:animClr clrSpc="rgb" dir="cw">
                                      <p:cBhvr>
                                        <p:cTn id="7" dur="500" fill="hold"/>
                                        <p:tgtEl>
                                          <p:spTgt spid="32"/>
                                        </p:tgtEl>
                                        <p:attrNameLst>
                                          <p:attrName>fillcolor</p:attrName>
                                        </p:attrNameLst>
                                      </p:cBhvr>
                                      <p:to>
                                        <a:srgbClr val="FFFFFF"/>
                                      </p:to>
                                    </p:animClr>
                                    <p:set>
                                      <p:cBhvr>
                                        <p:cTn id="8" dur="500" fill="hold"/>
                                        <p:tgtEl>
                                          <p:spTgt spid="32"/>
                                        </p:tgtEl>
                                        <p:attrNameLst>
                                          <p:attrName>fill.type</p:attrName>
                                        </p:attrNameLst>
                                      </p:cBhvr>
                                      <p:to>
                                        <p:strVal val="solid"/>
                                      </p:to>
                                    </p:set>
                                    <p:set>
                                      <p:cBhvr>
                                        <p:cTn id="9" dur="50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18"/>
                                        </p:tgtEl>
                                        <p:attrNameLst>
                                          <p:attrName>style.color</p:attrName>
                                        </p:attrNameLst>
                                      </p:cBhvr>
                                      <p:to>
                                        <a:srgbClr val="FFFFFF"/>
                                      </p:to>
                                    </p:animClr>
                                    <p:animClr clrSpc="rgb" dir="cw">
                                      <p:cBhvr>
                                        <p:cTn id="12" dur="500" fill="hold"/>
                                        <p:tgtEl>
                                          <p:spTgt spid="118"/>
                                        </p:tgtEl>
                                        <p:attrNameLst>
                                          <p:attrName>fillcolor</p:attrName>
                                        </p:attrNameLst>
                                      </p:cBhvr>
                                      <p:to>
                                        <a:srgbClr val="FFFFFF"/>
                                      </p:to>
                                    </p:animClr>
                                    <p:set>
                                      <p:cBhvr>
                                        <p:cTn id="13" dur="500" fill="hold"/>
                                        <p:tgtEl>
                                          <p:spTgt spid="118"/>
                                        </p:tgtEl>
                                        <p:attrNameLst>
                                          <p:attrName>fill.type</p:attrName>
                                        </p:attrNameLst>
                                      </p:cBhvr>
                                      <p:to>
                                        <p:strVal val="solid"/>
                                      </p:to>
                                    </p:set>
                                    <p:set>
                                      <p:cBhvr>
                                        <p:cTn id="14"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1" name="表 130"/>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8418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animClr clrSpc="rgb" dir="cw">
                                      <p:cBhvr>
                                        <p:cTn id="7" dur="500" fill="hold"/>
                                        <p:tgtEl>
                                          <p:spTgt spid="8"/>
                                        </p:tgtEl>
                                        <p:attrNameLst>
                                          <p:attrName>fillcolor</p:attrName>
                                        </p:attrNameLst>
                                      </p:cBhvr>
                                      <p:to>
                                        <a:srgbClr val="FF0000"/>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10"/>
                                        </p:tgtEl>
                                        <p:attrNameLst>
                                          <p:attrName>style.color</p:attrName>
                                        </p:attrNameLst>
                                      </p:cBhvr>
                                      <p:to>
                                        <a:srgbClr val="FF0000"/>
                                      </p:to>
                                    </p:animClr>
                                    <p:animClr clrSpc="rgb" dir="cw">
                                      <p:cBhvr>
                                        <p:cTn id="12" dur="500" fill="hold"/>
                                        <p:tgtEl>
                                          <p:spTgt spid="10"/>
                                        </p:tgtEl>
                                        <p:attrNameLst>
                                          <p:attrName>fillcolor</p:attrName>
                                        </p:attrNameLst>
                                      </p:cBhvr>
                                      <p:to>
                                        <a:srgbClr val="FF0000"/>
                                      </p:to>
                                    </p:animClr>
                                    <p:set>
                                      <p:cBhvr>
                                        <p:cTn id="13" dur="500" fill="hold"/>
                                        <p:tgtEl>
                                          <p:spTgt spid="10"/>
                                        </p:tgtEl>
                                        <p:attrNameLst>
                                          <p:attrName>fill.type</p:attrName>
                                        </p:attrNameLst>
                                      </p:cBhvr>
                                      <p:to>
                                        <p:strVal val="solid"/>
                                      </p:to>
                                    </p:set>
                                    <p:set>
                                      <p:cBhvr>
                                        <p:cTn id="14" dur="500" fill="hold"/>
                                        <p:tgtEl>
                                          <p:spTgt spid="10"/>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1"/>
                                        </p:tgtEl>
                                        <p:attrNameLst>
                                          <p:attrName>style.color</p:attrName>
                                        </p:attrNameLst>
                                      </p:cBhvr>
                                      <p:to>
                                        <a:srgbClr val="FF0000"/>
                                      </p:to>
                                    </p:animClr>
                                    <p:animClr clrSpc="rgb" dir="cw">
                                      <p:cBhvr>
                                        <p:cTn id="17" dur="500" fill="hold"/>
                                        <p:tgtEl>
                                          <p:spTgt spid="21"/>
                                        </p:tgtEl>
                                        <p:attrNameLst>
                                          <p:attrName>fillcolor</p:attrName>
                                        </p:attrNameLst>
                                      </p:cBhvr>
                                      <p:to>
                                        <a:srgbClr val="FF0000"/>
                                      </p:to>
                                    </p:animClr>
                                    <p:set>
                                      <p:cBhvr>
                                        <p:cTn id="18" dur="500" fill="hold"/>
                                        <p:tgtEl>
                                          <p:spTgt spid="21"/>
                                        </p:tgtEl>
                                        <p:attrNameLst>
                                          <p:attrName>fill.type</p:attrName>
                                        </p:attrNameLst>
                                      </p:cBhvr>
                                      <p:to>
                                        <p:strVal val="solid"/>
                                      </p:to>
                                    </p:set>
                                    <p:set>
                                      <p:cBhvr>
                                        <p:cTn id="19"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06490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1"/>
                                        </p:tgtEl>
                                        <p:attrNameLst>
                                          <p:attrName>style.color</p:attrName>
                                        </p:attrNameLst>
                                      </p:cBhvr>
                                      <p:to>
                                        <a:srgbClr val="0070C0"/>
                                      </p:to>
                                    </p:animClr>
                                    <p:animClr clrSpc="rgb" dir="cw">
                                      <p:cBhvr>
                                        <p:cTn id="7" dur="500" fill="hold"/>
                                        <p:tgtEl>
                                          <p:spTgt spid="31"/>
                                        </p:tgtEl>
                                        <p:attrNameLst>
                                          <p:attrName>fillcolor</p:attrName>
                                        </p:attrNameLst>
                                      </p:cBhvr>
                                      <p:to>
                                        <a:srgbClr val="0070C0"/>
                                      </p:to>
                                    </p:animClr>
                                    <p:set>
                                      <p:cBhvr>
                                        <p:cTn id="8" dur="500" fill="hold"/>
                                        <p:tgtEl>
                                          <p:spTgt spid="31"/>
                                        </p:tgtEl>
                                        <p:attrNameLst>
                                          <p:attrName>fill.type</p:attrName>
                                        </p:attrNameLst>
                                      </p:cBhvr>
                                      <p:to>
                                        <p:strVal val="solid"/>
                                      </p:to>
                                    </p:set>
                                    <p:set>
                                      <p:cBhvr>
                                        <p:cTn id="9" dur="500" fill="hold"/>
                                        <p:tgtEl>
                                          <p:spTgt spid="31"/>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rgbClr val="0070C0"/>
                                      </p:to>
                                    </p:animClr>
                                    <p:animClr clrSpc="rgb" dir="cw">
                                      <p:cBhvr>
                                        <p:cTn id="12" dur="500" fill="hold"/>
                                        <p:tgtEl>
                                          <p:spTgt spid="32"/>
                                        </p:tgtEl>
                                        <p:attrNameLst>
                                          <p:attrName>fillcolor</p:attrName>
                                        </p:attrNameLst>
                                      </p:cBhvr>
                                      <p:to>
                                        <a:srgbClr val="0070C0"/>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57"/>
                                        </p:tgtEl>
                                        <p:attrNameLst>
                                          <p:attrName>style.color</p:attrName>
                                        </p:attrNameLst>
                                      </p:cBhvr>
                                      <p:to>
                                        <a:srgbClr val="0070C0"/>
                                      </p:to>
                                    </p:animClr>
                                    <p:animClr clrSpc="rgb" dir="cw">
                                      <p:cBhvr>
                                        <p:cTn id="17" dur="500" fill="hold"/>
                                        <p:tgtEl>
                                          <p:spTgt spid="57"/>
                                        </p:tgtEl>
                                        <p:attrNameLst>
                                          <p:attrName>fillcolor</p:attrName>
                                        </p:attrNameLst>
                                      </p:cBhvr>
                                      <p:to>
                                        <a:srgbClr val="0070C0"/>
                                      </p:to>
                                    </p:animClr>
                                    <p:set>
                                      <p:cBhvr>
                                        <p:cTn id="18" dur="500" fill="hold"/>
                                        <p:tgtEl>
                                          <p:spTgt spid="57"/>
                                        </p:tgtEl>
                                        <p:attrNameLst>
                                          <p:attrName>fill.type</p:attrName>
                                        </p:attrNameLst>
                                      </p:cBhvr>
                                      <p:to>
                                        <p:strVal val="solid"/>
                                      </p:to>
                                    </p:set>
                                    <p:set>
                                      <p:cBhvr>
                                        <p:cTn id="19" dur="500" fill="hold"/>
                                        <p:tgtEl>
                                          <p:spTgt spid="57"/>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80"/>
                                        </p:tgtEl>
                                        <p:attrNameLst>
                                          <p:attrName>style.color</p:attrName>
                                        </p:attrNameLst>
                                      </p:cBhvr>
                                      <p:to>
                                        <a:srgbClr val="0070C0"/>
                                      </p:to>
                                    </p:animClr>
                                    <p:animClr clrSpc="rgb" dir="cw">
                                      <p:cBhvr>
                                        <p:cTn id="22" dur="500" fill="hold"/>
                                        <p:tgtEl>
                                          <p:spTgt spid="80"/>
                                        </p:tgtEl>
                                        <p:attrNameLst>
                                          <p:attrName>fillcolor</p:attrName>
                                        </p:attrNameLst>
                                      </p:cBhvr>
                                      <p:to>
                                        <a:srgbClr val="0070C0"/>
                                      </p:to>
                                    </p:animClr>
                                    <p:set>
                                      <p:cBhvr>
                                        <p:cTn id="23" dur="500" fill="hold"/>
                                        <p:tgtEl>
                                          <p:spTgt spid="80"/>
                                        </p:tgtEl>
                                        <p:attrNameLst>
                                          <p:attrName>fill.type</p:attrName>
                                        </p:attrNameLst>
                                      </p:cBhvr>
                                      <p:to>
                                        <p:strVal val="solid"/>
                                      </p:to>
                                    </p:set>
                                    <p:set>
                                      <p:cBhvr>
                                        <p:cTn id="24" dur="500" fill="hold"/>
                                        <p:tgtEl>
                                          <p:spTgt spid="8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18"/>
                                        </p:tgtEl>
                                        <p:attrNameLst>
                                          <p:attrName>style.color</p:attrName>
                                        </p:attrNameLst>
                                      </p:cBhvr>
                                      <p:to>
                                        <a:srgbClr val="0070C0"/>
                                      </p:to>
                                    </p:animClr>
                                    <p:animClr clrSpc="rgb" dir="cw">
                                      <p:cBhvr>
                                        <p:cTn id="27" dur="500" fill="hold"/>
                                        <p:tgtEl>
                                          <p:spTgt spid="118"/>
                                        </p:tgtEl>
                                        <p:attrNameLst>
                                          <p:attrName>fillcolor</p:attrName>
                                        </p:attrNameLst>
                                      </p:cBhvr>
                                      <p:to>
                                        <a:srgbClr val="0070C0"/>
                                      </p:to>
                                    </p:animClr>
                                    <p:set>
                                      <p:cBhvr>
                                        <p:cTn id="28" dur="500" fill="hold"/>
                                        <p:tgtEl>
                                          <p:spTgt spid="118"/>
                                        </p:tgtEl>
                                        <p:attrNameLst>
                                          <p:attrName>fill.type</p:attrName>
                                        </p:attrNameLst>
                                      </p:cBhvr>
                                      <p:to>
                                        <p:strVal val="solid"/>
                                      </p:to>
                                    </p:set>
                                    <p:set>
                                      <p:cBhvr>
                                        <p:cTn id="29" dur="500" fill="hold"/>
                                        <p:tgtEl>
                                          <p:spTgt spid="1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7" grpId="0" animBg="1"/>
      <p:bldP spid="80" grpId="0" animBg="1"/>
      <p:bldP spid="1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2216721"/>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2618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8" name="円/楕円 7"/>
          <p:cNvSpPr/>
          <p:nvPr/>
        </p:nvSpPr>
        <p:spPr>
          <a:xfrm>
            <a:off x="325288"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0249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緑のパス</a:t>
            </a:r>
            <a:r>
              <a:rPr lang="ja-JP" altLang="en-US" dirty="0"/>
              <a:t>を取りに行くため</a:t>
            </a:r>
            <a:endParaRPr lang="en-US" altLang="ja-JP" dirty="0"/>
          </a:p>
          <a:p>
            <a:r>
              <a:rPr lang="ja-JP" altLang="en-US" dirty="0"/>
              <a:t>に，表のような動きをする．</a:t>
            </a:r>
            <a:endParaRPr lang="en-US" altLang="ja-JP" dirty="0"/>
          </a:p>
        </p:txBody>
      </p:sp>
      <p:graphicFrame>
        <p:nvGraphicFramePr>
          <p:cNvPr id="130" name="表 129"/>
          <p:cNvGraphicFramePr>
            <a:graphicFrameLocks noGrp="1"/>
          </p:cNvGraphicFramePr>
          <p:nvPr>
            <p:extLst>
              <p:ext uri="{D42A27DB-BD31-4B8C-83A1-F6EECF244321}">
                <p14:modId xmlns:p14="http://schemas.microsoft.com/office/powerpoint/2010/main" val="2976045571"/>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1" name="正方形/長方形 130"/>
          <p:cNvSpPr/>
          <p:nvPr/>
        </p:nvSpPr>
        <p:spPr>
          <a:xfrm>
            <a:off x="4879733" y="828455"/>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7459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
                                        </p:tgtEl>
                                        <p:attrNameLst>
                                          <p:attrName>style.color</p:attrName>
                                        </p:attrNameLst>
                                      </p:cBhvr>
                                      <p:to>
                                        <a:srgbClr val="FFFFFF"/>
                                      </p:to>
                                    </p:animClr>
                                    <p:animClr clrSpc="rgb" dir="cw">
                                      <p:cBhvr>
                                        <p:cTn id="7" dur="500" fill="hold"/>
                                        <p:tgtEl>
                                          <p:spTgt spid="8"/>
                                        </p:tgtEl>
                                        <p:attrNameLst>
                                          <p:attrName>fillcolor</p:attrName>
                                        </p:attrNameLst>
                                      </p:cBhvr>
                                      <p:to>
                                        <a:srgbClr val="FFFFFF"/>
                                      </p:to>
                                    </p:animClr>
                                    <p:set>
                                      <p:cBhvr>
                                        <p:cTn id="8" dur="500" fill="hold"/>
                                        <p:tgtEl>
                                          <p:spTgt spid="8"/>
                                        </p:tgtEl>
                                        <p:attrNameLst>
                                          <p:attrName>fill.type</p:attrName>
                                        </p:attrNameLst>
                                      </p:cBhvr>
                                      <p:to>
                                        <p:strVal val="solid"/>
                                      </p:to>
                                    </p:set>
                                    <p:set>
                                      <p:cBhvr>
                                        <p:cTn id="9" dur="500" fill="hold"/>
                                        <p:tgtEl>
                                          <p:spTgt spid="8"/>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
                                        </p:tgtEl>
                                        <p:attrNameLst>
                                          <p:attrName>style.color</p:attrName>
                                        </p:attrNameLst>
                                      </p:cBhvr>
                                      <p:to>
                                        <a:srgbClr val="FFFFFF"/>
                                      </p:to>
                                    </p:animClr>
                                    <p:animClr clrSpc="rgb" dir="cw">
                                      <p:cBhvr>
                                        <p:cTn id="12" dur="500" fill="hold"/>
                                        <p:tgtEl>
                                          <p:spTgt spid="9"/>
                                        </p:tgtEl>
                                        <p:attrNameLst>
                                          <p:attrName>fillcolor</p:attrName>
                                        </p:attrNameLst>
                                      </p:cBhvr>
                                      <p:to>
                                        <a:srgbClr val="FFFFFF"/>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0"/>
                                        </p:tgtEl>
                                        <p:attrNameLst>
                                          <p:attrName>style.color</p:attrName>
                                        </p:attrNameLst>
                                      </p:cBhvr>
                                      <p:to>
                                        <a:srgbClr val="FFFFFF"/>
                                      </p:to>
                                    </p:animClr>
                                    <p:animClr clrSpc="rgb" dir="cw">
                                      <p:cBhvr>
                                        <p:cTn id="17" dur="500" fill="hold"/>
                                        <p:tgtEl>
                                          <p:spTgt spid="10"/>
                                        </p:tgtEl>
                                        <p:attrNameLst>
                                          <p:attrName>fillcolor</p:attrName>
                                        </p:attrNameLst>
                                      </p:cBhvr>
                                      <p:to>
                                        <a:srgbClr val="FFFFFF"/>
                                      </p:to>
                                    </p:animClr>
                                    <p:set>
                                      <p:cBhvr>
                                        <p:cTn id="18" dur="500" fill="hold"/>
                                        <p:tgtEl>
                                          <p:spTgt spid="10"/>
                                        </p:tgtEl>
                                        <p:attrNameLst>
                                          <p:attrName>fill.type</p:attrName>
                                        </p:attrNameLst>
                                      </p:cBhvr>
                                      <p:to>
                                        <p:strVal val="solid"/>
                                      </p:to>
                                    </p:set>
                                    <p:set>
                                      <p:cBhvr>
                                        <p:cTn id="19" dur="500" fill="hold"/>
                                        <p:tgtEl>
                                          <p:spTgt spid="10"/>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gtEl>
                                        <p:attrNameLst>
                                          <p:attrName>style.color</p:attrName>
                                        </p:attrNameLst>
                                      </p:cBhvr>
                                      <p:to>
                                        <a:srgbClr val="FFFFFF"/>
                                      </p:to>
                                    </p:animClr>
                                    <p:animClr clrSpc="rgb" dir="cw">
                                      <p:cBhvr>
                                        <p:cTn id="22" dur="500" fill="hold"/>
                                        <p:tgtEl>
                                          <p:spTgt spid="12"/>
                                        </p:tgtEl>
                                        <p:attrNameLst>
                                          <p:attrName>fillcolor</p:attrName>
                                        </p:attrNameLst>
                                      </p:cBhvr>
                                      <p:to>
                                        <a:srgbClr val="FFFFFF"/>
                                      </p:to>
                                    </p:animClr>
                                    <p:set>
                                      <p:cBhvr>
                                        <p:cTn id="23" dur="500" fill="hold"/>
                                        <p:tgtEl>
                                          <p:spTgt spid="12"/>
                                        </p:tgtEl>
                                        <p:attrNameLst>
                                          <p:attrName>fill.type</p:attrName>
                                        </p:attrNameLst>
                                      </p:cBhvr>
                                      <p:to>
                                        <p:strVal val="solid"/>
                                      </p:to>
                                    </p:set>
                                    <p:set>
                                      <p:cBhvr>
                                        <p:cTn id="24" dur="500" fill="hold"/>
                                        <p:tgtEl>
                                          <p:spTgt spid="12"/>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14"/>
                                        </p:tgtEl>
                                        <p:attrNameLst>
                                          <p:attrName>style.color</p:attrName>
                                        </p:attrNameLst>
                                      </p:cBhvr>
                                      <p:to>
                                        <a:srgbClr val="FFFFFF"/>
                                      </p:to>
                                    </p:animClr>
                                    <p:animClr clrSpc="rgb" dir="cw">
                                      <p:cBhvr>
                                        <p:cTn id="27" dur="500" fill="hold"/>
                                        <p:tgtEl>
                                          <p:spTgt spid="14"/>
                                        </p:tgtEl>
                                        <p:attrNameLst>
                                          <p:attrName>fillcolor</p:attrName>
                                        </p:attrNameLst>
                                      </p:cBhvr>
                                      <p:to>
                                        <a:srgbClr val="FFFFFF"/>
                                      </p:to>
                                    </p:animClr>
                                    <p:set>
                                      <p:cBhvr>
                                        <p:cTn id="28" dur="500" fill="hold"/>
                                        <p:tgtEl>
                                          <p:spTgt spid="14"/>
                                        </p:tgtEl>
                                        <p:attrNameLst>
                                          <p:attrName>fill.type</p:attrName>
                                        </p:attrNameLst>
                                      </p:cBhvr>
                                      <p:to>
                                        <p:strVal val="solid"/>
                                      </p:to>
                                    </p:set>
                                    <p:set>
                                      <p:cBhvr>
                                        <p:cTn id="29" dur="500" fill="hold"/>
                                        <p:tgtEl>
                                          <p:spTgt spid="14"/>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20"/>
                                        </p:tgtEl>
                                        <p:attrNameLst>
                                          <p:attrName>style.color</p:attrName>
                                        </p:attrNameLst>
                                      </p:cBhvr>
                                      <p:to>
                                        <a:srgbClr val="FFFFFF"/>
                                      </p:to>
                                    </p:animClr>
                                    <p:animClr clrSpc="rgb" dir="cw">
                                      <p:cBhvr>
                                        <p:cTn id="32" dur="500" fill="hold"/>
                                        <p:tgtEl>
                                          <p:spTgt spid="20"/>
                                        </p:tgtEl>
                                        <p:attrNameLst>
                                          <p:attrName>fillcolor</p:attrName>
                                        </p:attrNameLst>
                                      </p:cBhvr>
                                      <p:to>
                                        <a:srgbClr val="FFFFFF"/>
                                      </p:to>
                                    </p:animClr>
                                    <p:set>
                                      <p:cBhvr>
                                        <p:cTn id="33" dur="500" fill="hold"/>
                                        <p:tgtEl>
                                          <p:spTgt spid="20"/>
                                        </p:tgtEl>
                                        <p:attrNameLst>
                                          <p:attrName>fill.type</p:attrName>
                                        </p:attrNameLst>
                                      </p:cBhvr>
                                      <p:to>
                                        <p:strVal val="solid"/>
                                      </p:to>
                                    </p:set>
                                    <p:set>
                                      <p:cBhvr>
                                        <p:cTn id="34" dur="500" fill="hold"/>
                                        <p:tgtEl>
                                          <p:spTgt spid="20"/>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21"/>
                                        </p:tgtEl>
                                        <p:attrNameLst>
                                          <p:attrName>style.color</p:attrName>
                                        </p:attrNameLst>
                                      </p:cBhvr>
                                      <p:to>
                                        <a:srgbClr val="FFFFFF"/>
                                      </p:to>
                                    </p:animClr>
                                    <p:animClr clrSpc="rgb" dir="cw">
                                      <p:cBhvr>
                                        <p:cTn id="37" dur="500" fill="hold"/>
                                        <p:tgtEl>
                                          <p:spTgt spid="21"/>
                                        </p:tgtEl>
                                        <p:attrNameLst>
                                          <p:attrName>fillcolor</p:attrName>
                                        </p:attrNameLst>
                                      </p:cBhvr>
                                      <p:to>
                                        <a:srgbClr val="FFFFFF"/>
                                      </p:to>
                                    </p:animClr>
                                    <p:set>
                                      <p:cBhvr>
                                        <p:cTn id="38" dur="500" fill="hold"/>
                                        <p:tgtEl>
                                          <p:spTgt spid="21"/>
                                        </p:tgtEl>
                                        <p:attrNameLst>
                                          <p:attrName>fill.type</p:attrName>
                                        </p:attrNameLst>
                                      </p:cBhvr>
                                      <p:to>
                                        <p:strVal val="solid"/>
                                      </p:to>
                                    </p:set>
                                    <p:set>
                                      <p:cBhvr>
                                        <p:cTn id="39" dur="500" fill="hold"/>
                                        <p:tgtEl>
                                          <p:spTgt spid="21"/>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23"/>
                                        </p:tgtEl>
                                        <p:attrNameLst>
                                          <p:attrName>style.color</p:attrName>
                                        </p:attrNameLst>
                                      </p:cBhvr>
                                      <p:to>
                                        <a:srgbClr val="FFFFFF"/>
                                      </p:to>
                                    </p:animClr>
                                    <p:animClr clrSpc="rgb" dir="cw">
                                      <p:cBhvr>
                                        <p:cTn id="42" dur="500" fill="hold"/>
                                        <p:tgtEl>
                                          <p:spTgt spid="23"/>
                                        </p:tgtEl>
                                        <p:attrNameLst>
                                          <p:attrName>fillcolor</p:attrName>
                                        </p:attrNameLst>
                                      </p:cBhvr>
                                      <p:to>
                                        <a:srgbClr val="FFFFFF"/>
                                      </p:to>
                                    </p:animClr>
                                    <p:set>
                                      <p:cBhvr>
                                        <p:cTn id="43" dur="500" fill="hold"/>
                                        <p:tgtEl>
                                          <p:spTgt spid="23"/>
                                        </p:tgtEl>
                                        <p:attrNameLst>
                                          <p:attrName>fill.type</p:attrName>
                                        </p:attrNameLst>
                                      </p:cBhvr>
                                      <p:to>
                                        <p:strVal val="solid"/>
                                      </p:to>
                                    </p:set>
                                    <p:set>
                                      <p:cBhvr>
                                        <p:cTn id="44" dur="500" fill="hold"/>
                                        <p:tgtEl>
                                          <p:spTgt spid="23"/>
                                        </p:tgtEl>
                                        <p:attrNameLst>
                                          <p:attrName>fill.on</p:attrName>
                                        </p:attrNameLst>
                                      </p:cBhvr>
                                      <p:to>
                                        <p:strVal val="true"/>
                                      </p:to>
                                    </p:set>
                                  </p:childTnLst>
                                </p:cTn>
                              </p:par>
                              <p:par>
                                <p:cTn id="45" presetID="19" presetClass="emph" presetSubtype="0" fill="hold" nodeType="withEffect">
                                  <p:stCondLst>
                                    <p:cond delay="0"/>
                                  </p:stCondLst>
                                  <p:childTnLst>
                                    <p:animClr clrSpc="rgb" dir="cw">
                                      <p:cBhvr override="childStyle">
                                        <p:cTn id="46" dur="500" fill="hold"/>
                                        <p:tgtEl>
                                          <p:spTgt spid="29"/>
                                        </p:tgtEl>
                                        <p:attrNameLst>
                                          <p:attrName>style.color</p:attrName>
                                        </p:attrNameLst>
                                      </p:cBhvr>
                                      <p:to>
                                        <a:srgbClr val="FFFFFF"/>
                                      </p:to>
                                    </p:animClr>
                                    <p:animClr clrSpc="rgb" dir="cw">
                                      <p:cBhvr>
                                        <p:cTn id="47" dur="500" fill="hold"/>
                                        <p:tgtEl>
                                          <p:spTgt spid="29"/>
                                        </p:tgtEl>
                                        <p:attrNameLst>
                                          <p:attrName>fillcolor</p:attrName>
                                        </p:attrNameLst>
                                      </p:cBhvr>
                                      <p:to>
                                        <a:srgbClr val="FFFFFF"/>
                                      </p:to>
                                    </p:animClr>
                                    <p:set>
                                      <p:cBhvr>
                                        <p:cTn id="48" dur="500" fill="hold"/>
                                        <p:tgtEl>
                                          <p:spTgt spid="29"/>
                                        </p:tgtEl>
                                        <p:attrNameLst>
                                          <p:attrName>fill.type</p:attrName>
                                        </p:attrNameLst>
                                      </p:cBhvr>
                                      <p:to>
                                        <p:strVal val="solid"/>
                                      </p:to>
                                    </p:set>
                                    <p:set>
                                      <p:cBhvr>
                                        <p:cTn id="49"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29" name="コンテンツ プレースホルダー 2"/>
              <p:cNvSpPr txBox="1">
                <a:spLocks/>
              </p:cNvSpPr>
              <p:nvPr/>
            </p:nvSpPr>
            <p:spPr>
              <a:xfrm>
                <a:off x="878970" y="868483"/>
                <a:ext cx="7487790" cy="44021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後手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手目に</a:t>
                </a:r>
                <a:r>
                  <a:rPr lang="ja-JP" altLang="en-US" dirty="0">
                    <a:solidFill>
                      <a:srgbClr val="00B050"/>
                    </a:solidFill>
                  </a:rPr>
                  <a:t>緑のパス</a:t>
                </a:r>
                <a:r>
                  <a:rPr lang="ja-JP" altLang="en-US" dirty="0"/>
                  <a:t>にたどり着く．</a:t>
                </a:r>
                <a:endParaRPr lang="en-US" altLang="ja-JP" dirty="0"/>
              </a:p>
            </p:txBody>
          </p:sp>
        </mc:Choice>
        <mc:Fallback xmlns="">
          <p:sp>
            <p:nvSpPr>
              <p:cNvPr id="129" name="コンテンツ プレースホルダー 2"/>
              <p:cNvSpPr txBox="1">
                <a:spLocks noRot="1" noChangeAspect="1" noMove="1" noResize="1" noEditPoints="1" noAdjustHandles="1" noChangeArrowheads="1" noChangeShapeType="1" noTextEdit="1"/>
              </p:cNvSpPr>
              <p:nvPr/>
            </p:nvSpPr>
            <p:spPr>
              <a:xfrm>
                <a:off x="878970" y="868483"/>
                <a:ext cx="7487790" cy="440211"/>
              </a:xfrm>
              <a:prstGeom prst="rect">
                <a:avLst/>
              </a:prstGeom>
              <a:blipFill rotWithShape="0">
                <a:blip r:embed="rId2"/>
                <a:stretch>
                  <a:fillRect l="-2848" t="-27397" b="-410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コンテンツ プレースホルダー 2"/>
              <p:cNvSpPr txBox="1">
                <a:spLocks/>
              </p:cNvSpPr>
              <p:nvPr/>
            </p:nvSpPr>
            <p:spPr>
              <a:xfrm>
                <a:off x="1481426" y="1488640"/>
                <a:ext cx="6182666" cy="97333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全てを自分の領地にしなければならない．</a:t>
                </a:r>
                <a:endParaRPr lang="en-US" altLang="ja-JP" dirty="0"/>
              </a:p>
            </p:txBody>
          </p:sp>
        </mc:Choice>
        <mc:Fallback xmlns="">
          <p:sp>
            <p:nvSpPr>
              <p:cNvPr id="130" name="コンテンツ プレースホルダー 2"/>
              <p:cNvSpPr txBox="1">
                <a:spLocks noRot="1" noChangeAspect="1" noMove="1" noResize="1" noEditPoints="1" noAdjustHandles="1" noChangeArrowheads="1" noChangeShapeType="1" noTextEdit="1"/>
              </p:cNvSpPr>
              <p:nvPr/>
            </p:nvSpPr>
            <p:spPr>
              <a:xfrm>
                <a:off x="1481426" y="1488640"/>
                <a:ext cx="6182666" cy="973331"/>
              </a:xfrm>
              <a:prstGeom prst="rect">
                <a:avLst/>
              </a:prstGeom>
              <a:blipFill rotWithShape="0">
                <a:blip r:embed="rId3"/>
                <a:stretch>
                  <a:fillRect l="-3452" t="-11875" r="-2959" b="-3750"/>
                </a:stretch>
              </a:blipFill>
            </p:spPr>
            <p:txBody>
              <a:bodyPr/>
              <a:lstStyle/>
              <a:p>
                <a:r>
                  <a:rPr lang="ja-JP" altLang="en-US">
                    <a:noFill/>
                  </a:rPr>
                  <a:t> </a:t>
                </a:r>
              </a:p>
            </p:txBody>
          </p:sp>
        </mc:Fallback>
      </mc:AlternateContent>
      <p:sp>
        <p:nvSpPr>
          <p:cNvPr id="131" name="右矢印 130"/>
          <p:cNvSpPr/>
          <p:nvPr/>
        </p:nvSpPr>
        <p:spPr>
          <a:xfrm>
            <a:off x="881489" y="1758679"/>
            <a:ext cx="370709" cy="439068"/>
          </a:xfrm>
          <a:prstGeom prst="rightArrow">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404377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長さ</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の共通上位列がある場合：</a:t>
                </a:r>
                <a:endParaRPr lang="en-US" altLang="ja-JP" dirty="0"/>
              </a:p>
              <a:p>
                <a:r>
                  <a:rPr lang="ja-JP" altLang="en-US" dirty="0">
                    <a:solidFill>
                      <a:srgbClr val="FF0000"/>
                    </a:solidFill>
                  </a:rPr>
                  <a:t>先手</a:t>
                </a:r>
                <a:r>
                  <a:rPr lang="ja-JP" altLang="en-US" dirty="0"/>
                  <a:t>は</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a:t>
                </a:r>
                <a:endParaRPr lang="en-US" altLang="ja-JP" dirty="0"/>
              </a:p>
              <a:p>
                <a:r>
                  <a:rPr lang="ja-JP" altLang="en-US" dirty="0"/>
                  <a:t>自分の領地にすることができるため，</a:t>
                </a:r>
                <a:r>
                  <a:rPr lang="ja-JP" altLang="en-US" dirty="0">
                    <a:solidFill>
                      <a:srgbClr val="FF0000"/>
                    </a:solidFill>
                  </a:rPr>
                  <a:t>先手</a:t>
                </a:r>
                <a:r>
                  <a:rPr lang="ja-JP" altLang="en-US" dirty="0"/>
                  <a:t>が勝つ．</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3173"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5047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8" name="円/楕円 7"/>
          <p:cNvSpPr/>
          <p:nvPr/>
        </p:nvSpPr>
        <p:spPr>
          <a:xfrm>
            <a:off x="325288"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32" name="コンテンツ プレースホルダー 2"/>
              <p:cNvSpPr txBox="1">
                <a:spLocks/>
              </p:cNvSpPr>
              <p:nvPr/>
            </p:nvSpPr>
            <p:spPr>
              <a:xfrm>
                <a:off x="878970" y="868483"/>
                <a:ext cx="7487790" cy="145189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先手</a:t>
                </a:r>
                <a:r>
                  <a:rPr lang="ja-JP" altLang="en-US" dirty="0"/>
                  <a:t>が勝てる場合：</a:t>
                </a:r>
                <a:endParaRPr lang="en-US" altLang="ja-JP" dirty="0"/>
              </a:p>
              <a:p>
                <a:r>
                  <a:rPr lang="ja-JP" altLang="en-US" dirty="0">
                    <a:solidFill>
                      <a:srgbClr val="FF0000"/>
                    </a:solidFill>
                  </a:rPr>
                  <a:t>先手</a:t>
                </a:r>
                <a:r>
                  <a:rPr lang="ja-JP" altLang="en-US" dirty="0"/>
                  <a:t>が</a:t>
                </a:r>
                <a14:m>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a14:m>
                <a:r>
                  <a:rPr lang="ja-JP" altLang="en-US" dirty="0"/>
                  <a:t>手目までに</a:t>
                </a:r>
                <a:r>
                  <a:rPr lang="ja-JP" altLang="en-US" dirty="0">
                    <a:solidFill>
                      <a:srgbClr val="00B050"/>
                    </a:solidFill>
                  </a:rPr>
                  <a:t>緑のパス</a:t>
                </a:r>
                <a:r>
                  <a:rPr lang="ja-JP" altLang="en-US" dirty="0"/>
                  <a:t>を全て自分の領地</a:t>
                </a:r>
                <a:endParaRPr lang="en-US" altLang="ja-JP" dirty="0"/>
              </a:p>
              <a:p>
                <a:r>
                  <a:rPr lang="ja-JP" altLang="en-US" dirty="0"/>
                  <a:t>にしているため，</a:t>
                </a:r>
                <a14:m>
                  <m:oMath xmlns:m="http://schemas.openxmlformats.org/officeDocument/2006/math">
                    <m:r>
                      <a:rPr lang="en-US" altLang="ja-JP" i="1">
                        <a:latin typeface="Cambria Math" panose="02040503050406030204" pitchFamily="18" charset="0"/>
                      </a:rPr>
                      <m:t>𝑡</m:t>
                    </m:r>
                    <m:r>
                      <a:rPr lang="ja-JP" altLang="en-US" i="1">
                        <a:latin typeface="Cambria Math" panose="02040503050406030204" pitchFamily="18" charset="0"/>
                      </a:rPr>
                      <m:t>以下</m:t>
                    </m:r>
                  </m:oMath>
                </a14:m>
                <a:r>
                  <a:rPr lang="ja-JP" altLang="en-US" dirty="0"/>
                  <a:t>の共通上位列が存在する．</a:t>
                </a:r>
                <a:endParaRPr lang="en-US" altLang="ja-JP" dirty="0"/>
              </a:p>
            </p:txBody>
          </p:sp>
        </mc:Choice>
        <mc:Fallback xmlns="">
          <p:sp>
            <p:nvSpPr>
              <p:cNvPr id="132" name="コンテンツ プレースホルダー 2"/>
              <p:cNvSpPr txBox="1">
                <a:spLocks noRot="1" noChangeAspect="1" noMove="1" noResize="1" noEditPoints="1" noAdjustHandles="1" noChangeArrowheads="1" noChangeShapeType="1" noTextEdit="1"/>
              </p:cNvSpPr>
              <p:nvPr/>
            </p:nvSpPr>
            <p:spPr>
              <a:xfrm>
                <a:off x="878970" y="868483"/>
                <a:ext cx="7487790" cy="1451899"/>
              </a:xfrm>
              <a:prstGeom prst="rect">
                <a:avLst/>
              </a:prstGeom>
              <a:blipFill rotWithShape="0">
                <a:blip r:embed="rId2"/>
                <a:stretch>
                  <a:fillRect l="-2848" t="-8368" r="-1627" b="-133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505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手の制限があると，</a:t>
            </a:r>
            <a:endParaRPr lang="en-US" altLang="ja-JP" dirty="0"/>
          </a:p>
          <a:p>
            <a:r>
              <a:rPr lang="ja-JP" altLang="en-US" dirty="0"/>
              <a:t>先手の偶数手目の赤が</a:t>
            </a:r>
            <a:endParaRPr lang="en-US" altLang="ja-JP" dirty="0"/>
          </a:p>
          <a:p>
            <a:r>
              <a:rPr lang="ja-JP" altLang="en-US" dirty="0"/>
              <a:t>確定となる．</a:t>
            </a:r>
            <a:endParaRPr lang="en-US" altLang="ja-JP" dirty="0"/>
          </a:p>
        </p:txBody>
      </p:sp>
    </p:spTree>
    <p:extLst>
      <p:ext uri="{BB962C8B-B14F-4D97-AF65-F5344CB8AC3E}">
        <p14:creationId xmlns:p14="http://schemas.microsoft.com/office/powerpoint/2010/main" val="18670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先行研究の説明</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8" name="円/楕円 7"/>
          <p:cNvSpPr/>
          <p:nvPr/>
        </p:nvSpPr>
        <p:spPr>
          <a:xfrm>
            <a:off x="325288"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126769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 name="円/楕円 9"/>
          <p:cNvSpPr/>
          <p:nvPr/>
        </p:nvSpPr>
        <p:spPr>
          <a:xfrm>
            <a:off x="732516"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 name="円/楕円 10"/>
          <p:cNvSpPr/>
          <p:nvPr/>
        </p:nvSpPr>
        <p:spPr>
          <a:xfrm>
            <a:off x="1802865" y="30859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 name="直線コネクタ 11"/>
          <p:cNvCxnSpPr>
            <a:stCxn id="10" idx="2"/>
            <a:endCxn id="8" idx="0"/>
          </p:cNvCxnSpPr>
          <p:nvPr/>
        </p:nvCxnSpPr>
        <p:spPr>
          <a:xfrm flipH="1">
            <a:off x="469288" y="3229967"/>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8" idx="4"/>
            <a:endCxn id="107" idx="2"/>
          </p:cNvCxnSpPr>
          <p:nvPr/>
        </p:nvCxnSpPr>
        <p:spPr>
          <a:xfrm>
            <a:off x="469288" y="4427730"/>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0" idx="6"/>
            <a:endCxn id="9" idx="2"/>
          </p:cNvCxnSpPr>
          <p:nvPr/>
        </p:nvCxnSpPr>
        <p:spPr>
          <a:xfrm>
            <a:off x="1020516" y="3229967"/>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9" idx="6"/>
            <a:endCxn id="11" idx="2"/>
          </p:cNvCxnSpPr>
          <p:nvPr/>
        </p:nvCxnSpPr>
        <p:spPr>
          <a:xfrm>
            <a:off x="155569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円/楕円 15"/>
          <p:cNvSpPr/>
          <p:nvPr/>
        </p:nvSpPr>
        <p:spPr>
          <a:xfrm>
            <a:off x="2338040" y="30859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2873215" y="308596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6" idx="6"/>
            <a:endCxn id="17" idx="2"/>
          </p:cNvCxnSpPr>
          <p:nvPr/>
        </p:nvCxnSpPr>
        <p:spPr>
          <a:xfrm>
            <a:off x="2626040"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1" idx="6"/>
            <a:endCxn id="16" idx="2"/>
          </p:cNvCxnSpPr>
          <p:nvPr/>
        </p:nvCxnSpPr>
        <p:spPr>
          <a:xfrm>
            <a:off x="2090865" y="3229967"/>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126769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732516"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180286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1" idx="6"/>
            <a:endCxn id="20" idx="2"/>
          </p:cNvCxnSpPr>
          <p:nvPr/>
        </p:nvCxnSpPr>
        <p:spPr>
          <a:xfrm>
            <a:off x="1020516" y="428373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0" idx="6"/>
            <a:endCxn id="22" idx="2"/>
          </p:cNvCxnSpPr>
          <p:nvPr/>
        </p:nvCxnSpPr>
        <p:spPr>
          <a:xfrm>
            <a:off x="155569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円/楕円 24"/>
          <p:cNvSpPr/>
          <p:nvPr/>
        </p:nvSpPr>
        <p:spPr>
          <a:xfrm>
            <a:off x="2338040" y="413973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 name="円/楕円 25"/>
          <p:cNvSpPr/>
          <p:nvPr/>
        </p:nvSpPr>
        <p:spPr>
          <a:xfrm>
            <a:off x="2873215" y="41397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 name="直線コネクタ 26"/>
          <p:cNvCxnSpPr>
            <a:stCxn id="25" idx="6"/>
            <a:endCxn id="26" idx="2"/>
          </p:cNvCxnSpPr>
          <p:nvPr/>
        </p:nvCxnSpPr>
        <p:spPr>
          <a:xfrm>
            <a:off x="2626040"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22" idx="6"/>
            <a:endCxn id="25" idx="2"/>
          </p:cNvCxnSpPr>
          <p:nvPr/>
        </p:nvCxnSpPr>
        <p:spPr>
          <a:xfrm>
            <a:off x="2090865" y="428373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8" idx="6"/>
            <a:endCxn id="21" idx="2"/>
          </p:cNvCxnSpPr>
          <p:nvPr/>
        </p:nvCxnSpPr>
        <p:spPr>
          <a:xfrm>
            <a:off x="613288" y="4283730"/>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円/楕円 29"/>
          <p:cNvSpPr/>
          <p:nvPr/>
        </p:nvSpPr>
        <p:spPr>
          <a:xfrm>
            <a:off x="7600184"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1" name="円/楕円 30"/>
          <p:cNvSpPr/>
          <p:nvPr/>
        </p:nvSpPr>
        <p:spPr>
          <a:xfrm>
            <a:off x="7600184"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8655975" y="413973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3" name="直線コネクタ 32"/>
          <p:cNvCxnSpPr>
            <a:stCxn id="30" idx="6"/>
            <a:endCxn id="32" idx="2"/>
          </p:cNvCxnSpPr>
          <p:nvPr/>
        </p:nvCxnSpPr>
        <p:spPr>
          <a:xfrm>
            <a:off x="7888184" y="2947197"/>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31" idx="6"/>
            <a:endCxn id="32" idx="2"/>
          </p:cNvCxnSpPr>
          <p:nvPr/>
        </p:nvCxnSpPr>
        <p:spPr>
          <a:xfrm>
            <a:off x="7888184" y="3517967"/>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6825467"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6" name="円/楕円 35"/>
          <p:cNvSpPr/>
          <p:nvPr/>
        </p:nvSpPr>
        <p:spPr>
          <a:xfrm>
            <a:off x="6825467"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7210361"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8" name="直線コネクタ 37"/>
          <p:cNvCxnSpPr>
            <a:stCxn id="35" idx="5"/>
            <a:endCxn id="37" idx="1"/>
          </p:cNvCxnSpPr>
          <p:nvPr/>
        </p:nvCxnSpPr>
        <p:spPr>
          <a:xfrm>
            <a:off x="7071290"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6" idx="7"/>
            <a:endCxn id="37" idx="3"/>
          </p:cNvCxnSpPr>
          <p:nvPr/>
        </p:nvCxnSpPr>
        <p:spPr>
          <a:xfrm flipV="1">
            <a:off x="7071290"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30" idx="3"/>
            <a:endCxn id="37" idx="7"/>
          </p:cNvCxnSpPr>
          <p:nvPr/>
        </p:nvCxnSpPr>
        <p:spPr>
          <a:xfrm flipH="1">
            <a:off x="7456184"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31" idx="1"/>
            <a:endCxn id="37" idx="5"/>
          </p:cNvCxnSpPr>
          <p:nvPr/>
        </p:nvCxnSpPr>
        <p:spPr>
          <a:xfrm flipH="1" flipV="1">
            <a:off x="7456184"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6055679"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6055679"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6440573"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2" idx="5"/>
            <a:endCxn id="44" idx="1"/>
          </p:cNvCxnSpPr>
          <p:nvPr/>
        </p:nvCxnSpPr>
        <p:spPr>
          <a:xfrm>
            <a:off x="6301502"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3" idx="7"/>
            <a:endCxn id="44" idx="3"/>
          </p:cNvCxnSpPr>
          <p:nvPr/>
        </p:nvCxnSpPr>
        <p:spPr>
          <a:xfrm flipV="1">
            <a:off x="6301502"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5280962" y="280319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5280962" y="33739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9" name="円/楕円 48"/>
          <p:cNvSpPr/>
          <p:nvPr/>
        </p:nvSpPr>
        <p:spPr>
          <a:xfrm>
            <a:off x="5665856" y="30859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0" name="直線コネクタ 49"/>
          <p:cNvCxnSpPr>
            <a:stCxn id="47" idx="5"/>
            <a:endCxn id="49" idx="1"/>
          </p:cNvCxnSpPr>
          <p:nvPr/>
        </p:nvCxnSpPr>
        <p:spPr>
          <a:xfrm>
            <a:off x="5526785"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8" idx="7"/>
            <a:endCxn id="49" idx="3"/>
          </p:cNvCxnSpPr>
          <p:nvPr/>
        </p:nvCxnSpPr>
        <p:spPr>
          <a:xfrm flipV="1">
            <a:off x="5526785"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2" idx="3"/>
            <a:endCxn id="49" idx="7"/>
          </p:cNvCxnSpPr>
          <p:nvPr/>
        </p:nvCxnSpPr>
        <p:spPr>
          <a:xfrm flipH="1">
            <a:off x="5911679" y="3049020"/>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3" idx="1"/>
            <a:endCxn id="49" idx="5"/>
          </p:cNvCxnSpPr>
          <p:nvPr/>
        </p:nvCxnSpPr>
        <p:spPr>
          <a:xfrm flipH="1" flipV="1">
            <a:off x="5911679" y="3331790"/>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44" idx="7"/>
            <a:endCxn id="35" idx="3"/>
          </p:cNvCxnSpPr>
          <p:nvPr/>
        </p:nvCxnSpPr>
        <p:spPr>
          <a:xfrm flipV="1">
            <a:off x="6686396" y="3049020"/>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44" idx="5"/>
            <a:endCxn id="36" idx="1"/>
          </p:cNvCxnSpPr>
          <p:nvPr/>
        </p:nvCxnSpPr>
        <p:spPr>
          <a:xfrm>
            <a:off x="6686396" y="3331790"/>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7600184"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7600184"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6825467"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9" name="円/楕円 58"/>
          <p:cNvSpPr/>
          <p:nvPr/>
        </p:nvSpPr>
        <p:spPr>
          <a:xfrm>
            <a:off x="6825467"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0" name="円/楕円 59"/>
          <p:cNvSpPr/>
          <p:nvPr/>
        </p:nvSpPr>
        <p:spPr>
          <a:xfrm>
            <a:off x="7210361"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1" name="直線コネクタ 60"/>
          <p:cNvCxnSpPr>
            <a:stCxn id="58" idx="5"/>
            <a:endCxn id="60" idx="1"/>
          </p:cNvCxnSpPr>
          <p:nvPr/>
        </p:nvCxnSpPr>
        <p:spPr>
          <a:xfrm>
            <a:off x="7071290"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2" name="直線コネクタ 61"/>
          <p:cNvCxnSpPr>
            <a:stCxn id="59" idx="7"/>
            <a:endCxn id="60" idx="3"/>
          </p:cNvCxnSpPr>
          <p:nvPr/>
        </p:nvCxnSpPr>
        <p:spPr>
          <a:xfrm flipV="1">
            <a:off x="7071290"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56" idx="3"/>
            <a:endCxn id="60" idx="7"/>
          </p:cNvCxnSpPr>
          <p:nvPr/>
        </p:nvCxnSpPr>
        <p:spPr>
          <a:xfrm flipH="1">
            <a:off x="7456184"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57" idx="1"/>
            <a:endCxn id="60" idx="5"/>
          </p:cNvCxnSpPr>
          <p:nvPr/>
        </p:nvCxnSpPr>
        <p:spPr>
          <a:xfrm flipH="1" flipV="1">
            <a:off x="7456184"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5" name="円/楕円 64"/>
          <p:cNvSpPr/>
          <p:nvPr/>
        </p:nvSpPr>
        <p:spPr>
          <a:xfrm>
            <a:off x="6055679"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6" name="円/楕円 65"/>
          <p:cNvSpPr/>
          <p:nvPr/>
        </p:nvSpPr>
        <p:spPr>
          <a:xfrm>
            <a:off x="6055679"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67" name="円/楕円 66"/>
          <p:cNvSpPr/>
          <p:nvPr/>
        </p:nvSpPr>
        <p:spPr>
          <a:xfrm>
            <a:off x="6440573"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68" name="直線コネクタ 67"/>
          <p:cNvCxnSpPr>
            <a:stCxn id="65" idx="5"/>
            <a:endCxn id="67" idx="1"/>
          </p:cNvCxnSpPr>
          <p:nvPr/>
        </p:nvCxnSpPr>
        <p:spPr>
          <a:xfrm>
            <a:off x="6301502"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7"/>
            <a:endCxn id="67" idx="3"/>
          </p:cNvCxnSpPr>
          <p:nvPr/>
        </p:nvCxnSpPr>
        <p:spPr>
          <a:xfrm flipV="1">
            <a:off x="6301502"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0" name="円/楕円 69"/>
          <p:cNvSpPr/>
          <p:nvPr/>
        </p:nvSpPr>
        <p:spPr>
          <a:xfrm>
            <a:off x="5280962" y="385696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1" name="円/楕円 70"/>
          <p:cNvSpPr/>
          <p:nvPr/>
        </p:nvSpPr>
        <p:spPr>
          <a:xfrm>
            <a:off x="5280962" y="442773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2" name="円/楕円 71"/>
          <p:cNvSpPr/>
          <p:nvPr/>
        </p:nvSpPr>
        <p:spPr>
          <a:xfrm>
            <a:off x="5665856" y="413973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73" name="直線コネクタ 72"/>
          <p:cNvCxnSpPr>
            <a:stCxn id="70" idx="5"/>
            <a:endCxn id="72" idx="1"/>
          </p:cNvCxnSpPr>
          <p:nvPr/>
        </p:nvCxnSpPr>
        <p:spPr>
          <a:xfrm>
            <a:off x="5526785"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p:cNvCxnSpPr>
            <a:stCxn id="71" idx="7"/>
            <a:endCxn id="72" idx="3"/>
          </p:cNvCxnSpPr>
          <p:nvPr/>
        </p:nvCxnSpPr>
        <p:spPr>
          <a:xfrm flipV="1">
            <a:off x="5526785"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p:cNvCxnSpPr>
            <a:stCxn id="65" idx="3"/>
            <a:endCxn id="72" idx="7"/>
          </p:cNvCxnSpPr>
          <p:nvPr/>
        </p:nvCxnSpPr>
        <p:spPr>
          <a:xfrm flipH="1">
            <a:off x="5911679" y="410278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p:cNvCxnSpPr>
            <a:stCxn id="66" idx="1"/>
            <a:endCxn id="72" idx="5"/>
          </p:cNvCxnSpPr>
          <p:nvPr/>
        </p:nvCxnSpPr>
        <p:spPr>
          <a:xfrm flipH="1" flipV="1">
            <a:off x="5911679" y="438555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67" idx="7"/>
            <a:endCxn id="58" idx="3"/>
          </p:cNvCxnSpPr>
          <p:nvPr/>
        </p:nvCxnSpPr>
        <p:spPr>
          <a:xfrm flipV="1">
            <a:off x="6686396" y="410278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67" idx="5"/>
            <a:endCxn id="59" idx="1"/>
          </p:cNvCxnSpPr>
          <p:nvPr/>
        </p:nvCxnSpPr>
        <p:spPr>
          <a:xfrm>
            <a:off x="6686396" y="438555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9" name="円/楕円 78"/>
          <p:cNvSpPr/>
          <p:nvPr/>
        </p:nvSpPr>
        <p:spPr>
          <a:xfrm>
            <a:off x="7600184"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7600184"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6825467"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6825467"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3" name="円/楕円 82"/>
          <p:cNvSpPr/>
          <p:nvPr/>
        </p:nvSpPr>
        <p:spPr>
          <a:xfrm>
            <a:off x="7210361"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4" name="直線コネクタ 83"/>
          <p:cNvCxnSpPr>
            <a:stCxn id="81" idx="5"/>
            <a:endCxn id="83" idx="1"/>
          </p:cNvCxnSpPr>
          <p:nvPr/>
        </p:nvCxnSpPr>
        <p:spPr>
          <a:xfrm>
            <a:off x="7071290"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2" idx="7"/>
            <a:endCxn id="83" idx="3"/>
          </p:cNvCxnSpPr>
          <p:nvPr/>
        </p:nvCxnSpPr>
        <p:spPr>
          <a:xfrm flipV="1">
            <a:off x="7071290"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9" idx="3"/>
            <a:endCxn id="83" idx="7"/>
          </p:cNvCxnSpPr>
          <p:nvPr/>
        </p:nvCxnSpPr>
        <p:spPr>
          <a:xfrm flipH="1">
            <a:off x="7456184"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80" idx="1"/>
            <a:endCxn id="83" idx="5"/>
          </p:cNvCxnSpPr>
          <p:nvPr/>
        </p:nvCxnSpPr>
        <p:spPr>
          <a:xfrm flipH="1" flipV="1">
            <a:off x="7456184"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6055679"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9" name="円/楕円 88"/>
          <p:cNvSpPr/>
          <p:nvPr/>
        </p:nvSpPr>
        <p:spPr>
          <a:xfrm>
            <a:off x="6055679"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0" name="円/楕円 89"/>
          <p:cNvSpPr/>
          <p:nvPr/>
        </p:nvSpPr>
        <p:spPr>
          <a:xfrm>
            <a:off x="6440573"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1" name="直線コネクタ 90"/>
          <p:cNvCxnSpPr>
            <a:stCxn id="88" idx="5"/>
            <a:endCxn id="90" idx="1"/>
          </p:cNvCxnSpPr>
          <p:nvPr/>
        </p:nvCxnSpPr>
        <p:spPr>
          <a:xfrm>
            <a:off x="6301502"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2" name="直線コネクタ 91"/>
          <p:cNvCxnSpPr>
            <a:stCxn id="89" idx="7"/>
            <a:endCxn id="90" idx="3"/>
          </p:cNvCxnSpPr>
          <p:nvPr/>
        </p:nvCxnSpPr>
        <p:spPr>
          <a:xfrm flipV="1">
            <a:off x="6301502"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3" name="円/楕円 92"/>
          <p:cNvSpPr/>
          <p:nvPr/>
        </p:nvSpPr>
        <p:spPr>
          <a:xfrm>
            <a:off x="5280962" y="492145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5280962" y="549222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5" name="円/楕円 94"/>
          <p:cNvSpPr/>
          <p:nvPr/>
        </p:nvSpPr>
        <p:spPr>
          <a:xfrm>
            <a:off x="5665856" y="520422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6" name="直線コネクタ 95"/>
          <p:cNvCxnSpPr>
            <a:stCxn id="93" idx="5"/>
            <a:endCxn id="95" idx="1"/>
          </p:cNvCxnSpPr>
          <p:nvPr/>
        </p:nvCxnSpPr>
        <p:spPr>
          <a:xfrm>
            <a:off x="5526785"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4" idx="7"/>
            <a:endCxn id="95" idx="3"/>
          </p:cNvCxnSpPr>
          <p:nvPr/>
        </p:nvCxnSpPr>
        <p:spPr>
          <a:xfrm flipV="1">
            <a:off x="5526785"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8" idx="3"/>
            <a:endCxn id="95" idx="7"/>
          </p:cNvCxnSpPr>
          <p:nvPr/>
        </p:nvCxnSpPr>
        <p:spPr>
          <a:xfrm flipH="1">
            <a:off x="5911679" y="516727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9" idx="1"/>
            <a:endCxn id="95" idx="5"/>
          </p:cNvCxnSpPr>
          <p:nvPr/>
        </p:nvCxnSpPr>
        <p:spPr>
          <a:xfrm flipH="1" flipV="1">
            <a:off x="5911679" y="545004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90" idx="7"/>
            <a:endCxn id="81" idx="3"/>
          </p:cNvCxnSpPr>
          <p:nvPr/>
        </p:nvCxnSpPr>
        <p:spPr>
          <a:xfrm flipV="1">
            <a:off x="6686396" y="516727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p:cNvCxnSpPr>
            <a:stCxn id="90" idx="5"/>
            <a:endCxn id="82" idx="1"/>
          </p:cNvCxnSpPr>
          <p:nvPr/>
        </p:nvCxnSpPr>
        <p:spPr>
          <a:xfrm>
            <a:off x="6686396" y="545004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2" name="直線コネクタ 101"/>
          <p:cNvCxnSpPr>
            <a:stCxn id="56" idx="6"/>
            <a:endCxn id="32" idx="2"/>
          </p:cNvCxnSpPr>
          <p:nvPr/>
        </p:nvCxnSpPr>
        <p:spPr>
          <a:xfrm>
            <a:off x="7888184" y="4000960"/>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57" idx="6"/>
            <a:endCxn id="32" idx="2"/>
          </p:cNvCxnSpPr>
          <p:nvPr/>
        </p:nvCxnSpPr>
        <p:spPr>
          <a:xfrm flipV="1">
            <a:off x="7888184" y="4283730"/>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9" idx="6"/>
            <a:endCxn id="32" idx="2"/>
          </p:cNvCxnSpPr>
          <p:nvPr/>
        </p:nvCxnSpPr>
        <p:spPr>
          <a:xfrm flipV="1">
            <a:off x="7888184" y="4283730"/>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80" idx="6"/>
            <a:endCxn id="32" idx="2"/>
          </p:cNvCxnSpPr>
          <p:nvPr/>
        </p:nvCxnSpPr>
        <p:spPr>
          <a:xfrm flipV="1">
            <a:off x="7888184" y="4283730"/>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126769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7" name="円/楕円 106"/>
          <p:cNvSpPr/>
          <p:nvPr/>
        </p:nvSpPr>
        <p:spPr>
          <a:xfrm>
            <a:off x="732516" y="519349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180286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7" idx="6"/>
            <a:endCxn id="106" idx="2"/>
          </p:cNvCxnSpPr>
          <p:nvPr/>
        </p:nvCxnSpPr>
        <p:spPr>
          <a:xfrm>
            <a:off x="1020516" y="533749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6"/>
            <a:endCxn id="108" idx="2"/>
          </p:cNvCxnSpPr>
          <p:nvPr/>
        </p:nvCxnSpPr>
        <p:spPr>
          <a:xfrm>
            <a:off x="155569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円/楕円 110"/>
          <p:cNvSpPr/>
          <p:nvPr/>
        </p:nvSpPr>
        <p:spPr>
          <a:xfrm>
            <a:off x="2338040" y="519349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2" name="円/楕円 111"/>
          <p:cNvSpPr/>
          <p:nvPr/>
        </p:nvSpPr>
        <p:spPr>
          <a:xfrm>
            <a:off x="2873215" y="519349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3" name="直線コネクタ 112"/>
          <p:cNvCxnSpPr>
            <a:stCxn id="111" idx="6"/>
            <a:endCxn id="112" idx="2"/>
          </p:cNvCxnSpPr>
          <p:nvPr/>
        </p:nvCxnSpPr>
        <p:spPr>
          <a:xfrm>
            <a:off x="2626040"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6"/>
            <a:endCxn id="111" idx="2"/>
          </p:cNvCxnSpPr>
          <p:nvPr/>
        </p:nvCxnSpPr>
        <p:spPr>
          <a:xfrm>
            <a:off x="2090865" y="533749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4114144" y="2995967"/>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4114144" y="404973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4114144" y="5103493"/>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8226940" y="5724202"/>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9" name="直線コネクタ 118"/>
          <p:cNvCxnSpPr>
            <a:stCxn id="32" idx="4"/>
            <a:endCxn id="118" idx="0"/>
          </p:cNvCxnSpPr>
          <p:nvPr/>
        </p:nvCxnSpPr>
        <p:spPr>
          <a:xfrm flipH="1">
            <a:off x="8662901" y="4427730"/>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7" idx="6"/>
            <a:endCxn id="115" idx="2"/>
          </p:cNvCxnSpPr>
          <p:nvPr/>
        </p:nvCxnSpPr>
        <p:spPr>
          <a:xfrm>
            <a:off x="3161215" y="3229967"/>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26" idx="6"/>
            <a:endCxn id="116" idx="2"/>
          </p:cNvCxnSpPr>
          <p:nvPr/>
        </p:nvCxnSpPr>
        <p:spPr>
          <a:xfrm>
            <a:off x="3161215" y="4283730"/>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2" idx="6"/>
            <a:endCxn id="117" idx="2"/>
          </p:cNvCxnSpPr>
          <p:nvPr/>
        </p:nvCxnSpPr>
        <p:spPr>
          <a:xfrm>
            <a:off x="3161215" y="5337492"/>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5" idx="6"/>
            <a:endCxn id="47" idx="2"/>
          </p:cNvCxnSpPr>
          <p:nvPr/>
        </p:nvCxnSpPr>
        <p:spPr>
          <a:xfrm flipV="1">
            <a:off x="4582144" y="2947197"/>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4" name="直線コネクタ 123"/>
          <p:cNvCxnSpPr>
            <a:stCxn id="115" idx="6"/>
            <a:endCxn id="48" idx="2"/>
          </p:cNvCxnSpPr>
          <p:nvPr/>
        </p:nvCxnSpPr>
        <p:spPr>
          <a:xfrm>
            <a:off x="4582144" y="3229967"/>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116" idx="6"/>
            <a:endCxn id="70" idx="2"/>
          </p:cNvCxnSpPr>
          <p:nvPr/>
        </p:nvCxnSpPr>
        <p:spPr>
          <a:xfrm flipV="1">
            <a:off x="4582144" y="400096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6" name="直線コネクタ 125"/>
          <p:cNvCxnSpPr>
            <a:stCxn id="116" idx="6"/>
            <a:endCxn id="71" idx="2"/>
          </p:cNvCxnSpPr>
          <p:nvPr/>
        </p:nvCxnSpPr>
        <p:spPr>
          <a:xfrm>
            <a:off x="4582144" y="428373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7" name="直線コネクタ 126"/>
          <p:cNvCxnSpPr>
            <a:stCxn id="117" idx="6"/>
            <a:endCxn id="93" idx="2"/>
          </p:cNvCxnSpPr>
          <p:nvPr/>
        </p:nvCxnSpPr>
        <p:spPr>
          <a:xfrm flipV="1">
            <a:off x="4582144" y="5065452"/>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8" name="直線コネクタ 127"/>
          <p:cNvCxnSpPr>
            <a:stCxn id="117" idx="6"/>
            <a:endCxn id="94" idx="2"/>
          </p:cNvCxnSpPr>
          <p:nvPr/>
        </p:nvCxnSpPr>
        <p:spPr>
          <a:xfrm>
            <a:off x="4582144" y="5337493"/>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3" name="正方形/長方形 132"/>
          <p:cNvSpPr/>
          <p:nvPr/>
        </p:nvSpPr>
        <p:spPr>
          <a:xfrm>
            <a:off x="3924310" y="2935612"/>
            <a:ext cx="860011" cy="269245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aphicFrame>
        <p:nvGraphicFramePr>
          <p:cNvPr id="131" name="表 130"/>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132" name="正方形/長方形 131"/>
          <p:cNvSpPr/>
          <p:nvPr/>
        </p:nvSpPr>
        <p:spPr>
          <a:xfrm>
            <a:off x="4879733" y="1740160"/>
            <a:ext cx="4030576" cy="446618"/>
          </a:xfrm>
          <a:prstGeom prst="rect">
            <a:avLst/>
          </a:prstGeom>
          <a:noFill/>
          <a:ln w="57150">
            <a:solidFill>
              <a:srgbClr val="66FFCC"/>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コンテンツ プレースホルダー 2"/>
          <p:cNvSpPr txBox="1">
            <a:spLocks/>
          </p:cNvSpPr>
          <p:nvPr/>
        </p:nvSpPr>
        <p:spPr>
          <a:xfrm>
            <a:off x="325288" y="856898"/>
            <a:ext cx="3973386" cy="1373306"/>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手の</a:t>
            </a:r>
            <a:r>
              <a:rPr lang="ja-JP" altLang="en-US" b="1" u="sng" dirty="0"/>
              <a:t>制限をなくした場合</a:t>
            </a:r>
            <a:r>
              <a:rPr lang="ja-JP" altLang="en-US" dirty="0"/>
              <a:t>，</a:t>
            </a:r>
            <a:endParaRPr lang="en-US" altLang="ja-JP" dirty="0"/>
          </a:p>
          <a:p>
            <a:r>
              <a:rPr lang="ja-JP" altLang="en-US" dirty="0"/>
              <a:t>先手が偶数手目に</a:t>
            </a:r>
            <a:r>
              <a:rPr lang="ja-JP" altLang="en-US" dirty="0">
                <a:solidFill>
                  <a:srgbClr val="0070C0"/>
                </a:solidFill>
              </a:rPr>
              <a:t>青</a:t>
            </a:r>
            <a:r>
              <a:rPr lang="ja-JP" altLang="en-US" dirty="0"/>
              <a:t>を</a:t>
            </a:r>
            <a:endParaRPr lang="en-US" altLang="ja-JP" dirty="0"/>
          </a:p>
          <a:p>
            <a:r>
              <a:rPr lang="ja-JP" altLang="en-US" dirty="0"/>
              <a:t>宣言できる．</a:t>
            </a:r>
            <a:endParaRPr lang="en-US" altLang="ja-JP" dirty="0"/>
          </a:p>
        </p:txBody>
      </p:sp>
      <p:sp>
        <p:nvSpPr>
          <p:cNvPr id="3" name="角丸四角形吹き出し 2"/>
          <p:cNvSpPr/>
          <p:nvPr/>
        </p:nvSpPr>
        <p:spPr>
          <a:xfrm>
            <a:off x="1555690" y="2935612"/>
            <a:ext cx="4152343" cy="1582118"/>
          </a:xfrm>
          <a:prstGeom prst="wedgeRoundRectCallout">
            <a:avLst>
              <a:gd name="adj1" fmla="val -49210"/>
              <a:gd name="adj2" fmla="val -8354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これによって先手が</a:t>
            </a:r>
            <a:endParaRPr lang="en-US" altLang="ja-JP" sz="2800" dirty="0"/>
          </a:p>
          <a:p>
            <a:pPr algn="ctr"/>
            <a:r>
              <a:rPr lang="ja-JP" altLang="en-US" sz="2800" dirty="0"/>
              <a:t>勝てるようになってしまう例が存在</a:t>
            </a:r>
            <a:endParaRPr kumimoji="1" lang="ja-JP" altLang="en-US" sz="2800" dirty="0"/>
          </a:p>
        </p:txBody>
      </p:sp>
    </p:spTree>
    <p:extLst>
      <p:ext uri="{BB962C8B-B14F-4D97-AF65-F5344CB8AC3E}">
        <p14:creationId xmlns:p14="http://schemas.microsoft.com/office/powerpoint/2010/main" val="43171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extLst>
              <p:ext uri="{D42A27DB-BD31-4B8C-83A1-F6EECF244321}">
                <p14:modId xmlns:p14="http://schemas.microsoft.com/office/powerpoint/2010/main" val="3863584092"/>
              </p:ext>
            </p:extLst>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027529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Tree>
    <p:extLst>
      <p:ext uri="{BB962C8B-B14F-4D97-AF65-F5344CB8AC3E}">
        <p14:creationId xmlns:p14="http://schemas.microsoft.com/office/powerpoint/2010/main" val="255837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a:t>
            </a:r>
            <a:r>
              <a:rPr lang="ja-JP" altLang="en-US" sz="2800" dirty="0">
                <a:solidFill>
                  <a:srgbClr val="FF0000"/>
                </a:solidFill>
              </a:rPr>
              <a:t>先手</a:t>
            </a:r>
            <a:r>
              <a:rPr kumimoji="1" lang="ja-JP" altLang="en-US" sz="2800" dirty="0"/>
              <a:t>が</a:t>
            </a:r>
            <a:endParaRPr kumimoji="1" lang="en-US" altLang="ja-JP" sz="2800" dirty="0"/>
          </a:p>
          <a:p>
            <a:r>
              <a:rPr kumimoji="1" lang="ja-JP" altLang="en-US" sz="2800" dirty="0"/>
              <a:t>負ける例</a:t>
            </a:r>
          </a:p>
        </p:txBody>
      </p:sp>
    </p:spTree>
    <p:extLst>
      <p:ext uri="{BB962C8B-B14F-4D97-AF65-F5344CB8AC3E}">
        <p14:creationId xmlns:p14="http://schemas.microsoft.com/office/powerpoint/2010/main" val="134284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63736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34672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p:sp>
        <p:nvSpPr>
          <p:cNvPr id="7" name="角丸四角形吹き出し 6"/>
          <p:cNvSpPr/>
          <p:nvPr/>
        </p:nvSpPr>
        <p:spPr>
          <a:xfrm>
            <a:off x="5252817" y="5478470"/>
            <a:ext cx="1833783" cy="778649"/>
          </a:xfrm>
          <a:prstGeom prst="wedgeRoundRectCallout">
            <a:avLst>
              <a:gd name="adj1" fmla="val 19871"/>
              <a:gd name="adj2" fmla="val -10104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進めない</a:t>
            </a:r>
          </a:p>
        </p:txBody>
      </p:sp>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7435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88911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6916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58177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0" name="円/楕円 9"/>
          <p:cNvSpPr/>
          <p:nvPr/>
        </p:nvSpPr>
        <p:spPr>
          <a:xfrm>
            <a:off x="1938042" y="40078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3"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3"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06083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68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0" name="円/楕円 9"/>
          <p:cNvSpPr/>
          <p:nvPr/>
        </p:nvSpPr>
        <p:spPr>
          <a:xfrm>
            <a:off x="1938042"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01668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900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56789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0" name="円/楕円 9"/>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815882"/>
          </a:xfrm>
          <a:prstGeom prst="rect">
            <a:avLst/>
          </a:prstGeom>
          <a:noFill/>
        </p:spPr>
        <p:txBody>
          <a:bodyPr wrap="none" rtlCol="0">
            <a:spAutoFit/>
          </a:bodyPr>
          <a:lstStyle/>
          <a:p>
            <a:r>
              <a:rPr lang="ja-JP" altLang="en-US" sz="2800" dirty="0"/>
              <a:t>共通上位列は</a:t>
            </a:r>
            <a:endParaRPr lang="en-US" altLang="ja-JP" sz="2800" dirty="0"/>
          </a:p>
          <a:p>
            <a:r>
              <a:rPr lang="en-US" altLang="ja-JP" sz="2800" dirty="0"/>
              <a:t>4</a:t>
            </a:r>
            <a:r>
              <a:rPr lang="ja-JP" altLang="en-US" sz="2800" dirty="0"/>
              <a:t>文字以上なので</a:t>
            </a:r>
            <a:endParaRPr lang="en-US" altLang="ja-JP" sz="2800" dirty="0"/>
          </a:p>
          <a:p>
            <a:r>
              <a:rPr lang="ja-JP" altLang="en-US" sz="2800" dirty="0"/>
              <a:t>本来は</a:t>
            </a:r>
            <a:r>
              <a:rPr lang="ja-JP" altLang="en-US" sz="2800" dirty="0">
                <a:solidFill>
                  <a:srgbClr val="FF0000"/>
                </a:solidFill>
              </a:rPr>
              <a:t>先手</a:t>
            </a:r>
            <a:r>
              <a:rPr lang="ja-JP" altLang="en-US" sz="2800" dirty="0"/>
              <a:t>が</a:t>
            </a:r>
            <a:endParaRPr lang="en-US" altLang="ja-JP" sz="2800" dirty="0"/>
          </a:p>
          <a:p>
            <a:r>
              <a:rPr lang="ja-JP" altLang="en-US" sz="2800" dirty="0"/>
              <a:t>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3407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629317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10" name="円/楕円 9"/>
          <p:cNvSpPr/>
          <p:nvPr/>
        </p:nvSpPr>
        <p:spPr>
          <a:xfrm>
            <a:off x="1050235" y="338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110521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73626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10" name="円/楕円 9"/>
          <p:cNvSpPr/>
          <p:nvPr/>
        </p:nvSpPr>
        <p:spPr>
          <a:xfrm>
            <a:off x="1050235" y="338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242105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971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5367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9096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1707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Tree>
    <p:extLst>
      <p:ext uri="{BB962C8B-B14F-4D97-AF65-F5344CB8AC3E}">
        <p14:creationId xmlns:p14="http://schemas.microsoft.com/office/powerpoint/2010/main" val="395342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011621" y="334329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10" name="円/楕円 9"/>
          <p:cNvSpPr/>
          <p:nvPr/>
        </p:nvSpPr>
        <p:spPr>
          <a:xfrm>
            <a:off x="1050235" y="338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004257"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1469083" y="27138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1194235" y="285780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194235" y="366824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757083" y="28578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p:cNvCxnSpPr>
          <p:nvPr/>
        </p:nvCxnSpPr>
        <p:spPr>
          <a:xfrm>
            <a:off x="2292257" y="28578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004257"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1469083" y="39338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757083" y="40778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p:cNvCxnSpPr>
          <p:nvPr/>
        </p:nvCxnSpPr>
        <p:spPr>
          <a:xfrm>
            <a:off x="2292257" y="40778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1261884" cy="523220"/>
          </a:xfrm>
          <a:prstGeom prst="rect">
            <a:avLst/>
          </a:prstGeom>
          <a:noFill/>
        </p:spPr>
        <p:txBody>
          <a:bodyPr wrap="square" rtlCol="0">
            <a:spAutoFit/>
          </a:bodyPr>
          <a:lstStyle/>
          <a:p>
            <a:r>
              <a:rPr kumimoji="1" lang="ja-JP" altLang="en-US" sz="2800" dirty="0"/>
              <a:t>先手が</a:t>
            </a:r>
          </a:p>
        </p:txBody>
      </p:sp>
      <mc:AlternateContent xmlns:mc="http://schemas.openxmlformats.org/markup-compatibility/2006" xmlns:a14="http://schemas.microsoft.com/office/drawing/2010/main">
        <mc:Choice Requires="a14">
          <p:sp>
            <p:nvSpPr>
              <p:cNvPr id="6" name="テキスト ボックス 5"/>
              <p:cNvSpPr txBox="1"/>
              <p:nvPr/>
            </p:nvSpPr>
            <p:spPr>
              <a:xfrm>
                <a:off x="710420" y="282622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710420" y="2826227"/>
                <a:ext cx="641971" cy="523220"/>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160"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
        <p:nvSpPr>
          <p:cNvPr id="71" name="テキスト ボックス 70"/>
          <p:cNvSpPr txBox="1"/>
          <p:nvPr/>
        </p:nvSpPr>
        <p:spPr>
          <a:xfrm>
            <a:off x="1938041" y="1440250"/>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2" name="テキスト ボックス 71"/>
          <p:cNvSpPr txBox="1"/>
          <p:nvPr/>
        </p:nvSpPr>
        <p:spPr>
          <a:xfrm>
            <a:off x="4949792" y="1473373"/>
            <a:ext cx="2734166" cy="523220"/>
          </a:xfrm>
          <a:prstGeom prst="rect">
            <a:avLst/>
          </a:prstGeom>
          <a:noFill/>
        </p:spPr>
        <p:txBody>
          <a:bodyPr wrap="square" rtlCol="0">
            <a:spAutoFit/>
          </a:bodyPr>
          <a:lstStyle/>
          <a:p>
            <a:r>
              <a:rPr kumimoji="1" lang="ja-JP" altLang="en-US" sz="2800" dirty="0"/>
              <a:t>と宣言した場合</a:t>
            </a:r>
            <a:endParaRPr kumimoji="1" lang="en-US" altLang="ja-JP" sz="2800" dirty="0"/>
          </a:p>
        </p:txBody>
      </p:sp>
      <p:sp>
        <p:nvSpPr>
          <p:cNvPr id="73" name="テキスト ボックス 72"/>
          <p:cNvSpPr txBox="1"/>
          <p:nvPr/>
        </p:nvSpPr>
        <p:spPr>
          <a:xfrm>
            <a:off x="624598"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FF0000"/>
                </a:solidFill>
              </a:rPr>
              <a:t>赤</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cxnSp>
        <p:nvCxnSpPr>
          <p:cNvPr id="8" name="直線コネクタ 7"/>
          <p:cNvCxnSpPr/>
          <p:nvPr/>
        </p:nvCxnSpPr>
        <p:spPr>
          <a:xfrm>
            <a:off x="4572000" y="2329841"/>
            <a:ext cx="0" cy="4183693"/>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 name="円/楕円 28"/>
          <p:cNvSpPr/>
          <p:nvPr/>
        </p:nvSpPr>
        <p:spPr>
          <a:xfrm>
            <a:off x="5715108" y="3329718"/>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円/楕円 29"/>
          <p:cNvSpPr/>
          <p:nvPr/>
        </p:nvSpPr>
        <p:spPr>
          <a:xfrm>
            <a:off x="5753722" y="336666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2" name="円/楕円 31"/>
          <p:cNvSpPr/>
          <p:nvPr/>
        </p:nvSpPr>
        <p:spPr>
          <a:xfrm>
            <a:off x="6707744"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3" name="円/楕円 32"/>
          <p:cNvSpPr/>
          <p:nvPr/>
        </p:nvSpPr>
        <p:spPr>
          <a:xfrm>
            <a:off x="6172570" y="270022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5" name="直線コネクタ 34"/>
          <p:cNvCxnSpPr>
            <a:stCxn id="33" idx="2"/>
            <a:endCxn id="30" idx="0"/>
          </p:cNvCxnSpPr>
          <p:nvPr/>
        </p:nvCxnSpPr>
        <p:spPr>
          <a:xfrm flipH="1">
            <a:off x="5897722" y="2844228"/>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 name="直線コネクタ 35"/>
          <p:cNvCxnSpPr>
            <a:stCxn id="30" idx="4"/>
            <a:endCxn id="42" idx="2"/>
          </p:cNvCxnSpPr>
          <p:nvPr/>
        </p:nvCxnSpPr>
        <p:spPr>
          <a:xfrm>
            <a:off x="5897722" y="3654665"/>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 name="直線コネクタ 37"/>
          <p:cNvCxnSpPr>
            <a:stCxn id="33" idx="6"/>
            <a:endCxn id="32" idx="2"/>
          </p:cNvCxnSpPr>
          <p:nvPr/>
        </p:nvCxnSpPr>
        <p:spPr>
          <a:xfrm>
            <a:off x="6460570" y="284422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9" name="直線コネクタ 38"/>
          <p:cNvCxnSpPr>
            <a:stCxn id="32" idx="6"/>
          </p:cNvCxnSpPr>
          <p:nvPr/>
        </p:nvCxnSpPr>
        <p:spPr>
          <a:xfrm>
            <a:off x="6995744" y="284422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1" name="円/楕円 40"/>
          <p:cNvSpPr/>
          <p:nvPr/>
        </p:nvSpPr>
        <p:spPr>
          <a:xfrm>
            <a:off x="6707744"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2" name="円/楕円 41"/>
          <p:cNvSpPr/>
          <p:nvPr/>
        </p:nvSpPr>
        <p:spPr>
          <a:xfrm>
            <a:off x="6172570" y="39202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4" name="直線コネクタ 43"/>
          <p:cNvCxnSpPr>
            <a:stCxn id="42" idx="6"/>
            <a:endCxn id="41" idx="2"/>
          </p:cNvCxnSpPr>
          <p:nvPr/>
        </p:nvCxnSpPr>
        <p:spPr>
          <a:xfrm>
            <a:off x="6460570" y="40642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41" idx="6"/>
          </p:cNvCxnSpPr>
          <p:nvPr/>
        </p:nvCxnSpPr>
        <p:spPr>
          <a:xfrm>
            <a:off x="6995744" y="40642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p:cNvSpPr txBox="1"/>
              <p:nvPr/>
            </p:nvSpPr>
            <p:spPr>
              <a:xfrm>
                <a:off x="5413907" y="2812647"/>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413907" y="2812647"/>
                <a:ext cx="64197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8" name="テキスト ボックス 47"/>
          <p:cNvSpPr txBox="1"/>
          <p:nvPr/>
        </p:nvSpPr>
        <p:spPr>
          <a:xfrm>
            <a:off x="5319443" y="5623943"/>
            <a:ext cx="3047317" cy="584775"/>
          </a:xfrm>
          <a:prstGeom prst="rect">
            <a:avLst/>
          </a:prstGeom>
          <a:noFill/>
        </p:spPr>
        <p:txBody>
          <a:bodyPr wrap="square" rtlCol="0">
            <a:spAutoFit/>
          </a:bodyPr>
          <a:lstStyle/>
          <a:p>
            <a:r>
              <a:rPr kumimoji="1" lang="ja-JP" altLang="en-US" sz="3200" dirty="0"/>
              <a:t>黒</a:t>
            </a:r>
            <a:r>
              <a:rPr lang="ja-JP" altLang="en-US" sz="3200" dirty="0"/>
              <a:t>→</a:t>
            </a:r>
            <a:r>
              <a:rPr lang="ja-JP" altLang="en-US" sz="3200" dirty="0">
                <a:solidFill>
                  <a:srgbClr val="0070C0"/>
                </a:solidFill>
              </a:rPr>
              <a:t>青</a:t>
            </a:r>
            <a:r>
              <a:rPr lang="ja-JP" altLang="en-US" sz="3200" dirty="0"/>
              <a:t>→白→</a:t>
            </a:r>
            <a:r>
              <a:rPr lang="ja-JP" altLang="en-US" sz="3200" dirty="0">
                <a:solidFill>
                  <a:srgbClr val="FF0000"/>
                </a:solidFill>
              </a:rPr>
              <a:t>赤</a:t>
            </a:r>
            <a:endParaRPr kumimoji="1" lang="en-US" altLang="ja-JP" sz="3200" dirty="0">
              <a:solidFill>
                <a:srgbClr val="FF0000"/>
              </a:solidFill>
            </a:endParaRPr>
          </a:p>
        </p:txBody>
      </p:sp>
      <p:sp>
        <p:nvSpPr>
          <p:cNvPr id="7" name="テキスト ボックス 6"/>
          <p:cNvSpPr txBox="1"/>
          <p:nvPr/>
        </p:nvSpPr>
        <p:spPr>
          <a:xfrm>
            <a:off x="744136" y="4686676"/>
            <a:ext cx="7587333" cy="646331"/>
          </a:xfrm>
          <a:prstGeom prst="rect">
            <a:avLst/>
          </a:prstGeom>
          <a:solidFill>
            <a:schemeClr val="bg1"/>
          </a:solidFill>
          <a:ln w="57150">
            <a:solidFill>
              <a:srgbClr val="FF0000"/>
            </a:solidFill>
          </a:ln>
        </p:spPr>
        <p:txBody>
          <a:bodyPr wrap="none" rtlCol="0">
            <a:spAutoFit/>
          </a:bodyPr>
          <a:lstStyle/>
          <a:p>
            <a:r>
              <a:rPr lang="ja-JP" altLang="en-US" sz="3600" dirty="0"/>
              <a:t>後手の邪魔をしつつ領地を広げられる</a:t>
            </a:r>
            <a:endParaRPr kumimoji="1" lang="ja-JP" altLang="en-US" sz="3600" dirty="0"/>
          </a:p>
        </p:txBody>
      </p:sp>
    </p:spTree>
    <p:extLst>
      <p:ext uri="{BB962C8B-B14F-4D97-AF65-F5344CB8AC3E}">
        <p14:creationId xmlns:p14="http://schemas.microsoft.com/office/powerpoint/2010/main" val="80690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手の制限をなくす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7" name="コンテンツ プレースホルダー 6"/>
          <p:cNvSpPr>
            <a:spLocks noGrp="1"/>
          </p:cNvSpPr>
          <p:nvPr>
            <p:ph idx="1"/>
          </p:nvPr>
        </p:nvSpPr>
        <p:spPr>
          <a:xfrm>
            <a:off x="822959" y="758815"/>
            <a:ext cx="7657162" cy="521678"/>
          </a:xfrm>
        </p:spPr>
        <p:txBody>
          <a:bodyPr/>
          <a:lstStyle/>
          <a:p>
            <a:r>
              <a:rPr lang="ja-JP" altLang="en-US" dirty="0"/>
              <a:t>先手の　黒→</a:t>
            </a:r>
            <a:r>
              <a:rPr lang="ja-JP" altLang="en-US" dirty="0">
                <a:solidFill>
                  <a:srgbClr val="0070C0"/>
                </a:solidFill>
              </a:rPr>
              <a:t>青</a:t>
            </a:r>
            <a:r>
              <a:rPr lang="ja-JP" altLang="en-US" dirty="0"/>
              <a:t>→白→</a:t>
            </a:r>
            <a:r>
              <a:rPr lang="ja-JP" altLang="en-US" dirty="0">
                <a:solidFill>
                  <a:srgbClr val="FF0000"/>
                </a:solidFill>
              </a:rPr>
              <a:t>赤　</a:t>
            </a:r>
            <a:r>
              <a:rPr lang="ja-JP" altLang="en-US" dirty="0"/>
              <a:t>という手順を阻止したい</a:t>
            </a:r>
            <a:endParaRPr lang="en-US" altLang="ja-JP" dirty="0"/>
          </a:p>
        </p:txBody>
      </p:sp>
      <p:sp>
        <p:nvSpPr>
          <p:cNvPr id="73" name="円/楕円 72"/>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 name="円/楕円 73"/>
          <p:cNvSpPr/>
          <p:nvPr/>
        </p:nvSpPr>
        <p:spPr>
          <a:xfrm>
            <a:off x="1938042"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5" name="円/楕円 74"/>
          <p:cNvSpPr/>
          <p:nvPr/>
        </p:nvSpPr>
        <p:spPr>
          <a:xfrm>
            <a:off x="289206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8" name="円/楕円 77"/>
          <p:cNvSpPr/>
          <p:nvPr/>
        </p:nvSpPr>
        <p:spPr>
          <a:xfrm>
            <a:off x="2356890"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0" name="円/楕円 79"/>
          <p:cNvSpPr/>
          <p:nvPr/>
        </p:nvSpPr>
        <p:spPr>
          <a:xfrm>
            <a:off x="3427239"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1" name="直線コネクタ 80"/>
          <p:cNvCxnSpPr>
            <a:stCxn id="78" idx="2"/>
            <a:endCxn id="74"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p:cNvCxnSpPr>
            <a:stCxn id="74" idx="4"/>
            <a:endCxn id="142"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p:cNvCxnSpPr>
            <a:stCxn id="78" idx="6"/>
            <a:endCxn id="75"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p:cNvCxnSpPr>
            <a:stCxn id="75" idx="6"/>
            <a:endCxn id="80"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80" idx="6"/>
            <a:endCxn id="150"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6" name="円/楕円 8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7" name="円/楕円 86"/>
          <p:cNvSpPr/>
          <p:nvPr/>
        </p:nvSpPr>
        <p:spPr>
          <a:xfrm>
            <a:off x="6755145"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8" name="円/楕円 87"/>
          <p:cNvSpPr/>
          <p:nvPr/>
        </p:nvSpPr>
        <p:spPr>
          <a:xfrm>
            <a:off x="7799316" y="40078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89" name="直線コネクタ 88"/>
          <p:cNvCxnSpPr>
            <a:stCxn id="86" idx="6"/>
            <a:endCxn id="88"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p:cNvCxnSpPr>
            <a:stCxn id="87" idx="6"/>
            <a:endCxn id="88"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円/楕円 9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2" name="円/楕円 91"/>
          <p:cNvSpPr/>
          <p:nvPr/>
        </p:nvSpPr>
        <p:spPr>
          <a:xfrm>
            <a:off x="5980428" y="3629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4" name="円/楕円 93"/>
          <p:cNvSpPr/>
          <p:nvPr/>
        </p:nvSpPr>
        <p:spPr>
          <a:xfrm>
            <a:off x="6365322"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5" name="直線コネクタ 94"/>
          <p:cNvCxnSpPr>
            <a:stCxn id="91" idx="5"/>
            <a:endCxn id="94"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92" idx="7"/>
            <a:endCxn id="94"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86" idx="3"/>
            <a:endCxn id="94"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87" idx="1"/>
            <a:endCxn id="94"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0" name="円/楕円 99"/>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6" name="円/楕円 10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8" name="円/楕円 107"/>
          <p:cNvSpPr/>
          <p:nvPr/>
        </p:nvSpPr>
        <p:spPr>
          <a:xfrm>
            <a:off x="5595534" y="334142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9" name="直線コネクタ 108"/>
          <p:cNvCxnSpPr>
            <a:stCxn id="100" idx="5"/>
            <a:endCxn id="108"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0" name="直線コネクタ 109"/>
          <p:cNvCxnSpPr>
            <a:stCxn id="106" idx="7"/>
            <a:endCxn id="108"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1" name="直線コネクタ 110"/>
          <p:cNvCxnSpPr>
            <a:stCxn id="100" idx="3"/>
            <a:endCxn id="150"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2" name="直線コネクタ 111"/>
          <p:cNvCxnSpPr>
            <a:stCxn id="106" idx="1"/>
            <a:endCxn id="150"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3" name="直線コネクタ 112"/>
          <p:cNvCxnSpPr>
            <a:stCxn id="108" idx="7"/>
            <a:endCxn id="9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08" idx="5"/>
            <a:endCxn id="9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5" name="円/楕円 114"/>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6" name="円/楕円 115"/>
          <p:cNvSpPr/>
          <p:nvPr/>
        </p:nvSpPr>
        <p:spPr>
          <a:xfrm>
            <a:off x="6755145"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7" name="円/楕円 116"/>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8" name="円/楕円 117"/>
          <p:cNvSpPr/>
          <p:nvPr/>
        </p:nvSpPr>
        <p:spPr>
          <a:xfrm>
            <a:off x="5980428" y="4860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9" name="円/楕円 118"/>
          <p:cNvSpPr/>
          <p:nvPr/>
        </p:nvSpPr>
        <p:spPr>
          <a:xfrm>
            <a:off x="6365322"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0" name="直線コネクタ 119"/>
          <p:cNvCxnSpPr>
            <a:stCxn id="117" idx="5"/>
            <a:endCxn id="119"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18" idx="7"/>
            <a:endCxn id="119"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コネクタ 121"/>
          <p:cNvCxnSpPr>
            <a:stCxn id="115" idx="3"/>
            <a:endCxn id="119"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3" name="直線コネクタ 122"/>
          <p:cNvCxnSpPr>
            <a:stCxn id="116" idx="1"/>
            <a:endCxn id="119"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4" name="円/楕円 123"/>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6" name="円/楕円 125"/>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7" name="円/楕円 126"/>
          <p:cNvSpPr/>
          <p:nvPr/>
        </p:nvSpPr>
        <p:spPr>
          <a:xfrm>
            <a:off x="5595534" y="457217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28" name="直線コネクタ 127"/>
          <p:cNvCxnSpPr>
            <a:stCxn id="124" idx="5"/>
            <a:endCxn id="127"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9" name="直線コネクタ 128"/>
          <p:cNvCxnSpPr>
            <a:stCxn id="126" idx="7"/>
            <a:endCxn id="127"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0" name="直線コネクタ 129"/>
          <p:cNvCxnSpPr>
            <a:stCxn id="124" idx="3"/>
            <a:endCxn id="159"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1" name="直線コネクタ 130"/>
          <p:cNvCxnSpPr>
            <a:stCxn id="126" idx="1"/>
            <a:endCxn id="159"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2" name="直線コネクタ 131"/>
          <p:cNvCxnSpPr>
            <a:stCxn id="127" idx="7"/>
            <a:endCxn id="117"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3" name="直線コネクタ 132"/>
          <p:cNvCxnSpPr>
            <a:stCxn id="127" idx="5"/>
            <a:endCxn id="118"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15" idx="6"/>
            <a:endCxn id="88"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0" name="直線コネクタ 139"/>
          <p:cNvCxnSpPr>
            <a:stCxn id="116" idx="6"/>
            <a:endCxn id="88"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1" name="円/楕円 140"/>
          <p:cNvSpPr/>
          <p:nvPr/>
        </p:nvSpPr>
        <p:spPr>
          <a:xfrm>
            <a:off x="2892064"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2356890"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3" name="円/楕円 142"/>
          <p:cNvSpPr/>
          <p:nvPr/>
        </p:nvSpPr>
        <p:spPr>
          <a:xfrm>
            <a:off x="3427239" y="456144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4" name="直線コネクタ 143"/>
          <p:cNvCxnSpPr>
            <a:stCxn id="142" idx="6"/>
            <a:endCxn id="141"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41" idx="6"/>
            <a:endCxn id="143"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9" name="直線コネクタ 148"/>
          <p:cNvCxnSpPr>
            <a:stCxn id="143" idx="6"/>
            <a:endCxn id="159"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0" name="円/楕円 149"/>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52" name="円/楕円 151"/>
          <p:cNvSpPr/>
          <p:nvPr/>
        </p:nvSpPr>
        <p:spPr>
          <a:xfrm>
            <a:off x="7370281" y="5592334"/>
            <a:ext cx="871921" cy="87067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55" name="直線コネクタ 154"/>
          <p:cNvCxnSpPr>
            <a:stCxn id="88" idx="4"/>
            <a:endCxn id="152"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6" name="テキスト ボックス 15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6" name="テキスト ボックス 15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7" name="円/楕円 156"/>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8" name="テキスト ボックス 157"/>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8" name="テキスト ボックス 157"/>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9" name="円/楕円 158"/>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60" name="コンテンツ プレースホルダー 6"/>
          <p:cNvSpPr txBox="1">
            <a:spLocks/>
          </p:cNvSpPr>
          <p:nvPr/>
        </p:nvSpPr>
        <p:spPr>
          <a:xfrm>
            <a:off x="372112" y="2102864"/>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と打った場合に負けるようにする</a:t>
            </a:r>
            <a:endParaRPr lang="en-US" altLang="ja-JP" dirty="0"/>
          </a:p>
        </p:txBody>
      </p:sp>
      <p:sp>
        <p:nvSpPr>
          <p:cNvPr id="8" name="下矢印 7"/>
          <p:cNvSpPr/>
          <p:nvPr/>
        </p:nvSpPr>
        <p:spPr>
          <a:xfrm>
            <a:off x="4140988" y="1362496"/>
            <a:ext cx="862023" cy="484855"/>
          </a:xfrm>
          <a:prstGeom prst="down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681465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83"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インスタンスを以下のように改良</a:t>
            </a:r>
            <a:endParaRPr lang="en-US" altLang="ja-JP" dirty="0"/>
          </a:p>
        </p:txBody>
      </p:sp>
      <p:sp>
        <p:nvSpPr>
          <p:cNvPr id="72" name="コンテンツ プレースホルダー 6"/>
          <p:cNvSpPr txBox="1">
            <a:spLocks/>
          </p:cNvSpPr>
          <p:nvPr/>
        </p:nvSpPr>
        <p:spPr>
          <a:xfrm>
            <a:off x="372112" y="886333"/>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と打った場合に負けるようにする</a:t>
            </a:r>
            <a:endParaRPr lang="en-US" altLang="ja-JP" dirty="0"/>
          </a:p>
        </p:txBody>
      </p:sp>
    </p:spTree>
    <p:extLst>
      <p:ext uri="{BB962C8B-B14F-4D97-AF65-F5344CB8AC3E}">
        <p14:creationId xmlns:p14="http://schemas.microsoft.com/office/powerpoint/2010/main" val="230013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インスタンスを以下のように改良</a:t>
            </a:r>
            <a:endParaRPr lang="en-US" altLang="ja-JP" dirty="0"/>
          </a:p>
        </p:txBody>
      </p:sp>
      <mc:AlternateContent xmlns:mc="http://schemas.openxmlformats.org/markup-compatibility/2006" xmlns:a14="http://schemas.microsoft.com/office/drawing/2010/main">
        <mc:Choice Requires="a14">
          <p:sp>
            <p:nvSpPr>
              <p:cNvPr id="111" name="テキスト ボックス 110"/>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6" name="コンテンツ プレースホルダー 6"/>
          <p:cNvSpPr txBox="1">
            <a:spLocks/>
          </p:cNvSpPr>
          <p:nvPr/>
        </p:nvSpPr>
        <p:spPr>
          <a:xfrm>
            <a:off x="372112" y="886333"/>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と打った場合に負けるようにする</a:t>
            </a:r>
            <a:endParaRPr lang="en-US" altLang="ja-JP" dirty="0"/>
          </a:p>
        </p:txBody>
      </p:sp>
      <p:sp>
        <p:nvSpPr>
          <p:cNvPr id="117" name="左中かっこ 116">
            <a:extLst>
              <a:ext uri="{FF2B5EF4-FFF2-40B4-BE49-F238E27FC236}">
                <a16:creationId xmlns:a16="http://schemas.microsoft.com/office/drawing/2014/main"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18" name="テキスト ボックス 117"/>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a16="http://schemas.microsoft.com/office/drawing/2014/main"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8461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6" name="コンテンツ プレースホルダー 6"/>
          <p:cNvSpPr txBox="1">
            <a:spLocks/>
          </p:cNvSpPr>
          <p:nvPr/>
        </p:nvSpPr>
        <p:spPr>
          <a:xfrm>
            <a:off x="555596" y="1552770"/>
            <a:ext cx="8032807" cy="480131"/>
          </a:xfrm>
          <a:prstGeom prst="rect">
            <a:avLst/>
          </a:prstGeom>
          <a:ln>
            <a:solidFill>
              <a:schemeClr val="bg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インスタンスを以下のように改良</a:t>
            </a:r>
            <a:endParaRPr lang="en-US" altLang="ja-JP" dirty="0"/>
          </a:p>
        </p:txBody>
      </p:sp>
      <p:sp>
        <p:nvSpPr>
          <p:cNvPr id="111" name="正方形/長方形 110"/>
          <p:cNvSpPr/>
          <p:nvPr/>
        </p:nvSpPr>
        <p:spPr>
          <a:xfrm>
            <a:off x="3587747" y="2213849"/>
            <a:ext cx="1196574" cy="3798644"/>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角丸四角形吹き出し 111"/>
          <p:cNvSpPr/>
          <p:nvPr/>
        </p:nvSpPr>
        <p:spPr>
          <a:xfrm>
            <a:off x="240179" y="2751319"/>
            <a:ext cx="2975475" cy="1097152"/>
          </a:xfrm>
          <a:prstGeom prst="wedgeRoundRectCallout">
            <a:avLst>
              <a:gd name="adj1" fmla="val 59252"/>
              <a:gd name="adj2" fmla="val 10142"/>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FF0000"/>
                </a:solidFill>
              </a:rPr>
              <a:t>先手</a:t>
            </a:r>
            <a:r>
              <a:rPr kumimoji="1" lang="ja-JP" altLang="en-US" sz="2800" dirty="0"/>
              <a:t>は全てとらなければならない</a:t>
            </a:r>
          </a:p>
        </p:txBody>
      </p:sp>
      <p:sp>
        <p:nvSpPr>
          <p:cNvPr id="113" name="角丸四角形吹き出し 112"/>
          <p:cNvSpPr/>
          <p:nvPr/>
        </p:nvSpPr>
        <p:spPr>
          <a:xfrm>
            <a:off x="5250515" y="3447823"/>
            <a:ext cx="2955974" cy="1213182"/>
          </a:xfrm>
          <a:prstGeom prst="wedgeRoundRectCallout">
            <a:avLst>
              <a:gd name="adj1" fmla="val -64712"/>
              <a:gd name="adj2" fmla="val 2167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rgbClr val="0070C0"/>
                </a:solidFill>
              </a:rPr>
              <a:t>後手</a:t>
            </a:r>
            <a:r>
              <a:rPr kumimoji="1" lang="ja-JP" altLang="en-US" sz="2800" dirty="0"/>
              <a:t>はどれかを取れば勝てる</a:t>
            </a:r>
          </a:p>
        </p:txBody>
      </p:sp>
      <mc:AlternateContent xmlns:mc="http://schemas.openxmlformats.org/markup-compatibility/2006" xmlns:a14="http://schemas.microsoft.com/office/drawing/2010/main">
        <mc:Choice Requires="a14">
          <p:sp>
            <p:nvSpPr>
              <p:cNvPr id="114" name="テキスト ボックス 113"/>
              <p:cNvSpPr txBox="1"/>
              <p:nvPr/>
            </p:nvSpPr>
            <p:spPr>
              <a:xfrm>
                <a:off x="3119506" y="5928171"/>
                <a:ext cx="18845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3119506" y="5928171"/>
                <a:ext cx="1884552" cy="400110"/>
              </a:xfrm>
              <a:prstGeom prst="rect">
                <a:avLst/>
              </a:prstGeom>
              <a:blipFill rotWithShape="0">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489589" y="5756251"/>
                <a:ext cx="2488526"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𝑠</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e>
                      </m:d>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𝑠</m:t>
                      </m:r>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e>
                          </m:d>
                        </m:e>
                        <m:sup>
                          <m:r>
                            <a:rPr lang="en-US" altLang="ja-JP" sz="2000" b="0" i="1" dirty="0" smtClean="0">
                              <a:latin typeface="Cambria Math" panose="02040503050406030204" pitchFamily="18" charset="0"/>
                            </a:rPr>
                            <m:t>2</m:t>
                          </m:r>
                        </m:sup>
                      </m:sSup>
                    </m:oMath>
                  </m:oMathPara>
                </a14:m>
                <a:endParaRPr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489589" y="5756251"/>
                <a:ext cx="2488526" cy="700769"/>
              </a:xfrm>
              <a:prstGeom prst="rect">
                <a:avLst/>
              </a:prstGeom>
              <a:blipFill rotWithShape="0">
                <a:blip r:embed="rId5"/>
                <a:stretch>
                  <a:fillRect/>
                </a:stretch>
              </a:blipFill>
            </p:spPr>
            <p:txBody>
              <a:bodyPr/>
              <a:lstStyle/>
              <a:p>
                <a:r>
                  <a:rPr lang="ja-JP" altLang="en-US">
                    <a:noFill/>
                  </a:rPr>
                  <a:t> </a:t>
                </a:r>
              </a:p>
            </p:txBody>
          </p:sp>
        </mc:Fallback>
      </mc:AlternateContent>
      <p:sp>
        <p:nvSpPr>
          <p:cNvPr id="117" name="コンテンツ プレースホルダー 6"/>
          <p:cNvSpPr txBox="1">
            <a:spLocks/>
          </p:cNvSpPr>
          <p:nvPr/>
        </p:nvSpPr>
        <p:spPr>
          <a:xfrm>
            <a:off x="372112" y="886333"/>
            <a:ext cx="8399774"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と打った場合に負けるようにする</a:t>
            </a:r>
            <a:endParaRPr lang="en-US" altLang="ja-JP" dirty="0"/>
          </a:p>
        </p:txBody>
      </p:sp>
      <p:sp>
        <p:nvSpPr>
          <p:cNvPr id="118" name="左中かっこ 117">
            <a:extLst>
              <a:ext uri="{FF2B5EF4-FFF2-40B4-BE49-F238E27FC236}">
                <a16:creationId xmlns:a16="http://schemas.microsoft.com/office/drawing/2014/main" id="{7484E61E-C510-4FF0-978A-471330A22C3C}"/>
              </a:ext>
            </a:extLst>
          </p:cNvPr>
          <p:cNvSpPr/>
          <p:nvPr/>
        </p:nvSpPr>
        <p:spPr>
          <a:xfrm rot="5400000" flipH="1" flipV="1">
            <a:off x="566529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19" name="テキスト ボックス 118"/>
              <p:cNvSpPr txBox="1"/>
              <p:nvPr/>
            </p:nvSpPr>
            <p:spPr>
              <a:xfrm>
                <a:off x="530164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19" name="テキスト ボックス 118"/>
              <p:cNvSpPr txBox="1">
                <a:spLocks noRot="1" noChangeAspect="1" noMove="1" noResize="1" noEditPoints="1" noAdjustHandles="1" noChangeArrowheads="1" noChangeShapeType="1" noTextEdit="1"/>
              </p:cNvSpPr>
              <p:nvPr/>
            </p:nvSpPr>
            <p:spPr>
              <a:xfrm>
                <a:off x="5301643" y="6237772"/>
                <a:ext cx="1001097"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20" name="左中かっこ 119">
            <a:extLst>
              <a:ext uri="{FF2B5EF4-FFF2-40B4-BE49-F238E27FC236}">
                <a16:creationId xmlns:a16="http://schemas.microsoft.com/office/drawing/2014/main" id="{7484E61E-C510-4FF0-978A-471330A22C3C}"/>
              </a:ext>
            </a:extLst>
          </p:cNvPr>
          <p:cNvSpPr/>
          <p:nvPr/>
        </p:nvSpPr>
        <p:spPr>
          <a:xfrm rot="5400000" flipH="1" flipV="1">
            <a:off x="2359871" y="5185827"/>
            <a:ext cx="307737" cy="183250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21" name="テキスト ボックス 120"/>
              <p:cNvSpPr txBox="1"/>
              <p:nvPr/>
            </p:nvSpPr>
            <p:spPr>
              <a:xfrm>
                <a:off x="1996223" y="6237772"/>
                <a:ext cx="100109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21" name="テキスト ボックス 120"/>
              <p:cNvSpPr txBox="1">
                <a:spLocks noRot="1" noChangeAspect="1" noMove="1" noResize="1" noEditPoints="1" noAdjustHandles="1" noChangeArrowheads="1" noChangeShapeType="1" noTextEdit="1"/>
              </p:cNvSpPr>
              <p:nvPr/>
            </p:nvSpPr>
            <p:spPr>
              <a:xfrm>
                <a:off x="1996223" y="6237772"/>
                <a:ext cx="1001097" cy="400110"/>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733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1" name="コンテンツ プレースホルダー 2"/>
          <p:cNvSpPr txBox="1">
            <a:spLocks/>
          </p:cNvSpPr>
          <p:nvPr/>
        </p:nvSpPr>
        <p:spPr>
          <a:xfrm>
            <a:off x="822959" y="758815"/>
            <a:ext cx="7543801"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r>
              <a:rPr lang="ja-JP" altLang="en-US" dirty="0">
                <a:solidFill>
                  <a:srgbClr val="00B050"/>
                </a:solidFill>
              </a:rPr>
              <a:t>一番下のパス</a:t>
            </a:r>
            <a:r>
              <a:rPr lang="ja-JP" altLang="en-US" dirty="0"/>
              <a:t>を先手が取れなくなる．</a:t>
            </a:r>
          </a:p>
        </p:txBody>
      </p:sp>
      <p:sp>
        <p:nvSpPr>
          <p:cNvPr id="112" name="円/楕円 111"/>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13" name="円/楕円 112"/>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4" name="直線コネクタ 113"/>
          <p:cNvCxnSpPr>
            <a:stCxn id="113" idx="5"/>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2" idx="3"/>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6" name="円/楕円 115"/>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17" name="直線コネクタ 116"/>
          <p:cNvCxnSpPr>
            <a:stCxn id="116" idx="5"/>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8" name="直線コネクタ 117"/>
          <p:cNvCxnSpPr>
            <a:endCxn id="113"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正方形/長方形 121"/>
          <p:cNvSpPr/>
          <p:nvPr/>
        </p:nvSpPr>
        <p:spPr>
          <a:xfrm>
            <a:off x="3587747" y="4950287"/>
            <a:ext cx="1196574" cy="1062205"/>
          </a:xfrm>
          <a:prstGeom prst="rect">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362542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1981889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13837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2"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88334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32053860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95289"/>
              <a:gd name="adj2" fmla="val -123707"/>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901639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5405"/>
              <a:gd name="adj2" fmla="val -15589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進まない</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spTree>
    <p:extLst>
      <p:ext uri="{BB962C8B-B14F-4D97-AF65-F5344CB8AC3E}">
        <p14:creationId xmlns:p14="http://schemas.microsoft.com/office/powerpoint/2010/main" val="1523719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3021567" y="6275310"/>
            <a:ext cx="2308411" cy="544882"/>
          </a:xfrm>
          <a:prstGeom prst="wedgeRoundRectCallout">
            <a:avLst>
              <a:gd name="adj1" fmla="val 84979"/>
              <a:gd name="adj2" fmla="val -148994"/>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逆転する</a:t>
            </a:r>
            <a:endParaRPr kumimoji="1" lang="ja-JP" altLang="en-US" sz="2800" dirty="0"/>
          </a:p>
        </p:txBody>
      </p:sp>
      <p:sp>
        <p:nvSpPr>
          <p:cNvPr id="113"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cxnSp>
        <p:nvCxnSpPr>
          <p:cNvPr id="114" name="直線コネクタ 113"/>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7" name="直線コネクタ 116"/>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62122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up)">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up)">
                                      <p:cBhvr>
                                        <p:cTn id="1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sp>
        <p:nvSpPr>
          <p:cNvPr id="114" name="コンテンツ プレースホルダー 2"/>
          <p:cNvSpPr txBox="1">
            <a:spLocks/>
          </p:cNvSpPr>
          <p:nvPr/>
        </p:nvSpPr>
        <p:spPr>
          <a:xfrm>
            <a:off x="822959" y="758815"/>
            <a:ext cx="7543801"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先手が黒→</a:t>
            </a:r>
            <a:r>
              <a:rPr lang="ja-JP" altLang="en-US" dirty="0">
                <a:solidFill>
                  <a:srgbClr val="0070C0"/>
                </a:solidFill>
              </a:rPr>
              <a:t>青</a:t>
            </a:r>
            <a:r>
              <a:rPr lang="ja-JP" altLang="en-US" dirty="0"/>
              <a:t>→白→</a:t>
            </a:r>
            <a:r>
              <a:rPr lang="ja-JP" altLang="en-US" dirty="0">
                <a:solidFill>
                  <a:srgbClr val="FF0000"/>
                </a:solidFill>
              </a:rPr>
              <a:t>赤</a:t>
            </a:r>
            <a:r>
              <a:rPr lang="ja-JP" altLang="en-US" dirty="0"/>
              <a:t>と手を打った場合．</a:t>
            </a:r>
          </a:p>
        </p:txBody>
      </p:sp>
      <p:cxnSp>
        <p:nvCxnSpPr>
          <p:cNvPr id="115" name="直線コネクタ 114"/>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910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chemeClr val="accent5"/>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chemeClr val="accent5"/>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1512209"/>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先手が偶数手目に青を宣言すると後手に勝ちを</a:t>
            </a:r>
            <a:endParaRPr lang="en-US" altLang="ja-JP" dirty="0"/>
          </a:p>
          <a:p>
            <a:r>
              <a:rPr lang="ja-JP" altLang="en-US" dirty="0"/>
              <a:t>譲ってしまうことになるため，</a:t>
            </a:r>
            <a:endParaRPr lang="en-US" altLang="ja-JP" dirty="0"/>
          </a:p>
          <a:p>
            <a:r>
              <a:rPr lang="ja-JP" altLang="en-US" dirty="0"/>
              <a:t>表の通りの宣言をする</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3181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問題の解決</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円/楕円 4"/>
          <p:cNvSpPr/>
          <p:nvPr/>
        </p:nvSpPr>
        <p:spPr>
          <a:xfrm>
            <a:off x="784345"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 name="円/楕円 5"/>
          <p:cNvSpPr/>
          <p:nvPr/>
        </p:nvSpPr>
        <p:spPr>
          <a:xfrm>
            <a:off x="822959" y="325248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 name="円/楕円 6"/>
          <p:cNvSpPr/>
          <p:nvPr/>
        </p:nvSpPr>
        <p:spPr>
          <a:xfrm>
            <a:off x="2584331" y="2586051"/>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 name="円/楕円 7"/>
          <p:cNvSpPr/>
          <p:nvPr/>
        </p:nvSpPr>
        <p:spPr>
          <a:xfrm>
            <a:off x="2049157"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9" name="円/楕円 8"/>
          <p:cNvSpPr/>
          <p:nvPr/>
        </p:nvSpPr>
        <p:spPr>
          <a:xfrm>
            <a:off x="3119506" y="2586051"/>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 name="直線コネクタ 9"/>
          <p:cNvCxnSpPr>
            <a:stCxn id="8" idx="2"/>
            <a:endCxn id="6" idx="0"/>
          </p:cNvCxnSpPr>
          <p:nvPr/>
        </p:nvCxnSpPr>
        <p:spPr>
          <a:xfrm flipH="1">
            <a:off x="966959" y="2730051"/>
            <a:ext cx="108219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p:cNvCxnSpPr>
            <a:stCxn id="6" idx="4"/>
            <a:endCxn id="57" idx="2"/>
          </p:cNvCxnSpPr>
          <p:nvPr/>
        </p:nvCxnSpPr>
        <p:spPr>
          <a:xfrm>
            <a:off x="966959" y="3540488"/>
            <a:ext cx="108219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8" idx="6"/>
            <a:endCxn id="7" idx="2"/>
          </p:cNvCxnSpPr>
          <p:nvPr/>
        </p:nvCxnSpPr>
        <p:spPr>
          <a:xfrm>
            <a:off x="2337157" y="2730051"/>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7" idx="6"/>
            <a:endCxn id="9" idx="2"/>
          </p:cNvCxnSpPr>
          <p:nvPr/>
        </p:nvCxnSpPr>
        <p:spPr>
          <a:xfrm>
            <a:off x="2872331" y="2730051"/>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9" idx="6"/>
            <a:endCxn id="62" idx="2"/>
          </p:cNvCxnSpPr>
          <p:nvPr/>
        </p:nvCxnSpPr>
        <p:spPr>
          <a:xfrm flipV="1">
            <a:off x="3407506" y="2725784"/>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円/楕円 14"/>
          <p:cNvSpPr/>
          <p:nvPr/>
        </p:nvSpPr>
        <p:spPr>
          <a:xfrm>
            <a:off x="6447412"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6447412" y="2874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 name="円/楕円 16"/>
          <p:cNvSpPr/>
          <p:nvPr/>
        </p:nvSpPr>
        <p:spPr>
          <a:xfrm>
            <a:off x="7491583" y="325248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5" idx="6"/>
            <a:endCxn id="17" idx="2"/>
          </p:cNvCxnSpPr>
          <p:nvPr/>
        </p:nvCxnSpPr>
        <p:spPr>
          <a:xfrm>
            <a:off x="6735412" y="2447281"/>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6" idx="6"/>
            <a:endCxn id="17" idx="2"/>
          </p:cNvCxnSpPr>
          <p:nvPr/>
        </p:nvCxnSpPr>
        <p:spPr>
          <a:xfrm>
            <a:off x="6735412" y="3018051"/>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 name="円/楕円 19"/>
          <p:cNvSpPr/>
          <p:nvPr/>
        </p:nvSpPr>
        <p:spPr>
          <a:xfrm>
            <a:off x="5672695"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 name="円/楕円 20"/>
          <p:cNvSpPr/>
          <p:nvPr/>
        </p:nvSpPr>
        <p:spPr>
          <a:xfrm>
            <a:off x="5672695"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 name="円/楕円 21"/>
          <p:cNvSpPr/>
          <p:nvPr/>
        </p:nvSpPr>
        <p:spPr>
          <a:xfrm>
            <a:off x="6057589"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 name="直線コネクタ 22"/>
          <p:cNvCxnSpPr>
            <a:stCxn id="20" idx="5"/>
            <a:endCxn id="22" idx="1"/>
          </p:cNvCxnSpPr>
          <p:nvPr/>
        </p:nvCxnSpPr>
        <p:spPr>
          <a:xfrm>
            <a:off x="5918518"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21" idx="7"/>
            <a:endCxn id="22" idx="3"/>
          </p:cNvCxnSpPr>
          <p:nvPr/>
        </p:nvCxnSpPr>
        <p:spPr>
          <a:xfrm flipV="1">
            <a:off x="5918518"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5" idx="3"/>
            <a:endCxn id="22" idx="7"/>
          </p:cNvCxnSpPr>
          <p:nvPr/>
        </p:nvCxnSpPr>
        <p:spPr>
          <a:xfrm flipH="1">
            <a:off x="6303412" y="2549104"/>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6" idx="1"/>
            <a:endCxn id="22" idx="5"/>
          </p:cNvCxnSpPr>
          <p:nvPr/>
        </p:nvCxnSpPr>
        <p:spPr>
          <a:xfrm flipH="1" flipV="1">
            <a:off x="6303412" y="2831874"/>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4902907" y="2303281"/>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 name="円/楕円 27"/>
          <p:cNvSpPr/>
          <p:nvPr/>
        </p:nvSpPr>
        <p:spPr>
          <a:xfrm>
            <a:off x="4902907" y="2874051"/>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 name="円/楕円 28"/>
          <p:cNvSpPr/>
          <p:nvPr/>
        </p:nvSpPr>
        <p:spPr>
          <a:xfrm>
            <a:off x="5287801" y="2586051"/>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0" name="直線コネクタ 29"/>
          <p:cNvCxnSpPr>
            <a:stCxn id="27" idx="5"/>
            <a:endCxn id="29" idx="1"/>
          </p:cNvCxnSpPr>
          <p:nvPr/>
        </p:nvCxnSpPr>
        <p:spPr>
          <a:xfrm>
            <a:off x="5148730"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28" idx="7"/>
            <a:endCxn id="29" idx="3"/>
          </p:cNvCxnSpPr>
          <p:nvPr/>
        </p:nvCxnSpPr>
        <p:spPr>
          <a:xfrm flipV="1">
            <a:off x="5148730"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27" idx="3"/>
            <a:endCxn id="62" idx="6"/>
          </p:cNvCxnSpPr>
          <p:nvPr/>
        </p:nvCxnSpPr>
        <p:spPr>
          <a:xfrm flipH="1">
            <a:off x="4572000" y="2549104"/>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28" idx="1"/>
            <a:endCxn id="62" idx="6"/>
          </p:cNvCxnSpPr>
          <p:nvPr/>
        </p:nvCxnSpPr>
        <p:spPr>
          <a:xfrm flipH="1" flipV="1">
            <a:off x="4572000" y="2725784"/>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7"/>
            <a:endCxn id="20" idx="3"/>
          </p:cNvCxnSpPr>
          <p:nvPr/>
        </p:nvCxnSpPr>
        <p:spPr>
          <a:xfrm flipV="1">
            <a:off x="5533624" y="2549104"/>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 name="直線コネクタ 34"/>
          <p:cNvCxnSpPr>
            <a:stCxn id="29" idx="5"/>
            <a:endCxn id="21" idx="1"/>
          </p:cNvCxnSpPr>
          <p:nvPr/>
        </p:nvCxnSpPr>
        <p:spPr>
          <a:xfrm>
            <a:off x="5533624" y="2831874"/>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円/楕円 35"/>
          <p:cNvSpPr/>
          <p:nvPr/>
        </p:nvSpPr>
        <p:spPr>
          <a:xfrm>
            <a:off x="6447412"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7" name="円/楕円 36"/>
          <p:cNvSpPr/>
          <p:nvPr/>
        </p:nvSpPr>
        <p:spPr>
          <a:xfrm>
            <a:off x="6447412" y="4104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8" name="円/楕円 37"/>
          <p:cNvSpPr/>
          <p:nvPr/>
        </p:nvSpPr>
        <p:spPr>
          <a:xfrm>
            <a:off x="5672695"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9" name="円/楕円 38"/>
          <p:cNvSpPr/>
          <p:nvPr/>
        </p:nvSpPr>
        <p:spPr>
          <a:xfrm>
            <a:off x="5672695"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0" name="円/楕円 39"/>
          <p:cNvSpPr/>
          <p:nvPr/>
        </p:nvSpPr>
        <p:spPr>
          <a:xfrm>
            <a:off x="6057589"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1" name="直線コネクタ 40"/>
          <p:cNvCxnSpPr>
            <a:stCxn id="38" idx="5"/>
            <a:endCxn id="40" idx="1"/>
          </p:cNvCxnSpPr>
          <p:nvPr/>
        </p:nvCxnSpPr>
        <p:spPr>
          <a:xfrm>
            <a:off x="5918518"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39" idx="7"/>
            <a:endCxn id="40" idx="3"/>
          </p:cNvCxnSpPr>
          <p:nvPr/>
        </p:nvCxnSpPr>
        <p:spPr>
          <a:xfrm flipV="1">
            <a:off x="5918518"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6" idx="3"/>
            <a:endCxn id="40" idx="7"/>
          </p:cNvCxnSpPr>
          <p:nvPr/>
        </p:nvCxnSpPr>
        <p:spPr>
          <a:xfrm flipH="1">
            <a:off x="6303412" y="377985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37" idx="1"/>
            <a:endCxn id="40" idx="5"/>
          </p:cNvCxnSpPr>
          <p:nvPr/>
        </p:nvCxnSpPr>
        <p:spPr>
          <a:xfrm flipH="1" flipV="1">
            <a:off x="6303412" y="406262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5" name="円/楕円 44"/>
          <p:cNvSpPr/>
          <p:nvPr/>
        </p:nvSpPr>
        <p:spPr>
          <a:xfrm>
            <a:off x="4902907" y="353402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6" name="円/楕円 45"/>
          <p:cNvSpPr/>
          <p:nvPr/>
        </p:nvSpPr>
        <p:spPr>
          <a:xfrm>
            <a:off x="4902907" y="41047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7" name="円/楕円 46"/>
          <p:cNvSpPr/>
          <p:nvPr/>
        </p:nvSpPr>
        <p:spPr>
          <a:xfrm>
            <a:off x="5287801" y="381679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8" name="直線コネクタ 47"/>
          <p:cNvCxnSpPr>
            <a:stCxn id="45" idx="5"/>
            <a:endCxn id="47" idx="1"/>
          </p:cNvCxnSpPr>
          <p:nvPr/>
        </p:nvCxnSpPr>
        <p:spPr>
          <a:xfrm>
            <a:off x="5148730"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46" idx="7"/>
            <a:endCxn id="47" idx="3"/>
          </p:cNvCxnSpPr>
          <p:nvPr/>
        </p:nvCxnSpPr>
        <p:spPr>
          <a:xfrm flipV="1">
            <a:off x="5148730"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5" idx="3"/>
            <a:endCxn id="68" idx="6"/>
          </p:cNvCxnSpPr>
          <p:nvPr/>
        </p:nvCxnSpPr>
        <p:spPr>
          <a:xfrm flipH="1">
            <a:off x="4572000" y="3779851"/>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6" idx="1"/>
            <a:endCxn id="68" idx="6"/>
          </p:cNvCxnSpPr>
          <p:nvPr/>
        </p:nvCxnSpPr>
        <p:spPr>
          <a:xfrm flipH="1" flipV="1">
            <a:off x="4572000" y="3936488"/>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47" idx="7"/>
            <a:endCxn id="38" idx="3"/>
          </p:cNvCxnSpPr>
          <p:nvPr/>
        </p:nvCxnSpPr>
        <p:spPr>
          <a:xfrm flipV="1">
            <a:off x="5533624" y="377985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47" idx="5"/>
            <a:endCxn id="39" idx="1"/>
          </p:cNvCxnSpPr>
          <p:nvPr/>
        </p:nvCxnSpPr>
        <p:spPr>
          <a:xfrm>
            <a:off x="5533624" y="406262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 name="直線コネクタ 53"/>
          <p:cNvCxnSpPr>
            <a:stCxn id="36" idx="6"/>
            <a:endCxn id="17" idx="2"/>
          </p:cNvCxnSpPr>
          <p:nvPr/>
        </p:nvCxnSpPr>
        <p:spPr>
          <a:xfrm flipV="1">
            <a:off x="6735412" y="3396488"/>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37" idx="6"/>
            <a:endCxn id="17" idx="2"/>
          </p:cNvCxnSpPr>
          <p:nvPr/>
        </p:nvCxnSpPr>
        <p:spPr>
          <a:xfrm flipV="1">
            <a:off x="6735412" y="3396488"/>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円/楕円 55"/>
          <p:cNvSpPr/>
          <p:nvPr/>
        </p:nvSpPr>
        <p:spPr>
          <a:xfrm>
            <a:off x="2584331" y="38060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7" name="円/楕円 56"/>
          <p:cNvSpPr/>
          <p:nvPr/>
        </p:nvSpPr>
        <p:spPr>
          <a:xfrm>
            <a:off x="2049157" y="38060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58" name="円/楕円 57"/>
          <p:cNvSpPr/>
          <p:nvPr/>
        </p:nvSpPr>
        <p:spPr>
          <a:xfrm>
            <a:off x="3119506" y="38060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59" name="直線コネクタ 58"/>
          <p:cNvCxnSpPr>
            <a:stCxn id="57" idx="6"/>
            <a:endCxn id="56" idx="2"/>
          </p:cNvCxnSpPr>
          <p:nvPr/>
        </p:nvCxnSpPr>
        <p:spPr>
          <a:xfrm>
            <a:off x="2337157" y="395006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56" idx="6"/>
            <a:endCxn id="58" idx="2"/>
          </p:cNvCxnSpPr>
          <p:nvPr/>
        </p:nvCxnSpPr>
        <p:spPr>
          <a:xfrm>
            <a:off x="2872331" y="395006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58" idx="6"/>
            <a:endCxn id="68" idx="2"/>
          </p:cNvCxnSpPr>
          <p:nvPr/>
        </p:nvCxnSpPr>
        <p:spPr>
          <a:xfrm flipV="1">
            <a:off x="3407506" y="3936488"/>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円/楕円 61"/>
          <p:cNvSpPr/>
          <p:nvPr/>
        </p:nvSpPr>
        <p:spPr>
          <a:xfrm>
            <a:off x="3780000" y="232978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63" name="円/楕円 62"/>
          <p:cNvSpPr/>
          <p:nvPr/>
        </p:nvSpPr>
        <p:spPr>
          <a:xfrm>
            <a:off x="7062548" y="483696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64" name="直線コネクタ 63"/>
          <p:cNvCxnSpPr>
            <a:stCxn id="17" idx="4"/>
            <a:endCxn id="63" idx="0"/>
          </p:cNvCxnSpPr>
          <p:nvPr/>
        </p:nvCxnSpPr>
        <p:spPr>
          <a:xfrm flipH="1">
            <a:off x="7498509" y="354048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p:cNvSpPr txBox="1"/>
              <p:nvPr/>
            </p:nvSpPr>
            <p:spPr>
              <a:xfrm>
                <a:off x="483144"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483144" y="2698470"/>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66" name="円/楕円 65"/>
          <p:cNvSpPr/>
          <p:nvPr/>
        </p:nvSpPr>
        <p:spPr>
          <a:xfrm>
            <a:off x="7462490" y="3215541"/>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67" name="テキスト ボックス 66"/>
              <p:cNvSpPr txBox="1"/>
              <p:nvPr/>
            </p:nvSpPr>
            <p:spPr>
              <a:xfrm>
                <a:off x="7161289" y="2698470"/>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161289" y="2698470"/>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68" name="円/楕円 67"/>
          <p:cNvSpPr/>
          <p:nvPr/>
        </p:nvSpPr>
        <p:spPr>
          <a:xfrm>
            <a:off x="3780000" y="354048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128" name="円/楕円 127"/>
          <p:cNvSpPr/>
          <p:nvPr/>
        </p:nvSpPr>
        <p:spPr>
          <a:xfrm>
            <a:off x="6447412"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9" name="円/楕円 128"/>
          <p:cNvSpPr/>
          <p:nvPr/>
        </p:nvSpPr>
        <p:spPr>
          <a:xfrm>
            <a:off x="6447412" y="5612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0" name="円/楕円 129"/>
          <p:cNvSpPr/>
          <p:nvPr/>
        </p:nvSpPr>
        <p:spPr>
          <a:xfrm>
            <a:off x="5672695"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1" name="円/楕円 130"/>
          <p:cNvSpPr/>
          <p:nvPr/>
        </p:nvSpPr>
        <p:spPr>
          <a:xfrm>
            <a:off x="567269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2" name="円/楕円 131"/>
          <p:cNvSpPr/>
          <p:nvPr/>
        </p:nvSpPr>
        <p:spPr>
          <a:xfrm>
            <a:off x="6057589"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3" name="直線コネクタ 132"/>
          <p:cNvCxnSpPr>
            <a:stCxn id="130" idx="5"/>
            <a:endCxn id="132" idx="1"/>
          </p:cNvCxnSpPr>
          <p:nvPr/>
        </p:nvCxnSpPr>
        <p:spPr>
          <a:xfrm>
            <a:off x="591851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4" name="直線コネクタ 133"/>
          <p:cNvCxnSpPr>
            <a:stCxn id="131" idx="7"/>
            <a:endCxn id="132" idx="3"/>
          </p:cNvCxnSpPr>
          <p:nvPr/>
        </p:nvCxnSpPr>
        <p:spPr>
          <a:xfrm flipV="1">
            <a:off x="591851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5" name="直線コネクタ 134"/>
          <p:cNvCxnSpPr>
            <a:stCxn id="128" idx="3"/>
            <a:endCxn id="132" idx="7"/>
          </p:cNvCxnSpPr>
          <p:nvPr/>
        </p:nvCxnSpPr>
        <p:spPr>
          <a:xfrm flipH="1">
            <a:off x="6303412"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6" name="直線コネクタ 135"/>
          <p:cNvCxnSpPr>
            <a:stCxn id="129" idx="1"/>
            <a:endCxn id="132" idx="5"/>
          </p:cNvCxnSpPr>
          <p:nvPr/>
        </p:nvCxnSpPr>
        <p:spPr>
          <a:xfrm flipH="1" flipV="1">
            <a:off x="6303412"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7" name="円/楕円 136"/>
          <p:cNvSpPr/>
          <p:nvPr/>
        </p:nvSpPr>
        <p:spPr>
          <a:xfrm>
            <a:off x="4902907"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8" name="円/楕円 137"/>
          <p:cNvSpPr/>
          <p:nvPr/>
        </p:nvSpPr>
        <p:spPr>
          <a:xfrm>
            <a:off x="4902907"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9" name="円/楕円 138"/>
          <p:cNvSpPr/>
          <p:nvPr/>
        </p:nvSpPr>
        <p:spPr>
          <a:xfrm>
            <a:off x="5287801" y="5324814"/>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0" name="直線コネクタ 139"/>
          <p:cNvCxnSpPr>
            <a:stCxn id="137" idx="5"/>
            <a:endCxn id="139" idx="1"/>
          </p:cNvCxnSpPr>
          <p:nvPr/>
        </p:nvCxnSpPr>
        <p:spPr>
          <a:xfrm>
            <a:off x="5148730"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1" name="直線コネクタ 140"/>
          <p:cNvCxnSpPr>
            <a:stCxn id="138" idx="7"/>
            <a:endCxn id="139" idx="3"/>
          </p:cNvCxnSpPr>
          <p:nvPr/>
        </p:nvCxnSpPr>
        <p:spPr>
          <a:xfrm flipV="1">
            <a:off x="5148730"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2" name="直線コネクタ 141"/>
          <p:cNvCxnSpPr>
            <a:stCxn id="139" idx="7"/>
            <a:endCxn id="130" idx="3"/>
          </p:cNvCxnSpPr>
          <p:nvPr/>
        </p:nvCxnSpPr>
        <p:spPr>
          <a:xfrm flipV="1">
            <a:off x="5533624"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3" name="直線コネクタ 142"/>
          <p:cNvCxnSpPr>
            <a:stCxn id="139" idx="5"/>
            <a:endCxn id="131" idx="1"/>
          </p:cNvCxnSpPr>
          <p:nvPr/>
        </p:nvCxnSpPr>
        <p:spPr>
          <a:xfrm>
            <a:off x="5533624"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1" name="直線コネクタ 160"/>
          <p:cNvCxnSpPr>
            <a:stCxn id="66" idx="2"/>
            <a:endCxn id="128" idx="6"/>
          </p:cNvCxnSpPr>
          <p:nvPr/>
        </p:nvCxnSpPr>
        <p:spPr>
          <a:xfrm flipH="1">
            <a:off x="6735412" y="3395541"/>
            <a:ext cx="727078" cy="179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p:cNvCxnSpPr>
            <a:stCxn id="66" idx="2"/>
            <a:endCxn id="129" idx="6"/>
          </p:cNvCxnSpPr>
          <p:nvPr/>
        </p:nvCxnSpPr>
        <p:spPr>
          <a:xfrm flipH="1">
            <a:off x="6735412" y="3395541"/>
            <a:ext cx="727078" cy="236127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8" name="円/楕円 167"/>
          <p:cNvSpPr/>
          <p:nvPr/>
        </p:nvSpPr>
        <p:spPr>
          <a:xfrm>
            <a:off x="3123390"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9" name="円/楕円 168"/>
          <p:cNvSpPr/>
          <p:nvPr/>
        </p:nvSpPr>
        <p:spPr>
          <a:xfrm>
            <a:off x="3123390" y="561281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0" name="円/楕円 169"/>
          <p:cNvSpPr/>
          <p:nvPr/>
        </p:nvSpPr>
        <p:spPr>
          <a:xfrm>
            <a:off x="2348673" y="5042044"/>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1" name="円/楕円 170"/>
          <p:cNvSpPr/>
          <p:nvPr/>
        </p:nvSpPr>
        <p:spPr>
          <a:xfrm>
            <a:off x="2348673"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2733567"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3" name="直線コネクタ 172"/>
          <p:cNvCxnSpPr>
            <a:stCxn id="170" idx="5"/>
            <a:endCxn id="172" idx="1"/>
          </p:cNvCxnSpPr>
          <p:nvPr/>
        </p:nvCxnSpPr>
        <p:spPr>
          <a:xfrm>
            <a:off x="2594496"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4" name="直線コネクタ 173"/>
          <p:cNvCxnSpPr>
            <a:stCxn id="171" idx="7"/>
            <a:endCxn id="172" idx="3"/>
          </p:cNvCxnSpPr>
          <p:nvPr/>
        </p:nvCxnSpPr>
        <p:spPr>
          <a:xfrm flipV="1">
            <a:off x="2594496"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68" idx="3"/>
            <a:endCxn id="172" idx="7"/>
          </p:cNvCxnSpPr>
          <p:nvPr/>
        </p:nvCxnSpPr>
        <p:spPr>
          <a:xfrm flipH="1">
            <a:off x="2979390" y="5287867"/>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6" name="直線コネクタ 175"/>
          <p:cNvCxnSpPr>
            <a:stCxn id="169" idx="1"/>
            <a:endCxn id="172" idx="5"/>
          </p:cNvCxnSpPr>
          <p:nvPr/>
        </p:nvCxnSpPr>
        <p:spPr>
          <a:xfrm flipH="1" flipV="1">
            <a:off x="2979390" y="5570637"/>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7" name="円/楕円 176"/>
          <p:cNvSpPr/>
          <p:nvPr/>
        </p:nvSpPr>
        <p:spPr>
          <a:xfrm>
            <a:off x="1578885" y="5042044"/>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1578885" y="5612814"/>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9" name="円/楕円 178"/>
          <p:cNvSpPr/>
          <p:nvPr/>
        </p:nvSpPr>
        <p:spPr>
          <a:xfrm>
            <a:off x="1963779" y="5324814"/>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0" name="直線コネクタ 179"/>
          <p:cNvCxnSpPr>
            <a:stCxn id="177" idx="5"/>
            <a:endCxn id="179" idx="1"/>
          </p:cNvCxnSpPr>
          <p:nvPr/>
        </p:nvCxnSpPr>
        <p:spPr>
          <a:xfrm>
            <a:off x="1824708"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8" idx="7"/>
            <a:endCxn id="179" idx="3"/>
          </p:cNvCxnSpPr>
          <p:nvPr/>
        </p:nvCxnSpPr>
        <p:spPr>
          <a:xfrm flipV="1">
            <a:off x="1824708"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9" idx="7"/>
            <a:endCxn id="170" idx="3"/>
          </p:cNvCxnSpPr>
          <p:nvPr/>
        </p:nvCxnSpPr>
        <p:spPr>
          <a:xfrm flipV="1">
            <a:off x="2209602" y="5287867"/>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9" idx="5"/>
            <a:endCxn id="171" idx="1"/>
          </p:cNvCxnSpPr>
          <p:nvPr/>
        </p:nvCxnSpPr>
        <p:spPr>
          <a:xfrm>
            <a:off x="2209602" y="5570637"/>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3780000" y="5072814"/>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189" name="直線コネクタ 188"/>
          <p:cNvCxnSpPr>
            <a:stCxn id="6" idx="4"/>
            <a:endCxn id="178" idx="2"/>
          </p:cNvCxnSpPr>
          <p:nvPr/>
        </p:nvCxnSpPr>
        <p:spPr>
          <a:xfrm>
            <a:off x="966959" y="3540488"/>
            <a:ext cx="611926" cy="22163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5" idx="4"/>
            <a:endCxn id="177" idx="2"/>
          </p:cNvCxnSpPr>
          <p:nvPr/>
        </p:nvCxnSpPr>
        <p:spPr>
          <a:xfrm>
            <a:off x="964345" y="3575541"/>
            <a:ext cx="614540" cy="161050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2" name="直線コネクタ 201"/>
          <p:cNvCxnSpPr>
            <a:stCxn id="168" idx="5"/>
            <a:endCxn id="187" idx="2"/>
          </p:cNvCxnSpPr>
          <p:nvPr/>
        </p:nvCxnSpPr>
        <p:spPr>
          <a:xfrm>
            <a:off x="3369213" y="5287867"/>
            <a:ext cx="410787"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169" idx="7"/>
            <a:endCxn id="187" idx="2"/>
          </p:cNvCxnSpPr>
          <p:nvPr/>
        </p:nvCxnSpPr>
        <p:spPr>
          <a:xfrm flipV="1">
            <a:off x="3369213" y="5468814"/>
            <a:ext cx="410787"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87" idx="6"/>
            <a:endCxn id="137" idx="3"/>
          </p:cNvCxnSpPr>
          <p:nvPr/>
        </p:nvCxnSpPr>
        <p:spPr>
          <a:xfrm flipV="1">
            <a:off x="4572000" y="5287867"/>
            <a:ext cx="373084" cy="1809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1" name="直線コネクタ 210"/>
          <p:cNvCxnSpPr>
            <a:stCxn id="187" idx="6"/>
            <a:endCxn id="138" idx="1"/>
          </p:cNvCxnSpPr>
          <p:nvPr/>
        </p:nvCxnSpPr>
        <p:spPr>
          <a:xfrm>
            <a:off x="4572000" y="5468814"/>
            <a:ext cx="373084" cy="18617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9" name="角丸四角形吹き出し 108"/>
          <p:cNvSpPr/>
          <p:nvPr/>
        </p:nvSpPr>
        <p:spPr>
          <a:xfrm>
            <a:off x="2379971" y="2506643"/>
            <a:ext cx="2800057" cy="1858513"/>
          </a:xfrm>
          <a:prstGeom prst="wedgeRoundRectCallout">
            <a:avLst>
              <a:gd name="adj1" fmla="val 78716"/>
              <a:gd name="adj2" fmla="val 82856"/>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solidFill>
                  <a:srgbClr val="FF0000"/>
                </a:solidFill>
              </a:rPr>
              <a:t>先手</a:t>
            </a:r>
            <a:r>
              <a:rPr lang="ja-JP" altLang="en-US" sz="2800" dirty="0"/>
              <a:t>が進めば</a:t>
            </a:r>
            <a:r>
              <a:rPr lang="ja-JP" altLang="en-US" sz="2800" dirty="0">
                <a:solidFill>
                  <a:srgbClr val="0070C0"/>
                </a:solidFill>
              </a:rPr>
              <a:t>後手</a:t>
            </a:r>
            <a:r>
              <a:rPr lang="ja-JP" altLang="en-US" sz="2800" dirty="0"/>
              <a:t>は必ず</a:t>
            </a:r>
            <a:endParaRPr lang="en-US" altLang="ja-JP" sz="2800" dirty="0"/>
          </a:p>
          <a:p>
            <a:pPr algn="ctr"/>
            <a:r>
              <a:rPr lang="ja-JP" altLang="en-US" sz="2800" dirty="0"/>
              <a:t>進めるので，</a:t>
            </a:r>
            <a:endParaRPr lang="en-US" altLang="ja-JP" sz="2800" dirty="0"/>
          </a:p>
          <a:p>
            <a:pPr algn="ctr"/>
            <a:r>
              <a:rPr lang="ja-JP" altLang="en-US" sz="2800" dirty="0">
                <a:solidFill>
                  <a:srgbClr val="0070C0"/>
                </a:solidFill>
              </a:rPr>
              <a:t>後手</a:t>
            </a:r>
            <a:r>
              <a:rPr lang="ja-JP" altLang="en-US" sz="2800" dirty="0"/>
              <a:t>が勝てる</a:t>
            </a:r>
            <a:endParaRPr kumimoji="1" lang="ja-JP" altLang="en-US" sz="2800" dirty="0"/>
          </a:p>
        </p:txBody>
      </p:sp>
      <p:graphicFrame>
        <p:nvGraphicFramePr>
          <p:cNvPr id="111" name="表 110"/>
          <p:cNvGraphicFramePr>
            <a:graphicFrameLocks noGrp="1"/>
          </p:cNvGraphicFramePr>
          <p:nvPr/>
        </p:nvGraphicFramePr>
        <p:xfrm>
          <a:off x="4940604" y="1283907"/>
          <a:ext cx="4030576" cy="9144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112" name="コンテンツ プレースホルダー 2"/>
          <p:cNvSpPr txBox="1">
            <a:spLocks/>
          </p:cNvSpPr>
          <p:nvPr/>
        </p:nvSpPr>
        <p:spPr>
          <a:xfrm>
            <a:off x="822959" y="758815"/>
            <a:ext cx="7543801"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先手は表の通りの宣言をするので，</a:t>
            </a:r>
            <a:endParaRPr lang="en-US" altLang="ja-JP" dirty="0"/>
          </a:p>
          <a:p>
            <a:r>
              <a:rPr lang="ja-JP" altLang="en-US" dirty="0"/>
              <a:t>同様の議論が可能</a:t>
            </a:r>
          </a:p>
        </p:txBody>
      </p:sp>
      <p:cxnSp>
        <p:nvCxnSpPr>
          <p:cNvPr id="113" name="直線コネクタ 112"/>
          <p:cNvCxnSpPr/>
          <p:nvPr/>
        </p:nvCxnSpPr>
        <p:spPr>
          <a:xfrm>
            <a:off x="1965571"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p:nvPr/>
        </p:nvCxnSpPr>
        <p:spPr>
          <a:xfrm>
            <a:off x="5960695" y="4860431"/>
            <a:ext cx="0" cy="1352518"/>
          </a:xfrm>
          <a:prstGeom prst="line">
            <a:avLst/>
          </a:prstGeom>
          <a:ln w="76200">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6270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二外平面グラフ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mc:AlternateContent xmlns:mc="http://schemas.openxmlformats.org/markup-compatibility/2006" xmlns:a14="http://schemas.microsoft.com/office/drawing/2010/main">
        <mc:Choice Requires="a14">
          <p:graphicFrame>
            <p:nvGraphicFramePr>
              <p:cNvPr id="112"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112"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2056756924"/>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70" name="テキスト ボックス 69"/>
          <p:cNvSpPr txBox="1"/>
          <p:nvPr/>
        </p:nvSpPr>
        <p:spPr>
          <a:xfrm>
            <a:off x="585171" y="4244008"/>
            <a:ext cx="7973658" cy="954107"/>
          </a:xfrm>
          <a:prstGeom prst="rect">
            <a:avLst/>
          </a:prstGeom>
          <a:noFill/>
        </p:spPr>
        <p:txBody>
          <a:bodyPr wrap="none" rtlCol="0">
            <a:spAutoFit/>
          </a:bodyPr>
          <a:lstStyle/>
          <a:p>
            <a:r>
              <a:rPr kumimoji="1" lang="ja-JP" altLang="en-US" sz="2800" dirty="0"/>
              <a:t>外平面グラフでは簡単で，</a:t>
            </a:r>
            <a:r>
              <a:rPr kumimoji="1" lang="en-US" altLang="ja-JP" sz="2800" dirty="0"/>
              <a:t>2</a:t>
            </a:r>
            <a:r>
              <a:rPr kumimoji="1" lang="ja-JP" altLang="en-US" sz="2800" dirty="0"/>
              <a:t>外平面グラフでは難しい</a:t>
            </a:r>
            <a:endParaRPr kumimoji="1" lang="en-US" altLang="ja-JP" sz="2800" dirty="0"/>
          </a:p>
          <a:p>
            <a:r>
              <a:rPr lang="ja-JP" altLang="en-US" sz="2800" dirty="0"/>
              <a:t>ということが言えそう</a:t>
            </a:r>
            <a:endParaRPr kumimoji="1" lang="en-US" altLang="ja-JP" sz="2800" dirty="0"/>
          </a:p>
        </p:txBody>
      </p:sp>
      <p:sp>
        <p:nvSpPr>
          <p:cNvPr id="71" name="正方形/長方形 70"/>
          <p:cNvSpPr/>
          <p:nvPr/>
        </p:nvSpPr>
        <p:spPr>
          <a:xfrm>
            <a:off x="708308" y="2267193"/>
            <a:ext cx="7727384" cy="46606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21489885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これからの目標</a:t>
            </a:r>
          </a:p>
        </p:txBody>
      </p:sp>
      <p:sp>
        <p:nvSpPr>
          <p:cNvPr id="3" name="コンテンツ プレースホルダー 2"/>
          <p:cNvSpPr>
            <a:spLocks noGrp="1"/>
          </p:cNvSpPr>
          <p:nvPr>
            <p:ph idx="1"/>
          </p:nvPr>
        </p:nvSpPr>
        <p:spPr>
          <a:xfrm>
            <a:off x="822959" y="758815"/>
            <a:ext cx="7543801" cy="2287806"/>
          </a:xfrm>
        </p:spPr>
        <p:txBody>
          <a:bodyPr/>
          <a:lstStyle/>
          <a:p>
            <a:r>
              <a:rPr lang="ja-JP" altLang="en-US" dirty="0"/>
              <a:t>外平面グラフでの結果も手の制限を撤廃したうえで成り立つことを証明したい．</a:t>
            </a:r>
            <a:endParaRPr kumimoji="1" lang="en-US" altLang="ja-JP" dirty="0"/>
          </a:p>
          <a:p>
            <a:endParaRPr kumimoji="1" lang="en-US" altLang="ja-JP" dirty="0"/>
          </a:p>
          <a:p>
            <a:r>
              <a:rPr kumimoji="1" lang="en-US" altLang="ja-JP" dirty="0"/>
              <a:t>3</a:t>
            </a:r>
            <a:r>
              <a:rPr kumimoji="1" lang="ja-JP" altLang="en-US" dirty="0"/>
              <a:t>月に早稲田大学で開催されるゲーム情報学研究会に向けての準備，結果をまとめたい．</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Tree>
    <p:extLst>
      <p:ext uri="{BB962C8B-B14F-4D97-AF65-F5344CB8AC3E}">
        <p14:creationId xmlns:p14="http://schemas.microsoft.com/office/powerpoint/2010/main" val="254144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Tree>
    <p:extLst>
      <p:ext uri="{BB962C8B-B14F-4D97-AF65-F5344CB8AC3E}">
        <p14:creationId xmlns:p14="http://schemas.microsoft.com/office/powerpoint/2010/main" val="39744953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Tree>
    <p:extLst>
      <p:ext uri="{BB962C8B-B14F-4D97-AF65-F5344CB8AC3E}">
        <p14:creationId xmlns:p14="http://schemas.microsoft.com/office/powerpoint/2010/main" val="1794131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直並列グラフのインスタンス</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760018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1" name="円/楕円 210"/>
          <p:cNvSpPr/>
          <p:nvPr/>
        </p:nvSpPr>
        <p:spPr>
          <a:xfrm>
            <a:off x="760018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6825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6825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213"/>
          <p:cNvSpPr/>
          <p:nvPr/>
        </p:nvSpPr>
        <p:spPr>
          <a:xfrm>
            <a:off x="7210361"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5" name="直線コネクタ 214"/>
          <p:cNvCxnSpPr>
            <a:stCxn id="212" idx="5"/>
            <a:endCxn id="214" idx="1"/>
          </p:cNvCxnSpPr>
          <p:nvPr/>
        </p:nvCxnSpPr>
        <p:spPr>
          <a:xfrm>
            <a:off x="707129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707129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7456184"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7456184"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605567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0" name="円/楕円 219"/>
          <p:cNvSpPr/>
          <p:nvPr/>
        </p:nvSpPr>
        <p:spPr>
          <a:xfrm>
            <a:off x="605567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1" name="円/楕円 220"/>
          <p:cNvSpPr/>
          <p:nvPr/>
        </p:nvSpPr>
        <p:spPr>
          <a:xfrm>
            <a:off x="6440573"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2" name="直線コネクタ 221"/>
          <p:cNvCxnSpPr>
            <a:stCxn id="219" idx="5"/>
            <a:endCxn id="221" idx="1"/>
          </p:cNvCxnSpPr>
          <p:nvPr/>
        </p:nvCxnSpPr>
        <p:spPr>
          <a:xfrm>
            <a:off x="6301502"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6301502"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5280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224"/>
          <p:cNvSpPr/>
          <p:nvPr/>
        </p:nvSpPr>
        <p:spPr>
          <a:xfrm>
            <a:off x="5280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5665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7" name="直線コネクタ 226"/>
          <p:cNvCxnSpPr>
            <a:stCxn id="224" idx="5"/>
            <a:endCxn id="226" idx="1"/>
          </p:cNvCxnSpPr>
          <p:nvPr/>
        </p:nvCxnSpPr>
        <p:spPr>
          <a:xfrm>
            <a:off x="5526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526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911679"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911679"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668639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668639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7" name="円/楕円 266"/>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8" name="円/楕円 267"/>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9" name="円/楕円 268"/>
          <p:cNvSpPr/>
          <p:nvPr/>
        </p:nvSpPr>
        <p:spPr>
          <a:xfrm>
            <a:off x="4114144" y="4924550"/>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051738"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7" name="円/楕円 276"/>
          <p:cNvSpPr/>
          <p:nvPr/>
        </p:nvSpPr>
        <p:spPr>
          <a:xfrm>
            <a:off x="3051738"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8" name="円/楕円 277"/>
          <p:cNvSpPr/>
          <p:nvPr/>
        </p:nvSpPr>
        <p:spPr>
          <a:xfrm>
            <a:off x="2277021"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79" name="円/楕円 278"/>
          <p:cNvSpPr/>
          <p:nvPr/>
        </p:nvSpPr>
        <p:spPr>
          <a:xfrm>
            <a:off x="2277021"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0" name="円/楕円 279"/>
          <p:cNvSpPr/>
          <p:nvPr/>
        </p:nvSpPr>
        <p:spPr>
          <a:xfrm>
            <a:off x="2661915"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1" name="直線コネクタ 280"/>
          <p:cNvCxnSpPr>
            <a:stCxn id="278" idx="5"/>
            <a:endCxn id="280" idx="1"/>
          </p:cNvCxnSpPr>
          <p:nvPr/>
        </p:nvCxnSpPr>
        <p:spPr>
          <a:xfrm>
            <a:off x="2522844"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522844"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2907738"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2907738"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1507233"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6" name="円/楕円 285"/>
          <p:cNvSpPr/>
          <p:nvPr/>
        </p:nvSpPr>
        <p:spPr>
          <a:xfrm>
            <a:off x="1507233"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87" name="円/楕円 286"/>
          <p:cNvSpPr/>
          <p:nvPr/>
        </p:nvSpPr>
        <p:spPr>
          <a:xfrm>
            <a:off x="1892127"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88" name="直線コネクタ 287"/>
          <p:cNvCxnSpPr>
            <a:stCxn id="285" idx="5"/>
            <a:endCxn id="287" idx="1"/>
          </p:cNvCxnSpPr>
          <p:nvPr/>
        </p:nvCxnSpPr>
        <p:spPr>
          <a:xfrm>
            <a:off x="1753056"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1753056"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732516"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1" name="円/楕円 290"/>
          <p:cNvSpPr/>
          <p:nvPr/>
        </p:nvSpPr>
        <p:spPr>
          <a:xfrm>
            <a:off x="732516"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92" name="円/楕円 291"/>
          <p:cNvSpPr/>
          <p:nvPr/>
        </p:nvSpPr>
        <p:spPr>
          <a:xfrm>
            <a:off x="1117410" y="501455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93" name="直線コネクタ 292"/>
          <p:cNvCxnSpPr>
            <a:stCxn id="290" idx="5"/>
            <a:endCxn id="292" idx="1"/>
          </p:cNvCxnSpPr>
          <p:nvPr/>
        </p:nvCxnSpPr>
        <p:spPr>
          <a:xfrm>
            <a:off x="97833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97833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363233"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363233"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137950"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137950"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7888184" y="2703408"/>
            <a:ext cx="767791" cy="2172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7888184" y="2703408"/>
            <a:ext cx="767791" cy="2743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469288" y="2847408"/>
            <a:ext cx="263228" cy="20283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469288" y="2847408"/>
            <a:ext cx="263228" cy="259914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39738" y="4875780"/>
            <a:ext cx="774406"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39738" y="5158550"/>
            <a:ext cx="774406"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582144" y="4875780"/>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582144" y="5158550"/>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2"/>
                <a:stretch>
                  <a:fillRect/>
                </a:stretch>
              </a:blipFill>
            </p:spPr>
            <p:txBody>
              <a:bodyPr/>
              <a:lstStyle/>
              <a:p>
                <a:r>
                  <a:rPr lang="ja-JP" altLang="en-US">
                    <a:noFill/>
                  </a:rPr>
                  <a:t> </a:t>
                </a:r>
              </a:p>
            </p:txBody>
          </p:sp>
        </mc:Fallback>
      </mc:AlternateContent>
      <p:sp>
        <p:nvSpPr>
          <p:cNvPr id="236" name="左中かっこ 235">
            <a:extLst>
              <a:ext uri="{FF2B5EF4-FFF2-40B4-BE49-F238E27FC236}">
                <a16:creationId xmlns:a16="http://schemas.microsoft.com/office/drawing/2014/main" id="{7484E61E-C510-4FF0-978A-471330A22C3C}"/>
              </a:ext>
            </a:extLst>
          </p:cNvPr>
          <p:cNvSpPr/>
          <p:nvPr/>
        </p:nvSpPr>
        <p:spPr>
          <a:xfrm rot="16200000" flipH="1" flipV="1">
            <a:off x="6428621" y="-196237"/>
            <a:ext cx="289561" cy="262956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238" name="テキスト ボックス 237"/>
              <p:cNvSpPr txBox="1"/>
              <p:nvPr/>
            </p:nvSpPr>
            <p:spPr>
              <a:xfrm>
                <a:off x="5809856" y="665332"/>
                <a:ext cx="14365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3</m:t>
                      </m:r>
                      <m:r>
                        <a:rPr lang="en-US" altLang="ja-JP" sz="2000" b="0" i="1" dirty="0" smtClean="0">
                          <a:latin typeface="Cambria Math" panose="02040503050406030204" pitchFamily="18" charset="0"/>
                        </a:rPr>
                        <m:t>𝑡</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238" name="テキスト ボックス 237"/>
              <p:cNvSpPr txBox="1">
                <a:spLocks noRot="1" noChangeAspect="1" noMove="1" noResize="1" noEditPoints="1" noAdjustHandles="1" noChangeArrowheads="1" noChangeShapeType="1" noTextEdit="1"/>
              </p:cNvSpPr>
              <p:nvPr/>
            </p:nvSpPr>
            <p:spPr>
              <a:xfrm>
                <a:off x="5809856" y="665332"/>
                <a:ext cx="1436531" cy="400110"/>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3231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id="{BE394250-9003-4DF9-AD3A-FD560FA4F999}"/>
              </a:ext>
            </a:extLst>
          </p:cNvPr>
          <p:cNvSpPr>
            <a:spLocks noGrp="1"/>
          </p:cNvSpPr>
          <p:nvPr>
            <p:ph type="title"/>
          </p:nvPr>
        </p:nvSpPr>
        <p:spPr>
          <a:xfrm>
            <a:off x="822960" y="0"/>
            <a:ext cx="7543800" cy="692331"/>
          </a:xfrm>
        </p:spPr>
        <p:txBody>
          <a:bodyPr/>
          <a:lstStyle/>
          <a:p>
            <a:r>
              <a:rPr lang="ja-JP" altLang="en-US" dirty="0"/>
              <a:t>先手が勝つ場合</a:t>
            </a:r>
            <a:endParaRPr kumimoji="1" lang="ja-JP" altLang="en-US" dirty="0"/>
          </a:p>
        </p:txBody>
      </p:sp>
    </p:spTree>
    <p:extLst>
      <p:ext uri="{BB962C8B-B14F-4D97-AF65-F5344CB8AC3E}">
        <p14:creationId xmlns:p14="http://schemas.microsoft.com/office/powerpoint/2010/main" val="2519870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solidFill>
            <a:schemeClr val="bg1"/>
          </a:solidFill>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
        <p:nvSpPr>
          <p:cNvPr id="236" name="タイトル 1">
            <a:extLst>
              <a:ext uri="{FF2B5EF4-FFF2-40B4-BE49-F238E27FC236}">
                <a16:creationId xmlns:a16="http://schemas.microsoft.com/office/drawing/2014/main" id="{8D8FB49C-61D9-4F8F-ADE1-E76C31F6D795}"/>
              </a:ext>
            </a:extLst>
          </p:cNvPr>
          <p:cNvSpPr>
            <a:spLocks noGrp="1"/>
          </p:cNvSpPr>
          <p:nvPr>
            <p:ph type="title"/>
          </p:nvPr>
        </p:nvSpPr>
        <p:spPr>
          <a:xfrm>
            <a:off x="822960" y="0"/>
            <a:ext cx="7543800" cy="692331"/>
          </a:xfrm>
        </p:spPr>
        <p:txBody>
          <a:bodyPr/>
          <a:lstStyle/>
          <a:p>
            <a:r>
              <a:rPr lang="ja-JP" altLang="en-US" dirty="0"/>
              <a:t>後手が勝つ場合</a:t>
            </a:r>
            <a:endParaRPr kumimoji="1" lang="ja-JP" altLang="en-US" dirty="0"/>
          </a:p>
        </p:txBody>
      </p:sp>
    </p:spTree>
    <p:extLst>
      <p:ext uri="{BB962C8B-B14F-4D97-AF65-F5344CB8AC3E}">
        <p14:creationId xmlns:p14="http://schemas.microsoft.com/office/powerpoint/2010/main" val="156314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1121790"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2" name="円/楕円 11"/>
          <p:cNvSpPr/>
          <p:nvPr/>
        </p:nvSpPr>
        <p:spPr>
          <a:xfrm>
            <a:off x="1828592"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 name="円/楕円 13"/>
          <p:cNvSpPr/>
          <p:nvPr/>
        </p:nvSpPr>
        <p:spPr>
          <a:xfrm>
            <a:off x="1427211"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 name="円/楕円 15"/>
          <p:cNvSpPr/>
          <p:nvPr/>
        </p:nvSpPr>
        <p:spPr>
          <a:xfrm>
            <a:off x="2229973" y="1949908"/>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8" name="直線コネクタ 17"/>
          <p:cNvCxnSpPr>
            <a:stCxn id="14" idx="2"/>
            <a:endCxn id="10" idx="0"/>
          </p:cNvCxnSpPr>
          <p:nvPr/>
        </p:nvCxnSpPr>
        <p:spPr>
          <a:xfrm flipH="1">
            <a:off x="1229790" y="2057909"/>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1229790" y="2956230"/>
            <a:ext cx="197421" cy="682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643211"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2044593"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631354" y="1949908"/>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35" name="円/楕円 34"/>
          <p:cNvSpPr/>
          <p:nvPr/>
        </p:nvSpPr>
        <p:spPr>
          <a:xfrm>
            <a:off x="3032735" y="1949908"/>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36" name="直線コネクタ 35"/>
          <p:cNvCxnSpPr>
            <a:stCxn id="34" idx="6"/>
            <a:endCxn id="35" idx="2"/>
          </p:cNvCxnSpPr>
          <p:nvPr/>
        </p:nvCxnSpPr>
        <p:spPr>
          <a:xfrm>
            <a:off x="2847355"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445974" y="2057908"/>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828592"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3" name="円/楕円 42"/>
          <p:cNvSpPr/>
          <p:nvPr/>
        </p:nvSpPr>
        <p:spPr>
          <a:xfrm>
            <a:off x="1427211"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4" name="円/楕円 43"/>
          <p:cNvSpPr/>
          <p:nvPr/>
        </p:nvSpPr>
        <p:spPr>
          <a:xfrm>
            <a:off x="2229973" y="27402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5" name="直線コネクタ 44"/>
          <p:cNvCxnSpPr>
            <a:stCxn id="43" idx="6"/>
            <a:endCxn id="42" idx="2"/>
          </p:cNvCxnSpPr>
          <p:nvPr/>
        </p:nvCxnSpPr>
        <p:spPr>
          <a:xfrm>
            <a:off x="1643211"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2044593"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631354" y="2740230"/>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48" name="円/楕円 47"/>
          <p:cNvSpPr/>
          <p:nvPr/>
        </p:nvSpPr>
        <p:spPr>
          <a:xfrm>
            <a:off x="3032735" y="2740230"/>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49" name="直線コネクタ 48"/>
          <p:cNvCxnSpPr>
            <a:stCxn id="47" idx="6"/>
            <a:endCxn id="48" idx="2"/>
          </p:cNvCxnSpPr>
          <p:nvPr/>
        </p:nvCxnSpPr>
        <p:spPr>
          <a:xfrm>
            <a:off x="2847355"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445974" y="2848230"/>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1337790" y="2848230"/>
            <a:ext cx="8942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577962"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7" name="円/楕円 76"/>
          <p:cNvSpPr/>
          <p:nvPr/>
        </p:nvSpPr>
        <p:spPr>
          <a:xfrm>
            <a:off x="6577962"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79" name="円/楕円 78"/>
          <p:cNvSpPr/>
          <p:nvPr/>
        </p:nvSpPr>
        <p:spPr>
          <a:xfrm>
            <a:off x="736980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93" name="直線コネクタ 92"/>
          <p:cNvCxnSpPr>
            <a:stCxn id="76" idx="6"/>
            <a:endCxn id="79" idx="2"/>
          </p:cNvCxnSpPr>
          <p:nvPr/>
        </p:nvCxnSpPr>
        <p:spPr>
          <a:xfrm>
            <a:off x="6793963" y="1845831"/>
            <a:ext cx="575843" cy="10024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6793963" y="2273909"/>
            <a:ext cx="575843" cy="5743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96924"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2" name="円/楕円 101"/>
          <p:cNvSpPr/>
          <p:nvPr/>
        </p:nvSpPr>
        <p:spPr>
          <a:xfrm>
            <a:off x="5996924"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03" name="円/楕円 102"/>
          <p:cNvSpPr/>
          <p:nvPr/>
        </p:nvSpPr>
        <p:spPr>
          <a:xfrm>
            <a:off x="6285595"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04" name="直線コネクタ 103"/>
          <p:cNvCxnSpPr>
            <a:stCxn id="101" idx="5"/>
            <a:endCxn id="103" idx="1"/>
          </p:cNvCxnSpPr>
          <p:nvPr/>
        </p:nvCxnSpPr>
        <p:spPr>
          <a:xfrm>
            <a:off x="6181292"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181292"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469963"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469963"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419583"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6" name="円/楕円 135"/>
          <p:cNvSpPr/>
          <p:nvPr/>
        </p:nvSpPr>
        <p:spPr>
          <a:xfrm>
            <a:off x="5419583"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37" name="円/楕円 136"/>
          <p:cNvSpPr/>
          <p:nvPr/>
        </p:nvSpPr>
        <p:spPr>
          <a:xfrm>
            <a:off x="5708254"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38" name="直線コネクタ 137"/>
          <p:cNvCxnSpPr>
            <a:stCxn id="135" idx="5"/>
            <a:endCxn id="137" idx="1"/>
          </p:cNvCxnSpPr>
          <p:nvPr/>
        </p:nvCxnSpPr>
        <p:spPr>
          <a:xfrm>
            <a:off x="560395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60395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4838546" y="1737830"/>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1" name="円/楕円 140"/>
          <p:cNvSpPr/>
          <p:nvPr/>
        </p:nvSpPr>
        <p:spPr>
          <a:xfrm>
            <a:off x="4838546" y="2165908"/>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42" name="円/楕円 141"/>
          <p:cNvSpPr/>
          <p:nvPr/>
        </p:nvSpPr>
        <p:spPr>
          <a:xfrm>
            <a:off x="5127216" y="1949908"/>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43" name="直線コネクタ 142"/>
          <p:cNvCxnSpPr>
            <a:stCxn id="140" idx="5"/>
            <a:endCxn id="142" idx="1"/>
          </p:cNvCxnSpPr>
          <p:nvPr/>
        </p:nvCxnSpPr>
        <p:spPr>
          <a:xfrm>
            <a:off x="5022913"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022913"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311584" y="1922198"/>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311584" y="2134275"/>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92621" y="1922198"/>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92621" y="2134275"/>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6577962"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3" name="円/楕円 162"/>
          <p:cNvSpPr/>
          <p:nvPr/>
        </p:nvSpPr>
        <p:spPr>
          <a:xfrm>
            <a:off x="6577962"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4" name="円/楕円 163"/>
          <p:cNvSpPr/>
          <p:nvPr/>
        </p:nvSpPr>
        <p:spPr>
          <a:xfrm>
            <a:off x="5996924"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5" name="円/楕円 164"/>
          <p:cNvSpPr/>
          <p:nvPr/>
        </p:nvSpPr>
        <p:spPr>
          <a:xfrm>
            <a:off x="5996924"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66" name="円/楕円 165"/>
          <p:cNvSpPr/>
          <p:nvPr/>
        </p:nvSpPr>
        <p:spPr>
          <a:xfrm>
            <a:off x="6285595"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67" name="直線コネクタ 166"/>
          <p:cNvCxnSpPr>
            <a:stCxn id="164" idx="5"/>
            <a:endCxn id="166" idx="1"/>
          </p:cNvCxnSpPr>
          <p:nvPr/>
        </p:nvCxnSpPr>
        <p:spPr>
          <a:xfrm>
            <a:off x="6181292"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6181292"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6469963"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6469963"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5419583"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2" name="円/楕円 171"/>
          <p:cNvSpPr/>
          <p:nvPr/>
        </p:nvSpPr>
        <p:spPr>
          <a:xfrm>
            <a:off x="5419583"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3" name="円/楕円 172"/>
          <p:cNvSpPr/>
          <p:nvPr/>
        </p:nvSpPr>
        <p:spPr>
          <a:xfrm>
            <a:off x="5708254"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4" name="直線コネクタ 173"/>
          <p:cNvCxnSpPr>
            <a:stCxn id="171" idx="5"/>
            <a:endCxn id="173" idx="1"/>
          </p:cNvCxnSpPr>
          <p:nvPr/>
        </p:nvCxnSpPr>
        <p:spPr>
          <a:xfrm>
            <a:off x="560395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560395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4838546" y="2528153"/>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7" name="円/楕円 176"/>
          <p:cNvSpPr/>
          <p:nvPr/>
        </p:nvSpPr>
        <p:spPr>
          <a:xfrm>
            <a:off x="4838546" y="2956230"/>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78" name="円/楕円 177"/>
          <p:cNvSpPr/>
          <p:nvPr/>
        </p:nvSpPr>
        <p:spPr>
          <a:xfrm>
            <a:off x="5127216" y="2740230"/>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79" name="直線コネクタ 178"/>
          <p:cNvCxnSpPr>
            <a:stCxn id="176" idx="5"/>
            <a:endCxn id="178" idx="1"/>
          </p:cNvCxnSpPr>
          <p:nvPr/>
        </p:nvCxnSpPr>
        <p:spPr>
          <a:xfrm>
            <a:off x="5022913"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022913"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311584" y="2712520"/>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311584" y="2924597"/>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5892621" y="2712520"/>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5892621" y="2924597"/>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577962"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8" name="円/楕円 187"/>
          <p:cNvSpPr/>
          <p:nvPr/>
        </p:nvSpPr>
        <p:spPr>
          <a:xfrm>
            <a:off x="6577962"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89" name="円/楕円 188"/>
          <p:cNvSpPr/>
          <p:nvPr/>
        </p:nvSpPr>
        <p:spPr>
          <a:xfrm>
            <a:off x="5996924"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0" name="円/楕円 189"/>
          <p:cNvSpPr/>
          <p:nvPr/>
        </p:nvSpPr>
        <p:spPr>
          <a:xfrm>
            <a:off x="5996924"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1" name="円/楕円 190"/>
          <p:cNvSpPr/>
          <p:nvPr/>
        </p:nvSpPr>
        <p:spPr>
          <a:xfrm>
            <a:off x="6285595"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2" name="直線コネクタ 191"/>
          <p:cNvCxnSpPr>
            <a:stCxn id="189" idx="5"/>
            <a:endCxn id="191" idx="1"/>
          </p:cNvCxnSpPr>
          <p:nvPr/>
        </p:nvCxnSpPr>
        <p:spPr>
          <a:xfrm>
            <a:off x="6181292"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181292"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469963"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469963"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419583"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7" name="円/楕円 196"/>
          <p:cNvSpPr/>
          <p:nvPr/>
        </p:nvSpPr>
        <p:spPr>
          <a:xfrm>
            <a:off x="5419583"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198" name="円/楕円 197"/>
          <p:cNvSpPr/>
          <p:nvPr/>
        </p:nvSpPr>
        <p:spPr>
          <a:xfrm>
            <a:off x="5708254"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199" name="直線コネクタ 198"/>
          <p:cNvCxnSpPr>
            <a:stCxn id="196" idx="5"/>
            <a:endCxn id="198" idx="1"/>
          </p:cNvCxnSpPr>
          <p:nvPr/>
        </p:nvCxnSpPr>
        <p:spPr>
          <a:xfrm>
            <a:off x="560395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60395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4838546" y="332652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2" name="円/楕円 201"/>
          <p:cNvSpPr/>
          <p:nvPr/>
        </p:nvSpPr>
        <p:spPr>
          <a:xfrm>
            <a:off x="4838546" y="3754599"/>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03" name="円/楕円 202"/>
          <p:cNvSpPr/>
          <p:nvPr/>
        </p:nvSpPr>
        <p:spPr>
          <a:xfrm>
            <a:off x="5127216" y="3538599"/>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04" name="直線コネクタ 203"/>
          <p:cNvCxnSpPr>
            <a:stCxn id="201" idx="5"/>
            <a:endCxn id="203" idx="1"/>
          </p:cNvCxnSpPr>
          <p:nvPr/>
        </p:nvCxnSpPr>
        <p:spPr>
          <a:xfrm>
            <a:off x="5022913"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022913"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311584" y="3510889"/>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311584" y="3722966"/>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92621" y="3510889"/>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92621" y="3722966"/>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0" name="円/楕円 209"/>
          <p:cNvSpPr/>
          <p:nvPr/>
        </p:nvSpPr>
        <p:spPr>
          <a:xfrm>
            <a:off x="6577962"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1" name="円/楕円 210"/>
          <p:cNvSpPr/>
          <p:nvPr/>
        </p:nvSpPr>
        <p:spPr>
          <a:xfrm>
            <a:off x="6577962"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2" name="円/楕円 211"/>
          <p:cNvSpPr/>
          <p:nvPr/>
        </p:nvSpPr>
        <p:spPr>
          <a:xfrm>
            <a:off x="5996924"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3" name="円/楕円 212"/>
          <p:cNvSpPr/>
          <p:nvPr/>
        </p:nvSpPr>
        <p:spPr>
          <a:xfrm>
            <a:off x="5996924"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14" name="円/楕円 213"/>
          <p:cNvSpPr/>
          <p:nvPr/>
        </p:nvSpPr>
        <p:spPr>
          <a:xfrm>
            <a:off x="6285595"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15" name="直線コネクタ 214"/>
          <p:cNvCxnSpPr>
            <a:stCxn id="212" idx="5"/>
            <a:endCxn id="214" idx="1"/>
          </p:cNvCxnSpPr>
          <p:nvPr/>
        </p:nvCxnSpPr>
        <p:spPr>
          <a:xfrm>
            <a:off x="6181292"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6" name="直線コネクタ 215"/>
          <p:cNvCxnSpPr>
            <a:stCxn id="213" idx="7"/>
            <a:endCxn id="214" idx="3"/>
          </p:cNvCxnSpPr>
          <p:nvPr/>
        </p:nvCxnSpPr>
        <p:spPr>
          <a:xfrm flipV="1">
            <a:off x="6181292"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a:stCxn id="210" idx="3"/>
            <a:endCxn id="214" idx="7"/>
          </p:cNvCxnSpPr>
          <p:nvPr/>
        </p:nvCxnSpPr>
        <p:spPr>
          <a:xfrm flipH="1">
            <a:off x="6469963"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コネクタ 217"/>
          <p:cNvCxnSpPr>
            <a:stCxn id="211" idx="1"/>
            <a:endCxn id="214" idx="5"/>
          </p:cNvCxnSpPr>
          <p:nvPr/>
        </p:nvCxnSpPr>
        <p:spPr>
          <a:xfrm flipH="1" flipV="1">
            <a:off x="6469963"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9" name="円/楕円 218"/>
          <p:cNvSpPr/>
          <p:nvPr/>
        </p:nvSpPr>
        <p:spPr>
          <a:xfrm>
            <a:off x="5419583"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0" name="円/楕円 219"/>
          <p:cNvSpPr/>
          <p:nvPr/>
        </p:nvSpPr>
        <p:spPr>
          <a:xfrm>
            <a:off x="5419583"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1" name="円/楕円 220"/>
          <p:cNvSpPr/>
          <p:nvPr/>
        </p:nvSpPr>
        <p:spPr>
          <a:xfrm>
            <a:off x="5708254"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2" name="直線コネクタ 221"/>
          <p:cNvCxnSpPr>
            <a:stCxn id="219" idx="5"/>
            <a:endCxn id="221" idx="1"/>
          </p:cNvCxnSpPr>
          <p:nvPr/>
        </p:nvCxnSpPr>
        <p:spPr>
          <a:xfrm>
            <a:off x="560395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0" idx="7"/>
            <a:endCxn id="221" idx="3"/>
          </p:cNvCxnSpPr>
          <p:nvPr/>
        </p:nvCxnSpPr>
        <p:spPr>
          <a:xfrm flipV="1">
            <a:off x="560395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4" name="円/楕円 223"/>
          <p:cNvSpPr/>
          <p:nvPr/>
        </p:nvSpPr>
        <p:spPr>
          <a:xfrm>
            <a:off x="4838546"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5" name="円/楕円 224"/>
          <p:cNvSpPr/>
          <p:nvPr/>
        </p:nvSpPr>
        <p:spPr>
          <a:xfrm>
            <a:off x="4838546"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26" name="円/楕円 225"/>
          <p:cNvSpPr/>
          <p:nvPr/>
        </p:nvSpPr>
        <p:spPr>
          <a:xfrm>
            <a:off x="5127216" y="4581587"/>
            <a:ext cx="216000" cy="216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27" name="直線コネクタ 226"/>
          <p:cNvCxnSpPr>
            <a:stCxn id="224" idx="5"/>
            <a:endCxn id="226" idx="1"/>
          </p:cNvCxnSpPr>
          <p:nvPr/>
        </p:nvCxnSpPr>
        <p:spPr>
          <a:xfrm>
            <a:off x="5022913"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8" name="直線コネクタ 227"/>
          <p:cNvCxnSpPr>
            <a:stCxn id="225" idx="7"/>
            <a:endCxn id="226" idx="3"/>
          </p:cNvCxnSpPr>
          <p:nvPr/>
        </p:nvCxnSpPr>
        <p:spPr>
          <a:xfrm flipV="1">
            <a:off x="5022913"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9" name="直線コネクタ 228"/>
          <p:cNvCxnSpPr>
            <a:stCxn id="219" idx="3"/>
            <a:endCxn id="226" idx="7"/>
          </p:cNvCxnSpPr>
          <p:nvPr/>
        </p:nvCxnSpPr>
        <p:spPr>
          <a:xfrm flipH="1">
            <a:off x="5311584"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0" name="直線コネクタ 229"/>
          <p:cNvCxnSpPr>
            <a:stCxn id="220" idx="1"/>
            <a:endCxn id="226" idx="5"/>
          </p:cNvCxnSpPr>
          <p:nvPr/>
        </p:nvCxnSpPr>
        <p:spPr>
          <a:xfrm flipH="1" flipV="1">
            <a:off x="5311584"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1" name="直線コネクタ 230"/>
          <p:cNvCxnSpPr>
            <a:stCxn id="221" idx="7"/>
            <a:endCxn id="212" idx="3"/>
          </p:cNvCxnSpPr>
          <p:nvPr/>
        </p:nvCxnSpPr>
        <p:spPr>
          <a:xfrm flipV="1">
            <a:off x="5892621"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1" idx="5"/>
            <a:endCxn id="213" idx="1"/>
          </p:cNvCxnSpPr>
          <p:nvPr/>
        </p:nvCxnSpPr>
        <p:spPr>
          <a:xfrm>
            <a:off x="5892621"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6793963" y="2636152"/>
            <a:ext cx="575843"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6793963" y="2848230"/>
            <a:ext cx="575843"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6793963" y="2848230"/>
            <a:ext cx="575843" cy="5862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6793963" y="2848230"/>
            <a:ext cx="575843" cy="101436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828592"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6" name="円/楕円 255"/>
          <p:cNvSpPr/>
          <p:nvPr/>
        </p:nvSpPr>
        <p:spPr>
          <a:xfrm>
            <a:off x="1427211"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57" name="円/楕円 256"/>
          <p:cNvSpPr/>
          <p:nvPr/>
        </p:nvSpPr>
        <p:spPr>
          <a:xfrm>
            <a:off x="2229973" y="3530552"/>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58" name="直線コネクタ 257"/>
          <p:cNvCxnSpPr>
            <a:stCxn id="256" idx="6"/>
            <a:endCxn id="255" idx="2"/>
          </p:cNvCxnSpPr>
          <p:nvPr/>
        </p:nvCxnSpPr>
        <p:spPr>
          <a:xfrm>
            <a:off x="1643211"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2044593"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631354" y="3530552"/>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1" name="円/楕円 260"/>
          <p:cNvSpPr/>
          <p:nvPr/>
        </p:nvSpPr>
        <p:spPr>
          <a:xfrm>
            <a:off x="3032735" y="3530552"/>
            <a:ext cx="216000" cy="216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62" name="直線コネクタ 261"/>
          <p:cNvCxnSpPr>
            <a:stCxn id="260" idx="6"/>
            <a:endCxn id="261" idx="2"/>
          </p:cNvCxnSpPr>
          <p:nvPr/>
        </p:nvCxnSpPr>
        <p:spPr>
          <a:xfrm>
            <a:off x="2847355"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445974" y="3638552"/>
            <a:ext cx="185381"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3963432" y="1882408"/>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7" name="円/楕円 266"/>
          <p:cNvSpPr/>
          <p:nvPr/>
        </p:nvSpPr>
        <p:spPr>
          <a:xfrm>
            <a:off x="3963432" y="2672730"/>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8" name="円/楕円 267"/>
          <p:cNvSpPr/>
          <p:nvPr/>
        </p:nvSpPr>
        <p:spPr>
          <a:xfrm>
            <a:off x="3963432" y="3463052"/>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69" name="円/楕円 268"/>
          <p:cNvSpPr/>
          <p:nvPr/>
        </p:nvSpPr>
        <p:spPr>
          <a:xfrm>
            <a:off x="3963432" y="4514087"/>
            <a:ext cx="351000" cy="351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0" name="円/楕円 269"/>
          <p:cNvSpPr/>
          <p:nvPr/>
        </p:nvSpPr>
        <p:spPr>
          <a:xfrm>
            <a:off x="8271473" y="2519227"/>
            <a:ext cx="653941" cy="653003"/>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72" name="直線コネクタ 271"/>
          <p:cNvCxnSpPr>
            <a:stCxn id="79" idx="6"/>
            <a:endCxn id="270" idx="2"/>
          </p:cNvCxnSpPr>
          <p:nvPr/>
        </p:nvCxnSpPr>
        <p:spPr>
          <a:xfrm flipV="1">
            <a:off x="7585806" y="2845729"/>
            <a:ext cx="68566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6" name="円/楕円 275"/>
          <p:cNvSpPr/>
          <p:nvPr/>
        </p:nvSpPr>
        <p:spPr>
          <a:xfrm>
            <a:off x="3166628"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7" name="円/楕円 276"/>
          <p:cNvSpPr/>
          <p:nvPr/>
        </p:nvSpPr>
        <p:spPr>
          <a:xfrm>
            <a:off x="3166628"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8" name="円/楕円 277"/>
          <p:cNvSpPr/>
          <p:nvPr/>
        </p:nvSpPr>
        <p:spPr>
          <a:xfrm>
            <a:off x="2585590"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79" name="円/楕円 278"/>
          <p:cNvSpPr/>
          <p:nvPr/>
        </p:nvSpPr>
        <p:spPr>
          <a:xfrm>
            <a:off x="2585590"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0" name="円/楕円 279"/>
          <p:cNvSpPr/>
          <p:nvPr/>
        </p:nvSpPr>
        <p:spPr>
          <a:xfrm>
            <a:off x="2874260"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1" name="直線コネクタ 280"/>
          <p:cNvCxnSpPr>
            <a:stCxn id="278" idx="5"/>
            <a:endCxn id="280" idx="1"/>
          </p:cNvCxnSpPr>
          <p:nvPr/>
        </p:nvCxnSpPr>
        <p:spPr>
          <a:xfrm>
            <a:off x="276995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a:stCxn id="279" idx="7"/>
            <a:endCxn id="280" idx="3"/>
          </p:cNvCxnSpPr>
          <p:nvPr/>
        </p:nvCxnSpPr>
        <p:spPr>
          <a:xfrm flipV="1">
            <a:off x="276995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276" idx="3"/>
            <a:endCxn id="280" idx="7"/>
          </p:cNvCxnSpPr>
          <p:nvPr/>
        </p:nvCxnSpPr>
        <p:spPr>
          <a:xfrm flipH="1">
            <a:off x="3058629"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a:stCxn id="277" idx="1"/>
            <a:endCxn id="280" idx="5"/>
          </p:cNvCxnSpPr>
          <p:nvPr/>
        </p:nvCxnSpPr>
        <p:spPr>
          <a:xfrm flipH="1" flipV="1">
            <a:off x="3058629"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5" name="円/楕円 284"/>
          <p:cNvSpPr/>
          <p:nvPr/>
        </p:nvSpPr>
        <p:spPr>
          <a:xfrm>
            <a:off x="2008249"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6" name="円/楕円 285"/>
          <p:cNvSpPr/>
          <p:nvPr/>
        </p:nvSpPr>
        <p:spPr>
          <a:xfrm>
            <a:off x="2008249"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87" name="円/楕円 286"/>
          <p:cNvSpPr/>
          <p:nvPr/>
        </p:nvSpPr>
        <p:spPr>
          <a:xfrm>
            <a:off x="2296919"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88" name="直線コネクタ 287"/>
          <p:cNvCxnSpPr>
            <a:stCxn id="285" idx="5"/>
            <a:endCxn id="287" idx="1"/>
          </p:cNvCxnSpPr>
          <p:nvPr/>
        </p:nvCxnSpPr>
        <p:spPr>
          <a:xfrm>
            <a:off x="2192616"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286" idx="7"/>
            <a:endCxn id="287" idx="3"/>
          </p:cNvCxnSpPr>
          <p:nvPr/>
        </p:nvCxnSpPr>
        <p:spPr>
          <a:xfrm flipV="1">
            <a:off x="2192616"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90" name="円/楕円 289"/>
          <p:cNvSpPr/>
          <p:nvPr/>
        </p:nvSpPr>
        <p:spPr>
          <a:xfrm>
            <a:off x="1427211" y="4369509"/>
            <a:ext cx="216000" cy="216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1" name="円/楕円 290"/>
          <p:cNvSpPr/>
          <p:nvPr/>
        </p:nvSpPr>
        <p:spPr>
          <a:xfrm>
            <a:off x="1427211" y="4797587"/>
            <a:ext cx="216000" cy="216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sp>
        <p:nvSpPr>
          <p:cNvPr id="292" name="円/楕円 291"/>
          <p:cNvSpPr/>
          <p:nvPr/>
        </p:nvSpPr>
        <p:spPr>
          <a:xfrm>
            <a:off x="1715882" y="4581587"/>
            <a:ext cx="216000" cy="216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ja-JP" altLang="en-US" sz="2100" dirty="0"/>
          </a:p>
        </p:txBody>
      </p:sp>
      <p:cxnSp>
        <p:nvCxnSpPr>
          <p:cNvPr id="293" name="直線コネクタ 292"/>
          <p:cNvCxnSpPr>
            <a:stCxn id="290" idx="5"/>
            <a:endCxn id="292" idx="1"/>
          </p:cNvCxnSpPr>
          <p:nvPr/>
        </p:nvCxnSpPr>
        <p:spPr>
          <a:xfrm>
            <a:off x="1611578"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a:stCxn id="291" idx="7"/>
            <a:endCxn id="292" idx="3"/>
          </p:cNvCxnSpPr>
          <p:nvPr/>
        </p:nvCxnSpPr>
        <p:spPr>
          <a:xfrm flipV="1">
            <a:off x="1611578"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a:stCxn id="285" idx="3"/>
            <a:endCxn id="292" idx="7"/>
          </p:cNvCxnSpPr>
          <p:nvPr/>
        </p:nvCxnSpPr>
        <p:spPr>
          <a:xfrm flipH="1">
            <a:off x="1900250" y="4553876"/>
            <a:ext cx="139633"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a:stCxn id="286" idx="1"/>
            <a:endCxn id="292" idx="5"/>
          </p:cNvCxnSpPr>
          <p:nvPr/>
        </p:nvCxnSpPr>
        <p:spPr>
          <a:xfrm flipH="1" flipV="1">
            <a:off x="1900250" y="4765954"/>
            <a:ext cx="139633"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a:stCxn id="287" idx="7"/>
            <a:endCxn id="278" idx="3"/>
          </p:cNvCxnSpPr>
          <p:nvPr/>
        </p:nvCxnSpPr>
        <p:spPr>
          <a:xfrm flipV="1">
            <a:off x="2481287" y="4553876"/>
            <a:ext cx="135936" cy="5934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a:stCxn id="287" idx="5"/>
            <a:endCxn id="279" idx="1"/>
          </p:cNvCxnSpPr>
          <p:nvPr/>
        </p:nvCxnSpPr>
        <p:spPr>
          <a:xfrm>
            <a:off x="2481287" y="4765954"/>
            <a:ext cx="135936" cy="6326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a:stCxn id="79" idx="2"/>
            <a:endCxn id="210" idx="6"/>
          </p:cNvCxnSpPr>
          <p:nvPr/>
        </p:nvCxnSpPr>
        <p:spPr>
          <a:xfrm flipH="1">
            <a:off x="6793963" y="2848230"/>
            <a:ext cx="575843" cy="1629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a:stCxn id="79" idx="2"/>
            <a:endCxn id="211" idx="6"/>
          </p:cNvCxnSpPr>
          <p:nvPr/>
        </p:nvCxnSpPr>
        <p:spPr>
          <a:xfrm flipH="1">
            <a:off x="6793963" y="2848230"/>
            <a:ext cx="575843" cy="2057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7" name="直線コネクタ 306"/>
          <p:cNvCxnSpPr>
            <a:stCxn id="10" idx="4"/>
            <a:endCxn id="290" idx="2"/>
          </p:cNvCxnSpPr>
          <p:nvPr/>
        </p:nvCxnSpPr>
        <p:spPr>
          <a:xfrm>
            <a:off x="1229790" y="2956230"/>
            <a:ext cx="197421" cy="15212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stCxn id="10" idx="4"/>
            <a:endCxn id="291" idx="2"/>
          </p:cNvCxnSpPr>
          <p:nvPr/>
        </p:nvCxnSpPr>
        <p:spPr>
          <a:xfrm>
            <a:off x="1229790" y="2956230"/>
            <a:ext cx="197421" cy="194935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stCxn id="35" idx="6"/>
            <a:endCxn id="266" idx="2"/>
          </p:cNvCxnSpPr>
          <p:nvPr/>
        </p:nvCxnSpPr>
        <p:spPr>
          <a:xfrm>
            <a:off x="3248736" y="2057908"/>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stCxn id="48" idx="6"/>
            <a:endCxn id="267" idx="2"/>
          </p:cNvCxnSpPr>
          <p:nvPr/>
        </p:nvCxnSpPr>
        <p:spPr>
          <a:xfrm>
            <a:off x="3248736" y="2848230"/>
            <a:ext cx="71469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stCxn id="261" idx="6"/>
            <a:endCxn id="268" idx="2"/>
          </p:cNvCxnSpPr>
          <p:nvPr/>
        </p:nvCxnSpPr>
        <p:spPr>
          <a:xfrm>
            <a:off x="3248736" y="3638553"/>
            <a:ext cx="714697"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2" name="直線コネクタ 321"/>
          <p:cNvCxnSpPr>
            <a:stCxn id="266" idx="6"/>
            <a:endCxn id="140" idx="2"/>
          </p:cNvCxnSpPr>
          <p:nvPr/>
        </p:nvCxnSpPr>
        <p:spPr>
          <a:xfrm flipV="1">
            <a:off x="4314432" y="1845830"/>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a:stCxn id="266" idx="6"/>
            <a:endCxn id="141" idx="2"/>
          </p:cNvCxnSpPr>
          <p:nvPr/>
        </p:nvCxnSpPr>
        <p:spPr>
          <a:xfrm>
            <a:off x="4314432" y="2057908"/>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a:stCxn id="267" idx="6"/>
            <a:endCxn id="176" idx="2"/>
          </p:cNvCxnSpPr>
          <p:nvPr/>
        </p:nvCxnSpPr>
        <p:spPr>
          <a:xfrm flipV="1">
            <a:off x="4314432" y="2636152"/>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1" name="直線コネクタ 330"/>
          <p:cNvCxnSpPr>
            <a:stCxn id="267" idx="6"/>
            <a:endCxn id="177" idx="2"/>
          </p:cNvCxnSpPr>
          <p:nvPr/>
        </p:nvCxnSpPr>
        <p:spPr>
          <a:xfrm>
            <a:off x="4314432" y="2848230"/>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a:stCxn id="268" idx="6"/>
            <a:endCxn id="201" idx="2"/>
          </p:cNvCxnSpPr>
          <p:nvPr/>
        </p:nvCxnSpPr>
        <p:spPr>
          <a:xfrm flipV="1">
            <a:off x="4314432" y="3434523"/>
            <a:ext cx="524114" cy="2040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68" idx="6"/>
            <a:endCxn id="202" idx="2"/>
          </p:cNvCxnSpPr>
          <p:nvPr/>
        </p:nvCxnSpPr>
        <p:spPr>
          <a:xfrm>
            <a:off x="4314432" y="3638553"/>
            <a:ext cx="524114" cy="22404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0" name="直線コネクタ 339"/>
          <p:cNvCxnSpPr>
            <a:stCxn id="276" idx="6"/>
            <a:endCxn id="269" idx="2"/>
          </p:cNvCxnSpPr>
          <p:nvPr/>
        </p:nvCxnSpPr>
        <p:spPr>
          <a:xfrm>
            <a:off x="3382627" y="4477509"/>
            <a:ext cx="580805"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3" name="直線コネクタ 342"/>
          <p:cNvCxnSpPr>
            <a:stCxn id="277" idx="6"/>
            <a:endCxn id="269" idx="2"/>
          </p:cNvCxnSpPr>
          <p:nvPr/>
        </p:nvCxnSpPr>
        <p:spPr>
          <a:xfrm flipV="1">
            <a:off x="3382627" y="4689587"/>
            <a:ext cx="580805"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a:stCxn id="269" idx="6"/>
            <a:endCxn id="224" idx="2"/>
          </p:cNvCxnSpPr>
          <p:nvPr/>
        </p:nvCxnSpPr>
        <p:spPr>
          <a:xfrm flipV="1">
            <a:off x="4314432" y="4477509"/>
            <a:ext cx="524114" cy="2120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a:stCxn id="269" idx="6"/>
            <a:endCxn id="225" idx="2"/>
          </p:cNvCxnSpPr>
          <p:nvPr/>
        </p:nvCxnSpPr>
        <p:spPr>
          <a:xfrm>
            <a:off x="4314432" y="4689587"/>
            <a:ext cx="524114" cy="216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2238105" y="649626"/>
            <a:ext cx="217171" cy="1804092"/>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186" name="テキスト ボックス 185"/>
              <p:cNvSpPr txBox="1"/>
              <p:nvPr/>
            </p:nvSpPr>
            <p:spPr>
              <a:xfrm>
                <a:off x="1823882" y="1051299"/>
                <a:ext cx="98557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oMath>
                  </m:oMathPara>
                </a14:m>
                <a:endParaRPr lang="ja-JP" altLang="en-US" sz="21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823882" y="1051299"/>
                <a:ext cx="985575" cy="415498"/>
              </a:xfrm>
              <a:prstGeom prst="rect">
                <a:avLst/>
              </a:prstGeom>
              <a:blipFill>
                <a:blip r:embed="rId2"/>
                <a:stretch>
                  <a:fillRect/>
                </a:stretch>
              </a:blipFill>
            </p:spPr>
            <p:txBody>
              <a:bodyPr/>
              <a:lstStyle/>
              <a:p>
                <a:r>
                  <a:rPr lang="ja-JP" altLang="en-US">
                    <a:noFill/>
                  </a:rPr>
                  <a:t> </a:t>
                </a:r>
              </a:p>
            </p:txBody>
          </p:sp>
        </mc:Fallback>
      </mc:AlternateContent>
      <p:sp>
        <p:nvSpPr>
          <p:cNvPr id="233" name="左中かっこ 232">
            <a:extLst>
              <a:ext uri="{FF2B5EF4-FFF2-40B4-BE49-F238E27FC236}">
                <a16:creationId xmlns:a16="http://schemas.microsoft.com/office/drawing/2014/main" id="{7484E61E-C510-4FF0-978A-471330A22C3C}"/>
              </a:ext>
            </a:extLst>
          </p:cNvPr>
          <p:cNvSpPr/>
          <p:nvPr/>
        </p:nvSpPr>
        <p:spPr>
          <a:xfrm rot="16200000" flipH="1" flipV="1">
            <a:off x="5698561" y="58307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35" name="テキスト ボックス 234"/>
              <p:cNvSpPr txBox="1"/>
              <p:nvPr/>
            </p:nvSpPr>
            <p:spPr>
              <a:xfrm>
                <a:off x="5217783" y="1051298"/>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35" name="テキスト ボックス 234"/>
              <p:cNvSpPr txBox="1">
                <a:spLocks noRot="1" noChangeAspect="1" noMove="1" noResize="1" noEditPoints="1" noAdjustHandles="1" noChangeArrowheads="1" noChangeShapeType="1" noTextEdit="1"/>
              </p:cNvSpPr>
              <p:nvPr/>
            </p:nvSpPr>
            <p:spPr>
              <a:xfrm>
                <a:off x="5217783" y="1051298"/>
                <a:ext cx="1068244" cy="415498"/>
              </a:xfrm>
              <a:prstGeom prst="rect">
                <a:avLst/>
              </a:prstGeom>
              <a:blipFill>
                <a:blip r:embed="rId3"/>
                <a:stretch>
                  <a:fillRect/>
                </a:stretch>
              </a:blipFill>
            </p:spPr>
            <p:txBody>
              <a:bodyPr/>
              <a:lstStyle/>
              <a:p>
                <a:r>
                  <a:rPr lang="ja-JP" altLang="en-US">
                    <a:noFill/>
                  </a:rPr>
                  <a:t> </a:t>
                </a:r>
              </a:p>
            </p:txBody>
          </p:sp>
        </mc:Fallback>
      </mc:AlternateContent>
      <p:sp>
        <p:nvSpPr>
          <p:cNvPr id="239" name="左中かっこ 238">
            <a:extLst>
              <a:ext uri="{FF2B5EF4-FFF2-40B4-BE49-F238E27FC236}">
                <a16:creationId xmlns:a16="http://schemas.microsoft.com/office/drawing/2014/main" id="{7484E61E-C510-4FF0-978A-471330A22C3C}"/>
              </a:ext>
            </a:extLst>
          </p:cNvPr>
          <p:cNvSpPr/>
          <p:nvPr/>
        </p:nvSpPr>
        <p:spPr>
          <a:xfrm rot="5400000" flipH="1" flipV="1">
            <a:off x="2287226" y="4281702"/>
            <a:ext cx="235387" cy="195541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1" name="テキスト ボックス 240"/>
              <p:cNvSpPr txBox="1"/>
              <p:nvPr/>
            </p:nvSpPr>
            <p:spPr>
              <a:xfrm>
                <a:off x="1871802" y="5461184"/>
                <a:ext cx="106824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1" name="テキスト ボックス 240"/>
              <p:cNvSpPr txBox="1">
                <a:spLocks noRot="1" noChangeAspect="1" noMove="1" noResize="1" noEditPoints="1" noAdjustHandles="1" noChangeArrowheads="1" noChangeShapeType="1" noTextEdit="1"/>
              </p:cNvSpPr>
              <p:nvPr/>
            </p:nvSpPr>
            <p:spPr>
              <a:xfrm>
                <a:off x="1871802" y="5461184"/>
                <a:ext cx="1068244" cy="4154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2" name="テキスト ボックス 241"/>
              <p:cNvSpPr txBox="1"/>
              <p:nvPr/>
            </p:nvSpPr>
            <p:spPr>
              <a:xfrm>
                <a:off x="3432225" y="5077164"/>
                <a:ext cx="1413414"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oMath>
                  </m:oMathPara>
                </a14:m>
                <a:endParaRPr lang="ja-JP" altLang="en-US" sz="2100" dirty="0"/>
              </a:p>
            </p:txBody>
          </p:sp>
        </mc:Choice>
        <mc:Fallback xmlns="">
          <p:sp>
            <p:nvSpPr>
              <p:cNvPr id="242" name="テキスト ボックス 241"/>
              <p:cNvSpPr txBox="1">
                <a:spLocks noRot="1" noChangeAspect="1" noMove="1" noResize="1" noEditPoints="1" noAdjustHandles="1" noChangeArrowheads="1" noChangeShapeType="1" noTextEdit="1"/>
              </p:cNvSpPr>
              <p:nvPr/>
            </p:nvSpPr>
            <p:spPr>
              <a:xfrm>
                <a:off x="3432225" y="5077164"/>
                <a:ext cx="1413414" cy="415498"/>
              </a:xfrm>
              <a:prstGeom prst="rect">
                <a:avLst/>
              </a:prstGeom>
              <a:blipFill>
                <a:blip r:embed="rId5"/>
                <a:stretch>
                  <a:fillRect r="-2155"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4" name="テキスト ボックス 243"/>
              <p:cNvSpPr txBox="1"/>
              <p:nvPr/>
            </p:nvSpPr>
            <p:spPr>
              <a:xfrm>
                <a:off x="7316683" y="3182473"/>
                <a:ext cx="1866395" cy="7312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2</m:t>
                          </m:r>
                          <m:r>
                            <a:rPr lang="en-US" altLang="ja-JP" sz="2100" i="1" dirty="0">
                              <a:latin typeface="Cambria Math" panose="02040503050406030204" pitchFamily="18" charset="0"/>
                            </a:rPr>
                            <m:t>𝑛</m:t>
                          </m:r>
                          <m:r>
                            <a:rPr lang="en-US" altLang="ja-JP" sz="2100" i="1" dirty="0">
                              <a:latin typeface="Cambria Math" panose="02040503050406030204" pitchFamily="18" charset="0"/>
                            </a:rPr>
                            <m:t>−1</m:t>
                          </m:r>
                        </m:e>
                      </m:d>
                      <m:r>
                        <a:rPr lang="en-US" altLang="ja-JP" sz="2100" i="1" dirty="0">
                          <a:latin typeface="Cambria Math" panose="02040503050406030204" pitchFamily="18" charset="0"/>
                        </a:rPr>
                        <m:t>+2</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d>
                            <m:dPr>
                              <m:ctrlPr>
                                <a:rPr lang="en-US" altLang="ja-JP" sz="2100" i="1" dirty="0">
                                  <a:latin typeface="Cambria Math" panose="02040503050406030204" pitchFamily="18" charset="0"/>
                                </a:rPr>
                              </m:ctrlPr>
                            </m:dPr>
                            <m:e>
                              <m:r>
                                <a:rPr lang="en-US" altLang="ja-JP" sz="2100" i="1" dirty="0">
                                  <a:latin typeface="Cambria Math" panose="02040503050406030204" pitchFamily="18" charset="0"/>
                                </a:rPr>
                                <m:t>3</m:t>
                              </m:r>
                              <m:r>
                                <a:rPr lang="en-US" altLang="ja-JP" sz="2100" i="1" dirty="0">
                                  <a:latin typeface="Cambria Math" panose="02040503050406030204" pitchFamily="18" charset="0"/>
                                </a:rPr>
                                <m:t>𝑡</m:t>
                              </m:r>
                              <m:r>
                                <a:rPr lang="en-US" altLang="ja-JP" sz="2100" i="1" dirty="0">
                                  <a:latin typeface="Cambria Math" panose="02040503050406030204" pitchFamily="18" charset="0"/>
                                </a:rPr>
                                <m:t>−1</m:t>
                              </m:r>
                            </m:e>
                          </m:d>
                        </m:e>
                        <m:sup>
                          <m:r>
                            <a:rPr lang="en-US" altLang="ja-JP" sz="2100" i="1" dirty="0">
                              <a:latin typeface="Cambria Math" panose="02040503050406030204" pitchFamily="18" charset="0"/>
                            </a:rPr>
                            <m:t>2</m:t>
                          </m:r>
                        </m:sup>
                      </m:sSup>
                    </m:oMath>
                  </m:oMathPara>
                </a14:m>
                <a:endParaRPr lang="ja-JP" altLang="en-US" sz="2100" dirty="0"/>
              </a:p>
            </p:txBody>
          </p:sp>
        </mc:Choice>
        <mc:Fallback xmlns="">
          <p:sp>
            <p:nvSpPr>
              <p:cNvPr id="244" name="テキスト ボックス 243"/>
              <p:cNvSpPr txBox="1">
                <a:spLocks noRot="1" noChangeAspect="1" noMove="1" noResize="1" noEditPoints="1" noAdjustHandles="1" noChangeArrowheads="1" noChangeShapeType="1" noTextEdit="1"/>
              </p:cNvSpPr>
              <p:nvPr/>
            </p:nvSpPr>
            <p:spPr>
              <a:xfrm>
                <a:off x="7316683" y="3182473"/>
                <a:ext cx="1866395" cy="731226"/>
              </a:xfrm>
              <a:prstGeom prst="rect">
                <a:avLst/>
              </a:prstGeom>
              <a:blipFill>
                <a:blip r:embed="rId6"/>
                <a:stretch>
                  <a:fillRect/>
                </a:stretch>
              </a:blipFill>
            </p:spPr>
            <p:txBody>
              <a:bodyPr/>
              <a:lstStyle/>
              <a:p>
                <a:r>
                  <a:rPr lang="ja-JP" altLang="en-US">
                    <a:noFill/>
                  </a:rPr>
                  <a:t> </a:t>
                </a:r>
              </a:p>
            </p:txBody>
          </p:sp>
        </mc:Fallback>
      </mc:AlternateContent>
      <p:sp>
        <p:nvSpPr>
          <p:cNvPr id="245" name="左中かっこ 244">
            <a:extLst>
              <a:ext uri="{FF2B5EF4-FFF2-40B4-BE49-F238E27FC236}">
                <a16:creationId xmlns:a16="http://schemas.microsoft.com/office/drawing/2014/main" id="{7484E61E-C510-4FF0-978A-471330A22C3C}"/>
              </a:ext>
            </a:extLst>
          </p:cNvPr>
          <p:cNvSpPr/>
          <p:nvPr/>
        </p:nvSpPr>
        <p:spPr>
          <a:xfrm>
            <a:off x="720409" y="1927098"/>
            <a:ext cx="276287" cy="204350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246" name="テキスト ボックス 245"/>
              <p:cNvSpPr txBox="1"/>
              <p:nvPr/>
            </p:nvSpPr>
            <p:spPr>
              <a:xfrm>
                <a:off x="370466" y="2740230"/>
                <a:ext cx="337892"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𝑠</m:t>
                      </m:r>
                    </m:oMath>
                  </m:oMathPara>
                </a14:m>
                <a:endParaRPr lang="ja-JP" altLang="en-US" sz="2100"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370466" y="2740230"/>
                <a:ext cx="337892" cy="41549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2213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a14="http://schemas.microsoft.com/office/drawing/2010/main" xmlns="" id="{1C69B798-EB63-4861-A7FD-6D2A9E4B3BBB}"/>
                  </a:ext>
                </a:extLst>
              </p:cNvPr>
              <p:cNvGraphicFramePr>
                <a:graphicFrameLocks/>
              </p:cNvGraphicFramePr>
              <p:nvPr>
                <p:extLst>
                  <p:ext uri="{D42A27DB-BD31-4B8C-83A1-F6EECF244321}">
                    <p14:modId xmlns:p14="http://schemas.microsoft.com/office/powerpoint/2010/main" val="541042033"/>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a14="http://schemas.microsoft.com/office/drawing/2010/main" xmlns="" val="20000"/>
                        </a:ext>
                      </a:extLst>
                    </a:gridCol>
                    <a:gridCol w="1597344">
                      <a:extLst>
                        <a:ext uri="{9D8B030D-6E8A-4147-A177-3AD203B41FA5}">
                          <a16:colId xmlns:a16="http://schemas.microsoft.com/office/drawing/2014/main" xmlns:a14="http://schemas.microsoft.com/office/drawing/2010/main" xmlns="" val="20001"/>
                        </a:ext>
                      </a:extLst>
                    </a:gridCol>
                    <a:gridCol w="3206798">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a:t>
                          </a:r>
                          <a:r>
                            <a:rPr kumimoji="1" lang="ja-JP" altLang="en-US" sz="2400" dirty="0">
                              <a:solidFill>
                                <a:srgbClr val="00B050"/>
                              </a:solidFill>
                            </a:rPr>
                            <a:t>今回</a:t>
                          </a:r>
                          <a:r>
                            <a:rPr kumimoji="1" lang="en-US" altLang="ja-JP" sz="2400" dirty="0"/>
                            <a:t>]</a:t>
                          </a:r>
                          <a:endParaRPr kumimoji="1" lang="ja-JP" altLang="en-US" sz="2400" dirty="0"/>
                        </a:p>
                      </a:txBody>
                      <a:tcPr/>
                    </a:tc>
                    <a:extLst>
                      <a:ext uri="{0D108BD9-81ED-4DB2-BD59-A6C34878D82A}">
                        <a16:rowId xmlns:a16="http://schemas.microsoft.com/office/drawing/2014/main" xmlns:a14="http://schemas.microsoft.com/office/drawing/2010/main" xmlns=""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a14="http://schemas.microsoft.com/office/drawing/2010/main" xmlns=""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xmlns:a14="http://schemas.microsoft.com/office/drawing/2010/main" xmlns=""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i="0" dirty="0">
                              <a:solidFill>
                                <a:schemeClr val="tx1"/>
                              </a:solidFill>
                            </a:rPr>
                            <a:t>4</a:t>
                          </a:r>
                          <a:r>
                            <a:rPr kumimoji="1" lang="ja-JP" altLang="en-US" sz="2400" b="0" i="0"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xmlns:a14="http://schemas.microsoft.com/office/drawing/2010/main" xmlns=""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 name="コンテンツ プレースホルダー 2">
                <a:extLst>
                  <a:ext uri="{FF2B5EF4-FFF2-40B4-BE49-F238E27FC236}">
                    <a16:creationId xmlns:a16="http://schemas.microsoft.com/office/drawing/2014/main" id="{1624BEC8-F7D2-4917-896C-CA440BEA4739}"/>
                  </a:ext>
                </a:extLst>
              </p:cNvPr>
              <p:cNvSpPr>
                <a:spLocks noGrp="1"/>
              </p:cNvSpPr>
              <p:nvPr>
                <p:ph idx="1"/>
              </p:nvPr>
            </p:nvSpPr>
            <p:spPr>
              <a:xfrm>
                <a:off x="986018" y="4341366"/>
                <a:ext cx="1552502" cy="1153148"/>
              </a:xfr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solidFill>
                            <a:sysClr val="windowText" lastClr="000000"/>
                          </a:solidFill>
                          <a:latin typeface="Cambria Math" panose="02040503050406030204" pitchFamily="18" charset="0"/>
                        </a:rPr>
                        <m:t>110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b="0" i="1" smtClean="0">
                          <a:solidFill>
                            <a:sysClr val="windowText" lastClr="000000"/>
                          </a:solidFill>
                          <a:latin typeface="Cambria Math" panose="02040503050406030204" pitchFamily="18" charset="0"/>
                        </a:rPr>
                        <m:t>0</m:t>
                      </m:r>
                      <m:r>
                        <a:rPr lang="en-US" altLang="ja-JP" i="1">
                          <a:solidFill>
                            <a:sysClr val="windowText" lastClr="000000"/>
                          </a:solidFill>
                          <a:latin typeface="Cambria Math" panose="02040503050406030204" pitchFamily="18" charset="0"/>
                        </a:rPr>
                        <m:t>1</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solidFill>
                            <a:sysClr val="windowText" lastClr="000000"/>
                          </a:solidFill>
                          <a:latin typeface="Cambria Math" panose="02040503050406030204" pitchFamily="18" charset="0"/>
                        </a:rPr>
                        <m:t>011</m:t>
                      </m:r>
                    </m:oMath>
                  </m:oMathPara>
                </a14:m>
                <a:endParaRPr lang="en-US" altLang="ja-JP" b="0" i="1" dirty="0">
                  <a:solidFill>
                    <a:srgbClr val="FF0000"/>
                  </a:solidFill>
                  <a:latin typeface="Cambria Math" panose="02040503050406030204" pitchFamily="18" charset="0"/>
                </a:endParaRPr>
              </a:p>
            </p:txBody>
          </p:sp>
        </mc:Choice>
        <mc:Fallback xmlns="">
          <p:sp>
            <p:nvSpPr>
              <p:cNvPr id="235" name="コンテンツ プレースホルダー 2">
                <a:extLst>
                  <a:ext uri="{FF2B5EF4-FFF2-40B4-BE49-F238E27FC236}">
                    <a16:creationId xmlns:a16="http://schemas.microsoft.com/office/drawing/2014/main" id="{1624BEC8-F7D2-4917-896C-CA440BEA4739}"/>
                  </a:ext>
                </a:extLst>
              </p:cNvPr>
              <p:cNvSpPr>
                <a:spLocks noGrp="1" noRot="1" noChangeAspect="1" noMove="1" noResize="1" noEditPoints="1" noAdjustHandles="1" noChangeArrowheads="1" noChangeShapeType="1" noTextEdit="1"/>
              </p:cNvSpPr>
              <p:nvPr>
                <p:ph idx="1"/>
              </p:nvPr>
            </p:nvSpPr>
            <p:spPr>
              <a:xfrm>
                <a:off x="986018" y="4341366"/>
                <a:ext cx="1552502" cy="1153148"/>
              </a:xfrm>
              <a:blipFill>
                <a:blip r:embed="rId2"/>
                <a:stretch>
                  <a:fillRect l="-5118"/>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10" name="円/楕円 9"/>
          <p:cNvSpPr/>
          <p:nvPr/>
        </p:nvSpPr>
        <p:spPr>
          <a:xfrm>
            <a:off x="325288"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126769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732516"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1802865" y="150564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469288" y="1649645"/>
            <a:ext cx="263228" cy="909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469288" y="2847408"/>
            <a:ext cx="263228" cy="9097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1020516" y="164964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155569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 name="円/楕円 33"/>
          <p:cNvSpPr/>
          <p:nvPr/>
        </p:nvSpPr>
        <p:spPr>
          <a:xfrm>
            <a:off x="2338040" y="150564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円/楕円 34"/>
          <p:cNvSpPr/>
          <p:nvPr/>
        </p:nvSpPr>
        <p:spPr>
          <a:xfrm>
            <a:off x="2873215" y="150564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36" name="直線コネクタ 35"/>
          <p:cNvCxnSpPr>
            <a:stCxn id="34" idx="6"/>
            <a:endCxn id="35" idx="2"/>
          </p:cNvCxnSpPr>
          <p:nvPr/>
        </p:nvCxnSpPr>
        <p:spPr>
          <a:xfrm>
            <a:off x="2626040"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34" idx="2"/>
          </p:cNvCxnSpPr>
          <p:nvPr/>
        </p:nvCxnSpPr>
        <p:spPr>
          <a:xfrm>
            <a:off x="2090865" y="164964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円/楕円 41"/>
          <p:cNvSpPr/>
          <p:nvPr/>
        </p:nvSpPr>
        <p:spPr>
          <a:xfrm>
            <a:off x="126769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3" name="円/楕円 42"/>
          <p:cNvSpPr/>
          <p:nvPr/>
        </p:nvSpPr>
        <p:spPr>
          <a:xfrm>
            <a:off x="732516"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円/楕円 43"/>
          <p:cNvSpPr/>
          <p:nvPr/>
        </p:nvSpPr>
        <p:spPr>
          <a:xfrm>
            <a:off x="1802865" y="255940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5" name="直線コネクタ 44"/>
          <p:cNvCxnSpPr>
            <a:stCxn id="43" idx="6"/>
            <a:endCxn id="42" idx="2"/>
          </p:cNvCxnSpPr>
          <p:nvPr/>
        </p:nvCxnSpPr>
        <p:spPr>
          <a:xfrm>
            <a:off x="1020516" y="2703408"/>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2" idx="6"/>
            <a:endCxn id="44" idx="2"/>
          </p:cNvCxnSpPr>
          <p:nvPr/>
        </p:nvCxnSpPr>
        <p:spPr>
          <a:xfrm>
            <a:off x="155569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2338040" y="255940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8" name="円/楕円 47"/>
          <p:cNvSpPr/>
          <p:nvPr/>
        </p:nvSpPr>
        <p:spPr>
          <a:xfrm>
            <a:off x="2873215" y="255940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49" name="直線コネクタ 48"/>
          <p:cNvCxnSpPr>
            <a:stCxn id="47" idx="6"/>
            <a:endCxn id="48" idx="2"/>
          </p:cNvCxnSpPr>
          <p:nvPr/>
        </p:nvCxnSpPr>
        <p:spPr>
          <a:xfrm>
            <a:off x="2626040"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0" name="直線コネクタ 49"/>
          <p:cNvCxnSpPr>
            <a:stCxn id="44" idx="6"/>
            <a:endCxn id="47" idx="2"/>
          </p:cNvCxnSpPr>
          <p:nvPr/>
        </p:nvCxnSpPr>
        <p:spPr>
          <a:xfrm>
            <a:off x="2090865" y="2703408"/>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10" idx="6"/>
            <a:endCxn id="43" idx="2"/>
          </p:cNvCxnSpPr>
          <p:nvPr/>
        </p:nvCxnSpPr>
        <p:spPr>
          <a:xfrm>
            <a:off x="613288" y="2703408"/>
            <a:ext cx="11922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126769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732516" y="3613170"/>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180286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1020516" y="3757170"/>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155569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0" name="円/楕円 259"/>
          <p:cNvSpPr/>
          <p:nvPr/>
        </p:nvSpPr>
        <p:spPr>
          <a:xfrm>
            <a:off x="2338040" y="3613170"/>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61" name="円/楕円 260"/>
          <p:cNvSpPr/>
          <p:nvPr/>
        </p:nvSpPr>
        <p:spPr>
          <a:xfrm>
            <a:off x="2873215" y="361317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62" name="直線コネクタ 261"/>
          <p:cNvCxnSpPr>
            <a:stCxn id="260" idx="6"/>
            <a:endCxn id="261" idx="2"/>
          </p:cNvCxnSpPr>
          <p:nvPr/>
        </p:nvCxnSpPr>
        <p:spPr>
          <a:xfrm>
            <a:off x="2626040"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60" idx="2"/>
          </p:cNvCxnSpPr>
          <p:nvPr/>
        </p:nvCxnSpPr>
        <p:spPr>
          <a:xfrm>
            <a:off x="2090865" y="3757170"/>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3" name="直線コネクタ 312"/>
          <p:cNvCxnSpPr>
            <a:cxnSpLocks/>
            <a:stCxn id="35" idx="6"/>
          </p:cNvCxnSpPr>
          <p:nvPr/>
        </p:nvCxnSpPr>
        <p:spPr>
          <a:xfrm>
            <a:off x="3161215" y="1649645"/>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6" name="直線コネクタ 315"/>
          <p:cNvCxnSpPr>
            <a:cxnSpLocks/>
            <a:stCxn id="48" idx="6"/>
          </p:cNvCxnSpPr>
          <p:nvPr/>
        </p:nvCxnSpPr>
        <p:spPr>
          <a:xfrm>
            <a:off x="3161215" y="2703408"/>
            <a:ext cx="95292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9" name="直線コネクタ 318"/>
          <p:cNvCxnSpPr>
            <a:cxnSpLocks/>
            <a:stCxn id="261" idx="6"/>
          </p:cNvCxnSpPr>
          <p:nvPr/>
        </p:nvCxnSpPr>
        <p:spPr>
          <a:xfrm>
            <a:off x="3161215" y="3757170"/>
            <a:ext cx="952929" cy="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5" name="左中かっこ 184">
            <a:extLst>
              <a:ext uri="{FF2B5EF4-FFF2-40B4-BE49-F238E27FC236}">
                <a16:creationId xmlns:a16="http://schemas.microsoft.com/office/drawing/2014/main" id="{7484E61E-C510-4FF0-978A-471330A22C3C}"/>
              </a:ext>
            </a:extLst>
          </p:cNvPr>
          <p:cNvSpPr/>
          <p:nvPr/>
        </p:nvSpPr>
        <p:spPr>
          <a:xfrm rot="16200000" flipH="1" flipV="1">
            <a:off x="1802084" y="15937"/>
            <a:ext cx="289561" cy="24054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186" name="テキスト ボックス 185"/>
              <p:cNvSpPr txBox="1"/>
              <p:nvPr/>
            </p:nvSpPr>
            <p:spPr>
              <a:xfrm>
                <a:off x="1250921" y="695553"/>
                <a:ext cx="13141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000" b="0" i="1" dirty="0" smtClean="0">
                          <a:latin typeface="Cambria Math" panose="02040503050406030204" pitchFamily="18" charset="0"/>
                        </a:rPr>
                        <m:t>2</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oMath>
                  </m:oMathPara>
                </a14:m>
                <a:endParaRPr lang="ja-JP" altLang="en-US" sz="2000" dirty="0"/>
              </a:p>
            </p:txBody>
          </p:sp>
        </mc:Choice>
        <mc:Fallback xmlns="">
          <p:sp>
            <p:nvSpPr>
              <p:cNvPr id="186" name="テキスト ボックス 185"/>
              <p:cNvSpPr txBox="1">
                <a:spLocks noRot="1" noChangeAspect="1" noMove="1" noResize="1" noEditPoints="1" noAdjustHandles="1" noChangeArrowheads="1" noChangeShapeType="1" noTextEdit="1"/>
              </p:cNvSpPr>
              <p:nvPr/>
            </p:nvSpPr>
            <p:spPr>
              <a:xfrm>
                <a:off x="1250921" y="695553"/>
                <a:ext cx="1314100" cy="400110"/>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132" name="グループ化 131">
            <a:extLst>
              <a:ext uri="{FF2B5EF4-FFF2-40B4-BE49-F238E27FC236}">
                <a16:creationId xmlns:a16="http://schemas.microsoft.com/office/drawing/2014/main" id="{24C8A797-B4EC-496C-85B8-CF6835337C14}"/>
              </a:ext>
            </a:extLst>
          </p:cNvPr>
          <p:cNvGrpSpPr/>
          <p:nvPr/>
        </p:nvGrpSpPr>
        <p:grpSpPr>
          <a:xfrm>
            <a:off x="2855894" y="4415348"/>
            <a:ext cx="2470651" cy="1079165"/>
            <a:chOff x="2770464" y="936098"/>
            <a:chExt cx="2470651" cy="1079165"/>
          </a:xfrm>
        </p:grpSpPr>
        <p:sp>
          <p:nvSpPr>
            <p:cNvPr id="134" name="円/楕円 306">
              <a:extLst>
                <a:ext uri="{FF2B5EF4-FFF2-40B4-BE49-F238E27FC236}">
                  <a16:creationId xmlns:a16="http://schemas.microsoft.com/office/drawing/2014/main" id="{C8F0EE43-09B2-4B12-9800-D9BA254722FC}"/>
                </a:ext>
              </a:extLst>
            </p:cNvPr>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t>0</a:t>
              </a:r>
              <a:endParaRPr kumimoji="1" lang="ja-JP" altLang="en-US" sz="2400" dirty="0"/>
            </a:p>
          </p:txBody>
        </p:sp>
        <p:sp>
          <p:nvSpPr>
            <p:cNvPr id="147" name="円/楕円 330">
              <a:extLst>
                <a:ext uri="{FF2B5EF4-FFF2-40B4-BE49-F238E27FC236}">
                  <a16:creationId xmlns:a16="http://schemas.microsoft.com/office/drawing/2014/main" id="{8BD11B67-6618-499B-A50E-38C9011F9BCB}"/>
                </a:ext>
              </a:extLst>
            </p:cNvPr>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sp>
          <p:nvSpPr>
            <p:cNvPr id="149" name="円/楕円 331">
              <a:extLst>
                <a:ext uri="{FF2B5EF4-FFF2-40B4-BE49-F238E27FC236}">
                  <a16:creationId xmlns:a16="http://schemas.microsoft.com/office/drawing/2014/main" id="{21DB619F-AC97-48FA-8E26-FB77919A74B9}"/>
                </a:ext>
              </a:extLst>
            </p:cNvPr>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en-US" altLang="ja-JP" sz="2400" dirty="0">
                  <a:solidFill>
                    <a:schemeClr val="bg1"/>
                  </a:solidFill>
                </a:rPr>
                <a:t>1</a:t>
              </a:r>
              <a:endParaRPr kumimoji="1" lang="ja-JP" altLang="en-US" sz="2400" dirty="0">
                <a:solidFill>
                  <a:schemeClr val="bg1"/>
                </a:solidFill>
              </a:endParaRPr>
            </a:p>
          </p:txBody>
        </p:sp>
        <p:cxnSp>
          <p:nvCxnSpPr>
            <p:cNvPr id="150" name="直線矢印コネクタ 149">
              <a:extLst>
                <a:ext uri="{FF2B5EF4-FFF2-40B4-BE49-F238E27FC236}">
                  <a16:creationId xmlns:a16="http://schemas.microsoft.com/office/drawing/2014/main" id="{77A1D4D8-9812-497A-9016-D59BCA3FCB47}"/>
                </a:ext>
              </a:extLst>
            </p:cNvPr>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3" name="円/楕円 337">
              <a:extLst>
                <a:ext uri="{FF2B5EF4-FFF2-40B4-BE49-F238E27FC236}">
                  <a16:creationId xmlns:a16="http://schemas.microsoft.com/office/drawing/2014/main" id="{3A8F5421-2607-4CE5-B007-1EB2A0C3FF7D}"/>
                </a:ext>
              </a:extLst>
            </p:cNvPr>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4" name="円/楕円 338">
              <a:extLst>
                <a:ext uri="{FF2B5EF4-FFF2-40B4-BE49-F238E27FC236}">
                  <a16:creationId xmlns:a16="http://schemas.microsoft.com/office/drawing/2014/main" id="{2B9358A9-64B4-49B1-8C53-39B095D0944E}"/>
                </a:ext>
              </a:extLst>
            </p:cNvPr>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5" name="円/楕円 339">
              <a:extLst>
                <a:ext uri="{FF2B5EF4-FFF2-40B4-BE49-F238E27FC236}">
                  <a16:creationId xmlns:a16="http://schemas.microsoft.com/office/drawing/2014/main" id="{AFB97AD3-812F-49E1-9FD2-D5D541E90A4C}"/>
                </a:ext>
              </a:extLst>
            </p:cNvPr>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56" name="直線矢印コネクタ 155">
              <a:extLst>
                <a:ext uri="{FF2B5EF4-FFF2-40B4-BE49-F238E27FC236}">
                  <a16:creationId xmlns:a16="http://schemas.microsoft.com/office/drawing/2014/main" id="{DF44C3E2-F80C-48D8-83C8-3504E4E7D4C4}"/>
                </a:ext>
              </a:extLst>
            </p:cNvPr>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8" name="円/楕円 342">
              <a:extLst>
                <a:ext uri="{FF2B5EF4-FFF2-40B4-BE49-F238E27FC236}">
                  <a16:creationId xmlns:a16="http://schemas.microsoft.com/office/drawing/2014/main" id="{AF44BEB5-0A3E-46BB-AF1A-0853571F385E}"/>
                </a:ext>
              </a:extLst>
            </p:cNvPr>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343">
              <a:extLst>
                <a:ext uri="{FF2B5EF4-FFF2-40B4-BE49-F238E27FC236}">
                  <a16:creationId xmlns:a16="http://schemas.microsoft.com/office/drawing/2014/main" id="{C1910012-D9A6-44C4-B3EE-9C1F89EDD800}"/>
                </a:ext>
              </a:extLst>
            </p:cNvPr>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344">
              <a:extLst>
                <a:ext uri="{FF2B5EF4-FFF2-40B4-BE49-F238E27FC236}">
                  <a16:creationId xmlns:a16="http://schemas.microsoft.com/office/drawing/2014/main" id="{06848AAF-5038-4A81-A8DF-7CF437CD1154}"/>
                </a:ext>
              </a:extLst>
            </p:cNvPr>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1" name="直線矢印コネクタ 160">
              <a:extLst>
                <a:ext uri="{FF2B5EF4-FFF2-40B4-BE49-F238E27FC236}">
                  <a16:creationId xmlns:a16="http://schemas.microsoft.com/office/drawing/2014/main" id="{2240E4EC-118B-4319-9B3E-7F590C181722}"/>
                </a:ext>
              </a:extLst>
            </p:cNvPr>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210" name="グループ化 209">
            <a:extLst>
              <a:ext uri="{FF2B5EF4-FFF2-40B4-BE49-F238E27FC236}">
                <a16:creationId xmlns:a16="http://schemas.microsoft.com/office/drawing/2014/main" id="{D83F0E09-9A87-4664-9B7A-19060B84DAFD}"/>
              </a:ext>
            </a:extLst>
          </p:cNvPr>
          <p:cNvGrpSpPr/>
          <p:nvPr/>
        </p:nvGrpSpPr>
        <p:grpSpPr>
          <a:xfrm>
            <a:off x="5804543" y="4415967"/>
            <a:ext cx="2544332" cy="1081251"/>
            <a:chOff x="5719113" y="936717"/>
            <a:chExt cx="2544332" cy="1081251"/>
          </a:xfrm>
        </p:grpSpPr>
        <p:cxnSp>
          <p:nvCxnSpPr>
            <p:cNvPr id="211" name="直線コネクタ 210">
              <a:extLst>
                <a:ext uri="{FF2B5EF4-FFF2-40B4-BE49-F238E27FC236}">
                  <a16:creationId xmlns:a16="http://schemas.microsoft.com/office/drawing/2014/main" id="{A7EC1996-2A90-4C12-B586-5947A6C0C3A5}"/>
                </a:ext>
              </a:extLst>
            </p:cNvPr>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12" name="円/楕円 375">
              <a:extLst>
                <a:ext uri="{FF2B5EF4-FFF2-40B4-BE49-F238E27FC236}">
                  <a16:creationId xmlns:a16="http://schemas.microsoft.com/office/drawing/2014/main" id="{AF84FCCD-82D4-4CA4-9350-C547E68B4B3E}"/>
                </a:ext>
              </a:extLst>
            </p:cNvPr>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376">
              <a:extLst>
                <a:ext uri="{FF2B5EF4-FFF2-40B4-BE49-F238E27FC236}">
                  <a16:creationId xmlns:a16="http://schemas.microsoft.com/office/drawing/2014/main" id="{DB51BA6F-920F-41F8-87D6-B377507FE0E4}"/>
                </a:ext>
              </a:extLst>
            </p:cNvPr>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4" name="円/楕円 377">
              <a:extLst>
                <a:ext uri="{FF2B5EF4-FFF2-40B4-BE49-F238E27FC236}">
                  <a16:creationId xmlns:a16="http://schemas.microsoft.com/office/drawing/2014/main" id="{5E0D9844-16A0-4F89-B6E8-F783CD16EA42}"/>
                </a:ext>
              </a:extLst>
            </p:cNvPr>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5" name="円/楕円 378">
              <a:extLst>
                <a:ext uri="{FF2B5EF4-FFF2-40B4-BE49-F238E27FC236}">
                  <a16:creationId xmlns:a16="http://schemas.microsoft.com/office/drawing/2014/main" id="{67311BF1-68F2-49AA-A93C-BDDB1A8ECB69}"/>
                </a:ext>
              </a:extLst>
            </p:cNvPr>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6" name="円/楕円 380">
              <a:extLst>
                <a:ext uri="{FF2B5EF4-FFF2-40B4-BE49-F238E27FC236}">
                  <a16:creationId xmlns:a16="http://schemas.microsoft.com/office/drawing/2014/main" id="{B4D38294-7657-43D8-AC54-55B509DC611B}"/>
                </a:ext>
              </a:extLst>
            </p:cNvPr>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17" name="直線矢印コネクタ 216">
              <a:extLst>
                <a:ext uri="{FF2B5EF4-FFF2-40B4-BE49-F238E27FC236}">
                  <a16:creationId xmlns:a16="http://schemas.microsoft.com/office/drawing/2014/main" id="{79AE8585-2196-444B-AA1D-F0115C560011}"/>
                </a:ext>
              </a:extLst>
            </p:cNvPr>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8" name="直線矢印コネクタ 217">
              <a:extLst>
                <a:ext uri="{FF2B5EF4-FFF2-40B4-BE49-F238E27FC236}">
                  <a16:creationId xmlns:a16="http://schemas.microsoft.com/office/drawing/2014/main" id="{4C0E6215-AF1A-4041-A9F3-4ACDD5BBA153}"/>
                </a:ext>
              </a:extLst>
            </p:cNvPr>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9" name="直線矢印コネクタ 218">
              <a:extLst>
                <a:ext uri="{FF2B5EF4-FFF2-40B4-BE49-F238E27FC236}">
                  <a16:creationId xmlns:a16="http://schemas.microsoft.com/office/drawing/2014/main" id="{313B261D-23C1-4E81-B1B9-5C23497B129C}"/>
                </a:ext>
              </a:extLst>
            </p:cNvPr>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0" name="直線コネクタ 219">
              <a:extLst>
                <a:ext uri="{FF2B5EF4-FFF2-40B4-BE49-F238E27FC236}">
                  <a16:creationId xmlns:a16="http://schemas.microsoft.com/office/drawing/2014/main" id="{C8739B43-AAB1-4D30-9AC2-16F6FA514BE6}"/>
                </a:ext>
              </a:extLst>
            </p:cNvPr>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1" name="円/楕円 389">
              <a:extLst>
                <a:ext uri="{FF2B5EF4-FFF2-40B4-BE49-F238E27FC236}">
                  <a16:creationId xmlns:a16="http://schemas.microsoft.com/office/drawing/2014/main" id="{93CF1093-7874-45C3-8B4E-D2E366DAA250}"/>
                </a:ext>
              </a:extLst>
            </p:cNvPr>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2" name="円/楕円 390">
              <a:extLst>
                <a:ext uri="{FF2B5EF4-FFF2-40B4-BE49-F238E27FC236}">
                  <a16:creationId xmlns:a16="http://schemas.microsoft.com/office/drawing/2014/main" id="{974AC923-7A17-4343-A70F-AC28F4DA658C}"/>
                </a:ext>
              </a:extLst>
            </p:cNvPr>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3" name="円/楕円 409">
              <a:extLst>
                <a:ext uri="{FF2B5EF4-FFF2-40B4-BE49-F238E27FC236}">
                  <a16:creationId xmlns:a16="http://schemas.microsoft.com/office/drawing/2014/main" id="{5B7EEBB6-6875-4138-A5F4-BA2AE5834778}"/>
                </a:ext>
              </a:extLst>
            </p:cNvPr>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4" name="円/楕円 410">
              <a:extLst>
                <a:ext uri="{FF2B5EF4-FFF2-40B4-BE49-F238E27FC236}">
                  <a16:creationId xmlns:a16="http://schemas.microsoft.com/office/drawing/2014/main" id="{8BBBDE16-6093-466E-9EF8-5C13B91367E1}"/>
                </a:ext>
              </a:extLst>
            </p:cNvPr>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5" name="円/楕円 417">
              <a:extLst>
                <a:ext uri="{FF2B5EF4-FFF2-40B4-BE49-F238E27FC236}">
                  <a16:creationId xmlns:a16="http://schemas.microsoft.com/office/drawing/2014/main" id="{0D427E54-817A-4F23-A52B-374CC062C4A2}"/>
                </a:ext>
              </a:extLst>
            </p:cNvPr>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26" name="直線コネクタ 225">
              <a:extLst>
                <a:ext uri="{FF2B5EF4-FFF2-40B4-BE49-F238E27FC236}">
                  <a16:creationId xmlns:a16="http://schemas.microsoft.com/office/drawing/2014/main" id="{657A6D6D-0B6F-4C75-8A98-E2297DFA8866}"/>
                </a:ext>
              </a:extLst>
            </p:cNvPr>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7" name="円/楕円 424">
              <a:extLst>
                <a:ext uri="{FF2B5EF4-FFF2-40B4-BE49-F238E27FC236}">
                  <a16:creationId xmlns:a16="http://schemas.microsoft.com/office/drawing/2014/main" id="{8E41E9EA-7C8F-4A0D-B43B-CE46FD2E5E94}"/>
                </a:ext>
              </a:extLst>
            </p:cNvPr>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425">
              <a:extLst>
                <a:ext uri="{FF2B5EF4-FFF2-40B4-BE49-F238E27FC236}">
                  <a16:creationId xmlns:a16="http://schemas.microsoft.com/office/drawing/2014/main" id="{1FAD4A13-3817-4586-AC82-22D5F51E4E78}"/>
                </a:ext>
              </a:extLst>
            </p:cNvPr>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426">
              <a:extLst>
                <a:ext uri="{FF2B5EF4-FFF2-40B4-BE49-F238E27FC236}">
                  <a16:creationId xmlns:a16="http://schemas.microsoft.com/office/drawing/2014/main" id="{6B97A2CF-EDD1-49ED-822A-3F20BDC86637}"/>
                </a:ext>
              </a:extLst>
            </p:cNvPr>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427">
              <a:extLst>
                <a:ext uri="{FF2B5EF4-FFF2-40B4-BE49-F238E27FC236}">
                  <a16:creationId xmlns:a16="http://schemas.microsoft.com/office/drawing/2014/main" id="{79A92F77-2B1E-4412-B297-A28F8F86509D}"/>
                </a:ext>
              </a:extLst>
            </p:cNvPr>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1" name="円/楕円 428">
              <a:extLst>
                <a:ext uri="{FF2B5EF4-FFF2-40B4-BE49-F238E27FC236}">
                  <a16:creationId xmlns:a16="http://schemas.microsoft.com/office/drawing/2014/main" id="{F6316F73-A7E0-4F04-8D22-0B70933D905E}"/>
                </a:ext>
              </a:extLst>
            </p:cNvPr>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3" name="テキスト ボックス 2"/>
              <p:cNvSpPr txBox="1"/>
              <p:nvPr/>
            </p:nvSpPr>
            <p:spPr>
              <a:xfrm>
                <a:off x="4934158" y="1299411"/>
                <a:ext cx="4149662" cy="2246769"/>
              </a:xfrm>
              <a:prstGeom prst="rect">
                <a:avLst/>
              </a:prstGeom>
              <a:noFill/>
            </p:spPr>
            <p:txBody>
              <a:bodyPr wrap="none" rtlCol="0">
                <a:spAutoFit/>
              </a:bodyPr>
              <a:lstStyle/>
              <a:p>
                <a:r>
                  <a:rPr kumimoji="1" lang="ja-JP" altLang="en-US" sz="2800" dirty="0"/>
                  <a:t>長さ</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a:t>
                </a:r>
                <a:r>
                  <a:rPr kumimoji="1" lang="ja-JP" altLang="en-US" sz="2800" dirty="0" err="1"/>
                  <a:t>共通</a:t>
                </a:r>
                <a:r>
                  <a:rPr kumimoji="1" lang="ja-JP" altLang="en-US" sz="2800" dirty="0"/>
                  <a:t>上位列を</a:t>
                </a:r>
                <a:endParaRPr kumimoji="1" lang="en-US" altLang="ja-JP" sz="2800" dirty="0"/>
              </a:p>
              <a:p>
                <a:r>
                  <a:rPr kumimoji="1" lang="ja-JP" altLang="en-US" sz="2800" dirty="0"/>
                  <a:t>知っていると</a:t>
                </a:r>
                <a:endParaRPr kumimoji="1"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手までに</a:t>
                </a:r>
                <a:endParaRPr kumimoji="1" lang="en-US" altLang="ja-JP" sz="2800" dirty="0"/>
              </a:p>
              <a:p>
                <a:r>
                  <a:rPr kumimoji="1" lang="ja-JP" altLang="en-US" sz="2800" dirty="0"/>
                  <a:t>全ての頂点を</a:t>
                </a:r>
                <a:endParaRPr kumimoji="1" lang="en-US" altLang="ja-JP" sz="2800" dirty="0"/>
              </a:p>
              <a:p>
                <a:r>
                  <a:rPr lang="ja-JP" altLang="en-US" sz="2800" dirty="0"/>
                  <a:t>自分の領地にできる．</a:t>
                </a:r>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4934158" y="1299411"/>
                <a:ext cx="4149662" cy="2246769"/>
              </a:xfrm>
              <a:prstGeom prst="rect">
                <a:avLst/>
              </a:prstGeom>
              <a:blipFill rotWithShape="0">
                <a:blip r:embed="rId4"/>
                <a:stretch>
                  <a:fillRect l="-2937" t="-3523" r="-1468" b="-5691"/>
                </a:stretch>
              </a:blipFill>
            </p:spPr>
            <p:txBody>
              <a:bodyPr/>
              <a:lstStyle/>
              <a:p>
                <a:r>
                  <a:rPr lang="ja-JP" altLang="en-US">
                    <a:noFill/>
                  </a:rPr>
                  <a:t> </a:t>
                </a:r>
              </a:p>
            </p:txBody>
          </p:sp>
        </mc:Fallback>
      </mc:AlternateContent>
      <p:sp>
        <p:nvSpPr>
          <p:cNvPr id="80" name="円/楕円 79"/>
          <p:cNvSpPr/>
          <p:nvPr/>
        </p:nvSpPr>
        <p:spPr>
          <a:xfrm>
            <a:off x="4114144" y="1415645"/>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1" name="円/楕円 80"/>
          <p:cNvSpPr/>
          <p:nvPr/>
        </p:nvSpPr>
        <p:spPr>
          <a:xfrm>
            <a:off x="4114144" y="2469408"/>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82" name="円/楕円 81"/>
          <p:cNvSpPr/>
          <p:nvPr/>
        </p:nvSpPr>
        <p:spPr>
          <a:xfrm>
            <a:off x="4114144" y="3523171"/>
            <a:ext cx="468000" cy="46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811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先行研究の説明</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76" name="円/楕円 75"/>
          <p:cNvSpPr/>
          <p:nvPr/>
        </p:nvSpPr>
        <p:spPr>
          <a:xfrm>
            <a:off x="7600184"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7600184"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8655975"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888184" y="1366875"/>
            <a:ext cx="767791" cy="133653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888184" y="1937645"/>
            <a:ext cx="767791" cy="76576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6825467"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6825467"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7210361"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7071290"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7071290"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7456184"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7456184"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6055679"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6055679"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6440573"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6301502"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6301502"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0" name="円/楕円 139"/>
          <p:cNvSpPr/>
          <p:nvPr/>
        </p:nvSpPr>
        <p:spPr>
          <a:xfrm>
            <a:off x="5280962" y="122287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1" name="円/楕円 140"/>
          <p:cNvSpPr/>
          <p:nvPr/>
        </p:nvSpPr>
        <p:spPr>
          <a:xfrm>
            <a:off x="5280962" y="179364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2" name="円/楕円 141"/>
          <p:cNvSpPr/>
          <p:nvPr/>
        </p:nvSpPr>
        <p:spPr>
          <a:xfrm>
            <a:off x="5665856" y="150564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43" name="直線コネクタ 142"/>
          <p:cNvCxnSpPr>
            <a:stCxn id="140" idx="5"/>
            <a:endCxn id="142" idx="1"/>
          </p:cNvCxnSpPr>
          <p:nvPr/>
        </p:nvCxnSpPr>
        <p:spPr>
          <a:xfrm>
            <a:off x="5526785"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4" name="直線コネクタ 143"/>
          <p:cNvCxnSpPr>
            <a:stCxn id="141" idx="7"/>
            <a:endCxn id="142" idx="3"/>
          </p:cNvCxnSpPr>
          <p:nvPr/>
        </p:nvCxnSpPr>
        <p:spPr>
          <a:xfrm flipV="1">
            <a:off x="5526785"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142" idx="7"/>
          </p:cNvCxnSpPr>
          <p:nvPr/>
        </p:nvCxnSpPr>
        <p:spPr>
          <a:xfrm flipH="1">
            <a:off x="5911679" y="146869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142" idx="5"/>
          </p:cNvCxnSpPr>
          <p:nvPr/>
        </p:nvCxnSpPr>
        <p:spPr>
          <a:xfrm flipH="1" flipV="1">
            <a:off x="5911679" y="175146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6686396" y="146869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6686396" y="175146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2" name="円/楕円 161"/>
          <p:cNvSpPr/>
          <p:nvPr/>
        </p:nvSpPr>
        <p:spPr>
          <a:xfrm>
            <a:off x="7600184"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3" name="円/楕円 162"/>
          <p:cNvSpPr/>
          <p:nvPr/>
        </p:nvSpPr>
        <p:spPr>
          <a:xfrm>
            <a:off x="7600184"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4" name="円/楕円 163"/>
          <p:cNvSpPr/>
          <p:nvPr/>
        </p:nvSpPr>
        <p:spPr>
          <a:xfrm>
            <a:off x="6825467"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5" name="円/楕円 164"/>
          <p:cNvSpPr/>
          <p:nvPr/>
        </p:nvSpPr>
        <p:spPr>
          <a:xfrm>
            <a:off x="6825467"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6" name="円/楕円 165"/>
          <p:cNvSpPr/>
          <p:nvPr/>
        </p:nvSpPr>
        <p:spPr>
          <a:xfrm>
            <a:off x="7210361"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7" name="直線コネクタ 166"/>
          <p:cNvCxnSpPr>
            <a:stCxn id="164" idx="5"/>
            <a:endCxn id="166" idx="1"/>
          </p:cNvCxnSpPr>
          <p:nvPr/>
        </p:nvCxnSpPr>
        <p:spPr>
          <a:xfrm>
            <a:off x="7071290"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p:cNvCxnSpPr>
            <a:stCxn id="165" idx="7"/>
            <a:endCxn id="166" idx="3"/>
          </p:cNvCxnSpPr>
          <p:nvPr/>
        </p:nvCxnSpPr>
        <p:spPr>
          <a:xfrm flipV="1">
            <a:off x="7071290"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9" name="直線コネクタ 168"/>
          <p:cNvCxnSpPr>
            <a:stCxn id="162" idx="3"/>
            <a:endCxn id="166" idx="7"/>
          </p:cNvCxnSpPr>
          <p:nvPr/>
        </p:nvCxnSpPr>
        <p:spPr>
          <a:xfrm flipH="1">
            <a:off x="7456184"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0" name="直線コネクタ 169"/>
          <p:cNvCxnSpPr>
            <a:stCxn id="163" idx="1"/>
            <a:endCxn id="166" idx="5"/>
          </p:cNvCxnSpPr>
          <p:nvPr/>
        </p:nvCxnSpPr>
        <p:spPr>
          <a:xfrm flipH="1" flipV="1">
            <a:off x="7456184"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1" name="円/楕円 170"/>
          <p:cNvSpPr/>
          <p:nvPr/>
        </p:nvSpPr>
        <p:spPr>
          <a:xfrm>
            <a:off x="6055679"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2" name="円/楕円 171"/>
          <p:cNvSpPr/>
          <p:nvPr/>
        </p:nvSpPr>
        <p:spPr>
          <a:xfrm>
            <a:off x="6055679"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3" name="円/楕円 172"/>
          <p:cNvSpPr/>
          <p:nvPr/>
        </p:nvSpPr>
        <p:spPr>
          <a:xfrm>
            <a:off x="6440573"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4" name="直線コネクタ 173"/>
          <p:cNvCxnSpPr>
            <a:stCxn id="171" idx="5"/>
            <a:endCxn id="173" idx="1"/>
          </p:cNvCxnSpPr>
          <p:nvPr/>
        </p:nvCxnSpPr>
        <p:spPr>
          <a:xfrm>
            <a:off x="6301502"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5" name="直線コネクタ 174"/>
          <p:cNvCxnSpPr>
            <a:stCxn id="172" idx="7"/>
            <a:endCxn id="173" idx="3"/>
          </p:cNvCxnSpPr>
          <p:nvPr/>
        </p:nvCxnSpPr>
        <p:spPr>
          <a:xfrm flipV="1">
            <a:off x="6301502"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6" name="円/楕円 175"/>
          <p:cNvSpPr/>
          <p:nvPr/>
        </p:nvSpPr>
        <p:spPr>
          <a:xfrm>
            <a:off x="5280962" y="227663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7" name="円/楕円 176"/>
          <p:cNvSpPr/>
          <p:nvPr/>
        </p:nvSpPr>
        <p:spPr>
          <a:xfrm>
            <a:off x="5280962" y="284740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78" name="円/楕円 177"/>
          <p:cNvSpPr/>
          <p:nvPr/>
        </p:nvSpPr>
        <p:spPr>
          <a:xfrm>
            <a:off x="5665856" y="2559408"/>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79" name="直線コネクタ 178"/>
          <p:cNvCxnSpPr>
            <a:stCxn id="176" idx="5"/>
            <a:endCxn id="178" idx="1"/>
          </p:cNvCxnSpPr>
          <p:nvPr/>
        </p:nvCxnSpPr>
        <p:spPr>
          <a:xfrm>
            <a:off x="5526785"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0" name="直線コネクタ 179"/>
          <p:cNvCxnSpPr>
            <a:stCxn id="177" idx="7"/>
            <a:endCxn id="178" idx="3"/>
          </p:cNvCxnSpPr>
          <p:nvPr/>
        </p:nvCxnSpPr>
        <p:spPr>
          <a:xfrm flipV="1">
            <a:off x="5526785"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1" name="直線コネクタ 180"/>
          <p:cNvCxnSpPr>
            <a:stCxn id="171" idx="3"/>
            <a:endCxn id="178" idx="7"/>
          </p:cNvCxnSpPr>
          <p:nvPr/>
        </p:nvCxnSpPr>
        <p:spPr>
          <a:xfrm flipH="1">
            <a:off x="5911679" y="2522461"/>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2" name="直線コネクタ 181"/>
          <p:cNvCxnSpPr>
            <a:stCxn id="172" idx="1"/>
            <a:endCxn id="178" idx="5"/>
          </p:cNvCxnSpPr>
          <p:nvPr/>
        </p:nvCxnSpPr>
        <p:spPr>
          <a:xfrm flipH="1" flipV="1">
            <a:off x="5911679" y="2805231"/>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3" name="直線コネクタ 182"/>
          <p:cNvCxnSpPr>
            <a:stCxn id="173" idx="7"/>
            <a:endCxn id="164" idx="3"/>
          </p:cNvCxnSpPr>
          <p:nvPr/>
        </p:nvCxnSpPr>
        <p:spPr>
          <a:xfrm flipV="1">
            <a:off x="6686396" y="2522461"/>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4" name="直線コネクタ 183"/>
          <p:cNvCxnSpPr>
            <a:stCxn id="173" idx="5"/>
            <a:endCxn id="165" idx="1"/>
          </p:cNvCxnSpPr>
          <p:nvPr/>
        </p:nvCxnSpPr>
        <p:spPr>
          <a:xfrm>
            <a:off x="6686396" y="2805231"/>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7600184"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7600184"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6825467"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6825467"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7210361"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7071290"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7071290"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7456184"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7456184"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6055679"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6055679"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6440573"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6301502"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6301502"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01" name="円/楕円 200"/>
          <p:cNvSpPr/>
          <p:nvPr/>
        </p:nvSpPr>
        <p:spPr>
          <a:xfrm>
            <a:off x="5280962" y="334113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2" name="円/楕円 201"/>
          <p:cNvSpPr/>
          <p:nvPr/>
        </p:nvSpPr>
        <p:spPr>
          <a:xfrm>
            <a:off x="5280962" y="391190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03" name="円/楕円 202"/>
          <p:cNvSpPr/>
          <p:nvPr/>
        </p:nvSpPr>
        <p:spPr>
          <a:xfrm>
            <a:off x="5665856" y="362390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04" name="直線コネクタ 203"/>
          <p:cNvCxnSpPr>
            <a:stCxn id="201" idx="5"/>
            <a:endCxn id="203" idx="1"/>
          </p:cNvCxnSpPr>
          <p:nvPr/>
        </p:nvCxnSpPr>
        <p:spPr>
          <a:xfrm>
            <a:off x="5526785"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5" name="直線コネクタ 204"/>
          <p:cNvCxnSpPr>
            <a:stCxn id="202" idx="7"/>
            <a:endCxn id="203" idx="3"/>
          </p:cNvCxnSpPr>
          <p:nvPr/>
        </p:nvCxnSpPr>
        <p:spPr>
          <a:xfrm flipV="1">
            <a:off x="5526785"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03" idx="7"/>
          </p:cNvCxnSpPr>
          <p:nvPr/>
        </p:nvCxnSpPr>
        <p:spPr>
          <a:xfrm flipH="1">
            <a:off x="5911679" y="358695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03" idx="5"/>
          </p:cNvCxnSpPr>
          <p:nvPr/>
        </p:nvCxnSpPr>
        <p:spPr>
          <a:xfrm flipH="1" flipV="1">
            <a:off x="5911679" y="386972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6686396" y="358695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6686396" y="386972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4" name="直線コネクタ 233"/>
          <p:cNvCxnSpPr>
            <a:stCxn id="162" idx="6"/>
            <a:endCxn id="79" idx="2"/>
          </p:cNvCxnSpPr>
          <p:nvPr/>
        </p:nvCxnSpPr>
        <p:spPr>
          <a:xfrm>
            <a:off x="7888184" y="2420638"/>
            <a:ext cx="767791"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7" name="直線コネクタ 236"/>
          <p:cNvCxnSpPr>
            <a:stCxn id="163" idx="6"/>
            <a:endCxn id="79" idx="2"/>
          </p:cNvCxnSpPr>
          <p:nvPr/>
        </p:nvCxnSpPr>
        <p:spPr>
          <a:xfrm flipV="1">
            <a:off x="7888184" y="2703408"/>
            <a:ext cx="767791"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888184" y="2703408"/>
            <a:ext cx="767791" cy="78172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888184" y="2703408"/>
            <a:ext cx="767791" cy="135249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0" name="円/楕円 269"/>
          <p:cNvSpPr/>
          <p:nvPr/>
        </p:nvSpPr>
        <p:spPr>
          <a:xfrm>
            <a:off x="8226940" y="4143880"/>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72" name="直線コネクタ 271"/>
          <p:cNvCxnSpPr>
            <a:stCxn id="79" idx="4"/>
            <a:endCxn id="270" idx="0"/>
          </p:cNvCxnSpPr>
          <p:nvPr/>
        </p:nvCxnSpPr>
        <p:spPr>
          <a:xfrm flipH="1">
            <a:off x="8662901" y="2847408"/>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a:extLst>
              <a:ext uri="{FF2B5EF4-FFF2-40B4-BE49-F238E27FC236}">
                <a16:creationId xmlns:a16="http://schemas.microsoft.com/office/drawing/2014/main" id="{7DC8D6F6-61A8-416F-A0EA-87143F4D8420}"/>
              </a:ext>
            </a:extLst>
          </p:cNvPr>
          <p:cNvSpPr txBox="1"/>
          <p:nvPr/>
        </p:nvSpPr>
        <p:spPr>
          <a:xfrm>
            <a:off x="2583402" y="4055900"/>
            <a:ext cx="184731" cy="369332"/>
          </a:xfrm>
          <a:prstGeom prst="rect">
            <a:avLst/>
          </a:prstGeom>
          <a:noFill/>
        </p:spPr>
        <p:txBody>
          <a:bodyPr wrap="none" rtlCol="0">
            <a:spAutoFit/>
          </a:bodyPr>
          <a:lstStyle/>
          <a:p>
            <a:endParaRPr kumimoji="1" lang="ja-JP" altLang="en-US" dirty="0"/>
          </a:p>
        </p:txBody>
      </p:sp>
      <p:cxnSp>
        <p:nvCxnSpPr>
          <p:cNvPr id="153" name="直線矢印コネクタ 152">
            <a:extLst>
              <a:ext uri="{FF2B5EF4-FFF2-40B4-BE49-F238E27FC236}">
                <a16:creationId xmlns:a16="http://schemas.microsoft.com/office/drawing/2014/main" id="{86E728F6-31EF-48AD-BBD0-FAF68FF145B2}"/>
              </a:ext>
            </a:extLst>
          </p:cNvPr>
          <p:cNvCxnSpPr/>
          <p:nvPr/>
        </p:nvCxnSpPr>
        <p:spPr>
          <a:xfrm flipV="1">
            <a:off x="3992823" y="5173341"/>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4" name="グループ化 153"/>
          <p:cNvGrpSpPr/>
          <p:nvPr/>
        </p:nvGrpSpPr>
        <p:grpSpPr>
          <a:xfrm>
            <a:off x="1240157" y="5711056"/>
            <a:ext cx="2611052" cy="732526"/>
            <a:chOff x="3463945" y="1870890"/>
            <a:chExt cx="2172228" cy="732526"/>
          </a:xfrm>
        </p:grpSpPr>
        <p:sp>
          <p:nvSpPr>
            <p:cNvPr id="155" name="左中かっこ 154"/>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6" name="テキスト ボックス 155">
                  <a:extLst>
                    <a:ext uri="{FF2B5EF4-FFF2-40B4-BE49-F238E27FC236}">
                      <a16:creationId xmlns:a16="http://schemas.microsoft.com/office/drawing/2014/main" id="{E4C3C1CC-7DFB-4879-9982-E12AF92D5157}"/>
                    </a:ext>
                  </a:extLst>
                </p:cNvPr>
                <p:cNvSpPr txBox="1"/>
                <p:nvPr/>
              </p:nvSpPr>
              <p:spPr>
                <a:xfrm>
                  <a:off x="4356325" y="2080196"/>
                  <a:ext cx="42205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𝑡</m:t>
                        </m:r>
                      </m:oMath>
                    </m:oMathPara>
                  </a14:m>
                  <a:endParaRPr kumimoji="1" lang="ja-JP" altLang="en-US" sz="2800" dirty="0"/>
                </a:p>
              </p:txBody>
            </p:sp>
          </mc:Choice>
          <mc:Fallback xmlns="">
            <p:sp>
              <p:nvSpPr>
                <p:cNvPr id="518" name="テキスト ボックス 517">
                  <a:extLst>
                    <a:ext uri="{FF2B5EF4-FFF2-40B4-BE49-F238E27FC236}">
                      <a16:creationId xmlns:a16="http://schemas.microsoft.com/office/drawing/2014/main" xmlns:a14="http://schemas.microsoft.com/office/drawing/2010/main" xmlns="" id="{E4C3C1CC-7DFB-4879-9982-E12AF92D5157}"/>
                    </a:ext>
                  </a:extLst>
                </p:cNvPr>
                <p:cNvSpPr txBox="1">
                  <a:spLocks noRot="1" noChangeAspect="1" noMove="1" noResize="1" noEditPoints="1" noAdjustHandles="1" noChangeArrowheads="1" noChangeShapeType="1" noTextEdit="1"/>
                </p:cNvSpPr>
                <p:nvPr/>
              </p:nvSpPr>
              <p:spPr>
                <a:xfrm>
                  <a:off x="4356325" y="2080196"/>
                  <a:ext cx="422059" cy="523220"/>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157" name="円/楕円 156"/>
          <p:cNvSpPr/>
          <p:nvPr/>
        </p:nvSpPr>
        <p:spPr>
          <a:xfrm>
            <a:off x="3563209"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8" name="円/楕円 157"/>
          <p:cNvSpPr/>
          <p:nvPr/>
        </p:nvSpPr>
        <p:spPr>
          <a:xfrm>
            <a:off x="3563209"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59" name="円/楕円 158"/>
          <p:cNvSpPr/>
          <p:nvPr/>
        </p:nvSpPr>
        <p:spPr>
          <a:xfrm>
            <a:off x="278849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0" name="円/楕円 159"/>
          <p:cNvSpPr/>
          <p:nvPr/>
        </p:nvSpPr>
        <p:spPr>
          <a:xfrm>
            <a:off x="278849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2" name="円/楕円 211"/>
          <p:cNvSpPr/>
          <p:nvPr/>
        </p:nvSpPr>
        <p:spPr>
          <a:xfrm>
            <a:off x="2018704"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3" name="円/楕円 212"/>
          <p:cNvSpPr/>
          <p:nvPr/>
        </p:nvSpPr>
        <p:spPr>
          <a:xfrm>
            <a:off x="2018704"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7" name="円/楕円 216"/>
          <p:cNvSpPr/>
          <p:nvPr/>
        </p:nvSpPr>
        <p:spPr>
          <a:xfrm>
            <a:off x="124398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18" name="円/楕円 217"/>
          <p:cNvSpPr/>
          <p:nvPr/>
        </p:nvSpPr>
        <p:spPr>
          <a:xfrm>
            <a:off x="124398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6" name="円/楕円 225"/>
          <p:cNvSpPr/>
          <p:nvPr/>
        </p:nvSpPr>
        <p:spPr>
          <a:xfrm>
            <a:off x="7113467"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7" name="円/楕円 226"/>
          <p:cNvSpPr/>
          <p:nvPr/>
        </p:nvSpPr>
        <p:spPr>
          <a:xfrm>
            <a:off x="7113467"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8" name="円/楕円 227"/>
          <p:cNvSpPr/>
          <p:nvPr/>
        </p:nvSpPr>
        <p:spPr>
          <a:xfrm>
            <a:off x="6338750"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29" name="円/楕円 228"/>
          <p:cNvSpPr/>
          <p:nvPr/>
        </p:nvSpPr>
        <p:spPr>
          <a:xfrm>
            <a:off x="6338750"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0" name="円/楕円 229"/>
          <p:cNvSpPr/>
          <p:nvPr/>
        </p:nvSpPr>
        <p:spPr>
          <a:xfrm>
            <a:off x="6723644"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31" name="直線コネクタ 230"/>
          <p:cNvCxnSpPr>
            <a:stCxn id="228" idx="5"/>
            <a:endCxn id="230" idx="1"/>
          </p:cNvCxnSpPr>
          <p:nvPr/>
        </p:nvCxnSpPr>
        <p:spPr>
          <a:xfrm>
            <a:off x="6584573"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2" name="直線コネクタ 231"/>
          <p:cNvCxnSpPr>
            <a:stCxn id="229" idx="7"/>
            <a:endCxn id="230" idx="3"/>
          </p:cNvCxnSpPr>
          <p:nvPr/>
        </p:nvCxnSpPr>
        <p:spPr>
          <a:xfrm flipV="1">
            <a:off x="6584573"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3" name="直線コネクタ 232"/>
          <p:cNvCxnSpPr>
            <a:stCxn id="226" idx="3"/>
            <a:endCxn id="230" idx="7"/>
          </p:cNvCxnSpPr>
          <p:nvPr/>
        </p:nvCxnSpPr>
        <p:spPr>
          <a:xfrm flipH="1">
            <a:off x="6969467"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5" name="直線コネクタ 234"/>
          <p:cNvCxnSpPr>
            <a:stCxn id="227" idx="1"/>
            <a:endCxn id="230" idx="5"/>
          </p:cNvCxnSpPr>
          <p:nvPr/>
        </p:nvCxnSpPr>
        <p:spPr>
          <a:xfrm flipH="1" flipV="1">
            <a:off x="6969467"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6" name="円/楕円 235"/>
          <p:cNvSpPr/>
          <p:nvPr/>
        </p:nvSpPr>
        <p:spPr>
          <a:xfrm>
            <a:off x="5568962"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8" name="円/楕円 237"/>
          <p:cNvSpPr/>
          <p:nvPr/>
        </p:nvSpPr>
        <p:spPr>
          <a:xfrm>
            <a:off x="5568962"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39" name="円/楕円 238"/>
          <p:cNvSpPr/>
          <p:nvPr/>
        </p:nvSpPr>
        <p:spPr>
          <a:xfrm>
            <a:off x="5953856"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1" name="直線コネクタ 240"/>
          <p:cNvCxnSpPr>
            <a:stCxn id="236" idx="5"/>
            <a:endCxn id="239" idx="1"/>
          </p:cNvCxnSpPr>
          <p:nvPr/>
        </p:nvCxnSpPr>
        <p:spPr>
          <a:xfrm>
            <a:off x="5814785"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2" name="直線コネクタ 241"/>
          <p:cNvCxnSpPr>
            <a:stCxn id="238" idx="7"/>
            <a:endCxn id="239" idx="3"/>
          </p:cNvCxnSpPr>
          <p:nvPr/>
        </p:nvCxnSpPr>
        <p:spPr>
          <a:xfrm flipV="1">
            <a:off x="5814785"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44" name="円/楕円 243"/>
          <p:cNvSpPr/>
          <p:nvPr/>
        </p:nvSpPr>
        <p:spPr>
          <a:xfrm>
            <a:off x="4794245" y="4731780"/>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5" name="円/楕円 244"/>
          <p:cNvSpPr/>
          <p:nvPr/>
        </p:nvSpPr>
        <p:spPr>
          <a:xfrm>
            <a:off x="4794245" y="5302550"/>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46" name="円/楕円 245"/>
          <p:cNvSpPr/>
          <p:nvPr/>
        </p:nvSpPr>
        <p:spPr>
          <a:xfrm>
            <a:off x="5179139" y="5014550"/>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47" name="直線コネクタ 246"/>
          <p:cNvCxnSpPr>
            <a:stCxn id="244" idx="5"/>
            <a:endCxn id="246" idx="1"/>
          </p:cNvCxnSpPr>
          <p:nvPr/>
        </p:nvCxnSpPr>
        <p:spPr>
          <a:xfrm>
            <a:off x="5040068"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8" name="直線コネクタ 247"/>
          <p:cNvCxnSpPr>
            <a:stCxn id="245" idx="7"/>
            <a:endCxn id="246" idx="3"/>
          </p:cNvCxnSpPr>
          <p:nvPr/>
        </p:nvCxnSpPr>
        <p:spPr>
          <a:xfrm flipV="1">
            <a:off x="5040068"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9" name="直線コネクタ 248"/>
          <p:cNvCxnSpPr>
            <a:stCxn id="236" idx="3"/>
            <a:endCxn id="246" idx="7"/>
          </p:cNvCxnSpPr>
          <p:nvPr/>
        </p:nvCxnSpPr>
        <p:spPr>
          <a:xfrm flipH="1">
            <a:off x="5424962" y="4977603"/>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0" name="直線コネクタ 249"/>
          <p:cNvCxnSpPr>
            <a:stCxn id="238" idx="1"/>
            <a:endCxn id="246" idx="5"/>
          </p:cNvCxnSpPr>
          <p:nvPr/>
        </p:nvCxnSpPr>
        <p:spPr>
          <a:xfrm flipH="1" flipV="1">
            <a:off x="5424962" y="5260373"/>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1" name="直線コネクタ 250"/>
          <p:cNvCxnSpPr>
            <a:stCxn id="239" idx="7"/>
            <a:endCxn id="228" idx="3"/>
          </p:cNvCxnSpPr>
          <p:nvPr/>
        </p:nvCxnSpPr>
        <p:spPr>
          <a:xfrm flipV="1">
            <a:off x="6199679" y="4977603"/>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2" name="直線コネクタ 251"/>
          <p:cNvCxnSpPr>
            <a:stCxn id="239" idx="5"/>
            <a:endCxn id="229" idx="1"/>
          </p:cNvCxnSpPr>
          <p:nvPr/>
        </p:nvCxnSpPr>
        <p:spPr>
          <a:xfrm>
            <a:off x="6199679" y="5260373"/>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4" name="テキスト ボックス 253"/>
              <p:cNvSpPr txBox="1"/>
              <p:nvPr/>
            </p:nvSpPr>
            <p:spPr>
              <a:xfrm>
                <a:off x="424962" y="1366875"/>
                <a:ext cx="3493264" cy="2246769"/>
              </a:xfrm>
              <a:prstGeom prst="rect">
                <a:avLst/>
              </a:prstGeom>
              <a:noFill/>
            </p:spPr>
            <p:txBody>
              <a:bodyPr wrap="none" rtlCol="0">
                <a:spAutoFit/>
              </a:bodyPr>
              <a:lstStyle/>
              <a:p>
                <a:r>
                  <a:rPr kumimoji="1" lang="ja-JP" altLang="en-US" sz="2800" dirty="0"/>
                  <a:t>黒か白，</a:t>
                </a:r>
                <a:r>
                  <a:rPr kumimoji="1" lang="ja-JP" altLang="en-US" sz="2800" dirty="0">
                    <a:solidFill>
                      <a:srgbClr val="0070C0"/>
                    </a:solidFill>
                  </a:rPr>
                  <a:t>青</a:t>
                </a:r>
                <a:r>
                  <a:rPr kumimoji="1" lang="ja-JP" altLang="en-US" sz="2800" dirty="0"/>
                  <a:t>の順番で</a:t>
                </a:r>
                <a:endParaRPr kumimoji="1" lang="en-US" altLang="ja-JP" sz="2800" dirty="0"/>
              </a:p>
              <a:p>
                <a:r>
                  <a:rPr lang="ja-JP" altLang="en-US" sz="2800" dirty="0"/>
                  <a:t>色を宣言すると</a:t>
                </a:r>
                <a:endParaRPr lang="en-US" altLang="ja-JP" sz="2800" dirty="0"/>
              </a:p>
              <a:p>
                <a14:m>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−1</m:t>
                    </m:r>
                  </m:oMath>
                </a14:m>
                <a:r>
                  <a:rPr kumimoji="1" lang="ja-JP" altLang="en-US" sz="2800" dirty="0"/>
                  <a:t>手で</a:t>
                </a:r>
                <a:endParaRPr kumimoji="1" lang="en-US" altLang="ja-JP" sz="2800" dirty="0"/>
              </a:p>
              <a:p>
                <a:r>
                  <a:rPr lang="ja-JP" altLang="en-US" sz="2800" dirty="0"/>
                  <a:t>一番左の頂点まで</a:t>
                </a:r>
                <a:endParaRPr kumimoji="1" lang="en-US" altLang="ja-JP" sz="2800" dirty="0"/>
              </a:p>
              <a:p>
                <a:r>
                  <a:rPr lang="ja-JP" altLang="en-US" sz="2800" dirty="0"/>
                  <a:t>自分の領地にできる．</a:t>
                </a:r>
                <a:endParaRPr kumimoji="1" lang="ja-JP" altLang="en-US" sz="2800" dirty="0"/>
              </a:p>
            </p:txBody>
          </p:sp>
        </mc:Choice>
        <mc:Fallback xmlns="">
          <p:sp>
            <p:nvSpPr>
              <p:cNvPr id="254" name="テキスト ボックス 253"/>
              <p:cNvSpPr txBox="1">
                <a:spLocks noRot="1" noChangeAspect="1" noMove="1" noResize="1" noEditPoints="1" noAdjustHandles="1" noChangeArrowheads="1" noChangeShapeType="1" noTextEdit="1"/>
              </p:cNvSpPr>
              <p:nvPr/>
            </p:nvSpPr>
            <p:spPr>
              <a:xfrm>
                <a:off x="424962" y="1366875"/>
                <a:ext cx="3493264" cy="2246769"/>
              </a:xfrm>
              <a:prstGeom prst="rect">
                <a:avLst/>
              </a:prstGeom>
              <a:blipFill rotWithShape="0">
                <a:blip r:embed="rId11"/>
                <a:stretch>
                  <a:fillRect l="-3665" t="-3523" r="-2094" b="-5691"/>
                </a:stretch>
              </a:blipFill>
            </p:spPr>
            <p:txBody>
              <a:bodyPr/>
              <a:lstStyle/>
              <a:p>
                <a:r>
                  <a:rPr lang="ja-JP" altLang="en-US">
                    <a:noFill/>
                  </a:rPr>
                  <a:t> </a:t>
                </a:r>
              </a:p>
            </p:txBody>
          </p:sp>
        </mc:Fallback>
      </mc:AlternateContent>
      <p:cxnSp>
        <p:nvCxnSpPr>
          <p:cNvPr id="258" name="直線コネクタ 257"/>
          <p:cNvCxnSpPr/>
          <p:nvPr/>
        </p:nvCxnSpPr>
        <p:spPr>
          <a:xfrm flipV="1">
            <a:off x="4582144" y="1366875"/>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p:nvPr/>
        </p:nvCxnSpPr>
        <p:spPr>
          <a:xfrm>
            <a:off x="4582144" y="1649645"/>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0" name="直線コネクタ 259"/>
          <p:cNvCxnSpPr/>
          <p:nvPr/>
        </p:nvCxnSpPr>
        <p:spPr>
          <a:xfrm flipV="1">
            <a:off x="4582144" y="2420638"/>
            <a:ext cx="698818" cy="2827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1" name="直線コネクタ 260"/>
          <p:cNvCxnSpPr/>
          <p:nvPr/>
        </p:nvCxnSpPr>
        <p:spPr>
          <a:xfrm>
            <a:off x="4582144" y="2703408"/>
            <a:ext cx="698818" cy="288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2" name="直線コネクタ 261"/>
          <p:cNvCxnSpPr/>
          <p:nvPr/>
        </p:nvCxnSpPr>
        <p:spPr>
          <a:xfrm flipV="1">
            <a:off x="4582144" y="3485130"/>
            <a:ext cx="698818" cy="27204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p:nvPr/>
        </p:nvCxnSpPr>
        <p:spPr>
          <a:xfrm>
            <a:off x="4582144" y="3757171"/>
            <a:ext cx="698818" cy="2987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65" name="グループ化 264"/>
          <p:cNvGrpSpPr/>
          <p:nvPr/>
        </p:nvGrpSpPr>
        <p:grpSpPr>
          <a:xfrm>
            <a:off x="4790415" y="5711056"/>
            <a:ext cx="2611052" cy="732526"/>
            <a:chOff x="3463945" y="1870890"/>
            <a:chExt cx="2172228" cy="732526"/>
          </a:xfrm>
        </p:grpSpPr>
        <p:sp>
          <p:nvSpPr>
            <p:cNvPr id="266" name="左中かっこ 265"/>
            <p:cNvSpPr/>
            <p:nvPr/>
          </p:nvSpPr>
          <p:spPr>
            <a:xfrm rot="16200000">
              <a:off x="4432695" y="902140"/>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7" name="テキスト ボックス 266">
                  <a:extLst>
                    <a:ext uri="{FF2B5EF4-FFF2-40B4-BE49-F238E27FC236}">
                      <a16:creationId xmlns:a16="http://schemas.microsoft.com/office/drawing/2014/main" id="{E4C3C1CC-7DFB-4879-9982-E12AF92D5157}"/>
                    </a:ext>
                  </a:extLst>
                </p:cNvPr>
                <p:cNvSpPr txBox="1"/>
                <p:nvPr/>
              </p:nvSpPr>
              <p:spPr>
                <a:xfrm>
                  <a:off x="4032017" y="2080196"/>
                  <a:ext cx="107533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dirty="0" smtClean="0">
                            <a:latin typeface="Cambria Math" panose="02040503050406030204" pitchFamily="18" charset="0"/>
                          </a:rPr>
                          <m:t>2</m:t>
                        </m:r>
                        <m:r>
                          <a:rPr lang="en-US" altLang="ja-JP" sz="2800" b="0" i="1" dirty="0" smtClean="0">
                            <a:latin typeface="Cambria Math" panose="02040503050406030204" pitchFamily="18" charset="0"/>
                          </a:rPr>
                          <m:t>𝑡</m:t>
                        </m:r>
                        <m:r>
                          <a:rPr lang="en-US" altLang="ja-JP" sz="2800" b="0" i="1" dirty="0" smtClean="0">
                            <a:latin typeface="Cambria Math" panose="02040503050406030204" pitchFamily="18" charset="0"/>
                          </a:rPr>
                          <m:t>−1</m:t>
                        </m:r>
                      </m:oMath>
                    </m:oMathPara>
                  </a14:m>
                  <a:endParaRPr kumimoji="1" lang="ja-JP" altLang="en-US" sz="2800" dirty="0"/>
                </a:p>
              </p:txBody>
            </p:sp>
          </mc:Choice>
          <mc:Fallback xmlns="">
            <p:sp>
              <p:nvSpPr>
                <p:cNvPr id="267" name="テキスト ボックス 266">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4032017" y="2080196"/>
                  <a:ext cx="1075339" cy="523220"/>
                </a:xfrm>
                <a:prstGeom prst="rect">
                  <a:avLst/>
                </a:prstGeom>
                <a:blipFill rotWithShape="0">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98823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5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899428"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 name="タイトル 1"/>
          <p:cNvSpPr>
            <a:spLocks noGrp="1"/>
          </p:cNvSpPr>
          <p:nvPr>
            <p:ph type="title"/>
          </p:nvPr>
        </p:nvSpPr>
        <p:spPr/>
        <p:txBody>
          <a:bodyPr/>
          <a:lstStyle/>
          <a:p>
            <a:r>
              <a:rPr lang="ja-JP" altLang="en-US" dirty="0"/>
              <a:t>手の制限を緩める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sp>
        <p:nvSpPr>
          <p:cNvPr id="10" name="円/楕円 9"/>
          <p:cNvSpPr/>
          <p:nvPr/>
        </p:nvSpPr>
        <p:spPr>
          <a:xfrm>
            <a:off x="1938042" y="400786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円/楕円 11"/>
          <p:cNvSpPr/>
          <p:nvPr/>
        </p:nvSpPr>
        <p:spPr>
          <a:xfrm>
            <a:off x="2892064" y="3341425"/>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4" name="円/楕円 13"/>
          <p:cNvSpPr/>
          <p:nvPr/>
        </p:nvSpPr>
        <p:spPr>
          <a:xfrm>
            <a:off x="2356890"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6" name="円/楕円 15"/>
          <p:cNvSpPr/>
          <p:nvPr/>
        </p:nvSpPr>
        <p:spPr>
          <a:xfrm>
            <a:off x="3427239" y="3341425"/>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8" name="直線コネクタ 17"/>
          <p:cNvCxnSpPr>
            <a:stCxn id="14" idx="2"/>
            <a:endCxn id="10" idx="0"/>
          </p:cNvCxnSpPr>
          <p:nvPr/>
        </p:nvCxnSpPr>
        <p:spPr>
          <a:xfrm flipH="1">
            <a:off x="2082042" y="3485425"/>
            <a:ext cx="274848" cy="522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p:cNvCxnSpPr>
            <a:stCxn id="10" idx="4"/>
            <a:endCxn id="256" idx="2"/>
          </p:cNvCxnSpPr>
          <p:nvPr/>
        </p:nvCxnSpPr>
        <p:spPr>
          <a:xfrm>
            <a:off x="2082042" y="4295862"/>
            <a:ext cx="274848" cy="4095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4" idx="6"/>
            <a:endCxn id="12" idx="2"/>
          </p:cNvCxnSpPr>
          <p:nvPr/>
        </p:nvCxnSpPr>
        <p:spPr>
          <a:xfrm>
            <a:off x="2644890" y="3485425"/>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2" idx="6"/>
            <a:endCxn id="16" idx="2"/>
          </p:cNvCxnSpPr>
          <p:nvPr/>
        </p:nvCxnSpPr>
        <p:spPr>
          <a:xfrm>
            <a:off x="3180064" y="3485425"/>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16" idx="6"/>
            <a:endCxn id="266" idx="2"/>
          </p:cNvCxnSpPr>
          <p:nvPr/>
        </p:nvCxnSpPr>
        <p:spPr>
          <a:xfrm flipV="1">
            <a:off x="3715239" y="3481158"/>
            <a:ext cx="372494" cy="426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6" name="円/楕円 75"/>
          <p:cNvSpPr/>
          <p:nvPr/>
        </p:nvSpPr>
        <p:spPr>
          <a:xfrm>
            <a:off x="6755145"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7" name="円/楕円 76"/>
          <p:cNvSpPr/>
          <p:nvPr/>
        </p:nvSpPr>
        <p:spPr>
          <a:xfrm>
            <a:off x="6755145" y="3629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79" name="円/楕円 78"/>
          <p:cNvSpPr/>
          <p:nvPr/>
        </p:nvSpPr>
        <p:spPr>
          <a:xfrm>
            <a:off x="7799316" y="40078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93" name="直線コネクタ 92"/>
          <p:cNvCxnSpPr>
            <a:stCxn id="76" idx="6"/>
            <a:endCxn id="79" idx="2"/>
          </p:cNvCxnSpPr>
          <p:nvPr/>
        </p:nvCxnSpPr>
        <p:spPr>
          <a:xfrm>
            <a:off x="7043145" y="3202655"/>
            <a:ext cx="756171" cy="94920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7" idx="6"/>
            <a:endCxn id="79" idx="2"/>
          </p:cNvCxnSpPr>
          <p:nvPr/>
        </p:nvCxnSpPr>
        <p:spPr>
          <a:xfrm>
            <a:off x="7043145" y="3773425"/>
            <a:ext cx="756171" cy="3784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5980428"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2" name="円/楕円 101"/>
          <p:cNvSpPr/>
          <p:nvPr/>
        </p:nvSpPr>
        <p:spPr>
          <a:xfrm>
            <a:off x="5980428"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03" name="円/楕円 102"/>
          <p:cNvSpPr/>
          <p:nvPr/>
        </p:nvSpPr>
        <p:spPr>
          <a:xfrm>
            <a:off x="6365322"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04" name="直線コネクタ 103"/>
          <p:cNvCxnSpPr>
            <a:stCxn id="101" idx="5"/>
            <a:endCxn id="103" idx="1"/>
          </p:cNvCxnSpPr>
          <p:nvPr/>
        </p:nvCxnSpPr>
        <p:spPr>
          <a:xfrm>
            <a:off x="6226251"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102" idx="7"/>
            <a:endCxn id="103" idx="3"/>
          </p:cNvCxnSpPr>
          <p:nvPr/>
        </p:nvCxnSpPr>
        <p:spPr>
          <a:xfrm flipV="1">
            <a:off x="6226251"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コネクタ 106"/>
          <p:cNvCxnSpPr>
            <a:stCxn id="76" idx="3"/>
            <a:endCxn id="103" idx="7"/>
          </p:cNvCxnSpPr>
          <p:nvPr/>
        </p:nvCxnSpPr>
        <p:spPr>
          <a:xfrm flipH="1">
            <a:off x="6611145" y="3304478"/>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5" name="直線コネクタ 124"/>
          <p:cNvCxnSpPr>
            <a:stCxn id="77" idx="1"/>
            <a:endCxn id="103" idx="5"/>
          </p:cNvCxnSpPr>
          <p:nvPr/>
        </p:nvCxnSpPr>
        <p:spPr>
          <a:xfrm flipH="1" flipV="1">
            <a:off x="6611145" y="3587248"/>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5" name="円/楕円 134"/>
          <p:cNvSpPr/>
          <p:nvPr/>
        </p:nvSpPr>
        <p:spPr>
          <a:xfrm>
            <a:off x="5210640" y="3058655"/>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6" name="円/楕円 135"/>
          <p:cNvSpPr/>
          <p:nvPr/>
        </p:nvSpPr>
        <p:spPr>
          <a:xfrm>
            <a:off x="5210640" y="3629425"/>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37" name="円/楕円 136"/>
          <p:cNvSpPr/>
          <p:nvPr/>
        </p:nvSpPr>
        <p:spPr>
          <a:xfrm>
            <a:off x="5595534" y="3341425"/>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38" name="直線コネクタ 137"/>
          <p:cNvCxnSpPr>
            <a:stCxn id="135" idx="5"/>
            <a:endCxn id="137" idx="1"/>
          </p:cNvCxnSpPr>
          <p:nvPr/>
        </p:nvCxnSpPr>
        <p:spPr>
          <a:xfrm>
            <a:off x="5456463"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9" name="直線コネクタ 138"/>
          <p:cNvCxnSpPr>
            <a:stCxn id="136" idx="7"/>
            <a:endCxn id="137" idx="3"/>
          </p:cNvCxnSpPr>
          <p:nvPr/>
        </p:nvCxnSpPr>
        <p:spPr>
          <a:xfrm flipV="1">
            <a:off x="5456463"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35" idx="3"/>
            <a:endCxn id="266" idx="6"/>
          </p:cNvCxnSpPr>
          <p:nvPr/>
        </p:nvCxnSpPr>
        <p:spPr>
          <a:xfrm flipH="1">
            <a:off x="4879733" y="3304478"/>
            <a:ext cx="373084" cy="1766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36" idx="1"/>
            <a:endCxn id="266" idx="6"/>
          </p:cNvCxnSpPr>
          <p:nvPr/>
        </p:nvCxnSpPr>
        <p:spPr>
          <a:xfrm flipH="1" flipV="1">
            <a:off x="4879733" y="3481158"/>
            <a:ext cx="373084" cy="1904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8" name="直線コネクタ 147"/>
          <p:cNvCxnSpPr>
            <a:stCxn id="137" idx="7"/>
            <a:endCxn id="101" idx="3"/>
          </p:cNvCxnSpPr>
          <p:nvPr/>
        </p:nvCxnSpPr>
        <p:spPr>
          <a:xfrm flipV="1">
            <a:off x="5841357" y="3304478"/>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1" name="直線コネクタ 150"/>
          <p:cNvCxnSpPr>
            <a:stCxn id="137" idx="5"/>
            <a:endCxn id="102" idx="1"/>
          </p:cNvCxnSpPr>
          <p:nvPr/>
        </p:nvCxnSpPr>
        <p:spPr>
          <a:xfrm>
            <a:off x="5841357" y="3587248"/>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7" name="円/楕円 186"/>
          <p:cNvSpPr/>
          <p:nvPr/>
        </p:nvSpPr>
        <p:spPr>
          <a:xfrm>
            <a:off x="6755145"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8" name="円/楕円 187"/>
          <p:cNvSpPr/>
          <p:nvPr/>
        </p:nvSpPr>
        <p:spPr>
          <a:xfrm>
            <a:off x="6755145" y="4860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89" name="円/楕円 188"/>
          <p:cNvSpPr/>
          <p:nvPr/>
        </p:nvSpPr>
        <p:spPr>
          <a:xfrm>
            <a:off x="5980428"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0" name="円/楕円 189"/>
          <p:cNvSpPr/>
          <p:nvPr/>
        </p:nvSpPr>
        <p:spPr>
          <a:xfrm>
            <a:off x="5980428"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1" name="円/楕円 190"/>
          <p:cNvSpPr/>
          <p:nvPr/>
        </p:nvSpPr>
        <p:spPr>
          <a:xfrm>
            <a:off x="6365322"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2" name="直線コネクタ 191"/>
          <p:cNvCxnSpPr>
            <a:stCxn id="189" idx="5"/>
            <a:endCxn id="191" idx="1"/>
          </p:cNvCxnSpPr>
          <p:nvPr/>
        </p:nvCxnSpPr>
        <p:spPr>
          <a:xfrm>
            <a:off x="6226251"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3" name="直線コネクタ 192"/>
          <p:cNvCxnSpPr>
            <a:stCxn id="190" idx="7"/>
            <a:endCxn id="191" idx="3"/>
          </p:cNvCxnSpPr>
          <p:nvPr/>
        </p:nvCxnSpPr>
        <p:spPr>
          <a:xfrm flipV="1">
            <a:off x="6226251"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4" name="直線コネクタ 193"/>
          <p:cNvCxnSpPr>
            <a:stCxn id="187" idx="3"/>
            <a:endCxn id="191" idx="7"/>
          </p:cNvCxnSpPr>
          <p:nvPr/>
        </p:nvCxnSpPr>
        <p:spPr>
          <a:xfrm flipH="1">
            <a:off x="6611145" y="4535225"/>
            <a:ext cx="186177"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5" name="直線コネクタ 194"/>
          <p:cNvCxnSpPr>
            <a:stCxn id="188" idx="1"/>
            <a:endCxn id="191" idx="5"/>
          </p:cNvCxnSpPr>
          <p:nvPr/>
        </p:nvCxnSpPr>
        <p:spPr>
          <a:xfrm flipH="1" flipV="1">
            <a:off x="6611145" y="4817995"/>
            <a:ext cx="186177"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6" name="円/楕円 195"/>
          <p:cNvSpPr/>
          <p:nvPr/>
        </p:nvSpPr>
        <p:spPr>
          <a:xfrm>
            <a:off x="5210640" y="428940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7" name="円/楕円 196"/>
          <p:cNvSpPr/>
          <p:nvPr/>
        </p:nvSpPr>
        <p:spPr>
          <a:xfrm>
            <a:off x="5210640" y="486017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98" name="円/楕円 197"/>
          <p:cNvSpPr/>
          <p:nvPr/>
        </p:nvSpPr>
        <p:spPr>
          <a:xfrm>
            <a:off x="5595534" y="457217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99" name="直線コネクタ 198"/>
          <p:cNvCxnSpPr>
            <a:stCxn id="196" idx="5"/>
            <a:endCxn id="198" idx="1"/>
          </p:cNvCxnSpPr>
          <p:nvPr/>
        </p:nvCxnSpPr>
        <p:spPr>
          <a:xfrm>
            <a:off x="5456463"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0" name="直線コネクタ 199"/>
          <p:cNvCxnSpPr>
            <a:stCxn id="197" idx="7"/>
            <a:endCxn id="198" idx="3"/>
          </p:cNvCxnSpPr>
          <p:nvPr/>
        </p:nvCxnSpPr>
        <p:spPr>
          <a:xfrm flipV="1">
            <a:off x="5456463"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6" name="直線コネクタ 205"/>
          <p:cNvCxnSpPr>
            <a:stCxn id="196" idx="3"/>
            <a:endCxn id="210" idx="6"/>
          </p:cNvCxnSpPr>
          <p:nvPr/>
        </p:nvCxnSpPr>
        <p:spPr>
          <a:xfrm flipH="1">
            <a:off x="4879733" y="4535225"/>
            <a:ext cx="373084" cy="15663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7" name="直線コネクタ 206"/>
          <p:cNvCxnSpPr>
            <a:stCxn id="197" idx="1"/>
            <a:endCxn id="210" idx="6"/>
          </p:cNvCxnSpPr>
          <p:nvPr/>
        </p:nvCxnSpPr>
        <p:spPr>
          <a:xfrm flipH="1" flipV="1">
            <a:off x="4879733" y="4691862"/>
            <a:ext cx="373084" cy="21048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8" name="直線コネクタ 207"/>
          <p:cNvCxnSpPr>
            <a:stCxn id="198" idx="7"/>
            <a:endCxn id="189" idx="3"/>
          </p:cNvCxnSpPr>
          <p:nvPr/>
        </p:nvCxnSpPr>
        <p:spPr>
          <a:xfrm flipV="1">
            <a:off x="5841357" y="4535225"/>
            <a:ext cx="181248" cy="791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9" name="直線コネクタ 208"/>
          <p:cNvCxnSpPr>
            <a:stCxn id="198" idx="5"/>
            <a:endCxn id="190" idx="1"/>
          </p:cNvCxnSpPr>
          <p:nvPr/>
        </p:nvCxnSpPr>
        <p:spPr>
          <a:xfrm>
            <a:off x="5841357" y="4817995"/>
            <a:ext cx="181248" cy="8435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0" name="直線コネクタ 239"/>
          <p:cNvCxnSpPr>
            <a:stCxn id="187" idx="6"/>
            <a:endCxn id="79" idx="2"/>
          </p:cNvCxnSpPr>
          <p:nvPr/>
        </p:nvCxnSpPr>
        <p:spPr>
          <a:xfrm flipV="1">
            <a:off x="7043145" y="4151862"/>
            <a:ext cx="756171" cy="2815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3" name="直線コネクタ 242"/>
          <p:cNvCxnSpPr>
            <a:stCxn id="188" idx="6"/>
            <a:endCxn id="79" idx="2"/>
          </p:cNvCxnSpPr>
          <p:nvPr/>
        </p:nvCxnSpPr>
        <p:spPr>
          <a:xfrm flipV="1">
            <a:off x="7043145" y="4151862"/>
            <a:ext cx="756171" cy="852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5" name="円/楕円 254"/>
          <p:cNvSpPr/>
          <p:nvPr/>
        </p:nvSpPr>
        <p:spPr>
          <a:xfrm>
            <a:off x="2892064" y="456144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6" name="円/楕円 255"/>
          <p:cNvSpPr/>
          <p:nvPr/>
        </p:nvSpPr>
        <p:spPr>
          <a:xfrm>
            <a:off x="2356890" y="4561442"/>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257" name="円/楕円 256"/>
          <p:cNvSpPr/>
          <p:nvPr/>
        </p:nvSpPr>
        <p:spPr>
          <a:xfrm>
            <a:off x="3427239" y="456144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258" name="直線コネクタ 257"/>
          <p:cNvCxnSpPr>
            <a:stCxn id="256" idx="6"/>
            <a:endCxn id="255" idx="2"/>
          </p:cNvCxnSpPr>
          <p:nvPr/>
        </p:nvCxnSpPr>
        <p:spPr>
          <a:xfrm>
            <a:off x="2644890" y="4705442"/>
            <a:ext cx="24717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9" name="直線コネクタ 258"/>
          <p:cNvCxnSpPr>
            <a:stCxn id="255" idx="6"/>
            <a:endCxn id="257" idx="2"/>
          </p:cNvCxnSpPr>
          <p:nvPr/>
        </p:nvCxnSpPr>
        <p:spPr>
          <a:xfrm>
            <a:off x="3180064" y="4705442"/>
            <a:ext cx="24717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3" name="直線コネクタ 262"/>
          <p:cNvCxnSpPr>
            <a:stCxn id="257" idx="6"/>
            <a:endCxn id="210" idx="2"/>
          </p:cNvCxnSpPr>
          <p:nvPr/>
        </p:nvCxnSpPr>
        <p:spPr>
          <a:xfrm flipV="1">
            <a:off x="3715239" y="4691862"/>
            <a:ext cx="372494"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66" name="円/楕円 265"/>
          <p:cNvSpPr/>
          <p:nvPr/>
        </p:nvSpPr>
        <p:spPr>
          <a:xfrm>
            <a:off x="4087733" y="3085158"/>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sp>
        <p:nvSpPr>
          <p:cNvPr id="270" name="円/楕円 269"/>
          <p:cNvSpPr/>
          <p:nvPr/>
        </p:nvSpPr>
        <p:spPr>
          <a:xfrm>
            <a:off x="7370281" y="5592334"/>
            <a:ext cx="871921" cy="87067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cxnSp>
        <p:nvCxnSpPr>
          <p:cNvPr id="272" name="直線コネクタ 271"/>
          <p:cNvCxnSpPr>
            <a:stCxn id="79" idx="4"/>
            <a:endCxn id="270" idx="0"/>
          </p:cNvCxnSpPr>
          <p:nvPr/>
        </p:nvCxnSpPr>
        <p:spPr>
          <a:xfrm flipH="1">
            <a:off x="7806242" y="4295862"/>
            <a:ext cx="137074" cy="1296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テキスト ボックス 2"/>
          <p:cNvSpPr txBox="1"/>
          <p:nvPr/>
        </p:nvSpPr>
        <p:spPr>
          <a:xfrm>
            <a:off x="1938042" y="838343"/>
            <a:ext cx="2807179" cy="1384995"/>
          </a:xfrm>
          <a:prstGeom prst="rect">
            <a:avLst/>
          </a:prstGeom>
          <a:noFill/>
        </p:spPr>
        <p:txBody>
          <a:bodyPr wrap="none" rtlCol="0">
            <a:spAutoFit/>
          </a:bodyPr>
          <a:lstStyle/>
          <a:p>
            <a:r>
              <a:rPr lang="ja-JP" altLang="en-US" sz="2800" dirty="0"/>
              <a:t>共通上位列は</a:t>
            </a:r>
            <a:endParaRPr lang="en-US" altLang="ja-JP" sz="2800" dirty="0"/>
          </a:p>
          <a:p>
            <a:r>
              <a:rPr kumimoji="1" lang="en-US" altLang="ja-JP" sz="2800" dirty="0"/>
              <a:t>4</a:t>
            </a:r>
            <a:r>
              <a:rPr kumimoji="1" lang="ja-JP" altLang="en-US" sz="2800" dirty="0"/>
              <a:t>文字以上なので</a:t>
            </a:r>
            <a:endParaRPr kumimoji="1" lang="en-US" altLang="ja-JP" sz="2800" dirty="0"/>
          </a:p>
          <a:p>
            <a:r>
              <a:rPr kumimoji="1" lang="ja-JP" altLang="en-US" sz="2800" dirty="0"/>
              <a:t>本来は負ける例</a:t>
            </a:r>
          </a:p>
        </p:txBody>
      </p:sp>
      <mc:AlternateContent xmlns:mc="http://schemas.openxmlformats.org/markup-compatibility/2006" xmlns:a14="http://schemas.microsoft.com/office/drawing/2010/main">
        <mc:Choice Requires="a14">
          <p:sp>
            <p:nvSpPr>
              <p:cNvPr id="6" name="テキスト ボックス 5"/>
              <p:cNvSpPr txBox="1"/>
              <p:nvPr/>
            </p:nvSpPr>
            <p:spPr>
              <a:xfrm>
                <a:off x="1598227"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98227" y="3453844"/>
                <a:ext cx="641971" cy="523220"/>
              </a:xfrm>
              <a:prstGeom prst="rect">
                <a:avLst/>
              </a:prstGeom>
              <a:blipFill rotWithShape="0">
                <a:blip r:embed="rId2"/>
                <a:stretch>
                  <a:fillRect/>
                </a:stretch>
              </a:blipFill>
            </p:spPr>
            <p:txBody>
              <a:bodyPr/>
              <a:lstStyle/>
              <a:p>
                <a:r>
                  <a:rPr lang="ja-JP" altLang="en-US">
                    <a:noFill/>
                  </a:rPr>
                  <a:t> </a:t>
                </a:r>
              </a:p>
            </p:txBody>
          </p:sp>
        </mc:Fallback>
      </mc:AlternateContent>
      <p:sp>
        <p:nvSpPr>
          <p:cNvPr id="153" name="円/楕円 152"/>
          <p:cNvSpPr/>
          <p:nvPr/>
        </p:nvSpPr>
        <p:spPr>
          <a:xfrm>
            <a:off x="7770223" y="3970915"/>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54" name="テキスト ボックス 153"/>
              <p:cNvSpPr txBox="1"/>
              <p:nvPr/>
            </p:nvSpPr>
            <p:spPr>
              <a:xfrm>
                <a:off x="7469022" y="3453844"/>
                <a:ext cx="6419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0</m:t>
                          </m:r>
                        </m:sub>
                      </m:sSub>
                    </m:oMath>
                  </m:oMathPara>
                </a14:m>
                <a:endParaRPr kumimoji="1" lang="ja-JP" altLang="en-US" sz="2800" dirty="0"/>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7469022" y="3453844"/>
                <a:ext cx="64197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210" name="円/楕円 209"/>
          <p:cNvSpPr/>
          <p:nvPr/>
        </p:nvSpPr>
        <p:spPr>
          <a:xfrm>
            <a:off x="4087733" y="4295862"/>
            <a:ext cx="792000" cy="792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solidFill>
                <a:srgbClr val="FFFF00"/>
              </a:solidFill>
            </a:endParaRPr>
          </a:p>
        </p:txBody>
      </p:sp>
      <p:graphicFrame>
        <p:nvGraphicFramePr>
          <p:cNvPr id="70" name="表 69"/>
          <p:cNvGraphicFramePr>
            <a:graphicFrameLocks noGrp="1"/>
          </p:cNvGraphicFramePr>
          <p:nvPr/>
        </p:nvGraphicFramePr>
        <p:xfrm>
          <a:off x="4879733" y="816483"/>
          <a:ext cx="4030576" cy="1828800"/>
        </p:xfrm>
        <a:graphic>
          <a:graphicData uri="http://schemas.openxmlformats.org/drawingml/2006/table">
            <a:tbl>
              <a:tblPr firstRow="1" bandRow="1">
                <a:tableStyleId>{0505E3EF-67EA-436B-97B2-0124C06EBD24}</a:tableStyleId>
              </a:tblPr>
              <a:tblGrid>
                <a:gridCol w="2735254">
                  <a:extLst>
                    <a:ext uri="{9D8B030D-6E8A-4147-A177-3AD203B41FA5}">
                      <a16:colId xmlns:a16="http://schemas.microsoft.com/office/drawing/2014/main" val="20000"/>
                    </a:ext>
                  </a:extLst>
                </a:gridCol>
                <a:gridCol w="1295322">
                  <a:extLst>
                    <a:ext uri="{9D8B030D-6E8A-4147-A177-3AD203B41FA5}">
                      <a16:colId xmlns:a16="http://schemas.microsoft.com/office/drawing/2014/main" val="20001"/>
                    </a:ext>
                  </a:extLst>
                </a:gridCol>
              </a:tblGrid>
              <a:tr h="370840">
                <a:tc>
                  <a:txBody>
                    <a:bodyPr/>
                    <a:lstStyle/>
                    <a:p>
                      <a:r>
                        <a:rPr lang="ja-JP" altLang="en-US" sz="2400" b="0" dirty="0">
                          <a:solidFill>
                            <a:srgbClr val="FF0000"/>
                          </a:solidFill>
                        </a:rPr>
                        <a:t>先手</a:t>
                      </a:r>
                      <a:r>
                        <a:rPr lang="ja-JP" altLang="en-US" sz="2400" b="0" dirty="0"/>
                        <a:t>の奇数手目</a:t>
                      </a:r>
                      <a:endParaRPr kumimoji="1" lang="ja-JP" altLang="en-US" sz="2400" b="0" dirty="0"/>
                    </a:p>
                  </a:txBody>
                  <a:tcPr/>
                </a:tc>
                <a:tc>
                  <a:txBody>
                    <a:bodyPr/>
                    <a:lstStyle/>
                    <a:p>
                      <a:r>
                        <a:rPr lang="ja-JP" altLang="en-US" sz="2400" b="0" dirty="0"/>
                        <a:t>白か黒</a:t>
                      </a:r>
                      <a:endParaRPr kumimoji="1" lang="ja-JP" altLang="en-US" sz="2400" b="0" dirty="0"/>
                    </a:p>
                  </a:txBody>
                  <a:tcPr/>
                </a:tc>
                <a:extLst>
                  <a:ext uri="{0D108BD9-81ED-4DB2-BD59-A6C34878D82A}">
                    <a16:rowId xmlns:a16="http://schemas.microsoft.com/office/drawing/2014/main" val="10000"/>
                  </a:ext>
                </a:extLst>
              </a:tr>
              <a:tr h="370840">
                <a:tc>
                  <a:txBody>
                    <a:bodyPr/>
                    <a:lstStyle/>
                    <a:p>
                      <a:r>
                        <a:rPr kumimoji="1" lang="ja-JP" altLang="en-US" sz="2400" dirty="0">
                          <a:solidFill>
                            <a:srgbClr val="0070C0"/>
                          </a:solidFill>
                        </a:rPr>
                        <a:t>後手</a:t>
                      </a:r>
                      <a:r>
                        <a:rPr kumimoji="1" lang="ja-JP" altLang="en-US" sz="2400" dirty="0"/>
                        <a:t>の奇数手目</a:t>
                      </a:r>
                    </a:p>
                  </a:txBody>
                  <a:tcPr/>
                </a:tc>
                <a:tc>
                  <a:txBody>
                    <a:bodyPr/>
                    <a:lstStyle/>
                    <a:p>
                      <a:r>
                        <a:rPr kumimoji="1" lang="ja-JP" altLang="en-US" sz="2400" dirty="0"/>
                        <a:t>黒か白</a:t>
                      </a:r>
                    </a:p>
                  </a:txBody>
                  <a:tcPr/>
                </a:tc>
                <a:extLst>
                  <a:ext uri="{0D108BD9-81ED-4DB2-BD59-A6C34878D82A}">
                    <a16:rowId xmlns:a16="http://schemas.microsoft.com/office/drawing/2014/main" val="10001"/>
                  </a:ext>
                </a:extLst>
              </a:tr>
              <a:tr h="370840">
                <a:tc>
                  <a:txBody>
                    <a:bodyPr/>
                    <a:lstStyle/>
                    <a:p>
                      <a:r>
                        <a:rPr lang="ja-JP" altLang="en-US" sz="2400" dirty="0">
                          <a:solidFill>
                            <a:srgbClr val="FF0000"/>
                          </a:solidFill>
                        </a:rPr>
                        <a:t>先手</a:t>
                      </a:r>
                      <a:r>
                        <a:rPr lang="ja-JP" altLang="en-US" sz="2400" dirty="0"/>
                        <a:t>の偶数手目</a:t>
                      </a:r>
                      <a:endParaRPr kumimoji="1" lang="ja-JP" altLang="en-US" sz="2400" dirty="0"/>
                    </a:p>
                  </a:txBody>
                  <a:tcPr/>
                </a:tc>
                <a:tc>
                  <a:txBody>
                    <a:bodyPr/>
                    <a:lstStyle/>
                    <a:p>
                      <a:r>
                        <a:rPr lang="ja-JP" altLang="en-US" sz="2400" dirty="0">
                          <a:solidFill>
                            <a:srgbClr val="FF0000"/>
                          </a:solidFill>
                        </a:rPr>
                        <a:t>赤</a:t>
                      </a:r>
                      <a:endParaRPr kumimoji="1" lang="ja-JP" altLang="en-US" sz="2400" dirty="0">
                        <a:solidFill>
                          <a:srgbClr val="FF0000"/>
                        </a:solidFill>
                      </a:endParaRPr>
                    </a:p>
                  </a:txBody>
                  <a:tcPr/>
                </a:tc>
                <a:extLst>
                  <a:ext uri="{0D108BD9-81ED-4DB2-BD59-A6C34878D82A}">
                    <a16:rowId xmlns:a16="http://schemas.microsoft.com/office/drawing/2014/main" val="10002"/>
                  </a:ext>
                </a:extLst>
              </a:tr>
              <a:tr h="370840">
                <a:tc>
                  <a:txBody>
                    <a:bodyPr/>
                    <a:lstStyle/>
                    <a:p>
                      <a:r>
                        <a:rPr kumimoji="1" lang="ja-JP" altLang="en-US" sz="2400" dirty="0">
                          <a:solidFill>
                            <a:srgbClr val="0070C0"/>
                          </a:solidFill>
                        </a:rPr>
                        <a:t>後手</a:t>
                      </a:r>
                      <a:r>
                        <a:rPr kumimoji="1" lang="ja-JP" altLang="en-US" sz="2400" dirty="0"/>
                        <a:t>の偶数手目</a:t>
                      </a:r>
                    </a:p>
                  </a:txBody>
                  <a:tcPr/>
                </a:tc>
                <a:tc>
                  <a:txBody>
                    <a:bodyPr/>
                    <a:lstStyle/>
                    <a:p>
                      <a:r>
                        <a:rPr kumimoji="1" lang="ja-JP" altLang="en-US" sz="2400" dirty="0">
                          <a:solidFill>
                            <a:srgbClr val="0070C0"/>
                          </a:solidFill>
                        </a:rPr>
                        <a:t>青</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2" name="コンテンツ プレースホルダー 2"/>
              <p:cNvSpPr>
                <a:spLocks noGrp="1"/>
              </p:cNvSpPr>
              <p:nvPr>
                <p:ph idx="1"/>
              </p:nvPr>
            </p:nvSpPr>
            <p:spPr>
              <a:xfrm>
                <a:off x="744136" y="834531"/>
                <a:ext cx="1193906" cy="1113540"/>
              </a:xfrm>
              <a:ln>
                <a:solidFill>
                  <a:schemeClr val="tx1"/>
                </a:solid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kumimoji="1" lang="en-US" altLang="ja-JP" b="0" i="1" smtClean="0">
                          <a:solidFill>
                            <a:sysClr val="windowText" lastClr="000000"/>
                          </a:solidFill>
                          <a:latin typeface="Cambria Math" panose="02040503050406030204" pitchFamily="18" charset="0"/>
                        </a:rPr>
                        <m:t>0</m:t>
                      </m:r>
                    </m:oMath>
                  </m:oMathPara>
                </a14:m>
                <a:endParaRPr kumimoji="1"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ysClr val="windowText" lastClr="000000"/>
                          </a:solidFill>
                          <a:latin typeface="Cambria Math" panose="02040503050406030204" pitchFamily="18" charset="0"/>
                        </a:rPr>
                        <m:t>1</m:t>
                      </m:r>
                      <m:r>
                        <a:rPr lang="en-US" altLang="ja-JP" i="1">
                          <a:solidFill>
                            <a:sysClr val="windowText" lastClr="000000"/>
                          </a:solidFill>
                          <a:latin typeface="Cambria Math" panose="02040503050406030204" pitchFamily="18" charset="0"/>
                        </a:rPr>
                        <m:t>1</m:t>
                      </m:r>
                    </m:oMath>
                  </m:oMathPara>
                </a14:m>
                <a:endParaRPr lang="en-US" altLang="ja-JP"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=3</m:t>
                      </m:r>
                    </m:oMath>
                  </m:oMathPara>
                </a14:m>
                <a:endParaRPr lang="en-US" altLang="ja-JP" b="0" dirty="0"/>
              </a:p>
            </p:txBody>
          </p:sp>
        </mc:Choice>
        <mc:Fallback xmlns="">
          <p:sp>
            <p:nvSpPr>
              <p:cNvPr id="72" name="コンテンツ プレースホルダー 2"/>
              <p:cNvSpPr>
                <a:spLocks noGrp="1" noRot="1" noChangeAspect="1" noMove="1" noResize="1" noEditPoints="1" noAdjustHandles="1" noChangeArrowheads="1" noChangeShapeType="1" noTextEdit="1"/>
              </p:cNvSpPr>
              <p:nvPr>
                <p:ph idx="1"/>
              </p:nvPr>
            </p:nvSpPr>
            <p:spPr>
              <a:xfrm>
                <a:off x="744136" y="834531"/>
                <a:ext cx="1193906" cy="1113540"/>
              </a:xfrm>
              <a:blipFill>
                <a:blip r:embed="rId4"/>
                <a:stretch>
                  <a:fillRect l="-7071"/>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22345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567703787"/>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a:t>
                          </a:r>
                          <a:r>
                            <a:rPr kumimoji="1" lang="ja-JP" altLang="en-US" sz="2400" b="0" dirty="0"/>
                            <a:t>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102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txDef>
      <a:spPr>
        <a:ln>
          <a:solidFill>
            <a:schemeClr val="tx1"/>
          </a:solidFill>
        </a:ln>
      </a:spPr>
      <a:bodyPr vert="horz" wrap="square" lIns="0" tIns="45720" rIns="0" bIns="45720"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27031</TotalTime>
  <Words>3987</Words>
  <Application>Microsoft Office PowerPoint</Application>
  <PresentationFormat>画面に合わせる (4:3)</PresentationFormat>
  <Paragraphs>1090</Paragraphs>
  <Slides>84</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84</vt:i4>
      </vt:variant>
    </vt:vector>
  </HeadingPairs>
  <TitlesOfParts>
    <vt:vector size="89" baseType="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既存の結果</vt:lpstr>
      <vt:lpstr>制限付きで研究されてきた</vt:lpstr>
      <vt:lpstr>今回の内容</vt:lpstr>
      <vt:lpstr>発表の流れ</vt:lpstr>
      <vt:lpstr>共通上位列問題</vt:lpstr>
      <vt:lpstr>共通上位列問題</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先行研究の説明</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手の制限をなくす</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問題の解決</vt:lpstr>
      <vt:lpstr>二外平面グラフ</vt:lpstr>
      <vt:lpstr>これからの目標</vt:lpstr>
      <vt:lpstr>PowerPoint プレゼンテーション</vt:lpstr>
      <vt:lpstr>PowerPoint プレゼンテーション</vt:lpstr>
      <vt:lpstr>直並列グラフのインスタンス</vt:lpstr>
      <vt:lpstr>先手が勝つ場合</vt:lpstr>
      <vt:lpstr>後手が勝つ場合</vt:lpstr>
      <vt:lpstr>PowerPoint プレゼンテーション</vt:lpstr>
      <vt:lpstr>今回の結果</vt:lpstr>
      <vt:lpstr>先行研究の説明</vt:lpstr>
      <vt:lpstr>先行研究の説明</vt:lpstr>
      <vt:lpstr>手の制限を緩める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791</cp:revision>
  <cp:lastPrinted>2019-02-07T03:59:06Z</cp:lastPrinted>
  <dcterms:created xsi:type="dcterms:W3CDTF">2018-10-26T05:41:54Z</dcterms:created>
  <dcterms:modified xsi:type="dcterms:W3CDTF">2019-11-18T17:21:45Z</dcterms:modified>
</cp:coreProperties>
</file>