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handoutMasterIdLst>
    <p:handoutMasterId r:id="rId30"/>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61" r:id="rId24"/>
    <p:sldId id="350" r:id="rId25"/>
    <p:sldId id="296" r:id="rId26"/>
    <p:sldId id="306" r:id="rId27"/>
    <p:sldId id="305" r:id="rId2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103" d="100"/>
          <a:sy n="103" d="100"/>
        </p:scale>
        <p:origin x="114" y="12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手目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SCS</a:t>
            </a:r>
            <a:r>
              <a:rPr lang="ja-JP" altLang="en-US" dirty="0" smtClean="0"/>
              <a:t>と</a:t>
            </a:r>
            <a:r>
              <a:rPr lang="ja-JP" altLang="en-US" dirty="0"/>
              <a:t>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659414795"/>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356463">
                      <a:extLst>
                        <a:ext uri="{9D8B030D-6E8A-4147-A177-3AD203B41FA5}">
                          <a16:colId xmlns:a16="http://schemas.microsoft.com/office/drawing/2014/main" xmlns="" val="20000"/>
                        </a:ext>
                      </a:extLst>
                    </a:gridCol>
                    <a:gridCol w="4010297">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l"/>
                          <a:r>
                            <a:rPr kumimoji="1" lang="ja-JP" altLang="en-US" sz="2800" dirty="0" smtClean="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smtClean="0"/>
                        </a:p>
                        <a:p>
                          <a:pPr algn="l"/>
                          <a14:m>
                            <m:oMathPara xmlns:m="http://schemas.openxmlformats.org/officeDocument/2006/math">
                              <m:oMathParaPr>
                                <m:jc m:val="left"/>
                              </m:oMathParaPr>
                              <m:oMath xmlns:m="http://schemas.openxmlformats.org/officeDocument/2006/math">
                                <m:r>
                                  <a:rPr kumimoji="1" lang="ja-JP" altLang="en-US" sz="2800" b="0" i="1" dirty="0" smtClean="0">
                                    <a:latin typeface="Cambria Math" panose="02040503050406030204" pitchFamily="18" charset="0"/>
                                  </a:rPr>
                                  <m:t>ちょうど</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つの</m:t>
                                </m:r>
                                <m:r>
                                  <a:rPr kumimoji="1" lang="en-US" altLang="ja-JP" sz="2800" b="0" i="1" smtClean="0">
                                    <a:latin typeface="Cambria Math" panose="02040503050406030204" pitchFamily="18" charset="0"/>
                                  </a:rPr>
                                  <m:t>1</m:t>
                                </m:r>
                                <m:r>
                                  <a:rPr kumimoji="1" lang="ja-JP" altLang="en-US" sz="2800" b="0" i="1" smtClean="0">
                                    <a:latin typeface="Cambria Math" panose="02040503050406030204" pitchFamily="18" charset="0"/>
                                  </a:rPr>
                                  <m:t>と</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個</m:t>
                                </m:r>
                              </m:oMath>
                            </m:oMathPara>
                          </a14:m>
                          <a:endParaRPr kumimoji="1" lang="en-US" altLang="ja-JP" sz="2800" b="0" i="1" dirty="0" smtClean="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ja-JP" altLang="en-US" sz="2800" b="0" i="1" smtClean="0">
                                    <a:latin typeface="Cambria Math" panose="02040503050406030204" pitchFamily="18" charset="0"/>
                                  </a:rPr>
                                  <m:t>の</m:t>
                                </m:r>
                                <m:r>
                                  <a:rPr kumimoji="1" lang="en-US" altLang="ja-JP" sz="2800" b="0" i="1" smtClean="0">
                                    <a:latin typeface="Cambria Math" panose="02040503050406030204" pitchFamily="18" charset="0"/>
                                  </a:rPr>
                                  <m:t>0</m:t>
                                </m:r>
                                <m:r>
                                  <a:rPr kumimoji="1" lang="ja-JP" altLang="en-US" sz="2800" b="0" i="1" smtClean="0">
                                    <a:latin typeface="Cambria Math" panose="02040503050406030204" pitchFamily="18" charset="0"/>
                                  </a:rPr>
                                  <m:t>からなる長さが</m:t>
                                </m:r>
                                <m:r>
                                  <a:rPr kumimoji="1" lang="en-US" altLang="ja-JP" sz="2800" b="0" i="1" smtClean="0">
                                    <a:latin typeface="Cambria Math" panose="02040503050406030204" pitchFamily="18" charset="0"/>
                                  </a:rPr>
                                  <m:t>𝑛</m:t>
                                </m:r>
                                <m:r>
                                  <a:rPr kumimoji="1" lang="ja-JP" altLang="en-US" sz="2800" b="0" i="1" smtClean="0">
                                    <a:latin typeface="Cambria Math" panose="02040503050406030204" pitchFamily="18" charset="0"/>
                                  </a:rPr>
                                  <m:t>の列</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smtClean="0"/>
                        </a:p>
                        <a:p>
                          <a:pPr algn="l"/>
                          <a:endParaRPr kumimoji="1" lang="ja-JP" altLang="en-US" sz="2800" dirty="0"/>
                        </a:p>
                      </a:txBody>
                      <a:tcPr/>
                    </a:tc>
                    <a:tc>
                      <a:txBody>
                        <a:bodyPr/>
                        <a:lstStyle/>
                        <a:p>
                          <a:pPr algn="l"/>
                          <a:r>
                            <a:rPr kumimoji="1" lang="ja-JP" altLang="en-US" sz="2800" dirty="0" smtClean="0"/>
                            <a:t>長さが</a:t>
                          </a:r>
                          <a14:m>
                            <m:oMath xmlns:m="http://schemas.openxmlformats.org/officeDocument/2006/math">
                              <m:r>
                                <a:rPr kumimoji="1" lang="en-US" altLang="ja-JP" sz="2800" b="0" i="1" smtClean="0">
                                  <a:latin typeface="Cambria Math" panose="02040503050406030204" pitchFamily="18" charset="0"/>
                                </a:rPr>
                                <m:t>𝑡</m:t>
                              </m:r>
                              <m:r>
                                <a:rPr kumimoji="1" lang="ja-JP" altLang="en-US" sz="2800" b="0" i="1" smtClean="0">
                                  <a:latin typeface="Cambria Math" panose="02040503050406030204" pitchFamily="18" charset="0"/>
                                </a:rPr>
                                <m:t>の</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smtClean="0"/>
                            <a:t>部分列として含む列</a:t>
                          </a:r>
                          <a14:m>
                            <m:oMath xmlns:m="http://schemas.openxmlformats.org/officeDocument/2006/math">
                              <m:r>
                                <a:rPr kumimoji="1" lang="ja-JP" altLang="en-US" sz="2800" b="0" i="1" smtClean="0">
                                  <a:latin typeface="Cambria Math" panose="02040503050406030204" pitchFamily="18" charset="0"/>
                                </a:rPr>
                                <m:t>𝜎</m:t>
                              </m:r>
                              <m:r>
                                <a:rPr kumimoji="1" lang="ja-JP" altLang="en-US" sz="2800" b="0" i="1" smtClean="0">
                                  <a:latin typeface="Cambria Math" panose="02040503050406030204" pitchFamily="18" charset="0"/>
                                </a:rPr>
                                <m:t>が</m:t>
                              </m:r>
                            </m:oMath>
                          </a14:m>
                          <a:r>
                            <a:rPr kumimoji="1" lang="ja-JP" altLang="en-US" sz="2800" smtClean="0"/>
                            <a:t>あるかどうか</a:t>
                          </a:r>
                          <a:endParaRPr kumimoji="1" lang="ja-JP" altLang="en-US" sz="2800" dirty="0"/>
                        </a:p>
                      </a:txBody>
                      <a:tcPr/>
                    </a:tc>
                    <a:extLst>
                      <a:ext uri="{0D108BD9-81ED-4DB2-BD59-A6C34878D82A}">
                        <a16:rowId xmlns:a16="http://schemas.microsoft.com/office/drawing/2014/main" xmlns="" val="10001"/>
                      </a:ext>
                    </a:extLst>
                  </a:tr>
                </a:tbl>
              </a:graphicData>
            </a:graphic>
          </p:graphicFrame>
        </mc:Choice>
        <mc:Fallback>
          <p:graphicFrame>
            <p:nvGraphicFramePr>
              <p:cNvPr id="5" name="コンテンツ プレースホルダー 4"/>
              <p:cNvGraphicFramePr>
                <a:graphicFrameLocks/>
              </p:cNvGraphicFramePr>
              <p:nvPr>
                <p:extLst>
                  <p:ext uri="{D42A27DB-BD31-4B8C-83A1-F6EECF244321}">
                    <p14:modId xmlns:p14="http://schemas.microsoft.com/office/powerpoint/2010/main" val="659414795"/>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356463">
                      <a:extLst>
                        <a:ext uri="{9D8B030D-6E8A-4147-A177-3AD203B41FA5}">
                          <a16:colId xmlns:a16="http://schemas.microsoft.com/office/drawing/2014/main" xmlns="" val="20000"/>
                        </a:ext>
                      </a:extLst>
                    </a:gridCol>
                    <a:gridCol w="4010297">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endParaRPr lang="ja-JP"/>
                        </a:p>
                      </a:txBody>
                      <a:tcPr>
                        <a:blipFill rotWithShape="0">
                          <a:blip r:embed="rId2"/>
                          <a:stretch>
                            <a:fillRect l="-140" t="-16591" r="-92727" b="-302"/>
                          </a:stretch>
                        </a:blipFill>
                      </a:tcPr>
                    </a:tc>
                    <a:tc>
                      <a:txBody>
                        <a:bodyPr/>
                        <a:lstStyle/>
                        <a:p>
                          <a:endParaRPr lang="ja-JP"/>
                        </a:p>
                      </a:txBody>
                      <a:tcPr>
                        <a:blipFill rotWithShape="0">
                          <a:blip r:embed="rId2"/>
                          <a:stretch>
                            <a:fillRect l="-108815" t="-16591" r="-760" b="-302"/>
                          </a:stretch>
                        </a:blipFill>
                      </a:tcPr>
                    </a:tc>
                    <a:extLst>
                      <a:ext uri="{0D108BD9-81ED-4DB2-BD59-A6C34878D82A}">
                        <a16:rowId xmlns:a16="http://schemas.microsoft.com/office/drawing/2014/main" xmlns="" val="10001"/>
                      </a:ext>
                    </a:extLst>
                  </a:tr>
                </a:tbl>
              </a:graphicData>
            </a:graphic>
          </p:graphicFrame>
        </mc:Fallback>
      </mc:AlternateContent>
    </p:spTree>
    <p:extLst>
      <p:ext uri="{BB962C8B-B14F-4D97-AF65-F5344CB8AC3E}">
        <p14:creationId xmlns:p14="http://schemas.microsoft.com/office/powerpoint/2010/main" val="3419436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円/楕円 4"/>
          <p:cNvSpPr/>
          <p:nvPr/>
        </p:nvSpPr>
        <p:spPr>
          <a:xfrm>
            <a:off x="1156994"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1156994"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1156994"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782145"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782145"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782145"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1" name="円/楕円 10"/>
          <p:cNvSpPr/>
          <p:nvPr/>
        </p:nvSpPr>
        <p:spPr>
          <a:xfrm>
            <a:off x="2407296"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円/楕円 11"/>
          <p:cNvSpPr/>
          <p:nvPr/>
        </p:nvSpPr>
        <p:spPr>
          <a:xfrm>
            <a:off x="2407296"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3" name="円/楕円 12"/>
          <p:cNvSpPr/>
          <p:nvPr/>
        </p:nvSpPr>
        <p:spPr>
          <a:xfrm>
            <a:off x="2407296"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 name="円/楕円 13"/>
          <p:cNvSpPr/>
          <p:nvPr/>
        </p:nvSpPr>
        <p:spPr>
          <a:xfrm>
            <a:off x="3032447"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 name="円/楕円 14"/>
          <p:cNvSpPr/>
          <p:nvPr/>
        </p:nvSpPr>
        <p:spPr>
          <a:xfrm>
            <a:off x="3032447"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 name="円/楕円 15"/>
          <p:cNvSpPr/>
          <p:nvPr/>
        </p:nvSpPr>
        <p:spPr>
          <a:xfrm>
            <a:off x="3032447"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 name="円/楕円 16"/>
          <p:cNvSpPr/>
          <p:nvPr/>
        </p:nvSpPr>
        <p:spPr>
          <a:xfrm>
            <a:off x="3657598"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 name="円/楕円 17"/>
          <p:cNvSpPr/>
          <p:nvPr/>
        </p:nvSpPr>
        <p:spPr>
          <a:xfrm>
            <a:off x="3657598"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 name="円/楕円 18"/>
          <p:cNvSpPr/>
          <p:nvPr/>
        </p:nvSpPr>
        <p:spPr>
          <a:xfrm>
            <a:off x="3657598"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xmlns=""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a:t>
            </a:r>
            <a:r>
              <a:rPr lang="ja-JP" altLang="en-US" dirty="0" smtClean="0"/>
              <a:t>よって</a:t>
            </a:r>
            <a:r>
              <a:rPr lang="ja-JP" altLang="en-US" dirty="0"/>
              <a:t>手</a:t>
            </a:r>
            <a:r>
              <a:rPr lang="ja-JP" altLang="en-US" dirty="0" smtClean="0"/>
              <a:t>数</a:t>
            </a:r>
            <a:r>
              <a:rPr lang="ja-JP" altLang="en-US" dirty="0"/>
              <a:t>が変わる．</a:t>
            </a:r>
            <a:endParaRPr lang="en-US" altLang="ja-JP" dirty="0"/>
          </a:p>
          <a:p>
            <a:r>
              <a:rPr lang="ja-JP" altLang="en-US" dirty="0"/>
              <a:t>　→最小</a:t>
            </a:r>
            <a:r>
              <a:rPr lang="ja-JP" altLang="en-US" dirty="0" smtClean="0"/>
              <a:t>の</a:t>
            </a:r>
            <a:r>
              <a:rPr lang="ja-JP" altLang="en-US" dirty="0"/>
              <a:t>手</a:t>
            </a:r>
            <a:r>
              <a:rPr lang="ja-JP" altLang="en-US" dirty="0" smtClean="0"/>
              <a:t>数</a:t>
            </a:r>
            <a:r>
              <a:rPr lang="ja-JP" altLang="en-US" dirty="0"/>
              <a:t>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a:t>
                      </a:r>
                      <a:r>
                        <a:rPr kumimoji="1" lang="ja-JP" altLang="en-US" sz="2800" dirty="0" smtClean="0"/>
                        <a:t>の手数</a:t>
                      </a:r>
                      <a:endParaRPr kumimoji="1" lang="ja-JP" altLang="en-US" sz="2800" dirty="0"/>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smtClean="0">
                <a:solidFill>
                  <a:srgbClr val="FF0000"/>
                </a:solidFill>
              </a:rPr>
              <a:t>3</a:t>
            </a:r>
            <a:r>
              <a:rPr lang="ja-JP" altLang="en-US" sz="3600" dirty="0" smtClean="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5724</TotalTime>
  <Words>1362</Words>
  <Application>Microsoft Office PowerPoint</Application>
  <PresentationFormat>画面に合わせる (4:3)</PresentationFormat>
  <Paragraphs>337</Paragraphs>
  <Slides>27</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SCSとは</vt:lpstr>
      <vt:lpstr>PowerPoint プレゼンテーション</vt:lpstr>
      <vt:lpstr>問題の盤面</vt:lpstr>
      <vt:lpstr>問題の盤面</vt:lpstr>
      <vt:lpstr>問題の盤面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342</cp:revision>
  <cp:lastPrinted>2018-12-10T00:18:31Z</cp:lastPrinted>
  <dcterms:created xsi:type="dcterms:W3CDTF">2018-10-26T05:41:54Z</dcterms:created>
  <dcterms:modified xsi:type="dcterms:W3CDTF">2019-01-18T07:23:41Z</dcterms:modified>
</cp:coreProperties>
</file>