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5.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6.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7.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28.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52"/>
  </p:notesMasterIdLst>
  <p:handoutMasterIdLst>
    <p:handoutMasterId r:id="rId53"/>
  </p:handoutMasterIdLst>
  <p:sldIdLst>
    <p:sldId id="256" r:id="rId2"/>
    <p:sldId id="259" r:id="rId3"/>
    <p:sldId id="267" r:id="rId4"/>
    <p:sldId id="265" r:id="rId5"/>
    <p:sldId id="260" r:id="rId6"/>
    <p:sldId id="261" r:id="rId7"/>
    <p:sldId id="289" r:id="rId8"/>
    <p:sldId id="387" r:id="rId9"/>
    <p:sldId id="388" r:id="rId10"/>
    <p:sldId id="379" r:id="rId11"/>
    <p:sldId id="380" r:id="rId12"/>
    <p:sldId id="381" r:id="rId13"/>
    <p:sldId id="382" r:id="rId14"/>
    <p:sldId id="383" r:id="rId15"/>
    <p:sldId id="384" r:id="rId16"/>
    <p:sldId id="385" r:id="rId17"/>
    <p:sldId id="371" r:id="rId18"/>
    <p:sldId id="410" r:id="rId19"/>
    <p:sldId id="411" r:id="rId20"/>
    <p:sldId id="415" r:id="rId21"/>
    <p:sldId id="405" r:id="rId22"/>
    <p:sldId id="374" r:id="rId23"/>
    <p:sldId id="392" r:id="rId24"/>
    <p:sldId id="393" r:id="rId25"/>
    <p:sldId id="414" r:id="rId26"/>
    <p:sldId id="416" r:id="rId27"/>
    <p:sldId id="318" r:id="rId28"/>
    <p:sldId id="343" r:id="rId29"/>
    <p:sldId id="397" r:id="rId30"/>
    <p:sldId id="407" r:id="rId31"/>
    <p:sldId id="408" r:id="rId32"/>
    <p:sldId id="409" r:id="rId33"/>
    <p:sldId id="401" r:id="rId34"/>
    <p:sldId id="400" r:id="rId35"/>
    <p:sldId id="372" r:id="rId36"/>
    <p:sldId id="376" r:id="rId37"/>
    <p:sldId id="377" r:id="rId38"/>
    <p:sldId id="378" r:id="rId39"/>
    <p:sldId id="373" r:id="rId40"/>
    <p:sldId id="375" r:id="rId41"/>
    <p:sldId id="402" r:id="rId42"/>
    <p:sldId id="403" r:id="rId43"/>
    <p:sldId id="361" r:id="rId44"/>
    <p:sldId id="319" r:id="rId45"/>
    <p:sldId id="412" r:id="rId46"/>
    <p:sldId id="413" r:id="rId47"/>
    <p:sldId id="367" r:id="rId48"/>
    <p:sldId id="368" r:id="rId49"/>
    <p:sldId id="352" r:id="rId50"/>
    <p:sldId id="404" r:id="rId51"/>
  </p:sldIdLst>
  <p:sldSz cx="9144000" cy="6858000" type="screen4x3"/>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55"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A33"/>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059" autoAdjust="0"/>
  </p:normalViewPr>
  <p:slideViewPr>
    <p:cSldViewPr snapToGrid="0">
      <p:cViewPr varScale="1">
        <p:scale>
          <a:sx n="74" d="100"/>
          <a:sy n="74" d="100"/>
        </p:scale>
        <p:origin x="1044" y="52"/>
      </p:cViewPr>
      <p:guideLst>
        <p:guide orient="horz" pos="2455"/>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PC53\Desktop\playouttime3\playouttime.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PC53\Desktop\rouletteVS8\rouletteVS8_ver.2.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PC53\Desktop\rouletteVS8\rouletteVS8_ver.2.xlsx" TargetMode="External"/><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C53\Desktop\rouletteVS8\rouletteVS8_ver.2.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PC53\Desktop\rouletteplayoutboardcounter\roulettebanmenperplayou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extLst>
              <c:ext xmlns:c16="http://schemas.microsoft.com/office/drawing/2014/chart" uri="{C3380CC4-5D6E-409C-BE32-E72D297353CC}">
                <c16:uniqueId val="{00000001-0947-4A4A-B4DA-3A62CD7C0F62}"/>
              </c:ext>
            </c:extLst>
          </c:dPt>
          <c:dPt>
            <c:idx val="1"/>
            <c:bubble3D val="0"/>
            <c:spPr>
              <a:solidFill>
                <a:srgbClr val="00B050"/>
              </a:solidFill>
              <a:ln w="19050">
                <a:solidFill>
                  <a:schemeClr val="tx1"/>
                </a:solidFill>
              </a:ln>
              <a:effectLst/>
            </c:spPr>
            <c:extLst>
              <c:ext xmlns:c16="http://schemas.microsoft.com/office/drawing/2014/chart" uri="{C3380CC4-5D6E-409C-BE32-E72D297353CC}">
                <c16:uniqueId val="{00000003-0947-4A4A-B4DA-3A62CD7C0F62}"/>
              </c:ext>
            </c:extLst>
          </c:dPt>
          <c:dPt>
            <c:idx val="2"/>
            <c:bubble3D val="0"/>
            <c:spPr>
              <a:solidFill>
                <a:srgbClr val="7030A0"/>
              </a:solidFill>
              <a:ln w="19050">
                <a:solidFill>
                  <a:schemeClr val="tx1"/>
                </a:solidFill>
              </a:ln>
              <a:effectLst/>
            </c:spPr>
            <c:extLst>
              <c:ext xmlns:c16="http://schemas.microsoft.com/office/drawing/2014/chart" uri="{C3380CC4-5D6E-409C-BE32-E72D297353CC}">
                <c16:uniqueId val="{00000005-0947-4A4A-B4DA-3A62CD7C0F62}"/>
              </c:ext>
            </c:extLst>
          </c:dPt>
          <c:dPt>
            <c:idx val="3"/>
            <c:bubble3D val="0"/>
            <c:spPr>
              <a:solidFill>
                <a:schemeClr val="accent1"/>
              </a:solidFill>
              <a:ln w="19050">
                <a:solidFill>
                  <a:schemeClr val="tx1"/>
                </a:solidFill>
              </a:ln>
              <a:effectLst/>
            </c:spPr>
            <c:extLst>
              <c:ext xmlns:c16="http://schemas.microsoft.com/office/drawing/2014/chart" uri="{C3380CC4-5D6E-409C-BE32-E72D297353CC}">
                <c16:uniqueId val="{00000007-0947-4A4A-B4DA-3A62CD7C0F62}"/>
              </c:ext>
            </c:extLst>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extLst>
            <c:ext xmlns:c16="http://schemas.microsoft.com/office/drawing/2014/chart" uri="{C3380CC4-5D6E-409C-BE32-E72D297353CC}">
              <c16:uniqueId val="{00000008-0947-4A4A-B4DA-3A62CD7C0F6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extLst>
              <c:ext xmlns:c16="http://schemas.microsoft.com/office/drawing/2014/chart" uri="{C3380CC4-5D6E-409C-BE32-E72D297353CC}">
                <c16:uniqueId val="{00000001-302C-4CA4-94CB-248B1A6F5EC9}"/>
              </c:ext>
            </c:extLst>
          </c:dPt>
          <c:dPt>
            <c:idx val="1"/>
            <c:bubble3D val="0"/>
            <c:spPr>
              <a:solidFill>
                <a:srgbClr val="00B050"/>
              </a:solidFill>
              <a:ln w="19050">
                <a:solidFill>
                  <a:schemeClr val="tx1"/>
                </a:solidFill>
              </a:ln>
              <a:effectLst/>
            </c:spPr>
            <c:extLst>
              <c:ext xmlns:c16="http://schemas.microsoft.com/office/drawing/2014/chart" uri="{C3380CC4-5D6E-409C-BE32-E72D297353CC}">
                <c16:uniqueId val="{00000003-302C-4CA4-94CB-248B1A6F5EC9}"/>
              </c:ext>
            </c:extLst>
          </c:dPt>
          <c:dPt>
            <c:idx val="2"/>
            <c:bubble3D val="0"/>
            <c:spPr>
              <a:solidFill>
                <a:srgbClr val="7030A0"/>
              </a:solidFill>
              <a:ln w="19050">
                <a:solidFill>
                  <a:schemeClr val="tx1"/>
                </a:solidFill>
              </a:ln>
              <a:effectLst/>
            </c:spPr>
            <c:extLst>
              <c:ext xmlns:c16="http://schemas.microsoft.com/office/drawing/2014/chart" uri="{C3380CC4-5D6E-409C-BE32-E72D297353CC}">
                <c16:uniqueId val="{00000005-302C-4CA4-94CB-248B1A6F5EC9}"/>
              </c:ext>
            </c:extLst>
          </c:dPt>
          <c:dPt>
            <c:idx val="3"/>
            <c:bubble3D val="0"/>
            <c:spPr>
              <a:solidFill>
                <a:schemeClr val="accent1"/>
              </a:solidFill>
              <a:ln w="19050">
                <a:solidFill>
                  <a:schemeClr val="tx1"/>
                </a:solidFill>
              </a:ln>
              <a:effectLst/>
            </c:spPr>
            <c:extLst>
              <c:ext xmlns:c16="http://schemas.microsoft.com/office/drawing/2014/chart" uri="{C3380CC4-5D6E-409C-BE32-E72D297353CC}">
                <c16:uniqueId val="{00000007-302C-4CA4-94CB-248B1A6F5EC9}"/>
              </c:ext>
            </c:extLst>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extLst>
            <c:ext xmlns:c16="http://schemas.microsoft.com/office/drawing/2014/chart" uri="{C3380CC4-5D6E-409C-BE32-E72D297353CC}">
              <c16:uniqueId val="{00000008-302C-4CA4-94CB-248B1A6F5EC9}"/>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00B050"/>
              </a:solidFill>
              <a:ln w="19050">
                <a:solidFill>
                  <a:schemeClr val="tx1"/>
                </a:solidFill>
              </a:ln>
              <a:effectLst/>
            </c:spPr>
            <c:extLst>
              <c:ext xmlns:c16="http://schemas.microsoft.com/office/drawing/2014/chart" uri="{C3380CC4-5D6E-409C-BE32-E72D297353CC}">
                <c16:uniqueId val="{00000001-8A44-4FC8-BF42-F05EDEB4E3D1}"/>
              </c:ext>
            </c:extLst>
          </c:dPt>
          <c:dPt>
            <c:idx val="1"/>
            <c:bubble3D val="0"/>
            <c:spPr>
              <a:solidFill>
                <a:srgbClr val="7030A0"/>
              </a:solidFill>
              <a:ln w="19050">
                <a:solidFill>
                  <a:schemeClr val="tx1"/>
                </a:solidFill>
              </a:ln>
              <a:effectLst/>
            </c:spPr>
            <c:extLst>
              <c:ext xmlns:c16="http://schemas.microsoft.com/office/drawing/2014/chart" uri="{C3380CC4-5D6E-409C-BE32-E72D297353CC}">
                <c16:uniqueId val="{00000003-8A44-4FC8-BF42-F05EDEB4E3D1}"/>
              </c:ext>
            </c:extLst>
          </c:dPt>
          <c:dPt>
            <c:idx val="2"/>
            <c:bubble3D val="0"/>
            <c:spPr>
              <a:solidFill>
                <a:srgbClr val="FFFF00"/>
              </a:solidFill>
              <a:ln w="19050">
                <a:solidFill>
                  <a:schemeClr val="tx1"/>
                </a:solidFill>
              </a:ln>
              <a:effectLst/>
            </c:spPr>
            <c:extLst>
              <c:ext xmlns:c16="http://schemas.microsoft.com/office/drawing/2014/chart" uri="{C3380CC4-5D6E-409C-BE32-E72D297353CC}">
                <c16:uniqueId val="{00000005-8A44-4FC8-BF42-F05EDEB4E3D1}"/>
              </c:ext>
            </c:extLst>
          </c:dPt>
          <c:dPt>
            <c:idx val="3"/>
            <c:bubble3D val="0"/>
            <c:spPr>
              <a:solidFill>
                <a:schemeClr val="accent1"/>
              </a:solidFill>
              <a:ln w="19050">
                <a:solidFill>
                  <a:schemeClr val="tx1"/>
                </a:solidFill>
              </a:ln>
              <a:effectLst/>
            </c:spPr>
            <c:extLst>
              <c:ext xmlns:c16="http://schemas.microsoft.com/office/drawing/2014/chart" uri="{C3380CC4-5D6E-409C-BE32-E72D297353CC}">
                <c16:uniqueId val="{00000007-8A44-4FC8-BF42-F05EDEB4E3D1}"/>
              </c:ext>
            </c:extLst>
          </c:dPt>
          <c:cat>
            <c:strRef>
              <c:f>Sheet1!$A$2:$A$5</c:f>
              <c:strCache>
                <c:ptCount val="4"/>
                <c:pt idx="0">
                  <c:v>緑</c:v>
                </c:pt>
                <c:pt idx="1">
                  <c:v>紫</c:v>
                </c:pt>
                <c:pt idx="2">
                  <c:v>黄</c:v>
                </c:pt>
                <c:pt idx="3">
                  <c:v>青</c:v>
                </c:pt>
              </c:strCache>
            </c:strRef>
          </c:cat>
          <c:val>
            <c:numRef>
              <c:f>Sheet1!$B$2:$B$5</c:f>
              <c:numCache>
                <c:formatCode>General</c:formatCode>
                <c:ptCount val="4"/>
                <c:pt idx="0">
                  <c:v>4</c:v>
                </c:pt>
                <c:pt idx="1">
                  <c:v>2</c:v>
                </c:pt>
                <c:pt idx="2">
                  <c:v>1</c:v>
                </c:pt>
                <c:pt idx="3">
                  <c:v>1</c:v>
                </c:pt>
              </c:numCache>
            </c:numRef>
          </c:val>
          <c:extLst>
            <c:ext xmlns:c16="http://schemas.microsoft.com/office/drawing/2014/chart" uri="{C3380CC4-5D6E-409C-BE32-E72D297353CC}">
              <c16:uniqueId val="{00000008-8A44-4FC8-BF42-F05EDEB4E3D1}"/>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00B050"/>
              </a:solidFill>
              <a:ln w="19050">
                <a:solidFill>
                  <a:schemeClr val="tx1"/>
                </a:solidFill>
              </a:ln>
              <a:effectLst/>
            </c:spPr>
            <c:extLst>
              <c:ext xmlns:c16="http://schemas.microsoft.com/office/drawing/2014/chart" uri="{C3380CC4-5D6E-409C-BE32-E72D297353CC}">
                <c16:uniqueId val="{00000001-BA15-4193-ABCE-5D62A8666E25}"/>
              </c:ext>
            </c:extLst>
          </c:dPt>
          <c:dPt>
            <c:idx val="1"/>
            <c:bubble3D val="0"/>
            <c:spPr>
              <a:solidFill>
                <a:srgbClr val="7030A0"/>
              </a:solidFill>
              <a:ln w="19050">
                <a:solidFill>
                  <a:schemeClr val="tx1"/>
                </a:solidFill>
              </a:ln>
              <a:effectLst/>
            </c:spPr>
            <c:extLst>
              <c:ext xmlns:c16="http://schemas.microsoft.com/office/drawing/2014/chart" uri="{C3380CC4-5D6E-409C-BE32-E72D297353CC}">
                <c16:uniqueId val="{00000003-BA15-4193-ABCE-5D62A8666E25}"/>
              </c:ext>
            </c:extLst>
          </c:dPt>
          <c:dPt>
            <c:idx val="2"/>
            <c:bubble3D val="0"/>
            <c:spPr>
              <a:solidFill>
                <a:srgbClr val="FFFF00"/>
              </a:solidFill>
              <a:ln w="19050">
                <a:solidFill>
                  <a:schemeClr val="tx1"/>
                </a:solidFill>
              </a:ln>
              <a:effectLst/>
            </c:spPr>
            <c:extLst>
              <c:ext xmlns:c16="http://schemas.microsoft.com/office/drawing/2014/chart" uri="{C3380CC4-5D6E-409C-BE32-E72D297353CC}">
                <c16:uniqueId val="{00000005-BA15-4193-ABCE-5D62A8666E25}"/>
              </c:ext>
            </c:extLst>
          </c:dPt>
          <c:dPt>
            <c:idx val="3"/>
            <c:bubble3D val="0"/>
            <c:spPr>
              <a:solidFill>
                <a:schemeClr val="accent1"/>
              </a:solidFill>
              <a:ln w="19050">
                <a:solidFill>
                  <a:schemeClr val="tx1"/>
                </a:solidFill>
              </a:ln>
              <a:effectLst/>
            </c:spPr>
            <c:extLst>
              <c:ext xmlns:c16="http://schemas.microsoft.com/office/drawing/2014/chart" uri="{C3380CC4-5D6E-409C-BE32-E72D297353CC}">
                <c16:uniqueId val="{00000007-BA15-4193-ABCE-5D62A8666E25}"/>
              </c:ext>
            </c:extLst>
          </c:dPt>
          <c:cat>
            <c:strRef>
              <c:f>Sheet1!$A$2:$A$5</c:f>
              <c:strCache>
                <c:ptCount val="4"/>
                <c:pt idx="0">
                  <c:v>緑</c:v>
                </c:pt>
                <c:pt idx="1">
                  <c:v>紫</c:v>
                </c:pt>
                <c:pt idx="2">
                  <c:v>黄</c:v>
                </c:pt>
                <c:pt idx="3">
                  <c:v>青</c:v>
                </c:pt>
              </c:strCache>
            </c:strRef>
          </c:cat>
          <c:val>
            <c:numRef>
              <c:f>Sheet1!$B$2:$B$5</c:f>
              <c:numCache>
                <c:formatCode>General</c:formatCode>
                <c:ptCount val="4"/>
                <c:pt idx="0">
                  <c:v>4</c:v>
                </c:pt>
                <c:pt idx="1">
                  <c:v>2</c:v>
                </c:pt>
                <c:pt idx="2">
                  <c:v>1</c:v>
                </c:pt>
                <c:pt idx="3">
                  <c:v>1</c:v>
                </c:pt>
              </c:numCache>
            </c:numRef>
          </c:val>
          <c:extLst>
            <c:ext xmlns:c16="http://schemas.microsoft.com/office/drawing/2014/chart" uri="{C3380CC4-5D6E-409C-BE32-E72D297353CC}">
              <c16:uniqueId val="{00000008-BA15-4193-ABCE-5D62A8666E2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solidFill>
                <a:schemeClr val="accent1"/>
              </a:solidFill>
              <a:round/>
            </a:ln>
            <a:effectLst/>
          </c:spPr>
          <c:marker>
            <c:symbol val="circle"/>
            <c:size val="10"/>
            <c:spPr>
              <a:solidFill>
                <a:schemeClr val="accent1"/>
              </a:solidFill>
              <a:ln w="9525">
                <a:solidFill>
                  <a:schemeClr val="accent1"/>
                </a:solidFill>
              </a:ln>
              <a:effectLst/>
            </c:spPr>
          </c:marker>
          <c:xVal>
            <c:numRef>
              <c:f>Sheet20!$B$2:$B$21</c:f>
              <c:numCache>
                <c:formatCode>General</c:formatCode>
                <c:ptCount val="2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numCache>
            </c:numRef>
          </c:xVal>
          <c:yVal>
            <c:numRef>
              <c:f>Sheet20!$C$2:$C$21</c:f>
              <c:numCache>
                <c:formatCode>General</c:formatCode>
                <c:ptCount val="20"/>
                <c:pt idx="0">
                  <c:v>9.8050999999999305E-2</c:v>
                </c:pt>
                <c:pt idx="1">
                  <c:v>0.20397799999999966</c:v>
                </c:pt>
                <c:pt idx="2">
                  <c:v>0.29339499999999991</c:v>
                </c:pt>
                <c:pt idx="3">
                  <c:v>0.37846499999999977</c:v>
                </c:pt>
                <c:pt idx="4">
                  <c:v>0.47205800000000131</c:v>
                </c:pt>
                <c:pt idx="5">
                  <c:v>0.56570699999999996</c:v>
                </c:pt>
                <c:pt idx="6">
                  <c:v>0.66061399999999937</c:v>
                </c:pt>
                <c:pt idx="7">
                  <c:v>0.7544339999999996</c:v>
                </c:pt>
                <c:pt idx="8">
                  <c:v>0.84752200000000055</c:v>
                </c:pt>
                <c:pt idx="9">
                  <c:v>0.9422859999999994</c:v>
                </c:pt>
                <c:pt idx="10">
                  <c:v>1.034549999999999</c:v>
                </c:pt>
                <c:pt idx="11">
                  <c:v>1.1291839999999991</c:v>
                </c:pt>
                <c:pt idx="12">
                  <c:v>1.2237009999999997</c:v>
                </c:pt>
                <c:pt idx="13">
                  <c:v>1.317800000000001</c:v>
                </c:pt>
                <c:pt idx="14">
                  <c:v>1.4111510000000007</c:v>
                </c:pt>
                <c:pt idx="15">
                  <c:v>1.5057590000000016</c:v>
                </c:pt>
                <c:pt idx="16">
                  <c:v>1.5995129999999986</c:v>
                </c:pt>
                <c:pt idx="17">
                  <c:v>1.6927010000000009</c:v>
                </c:pt>
                <c:pt idx="18">
                  <c:v>1.7862719999999974</c:v>
                </c:pt>
                <c:pt idx="19">
                  <c:v>1.8809000000000007</c:v>
                </c:pt>
              </c:numCache>
            </c:numRef>
          </c:yVal>
          <c:smooth val="0"/>
          <c:extLst>
            <c:ext xmlns:c16="http://schemas.microsoft.com/office/drawing/2014/chart" uri="{C3380CC4-5D6E-409C-BE32-E72D297353CC}">
              <c16:uniqueId val="{00000000-7085-448E-8DE1-DC1C7AF8EE21}"/>
            </c:ext>
          </c:extLst>
        </c:ser>
        <c:ser>
          <c:idx val="1"/>
          <c:order val="1"/>
          <c:spPr>
            <a:ln w="19050" cap="rnd">
              <a:solidFill>
                <a:schemeClr val="accent2"/>
              </a:solidFill>
              <a:round/>
            </a:ln>
            <a:effectLst/>
          </c:spPr>
          <c:marker>
            <c:symbol val="triangle"/>
            <c:size val="12"/>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Sheet20!$B$2:$B$21</c:f>
              <c:numCache>
                <c:formatCode>General</c:formatCode>
                <c:ptCount val="2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numCache>
            </c:numRef>
          </c:xVal>
          <c:yVal>
            <c:numRef>
              <c:f>Sheet20!$D$2:$D$21</c:f>
              <c:numCache>
                <c:formatCode>General</c:formatCode>
                <c:ptCount val="20"/>
                <c:pt idx="0">
                  <c:v>8.1046999999999828E-2</c:v>
                </c:pt>
                <c:pt idx="1">
                  <c:v>0.16888900000000029</c:v>
                </c:pt>
                <c:pt idx="2">
                  <c:v>0.24224200000000043</c:v>
                </c:pt>
                <c:pt idx="3">
                  <c:v>0.31258899999999951</c:v>
                </c:pt>
                <c:pt idx="4">
                  <c:v>0.39008999999999949</c:v>
                </c:pt>
                <c:pt idx="5">
                  <c:v>0.46782500000000038</c:v>
                </c:pt>
                <c:pt idx="6">
                  <c:v>0.54508099999999948</c:v>
                </c:pt>
                <c:pt idx="7">
                  <c:v>0.6218170000000004</c:v>
                </c:pt>
                <c:pt idx="8">
                  <c:v>0.69948700000000041</c:v>
                </c:pt>
                <c:pt idx="9">
                  <c:v>0.77639599999999964</c:v>
                </c:pt>
                <c:pt idx="10">
                  <c:v>0.85282100000000094</c:v>
                </c:pt>
                <c:pt idx="11">
                  <c:v>0.93122299999999958</c:v>
                </c:pt>
                <c:pt idx="12">
                  <c:v>1.008799</c:v>
                </c:pt>
                <c:pt idx="13">
                  <c:v>1.0845030000000011</c:v>
                </c:pt>
                <c:pt idx="14">
                  <c:v>1.1618510000000004</c:v>
                </c:pt>
                <c:pt idx="15">
                  <c:v>1.2397480000000003</c:v>
                </c:pt>
                <c:pt idx="16">
                  <c:v>1.3170550000000023</c:v>
                </c:pt>
                <c:pt idx="17">
                  <c:v>1.3929270000000018</c:v>
                </c:pt>
                <c:pt idx="18">
                  <c:v>1.4710390000000013</c:v>
                </c:pt>
                <c:pt idx="19">
                  <c:v>1.547449000000001</c:v>
                </c:pt>
              </c:numCache>
            </c:numRef>
          </c:yVal>
          <c:smooth val="0"/>
          <c:extLst>
            <c:ext xmlns:c16="http://schemas.microsoft.com/office/drawing/2014/chart" uri="{C3380CC4-5D6E-409C-BE32-E72D297353CC}">
              <c16:uniqueId val="{00000002-7085-448E-8DE1-DC1C7AF8EE21}"/>
            </c:ext>
          </c:extLst>
        </c:ser>
        <c:dLbls>
          <c:showLegendKey val="0"/>
          <c:showVal val="0"/>
          <c:showCatName val="0"/>
          <c:showSerName val="0"/>
          <c:showPercent val="0"/>
          <c:showBubbleSize val="0"/>
        </c:dLbls>
        <c:axId val="339417472"/>
        <c:axId val="339421784"/>
      </c:scatterChart>
      <c:valAx>
        <c:axId val="3394174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9421784"/>
        <c:crosses val="autoZero"/>
        <c:crossBetween val="midCat"/>
      </c:valAx>
      <c:valAx>
        <c:axId val="339421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9417472"/>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12"/>
            <c:spPr>
              <a:solidFill>
                <a:schemeClr val="accent1"/>
              </a:solidFill>
              <a:ln w="9525">
                <a:solidFill>
                  <a:schemeClr val="accent1"/>
                </a:solidFill>
              </a:ln>
              <a:effectLst/>
            </c:spPr>
          </c:marker>
          <c:xVal>
            <c:numRef>
              <c:f>Sheet1!$C$21:$C$34</c:f>
              <c:numCache>
                <c:formatCode>General</c:formatCode>
                <c:ptCount val="14"/>
                <c:pt idx="0">
                  <c:v>9.3600000000000003E-2</c:v>
                </c:pt>
                <c:pt idx="1">
                  <c:v>0.18720000000000001</c:v>
                </c:pt>
                <c:pt idx="2">
                  <c:v>0.46799999999999997</c:v>
                </c:pt>
                <c:pt idx="3">
                  <c:v>0.93599999999999994</c:v>
                </c:pt>
                <c:pt idx="4">
                  <c:v>1.4039999999999999</c:v>
                </c:pt>
                <c:pt idx="5">
                  <c:v>1.8719999999999999</c:v>
                </c:pt>
                <c:pt idx="6">
                  <c:v>2.34</c:v>
                </c:pt>
                <c:pt idx="7">
                  <c:v>2.8079999999999998</c:v>
                </c:pt>
                <c:pt idx="8">
                  <c:v>3.2759999999999998</c:v>
                </c:pt>
                <c:pt idx="9">
                  <c:v>3.7439999999999998</c:v>
                </c:pt>
                <c:pt idx="10">
                  <c:v>4.2119999999999997</c:v>
                </c:pt>
                <c:pt idx="11">
                  <c:v>4.68</c:v>
                </c:pt>
                <c:pt idx="12">
                  <c:v>5.1479999999999997</c:v>
                </c:pt>
                <c:pt idx="13">
                  <c:v>5.6159999999999997</c:v>
                </c:pt>
              </c:numCache>
            </c:numRef>
          </c:xVal>
          <c:yVal>
            <c:numRef>
              <c:f>Sheet1!$E$21:$E$34</c:f>
              <c:numCache>
                <c:formatCode>General</c:formatCode>
                <c:ptCount val="14"/>
                <c:pt idx="0">
                  <c:v>0.48799999999999999</c:v>
                </c:pt>
                <c:pt idx="1">
                  <c:v>0.64</c:v>
                </c:pt>
                <c:pt idx="2">
                  <c:v>0.72499999999999998</c:v>
                </c:pt>
                <c:pt idx="3">
                  <c:v>0.745</c:v>
                </c:pt>
                <c:pt idx="4">
                  <c:v>0.75800000000000001</c:v>
                </c:pt>
                <c:pt idx="5">
                  <c:v>0.77100000000000002</c:v>
                </c:pt>
                <c:pt idx="6">
                  <c:v>0.77200000000000002</c:v>
                </c:pt>
                <c:pt idx="7">
                  <c:v>0.77100000000000002</c:v>
                </c:pt>
                <c:pt idx="8">
                  <c:v>0.77900000000000003</c:v>
                </c:pt>
                <c:pt idx="9">
                  <c:v>0.78800000000000003</c:v>
                </c:pt>
                <c:pt idx="10">
                  <c:v>0.78900000000000003</c:v>
                </c:pt>
                <c:pt idx="11">
                  <c:v>0.77600000000000002</c:v>
                </c:pt>
                <c:pt idx="12">
                  <c:v>0.78300000000000003</c:v>
                </c:pt>
                <c:pt idx="13">
                  <c:v>0.77100000000000002</c:v>
                </c:pt>
              </c:numCache>
            </c:numRef>
          </c:yVal>
          <c:smooth val="0"/>
          <c:extLst>
            <c:ext xmlns:c16="http://schemas.microsoft.com/office/drawing/2014/chart" uri="{C3380CC4-5D6E-409C-BE32-E72D297353CC}">
              <c16:uniqueId val="{00000000-CBD6-47FF-8AA8-782BF4308A1E}"/>
            </c:ext>
          </c:extLst>
        </c:ser>
        <c:ser>
          <c:idx val="1"/>
          <c:order val="1"/>
          <c:tx>
            <c:v>完全ランダム</c:v>
          </c:tx>
          <c:spPr>
            <a:ln w="19050" cap="rnd">
              <a:noFill/>
              <a:round/>
            </a:ln>
            <a:effectLst/>
          </c:spPr>
          <c:marker>
            <c:symbol val="triangle"/>
            <c:size val="12"/>
            <c:spPr>
              <a:solidFill>
                <a:schemeClr val="accent2"/>
              </a:solidFill>
              <a:ln w="9525">
                <a:solidFill>
                  <a:schemeClr val="accent2"/>
                </a:solidFill>
              </a:ln>
              <a:effectLst/>
            </c:spPr>
          </c:marker>
          <c:xVal>
            <c:numRef>
              <c:f>Sheet1!$D$21:$D$34</c:f>
              <c:numCache>
                <c:formatCode>General</c:formatCode>
                <c:ptCount val="14"/>
                <c:pt idx="0">
                  <c:v>7.6999999999999999E-2</c:v>
                </c:pt>
                <c:pt idx="1">
                  <c:v>0.154</c:v>
                </c:pt>
                <c:pt idx="2">
                  <c:v>0.38499999999999995</c:v>
                </c:pt>
                <c:pt idx="3">
                  <c:v>0.76999999999999991</c:v>
                </c:pt>
                <c:pt idx="4">
                  <c:v>1.155</c:v>
                </c:pt>
                <c:pt idx="5">
                  <c:v>1.5399999999999998</c:v>
                </c:pt>
                <c:pt idx="6">
                  <c:v>1.9249999999999998</c:v>
                </c:pt>
                <c:pt idx="7">
                  <c:v>2.31</c:v>
                </c:pt>
                <c:pt idx="8">
                  <c:v>2.6949999999999998</c:v>
                </c:pt>
                <c:pt idx="9">
                  <c:v>3.0799999999999996</c:v>
                </c:pt>
                <c:pt idx="10">
                  <c:v>3.4649999999999999</c:v>
                </c:pt>
                <c:pt idx="11">
                  <c:v>3.8499999999999996</c:v>
                </c:pt>
                <c:pt idx="12">
                  <c:v>4.2349999999999994</c:v>
                </c:pt>
                <c:pt idx="13">
                  <c:v>4.62</c:v>
                </c:pt>
              </c:numCache>
            </c:numRef>
          </c:xVal>
          <c:yVal>
            <c:numRef>
              <c:f>Sheet1!$F$21:$F$34</c:f>
              <c:numCache>
                <c:formatCode>General</c:formatCode>
                <c:ptCount val="14"/>
                <c:pt idx="0">
                  <c:v>0.36</c:v>
                </c:pt>
                <c:pt idx="1">
                  <c:v>0.50700000000000001</c:v>
                </c:pt>
                <c:pt idx="2">
                  <c:v>0.64600000000000002</c:v>
                </c:pt>
                <c:pt idx="3">
                  <c:v>0.68300000000000005</c:v>
                </c:pt>
                <c:pt idx="4">
                  <c:v>0.69899999999999995</c:v>
                </c:pt>
                <c:pt idx="5">
                  <c:v>0.71599999999999997</c:v>
                </c:pt>
                <c:pt idx="6">
                  <c:v>0.70599999999999996</c:v>
                </c:pt>
                <c:pt idx="7">
                  <c:v>0.69699999999999995</c:v>
                </c:pt>
                <c:pt idx="8">
                  <c:v>0.73799999999999999</c:v>
                </c:pt>
                <c:pt idx="9">
                  <c:v>0.70599999999999996</c:v>
                </c:pt>
                <c:pt idx="10">
                  <c:v>0.71499999999999997</c:v>
                </c:pt>
                <c:pt idx="11">
                  <c:v>0.72499999999999998</c:v>
                </c:pt>
                <c:pt idx="12">
                  <c:v>0.71799999999999997</c:v>
                </c:pt>
                <c:pt idx="13">
                  <c:v>0.74099999999999999</c:v>
                </c:pt>
              </c:numCache>
            </c:numRef>
          </c:yVal>
          <c:smooth val="0"/>
          <c:extLst>
            <c:ext xmlns:c16="http://schemas.microsoft.com/office/drawing/2014/chart" uri="{C3380CC4-5D6E-409C-BE32-E72D297353CC}">
              <c16:uniqueId val="{00000001-CBD6-47FF-8AA8-782BF4308A1E}"/>
            </c:ext>
          </c:extLst>
        </c:ser>
        <c:dLbls>
          <c:showLegendKey val="0"/>
          <c:showVal val="0"/>
          <c:showCatName val="0"/>
          <c:showSerName val="0"/>
          <c:showPercent val="0"/>
          <c:showBubbleSize val="0"/>
        </c:dLbls>
        <c:axId val="339418648"/>
        <c:axId val="339422960"/>
      </c:scatterChart>
      <c:valAx>
        <c:axId val="3394186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9422960"/>
        <c:crosses val="autoZero"/>
        <c:crossBetween val="midCat"/>
      </c:valAx>
      <c:valAx>
        <c:axId val="339422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9418648"/>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9350081350171529E-2"/>
          <c:y val="5.9199484764199582E-2"/>
          <c:w val="0.86225895010649822"/>
          <c:h val="0.79395052627612261"/>
        </c:manualLayout>
      </c:layout>
      <c:scatterChart>
        <c:scatterStyle val="smoothMarker"/>
        <c:varyColors val="0"/>
        <c:ser>
          <c:idx val="0"/>
          <c:order val="0"/>
          <c:spPr>
            <a:ln w="19050" cap="rnd">
              <a:noFill/>
              <a:round/>
            </a:ln>
            <a:effectLst/>
          </c:spPr>
          <c:marker>
            <c:symbol val="circle"/>
            <c:size val="12"/>
            <c:spPr>
              <a:solidFill>
                <a:schemeClr val="accent1"/>
              </a:solidFill>
              <a:ln w="9525">
                <a:solidFill>
                  <a:schemeClr val="accent1"/>
                </a:solidFill>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Sheet1!$B$1:$B$14</c:f>
              <c:numCache>
                <c:formatCode>General</c:formatCode>
                <c:ptCount val="14"/>
                <c:pt idx="0">
                  <c:v>0.48799999999999999</c:v>
                </c:pt>
                <c:pt idx="1">
                  <c:v>0.64</c:v>
                </c:pt>
                <c:pt idx="2">
                  <c:v>0.72499999999999998</c:v>
                </c:pt>
                <c:pt idx="3">
                  <c:v>0.745</c:v>
                </c:pt>
                <c:pt idx="4">
                  <c:v>0.75800000000000001</c:v>
                </c:pt>
                <c:pt idx="5">
                  <c:v>0.77100000000000002</c:v>
                </c:pt>
                <c:pt idx="6">
                  <c:v>0.77200000000000002</c:v>
                </c:pt>
                <c:pt idx="7">
                  <c:v>0.77100000000000002</c:v>
                </c:pt>
                <c:pt idx="8">
                  <c:v>0.77900000000000003</c:v>
                </c:pt>
                <c:pt idx="9">
                  <c:v>0.78800000000000003</c:v>
                </c:pt>
                <c:pt idx="10">
                  <c:v>0.78900000000000003</c:v>
                </c:pt>
                <c:pt idx="11">
                  <c:v>0.77600000000000002</c:v>
                </c:pt>
                <c:pt idx="12">
                  <c:v>0.78300000000000003</c:v>
                </c:pt>
                <c:pt idx="13">
                  <c:v>0.77100000000000002</c:v>
                </c:pt>
              </c:numCache>
            </c:numRef>
          </c:yVal>
          <c:smooth val="1"/>
          <c:extLst>
            <c:ext xmlns:c16="http://schemas.microsoft.com/office/drawing/2014/chart" uri="{C3380CC4-5D6E-409C-BE32-E72D297353CC}">
              <c16:uniqueId val="{00000000-5BA9-409E-BDD1-5E9928464094}"/>
            </c:ext>
          </c:extLst>
        </c:ser>
        <c:ser>
          <c:idx val="1"/>
          <c:order val="1"/>
          <c:spPr>
            <a:ln w="19050" cap="rnd">
              <a:noFill/>
              <a:round/>
            </a:ln>
            <a:effectLst/>
          </c:spPr>
          <c:marker>
            <c:symbol val="triangle"/>
            <c:size val="12"/>
            <c:spPr>
              <a:solidFill>
                <a:schemeClr val="accent2"/>
              </a:solidFill>
              <a:ln w="9525">
                <a:solidFill>
                  <a:schemeClr val="accent2"/>
                </a:solidFill>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Sheet1!$C$1:$C$14</c:f>
              <c:numCache>
                <c:formatCode>General</c:formatCode>
                <c:ptCount val="14"/>
                <c:pt idx="0">
                  <c:v>0.36</c:v>
                </c:pt>
                <c:pt idx="1">
                  <c:v>0.50700000000000001</c:v>
                </c:pt>
                <c:pt idx="2">
                  <c:v>0.64600000000000002</c:v>
                </c:pt>
                <c:pt idx="3">
                  <c:v>0.68300000000000005</c:v>
                </c:pt>
                <c:pt idx="4">
                  <c:v>0.69899999999999995</c:v>
                </c:pt>
                <c:pt idx="5">
                  <c:v>0.71599999999999997</c:v>
                </c:pt>
                <c:pt idx="6">
                  <c:v>0.70599999999999996</c:v>
                </c:pt>
                <c:pt idx="7">
                  <c:v>0.69699999999999995</c:v>
                </c:pt>
                <c:pt idx="8">
                  <c:v>0.73799999999999999</c:v>
                </c:pt>
                <c:pt idx="9">
                  <c:v>0.70599999999999996</c:v>
                </c:pt>
                <c:pt idx="10">
                  <c:v>0.71499999999999997</c:v>
                </c:pt>
                <c:pt idx="11">
                  <c:v>0.72499999999999998</c:v>
                </c:pt>
                <c:pt idx="12">
                  <c:v>0.71799999999999997</c:v>
                </c:pt>
                <c:pt idx="13">
                  <c:v>0.74099999999999999</c:v>
                </c:pt>
              </c:numCache>
            </c:numRef>
          </c:yVal>
          <c:smooth val="1"/>
          <c:extLst>
            <c:ext xmlns:c16="http://schemas.microsoft.com/office/drawing/2014/chart" uri="{C3380CC4-5D6E-409C-BE32-E72D297353CC}">
              <c16:uniqueId val="{00000001-5BA9-409E-BDD1-5E9928464094}"/>
            </c:ext>
          </c:extLst>
        </c:ser>
        <c:dLbls>
          <c:showLegendKey val="0"/>
          <c:showVal val="0"/>
          <c:showCatName val="0"/>
          <c:showSerName val="0"/>
          <c:showPercent val="0"/>
          <c:showBubbleSize val="0"/>
        </c:dLbls>
        <c:axId val="338501200"/>
        <c:axId val="338503944"/>
      </c:scatterChart>
      <c:valAx>
        <c:axId val="3385012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8503944"/>
        <c:crosses val="autoZero"/>
        <c:crossBetween val="midCat"/>
      </c:valAx>
      <c:valAx>
        <c:axId val="338503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8501200"/>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extLst>
              <c:ext xmlns:c16="http://schemas.microsoft.com/office/drawing/2014/chart" uri="{C3380CC4-5D6E-409C-BE32-E72D297353CC}">
                <c16:uniqueId val="{00000001-31EA-4DAC-82A4-2B7729D1E148}"/>
              </c:ext>
            </c:extLst>
          </c:dPt>
          <c:dPt>
            <c:idx val="1"/>
            <c:bubble3D val="0"/>
            <c:spPr>
              <a:solidFill>
                <a:srgbClr val="00B050"/>
              </a:solidFill>
              <a:ln w="19050">
                <a:solidFill>
                  <a:schemeClr val="tx1"/>
                </a:solidFill>
              </a:ln>
              <a:effectLst/>
            </c:spPr>
            <c:extLst>
              <c:ext xmlns:c16="http://schemas.microsoft.com/office/drawing/2014/chart" uri="{C3380CC4-5D6E-409C-BE32-E72D297353CC}">
                <c16:uniqueId val="{00000003-31EA-4DAC-82A4-2B7729D1E148}"/>
              </c:ext>
            </c:extLst>
          </c:dPt>
          <c:dPt>
            <c:idx val="2"/>
            <c:bubble3D val="0"/>
            <c:spPr>
              <a:solidFill>
                <a:srgbClr val="7030A0"/>
              </a:solidFill>
              <a:ln w="19050">
                <a:solidFill>
                  <a:schemeClr val="tx1"/>
                </a:solidFill>
              </a:ln>
              <a:effectLst/>
            </c:spPr>
            <c:extLst>
              <c:ext xmlns:c16="http://schemas.microsoft.com/office/drawing/2014/chart" uri="{C3380CC4-5D6E-409C-BE32-E72D297353CC}">
                <c16:uniqueId val="{00000005-31EA-4DAC-82A4-2B7729D1E148}"/>
              </c:ext>
            </c:extLst>
          </c:dPt>
          <c:dPt>
            <c:idx val="3"/>
            <c:bubble3D val="0"/>
            <c:spPr>
              <a:solidFill>
                <a:schemeClr val="accent1"/>
              </a:solidFill>
              <a:ln w="19050">
                <a:solidFill>
                  <a:schemeClr val="tx1"/>
                </a:solidFill>
              </a:ln>
              <a:effectLst/>
            </c:spPr>
            <c:extLst>
              <c:ext xmlns:c16="http://schemas.microsoft.com/office/drawing/2014/chart" uri="{C3380CC4-5D6E-409C-BE32-E72D297353CC}">
                <c16:uniqueId val="{00000007-31EA-4DAC-82A4-2B7729D1E148}"/>
              </c:ext>
            </c:extLst>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extLst>
            <c:ext xmlns:c16="http://schemas.microsoft.com/office/drawing/2014/chart" uri="{C3380CC4-5D6E-409C-BE32-E72D297353CC}">
              <c16:uniqueId val="{00000008-31EA-4DAC-82A4-2B7729D1E14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extLst>
              <c:ext xmlns:c16="http://schemas.microsoft.com/office/drawing/2014/chart" uri="{C3380CC4-5D6E-409C-BE32-E72D297353CC}">
                <c16:uniqueId val="{00000001-8962-4D8F-B726-CDCFBBE3DE38}"/>
              </c:ext>
            </c:extLst>
          </c:dPt>
          <c:dPt>
            <c:idx val="1"/>
            <c:bubble3D val="0"/>
            <c:spPr>
              <a:solidFill>
                <a:srgbClr val="00B050"/>
              </a:solidFill>
              <a:ln w="19050">
                <a:solidFill>
                  <a:schemeClr val="tx1"/>
                </a:solidFill>
              </a:ln>
              <a:effectLst/>
            </c:spPr>
            <c:extLst>
              <c:ext xmlns:c16="http://schemas.microsoft.com/office/drawing/2014/chart" uri="{C3380CC4-5D6E-409C-BE32-E72D297353CC}">
                <c16:uniqueId val="{00000003-8962-4D8F-B726-CDCFBBE3DE38}"/>
              </c:ext>
            </c:extLst>
          </c:dPt>
          <c:dPt>
            <c:idx val="2"/>
            <c:bubble3D val="0"/>
            <c:spPr>
              <a:solidFill>
                <a:srgbClr val="7030A0"/>
              </a:solidFill>
              <a:ln w="19050">
                <a:solidFill>
                  <a:schemeClr val="tx1"/>
                </a:solidFill>
              </a:ln>
              <a:effectLst/>
            </c:spPr>
            <c:extLst>
              <c:ext xmlns:c16="http://schemas.microsoft.com/office/drawing/2014/chart" uri="{C3380CC4-5D6E-409C-BE32-E72D297353CC}">
                <c16:uniqueId val="{00000005-8962-4D8F-B726-CDCFBBE3DE38}"/>
              </c:ext>
            </c:extLst>
          </c:dPt>
          <c:dPt>
            <c:idx val="3"/>
            <c:bubble3D val="0"/>
            <c:spPr>
              <a:solidFill>
                <a:schemeClr val="accent1"/>
              </a:solidFill>
              <a:ln w="19050">
                <a:solidFill>
                  <a:schemeClr val="tx1"/>
                </a:solidFill>
              </a:ln>
              <a:effectLst/>
            </c:spPr>
            <c:extLst>
              <c:ext xmlns:c16="http://schemas.microsoft.com/office/drawing/2014/chart" uri="{C3380CC4-5D6E-409C-BE32-E72D297353CC}">
                <c16:uniqueId val="{00000007-8962-4D8F-B726-CDCFBBE3DE38}"/>
              </c:ext>
            </c:extLst>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extLst>
            <c:ext xmlns:c16="http://schemas.microsoft.com/office/drawing/2014/chart" uri="{C3380CC4-5D6E-409C-BE32-E72D297353CC}">
              <c16:uniqueId val="{00000008-8962-4D8F-B726-CDCFBBE3DE3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00B050"/>
              </a:solidFill>
              <a:ln w="19050">
                <a:solidFill>
                  <a:schemeClr val="tx1"/>
                </a:solidFill>
              </a:ln>
              <a:effectLst/>
            </c:spPr>
            <c:extLst>
              <c:ext xmlns:c16="http://schemas.microsoft.com/office/drawing/2014/chart" uri="{C3380CC4-5D6E-409C-BE32-E72D297353CC}">
                <c16:uniqueId val="{00000001-3801-4536-9272-A2FC3FB55584}"/>
              </c:ext>
            </c:extLst>
          </c:dPt>
          <c:dPt>
            <c:idx val="1"/>
            <c:bubble3D val="0"/>
            <c:spPr>
              <a:solidFill>
                <a:srgbClr val="7030A0"/>
              </a:solidFill>
              <a:ln w="19050">
                <a:solidFill>
                  <a:schemeClr val="tx1"/>
                </a:solidFill>
              </a:ln>
              <a:effectLst/>
            </c:spPr>
            <c:extLst>
              <c:ext xmlns:c16="http://schemas.microsoft.com/office/drawing/2014/chart" uri="{C3380CC4-5D6E-409C-BE32-E72D297353CC}">
                <c16:uniqueId val="{00000003-3801-4536-9272-A2FC3FB55584}"/>
              </c:ext>
            </c:extLst>
          </c:dPt>
          <c:dPt>
            <c:idx val="2"/>
            <c:bubble3D val="0"/>
            <c:spPr>
              <a:solidFill>
                <a:srgbClr val="FFFF00"/>
              </a:solidFill>
              <a:ln w="19050">
                <a:solidFill>
                  <a:schemeClr val="tx1"/>
                </a:solidFill>
              </a:ln>
              <a:effectLst/>
            </c:spPr>
            <c:extLst>
              <c:ext xmlns:c16="http://schemas.microsoft.com/office/drawing/2014/chart" uri="{C3380CC4-5D6E-409C-BE32-E72D297353CC}">
                <c16:uniqueId val="{00000005-3801-4536-9272-A2FC3FB55584}"/>
              </c:ext>
            </c:extLst>
          </c:dPt>
          <c:dPt>
            <c:idx val="3"/>
            <c:bubble3D val="0"/>
            <c:spPr>
              <a:solidFill>
                <a:schemeClr val="accent1"/>
              </a:solidFill>
              <a:ln w="19050">
                <a:solidFill>
                  <a:schemeClr val="tx1"/>
                </a:solidFill>
              </a:ln>
              <a:effectLst/>
            </c:spPr>
            <c:extLst>
              <c:ext xmlns:c16="http://schemas.microsoft.com/office/drawing/2014/chart" uri="{C3380CC4-5D6E-409C-BE32-E72D297353CC}">
                <c16:uniqueId val="{00000007-3801-4536-9272-A2FC3FB55584}"/>
              </c:ext>
            </c:extLst>
          </c:dPt>
          <c:cat>
            <c:strRef>
              <c:f>Sheet1!$A$2:$A$5</c:f>
              <c:strCache>
                <c:ptCount val="4"/>
                <c:pt idx="0">
                  <c:v>緑</c:v>
                </c:pt>
                <c:pt idx="1">
                  <c:v>紫</c:v>
                </c:pt>
                <c:pt idx="2">
                  <c:v>黄</c:v>
                </c:pt>
                <c:pt idx="3">
                  <c:v>青</c:v>
                </c:pt>
              </c:strCache>
            </c:strRef>
          </c:cat>
          <c:val>
            <c:numRef>
              <c:f>Sheet1!$B$2:$B$5</c:f>
              <c:numCache>
                <c:formatCode>General</c:formatCode>
                <c:ptCount val="4"/>
                <c:pt idx="0">
                  <c:v>4</c:v>
                </c:pt>
                <c:pt idx="1">
                  <c:v>2</c:v>
                </c:pt>
                <c:pt idx="2">
                  <c:v>1</c:v>
                </c:pt>
                <c:pt idx="3">
                  <c:v>1</c:v>
                </c:pt>
              </c:numCache>
            </c:numRef>
          </c:val>
          <c:extLst>
            <c:ext xmlns:c16="http://schemas.microsoft.com/office/drawing/2014/chart" uri="{C3380CC4-5D6E-409C-BE32-E72D297353CC}">
              <c16:uniqueId val="{00000008-3801-4536-9272-A2FC3FB55584}"/>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00B050"/>
              </a:solidFill>
              <a:ln w="19050">
                <a:solidFill>
                  <a:schemeClr val="tx1"/>
                </a:solidFill>
              </a:ln>
              <a:effectLst/>
            </c:spPr>
            <c:extLst>
              <c:ext xmlns:c16="http://schemas.microsoft.com/office/drawing/2014/chart" uri="{C3380CC4-5D6E-409C-BE32-E72D297353CC}">
                <c16:uniqueId val="{00000001-0D23-4EFE-A3AA-F667FC965AFB}"/>
              </c:ext>
            </c:extLst>
          </c:dPt>
          <c:dPt>
            <c:idx val="1"/>
            <c:bubble3D val="0"/>
            <c:spPr>
              <a:solidFill>
                <a:srgbClr val="7030A0"/>
              </a:solidFill>
              <a:ln w="19050">
                <a:solidFill>
                  <a:schemeClr val="tx1"/>
                </a:solidFill>
              </a:ln>
              <a:effectLst/>
            </c:spPr>
            <c:extLst>
              <c:ext xmlns:c16="http://schemas.microsoft.com/office/drawing/2014/chart" uri="{C3380CC4-5D6E-409C-BE32-E72D297353CC}">
                <c16:uniqueId val="{00000003-0D23-4EFE-A3AA-F667FC965AFB}"/>
              </c:ext>
            </c:extLst>
          </c:dPt>
          <c:dPt>
            <c:idx val="2"/>
            <c:bubble3D val="0"/>
            <c:spPr>
              <a:solidFill>
                <a:srgbClr val="FFFF00"/>
              </a:solidFill>
              <a:ln w="19050">
                <a:solidFill>
                  <a:schemeClr val="tx1"/>
                </a:solidFill>
              </a:ln>
              <a:effectLst/>
            </c:spPr>
            <c:extLst>
              <c:ext xmlns:c16="http://schemas.microsoft.com/office/drawing/2014/chart" uri="{C3380CC4-5D6E-409C-BE32-E72D297353CC}">
                <c16:uniqueId val="{00000005-0D23-4EFE-A3AA-F667FC965AFB}"/>
              </c:ext>
            </c:extLst>
          </c:dPt>
          <c:dPt>
            <c:idx val="3"/>
            <c:bubble3D val="0"/>
            <c:spPr>
              <a:solidFill>
                <a:schemeClr val="accent1"/>
              </a:solidFill>
              <a:ln w="19050">
                <a:solidFill>
                  <a:schemeClr val="tx1"/>
                </a:solidFill>
              </a:ln>
              <a:effectLst/>
            </c:spPr>
            <c:extLst>
              <c:ext xmlns:c16="http://schemas.microsoft.com/office/drawing/2014/chart" uri="{C3380CC4-5D6E-409C-BE32-E72D297353CC}">
                <c16:uniqueId val="{00000007-0D23-4EFE-A3AA-F667FC965AFB}"/>
              </c:ext>
            </c:extLst>
          </c:dPt>
          <c:cat>
            <c:strRef>
              <c:f>Sheet1!$A$2:$A$5</c:f>
              <c:strCache>
                <c:ptCount val="4"/>
                <c:pt idx="0">
                  <c:v>緑</c:v>
                </c:pt>
                <c:pt idx="1">
                  <c:v>紫</c:v>
                </c:pt>
                <c:pt idx="2">
                  <c:v>黄</c:v>
                </c:pt>
                <c:pt idx="3">
                  <c:v>青</c:v>
                </c:pt>
              </c:strCache>
            </c:strRef>
          </c:cat>
          <c:val>
            <c:numRef>
              <c:f>Sheet1!$B$2:$B$5</c:f>
              <c:numCache>
                <c:formatCode>General</c:formatCode>
                <c:ptCount val="4"/>
                <c:pt idx="0">
                  <c:v>4</c:v>
                </c:pt>
                <c:pt idx="1">
                  <c:v>2</c:v>
                </c:pt>
                <c:pt idx="2">
                  <c:v>1</c:v>
                </c:pt>
                <c:pt idx="3">
                  <c:v>1</c:v>
                </c:pt>
              </c:numCache>
            </c:numRef>
          </c:val>
          <c:extLst>
            <c:ext xmlns:c16="http://schemas.microsoft.com/office/drawing/2014/chart" uri="{C3380CC4-5D6E-409C-BE32-E72D297353CC}">
              <c16:uniqueId val="{00000008-0D23-4EFE-A3AA-F667FC965AF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00B050"/>
              </a:solidFill>
              <a:ln w="19050">
                <a:solidFill>
                  <a:schemeClr val="tx1"/>
                </a:solidFill>
              </a:ln>
              <a:effectLst/>
            </c:spPr>
            <c:extLst>
              <c:ext xmlns:c16="http://schemas.microsoft.com/office/drawing/2014/chart" uri="{C3380CC4-5D6E-409C-BE32-E72D297353CC}">
                <c16:uniqueId val="{00000001-F21A-44ED-9BDE-B05CF4837778}"/>
              </c:ext>
            </c:extLst>
          </c:dPt>
          <c:dPt>
            <c:idx val="1"/>
            <c:bubble3D val="0"/>
            <c:spPr>
              <a:solidFill>
                <a:srgbClr val="7030A0"/>
              </a:solidFill>
              <a:ln w="19050">
                <a:solidFill>
                  <a:schemeClr val="tx1"/>
                </a:solidFill>
              </a:ln>
              <a:effectLst/>
            </c:spPr>
            <c:extLst>
              <c:ext xmlns:c16="http://schemas.microsoft.com/office/drawing/2014/chart" uri="{C3380CC4-5D6E-409C-BE32-E72D297353CC}">
                <c16:uniqueId val="{00000003-F21A-44ED-9BDE-B05CF4837778}"/>
              </c:ext>
            </c:extLst>
          </c:dPt>
          <c:dPt>
            <c:idx val="2"/>
            <c:bubble3D val="0"/>
            <c:spPr>
              <a:solidFill>
                <a:srgbClr val="FFFF00"/>
              </a:solidFill>
              <a:ln w="19050">
                <a:solidFill>
                  <a:schemeClr val="tx1"/>
                </a:solidFill>
              </a:ln>
              <a:effectLst/>
            </c:spPr>
            <c:extLst>
              <c:ext xmlns:c16="http://schemas.microsoft.com/office/drawing/2014/chart" uri="{C3380CC4-5D6E-409C-BE32-E72D297353CC}">
                <c16:uniqueId val="{00000005-F21A-44ED-9BDE-B05CF4837778}"/>
              </c:ext>
            </c:extLst>
          </c:dPt>
          <c:dPt>
            <c:idx val="3"/>
            <c:bubble3D val="0"/>
            <c:spPr>
              <a:solidFill>
                <a:schemeClr val="accent1"/>
              </a:solidFill>
              <a:ln w="19050">
                <a:solidFill>
                  <a:schemeClr val="tx1"/>
                </a:solidFill>
              </a:ln>
              <a:effectLst/>
            </c:spPr>
            <c:extLst>
              <c:ext xmlns:c16="http://schemas.microsoft.com/office/drawing/2014/chart" uri="{C3380CC4-5D6E-409C-BE32-E72D297353CC}">
                <c16:uniqueId val="{00000007-F21A-44ED-9BDE-B05CF4837778}"/>
              </c:ext>
            </c:extLst>
          </c:dPt>
          <c:cat>
            <c:strRef>
              <c:f>Sheet1!$A$2:$A$5</c:f>
              <c:strCache>
                <c:ptCount val="4"/>
                <c:pt idx="0">
                  <c:v>緑</c:v>
                </c:pt>
                <c:pt idx="1">
                  <c:v>紫</c:v>
                </c:pt>
                <c:pt idx="2">
                  <c:v>黄</c:v>
                </c:pt>
                <c:pt idx="3">
                  <c:v>青</c:v>
                </c:pt>
              </c:strCache>
            </c:strRef>
          </c:cat>
          <c:val>
            <c:numRef>
              <c:f>Sheet1!$B$2:$B$5</c:f>
              <c:numCache>
                <c:formatCode>General</c:formatCode>
                <c:ptCount val="4"/>
                <c:pt idx="0">
                  <c:v>4</c:v>
                </c:pt>
                <c:pt idx="1">
                  <c:v>2</c:v>
                </c:pt>
                <c:pt idx="2">
                  <c:v>1</c:v>
                </c:pt>
                <c:pt idx="3">
                  <c:v>1</c:v>
                </c:pt>
              </c:numCache>
            </c:numRef>
          </c:val>
          <c:extLst>
            <c:ext xmlns:c16="http://schemas.microsoft.com/office/drawing/2014/chart" uri="{C3380CC4-5D6E-409C-BE32-E72D297353CC}">
              <c16:uniqueId val="{00000008-F21A-44ED-9BDE-B05CF483777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9350081350171529E-2"/>
          <c:y val="5.9199484764199582E-2"/>
          <c:w val="0.86225895010649822"/>
          <c:h val="0.79395052627612261"/>
        </c:manualLayout>
      </c:layout>
      <c:scatterChart>
        <c:scatterStyle val="smoothMarker"/>
        <c:varyColors val="0"/>
        <c:ser>
          <c:idx val="0"/>
          <c:order val="0"/>
          <c:spPr>
            <a:ln w="19050" cap="rnd">
              <a:noFill/>
              <a:round/>
            </a:ln>
            <a:effectLst/>
          </c:spPr>
          <c:marker>
            <c:symbol val="circle"/>
            <c:size val="12"/>
            <c:spPr>
              <a:solidFill>
                <a:schemeClr val="accent1"/>
              </a:solidFill>
              <a:ln w="9525">
                <a:solidFill>
                  <a:schemeClr val="accent1"/>
                </a:solidFill>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Sheet1!$B$1:$B$14</c:f>
              <c:numCache>
                <c:formatCode>General</c:formatCode>
                <c:ptCount val="14"/>
                <c:pt idx="0">
                  <c:v>0.48799999999999999</c:v>
                </c:pt>
                <c:pt idx="1">
                  <c:v>0.64</c:v>
                </c:pt>
                <c:pt idx="2">
                  <c:v>0.72499999999999998</c:v>
                </c:pt>
                <c:pt idx="3">
                  <c:v>0.745</c:v>
                </c:pt>
                <c:pt idx="4">
                  <c:v>0.75800000000000001</c:v>
                </c:pt>
                <c:pt idx="5">
                  <c:v>0.77100000000000002</c:v>
                </c:pt>
                <c:pt idx="6">
                  <c:v>0.77200000000000002</c:v>
                </c:pt>
                <c:pt idx="7">
                  <c:v>0.77100000000000002</c:v>
                </c:pt>
                <c:pt idx="8">
                  <c:v>0.77900000000000003</c:v>
                </c:pt>
                <c:pt idx="9">
                  <c:v>0.78800000000000003</c:v>
                </c:pt>
                <c:pt idx="10">
                  <c:v>0.78900000000000003</c:v>
                </c:pt>
                <c:pt idx="11">
                  <c:v>0.77600000000000002</c:v>
                </c:pt>
                <c:pt idx="12">
                  <c:v>0.78300000000000003</c:v>
                </c:pt>
                <c:pt idx="13">
                  <c:v>0.77100000000000002</c:v>
                </c:pt>
              </c:numCache>
            </c:numRef>
          </c:yVal>
          <c:smooth val="1"/>
          <c:extLst>
            <c:ext xmlns:c16="http://schemas.microsoft.com/office/drawing/2014/chart" uri="{C3380CC4-5D6E-409C-BE32-E72D297353CC}">
              <c16:uniqueId val="{00000000-4E1F-4981-A233-8338C8F50DA4}"/>
            </c:ext>
          </c:extLst>
        </c:ser>
        <c:ser>
          <c:idx val="1"/>
          <c:order val="1"/>
          <c:spPr>
            <a:ln w="19050" cap="rnd">
              <a:noFill/>
              <a:round/>
            </a:ln>
            <a:effectLst/>
          </c:spPr>
          <c:marker>
            <c:symbol val="triangle"/>
            <c:size val="12"/>
            <c:spPr>
              <a:solidFill>
                <a:schemeClr val="accent2"/>
              </a:solidFill>
              <a:ln w="9525">
                <a:solidFill>
                  <a:schemeClr val="accent2"/>
                </a:solidFill>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Sheet1!$C$1:$C$14</c:f>
              <c:numCache>
                <c:formatCode>General</c:formatCode>
                <c:ptCount val="14"/>
                <c:pt idx="0">
                  <c:v>0.36</c:v>
                </c:pt>
                <c:pt idx="1">
                  <c:v>0.50700000000000001</c:v>
                </c:pt>
                <c:pt idx="2">
                  <c:v>0.64600000000000002</c:v>
                </c:pt>
                <c:pt idx="3">
                  <c:v>0.68300000000000005</c:v>
                </c:pt>
                <c:pt idx="4">
                  <c:v>0.69899999999999995</c:v>
                </c:pt>
                <c:pt idx="5">
                  <c:v>0.71599999999999997</c:v>
                </c:pt>
                <c:pt idx="6">
                  <c:v>0.70599999999999996</c:v>
                </c:pt>
                <c:pt idx="7">
                  <c:v>0.69699999999999995</c:v>
                </c:pt>
                <c:pt idx="8">
                  <c:v>0.73799999999999999</c:v>
                </c:pt>
                <c:pt idx="9">
                  <c:v>0.70599999999999996</c:v>
                </c:pt>
                <c:pt idx="10">
                  <c:v>0.71499999999999997</c:v>
                </c:pt>
                <c:pt idx="11">
                  <c:v>0.72499999999999998</c:v>
                </c:pt>
                <c:pt idx="12">
                  <c:v>0.71799999999999997</c:v>
                </c:pt>
                <c:pt idx="13">
                  <c:v>0.74099999999999999</c:v>
                </c:pt>
              </c:numCache>
            </c:numRef>
          </c:yVal>
          <c:smooth val="1"/>
          <c:extLst>
            <c:ext xmlns:c16="http://schemas.microsoft.com/office/drawing/2014/chart" uri="{C3380CC4-5D6E-409C-BE32-E72D297353CC}">
              <c16:uniqueId val="{00000001-4E1F-4981-A233-8338C8F50DA4}"/>
            </c:ext>
          </c:extLst>
        </c:ser>
        <c:dLbls>
          <c:showLegendKey val="0"/>
          <c:showVal val="0"/>
          <c:showCatName val="0"/>
          <c:showSerName val="0"/>
          <c:showPercent val="0"/>
          <c:showBubbleSize val="0"/>
        </c:dLbls>
        <c:axId val="338501592"/>
        <c:axId val="338506688"/>
      </c:scatterChart>
      <c:valAx>
        <c:axId val="3385015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8506688"/>
        <c:crosses val="autoZero"/>
        <c:crossBetween val="midCat"/>
      </c:valAx>
      <c:valAx>
        <c:axId val="338506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8501592"/>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solidFill>
                <a:schemeClr val="accent1"/>
              </a:solidFill>
              <a:round/>
            </a:ln>
            <a:effectLst/>
          </c:spPr>
          <c:marker>
            <c:symbol val="circle"/>
            <c:size val="15"/>
            <c:spPr>
              <a:solidFill>
                <a:schemeClr val="accent1"/>
              </a:solidFill>
              <a:ln w="9525">
                <a:solidFill>
                  <a:schemeClr val="accent1"/>
                </a:solidFill>
              </a:ln>
              <a:effectLst/>
            </c:spPr>
          </c:marker>
          <c:xVal>
            <c:numRef>
              <c:f>Sheet5!$B$3:$B$7</c:f>
              <c:numCache>
                <c:formatCode>General</c:formatCode>
                <c:ptCount val="5"/>
                <c:pt idx="0">
                  <c:v>100</c:v>
                </c:pt>
                <c:pt idx="1">
                  <c:v>225</c:v>
                </c:pt>
                <c:pt idx="2">
                  <c:v>400</c:v>
                </c:pt>
                <c:pt idx="3">
                  <c:v>625</c:v>
                </c:pt>
                <c:pt idx="4">
                  <c:v>900</c:v>
                </c:pt>
              </c:numCache>
            </c:numRef>
          </c:xVal>
          <c:yVal>
            <c:numRef>
              <c:f>Sheet5!$C$3:$C$7</c:f>
              <c:numCache>
                <c:formatCode>General</c:formatCode>
                <c:ptCount val="5"/>
                <c:pt idx="0">
                  <c:v>26.673999999999999</c:v>
                </c:pt>
                <c:pt idx="1">
                  <c:v>40.287999999999997</c:v>
                </c:pt>
                <c:pt idx="2">
                  <c:v>53.908000000000001</c:v>
                </c:pt>
                <c:pt idx="3">
                  <c:v>67.248000000000005</c:v>
                </c:pt>
                <c:pt idx="4">
                  <c:v>81.787999999999997</c:v>
                </c:pt>
              </c:numCache>
            </c:numRef>
          </c:yVal>
          <c:smooth val="1"/>
          <c:extLst>
            <c:ext xmlns:c16="http://schemas.microsoft.com/office/drawing/2014/chart" uri="{C3380CC4-5D6E-409C-BE32-E72D297353CC}">
              <c16:uniqueId val="{00000000-A8CA-4F73-B8AA-0347D11E161D}"/>
            </c:ext>
          </c:extLst>
        </c:ser>
        <c:ser>
          <c:idx val="1"/>
          <c:order val="1"/>
          <c:spPr>
            <a:ln w="19050" cap="rnd">
              <a:solidFill>
                <a:schemeClr val="accent2"/>
              </a:solidFill>
              <a:round/>
            </a:ln>
            <a:effectLst/>
          </c:spPr>
          <c:marker>
            <c:symbol val="triangle"/>
            <c:size val="15"/>
            <c:spPr>
              <a:solidFill>
                <a:schemeClr val="accent2"/>
              </a:solidFill>
              <a:ln w="9525">
                <a:solidFill>
                  <a:schemeClr val="accent2"/>
                </a:solidFill>
              </a:ln>
              <a:effectLst/>
            </c:spPr>
          </c:marker>
          <c:xVal>
            <c:numRef>
              <c:f>Sheet5!$B$3:$B$7</c:f>
              <c:numCache>
                <c:formatCode>General</c:formatCode>
                <c:ptCount val="5"/>
                <c:pt idx="0">
                  <c:v>100</c:v>
                </c:pt>
                <c:pt idx="1">
                  <c:v>225</c:v>
                </c:pt>
                <c:pt idx="2">
                  <c:v>400</c:v>
                </c:pt>
                <c:pt idx="3">
                  <c:v>625</c:v>
                </c:pt>
                <c:pt idx="4">
                  <c:v>900</c:v>
                </c:pt>
              </c:numCache>
            </c:numRef>
          </c:xVal>
          <c:yVal>
            <c:numRef>
              <c:f>Sheet5!$D$3:$D$7</c:f>
              <c:numCache>
                <c:formatCode>General</c:formatCode>
                <c:ptCount val="5"/>
                <c:pt idx="0">
                  <c:v>37.122</c:v>
                </c:pt>
                <c:pt idx="1">
                  <c:v>54.427999999999997</c:v>
                </c:pt>
                <c:pt idx="2">
                  <c:v>71.048000000000002</c:v>
                </c:pt>
                <c:pt idx="3">
                  <c:v>86.808000000000007</c:v>
                </c:pt>
                <c:pt idx="4">
                  <c:v>103.842</c:v>
                </c:pt>
              </c:numCache>
            </c:numRef>
          </c:yVal>
          <c:smooth val="1"/>
          <c:extLst>
            <c:ext xmlns:c16="http://schemas.microsoft.com/office/drawing/2014/chart" uri="{C3380CC4-5D6E-409C-BE32-E72D297353CC}">
              <c16:uniqueId val="{00000001-A8CA-4F73-B8AA-0347D11E161D}"/>
            </c:ext>
          </c:extLst>
        </c:ser>
        <c:dLbls>
          <c:showLegendKey val="0"/>
          <c:showVal val="0"/>
          <c:showCatName val="0"/>
          <c:showSerName val="0"/>
          <c:showPercent val="0"/>
          <c:showBubbleSize val="0"/>
        </c:dLbls>
        <c:axId val="338499632"/>
        <c:axId val="338501984"/>
      </c:scatterChart>
      <c:valAx>
        <c:axId val="3384996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8501984"/>
        <c:crosses val="autoZero"/>
        <c:crossBetween val="midCat"/>
      </c:valAx>
      <c:valAx>
        <c:axId val="338501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38499632"/>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extLst>
              <c:ext xmlns:c16="http://schemas.microsoft.com/office/drawing/2014/chart" uri="{C3380CC4-5D6E-409C-BE32-E72D297353CC}">
                <c16:uniqueId val="{00000001-2BC9-4BF1-A723-28E9112F1E56}"/>
              </c:ext>
            </c:extLst>
          </c:dPt>
          <c:dPt>
            <c:idx val="1"/>
            <c:bubble3D val="0"/>
            <c:spPr>
              <a:solidFill>
                <a:srgbClr val="00B050"/>
              </a:solidFill>
              <a:ln w="19050">
                <a:solidFill>
                  <a:schemeClr val="tx1"/>
                </a:solidFill>
              </a:ln>
              <a:effectLst/>
            </c:spPr>
            <c:extLst>
              <c:ext xmlns:c16="http://schemas.microsoft.com/office/drawing/2014/chart" uri="{C3380CC4-5D6E-409C-BE32-E72D297353CC}">
                <c16:uniqueId val="{00000003-2BC9-4BF1-A723-28E9112F1E56}"/>
              </c:ext>
            </c:extLst>
          </c:dPt>
          <c:dPt>
            <c:idx val="2"/>
            <c:bubble3D val="0"/>
            <c:spPr>
              <a:solidFill>
                <a:srgbClr val="7030A0"/>
              </a:solidFill>
              <a:ln w="19050">
                <a:solidFill>
                  <a:schemeClr val="tx1"/>
                </a:solidFill>
              </a:ln>
              <a:effectLst/>
            </c:spPr>
            <c:extLst>
              <c:ext xmlns:c16="http://schemas.microsoft.com/office/drawing/2014/chart" uri="{C3380CC4-5D6E-409C-BE32-E72D297353CC}">
                <c16:uniqueId val="{00000005-2BC9-4BF1-A723-28E9112F1E56}"/>
              </c:ext>
            </c:extLst>
          </c:dPt>
          <c:dPt>
            <c:idx val="3"/>
            <c:bubble3D val="0"/>
            <c:spPr>
              <a:solidFill>
                <a:schemeClr val="accent1"/>
              </a:solidFill>
              <a:ln w="19050">
                <a:solidFill>
                  <a:schemeClr val="tx1"/>
                </a:solidFill>
              </a:ln>
              <a:effectLst/>
            </c:spPr>
            <c:extLst>
              <c:ext xmlns:c16="http://schemas.microsoft.com/office/drawing/2014/chart" uri="{C3380CC4-5D6E-409C-BE32-E72D297353CC}">
                <c16:uniqueId val="{00000007-2BC9-4BF1-A723-28E9112F1E56}"/>
              </c:ext>
            </c:extLst>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extLst>
            <c:ext xmlns:c16="http://schemas.microsoft.com/office/drawing/2014/chart" uri="{C3380CC4-5D6E-409C-BE32-E72D297353CC}">
              <c16:uniqueId val="{00000008-2BC9-4BF1-A723-28E9112F1E5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2019/7/7</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1"/>
            <a:ext cx="4307046" cy="341542"/>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2019/7/7</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6" cy="341541"/>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15</a:t>
            </a:fld>
            <a:endParaRPr kumimoji="1" lang="ja-JP" altLang="en-US"/>
          </a:p>
        </p:txBody>
      </p:sp>
    </p:spTree>
    <p:extLst>
      <p:ext uri="{BB962C8B-B14F-4D97-AF65-F5344CB8AC3E}">
        <p14:creationId xmlns:p14="http://schemas.microsoft.com/office/powerpoint/2010/main" val="4166315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16</a:t>
            </a:fld>
            <a:endParaRPr kumimoji="1" lang="ja-JP" altLang="en-US"/>
          </a:p>
        </p:txBody>
      </p:sp>
    </p:spTree>
    <p:extLst>
      <p:ext uri="{BB962C8B-B14F-4D97-AF65-F5344CB8AC3E}">
        <p14:creationId xmlns:p14="http://schemas.microsoft.com/office/powerpoint/2010/main" val="4253375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18</a:t>
            </a:fld>
            <a:endParaRPr kumimoji="1" lang="ja-JP" altLang="en-US"/>
          </a:p>
        </p:txBody>
      </p:sp>
    </p:spTree>
    <p:extLst>
      <p:ext uri="{BB962C8B-B14F-4D97-AF65-F5344CB8AC3E}">
        <p14:creationId xmlns:p14="http://schemas.microsoft.com/office/powerpoint/2010/main" val="1460188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19</a:t>
            </a:fld>
            <a:endParaRPr kumimoji="1" lang="ja-JP" altLang="en-US"/>
          </a:p>
        </p:txBody>
      </p:sp>
    </p:spTree>
    <p:extLst>
      <p:ext uri="{BB962C8B-B14F-4D97-AF65-F5344CB8AC3E}">
        <p14:creationId xmlns:p14="http://schemas.microsoft.com/office/powerpoint/2010/main" val="905228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20</a:t>
            </a:fld>
            <a:endParaRPr kumimoji="1" lang="ja-JP" altLang="en-US"/>
          </a:p>
        </p:txBody>
      </p:sp>
    </p:spTree>
    <p:extLst>
      <p:ext uri="{BB962C8B-B14F-4D97-AF65-F5344CB8AC3E}">
        <p14:creationId xmlns:p14="http://schemas.microsoft.com/office/powerpoint/2010/main" val="3225534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21</a:t>
            </a:fld>
            <a:endParaRPr kumimoji="1" lang="ja-JP" altLang="en-US"/>
          </a:p>
        </p:txBody>
      </p:sp>
    </p:spTree>
    <p:extLst>
      <p:ext uri="{BB962C8B-B14F-4D97-AF65-F5344CB8AC3E}">
        <p14:creationId xmlns:p14="http://schemas.microsoft.com/office/powerpoint/2010/main" val="3762229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22</a:t>
            </a:fld>
            <a:endParaRPr kumimoji="1" lang="ja-JP" altLang="en-US"/>
          </a:p>
        </p:txBody>
      </p:sp>
    </p:spTree>
    <p:extLst>
      <p:ext uri="{BB962C8B-B14F-4D97-AF65-F5344CB8AC3E}">
        <p14:creationId xmlns:p14="http://schemas.microsoft.com/office/powerpoint/2010/main" val="3156997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23</a:t>
            </a:fld>
            <a:endParaRPr kumimoji="1" lang="ja-JP" altLang="en-US"/>
          </a:p>
        </p:txBody>
      </p:sp>
    </p:spTree>
    <p:extLst>
      <p:ext uri="{BB962C8B-B14F-4D97-AF65-F5344CB8AC3E}">
        <p14:creationId xmlns:p14="http://schemas.microsoft.com/office/powerpoint/2010/main" val="2788184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24</a:t>
            </a:fld>
            <a:endParaRPr kumimoji="1" lang="ja-JP" altLang="en-US"/>
          </a:p>
        </p:txBody>
      </p:sp>
    </p:spTree>
    <p:extLst>
      <p:ext uri="{BB962C8B-B14F-4D97-AF65-F5344CB8AC3E}">
        <p14:creationId xmlns:p14="http://schemas.microsoft.com/office/powerpoint/2010/main" val="4194933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25</a:t>
            </a:fld>
            <a:endParaRPr kumimoji="1" lang="ja-JP" altLang="en-US"/>
          </a:p>
        </p:txBody>
      </p:sp>
    </p:spTree>
    <p:extLst>
      <p:ext uri="{BB962C8B-B14F-4D97-AF65-F5344CB8AC3E}">
        <p14:creationId xmlns:p14="http://schemas.microsoft.com/office/powerpoint/2010/main" val="4228292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26</a:t>
            </a:fld>
            <a:endParaRPr kumimoji="1" lang="ja-JP" altLang="en-US"/>
          </a:p>
        </p:txBody>
      </p:sp>
    </p:spTree>
    <p:extLst>
      <p:ext uri="{BB962C8B-B14F-4D97-AF65-F5344CB8AC3E}">
        <p14:creationId xmlns:p14="http://schemas.microsoft.com/office/powerpoint/2010/main" val="481978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29</a:t>
            </a:fld>
            <a:endParaRPr kumimoji="1" lang="ja-JP" altLang="en-US"/>
          </a:p>
        </p:txBody>
      </p:sp>
    </p:spTree>
    <p:extLst>
      <p:ext uri="{BB962C8B-B14F-4D97-AF65-F5344CB8AC3E}">
        <p14:creationId xmlns:p14="http://schemas.microsoft.com/office/powerpoint/2010/main" val="12294974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30</a:t>
            </a:fld>
            <a:endParaRPr kumimoji="1" lang="ja-JP" altLang="en-US"/>
          </a:p>
        </p:txBody>
      </p:sp>
    </p:spTree>
    <p:extLst>
      <p:ext uri="{BB962C8B-B14F-4D97-AF65-F5344CB8AC3E}">
        <p14:creationId xmlns:p14="http://schemas.microsoft.com/office/powerpoint/2010/main" val="1906605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31</a:t>
            </a:fld>
            <a:endParaRPr kumimoji="1" lang="ja-JP" altLang="en-US"/>
          </a:p>
        </p:txBody>
      </p:sp>
    </p:spTree>
    <p:extLst>
      <p:ext uri="{BB962C8B-B14F-4D97-AF65-F5344CB8AC3E}">
        <p14:creationId xmlns:p14="http://schemas.microsoft.com/office/powerpoint/2010/main" val="36004243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32</a:t>
            </a:fld>
            <a:endParaRPr kumimoji="1" lang="ja-JP" altLang="en-US"/>
          </a:p>
        </p:txBody>
      </p:sp>
    </p:spTree>
    <p:extLst>
      <p:ext uri="{BB962C8B-B14F-4D97-AF65-F5344CB8AC3E}">
        <p14:creationId xmlns:p14="http://schemas.microsoft.com/office/powerpoint/2010/main" val="6408126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35</a:t>
            </a:fld>
            <a:endParaRPr kumimoji="1" lang="ja-JP" altLang="en-US"/>
          </a:p>
        </p:txBody>
      </p:sp>
    </p:spTree>
    <p:extLst>
      <p:ext uri="{BB962C8B-B14F-4D97-AF65-F5344CB8AC3E}">
        <p14:creationId xmlns:p14="http://schemas.microsoft.com/office/powerpoint/2010/main" val="8971141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36</a:t>
            </a:fld>
            <a:endParaRPr kumimoji="1" lang="ja-JP" altLang="en-US"/>
          </a:p>
        </p:txBody>
      </p:sp>
    </p:spTree>
    <p:extLst>
      <p:ext uri="{BB962C8B-B14F-4D97-AF65-F5344CB8AC3E}">
        <p14:creationId xmlns:p14="http://schemas.microsoft.com/office/powerpoint/2010/main" val="19415205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37</a:t>
            </a:fld>
            <a:endParaRPr kumimoji="1" lang="ja-JP" altLang="en-US"/>
          </a:p>
        </p:txBody>
      </p:sp>
    </p:spTree>
    <p:extLst>
      <p:ext uri="{BB962C8B-B14F-4D97-AF65-F5344CB8AC3E}">
        <p14:creationId xmlns:p14="http://schemas.microsoft.com/office/powerpoint/2010/main" val="783607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38</a:t>
            </a:fld>
            <a:endParaRPr kumimoji="1" lang="ja-JP" altLang="en-US"/>
          </a:p>
        </p:txBody>
      </p:sp>
    </p:spTree>
    <p:extLst>
      <p:ext uri="{BB962C8B-B14F-4D97-AF65-F5344CB8AC3E}">
        <p14:creationId xmlns:p14="http://schemas.microsoft.com/office/powerpoint/2010/main" val="9216865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47</a:t>
            </a:fld>
            <a:endParaRPr kumimoji="1" lang="ja-JP" altLang="en-US"/>
          </a:p>
        </p:txBody>
      </p:sp>
    </p:spTree>
    <p:extLst>
      <p:ext uri="{BB962C8B-B14F-4D97-AF65-F5344CB8AC3E}">
        <p14:creationId xmlns:p14="http://schemas.microsoft.com/office/powerpoint/2010/main" val="1546986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48</a:t>
            </a:fld>
            <a:endParaRPr kumimoji="1" lang="ja-JP" altLang="en-US"/>
          </a:p>
        </p:txBody>
      </p:sp>
    </p:spTree>
    <p:extLst>
      <p:ext uri="{BB962C8B-B14F-4D97-AF65-F5344CB8AC3E}">
        <p14:creationId xmlns:p14="http://schemas.microsoft.com/office/powerpoint/2010/main" val="7573821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50</a:t>
            </a:fld>
            <a:endParaRPr kumimoji="1" lang="ja-JP" altLang="en-US"/>
          </a:p>
        </p:txBody>
      </p:sp>
    </p:spTree>
    <p:extLst>
      <p:ext uri="{BB962C8B-B14F-4D97-AF65-F5344CB8AC3E}">
        <p14:creationId xmlns:p14="http://schemas.microsoft.com/office/powerpoint/2010/main" val="3179470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11</a:t>
            </a:fld>
            <a:endParaRPr kumimoji="1" lang="ja-JP" altLang="en-US"/>
          </a:p>
        </p:txBody>
      </p:sp>
    </p:spTree>
    <p:extLst>
      <p:ext uri="{BB962C8B-B14F-4D97-AF65-F5344CB8AC3E}">
        <p14:creationId xmlns:p14="http://schemas.microsoft.com/office/powerpoint/2010/main" val="911283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12</a:t>
            </a:fld>
            <a:endParaRPr kumimoji="1" lang="ja-JP" altLang="en-US"/>
          </a:p>
        </p:txBody>
      </p:sp>
    </p:spTree>
    <p:extLst>
      <p:ext uri="{BB962C8B-B14F-4D97-AF65-F5344CB8AC3E}">
        <p14:creationId xmlns:p14="http://schemas.microsoft.com/office/powerpoint/2010/main" val="2612484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13</a:t>
            </a:fld>
            <a:endParaRPr kumimoji="1" lang="ja-JP" altLang="en-US"/>
          </a:p>
        </p:txBody>
      </p:sp>
    </p:spTree>
    <p:extLst>
      <p:ext uri="{BB962C8B-B14F-4D97-AF65-F5344CB8AC3E}">
        <p14:creationId xmlns:p14="http://schemas.microsoft.com/office/powerpoint/2010/main" val="3589051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14</a:t>
            </a:fld>
            <a:endParaRPr kumimoji="1" lang="ja-JP" altLang="en-US"/>
          </a:p>
        </p:txBody>
      </p:sp>
    </p:spTree>
    <p:extLst>
      <p:ext uri="{BB962C8B-B14F-4D97-AF65-F5344CB8AC3E}">
        <p14:creationId xmlns:p14="http://schemas.microsoft.com/office/powerpoint/2010/main" val="3742660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 Id="rId9"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br>
              <a:rPr kumimoji="1" lang="en-US" altLang="ja-JP" dirty="0"/>
            </a:br>
            <a:r>
              <a:rPr lang="en-US" altLang="ja-JP" dirty="0"/>
              <a:t>Flood-It</a:t>
            </a:r>
            <a:r>
              <a:rPr lang="ja-JP" altLang="en-US" dirty="0"/>
              <a:t>の対戦アルゴリズムに関する研究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592137" y="2621369"/>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対戦アルゴリズム</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grpSp>
        <p:nvGrpSpPr>
          <p:cNvPr id="46" name="グループ化 45"/>
          <p:cNvGrpSpPr/>
          <p:nvPr/>
        </p:nvGrpSpPr>
        <p:grpSpPr>
          <a:xfrm>
            <a:off x="1315893" y="2334301"/>
            <a:ext cx="6512215" cy="2214164"/>
            <a:chOff x="1300016" y="2404058"/>
            <a:chExt cx="6512215" cy="2214164"/>
          </a:xfrm>
        </p:grpSpPr>
        <p:sp>
          <p:nvSpPr>
            <p:cNvPr id="47" name="楕円 45">
              <a:extLst>
                <a:ext uri="{FF2B5EF4-FFF2-40B4-BE49-F238E27FC236}">
                  <a16:creationId xmlns:a16="http://schemas.microsoft.com/office/drawing/2014/main" id="{E2E6DF5E-75CD-4057-91CF-D457BE8B54F7}"/>
                </a:ext>
              </a:extLst>
            </p:cNvPr>
            <p:cNvSpPr/>
            <p:nvPr/>
          </p:nvSpPr>
          <p:spPr>
            <a:xfrm>
              <a:off x="4392000" y="240405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8" name="直線コネクタ 47">
              <a:extLst>
                <a:ext uri="{FF2B5EF4-FFF2-40B4-BE49-F238E27FC236}">
                  <a16:creationId xmlns:a16="http://schemas.microsoft.com/office/drawing/2014/main" id="{3BDA5F92-AA65-4534-B21E-D5CA8660A090}"/>
                </a:ext>
              </a:extLst>
            </p:cNvPr>
            <p:cNvCxnSpPr>
              <a:cxnSpLocks/>
              <a:endCxn id="47" idx="4"/>
            </p:cNvCxnSpPr>
            <p:nvPr/>
          </p:nvCxnSpPr>
          <p:spPr>
            <a:xfrm flipH="1" flipV="1">
              <a:off x="4572000"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a:extLst>
                <a:ext uri="{FF2B5EF4-FFF2-40B4-BE49-F238E27FC236}">
                  <a16:creationId xmlns:a16="http://schemas.microsoft.com/office/drawing/2014/main" id="{C0E5B93D-D118-4B7F-AE93-FB67A63FAEA8}"/>
                </a:ext>
              </a:extLst>
            </p:cNvPr>
            <p:cNvCxnSpPr>
              <a:cxnSpLocks/>
              <a:stCxn id="47" idx="4"/>
            </p:cNvCxnSpPr>
            <p:nvPr/>
          </p:nvCxnSpPr>
          <p:spPr>
            <a:xfrm flipH="1">
              <a:off x="2284722"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0" name="楕円 53">
              <a:extLst>
                <a:ext uri="{FF2B5EF4-FFF2-40B4-BE49-F238E27FC236}">
                  <a16:creationId xmlns:a16="http://schemas.microsoft.com/office/drawing/2014/main" id="{D8F9136D-0C61-457F-A419-E34000C84472}"/>
                </a:ext>
              </a:extLst>
            </p:cNvPr>
            <p:cNvSpPr/>
            <p:nvPr/>
          </p:nvSpPr>
          <p:spPr>
            <a:xfrm>
              <a:off x="21047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1" name="楕円 54">
              <a:extLst>
                <a:ext uri="{FF2B5EF4-FFF2-40B4-BE49-F238E27FC236}">
                  <a16:creationId xmlns:a16="http://schemas.microsoft.com/office/drawing/2014/main" id="{414FCE65-7DCC-4181-94F0-46E4217B44D8}"/>
                </a:ext>
              </a:extLst>
            </p:cNvPr>
            <p:cNvSpPr/>
            <p:nvPr/>
          </p:nvSpPr>
          <p:spPr>
            <a:xfrm>
              <a:off x="66792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2" name="楕円 55">
              <a:extLst>
                <a:ext uri="{FF2B5EF4-FFF2-40B4-BE49-F238E27FC236}">
                  <a16:creationId xmlns:a16="http://schemas.microsoft.com/office/drawing/2014/main" id="{518FB9C2-7248-417F-92A6-6FE476534E3C}"/>
                </a:ext>
              </a:extLst>
            </p:cNvPr>
            <p:cNvSpPr/>
            <p:nvPr/>
          </p:nvSpPr>
          <p:spPr>
            <a:xfrm>
              <a:off x="37049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3" name="楕円 58">
              <a:extLst>
                <a:ext uri="{FF2B5EF4-FFF2-40B4-BE49-F238E27FC236}">
                  <a16:creationId xmlns:a16="http://schemas.microsoft.com/office/drawing/2014/main" id="{C9057028-988F-49ED-A769-CC13B6650A55}"/>
                </a:ext>
              </a:extLst>
            </p:cNvPr>
            <p:cNvSpPr/>
            <p:nvPr/>
          </p:nvSpPr>
          <p:spPr>
            <a:xfrm>
              <a:off x="50790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54" name="直線コネクタ 53">
              <a:extLst>
                <a:ext uri="{FF2B5EF4-FFF2-40B4-BE49-F238E27FC236}">
                  <a16:creationId xmlns:a16="http://schemas.microsoft.com/office/drawing/2014/main" id="{925E01E6-CC2A-4EFF-AACE-BF94CE84A6E8}"/>
                </a:ext>
              </a:extLst>
            </p:cNvPr>
            <p:cNvCxnSpPr>
              <a:cxnSpLocks/>
              <a:stCxn id="47" idx="4"/>
              <a:endCxn id="52" idx="0"/>
            </p:cNvCxnSpPr>
            <p:nvPr/>
          </p:nvCxnSpPr>
          <p:spPr>
            <a:xfrm flipH="1">
              <a:off x="3884922" y="2764058"/>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55" name="直線コネクタ 54">
              <a:extLst>
                <a:ext uri="{FF2B5EF4-FFF2-40B4-BE49-F238E27FC236}">
                  <a16:creationId xmlns:a16="http://schemas.microsoft.com/office/drawing/2014/main" id="{1DEBCD05-0739-4712-8E97-1703C736C933}"/>
                </a:ext>
              </a:extLst>
            </p:cNvPr>
            <p:cNvCxnSpPr>
              <a:cxnSpLocks/>
              <a:stCxn id="47" idx="4"/>
              <a:endCxn id="53" idx="0"/>
            </p:cNvCxnSpPr>
            <p:nvPr/>
          </p:nvCxnSpPr>
          <p:spPr>
            <a:xfrm>
              <a:off x="4572000" y="2764058"/>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楕円 65">
              <a:extLst>
                <a:ext uri="{FF2B5EF4-FFF2-40B4-BE49-F238E27FC236}">
                  <a16:creationId xmlns:a16="http://schemas.microsoft.com/office/drawing/2014/main" id="{CB06118E-8F5B-4DA7-896C-EEB8F65B1BE3}"/>
                </a:ext>
              </a:extLst>
            </p:cNvPr>
            <p:cNvSpPr/>
            <p:nvPr/>
          </p:nvSpPr>
          <p:spPr>
            <a:xfrm>
              <a:off x="130001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7" name="楕円 66">
              <a:extLst>
                <a:ext uri="{FF2B5EF4-FFF2-40B4-BE49-F238E27FC236}">
                  <a16:creationId xmlns:a16="http://schemas.microsoft.com/office/drawing/2014/main" id="{50C0E5C2-202E-47C1-A024-89752612DEB0}"/>
                </a:ext>
              </a:extLst>
            </p:cNvPr>
            <p:cNvSpPr/>
            <p:nvPr/>
          </p:nvSpPr>
          <p:spPr>
            <a:xfrm>
              <a:off x="624663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8" name="楕円 67">
              <a:extLst>
                <a:ext uri="{FF2B5EF4-FFF2-40B4-BE49-F238E27FC236}">
                  <a16:creationId xmlns:a16="http://schemas.microsoft.com/office/drawing/2014/main" id="{D0A4F83E-2898-4B6E-8B75-B973F7EC17F5}"/>
                </a:ext>
              </a:extLst>
            </p:cNvPr>
            <p:cNvSpPr/>
            <p:nvPr/>
          </p:nvSpPr>
          <p:spPr>
            <a:xfrm>
              <a:off x="294087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9" name="楕円 68">
              <a:extLst>
                <a:ext uri="{FF2B5EF4-FFF2-40B4-BE49-F238E27FC236}">
                  <a16:creationId xmlns:a16="http://schemas.microsoft.com/office/drawing/2014/main" id="{01BCCA22-BC8F-4D00-AAD5-DC098E6A755B}"/>
                </a:ext>
              </a:extLst>
            </p:cNvPr>
            <p:cNvSpPr/>
            <p:nvPr/>
          </p:nvSpPr>
          <p:spPr>
            <a:xfrm>
              <a:off x="459949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0" name="楕円 69">
              <a:extLst>
                <a:ext uri="{FF2B5EF4-FFF2-40B4-BE49-F238E27FC236}">
                  <a16:creationId xmlns:a16="http://schemas.microsoft.com/office/drawing/2014/main" id="{FD7C7D98-D6F3-4672-9118-1A36CF2ACB8C}"/>
                </a:ext>
              </a:extLst>
            </p:cNvPr>
            <p:cNvSpPr/>
            <p:nvPr/>
          </p:nvSpPr>
          <p:spPr>
            <a:xfrm>
              <a:off x="170406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1" name="楕円 70">
              <a:extLst>
                <a:ext uri="{FF2B5EF4-FFF2-40B4-BE49-F238E27FC236}">
                  <a16:creationId xmlns:a16="http://schemas.microsoft.com/office/drawing/2014/main" id="{8AFDF69C-34BD-4671-88F3-6EC3EB218F89}"/>
                </a:ext>
              </a:extLst>
            </p:cNvPr>
            <p:cNvSpPr/>
            <p:nvPr/>
          </p:nvSpPr>
          <p:spPr>
            <a:xfrm>
              <a:off x="665068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2" name="楕円 71">
              <a:extLst>
                <a:ext uri="{FF2B5EF4-FFF2-40B4-BE49-F238E27FC236}">
                  <a16:creationId xmlns:a16="http://schemas.microsoft.com/office/drawing/2014/main" id="{4DECF26C-5F6D-4032-B56A-017A131B6291}"/>
                </a:ext>
              </a:extLst>
            </p:cNvPr>
            <p:cNvSpPr/>
            <p:nvPr/>
          </p:nvSpPr>
          <p:spPr>
            <a:xfrm>
              <a:off x="334492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72">
              <a:extLst>
                <a:ext uri="{FF2B5EF4-FFF2-40B4-BE49-F238E27FC236}">
                  <a16:creationId xmlns:a16="http://schemas.microsoft.com/office/drawing/2014/main" id="{DF86E1A0-3430-44A6-BE23-D25F21926889}"/>
                </a:ext>
              </a:extLst>
            </p:cNvPr>
            <p:cNvSpPr/>
            <p:nvPr/>
          </p:nvSpPr>
          <p:spPr>
            <a:xfrm>
              <a:off x="500354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73">
              <a:extLst>
                <a:ext uri="{FF2B5EF4-FFF2-40B4-BE49-F238E27FC236}">
                  <a16:creationId xmlns:a16="http://schemas.microsoft.com/office/drawing/2014/main" id="{3CC07AC7-20ED-41D3-ABED-1C0406A87CD4}"/>
                </a:ext>
              </a:extLst>
            </p:cNvPr>
            <p:cNvSpPr/>
            <p:nvPr/>
          </p:nvSpPr>
          <p:spPr>
            <a:xfrm>
              <a:off x="210156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5" name="楕円 74">
              <a:extLst>
                <a:ext uri="{FF2B5EF4-FFF2-40B4-BE49-F238E27FC236}">
                  <a16:creationId xmlns:a16="http://schemas.microsoft.com/office/drawing/2014/main" id="{BE4D90C9-1847-4762-BC82-1206EB64F404}"/>
                </a:ext>
              </a:extLst>
            </p:cNvPr>
            <p:cNvSpPr/>
            <p:nvPr/>
          </p:nvSpPr>
          <p:spPr>
            <a:xfrm>
              <a:off x="7048181"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6" name="楕円 75">
              <a:extLst>
                <a:ext uri="{FF2B5EF4-FFF2-40B4-BE49-F238E27FC236}">
                  <a16:creationId xmlns:a16="http://schemas.microsoft.com/office/drawing/2014/main" id="{0D0E0976-8A73-4D27-A0D6-2702A64D1DA4}"/>
                </a:ext>
              </a:extLst>
            </p:cNvPr>
            <p:cNvSpPr/>
            <p:nvPr/>
          </p:nvSpPr>
          <p:spPr>
            <a:xfrm>
              <a:off x="3742416"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7" name="楕円 76">
              <a:extLst>
                <a:ext uri="{FF2B5EF4-FFF2-40B4-BE49-F238E27FC236}">
                  <a16:creationId xmlns:a16="http://schemas.microsoft.com/office/drawing/2014/main" id="{277EABF9-9EAF-4FB1-B3D8-940B7F3A0D67}"/>
                </a:ext>
              </a:extLst>
            </p:cNvPr>
            <p:cNvSpPr/>
            <p:nvPr/>
          </p:nvSpPr>
          <p:spPr>
            <a:xfrm>
              <a:off x="5401043"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8" name="楕円 77">
              <a:extLst>
                <a:ext uri="{FF2B5EF4-FFF2-40B4-BE49-F238E27FC236}">
                  <a16:creationId xmlns:a16="http://schemas.microsoft.com/office/drawing/2014/main" id="{899649BB-A32C-4578-B091-D49687365AAA}"/>
                </a:ext>
              </a:extLst>
            </p:cNvPr>
            <p:cNvSpPr/>
            <p:nvPr/>
          </p:nvSpPr>
          <p:spPr>
            <a:xfrm>
              <a:off x="250561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9" name="楕円 78">
              <a:extLst>
                <a:ext uri="{FF2B5EF4-FFF2-40B4-BE49-F238E27FC236}">
                  <a16:creationId xmlns:a16="http://schemas.microsoft.com/office/drawing/2014/main" id="{503BFAF7-1337-427D-A9E3-57F4E220D87B}"/>
                </a:ext>
              </a:extLst>
            </p:cNvPr>
            <p:cNvSpPr/>
            <p:nvPr/>
          </p:nvSpPr>
          <p:spPr>
            <a:xfrm>
              <a:off x="7452231" y="367600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0" name="楕円 79">
              <a:extLst>
                <a:ext uri="{FF2B5EF4-FFF2-40B4-BE49-F238E27FC236}">
                  <a16:creationId xmlns:a16="http://schemas.microsoft.com/office/drawing/2014/main" id="{00BAD2DC-7C8F-49C8-A738-A05F17C480A0}"/>
                </a:ext>
              </a:extLst>
            </p:cNvPr>
            <p:cNvSpPr/>
            <p:nvPr/>
          </p:nvSpPr>
          <p:spPr>
            <a:xfrm>
              <a:off x="4164237" y="36726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1" name="楕円 80">
              <a:extLst>
                <a:ext uri="{FF2B5EF4-FFF2-40B4-BE49-F238E27FC236}">
                  <a16:creationId xmlns:a16="http://schemas.microsoft.com/office/drawing/2014/main" id="{4AFB9943-4CF3-400F-8FBB-C4A498D5FAF0}"/>
                </a:ext>
              </a:extLst>
            </p:cNvPr>
            <p:cNvSpPr/>
            <p:nvPr/>
          </p:nvSpPr>
          <p:spPr>
            <a:xfrm>
              <a:off x="5808487" y="367273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72" name="直線コネクタ 71">
              <a:extLst>
                <a:ext uri="{FF2B5EF4-FFF2-40B4-BE49-F238E27FC236}">
                  <a16:creationId xmlns:a16="http://schemas.microsoft.com/office/drawing/2014/main" id="{98036078-8DD0-40FC-BAE6-8F7EE5B2AB5B}"/>
                </a:ext>
              </a:extLst>
            </p:cNvPr>
            <p:cNvCxnSpPr>
              <a:cxnSpLocks/>
              <a:stCxn id="50" idx="4"/>
              <a:endCxn id="56" idx="0"/>
            </p:cNvCxnSpPr>
            <p:nvPr/>
          </p:nvCxnSpPr>
          <p:spPr>
            <a:xfrm flipH="1">
              <a:off x="1480016" y="3442162"/>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3" name="直線コネクタ 72">
              <a:extLst>
                <a:ext uri="{FF2B5EF4-FFF2-40B4-BE49-F238E27FC236}">
                  <a16:creationId xmlns:a16="http://schemas.microsoft.com/office/drawing/2014/main" id="{01020577-7E10-4FD7-AA4A-D2F10FA2F7A9}"/>
                </a:ext>
              </a:extLst>
            </p:cNvPr>
            <p:cNvCxnSpPr>
              <a:cxnSpLocks/>
              <a:stCxn id="50" idx="4"/>
              <a:endCxn id="60" idx="0"/>
            </p:cNvCxnSpPr>
            <p:nvPr/>
          </p:nvCxnSpPr>
          <p:spPr>
            <a:xfrm flipH="1">
              <a:off x="1884066" y="3442162"/>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a:extLst>
                <a:ext uri="{FF2B5EF4-FFF2-40B4-BE49-F238E27FC236}">
                  <a16:creationId xmlns:a16="http://schemas.microsoft.com/office/drawing/2014/main" id="{9A4F71BE-E4A6-4B55-B105-D6439D99C531}"/>
                </a:ext>
              </a:extLst>
            </p:cNvPr>
            <p:cNvCxnSpPr>
              <a:cxnSpLocks/>
              <a:stCxn id="50" idx="4"/>
              <a:endCxn id="64" idx="0"/>
            </p:cNvCxnSpPr>
            <p:nvPr/>
          </p:nvCxnSpPr>
          <p:spPr>
            <a:xfrm flipH="1">
              <a:off x="2281560" y="3442162"/>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a:extLst>
                <a:ext uri="{FF2B5EF4-FFF2-40B4-BE49-F238E27FC236}">
                  <a16:creationId xmlns:a16="http://schemas.microsoft.com/office/drawing/2014/main" id="{CCA707DD-7095-48E6-8185-BADFD2FAA17A}"/>
                </a:ext>
              </a:extLst>
            </p:cNvPr>
            <p:cNvCxnSpPr>
              <a:cxnSpLocks/>
              <a:stCxn id="50" idx="4"/>
              <a:endCxn id="68" idx="0"/>
            </p:cNvCxnSpPr>
            <p:nvPr/>
          </p:nvCxnSpPr>
          <p:spPr>
            <a:xfrm>
              <a:off x="2284722" y="3442162"/>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a:extLst>
                <a:ext uri="{FF2B5EF4-FFF2-40B4-BE49-F238E27FC236}">
                  <a16:creationId xmlns:a16="http://schemas.microsoft.com/office/drawing/2014/main" id="{42FD5333-DC33-44BF-A92C-D508572D47EC}"/>
                </a:ext>
              </a:extLst>
            </p:cNvPr>
            <p:cNvCxnSpPr>
              <a:cxnSpLocks/>
              <a:stCxn id="52" idx="4"/>
              <a:endCxn id="58" idx="0"/>
            </p:cNvCxnSpPr>
            <p:nvPr/>
          </p:nvCxnSpPr>
          <p:spPr>
            <a:xfrm flipH="1">
              <a:off x="3120872" y="3442162"/>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a:extLst>
                <a:ext uri="{FF2B5EF4-FFF2-40B4-BE49-F238E27FC236}">
                  <a16:creationId xmlns:a16="http://schemas.microsoft.com/office/drawing/2014/main" id="{E158FE35-6984-4CEB-92AA-8F0FCDFB4C35}"/>
                </a:ext>
              </a:extLst>
            </p:cNvPr>
            <p:cNvCxnSpPr>
              <a:cxnSpLocks/>
              <a:stCxn id="52" idx="4"/>
              <a:endCxn id="62" idx="0"/>
            </p:cNvCxnSpPr>
            <p:nvPr/>
          </p:nvCxnSpPr>
          <p:spPr>
            <a:xfrm flipH="1">
              <a:off x="3524922" y="3442162"/>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a:extLst>
                <a:ext uri="{FF2B5EF4-FFF2-40B4-BE49-F238E27FC236}">
                  <a16:creationId xmlns:a16="http://schemas.microsoft.com/office/drawing/2014/main" id="{B6A0256F-8F11-415D-821F-761E0326F8CC}"/>
                </a:ext>
              </a:extLst>
            </p:cNvPr>
            <p:cNvCxnSpPr>
              <a:cxnSpLocks/>
              <a:stCxn id="52" idx="4"/>
              <a:endCxn id="66" idx="0"/>
            </p:cNvCxnSpPr>
            <p:nvPr/>
          </p:nvCxnSpPr>
          <p:spPr>
            <a:xfrm>
              <a:off x="3884922" y="3442162"/>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9" name="直線コネクタ 78">
              <a:extLst>
                <a:ext uri="{FF2B5EF4-FFF2-40B4-BE49-F238E27FC236}">
                  <a16:creationId xmlns:a16="http://schemas.microsoft.com/office/drawing/2014/main" id="{462B1297-0E66-4A76-A8BC-C167050BA96C}"/>
                </a:ext>
              </a:extLst>
            </p:cNvPr>
            <p:cNvCxnSpPr>
              <a:cxnSpLocks/>
              <a:stCxn id="52" idx="4"/>
              <a:endCxn id="70" idx="0"/>
            </p:cNvCxnSpPr>
            <p:nvPr/>
          </p:nvCxnSpPr>
          <p:spPr>
            <a:xfrm>
              <a:off x="3884922" y="3442162"/>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0" name="直線コネクタ 79">
              <a:extLst>
                <a:ext uri="{FF2B5EF4-FFF2-40B4-BE49-F238E27FC236}">
                  <a16:creationId xmlns:a16="http://schemas.microsoft.com/office/drawing/2014/main" id="{2E254509-BC6E-44C2-B494-E257A440FC6B}"/>
                </a:ext>
              </a:extLst>
            </p:cNvPr>
            <p:cNvCxnSpPr>
              <a:cxnSpLocks/>
              <a:stCxn id="53" idx="4"/>
              <a:endCxn id="59" idx="0"/>
            </p:cNvCxnSpPr>
            <p:nvPr/>
          </p:nvCxnSpPr>
          <p:spPr>
            <a:xfrm flipH="1">
              <a:off x="4779499" y="3442162"/>
              <a:ext cx="47957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1" name="直線コネクタ 80">
              <a:extLst>
                <a:ext uri="{FF2B5EF4-FFF2-40B4-BE49-F238E27FC236}">
                  <a16:creationId xmlns:a16="http://schemas.microsoft.com/office/drawing/2014/main" id="{CD2042C4-D293-4C17-AB9C-B84BBEA43A37}"/>
                </a:ext>
              </a:extLst>
            </p:cNvPr>
            <p:cNvCxnSpPr>
              <a:cxnSpLocks/>
              <a:stCxn id="53" idx="4"/>
              <a:endCxn id="63" idx="0"/>
            </p:cNvCxnSpPr>
            <p:nvPr/>
          </p:nvCxnSpPr>
          <p:spPr>
            <a:xfrm flipH="1">
              <a:off x="5183549" y="3442162"/>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a16="http://schemas.microsoft.com/office/drawing/2014/main" id="{1F62BFB9-8F61-4DB0-8048-841508AFD3A2}"/>
                </a:ext>
              </a:extLst>
            </p:cNvPr>
            <p:cNvCxnSpPr>
              <a:cxnSpLocks/>
              <a:stCxn id="53" idx="4"/>
              <a:endCxn id="67" idx="0"/>
            </p:cNvCxnSpPr>
            <p:nvPr/>
          </p:nvCxnSpPr>
          <p:spPr>
            <a:xfrm>
              <a:off x="5259078" y="3442162"/>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3" name="直線コネクタ 82">
              <a:extLst>
                <a:ext uri="{FF2B5EF4-FFF2-40B4-BE49-F238E27FC236}">
                  <a16:creationId xmlns:a16="http://schemas.microsoft.com/office/drawing/2014/main" id="{DF204CD9-5DB9-4AA4-9C43-25C9001C0BFF}"/>
                </a:ext>
              </a:extLst>
            </p:cNvPr>
            <p:cNvCxnSpPr>
              <a:cxnSpLocks/>
              <a:stCxn id="53" idx="4"/>
              <a:endCxn id="71" idx="0"/>
            </p:cNvCxnSpPr>
            <p:nvPr/>
          </p:nvCxnSpPr>
          <p:spPr>
            <a:xfrm>
              <a:off x="5259078" y="3442162"/>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4" name="直線コネクタ 83">
              <a:extLst>
                <a:ext uri="{FF2B5EF4-FFF2-40B4-BE49-F238E27FC236}">
                  <a16:creationId xmlns:a16="http://schemas.microsoft.com/office/drawing/2014/main" id="{ED9E23E5-CADA-46DD-89AE-66FFCFA4B954}"/>
                </a:ext>
              </a:extLst>
            </p:cNvPr>
            <p:cNvCxnSpPr>
              <a:cxnSpLocks/>
              <a:stCxn id="51" idx="4"/>
              <a:endCxn id="57" idx="0"/>
            </p:cNvCxnSpPr>
            <p:nvPr/>
          </p:nvCxnSpPr>
          <p:spPr>
            <a:xfrm flipH="1">
              <a:off x="6426637" y="3442162"/>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a16="http://schemas.microsoft.com/office/drawing/2014/main" id="{31CCBF65-91A5-44D4-9C9F-959F7D7DCBB4}"/>
                </a:ext>
              </a:extLst>
            </p:cNvPr>
            <p:cNvCxnSpPr>
              <a:cxnSpLocks/>
              <a:stCxn id="51" idx="4"/>
              <a:endCxn id="61" idx="0"/>
            </p:cNvCxnSpPr>
            <p:nvPr/>
          </p:nvCxnSpPr>
          <p:spPr>
            <a:xfrm flipH="1">
              <a:off x="6830687" y="3442162"/>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a:extLst>
                <a:ext uri="{FF2B5EF4-FFF2-40B4-BE49-F238E27FC236}">
                  <a16:creationId xmlns:a16="http://schemas.microsoft.com/office/drawing/2014/main" id="{E4B6EA9B-D3AF-4065-987E-00B0A24A6844}"/>
                </a:ext>
              </a:extLst>
            </p:cNvPr>
            <p:cNvCxnSpPr>
              <a:cxnSpLocks/>
              <a:stCxn id="51" idx="4"/>
              <a:endCxn id="65" idx="0"/>
            </p:cNvCxnSpPr>
            <p:nvPr/>
          </p:nvCxnSpPr>
          <p:spPr>
            <a:xfrm>
              <a:off x="6859278" y="3442162"/>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a:extLst>
                <a:ext uri="{FF2B5EF4-FFF2-40B4-BE49-F238E27FC236}">
                  <a16:creationId xmlns:a16="http://schemas.microsoft.com/office/drawing/2014/main" id="{51840487-F56C-44FC-A5D6-CA5FFE7728C6}"/>
                </a:ext>
              </a:extLst>
            </p:cNvPr>
            <p:cNvCxnSpPr>
              <a:cxnSpLocks/>
              <a:stCxn id="51" idx="4"/>
              <a:endCxn id="69" idx="0"/>
            </p:cNvCxnSpPr>
            <p:nvPr/>
          </p:nvCxnSpPr>
          <p:spPr>
            <a:xfrm>
              <a:off x="6859278" y="3442162"/>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88" name="グループ化 87">
              <a:extLst>
                <a:ext uri="{FF2B5EF4-FFF2-40B4-BE49-F238E27FC236}">
                  <a16:creationId xmlns:a16="http://schemas.microsoft.com/office/drawing/2014/main" id="{66CF3673-73EA-4BF7-AD19-FC8CB5DFC862}"/>
                </a:ext>
              </a:extLst>
            </p:cNvPr>
            <p:cNvGrpSpPr/>
            <p:nvPr/>
          </p:nvGrpSpPr>
          <p:grpSpPr>
            <a:xfrm>
              <a:off x="2088216" y="4258222"/>
              <a:ext cx="108000" cy="360000"/>
              <a:chOff x="992298" y="2865227"/>
              <a:chExt cx="45721" cy="311919"/>
            </a:xfrm>
          </p:grpSpPr>
          <p:sp>
            <p:nvSpPr>
              <p:cNvPr id="103" name="円/楕円 105">
                <a:extLst>
                  <a:ext uri="{FF2B5EF4-FFF2-40B4-BE49-F238E27FC236}">
                    <a16:creationId xmlns:a16="http://schemas.microsoft.com/office/drawing/2014/main" id="{B7EFFF8A-8BD4-4130-AD88-80967C054CCE}"/>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4" name="円/楕円 106">
                <a:extLst>
                  <a:ext uri="{FF2B5EF4-FFF2-40B4-BE49-F238E27FC236}">
                    <a16:creationId xmlns:a16="http://schemas.microsoft.com/office/drawing/2014/main" id="{73D668E2-22CE-498B-A5C9-70722453E351}"/>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5" name="円/楕円 107">
                <a:extLst>
                  <a:ext uri="{FF2B5EF4-FFF2-40B4-BE49-F238E27FC236}">
                    <a16:creationId xmlns:a16="http://schemas.microsoft.com/office/drawing/2014/main" id="{C76A87AE-3D51-4C04-A179-7292247CF53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89" name="グループ化 88">
              <a:extLst>
                <a:ext uri="{FF2B5EF4-FFF2-40B4-BE49-F238E27FC236}">
                  <a16:creationId xmlns:a16="http://schemas.microsoft.com/office/drawing/2014/main" id="{8779A2A7-E35F-4DB6-AE10-9DA54ED9EA1F}"/>
                </a:ext>
              </a:extLst>
            </p:cNvPr>
            <p:cNvGrpSpPr/>
            <p:nvPr/>
          </p:nvGrpSpPr>
          <p:grpSpPr>
            <a:xfrm>
              <a:off x="3688416" y="4258222"/>
              <a:ext cx="108000" cy="360000"/>
              <a:chOff x="992298" y="2865227"/>
              <a:chExt cx="45721" cy="311919"/>
            </a:xfrm>
          </p:grpSpPr>
          <p:sp>
            <p:nvSpPr>
              <p:cNvPr id="100" name="円/楕円 105">
                <a:extLst>
                  <a:ext uri="{FF2B5EF4-FFF2-40B4-BE49-F238E27FC236}">
                    <a16:creationId xmlns:a16="http://schemas.microsoft.com/office/drawing/2014/main" id="{20648900-A315-4E57-8489-143602BB8E07}"/>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1" name="円/楕円 106">
                <a:extLst>
                  <a:ext uri="{FF2B5EF4-FFF2-40B4-BE49-F238E27FC236}">
                    <a16:creationId xmlns:a16="http://schemas.microsoft.com/office/drawing/2014/main" id="{FCCB4051-DEFA-4DB8-BD4B-3D5405C547C0}"/>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2" name="円/楕円 107">
                <a:extLst>
                  <a:ext uri="{FF2B5EF4-FFF2-40B4-BE49-F238E27FC236}">
                    <a16:creationId xmlns:a16="http://schemas.microsoft.com/office/drawing/2014/main" id="{F3157040-95B1-4FE2-9028-535C35820C8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a16="http://schemas.microsoft.com/office/drawing/2014/main" id="{E8EE2427-17FA-4A0B-BF7C-2682FAB70276}"/>
                </a:ext>
              </a:extLst>
            </p:cNvPr>
            <p:cNvGrpSpPr/>
            <p:nvPr/>
          </p:nvGrpSpPr>
          <p:grpSpPr>
            <a:xfrm>
              <a:off x="5347043" y="4258222"/>
              <a:ext cx="108000" cy="360000"/>
              <a:chOff x="992298" y="2865227"/>
              <a:chExt cx="45721" cy="311919"/>
            </a:xfrm>
          </p:grpSpPr>
          <p:sp>
            <p:nvSpPr>
              <p:cNvPr id="97" name="円/楕円 105">
                <a:extLst>
                  <a:ext uri="{FF2B5EF4-FFF2-40B4-BE49-F238E27FC236}">
                    <a16:creationId xmlns:a16="http://schemas.microsoft.com/office/drawing/2014/main" id="{F73595A3-9FC2-4910-BE77-E5ED879C432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円/楕円 106">
                <a:extLst>
                  <a:ext uri="{FF2B5EF4-FFF2-40B4-BE49-F238E27FC236}">
                    <a16:creationId xmlns:a16="http://schemas.microsoft.com/office/drawing/2014/main" id="{FD1E39A2-7029-42D7-908D-D1EC8FAE33EB}"/>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9" name="円/楕円 107">
                <a:extLst>
                  <a:ext uri="{FF2B5EF4-FFF2-40B4-BE49-F238E27FC236}">
                    <a16:creationId xmlns:a16="http://schemas.microsoft.com/office/drawing/2014/main" id="{1F40A1B3-0657-45C8-A2C9-F9BBFD7260B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61622B1E-14C4-43C4-BDDA-F8A87C677F74}"/>
                </a:ext>
              </a:extLst>
            </p:cNvPr>
            <p:cNvGrpSpPr/>
            <p:nvPr/>
          </p:nvGrpSpPr>
          <p:grpSpPr>
            <a:xfrm>
              <a:off x="6912260" y="4258222"/>
              <a:ext cx="108000" cy="360000"/>
              <a:chOff x="992298" y="2865227"/>
              <a:chExt cx="45721" cy="311919"/>
            </a:xfrm>
          </p:grpSpPr>
          <p:sp>
            <p:nvSpPr>
              <p:cNvPr id="94" name="円/楕円 105">
                <a:extLst>
                  <a:ext uri="{FF2B5EF4-FFF2-40B4-BE49-F238E27FC236}">
                    <a16:creationId xmlns:a16="http://schemas.microsoft.com/office/drawing/2014/main" id="{FD7C4CA5-85F6-4767-B4FF-DFCA5AA307F1}"/>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106">
                <a:extLst>
                  <a:ext uri="{FF2B5EF4-FFF2-40B4-BE49-F238E27FC236}">
                    <a16:creationId xmlns:a16="http://schemas.microsoft.com/office/drawing/2014/main" id="{7420E82D-DEA7-42E9-8993-D0EBB290644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107">
                <a:extLst>
                  <a:ext uri="{FF2B5EF4-FFF2-40B4-BE49-F238E27FC236}">
                    <a16:creationId xmlns:a16="http://schemas.microsoft.com/office/drawing/2014/main" id="{114F55BD-8A8C-4DD8-BAE8-957491C5666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sp>
        <p:nvSpPr>
          <p:cNvPr id="144" name="コンテンツ プレースホルダー 2"/>
          <p:cNvSpPr txBox="1">
            <a:spLocks/>
          </p:cNvSpPr>
          <p:nvPr/>
        </p:nvSpPr>
        <p:spPr>
          <a:xfrm>
            <a:off x="2505769" y="5965523"/>
            <a:ext cx="4132463" cy="553051"/>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600" u="sng" dirty="0"/>
              <a:t>どう探索していくか？</a:t>
            </a:r>
            <a:endParaRPr lang="en-US" altLang="ja-JP" sz="3600" u="sng" dirty="0"/>
          </a:p>
        </p:txBody>
      </p:sp>
      <p:grpSp>
        <p:nvGrpSpPr>
          <p:cNvPr id="166" name="グループ化 165"/>
          <p:cNvGrpSpPr/>
          <p:nvPr/>
        </p:nvGrpSpPr>
        <p:grpSpPr>
          <a:xfrm>
            <a:off x="977641" y="4693143"/>
            <a:ext cx="7188718" cy="360000"/>
            <a:chOff x="977641" y="4693143"/>
            <a:chExt cx="7188718" cy="360000"/>
          </a:xfrm>
        </p:grpSpPr>
        <p:sp>
          <p:nvSpPr>
            <p:cNvPr id="108" name="楕円 199">
              <a:extLst>
                <a:ext uri="{FF2B5EF4-FFF2-40B4-BE49-F238E27FC236}">
                  <a16:creationId xmlns:a16="http://schemas.microsoft.com/office/drawing/2014/main" id="{1E83E09D-014B-4535-A8DB-103C3725A51E}"/>
                </a:ext>
              </a:extLst>
            </p:cNvPr>
            <p:cNvSpPr/>
            <p:nvPr/>
          </p:nvSpPr>
          <p:spPr>
            <a:xfrm>
              <a:off x="97764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9" name="楕円 210">
              <a:extLst>
                <a:ext uri="{FF2B5EF4-FFF2-40B4-BE49-F238E27FC236}">
                  <a16:creationId xmlns:a16="http://schemas.microsoft.com/office/drawing/2014/main" id="{5E84E067-308D-4F9D-BE2B-0E5D62C769B9}"/>
                </a:ext>
              </a:extLst>
            </p:cNvPr>
            <p:cNvSpPr/>
            <p:nvPr/>
          </p:nvSpPr>
          <p:spPr>
            <a:xfrm>
              <a:off x="110867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211">
              <a:extLst>
                <a:ext uri="{FF2B5EF4-FFF2-40B4-BE49-F238E27FC236}">
                  <a16:creationId xmlns:a16="http://schemas.microsoft.com/office/drawing/2014/main" id="{92698FB7-4B1B-4EE5-AFD5-1253684A66E3}"/>
                </a:ext>
              </a:extLst>
            </p:cNvPr>
            <p:cNvSpPr/>
            <p:nvPr/>
          </p:nvSpPr>
          <p:spPr>
            <a:xfrm>
              <a:off x="127046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212">
              <a:extLst>
                <a:ext uri="{FF2B5EF4-FFF2-40B4-BE49-F238E27FC236}">
                  <a16:creationId xmlns:a16="http://schemas.microsoft.com/office/drawing/2014/main" id="{6329E060-39C7-4B82-8F96-FCD3154D9622}"/>
                </a:ext>
              </a:extLst>
            </p:cNvPr>
            <p:cNvSpPr/>
            <p:nvPr/>
          </p:nvSpPr>
          <p:spPr>
            <a:xfrm>
              <a:off x="14014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112" name="グループ化 111">
              <a:extLst>
                <a:ext uri="{FF2B5EF4-FFF2-40B4-BE49-F238E27FC236}">
                  <a16:creationId xmlns:a16="http://schemas.microsoft.com/office/drawing/2014/main" id="{3E19F77A-E8BF-4130-A378-947350711FD9}"/>
                </a:ext>
              </a:extLst>
            </p:cNvPr>
            <p:cNvGrpSpPr/>
            <p:nvPr/>
          </p:nvGrpSpPr>
          <p:grpSpPr>
            <a:xfrm rot="16200000">
              <a:off x="4481219" y="4382465"/>
              <a:ext cx="70947" cy="981354"/>
              <a:chOff x="992298" y="2865227"/>
              <a:chExt cx="45721" cy="311919"/>
            </a:xfrm>
          </p:grpSpPr>
          <p:sp>
            <p:nvSpPr>
              <p:cNvPr id="141" name="円/楕円 93">
                <a:extLst>
                  <a:ext uri="{FF2B5EF4-FFF2-40B4-BE49-F238E27FC236}">
                    <a16:creationId xmlns:a16="http://schemas.microsoft.com/office/drawing/2014/main" id="{2717E954-3B03-4B4A-821E-BBCFEE93F162}"/>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2" name="円/楕円 94">
                <a:extLst>
                  <a:ext uri="{FF2B5EF4-FFF2-40B4-BE49-F238E27FC236}">
                    <a16:creationId xmlns:a16="http://schemas.microsoft.com/office/drawing/2014/main" id="{1659C349-3A2E-48B0-A82D-1F6395474D62}"/>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3" name="円/楕円 95">
                <a:extLst>
                  <a:ext uri="{FF2B5EF4-FFF2-40B4-BE49-F238E27FC236}">
                    <a16:creationId xmlns:a16="http://schemas.microsoft.com/office/drawing/2014/main" id="{E48AB258-0909-428D-81A3-0197BA536C7E}"/>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楕円 217">
              <a:extLst>
                <a:ext uri="{FF2B5EF4-FFF2-40B4-BE49-F238E27FC236}">
                  <a16:creationId xmlns:a16="http://schemas.microsoft.com/office/drawing/2014/main" id="{548C273A-DE8B-458A-ADD5-DD3E315BA33D}"/>
                </a:ext>
              </a:extLst>
            </p:cNvPr>
            <p:cNvSpPr/>
            <p:nvPr/>
          </p:nvSpPr>
          <p:spPr>
            <a:xfrm>
              <a:off x="151479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218">
              <a:extLst>
                <a:ext uri="{FF2B5EF4-FFF2-40B4-BE49-F238E27FC236}">
                  <a16:creationId xmlns:a16="http://schemas.microsoft.com/office/drawing/2014/main" id="{B434954F-F54D-4462-9DE1-A5FAC4DC512A}"/>
                </a:ext>
              </a:extLst>
            </p:cNvPr>
            <p:cNvSpPr/>
            <p:nvPr/>
          </p:nvSpPr>
          <p:spPr>
            <a:xfrm>
              <a:off x="16458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219">
              <a:extLst>
                <a:ext uri="{FF2B5EF4-FFF2-40B4-BE49-F238E27FC236}">
                  <a16:creationId xmlns:a16="http://schemas.microsoft.com/office/drawing/2014/main" id="{1A65D73F-CEA2-4EDC-A1F1-B9B4EB9F5E88}"/>
                </a:ext>
              </a:extLst>
            </p:cNvPr>
            <p:cNvSpPr/>
            <p:nvPr/>
          </p:nvSpPr>
          <p:spPr>
            <a:xfrm>
              <a:off x="180761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220">
              <a:extLst>
                <a:ext uri="{FF2B5EF4-FFF2-40B4-BE49-F238E27FC236}">
                  <a16:creationId xmlns:a16="http://schemas.microsoft.com/office/drawing/2014/main" id="{DCA76345-EBDF-4FBE-8939-C68F658E616A}"/>
                </a:ext>
              </a:extLst>
            </p:cNvPr>
            <p:cNvSpPr/>
            <p:nvPr/>
          </p:nvSpPr>
          <p:spPr>
            <a:xfrm>
              <a:off x="193864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221">
              <a:extLst>
                <a:ext uri="{FF2B5EF4-FFF2-40B4-BE49-F238E27FC236}">
                  <a16:creationId xmlns:a16="http://schemas.microsoft.com/office/drawing/2014/main" id="{959ADC3F-5AC4-4AFC-89B4-D0FE1B2BBE1E}"/>
                </a:ext>
              </a:extLst>
            </p:cNvPr>
            <p:cNvSpPr/>
            <p:nvPr/>
          </p:nvSpPr>
          <p:spPr>
            <a:xfrm>
              <a:off x="207450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222">
              <a:extLst>
                <a:ext uri="{FF2B5EF4-FFF2-40B4-BE49-F238E27FC236}">
                  <a16:creationId xmlns:a16="http://schemas.microsoft.com/office/drawing/2014/main" id="{821092A8-2A63-4AED-9F86-A863B5028314}"/>
                </a:ext>
              </a:extLst>
            </p:cNvPr>
            <p:cNvSpPr/>
            <p:nvPr/>
          </p:nvSpPr>
          <p:spPr>
            <a:xfrm>
              <a:off x="220553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223">
              <a:extLst>
                <a:ext uri="{FF2B5EF4-FFF2-40B4-BE49-F238E27FC236}">
                  <a16:creationId xmlns:a16="http://schemas.microsoft.com/office/drawing/2014/main" id="{9F6C8268-DB6C-4E76-808C-90406B12CCC5}"/>
                </a:ext>
              </a:extLst>
            </p:cNvPr>
            <p:cNvSpPr/>
            <p:nvPr/>
          </p:nvSpPr>
          <p:spPr>
            <a:xfrm>
              <a:off x="23673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224">
              <a:extLst>
                <a:ext uri="{FF2B5EF4-FFF2-40B4-BE49-F238E27FC236}">
                  <a16:creationId xmlns:a16="http://schemas.microsoft.com/office/drawing/2014/main" id="{CF63FE18-5FE8-45ED-B11D-D1C3CF03CDC4}"/>
                </a:ext>
              </a:extLst>
            </p:cNvPr>
            <p:cNvSpPr/>
            <p:nvPr/>
          </p:nvSpPr>
          <p:spPr>
            <a:xfrm>
              <a:off x="249835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225">
              <a:extLst>
                <a:ext uri="{FF2B5EF4-FFF2-40B4-BE49-F238E27FC236}">
                  <a16:creationId xmlns:a16="http://schemas.microsoft.com/office/drawing/2014/main" id="{A93887EF-29A8-4AEE-9993-1172FC44D948}"/>
                </a:ext>
              </a:extLst>
            </p:cNvPr>
            <p:cNvSpPr/>
            <p:nvPr/>
          </p:nvSpPr>
          <p:spPr>
            <a:xfrm>
              <a:off x="261165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226">
              <a:extLst>
                <a:ext uri="{FF2B5EF4-FFF2-40B4-BE49-F238E27FC236}">
                  <a16:creationId xmlns:a16="http://schemas.microsoft.com/office/drawing/2014/main" id="{D2B08B25-02BF-4641-BF7A-83335BE0430D}"/>
                </a:ext>
              </a:extLst>
            </p:cNvPr>
            <p:cNvSpPr/>
            <p:nvPr/>
          </p:nvSpPr>
          <p:spPr>
            <a:xfrm>
              <a:off x="274268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227">
              <a:extLst>
                <a:ext uri="{FF2B5EF4-FFF2-40B4-BE49-F238E27FC236}">
                  <a16:creationId xmlns:a16="http://schemas.microsoft.com/office/drawing/2014/main" id="{AF366139-C254-4366-BDDB-14F94FFD23E2}"/>
                </a:ext>
              </a:extLst>
            </p:cNvPr>
            <p:cNvSpPr/>
            <p:nvPr/>
          </p:nvSpPr>
          <p:spPr>
            <a:xfrm>
              <a:off x="290447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228">
              <a:extLst>
                <a:ext uri="{FF2B5EF4-FFF2-40B4-BE49-F238E27FC236}">
                  <a16:creationId xmlns:a16="http://schemas.microsoft.com/office/drawing/2014/main" id="{9155C424-E30F-4598-88A3-2EC7C760089D}"/>
                </a:ext>
              </a:extLst>
            </p:cNvPr>
            <p:cNvSpPr/>
            <p:nvPr/>
          </p:nvSpPr>
          <p:spPr>
            <a:xfrm>
              <a:off x="303550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229">
              <a:extLst>
                <a:ext uri="{FF2B5EF4-FFF2-40B4-BE49-F238E27FC236}">
                  <a16:creationId xmlns:a16="http://schemas.microsoft.com/office/drawing/2014/main" id="{DE4F7AFF-67CB-4C3B-9D5B-B28455879295}"/>
                </a:ext>
              </a:extLst>
            </p:cNvPr>
            <p:cNvSpPr/>
            <p:nvPr/>
          </p:nvSpPr>
          <p:spPr>
            <a:xfrm>
              <a:off x="3148810"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230">
              <a:extLst>
                <a:ext uri="{FF2B5EF4-FFF2-40B4-BE49-F238E27FC236}">
                  <a16:creationId xmlns:a16="http://schemas.microsoft.com/office/drawing/2014/main" id="{CE2B2204-292D-4EE1-961E-9FE3A7629319}"/>
                </a:ext>
              </a:extLst>
            </p:cNvPr>
            <p:cNvSpPr/>
            <p:nvPr/>
          </p:nvSpPr>
          <p:spPr>
            <a:xfrm>
              <a:off x="3279840"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231">
              <a:extLst>
                <a:ext uri="{FF2B5EF4-FFF2-40B4-BE49-F238E27FC236}">
                  <a16:creationId xmlns:a16="http://schemas.microsoft.com/office/drawing/2014/main" id="{F32CC7A3-D680-40BD-B464-E704E2B04277}"/>
                </a:ext>
              </a:extLst>
            </p:cNvPr>
            <p:cNvSpPr/>
            <p:nvPr/>
          </p:nvSpPr>
          <p:spPr>
            <a:xfrm>
              <a:off x="3441633"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232">
              <a:extLst>
                <a:ext uri="{FF2B5EF4-FFF2-40B4-BE49-F238E27FC236}">
                  <a16:creationId xmlns:a16="http://schemas.microsoft.com/office/drawing/2014/main" id="{74B6FCDB-DE9F-4E7E-8D12-62CA6C8AD453}"/>
                </a:ext>
              </a:extLst>
            </p:cNvPr>
            <p:cNvSpPr/>
            <p:nvPr/>
          </p:nvSpPr>
          <p:spPr>
            <a:xfrm>
              <a:off x="3572663"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233">
              <a:extLst>
                <a:ext uri="{FF2B5EF4-FFF2-40B4-BE49-F238E27FC236}">
                  <a16:creationId xmlns:a16="http://schemas.microsoft.com/office/drawing/2014/main" id="{6DACDF7F-5908-4392-8667-06886984543F}"/>
                </a:ext>
              </a:extLst>
            </p:cNvPr>
            <p:cNvSpPr/>
            <p:nvPr/>
          </p:nvSpPr>
          <p:spPr>
            <a:xfrm>
              <a:off x="368596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234">
              <a:extLst>
                <a:ext uri="{FF2B5EF4-FFF2-40B4-BE49-F238E27FC236}">
                  <a16:creationId xmlns:a16="http://schemas.microsoft.com/office/drawing/2014/main" id="{DE105588-E33A-42BA-8CA4-8D6F0FB746FA}"/>
                </a:ext>
              </a:extLst>
            </p:cNvPr>
            <p:cNvSpPr/>
            <p:nvPr/>
          </p:nvSpPr>
          <p:spPr>
            <a:xfrm>
              <a:off x="38169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235">
              <a:extLst>
                <a:ext uri="{FF2B5EF4-FFF2-40B4-BE49-F238E27FC236}">
                  <a16:creationId xmlns:a16="http://schemas.microsoft.com/office/drawing/2014/main" id="{D8FC2A30-963B-4DA0-9216-304AB4B29D7E}"/>
                </a:ext>
              </a:extLst>
            </p:cNvPr>
            <p:cNvSpPr/>
            <p:nvPr/>
          </p:nvSpPr>
          <p:spPr>
            <a:xfrm>
              <a:off x="397878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236">
              <a:extLst>
                <a:ext uri="{FF2B5EF4-FFF2-40B4-BE49-F238E27FC236}">
                  <a16:creationId xmlns:a16="http://schemas.microsoft.com/office/drawing/2014/main" id="{3AB319B9-FAB6-40A7-82B1-CC916594B955}"/>
                </a:ext>
              </a:extLst>
            </p:cNvPr>
            <p:cNvSpPr/>
            <p:nvPr/>
          </p:nvSpPr>
          <p:spPr>
            <a:xfrm>
              <a:off x="410981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237">
              <a:extLst>
                <a:ext uri="{FF2B5EF4-FFF2-40B4-BE49-F238E27FC236}">
                  <a16:creationId xmlns:a16="http://schemas.microsoft.com/office/drawing/2014/main" id="{C46E9C25-4CB1-41F1-A464-321D060E56B4}"/>
                </a:ext>
              </a:extLst>
            </p:cNvPr>
            <p:cNvSpPr/>
            <p:nvPr/>
          </p:nvSpPr>
          <p:spPr>
            <a:xfrm>
              <a:off x="424567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238">
              <a:extLst>
                <a:ext uri="{FF2B5EF4-FFF2-40B4-BE49-F238E27FC236}">
                  <a16:creationId xmlns:a16="http://schemas.microsoft.com/office/drawing/2014/main" id="{3751E5EB-D141-44EE-B294-21F41CDA830F}"/>
                </a:ext>
              </a:extLst>
            </p:cNvPr>
            <p:cNvSpPr/>
            <p:nvPr/>
          </p:nvSpPr>
          <p:spPr>
            <a:xfrm>
              <a:off x="437670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239">
              <a:extLst>
                <a:ext uri="{FF2B5EF4-FFF2-40B4-BE49-F238E27FC236}">
                  <a16:creationId xmlns:a16="http://schemas.microsoft.com/office/drawing/2014/main" id="{6E5AC0F3-B884-457E-8EBC-90BB1E19354E}"/>
                </a:ext>
              </a:extLst>
            </p:cNvPr>
            <p:cNvSpPr/>
            <p:nvPr/>
          </p:nvSpPr>
          <p:spPr>
            <a:xfrm>
              <a:off x="45384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240">
              <a:extLst>
                <a:ext uri="{FF2B5EF4-FFF2-40B4-BE49-F238E27FC236}">
                  <a16:creationId xmlns:a16="http://schemas.microsoft.com/office/drawing/2014/main" id="{0CB3FF28-F455-4993-8040-C6F9E566C312}"/>
                </a:ext>
              </a:extLst>
            </p:cNvPr>
            <p:cNvSpPr/>
            <p:nvPr/>
          </p:nvSpPr>
          <p:spPr>
            <a:xfrm>
              <a:off x="466952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241">
              <a:extLst>
                <a:ext uri="{FF2B5EF4-FFF2-40B4-BE49-F238E27FC236}">
                  <a16:creationId xmlns:a16="http://schemas.microsoft.com/office/drawing/2014/main" id="{5D46CB84-EAD5-452B-AC9A-ED4032F951E3}"/>
                </a:ext>
              </a:extLst>
            </p:cNvPr>
            <p:cNvSpPr/>
            <p:nvPr/>
          </p:nvSpPr>
          <p:spPr>
            <a:xfrm>
              <a:off x="47828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242">
              <a:extLst>
                <a:ext uri="{FF2B5EF4-FFF2-40B4-BE49-F238E27FC236}">
                  <a16:creationId xmlns:a16="http://schemas.microsoft.com/office/drawing/2014/main" id="{CC8D8821-6524-4A62-849E-83E456CDAF2D}"/>
                </a:ext>
              </a:extLst>
            </p:cNvPr>
            <p:cNvSpPr/>
            <p:nvPr/>
          </p:nvSpPr>
          <p:spPr>
            <a:xfrm>
              <a:off x="491385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243">
              <a:extLst>
                <a:ext uri="{FF2B5EF4-FFF2-40B4-BE49-F238E27FC236}">
                  <a16:creationId xmlns:a16="http://schemas.microsoft.com/office/drawing/2014/main" id="{DB463C82-6BFB-444C-8310-6B26C0C43BD6}"/>
                </a:ext>
              </a:extLst>
            </p:cNvPr>
            <p:cNvSpPr/>
            <p:nvPr/>
          </p:nvSpPr>
          <p:spPr>
            <a:xfrm>
              <a:off x="507564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244">
              <a:extLst>
                <a:ext uri="{FF2B5EF4-FFF2-40B4-BE49-F238E27FC236}">
                  <a16:creationId xmlns:a16="http://schemas.microsoft.com/office/drawing/2014/main" id="{59BCC856-B050-4EE8-B96A-A131BADD822E}"/>
                </a:ext>
              </a:extLst>
            </p:cNvPr>
            <p:cNvSpPr/>
            <p:nvPr/>
          </p:nvSpPr>
          <p:spPr>
            <a:xfrm>
              <a:off x="520667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243">
              <a:extLst>
                <a:ext uri="{FF2B5EF4-FFF2-40B4-BE49-F238E27FC236}">
                  <a16:creationId xmlns:a16="http://schemas.microsoft.com/office/drawing/2014/main" id="{DB463C82-6BFB-444C-8310-6B26C0C43BD6}"/>
                </a:ext>
              </a:extLst>
            </p:cNvPr>
            <p:cNvSpPr/>
            <p:nvPr/>
          </p:nvSpPr>
          <p:spPr>
            <a:xfrm>
              <a:off x="528541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2" name="楕円 244">
              <a:extLst>
                <a:ext uri="{FF2B5EF4-FFF2-40B4-BE49-F238E27FC236}">
                  <a16:creationId xmlns:a16="http://schemas.microsoft.com/office/drawing/2014/main" id="{59BCC856-B050-4EE8-B96A-A131BADD822E}"/>
                </a:ext>
              </a:extLst>
            </p:cNvPr>
            <p:cNvSpPr/>
            <p:nvPr/>
          </p:nvSpPr>
          <p:spPr>
            <a:xfrm>
              <a:off x="541644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229">
              <a:extLst>
                <a:ext uri="{FF2B5EF4-FFF2-40B4-BE49-F238E27FC236}">
                  <a16:creationId xmlns:a16="http://schemas.microsoft.com/office/drawing/2014/main" id="{DE4F7AFF-67CB-4C3B-9D5B-B28455879295}"/>
                </a:ext>
              </a:extLst>
            </p:cNvPr>
            <p:cNvSpPr/>
            <p:nvPr/>
          </p:nvSpPr>
          <p:spPr>
            <a:xfrm>
              <a:off x="574849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3" name="楕円 244">
              <a:extLst>
                <a:ext uri="{FF2B5EF4-FFF2-40B4-BE49-F238E27FC236}">
                  <a16:creationId xmlns:a16="http://schemas.microsoft.com/office/drawing/2014/main" id="{59BCC856-B050-4EE8-B96A-A131BADD822E}"/>
                </a:ext>
              </a:extLst>
            </p:cNvPr>
            <p:cNvSpPr/>
            <p:nvPr/>
          </p:nvSpPr>
          <p:spPr>
            <a:xfrm>
              <a:off x="551473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4" name="楕円 243">
              <a:extLst>
                <a:ext uri="{FF2B5EF4-FFF2-40B4-BE49-F238E27FC236}">
                  <a16:creationId xmlns:a16="http://schemas.microsoft.com/office/drawing/2014/main" id="{DB463C82-6BFB-444C-8310-6B26C0C43BD6}"/>
                </a:ext>
              </a:extLst>
            </p:cNvPr>
            <p:cNvSpPr/>
            <p:nvPr/>
          </p:nvSpPr>
          <p:spPr>
            <a:xfrm>
              <a:off x="559347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5" name="楕円 244">
              <a:extLst>
                <a:ext uri="{FF2B5EF4-FFF2-40B4-BE49-F238E27FC236}">
                  <a16:creationId xmlns:a16="http://schemas.microsoft.com/office/drawing/2014/main" id="{59BCC856-B050-4EE8-B96A-A131BADD822E}"/>
                </a:ext>
              </a:extLst>
            </p:cNvPr>
            <p:cNvSpPr/>
            <p:nvPr/>
          </p:nvSpPr>
          <p:spPr>
            <a:xfrm>
              <a:off x="572450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230">
              <a:extLst>
                <a:ext uri="{FF2B5EF4-FFF2-40B4-BE49-F238E27FC236}">
                  <a16:creationId xmlns:a16="http://schemas.microsoft.com/office/drawing/2014/main" id="{CE2B2204-292D-4EE1-961E-9FE3A7629319}"/>
                </a:ext>
              </a:extLst>
            </p:cNvPr>
            <p:cNvSpPr/>
            <p:nvPr/>
          </p:nvSpPr>
          <p:spPr>
            <a:xfrm>
              <a:off x="587952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7" name="楕円 231">
              <a:extLst>
                <a:ext uri="{FF2B5EF4-FFF2-40B4-BE49-F238E27FC236}">
                  <a16:creationId xmlns:a16="http://schemas.microsoft.com/office/drawing/2014/main" id="{F32CC7A3-D680-40BD-B464-E704E2B04277}"/>
                </a:ext>
              </a:extLst>
            </p:cNvPr>
            <p:cNvSpPr/>
            <p:nvPr/>
          </p:nvSpPr>
          <p:spPr>
            <a:xfrm>
              <a:off x="604131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232">
              <a:extLst>
                <a:ext uri="{FF2B5EF4-FFF2-40B4-BE49-F238E27FC236}">
                  <a16:creationId xmlns:a16="http://schemas.microsoft.com/office/drawing/2014/main" id="{74B6FCDB-DE9F-4E7E-8D12-62CA6C8AD453}"/>
                </a:ext>
              </a:extLst>
            </p:cNvPr>
            <p:cNvSpPr/>
            <p:nvPr/>
          </p:nvSpPr>
          <p:spPr>
            <a:xfrm>
              <a:off x="617234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233">
              <a:extLst>
                <a:ext uri="{FF2B5EF4-FFF2-40B4-BE49-F238E27FC236}">
                  <a16:creationId xmlns:a16="http://schemas.microsoft.com/office/drawing/2014/main" id="{6DACDF7F-5908-4392-8667-06886984543F}"/>
                </a:ext>
              </a:extLst>
            </p:cNvPr>
            <p:cNvSpPr/>
            <p:nvPr/>
          </p:nvSpPr>
          <p:spPr>
            <a:xfrm>
              <a:off x="628564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234">
              <a:extLst>
                <a:ext uri="{FF2B5EF4-FFF2-40B4-BE49-F238E27FC236}">
                  <a16:creationId xmlns:a16="http://schemas.microsoft.com/office/drawing/2014/main" id="{DE105588-E33A-42BA-8CA4-8D6F0FB746FA}"/>
                </a:ext>
              </a:extLst>
            </p:cNvPr>
            <p:cNvSpPr/>
            <p:nvPr/>
          </p:nvSpPr>
          <p:spPr>
            <a:xfrm>
              <a:off x="641667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235">
              <a:extLst>
                <a:ext uri="{FF2B5EF4-FFF2-40B4-BE49-F238E27FC236}">
                  <a16:creationId xmlns:a16="http://schemas.microsoft.com/office/drawing/2014/main" id="{D8FC2A30-963B-4DA0-9216-304AB4B29D7E}"/>
                </a:ext>
              </a:extLst>
            </p:cNvPr>
            <p:cNvSpPr/>
            <p:nvPr/>
          </p:nvSpPr>
          <p:spPr>
            <a:xfrm>
              <a:off x="657846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236">
              <a:extLst>
                <a:ext uri="{FF2B5EF4-FFF2-40B4-BE49-F238E27FC236}">
                  <a16:creationId xmlns:a16="http://schemas.microsoft.com/office/drawing/2014/main" id="{3AB319B9-FAB6-40A7-82B1-CC916594B955}"/>
                </a:ext>
              </a:extLst>
            </p:cNvPr>
            <p:cNvSpPr/>
            <p:nvPr/>
          </p:nvSpPr>
          <p:spPr>
            <a:xfrm>
              <a:off x="670949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237">
              <a:extLst>
                <a:ext uri="{FF2B5EF4-FFF2-40B4-BE49-F238E27FC236}">
                  <a16:creationId xmlns:a16="http://schemas.microsoft.com/office/drawing/2014/main" id="{C46E9C25-4CB1-41F1-A464-321D060E56B4}"/>
                </a:ext>
              </a:extLst>
            </p:cNvPr>
            <p:cNvSpPr/>
            <p:nvPr/>
          </p:nvSpPr>
          <p:spPr>
            <a:xfrm>
              <a:off x="684535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238">
              <a:extLst>
                <a:ext uri="{FF2B5EF4-FFF2-40B4-BE49-F238E27FC236}">
                  <a16:creationId xmlns:a16="http://schemas.microsoft.com/office/drawing/2014/main" id="{3751E5EB-D141-44EE-B294-21F41CDA830F}"/>
                </a:ext>
              </a:extLst>
            </p:cNvPr>
            <p:cNvSpPr/>
            <p:nvPr/>
          </p:nvSpPr>
          <p:spPr>
            <a:xfrm>
              <a:off x="697638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239">
              <a:extLst>
                <a:ext uri="{FF2B5EF4-FFF2-40B4-BE49-F238E27FC236}">
                  <a16:creationId xmlns:a16="http://schemas.microsoft.com/office/drawing/2014/main" id="{6E5AC0F3-B884-457E-8EBC-90BB1E19354E}"/>
                </a:ext>
              </a:extLst>
            </p:cNvPr>
            <p:cNvSpPr/>
            <p:nvPr/>
          </p:nvSpPr>
          <p:spPr>
            <a:xfrm>
              <a:off x="713817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240">
              <a:extLst>
                <a:ext uri="{FF2B5EF4-FFF2-40B4-BE49-F238E27FC236}">
                  <a16:creationId xmlns:a16="http://schemas.microsoft.com/office/drawing/2014/main" id="{0CB3FF28-F455-4993-8040-C6F9E566C312}"/>
                </a:ext>
              </a:extLst>
            </p:cNvPr>
            <p:cNvSpPr/>
            <p:nvPr/>
          </p:nvSpPr>
          <p:spPr>
            <a:xfrm>
              <a:off x="726920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241">
              <a:extLst>
                <a:ext uri="{FF2B5EF4-FFF2-40B4-BE49-F238E27FC236}">
                  <a16:creationId xmlns:a16="http://schemas.microsoft.com/office/drawing/2014/main" id="{5D46CB84-EAD5-452B-AC9A-ED4032F951E3}"/>
                </a:ext>
              </a:extLst>
            </p:cNvPr>
            <p:cNvSpPr/>
            <p:nvPr/>
          </p:nvSpPr>
          <p:spPr>
            <a:xfrm>
              <a:off x="738250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242">
              <a:extLst>
                <a:ext uri="{FF2B5EF4-FFF2-40B4-BE49-F238E27FC236}">
                  <a16:creationId xmlns:a16="http://schemas.microsoft.com/office/drawing/2014/main" id="{CC8D8821-6524-4A62-849E-83E456CDAF2D}"/>
                </a:ext>
              </a:extLst>
            </p:cNvPr>
            <p:cNvSpPr/>
            <p:nvPr/>
          </p:nvSpPr>
          <p:spPr>
            <a:xfrm>
              <a:off x="751353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243">
              <a:extLst>
                <a:ext uri="{FF2B5EF4-FFF2-40B4-BE49-F238E27FC236}">
                  <a16:creationId xmlns:a16="http://schemas.microsoft.com/office/drawing/2014/main" id="{DB463C82-6BFB-444C-8310-6B26C0C43BD6}"/>
                </a:ext>
              </a:extLst>
            </p:cNvPr>
            <p:cNvSpPr/>
            <p:nvPr/>
          </p:nvSpPr>
          <p:spPr>
            <a:xfrm>
              <a:off x="767532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244">
              <a:extLst>
                <a:ext uri="{FF2B5EF4-FFF2-40B4-BE49-F238E27FC236}">
                  <a16:creationId xmlns:a16="http://schemas.microsoft.com/office/drawing/2014/main" id="{59BCC856-B050-4EE8-B96A-A131BADD822E}"/>
                </a:ext>
              </a:extLst>
            </p:cNvPr>
            <p:cNvSpPr/>
            <p:nvPr/>
          </p:nvSpPr>
          <p:spPr>
            <a:xfrm>
              <a:off x="780635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
        <p:nvSpPr>
          <p:cNvPr id="167" name="コンテンツ プレースホルダー 2"/>
          <p:cNvSpPr txBox="1">
            <a:spLocks/>
          </p:cNvSpPr>
          <p:nvPr/>
        </p:nvSpPr>
        <p:spPr>
          <a:xfrm>
            <a:off x="832887" y="799547"/>
            <a:ext cx="7533873"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ゲーム終了まで完全に先読みすれば必ず勝てる</a:t>
            </a:r>
          </a:p>
        </p:txBody>
      </p:sp>
      <p:sp>
        <p:nvSpPr>
          <p:cNvPr id="168"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16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しかし</a:t>
            </a:r>
            <a:r>
              <a:rPr lang="en-US" altLang="ja-JP" dirty="0"/>
              <a:t>…</a:t>
            </a:r>
            <a:endParaRPr lang="ja-JP" altLang="en-US" dirty="0"/>
          </a:p>
        </p:txBody>
      </p:sp>
      <p:sp>
        <p:nvSpPr>
          <p:cNvPr id="170" name="コンテンツ プレースホルダー 2"/>
          <p:cNvSpPr txBox="1">
            <a:spLocks/>
          </p:cNvSpPr>
          <p:nvPr/>
        </p:nvSpPr>
        <p:spPr>
          <a:xfrm>
            <a:off x="800478" y="527011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完全な先読みは</a:t>
            </a:r>
            <a:r>
              <a:rPr lang="ja-JP" altLang="en-US" dirty="0">
                <a:solidFill>
                  <a:schemeClr val="accent5"/>
                </a:solidFill>
              </a:rPr>
              <a:t>不可能</a:t>
            </a:r>
          </a:p>
        </p:txBody>
      </p:sp>
    </p:spTree>
    <p:extLst>
      <p:ext uri="{BB962C8B-B14F-4D97-AF65-F5344CB8AC3E}">
        <p14:creationId xmlns:p14="http://schemas.microsoft.com/office/powerpoint/2010/main" val="272731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9"/>
                                        </p:tgtEl>
                                        <p:attrNameLst>
                                          <p:attrName>style.visibility</p:attrName>
                                        </p:attrNameLst>
                                      </p:cBhvr>
                                      <p:to>
                                        <p:strVal val="visible"/>
                                      </p:to>
                                    </p:set>
                                    <p:animEffect transition="in" filter="fade">
                                      <p:cBhvr>
                                        <p:cTn id="12" dur="500"/>
                                        <p:tgtEl>
                                          <p:spTgt spid="1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6"/>
                                        </p:tgtEl>
                                        <p:attrNameLst>
                                          <p:attrName>style.visibility</p:attrName>
                                        </p:attrNameLst>
                                      </p:cBhvr>
                                      <p:to>
                                        <p:strVal val="visible"/>
                                      </p:to>
                                    </p:set>
                                    <p:animEffect transition="in" filter="wipe(left)">
                                      <p:cBhvr>
                                        <p:cTn id="17" dur="500"/>
                                        <p:tgtEl>
                                          <p:spTgt spid="16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8"/>
                                        </p:tgtEl>
                                        <p:attrNameLst>
                                          <p:attrName>style.visibility</p:attrName>
                                        </p:attrNameLst>
                                      </p:cBhvr>
                                      <p:to>
                                        <p:strVal val="visible"/>
                                      </p:to>
                                    </p:set>
                                    <p:animEffect transition="in" filter="fade">
                                      <p:cBhvr>
                                        <p:cTn id="22" dur="500"/>
                                        <p:tgtEl>
                                          <p:spTgt spid="16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0"/>
                                        </p:tgtEl>
                                        <p:attrNameLst>
                                          <p:attrName>style.visibility</p:attrName>
                                        </p:attrNameLst>
                                      </p:cBhvr>
                                      <p:to>
                                        <p:strVal val="visible"/>
                                      </p:to>
                                    </p:set>
                                    <p:animEffect transition="in" filter="fade">
                                      <p:cBhvr>
                                        <p:cTn id="27" dur="500"/>
                                        <p:tgtEl>
                                          <p:spTgt spid="17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4"/>
                                        </p:tgtEl>
                                        <p:attrNameLst>
                                          <p:attrName>style.visibility</p:attrName>
                                        </p:attrNameLst>
                                      </p:cBhvr>
                                      <p:to>
                                        <p:strVal val="visible"/>
                                      </p:to>
                                    </p:set>
                                    <p:animEffect transition="in" filter="fade">
                                      <p:cBhvr>
                                        <p:cTn id="32"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168" grpId="0"/>
      <p:bldP spid="169" grpId="0"/>
      <p:bldP spid="17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6987541" cy="3146781"/>
          </a:xfrm>
        </p:spPr>
        <p:txBody>
          <a:bodyPr>
            <a:noAutofit/>
          </a:bodyPr>
          <a:lstStyle/>
          <a:p>
            <a:endParaRPr lang="en-US" altLang="ja-JP" dirty="0">
              <a:solidFill>
                <a:schemeClr val="accent5"/>
              </a:solidFill>
            </a:endParaRPr>
          </a:p>
          <a:p>
            <a:r>
              <a:rPr lang="ja-JP" altLang="en-US" dirty="0">
                <a:solidFill>
                  <a:schemeClr val="accent5"/>
                </a:solidFill>
              </a:rPr>
              <a:t>数手先</a:t>
            </a:r>
            <a:r>
              <a:rPr lang="ja-JP" altLang="en-US" dirty="0"/>
              <a:t>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solidFill>
                  <a:schemeClr val="accent5"/>
                </a:solidFill>
              </a:rPr>
              <a:t>数手先</a:t>
            </a:r>
            <a:r>
              <a:rPr lang="ja-JP" altLang="en-US" dirty="0"/>
              <a:t>で評価値が最大になる操作を選択．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お互いの操作を</a:t>
            </a:r>
            <a:r>
              <a:rPr lang="ja-JP" altLang="en-US" dirty="0">
                <a:solidFill>
                  <a:schemeClr val="accent5"/>
                </a:solidFill>
              </a:rPr>
              <a:t>数手先</a:t>
            </a:r>
            <a:r>
              <a:rPr lang="ja-JP" altLang="en-US" dirty="0"/>
              <a:t>まで進める．</a:t>
            </a:r>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100" name="グループ化 99"/>
          <p:cNvGrpSpPr/>
          <p:nvPr/>
        </p:nvGrpSpPr>
        <p:grpSpPr>
          <a:xfrm>
            <a:off x="7797978" y="4453545"/>
            <a:ext cx="1201066" cy="1142878"/>
            <a:chOff x="7473978" y="1094950"/>
            <a:chExt cx="1080000" cy="1080000"/>
          </a:xfrm>
        </p:grpSpPr>
        <p:sp>
          <p:nvSpPr>
            <p:cNvPr id="101" name="正方形/長方形 100"/>
            <p:cNvSpPr/>
            <p:nvPr/>
          </p:nvSpPr>
          <p:spPr>
            <a:xfrm>
              <a:off x="7473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815036" y="5603577"/>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cxnSp>
        <p:nvCxnSpPr>
          <p:cNvPr id="16" name="直線矢印コネクタ 15">
            <a:extLst>
              <a:ext uri="{FF2B5EF4-FFF2-40B4-BE49-F238E27FC236}">
                <a16:creationId xmlns:a16="http://schemas.microsoft.com/office/drawing/2014/main" id="{CC01A4B0-7271-4E54-A240-5B87071590E3}"/>
              </a:ext>
            </a:extLst>
          </p:cNvPr>
          <p:cNvCxnSpPr>
            <a:cxnSpLocks/>
          </p:cNvCxnSpPr>
          <p:nvPr/>
        </p:nvCxnSpPr>
        <p:spPr>
          <a:xfrm flipH="1" flipV="1">
            <a:off x="7086600" y="3452464"/>
            <a:ext cx="1035378" cy="870490"/>
          </a:xfrm>
          <a:prstGeom prst="straightConnector1">
            <a:avLst/>
          </a:prstGeom>
          <a:ln w="76200">
            <a:prstDash val="dash"/>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楕円 87">
            <a:extLst>
              <a:ext uri="{FF2B5EF4-FFF2-40B4-BE49-F238E27FC236}">
                <a16:creationId xmlns:a16="http://schemas.microsoft.com/office/drawing/2014/main" id="{87B8357F-CCA5-4E08-A8A8-FB4D70C36B56}"/>
              </a:ext>
            </a:extLst>
          </p:cNvPr>
          <p:cNvSpPr/>
          <p:nvPr/>
        </p:nvSpPr>
        <p:spPr>
          <a:xfrm>
            <a:off x="4133203" y="1763956"/>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5" name="グループ化 4"/>
          <p:cNvGrpSpPr/>
          <p:nvPr/>
        </p:nvGrpSpPr>
        <p:grpSpPr>
          <a:xfrm>
            <a:off x="1041219" y="2123956"/>
            <a:ext cx="7807954" cy="1288620"/>
            <a:chOff x="1041219" y="2123956"/>
            <a:chExt cx="7807954" cy="1288620"/>
          </a:xfrm>
        </p:grpSpPr>
        <p:sp>
          <p:nvSpPr>
            <p:cNvPr id="113" name="テキスト ボックス 112">
              <a:extLst>
                <a:ext uri="{FF2B5EF4-FFF2-40B4-BE49-F238E27FC236}">
                  <a16:creationId xmlns:a16="http://schemas.microsoft.com/office/drawing/2014/main" id="{8231B892-4FD0-4D36-A1D0-FD414E70E273}"/>
                </a:ext>
              </a:extLst>
            </p:cNvPr>
            <p:cNvSpPr txBox="1"/>
            <p:nvPr/>
          </p:nvSpPr>
          <p:spPr>
            <a:xfrm>
              <a:off x="7635932" y="3012466"/>
              <a:ext cx="1213241"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a16="http://schemas.microsoft.com/office/drawing/2014/main" id="{8DDF1B60-0E4C-4DAA-ABDA-649E90408089}"/>
                </a:ext>
              </a:extLst>
            </p:cNvPr>
            <p:cNvSpPr txBox="1"/>
            <p:nvPr/>
          </p:nvSpPr>
          <p:spPr>
            <a:xfrm>
              <a:off x="6924702" y="2402908"/>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9" name="直線コネクタ 88">
              <a:extLst>
                <a:ext uri="{FF2B5EF4-FFF2-40B4-BE49-F238E27FC236}">
                  <a16:creationId xmlns:a16="http://schemas.microsoft.com/office/drawing/2014/main" id="{9A627C5E-384C-41B4-90EC-9670005E1C86}"/>
                </a:ext>
              </a:extLst>
            </p:cNvPr>
            <p:cNvCxnSpPr>
              <a:cxnSpLocks/>
              <a:endCxn id="88" idx="4"/>
            </p:cNvCxnSpPr>
            <p:nvPr/>
          </p:nvCxnSpPr>
          <p:spPr>
            <a:xfrm flipH="1" flipV="1">
              <a:off x="4313203"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0" name="直線コネクタ 89">
              <a:extLst>
                <a:ext uri="{FF2B5EF4-FFF2-40B4-BE49-F238E27FC236}">
                  <a16:creationId xmlns:a16="http://schemas.microsoft.com/office/drawing/2014/main" id="{6A8CF7FC-AB5E-47BC-8F88-5A391E0082A2}"/>
                </a:ext>
              </a:extLst>
            </p:cNvPr>
            <p:cNvCxnSpPr>
              <a:cxnSpLocks/>
              <a:stCxn id="88" idx="4"/>
            </p:cNvCxnSpPr>
            <p:nvPr/>
          </p:nvCxnSpPr>
          <p:spPr>
            <a:xfrm flipH="1">
              <a:off x="2025925"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1" name="楕円 90">
              <a:extLst>
                <a:ext uri="{FF2B5EF4-FFF2-40B4-BE49-F238E27FC236}">
                  <a16:creationId xmlns:a16="http://schemas.microsoft.com/office/drawing/2014/main" id="{08C89B98-43D7-4559-8C51-3E01760A24D2}"/>
                </a:ext>
              </a:extLst>
            </p:cNvPr>
            <p:cNvSpPr/>
            <p:nvPr/>
          </p:nvSpPr>
          <p:spPr>
            <a:xfrm>
              <a:off x="1845925" y="2442060"/>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2" name="楕円 91">
              <a:extLst>
                <a:ext uri="{FF2B5EF4-FFF2-40B4-BE49-F238E27FC236}">
                  <a16:creationId xmlns:a16="http://schemas.microsoft.com/office/drawing/2014/main" id="{1B53A187-D8A7-47C6-91C5-534AD105F606}"/>
                </a:ext>
              </a:extLst>
            </p:cNvPr>
            <p:cNvSpPr/>
            <p:nvPr/>
          </p:nvSpPr>
          <p:spPr>
            <a:xfrm>
              <a:off x="6420481" y="244206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3" name="楕円 92">
              <a:extLst>
                <a:ext uri="{FF2B5EF4-FFF2-40B4-BE49-F238E27FC236}">
                  <a16:creationId xmlns:a16="http://schemas.microsoft.com/office/drawing/2014/main" id="{DC840E2E-F208-49B8-97EB-C58FC4365FCD}"/>
                </a:ext>
              </a:extLst>
            </p:cNvPr>
            <p:cNvSpPr/>
            <p:nvPr/>
          </p:nvSpPr>
          <p:spPr>
            <a:xfrm>
              <a:off x="3446125" y="2442060"/>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7" name="楕円 96">
              <a:extLst>
                <a:ext uri="{FF2B5EF4-FFF2-40B4-BE49-F238E27FC236}">
                  <a16:creationId xmlns:a16="http://schemas.microsoft.com/office/drawing/2014/main" id="{76FA0E0E-5A05-478D-B34E-02B650CA0F91}"/>
                </a:ext>
              </a:extLst>
            </p:cNvPr>
            <p:cNvSpPr/>
            <p:nvPr/>
          </p:nvSpPr>
          <p:spPr>
            <a:xfrm>
              <a:off x="4820281" y="244206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98" name="直線コネクタ 97">
              <a:extLst>
                <a:ext uri="{FF2B5EF4-FFF2-40B4-BE49-F238E27FC236}">
                  <a16:creationId xmlns:a16="http://schemas.microsoft.com/office/drawing/2014/main" id="{CA968423-25F5-40F1-A0C0-CF363D5DEFD9}"/>
                </a:ext>
              </a:extLst>
            </p:cNvPr>
            <p:cNvCxnSpPr>
              <a:cxnSpLocks/>
              <a:stCxn id="88" idx="4"/>
              <a:endCxn id="93" idx="0"/>
            </p:cNvCxnSpPr>
            <p:nvPr/>
          </p:nvCxnSpPr>
          <p:spPr>
            <a:xfrm flipH="1">
              <a:off x="3626125" y="2123956"/>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16" name="直線コネクタ 115">
              <a:extLst>
                <a:ext uri="{FF2B5EF4-FFF2-40B4-BE49-F238E27FC236}">
                  <a16:creationId xmlns:a16="http://schemas.microsoft.com/office/drawing/2014/main" id="{39266C7D-4A46-49B4-9179-51B87F6F2A6C}"/>
                </a:ext>
              </a:extLst>
            </p:cNvPr>
            <p:cNvCxnSpPr>
              <a:cxnSpLocks/>
              <a:stCxn id="88" idx="4"/>
              <a:endCxn id="97" idx="0"/>
            </p:cNvCxnSpPr>
            <p:nvPr/>
          </p:nvCxnSpPr>
          <p:spPr>
            <a:xfrm>
              <a:off x="4313203" y="2123956"/>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楕円 116">
              <a:extLst>
                <a:ext uri="{FF2B5EF4-FFF2-40B4-BE49-F238E27FC236}">
                  <a16:creationId xmlns:a16="http://schemas.microsoft.com/office/drawing/2014/main" id="{7254C953-A04B-4EDD-B87B-D679589BFBA6}"/>
                </a:ext>
              </a:extLst>
            </p:cNvPr>
            <p:cNvSpPr/>
            <p:nvPr/>
          </p:nvSpPr>
          <p:spPr>
            <a:xfrm>
              <a:off x="1041219"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17">
              <a:extLst>
                <a:ext uri="{FF2B5EF4-FFF2-40B4-BE49-F238E27FC236}">
                  <a16:creationId xmlns:a16="http://schemas.microsoft.com/office/drawing/2014/main" id="{98651F8C-396A-41FB-90F5-DBCCF2AD8B91}"/>
                </a:ext>
              </a:extLst>
            </p:cNvPr>
            <p:cNvSpPr/>
            <p:nvPr/>
          </p:nvSpPr>
          <p:spPr>
            <a:xfrm>
              <a:off x="5987840" y="3017034"/>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18">
              <a:extLst>
                <a:ext uri="{FF2B5EF4-FFF2-40B4-BE49-F238E27FC236}">
                  <a16:creationId xmlns:a16="http://schemas.microsoft.com/office/drawing/2014/main" id="{A13D4E56-DCFB-41F9-B7D5-1B4BCCCF78E4}"/>
                </a:ext>
              </a:extLst>
            </p:cNvPr>
            <p:cNvSpPr/>
            <p:nvPr/>
          </p:nvSpPr>
          <p:spPr>
            <a:xfrm>
              <a:off x="2682075"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37">
              <a:extLst>
                <a:ext uri="{FF2B5EF4-FFF2-40B4-BE49-F238E27FC236}">
                  <a16:creationId xmlns:a16="http://schemas.microsoft.com/office/drawing/2014/main" id="{2FEF834B-EA34-424F-B9F7-0ECB4D37FE57}"/>
                </a:ext>
              </a:extLst>
            </p:cNvPr>
            <p:cNvSpPr/>
            <p:nvPr/>
          </p:nvSpPr>
          <p:spPr>
            <a:xfrm>
              <a:off x="4340702" y="3025430"/>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38">
              <a:extLst>
                <a:ext uri="{FF2B5EF4-FFF2-40B4-BE49-F238E27FC236}">
                  <a16:creationId xmlns:a16="http://schemas.microsoft.com/office/drawing/2014/main" id="{128A1654-33EB-4550-946A-982AB1570FB9}"/>
                </a:ext>
              </a:extLst>
            </p:cNvPr>
            <p:cNvSpPr/>
            <p:nvPr/>
          </p:nvSpPr>
          <p:spPr>
            <a:xfrm>
              <a:off x="1445269" y="302509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39">
              <a:extLst>
                <a:ext uri="{FF2B5EF4-FFF2-40B4-BE49-F238E27FC236}">
                  <a16:creationId xmlns:a16="http://schemas.microsoft.com/office/drawing/2014/main" id="{2A545CC8-1367-477A-966B-0A7A73EEBD91}"/>
                </a:ext>
              </a:extLst>
            </p:cNvPr>
            <p:cNvSpPr/>
            <p:nvPr/>
          </p:nvSpPr>
          <p:spPr>
            <a:xfrm>
              <a:off x="6391890"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40">
              <a:extLst>
                <a:ext uri="{FF2B5EF4-FFF2-40B4-BE49-F238E27FC236}">
                  <a16:creationId xmlns:a16="http://schemas.microsoft.com/office/drawing/2014/main" id="{AEE6AAF2-EB77-4F02-9885-38776E6C8FB1}"/>
                </a:ext>
              </a:extLst>
            </p:cNvPr>
            <p:cNvSpPr/>
            <p:nvPr/>
          </p:nvSpPr>
          <p:spPr>
            <a:xfrm>
              <a:off x="3086125" y="3025092"/>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41">
              <a:extLst>
                <a:ext uri="{FF2B5EF4-FFF2-40B4-BE49-F238E27FC236}">
                  <a16:creationId xmlns:a16="http://schemas.microsoft.com/office/drawing/2014/main" id="{7DA94B52-3229-413F-B090-237E3EE8AC34}"/>
                </a:ext>
              </a:extLst>
            </p:cNvPr>
            <p:cNvSpPr/>
            <p:nvPr/>
          </p:nvSpPr>
          <p:spPr>
            <a:xfrm>
              <a:off x="4744752"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42">
              <a:extLst>
                <a:ext uri="{FF2B5EF4-FFF2-40B4-BE49-F238E27FC236}">
                  <a16:creationId xmlns:a16="http://schemas.microsoft.com/office/drawing/2014/main" id="{839207FD-368D-438A-94BC-52D2940CCBE2}"/>
                </a:ext>
              </a:extLst>
            </p:cNvPr>
            <p:cNvSpPr/>
            <p:nvPr/>
          </p:nvSpPr>
          <p:spPr>
            <a:xfrm>
              <a:off x="1842763"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43">
              <a:extLst>
                <a:ext uri="{FF2B5EF4-FFF2-40B4-BE49-F238E27FC236}">
                  <a16:creationId xmlns:a16="http://schemas.microsoft.com/office/drawing/2014/main" id="{BD9CB80A-517A-4769-B2CE-0E90C0CA0B04}"/>
                </a:ext>
              </a:extLst>
            </p:cNvPr>
            <p:cNvSpPr/>
            <p:nvPr/>
          </p:nvSpPr>
          <p:spPr>
            <a:xfrm>
              <a:off x="6789384"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44">
              <a:extLst>
                <a:ext uri="{FF2B5EF4-FFF2-40B4-BE49-F238E27FC236}">
                  <a16:creationId xmlns:a16="http://schemas.microsoft.com/office/drawing/2014/main" id="{A0F8086F-7AC0-458C-BAFA-5D6E0B9A38AB}"/>
                </a:ext>
              </a:extLst>
            </p:cNvPr>
            <p:cNvSpPr/>
            <p:nvPr/>
          </p:nvSpPr>
          <p:spPr>
            <a:xfrm>
              <a:off x="3483619"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45">
              <a:extLst>
                <a:ext uri="{FF2B5EF4-FFF2-40B4-BE49-F238E27FC236}">
                  <a16:creationId xmlns:a16="http://schemas.microsoft.com/office/drawing/2014/main" id="{14EA8649-70DA-42ED-909E-CC0722C78B31}"/>
                </a:ext>
              </a:extLst>
            </p:cNvPr>
            <p:cNvSpPr/>
            <p:nvPr/>
          </p:nvSpPr>
          <p:spPr>
            <a:xfrm>
              <a:off x="5142246"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46">
              <a:extLst>
                <a:ext uri="{FF2B5EF4-FFF2-40B4-BE49-F238E27FC236}">
                  <a16:creationId xmlns:a16="http://schemas.microsoft.com/office/drawing/2014/main" id="{2205AD42-377A-4FFB-BB43-5FEC51C824FA}"/>
                </a:ext>
              </a:extLst>
            </p:cNvPr>
            <p:cNvSpPr/>
            <p:nvPr/>
          </p:nvSpPr>
          <p:spPr>
            <a:xfrm>
              <a:off x="2246813" y="303009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47">
              <a:extLst>
                <a:ext uri="{FF2B5EF4-FFF2-40B4-BE49-F238E27FC236}">
                  <a16:creationId xmlns:a16="http://schemas.microsoft.com/office/drawing/2014/main" id="{1E52E5E3-118E-46C5-A5A3-494049060B5D}"/>
                </a:ext>
              </a:extLst>
            </p:cNvPr>
            <p:cNvSpPr/>
            <p:nvPr/>
          </p:nvSpPr>
          <p:spPr>
            <a:xfrm>
              <a:off x="7193434" y="303590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48">
              <a:extLst>
                <a:ext uri="{FF2B5EF4-FFF2-40B4-BE49-F238E27FC236}">
                  <a16:creationId xmlns:a16="http://schemas.microsoft.com/office/drawing/2014/main" id="{00C1175F-4449-4767-929D-8491EC12EE1F}"/>
                </a:ext>
              </a:extLst>
            </p:cNvPr>
            <p:cNvSpPr/>
            <p:nvPr/>
          </p:nvSpPr>
          <p:spPr>
            <a:xfrm>
              <a:off x="3905440" y="3032521"/>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49">
              <a:extLst>
                <a:ext uri="{FF2B5EF4-FFF2-40B4-BE49-F238E27FC236}">
                  <a16:creationId xmlns:a16="http://schemas.microsoft.com/office/drawing/2014/main" id="{90C260DB-6143-44F2-9963-53AF9FA498AF}"/>
                </a:ext>
              </a:extLst>
            </p:cNvPr>
            <p:cNvSpPr/>
            <p:nvPr/>
          </p:nvSpPr>
          <p:spPr>
            <a:xfrm>
              <a:off x="5549690" y="3032628"/>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51" name="直線コネクタ 150">
              <a:extLst>
                <a:ext uri="{FF2B5EF4-FFF2-40B4-BE49-F238E27FC236}">
                  <a16:creationId xmlns:a16="http://schemas.microsoft.com/office/drawing/2014/main" id="{EBE2E9D6-0860-4CFD-BE92-96EE41EFCC2A}"/>
                </a:ext>
              </a:extLst>
            </p:cNvPr>
            <p:cNvCxnSpPr>
              <a:cxnSpLocks/>
              <a:stCxn id="91" idx="4"/>
              <a:endCxn id="117" idx="0"/>
            </p:cNvCxnSpPr>
            <p:nvPr/>
          </p:nvCxnSpPr>
          <p:spPr>
            <a:xfrm flipH="1">
              <a:off x="1221219" y="2802060"/>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2" name="直線コネクタ 151">
              <a:extLst>
                <a:ext uri="{FF2B5EF4-FFF2-40B4-BE49-F238E27FC236}">
                  <a16:creationId xmlns:a16="http://schemas.microsoft.com/office/drawing/2014/main" id="{2D6457CD-C939-4EFC-8A56-920C1B14428F}"/>
                </a:ext>
              </a:extLst>
            </p:cNvPr>
            <p:cNvCxnSpPr>
              <a:cxnSpLocks/>
              <a:stCxn id="91" idx="4"/>
              <a:endCxn id="139" idx="0"/>
            </p:cNvCxnSpPr>
            <p:nvPr/>
          </p:nvCxnSpPr>
          <p:spPr>
            <a:xfrm flipH="1">
              <a:off x="1625269" y="2802060"/>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3" name="直線コネクタ 152">
              <a:extLst>
                <a:ext uri="{FF2B5EF4-FFF2-40B4-BE49-F238E27FC236}">
                  <a16:creationId xmlns:a16="http://schemas.microsoft.com/office/drawing/2014/main" id="{6B965FF8-B115-4FFD-A30D-98A6934F98C2}"/>
                </a:ext>
              </a:extLst>
            </p:cNvPr>
            <p:cNvCxnSpPr>
              <a:cxnSpLocks/>
              <a:stCxn id="91" idx="4"/>
              <a:endCxn id="143" idx="0"/>
            </p:cNvCxnSpPr>
            <p:nvPr/>
          </p:nvCxnSpPr>
          <p:spPr>
            <a:xfrm flipH="1">
              <a:off x="2022763" y="2802060"/>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4" name="直線コネクタ 153">
              <a:extLst>
                <a:ext uri="{FF2B5EF4-FFF2-40B4-BE49-F238E27FC236}">
                  <a16:creationId xmlns:a16="http://schemas.microsoft.com/office/drawing/2014/main" id="{E2CAFEF4-7373-47A4-808C-3050468BA373}"/>
                </a:ext>
              </a:extLst>
            </p:cNvPr>
            <p:cNvCxnSpPr>
              <a:cxnSpLocks/>
              <a:stCxn id="91" idx="4"/>
              <a:endCxn id="147" idx="0"/>
            </p:cNvCxnSpPr>
            <p:nvPr/>
          </p:nvCxnSpPr>
          <p:spPr>
            <a:xfrm>
              <a:off x="2025925" y="2802060"/>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5" name="直線コネクタ 154">
              <a:extLst>
                <a:ext uri="{FF2B5EF4-FFF2-40B4-BE49-F238E27FC236}">
                  <a16:creationId xmlns:a16="http://schemas.microsoft.com/office/drawing/2014/main" id="{F62EF0A0-2C32-4752-965B-C65E6EF91582}"/>
                </a:ext>
              </a:extLst>
            </p:cNvPr>
            <p:cNvCxnSpPr>
              <a:cxnSpLocks/>
              <a:stCxn id="93" idx="4"/>
              <a:endCxn id="119" idx="0"/>
            </p:cNvCxnSpPr>
            <p:nvPr/>
          </p:nvCxnSpPr>
          <p:spPr>
            <a:xfrm flipH="1">
              <a:off x="2862075" y="2802060"/>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6" name="直線コネクタ 155">
              <a:extLst>
                <a:ext uri="{FF2B5EF4-FFF2-40B4-BE49-F238E27FC236}">
                  <a16:creationId xmlns:a16="http://schemas.microsoft.com/office/drawing/2014/main" id="{1D1FF205-6C02-4C4E-AE1B-3658DA198BE7}"/>
                </a:ext>
              </a:extLst>
            </p:cNvPr>
            <p:cNvCxnSpPr>
              <a:cxnSpLocks/>
              <a:stCxn id="93" idx="4"/>
              <a:endCxn id="141" idx="0"/>
            </p:cNvCxnSpPr>
            <p:nvPr/>
          </p:nvCxnSpPr>
          <p:spPr>
            <a:xfrm flipH="1">
              <a:off x="3266125" y="2802060"/>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7" name="直線コネクタ 156">
              <a:extLst>
                <a:ext uri="{FF2B5EF4-FFF2-40B4-BE49-F238E27FC236}">
                  <a16:creationId xmlns:a16="http://schemas.microsoft.com/office/drawing/2014/main" id="{1F22F27F-70F0-4E57-AFEA-8FBC98BFFC1C}"/>
                </a:ext>
              </a:extLst>
            </p:cNvPr>
            <p:cNvCxnSpPr>
              <a:cxnSpLocks/>
              <a:stCxn id="93" idx="4"/>
              <a:endCxn id="145" idx="0"/>
            </p:cNvCxnSpPr>
            <p:nvPr/>
          </p:nvCxnSpPr>
          <p:spPr>
            <a:xfrm>
              <a:off x="3626125" y="2802060"/>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8" name="直線コネクタ 157">
              <a:extLst>
                <a:ext uri="{FF2B5EF4-FFF2-40B4-BE49-F238E27FC236}">
                  <a16:creationId xmlns:a16="http://schemas.microsoft.com/office/drawing/2014/main" id="{50586F93-9062-488B-AEAF-C7C08B8241F1}"/>
                </a:ext>
              </a:extLst>
            </p:cNvPr>
            <p:cNvCxnSpPr>
              <a:cxnSpLocks/>
              <a:stCxn id="93" idx="4"/>
              <a:endCxn id="149" idx="0"/>
            </p:cNvCxnSpPr>
            <p:nvPr/>
          </p:nvCxnSpPr>
          <p:spPr>
            <a:xfrm>
              <a:off x="3626125" y="2802060"/>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9" name="直線コネクタ 158">
              <a:extLst>
                <a:ext uri="{FF2B5EF4-FFF2-40B4-BE49-F238E27FC236}">
                  <a16:creationId xmlns:a16="http://schemas.microsoft.com/office/drawing/2014/main" id="{F2A5DE47-594A-4D9A-BD6D-0A2FBDB7836A}"/>
                </a:ext>
              </a:extLst>
            </p:cNvPr>
            <p:cNvCxnSpPr>
              <a:cxnSpLocks/>
              <a:stCxn id="97" idx="4"/>
              <a:endCxn id="138" idx="0"/>
            </p:cNvCxnSpPr>
            <p:nvPr/>
          </p:nvCxnSpPr>
          <p:spPr>
            <a:xfrm flipH="1">
              <a:off x="4520702" y="2802060"/>
              <a:ext cx="479579" cy="2233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0" name="直線コネクタ 159">
              <a:extLst>
                <a:ext uri="{FF2B5EF4-FFF2-40B4-BE49-F238E27FC236}">
                  <a16:creationId xmlns:a16="http://schemas.microsoft.com/office/drawing/2014/main" id="{81E4CE7B-2BFB-4456-A44A-5759BBEC8F20}"/>
                </a:ext>
              </a:extLst>
            </p:cNvPr>
            <p:cNvCxnSpPr>
              <a:cxnSpLocks/>
              <a:stCxn id="97" idx="4"/>
              <a:endCxn id="142" idx="0"/>
            </p:cNvCxnSpPr>
            <p:nvPr/>
          </p:nvCxnSpPr>
          <p:spPr>
            <a:xfrm flipH="1">
              <a:off x="4924752" y="2802060"/>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a:extLst>
                <a:ext uri="{FF2B5EF4-FFF2-40B4-BE49-F238E27FC236}">
                  <a16:creationId xmlns:a16="http://schemas.microsoft.com/office/drawing/2014/main" id="{40E19E27-4507-4917-B0A6-A29F716FB325}"/>
                </a:ext>
              </a:extLst>
            </p:cNvPr>
            <p:cNvCxnSpPr>
              <a:cxnSpLocks/>
              <a:stCxn id="97" idx="4"/>
              <a:endCxn id="146" idx="0"/>
            </p:cNvCxnSpPr>
            <p:nvPr/>
          </p:nvCxnSpPr>
          <p:spPr>
            <a:xfrm>
              <a:off x="5000281" y="2802060"/>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4" name="直線コネクタ 163">
              <a:extLst>
                <a:ext uri="{FF2B5EF4-FFF2-40B4-BE49-F238E27FC236}">
                  <a16:creationId xmlns:a16="http://schemas.microsoft.com/office/drawing/2014/main" id="{96C3C574-1032-4DD3-ACAC-C7768F129500}"/>
                </a:ext>
              </a:extLst>
            </p:cNvPr>
            <p:cNvCxnSpPr>
              <a:cxnSpLocks/>
              <a:stCxn id="97" idx="4"/>
              <a:endCxn id="150" idx="0"/>
            </p:cNvCxnSpPr>
            <p:nvPr/>
          </p:nvCxnSpPr>
          <p:spPr>
            <a:xfrm>
              <a:off x="5000281" y="2802060"/>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5" name="直線コネクタ 164">
              <a:extLst>
                <a:ext uri="{FF2B5EF4-FFF2-40B4-BE49-F238E27FC236}">
                  <a16:creationId xmlns:a16="http://schemas.microsoft.com/office/drawing/2014/main" id="{B034A415-1CD2-440C-B646-C624A17C376C}"/>
                </a:ext>
              </a:extLst>
            </p:cNvPr>
            <p:cNvCxnSpPr>
              <a:cxnSpLocks/>
              <a:stCxn id="92" idx="4"/>
              <a:endCxn id="118" idx="0"/>
            </p:cNvCxnSpPr>
            <p:nvPr/>
          </p:nvCxnSpPr>
          <p:spPr>
            <a:xfrm flipH="1">
              <a:off x="6167840" y="2802060"/>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6" name="直線コネクタ 165">
              <a:extLst>
                <a:ext uri="{FF2B5EF4-FFF2-40B4-BE49-F238E27FC236}">
                  <a16:creationId xmlns:a16="http://schemas.microsoft.com/office/drawing/2014/main" id="{D4B3906C-8DCF-4519-8D29-7A5B815938B7}"/>
                </a:ext>
              </a:extLst>
            </p:cNvPr>
            <p:cNvCxnSpPr>
              <a:cxnSpLocks/>
              <a:stCxn id="92" idx="4"/>
              <a:endCxn id="140" idx="0"/>
            </p:cNvCxnSpPr>
            <p:nvPr/>
          </p:nvCxnSpPr>
          <p:spPr>
            <a:xfrm flipH="1">
              <a:off x="6571890" y="2802060"/>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7" name="直線コネクタ 166">
              <a:extLst>
                <a:ext uri="{FF2B5EF4-FFF2-40B4-BE49-F238E27FC236}">
                  <a16:creationId xmlns:a16="http://schemas.microsoft.com/office/drawing/2014/main" id="{B084CACB-36EB-45B4-996F-830FFE629090}"/>
                </a:ext>
              </a:extLst>
            </p:cNvPr>
            <p:cNvCxnSpPr>
              <a:cxnSpLocks/>
              <a:stCxn id="92" idx="4"/>
              <a:endCxn id="144" idx="0"/>
            </p:cNvCxnSpPr>
            <p:nvPr/>
          </p:nvCxnSpPr>
          <p:spPr>
            <a:xfrm>
              <a:off x="6600481" y="2802060"/>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a:extLst>
                <a:ext uri="{FF2B5EF4-FFF2-40B4-BE49-F238E27FC236}">
                  <a16:creationId xmlns:a16="http://schemas.microsoft.com/office/drawing/2014/main" id="{83F854E3-512A-47D1-BFA8-7A35F6D66C5D}"/>
                </a:ext>
              </a:extLst>
            </p:cNvPr>
            <p:cNvCxnSpPr>
              <a:cxnSpLocks/>
              <a:stCxn id="92" idx="4"/>
              <a:endCxn id="148" idx="0"/>
            </p:cNvCxnSpPr>
            <p:nvPr/>
          </p:nvCxnSpPr>
          <p:spPr>
            <a:xfrm>
              <a:off x="6600481" y="2802060"/>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cxnSp>
        <p:nvCxnSpPr>
          <p:cNvPr id="107" name="直線コネクタ 106"/>
          <p:cNvCxnSpPr/>
          <p:nvPr/>
        </p:nvCxnSpPr>
        <p:spPr>
          <a:xfrm>
            <a:off x="754189" y="3636826"/>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2" name="グループ化 11"/>
          <p:cNvGrpSpPr/>
          <p:nvPr/>
        </p:nvGrpSpPr>
        <p:grpSpPr>
          <a:xfrm>
            <a:off x="1813691" y="3502613"/>
            <a:ext cx="4974199" cy="339003"/>
            <a:chOff x="1813691" y="3502613"/>
            <a:chExt cx="4974199" cy="339003"/>
          </a:xfrm>
        </p:grpSpPr>
        <p:grpSp>
          <p:nvGrpSpPr>
            <p:cNvPr id="11" name="グループ化 10"/>
            <p:cNvGrpSpPr/>
            <p:nvPr/>
          </p:nvGrpSpPr>
          <p:grpSpPr>
            <a:xfrm>
              <a:off x="1813691" y="3502613"/>
              <a:ext cx="72000" cy="339003"/>
              <a:chOff x="1813691" y="3502613"/>
              <a:chExt cx="72000" cy="339003"/>
            </a:xfrm>
          </p:grpSpPr>
          <p:sp>
            <p:nvSpPr>
              <p:cNvPr id="9" name="円/楕円 8"/>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 name="円/楕円 160"/>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 name="円/楕円 161"/>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69" name="グループ化 168"/>
            <p:cNvGrpSpPr/>
            <p:nvPr/>
          </p:nvGrpSpPr>
          <p:grpSpPr>
            <a:xfrm>
              <a:off x="3446125" y="3502613"/>
              <a:ext cx="72000" cy="339003"/>
              <a:chOff x="1813691" y="3502613"/>
              <a:chExt cx="72000" cy="339003"/>
            </a:xfrm>
          </p:grpSpPr>
          <p:sp>
            <p:nvSpPr>
              <p:cNvPr id="170" name="円/楕円 169"/>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 name="円/楕円 170"/>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 name="円/楕円 171"/>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73" name="グループ化 172"/>
            <p:cNvGrpSpPr/>
            <p:nvPr/>
          </p:nvGrpSpPr>
          <p:grpSpPr>
            <a:xfrm>
              <a:off x="5104752" y="3502613"/>
              <a:ext cx="72000" cy="339003"/>
              <a:chOff x="1813691" y="3502613"/>
              <a:chExt cx="72000" cy="339003"/>
            </a:xfrm>
          </p:grpSpPr>
          <p:sp>
            <p:nvSpPr>
              <p:cNvPr id="174" name="円/楕円 173"/>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 name="円/楕円 174"/>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 name="円/楕円 175"/>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77" name="グループ化 176"/>
            <p:cNvGrpSpPr/>
            <p:nvPr/>
          </p:nvGrpSpPr>
          <p:grpSpPr>
            <a:xfrm>
              <a:off x="6715890" y="3502613"/>
              <a:ext cx="72000" cy="339003"/>
              <a:chOff x="1813691" y="3502613"/>
              <a:chExt cx="72000" cy="339003"/>
            </a:xfrm>
          </p:grpSpPr>
          <p:sp>
            <p:nvSpPr>
              <p:cNvPr id="178" name="円/楕円 177"/>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 name="円/楕円 178"/>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 name="円/楕円 179"/>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spTree>
    <p:extLst>
      <p:ext uri="{BB962C8B-B14F-4D97-AF65-F5344CB8AC3E}">
        <p14:creationId xmlns:p14="http://schemas.microsoft.com/office/powerpoint/2010/main" val="427134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107"/>
                                        </p:tgtEl>
                                        <p:attrNameLst>
                                          <p:attrName>style.visibility</p:attrName>
                                        </p:attrNameLst>
                                      </p:cBhvr>
                                      <p:to>
                                        <p:strVal val="visible"/>
                                      </p:to>
                                    </p:set>
                                    <p:animEffect transition="in" filter="wipe(left)">
                                      <p:cBhvr>
                                        <p:cTn id="29" dur="500"/>
                                        <p:tgtEl>
                                          <p:spTgt spid="10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Effect transition="in" filter="fade">
                                      <p:cBhvr>
                                        <p:cTn id="34" dur="500"/>
                                        <p:tgtEl>
                                          <p:spTgt spid="3">
                                            <p:txEl>
                                              <p:p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500"/>
                                        <p:tgtEl>
                                          <p:spTgt spid="3">
                                            <p:txEl>
                                              <p:pRg st="2" end="2"/>
                                            </p:txEl>
                                          </p:spTgt>
                                        </p:tgtEl>
                                      </p:cBhvr>
                                    </p:animEffect>
                                  </p:childTnLst>
                                </p:cTn>
                              </p:par>
                              <p:par>
                                <p:cTn id="38" presetID="22" presetClass="entr" presetSubtype="1"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100"/>
                                        </p:tgtEl>
                                        <p:attrNameLst>
                                          <p:attrName>style.visibility</p:attrName>
                                        </p:attrNameLst>
                                      </p:cBhvr>
                                      <p:to>
                                        <p:strVal val="visible"/>
                                      </p:to>
                                    </p:set>
                                    <p:animEffect transition="in" filter="fade">
                                      <p:cBhvr>
                                        <p:cTn id="44" dur="500"/>
                                        <p:tgtEl>
                                          <p:spTgt spid="100"/>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Effect transition="in" filter="fade">
                                      <p:cBhvr>
                                        <p:cTn id="53" dur="500"/>
                                        <p:tgtEl>
                                          <p:spTgt spid="3">
                                            <p:txEl>
                                              <p:pRg st="4" end="4"/>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Effect transition="in" filter="fade">
                                      <p:cBhvr>
                                        <p:cTn id="5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7" grpId="0"/>
      <p:bldP spid="7" grpId="0"/>
      <p:bldP spid="8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アルゴリズム</a:t>
            </a:r>
            <a:r>
              <a:rPr kumimoji="1" lang="ja-JP" altLang="en-US" dirty="0"/>
              <a:t>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
        <p:nvSpPr>
          <p:cNvPr id="55" name="コンテンツ プレースホルダー 2"/>
          <p:cNvSpPr txBox="1">
            <a:spLocks/>
          </p:cNvSpPr>
          <p:nvPr/>
        </p:nvSpPr>
        <p:spPr>
          <a:xfrm>
            <a:off x="822959" y="4459110"/>
            <a:ext cx="7543801" cy="140998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6000" dirty="0">
                <a:ln w="0"/>
                <a:solidFill>
                  <a:srgbClr val="FF0000"/>
                </a:solidFill>
                <a:effectLst>
                  <a:reflection blurRad="6350" stA="53000" endA="300" endPos="35500" dir="5400000" sy="-90000" algn="bl" rotWithShape="0"/>
                </a:effectLst>
              </a:rPr>
              <a:t>モンテカルロ法</a:t>
            </a:r>
            <a:endParaRPr lang="en-US" altLang="ja-JP" sz="6000" dirty="0">
              <a:ln w="0"/>
              <a:solidFill>
                <a:srgbClr val="FF0000"/>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146239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ある盤面からゲーム終了までの操作をランダムに選び，次に取りうる操作ごとの勝率を求める．</a:t>
            </a:r>
          </a:p>
        </p:txBody>
      </p:sp>
      <p:sp>
        <p:nvSpPr>
          <p:cNvPr id="8" name="コンテンツ プレースホルダー 2">
            <a:extLst>
              <a:ext uri="{FF2B5EF4-FFF2-40B4-BE49-F238E27FC236}">
                <a16:creationId xmlns:a16="http://schemas.microsoft.com/office/drawing/2014/main"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cxnSp>
        <p:nvCxnSpPr>
          <p:cNvPr id="13" name="直線コネクタ 12"/>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角丸四角形吹き出し 14"/>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spTree>
    <p:extLst>
      <p:ext uri="{BB962C8B-B14F-4D97-AF65-F5344CB8AC3E}">
        <p14:creationId xmlns:p14="http://schemas.microsoft.com/office/powerpoint/2010/main" val="4066783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a16="http://schemas.microsoft.com/office/drawing/2014/main"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a16="http://schemas.microsoft.com/office/drawing/2014/main"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a16="http://schemas.microsoft.com/office/drawing/2014/main"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a16="http://schemas.microsoft.com/office/drawing/2014/main"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a16="http://schemas.microsoft.com/office/drawing/2014/main"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a16="http://schemas.microsoft.com/office/drawing/2014/main"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a16="http://schemas.microsoft.com/office/drawing/2014/main"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a16="http://schemas.microsoft.com/office/drawing/2014/main"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a16="http://schemas.microsoft.com/office/drawing/2014/main"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a16="http://schemas.microsoft.com/office/drawing/2014/main"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a16="http://schemas.microsoft.com/office/drawing/2014/main"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a16="http://schemas.microsoft.com/office/drawing/2014/main"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a16="http://schemas.microsoft.com/office/drawing/2014/main"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a16="http://schemas.microsoft.com/office/drawing/2014/main"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a16="http://schemas.microsoft.com/office/drawing/2014/main"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a16="http://schemas.microsoft.com/office/drawing/2014/main"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a16="http://schemas.microsoft.com/office/drawing/2014/main"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a16="http://schemas.microsoft.com/office/drawing/2014/main"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a16="http://schemas.microsoft.com/office/drawing/2014/main"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a16="http://schemas.microsoft.com/office/drawing/2014/main"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a16="http://schemas.microsoft.com/office/drawing/2014/main"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a16="http://schemas.microsoft.com/office/drawing/2014/main"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a16="http://schemas.microsoft.com/office/drawing/2014/main"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a16="http://schemas.microsoft.com/office/drawing/2014/main"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a16="http://schemas.microsoft.com/office/drawing/2014/main"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a16="http://schemas.microsoft.com/office/drawing/2014/main"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a16="http://schemas.microsoft.com/office/drawing/2014/main"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a16="http://schemas.microsoft.com/office/drawing/2014/main"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a16="http://schemas.microsoft.com/office/drawing/2014/main"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a16="http://schemas.microsoft.com/office/drawing/2014/main"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a16="http://schemas.microsoft.com/office/drawing/2014/main"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a16="http://schemas.microsoft.com/office/drawing/2014/main"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a16="http://schemas.microsoft.com/office/drawing/2014/main"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a16="http://schemas.microsoft.com/office/drawing/2014/main"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a16="http://schemas.microsoft.com/office/drawing/2014/main"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a16="http://schemas.microsoft.com/office/drawing/2014/main"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a16="http://schemas.microsoft.com/office/drawing/2014/main"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a16="http://schemas.microsoft.com/office/drawing/2014/main"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a16="http://schemas.microsoft.com/office/drawing/2014/main"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a16="http://schemas.microsoft.com/office/drawing/2014/main"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a16="http://schemas.microsoft.com/office/drawing/2014/main"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a16="http://schemas.microsoft.com/office/drawing/2014/main"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a16="http://schemas.microsoft.com/office/drawing/2014/main"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a16="http://schemas.microsoft.com/office/drawing/2014/main"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a16="http://schemas.microsoft.com/office/drawing/2014/main"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ある盤面からゲーム終了までの操作をランダムに選び，次に取りうる操作ごとの勝率を求める．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a16="http://schemas.microsoft.com/office/drawing/2014/main"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 name="テキスト ボックス 4"/>
          <p:cNvSpPr txBox="1"/>
          <p:nvPr/>
        </p:nvSpPr>
        <p:spPr>
          <a:xfrm>
            <a:off x="559453" y="4939764"/>
            <a:ext cx="1021433" cy="369332"/>
          </a:xfrm>
          <a:prstGeom prst="rect">
            <a:avLst/>
          </a:prstGeom>
          <a:solidFill>
            <a:schemeClr val="bg1"/>
          </a:solidFill>
          <a:ln>
            <a:solidFill>
              <a:schemeClr val="tx1"/>
            </a:solidFill>
          </a:ln>
        </p:spPr>
        <p:txBody>
          <a:bodyPr wrap="none" rtlCol="0">
            <a:spAutoFit/>
          </a:bodyPr>
          <a:lstStyle/>
          <a:p>
            <a:r>
              <a:rPr kumimoji="1" lang="ja-JP" altLang="en-US" dirty="0"/>
              <a:t>ランダム</a:t>
            </a:r>
          </a:p>
        </p:txBody>
      </p:sp>
      <p:sp>
        <p:nvSpPr>
          <p:cNvPr id="218" name="テキスト ボックス 217"/>
          <p:cNvSpPr txBox="1"/>
          <p:nvPr/>
        </p:nvSpPr>
        <p:spPr>
          <a:xfrm>
            <a:off x="742742" y="4939764"/>
            <a:ext cx="1021433" cy="369332"/>
          </a:xfrm>
          <a:prstGeom prst="rect">
            <a:avLst/>
          </a:prstGeom>
          <a:solidFill>
            <a:schemeClr val="bg1"/>
          </a:solidFill>
          <a:ln>
            <a:solidFill>
              <a:schemeClr val="tx1"/>
            </a:solidFill>
          </a:ln>
        </p:spPr>
        <p:txBody>
          <a:bodyPr wrap="none" rtlCol="0">
            <a:spAutoFit/>
          </a:bodyPr>
          <a:lstStyle/>
          <a:p>
            <a:r>
              <a:rPr kumimoji="1" lang="ja-JP" altLang="en-US" dirty="0"/>
              <a:t>ランダム</a:t>
            </a:r>
          </a:p>
        </p:txBody>
      </p:sp>
    </p:spTree>
    <p:extLst>
      <p:ext uri="{BB962C8B-B14F-4D97-AF65-F5344CB8AC3E}">
        <p14:creationId xmlns:p14="http://schemas.microsoft.com/office/powerpoint/2010/main" val="3117394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1000"/>
                                        <p:tgtEl>
                                          <p:spTgt spid="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88"/>
                                        </p:tgtEl>
                                        <p:attrNameLst>
                                          <p:attrName>style.visibility</p:attrName>
                                        </p:attrNameLst>
                                      </p:cBhvr>
                                      <p:to>
                                        <p:strVal val="visible"/>
                                      </p:to>
                                    </p:set>
                                  </p:childTnLst>
                                </p:cTn>
                              </p:par>
                              <p:par>
                                <p:cTn id="46" presetID="10" presetClass="entr" presetSubtype="0" fill="hold" grpId="0" nodeType="withEffect">
                                  <p:stCondLst>
                                    <p:cond delay="0"/>
                                  </p:stCondLst>
                                  <p:childTnLst>
                                    <p:set>
                                      <p:cBhvr>
                                        <p:cTn id="47" dur="1" fill="hold">
                                          <p:stCondLst>
                                            <p:cond delay="0"/>
                                          </p:stCondLst>
                                        </p:cTn>
                                        <p:tgtEl>
                                          <p:spTgt spid="96"/>
                                        </p:tgtEl>
                                        <p:attrNameLst>
                                          <p:attrName>style.visibility</p:attrName>
                                        </p:attrNameLst>
                                      </p:cBhvr>
                                      <p:to>
                                        <p:strVal val="visible"/>
                                      </p:to>
                                    </p:set>
                                    <p:animEffect transition="in" filter="fade">
                                      <p:cBhvr>
                                        <p:cTn id="48" dur="500"/>
                                        <p:tgtEl>
                                          <p:spTgt spid="9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7"/>
                                        </p:tgtEl>
                                        <p:attrNameLst>
                                          <p:attrName>style.visibility</p:attrName>
                                        </p:attrNameLst>
                                      </p:cBhvr>
                                      <p:to>
                                        <p:strVal val="visible"/>
                                      </p:to>
                                    </p:set>
                                    <p:animEffect transition="in" filter="fade">
                                      <p:cBhvr>
                                        <p:cTn id="51" dur="500"/>
                                        <p:tgtEl>
                                          <p:spTgt spid="9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8"/>
                                        </p:tgtEl>
                                        <p:attrNameLst>
                                          <p:attrName>style.visibility</p:attrName>
                                        </p:attrNameLst>
                                      </p:cBhvr>
                                      <p:to>
                                        <p:strVal val="visible"/>
                                      </p:to>
                                    </p:set>
                                    <p:animEffect transition="in" filter="fade">
                                      <p:cBhvr>
                                        <p:cTn id="54" dur="500"/>
                                        <p:tgtEl>
                                          <p:spTgt spid="9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1000"/>
                                        <p:tgtEl>
                                          <p:spTgt spid="10"/>
                                        </p:tgtEl>
                                      </p:cBhvr>
                                    </p:animEffect>
                                    <p:set>
                                      <p:cBhvr>
                                        <p:cTn id="59" dur="1" fill="hold">
                                          <p:stCondLst>
                                            <p:cond delay="999"/>
                                          </p:stCondLst>
                                        </p:cTn>
                                        <p:tgtEl>
                                          <p:spTgt spid="10"/>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1000"/>
                                        <p:tgtEl>
                                          <p:spTgt spid="16"/>
                                        </p:tgtEl>
                                      </p:cBhvr>
                                    </p:animEffect>
                                    <p:set>
                                      <p:cBhvr>
                                        <p:cTn id="62" dur="1" fill="hold">
                                          <p:stCondLst>
                                            <p:cond delay="999"/>
                                          </p:stCondLst>
                                        </p:cTn>
                                        <p:tgtEl>
                                          <p:spTgt spid="16"/>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1000"/>
                                        <p:tgtEl>
                                          <p:spTgt spid="5"/>
                                        </p:tgtEl>
                                      </p:cBhvr>
                                    </p:animEffect>
                                    <p:set>
                                      <p:cBhvr>
                                        <p:cTn id="65" dur="1" fill="hold">
                                          <p:stCondLst>
                                            <p:cond delay="999"/>
                                          </p:stCondLst>
                                        </p:cTn>
                                        <p:tgtEl>
                                          <p:spTgt spid="5"/>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136"/>
                                        </p:tgtEl>
                                        <p:attrNameLst>
                                          <p:attrName>style.visibility</p:attrName>
                                        </p:attrNameLst>
                                      </p:cBhvr>
                                      <p:to>
                                        <p:strVal val="visible"/>
                                      </p:to>
                                    </p:set>
                                    <p:animEffect transition="in" filter="wipe(up)">
                                      <p:cBhvr>
                                        <p:cTn id="70" dur="1000"/>
                                        <p:tgtEl>
                                          <p:spTgt spid="13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18"/>
                                        </p:tgtEl>
                                        <p:attrNameLst>
                                          <p:attrName>style.visibility</p:attrName>
                                        </p:attrNameLst>
                                      </p:cBhvr>
                                      <p:to>
                                        <p:strVal val="visible"/>
                                      </p:to>
                                    </p:set>
                                    <p:animEffect transition="in" filter="fade">
                                      <p:cBhvr>
                                        <p:cTn id="73" dur="1000"/>
                                        <p:tgtEl>
                                          <p:spTgt spid="21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39"/>
                                        </p:tgtEl>
                                        <p:attrNameLst>
                                          <p:attrName>style.visibility</p:attrName>
                                        </p:attrNameLst>
                                      </p:cBhvr>
                                      <p:to>
                                        <p:strVal val="visible"/>
                                      </p:to>
                                    </p:set>
                                    <p:animEffect transition="in" filter="fade">
                                      <p:cBhvr>
                                        <p:cTn id="78" dur="1000"/>
                                        <p:tgtEl>
                                          <p:spTgt spid="139"/>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3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46"/>
                                        </p:tgtEl>
                                        <p:attrNameLst>
                                          <p:attrName>style.visibility</p:attrName>
                                        </p:attrNameLst>
                                      </p:cBhvr>
                                      <p:to>
                                        <p:strVal val="visible"/>
                                      </p:to>
                                    </p:set>
                                    <p:animEffect transition="in" filter="fade">
                                      <p:cBhvr>
                                        <p:cTn id="87" dur="500"/>
                                        <p:tgtEl>
                                          <p:spTgt spid="24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228"/>
                                        </p:tgtEl>
                                        <p:attrNameLst>
                                          <p:attrName>style.visibility</p:attrName>
                                        </p:attrNameLst>
                                      </p:cBhvr>
                                      <p:to>
                                        <p:strVal val="visible"/>
                                      </p:to>
                                    </p:set>
                                    <p:animEffect transition="in" filter="wipe(up)">
                                      <p:cBhvr>
                                        <p:cTn id="92"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P spid="5" grpId="0" animBg="1"/>
      <p:bldP spid="5" grpId="1" animBg="1"/>
      <p:bldP spid="2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ある盤面からゲーム終了までの操作をランダムに選び，次に取りうる操作ごとの勝率を求める．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
        <p:nvSpPr>
          <p:cNvPr id="97" name="角丸四角形吹き出し 96"/>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98" name="直線コネクタ 9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3055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コンテンツ プレースホルダー 2"/>
          <p:cNvSpPr txBox="1">
            <a:spLocks/>
          </p:cNvSpPr>
          <p:nvPr/>
        </p:nvSpPr>
        <p:spPr>
          <a:xfrm>
            <a:off x="822957" y="1096377"/>
            <a:ext cx="7543801" cy="1661656"/>
          </a:xfrm>
          <a:prstGeom prst="rect">
            <a:avLst/>
          </a:prstGeom>
          <a:ln w="19050" cap="flat" cmpd="sng" algn="ctr">
            <a:solidFill>
              <a:srgbClr val="FFC000"/>
            </a:solidFill>
            <a:prstDash val="solid"/>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lang="ja-JP" altLang="en-US" dirty="0"/>
              <a:t>　　　　</a:t>
            </a:r>
            <a:r>
              <a:rPr lang="ja-JP" altLang="en-US" sz="3000" dirty="0">
                <a:solidFill>
                  <a:schemeClr val="accent5"/>
                </a:solidFill>
              </a:rPr>
              <a:t>最終的に勝てるのかは分からない</a:t>
            </a:r>
            <a:endParaRPr lang="en-US" altLang="ja-JP" sz="3000" dirty="0">
              <a:solidFill>
                <a:schemeClr val="accent5"/>
              </a:solidFill>
            </a:endParaRPr>
          </a:p>
          <a:p>
            <a:endParaRPr lang="ja-JP" altLang="en-US" dirty="0"/>
          </a:p>
        </p:txBody>
      </p:sp>
      <p:sp>
        <p:nvSpPr>
          <p:cNvPr id="2" name="タイトル 1"/>
          <p:cNvSpPr>
            <a:spLocks noGrp="1"/>
          </p:cNvSpPr>
          <p:nvPr>
            <p:ph type="title"/>
          </p:nvPr>
        </p:nvSpPr>
        <p:spPr/>
        <p:txBody>
          <a:bodyPr>
            <a:noAutofit/>
          </a:bodyPr>
          <a:lstStyle/>
          <a:p>
            <a:r>
              <a:rPr kumimoji="1" lang="ja-JP" altLang="en-US" dirty="0"/>
              <a:t>アルゴリズムの</a:t>
            </a:r>
            <a:r>
              <a:rPr lang="ja-JP" altLang="en-US" dirty="0"/>
              <a:t>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886182"/>
            <a:ext cx="8032286" cy="1639982"/>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sz="3000" dirty="0"/>
              <a:t>モンテカルロ法の対戦アルゴリズム</a:t>
            </a:r>
            <a:endParaRPr lang="en-US" altLang="ja-JP" sz="3000" dirty="0"/>
          </a:p>
          <a:p>
            <a:r>
              <a:rPr lang="ja-JP" altLang="en-US" sz="3000"/>
              <a:t>ランダムに，</a:t>
            </a:r>
            <a:r>
              <a:rPr lang="ja-JP" altLang="en-US" sz="3000" dirty="0"/>
              <a:t>ゲーム終了時まで探索を行う</a:t>
            </a:r>
            <a:endParaRPr lang="en-US" altLang="ja-JP" sz="3000" dirty="0"/>
          </a:p>
          <a:p>
            <a:r>
              <a:rPr lang="ja-JP" altLang="en-US" dirty="0"/>
              <a:t>　　　　</a:t>
            </a:r>
            <a:r>
              <a:rPr lang="ja-JP" altLang="en-US" sz="3200" dirty="0">
                <a:solidFill>
                  <a:srgbClr val="FF0000"/>
                </a:solidFill>
              </a:rPr>
              <a:t>最終的に勝てる可能性の高い操作を選べる</a:t>
            </a:r>
            <a:endParaRPr lang="ja-JP" altLang="en-US" dirty="0"/>
          </a:p>
        </p:txBody>
      </p:sp>
      <p:sp>
        <p:nvSpPr>
          <p:cNvPr id="91" name="右矢印 90"/>
          <p:cNvSpPr/>
          <p:nvPr/>
        </p:nvSpPr>
        <p:spPr>
          <a:xfrm>
            <a:off x="1065007" y="4855881"/>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58" name="グループ化 57"/>
          <p:cNvGrpSpPr/>
          <p:nvPr/>
        </p:nvGrpSpPr>
        <p:grpSpPr>
          <a:xfrm>
            <a:off x="5645714" y="5727209"/>
            <a:ext cx="3008673" cy="982093"/>
            <a:chOff x="872075" y="1381310"/>
            <a:chExt cx="6012158" cy="2033693"/>
          </a:xfrm>
        </p:grpSpPr>
        <p:sp>
          <p:nvSpPr>
            <p:cNvPr id="60" name="二等辺三角形 59"/>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円/楕円 60"/>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2" name="直線コネクタ 61"/>
            <p:cNvCxnSpPr>
              <a:stCxn id="66" idx="1"/>
              <a:endCxn id="61"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61" idx="4"/>
              <a:endCxn id="69"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67" idx="0"/>
              <a:endCxn id="61"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5" name="直線コネクタ 64"/>
            <p:cNvCxnSpPr>
              <a:stCxn id="68" idx="0"/>
              <a:endCxn id="61"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円/楕円 65"/>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7" name="円/楕円 66"/>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8" name="円/楕円 67"/>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9" name="円/楕円 68"/>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70" name="二等辺三角形 69"/>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1" name="二等辺三角形 70"/>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2" name="二等辺三角形 71"/>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grpSp>
        <p:nvGrpSpPr>
          <p:cNvPr id="5" name="グループ化 4"/>
          <p:cNvGrpSpPr/>
          <p:nvPr/>
        </p:nvGrpSpPr>
        <p:grpSpPr>
          <a:xfrm>
            <a:off x="5607753" y="6495609"/>
            <a:ext cx="3046634" cy="323803"/>
            <a:chOff x="65536" y="6172228"/>
            <a:chExt cx="4406770" cy="350244"/>
          </a:xfrm>
        </p:grpSpPr>
        <p:sp>
          <p:nvSpPr>
            <p:cNvPr id="73" name="円/楕円 72"/>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乗算記号 73"/>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円/楕円 74"/>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乗算記号 80"/>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2" name="乗算記号 81"/>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3" name="乗算記号 82"/>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4" name="乗算記号 83"/>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5" name="乗算記号 84"/>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426303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今回の内容</a:t>
            </a:r>
          </a:p>
        </p:txBody>
      </p:sp>
      <p:sp>
        <p:nvSpPr>
          <p:cNvPr id="3" name="コンテンツ プレースホルダー 2"/>
          <p:cNvSpPr>
            <a:spLocks noGrp="1"/>
          </p:cNvSpPr>
          <p:nvPr>
            <p:ph idx="1"/>
          </p:nvPr>
        </p:nvSpPr>
        <p:spPr/>
        <p:txBody>
          <a:bodyPr/>
          <a:lstStyle/>
          <a:p>
            <a:r>
              <a:rPr kumimoji="1" lang="ja-JP" altLang="en-US" dirty="0"/>
              <a:t>モンテカルロ法</a:t>
            </a:r>
            <a:r>
              <a:rPr lang="ja-JP" altLang="en-US" dirty="0"/>
              <a:t>の対戦</a:t>
            </a:r>
            <a:r>
              <a:rPr kumimoji="1" lang="ja-JP" altLang="en-US" dirty="0"/>
              <a:t>アルゴリズムを，</a:t>
            </a:r>
            <a:endParaRPr kumimoji="1" lang="en-US" altLang="ja-JP" dirty="0"/>
          </a:p>
          <a:p>
            <a:r>
              <a:rPr lang="ja-JP" altLang="en-US" dirty="0"/>
              <a:t>ルーレット選択という手法を応用することで</a:t>
            </a:r>
            <a:endParaRPr lang="en-US" altLang="ja-JP" dirty="0"/>
          </a:p>
          <a:p>
            <a:r>
              <a:rPr lang="ja-JP" altLang="en-US" dirty="0"/>
              <a:t>強化できないか実験した．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graphicFrame>
        <p:nvGraphicFramePr>
          <p:cNvPr id="5" name="グラフ 4"/>
          <p:cNvGraphicFramePr/>
          <p:nvPr>
            <p:extLst>
              <p:ext uri="{D42A27DB-BD31-4B8C-83A1-F6EECF244321}">
                <p14:modId xmlns:p14="http://schemas.microsoft.com/office/powerpoint/2010/main" val="2716133484"/>
              </p:ext>
            </p:extLst>
          </p:nvPr>
        </p:nvGraphicFramePr>
        <p:xfrm>
          <a:off x="3325454" y="2921171"/>
          <a:ext cx="3125630" cy="3342489"/>
        </p:xfrm>
        <a:graphic>
          <a:graphicData uri="http://schemas.openxmlformats.org/drawingml/2006/chart">
            <c:chart xmlns:c="http://schemas.openxmlformats.org/drawingml/2006/chart" xmlns:r="http://schemas.openxmlformats.org/officeDocument/2006/relationships" r:id="rId2"/>
          </a:graphicData>
        </a:graphic>
      </p:graphicFrame>
      <p:sp>
        <p:nvSpPr>
          <p:cNvPr id="6" name="下矢印 5"/>
          <p:cNvSpPr/>
          <p:nvPr/>
        </p:nvSpPr>
        <p:spPr>
          <a:xfrm rot="2077129">
            <a:off x="4766967" y="4051813"/>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a:p>
        </p:txBody>
      </p:sp>
    </p:spTree>
    <p:extLst>
      <p:ext uri="{BB962C8B-B14F-4D97-AF65-F5344CB8AC3E}">
        <p14:creationId xmlns:p14="http://schemas.microsoft.com/office/powerpoint/2010/main" val="3204570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lang="ja-JP" altLang="en-US" dirty="0"/>
              <a:t>アルゴリズムの改良案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6" name="テキスト ボックス 5"/>
          <p:cNvSpPr txBox="1"/>
          <p:nvPr/>
        </p:nvSpPr>
        <p:spPr>
          <a:xfrm>
            <a:off x="822959" y="764017"/>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a:t>
            </a:r>
            <a:r>
              <a:rPr kumimoji="1" lang="ja-JP" altLang="en-US" sz="2800" dirty="0">
                <a:solidFill>
                  <a:srgbClr val="00B050"/>
                </a:solidFill>
              </a:rPr>
              <a:t>ランダム</a:t>
            </a:r>
            <a:r>
              <a:rPr kumimoji="1" lang="ja-JP" altLang="en-US" sz="2800" dirty="0"/>
              <a:t>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squar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squar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cxnSp>
        <p:nvCxnSpPr>
          <p:cNvPr id="98" name="直線コネクタ 97"/>
          <p:cNvCxnSpPr/>
          <p:nvPr/>
        </p:nvCxnSpPr>
        <p:spPr>
          <a:xfrm flipV="1">
            <a:off x="6686255" y="1241070"/>
            <a:ext cx="1249378" cy="0"/>
          </a:xfrm>
          <a:prstGeom prst="line">
            <a:avLst/>
          </a:prstGeom>
          <a:ln>
            <a:solidFill>
              <a:srgbClr val="00B05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矢印コネクタ 121"/>
          <p:cNvCxnSpPr/>
          <p:nvPr/>
        </p:nvCxnSpPr>
        <p:spPr>
          <a:xfrm>
            <a:off x="612870" y="4067644"/>
            <a:ext cx="129872" cy="2095595"/>
          </a:xfrm>
          <a:prstGeom prst="straightConnector1">
            <a:avLst/>
          </a:prstGeom>
          <a:ln>
            <a:solidFill>
              <a:srgbClr val="00B050"/>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矢印コネクタ 9"/>
          <p:cNvCxnSpPr>
            <a:stCxn id="123" idx="1"/>
            <a:endCxn id="121" idx="0"/>
          </p:cNvCxnSpPr>
          <p:nvPr/>
        </p:nvCxnSpPr>
        <p:spPr>
          <a:xfrm flipH="1">
            <a:off x="1253459" y="2114617"/>
            <a:ext cx="1277473" cy="2825147"/>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7" name="コンテンツ プレースホルダー 7"/>
          <p:cNvSpPr txBox="1">
            <a:spLocks/>
          </p:cNvSpPr>
          <p:nvPr/>
        </p:nvSpPr>
        <p:spPr>
          <a:xfrm>
            <a:off x="2041187" y="2455986"/>
            <a:ext cx="5061626" cy="454287"/>
          </a:xfrm>
          <a:prstGeom prst="rect">
            <a:avLst/>
          </a:prstGeom>
          <a:solidFill>
            <a:schemeClr val="bg1"/>
          </a:solidFill>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完全に</a:t>
            </a:r>
            <a:r>
              <a:rPr lang="ja-JP" altLang="en-US" dirty="0">
                <a:solidFill>
                  <a:srgbClr val="00B050"/>
                </a:solidFill>
              </a:rPr>
              <a:t>ランダム</a:t>
            </a:r>
            <a:r>
              <a:rPr lang="ja-JP" altLang="en-US" dirty="0"/>
              <a:t>にする必要はない</a:t>
            </a:r>
          </a:p>
        </p:txBody>
      </p:sp>
      <p:sp>
        <p:nvSpPr>
          <p:cNvPr id="121" name="テキスト ボックス 120"/>
          <p:cNvSpPr txBox="1"/>
          <p:nvPr/>
        </p:nvSpPr>
        <p:spPr>
          <a:xfrm>
            <a:off x="742742" y="4939764"/>
            <a:ext cx="1021433" cy="369332"/>
          </a:xfrm>
          <a:prstGeom prst="rect">
            <a:avLst/>
          </a:prstGeom>
          <a:solidFill>
            <a:schemeClr val="bg1"/>
          </a:solidFill>
          <a:ln>
            <a:solidFill>
              <a:schemeClr val="tx1"/>
            </a:solidFill>
          </a:ln>
        </p:spPr>
        <p:txBody>
          <a:bodyPr wrap="none" rtlCol="0">
            <a:spAutoFit/>
          </a:bodyPr>
          <a:lstStyle/>
          <a:p>
            <a:r>
              <a:rPr kumimoji="1" lang="ja-JP" altLang="en-US" dirty="0"/>
              <a:t>ランダム</a:t>
            </a:r>
          </a:p>
        </p:txBody>
      </p:sp>
      <p:sp>
        <p:nvSpPr>
          <p:cNvPr id="123" name="コンテンツ プレースホルダー 7"/>
          <p:cNvSpPr txBox="1">
            <a:spLocks/>
          </p:cNvSpPr>
          <p:nvPr/>
        </p:nvSpPr>
        <p:spPr>
          <a:xfrm>
            <a:off x="2530932" y="1887473"/>
            <a:ext cx="4082137" cy="45428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シミュレーションをするため</a:t>
            </a:r>
          </a:p>
        </p:txBody>
      </p:sp>
    </p:spTree>
    <p:extLst>
      <p:ext uri="{BB962C8B-B14F-4D97-AF65-F5344CB8AC3E}">
        <p14:creationId xmlns:p14="http://schemas.microsoft.com/office/powerpoint/2010/main" val="58020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wipe(up)">
                                      <p:cBhvr>
                                        <p:cTn id="7" dur="1000"/>
                                        <p:tgtEl>
                                          <p:spTgt spid="1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1"/>
                                        </p:tgtEl>
                                        <p:attrNameLst>
                                          <p:attrName>style.visibility</p:attrName>
                                        </p:attrNameLst>
                                      </p:cBhvr>
                                      <p:to>
                                        <p:strVal val="visible"/>
                                      </p:to>
                                    </p:set>
                                    <p:animEffect transition="in" filter="fade">
                                      <p:cBhvr>
                                        <p:cTn id="10" dur="1000"/>
                                        <p:tgtEl>
                                          <p:spTgt spid="12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wipe(left)">
                                      <p:cBhvr>
                                        <p:cTn id="19" dur="500"/>
                                        <p:tgtEl>
                                          <p:spTgt spid="12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97"/>
                                        </p:tgtEl>
                                        <p:attrNameLst>
                                          <p:attrName>style.visibility</p:attrName>
                                        </p:attrNameLst>
                                      </p:cBhvr>
                                      <p:to>
                                        <p:strVal val="visible"/>
                                      </p:to>
                                    </p:set>
                                    <p:animEffect transition="in" filter="wipe(left)">
                                      <p:cBhvr>
                                        <p:cTn id="24"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121" grpId="0" animBg="1"/>
      <p:bldP spid="1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アルゴリズムの改良案</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sp>
        <p:nvSpPr>
          <p:cNvPr id="6" name="テキスト ボックス 5"/>
          <p:cNvSpPr txBox="1"/>
          <p:nvPr/>
        </p:nvSpPr>
        <p:spPr>
          <a:xfrm>
            <a:off x="822959" y="764017"/>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a:t>
            </a:r>
            <a:r>
              <a:rPr kumimoji="1" lang="ja-JP" altLang="en-US" sz="2800" dirty="0">
                <a:solidFill>
                  <a:srgbClr val="00B050"/>
                </a:solidFill>
              </a:rPr>
              <a:t>ランダム</a:t>
            </a:r>
            <a:r>
              <a:rPr kumimoji="1" lang="ja-JP" altLang="en-US" sz="2800" dirty="0"/>
              <a:t>に選び，次に取りうる行動ごとの勝率を求める．</a:t>
            </a:r>
          </a:p>
        </p:txBody>
      </p:sp>
      <p:cxnSp>
        <p:nvCxnSpPr>
          <p:cNvPr id="98" name="直線コネクタ 97"/>
          <p:cNvCxnSpPr/>
          <p:nvPr/>
        </p:nvCxnSpPr>
        <p:spPr>
          <a:xfrm flipV="1">
            <a:off x="6686255" y="1241070"/>
            <a:ext cx="1249378" cy="0"/>
          </a:xfrm>
          <a:prstGeom prst="line">
            <a:avLst/>
          </a:prstGeom>
          <a:ln>
            <a:solidFill>
              <a:srgbClr val="00B05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角丸四角形吹き出し 2"/>
          <p:cNvSpPr/>
          <p:nvPr/>
        </p:nvSpPr>
        <p:spPr>
          <a:xfrm>
            <a:off x="4215065" y="3098748"/>
            <a:ext cx="3720568" cy="1159666"/>
          </a:xfrm>
          <a:prstGeom prst="wedgeRoundRectCallout">
            <a:avLst>
              <a:gd name="adj1" fmla="val -30198"/>
              <a:gd name="adj2" fmla="val 39958"/>
              <a:gd name="adj3" fmla="val 16667"/>
            </a:avLst>
          </a:prstGeom>
          <a:ln w="76200">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ja-JP" altLang="en-US" sz="2800" dirty="0"/>
              <a:t>領地があまり増えない</a:t>
            </a:r>
            <a:r>
              <a:rPr kumimoji="1" lang="ja-JP" altLang="en-US" sz="2800" dirty="0">
                <a:solidFill>
                  <a:schemeClr val="accent5"/>
                </a:solidFill>
              </a:rPr>
              <a:t>青</a:t>
            </a:r>
            <a:r>
              <a:rPr kumimoji="1" lang="ja-JP" altLang="en-US" sz="2800" dirty="0"/>
              <a:t>や</a:t>
            </a:r>
            <a:r>
              <a:rPr kumimoji="1" lang="ja-JP" altLang="en-US" sz="2800" dirty="0">
                <a:solidFill>
                  <a:srgbClr val="7030A0"/>
                </a:solidFill>
              </a:rPr>
              <a:t>紫</a:t>
            </a:r>
            <a:r>
              <a:rPr kumimoji="1" lang="ja-JP" altLang="en-US" sz="2800" dirty="0"/>
              <a:t>は選</a:t>
            </a:r>
            <a:r>
              <a:rPr kumimoji="1" lang="ja-JP" altLang="en-US" sz="2800" dirty="0" err="1"/>
              <a:t>ば</a:t>
            </a:r>
            <a:r>
              <a:rPr kumimoji="1" lang="ja-JP" altLang="en-US" sz="2800" dirty="0"/>
              <a:t>なそう</a:t>
            </a:r>
          </a:p>
        </p:txBody>
      </p:sp>
      <p:sp>
        <p:nvSpPr>
          <p:cNvPr id="121" name="角丸四角形吹き出し 120"/>
          <p:cNvSpPr/>
          <p:nvPr/>
        </p:nvSpPr>
        <p:spPr>
          <a:xfrm>
            <a:off x="4215065" y="4393773"/>
            <a:ext cx="3720568" cy="1159666"/>
          </a:xfrm>
          <a:prstGeom prst="wedgeRoundRectCallout">
            <a:avLst>
              <a:gd name="adj1" fmla="val -30198"/>
              <a:gd name="adj2" fmla="val 39958"/>
              <a:gd name="adj3" fmla="val 16667"/>
            </a:avLst>
          </a:prstGeom>
          <a:ln w="76200">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ja-JP" altLang="en-US" sz="2800" dirty="0">
                <a:solidFill>
                  <a:schemeClr val="tx1"/>
                </a:solidFill>
              </a:rPr>
              <a:t>領地がたくさん増える</a:t>
            </a:r>
            <a:endParaRPr kumimoji="1" lang="en-US" altLang="ja-JP" sz="2800" dirty="0">
              <a:solidFill>
                <a:schemeClr val="tx1"/>
              </a:solidFill>
            </a:endParaRPr>
          </a:p>
          <a:p>
            <a:pPr algn="ctr"/>
            <a:r>
              <a:rPr kumimoji="1" lang="ja-JP" altLang="en-US" sz="2800" dirty="0">
                <a:solidFill>
                  <a:srgbClr val="00B050"/>
                </a:solidFill>
              </a:rPr>
              <a:t>緑</a:t>
            </a:r>
            <a:r>
              <a:rPr kumimoji="1" lang="ja-JP" altLang="en-US" sz="2800" dirty="0"/>
              <a:t>や</a:t>
            </a:r>
            <a:r>
              <a:rPr lang="ja-JP" altLang="en-US" sz="2800" dirty="0">
                <a:solidFill>
                  <a:srgbClr val="FF0000"/>
                </a:solidFill>
              </a:rPr>
              <a:t>赤</a:t>
            </a:r>
            <a:r>
              <a:rPr kumimoji="1" lang="ja-JP" altLang="en-US" sz="2800" dirty="0"/>
              <a:t>を選びそう</a:t>
            </a:r>
          </a:p>
        </p:txBody>
      </p:sp>
      <p:sp>
        <p:nvSpPr>
          <p:cNvPr id="125" name="コンテンツ プレースホルダー 7"/>
          <p:cNvSpPr txBox="1">
            <a:spLocks/>
          </p:cNvSpPr>
          <p:nvPr/>
        </p:nvSpPr>
        <p:spPr>
          <a:xfrm>
            <a:off x="4109026" y="5753276"/>
            <a:ext cx="4757883" cy="97079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これらを反映して，より良い</a:t>
            </a:r>
            <a:endParaRPr lang="en-US" altLang="ja-JP" dirty="0"/>
          </a:p>
          <a:p>
            <a:r>
              <a:rPr lang="ja-JP" altLang="en-US" dirty="0"/>
              <a:t>シミュレーションができないか？</a:t>
            </a:r>
          </a:p>
        </p:txBody>
      </p:sp>
      <p:grpSp>
        <p:nvGrpSpPr>
          <p:cNvPr id="37" name="グループ化 36"/>
          <p:cNvGrpSpPr/>
          <p:nvPr/>
        </p:nvGrpSpPr>
        <p:grpSpPr>
          <a:xfrm>
            <a:off x="327065" y="3226062"/>
            <a:ext cx="3240000" cy="3240828"/>
            <a:chOff x="5714255" y="3268991"/>
            <a:chExt cx="3240000" cy="3240828"/>
          </a:xfrm>
        </p:grpSpPr>
        <p:sp>
          <p:nvSpPr>
            <p:cNvPr id="38" name="正方形/長方形 37">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3" name="四角形: 角を丸くする 33">
            <a:extLst>
              <a:ext uri="{FF2B5EF4-FFF2-40B4-BE49-F238E27FC236}">
                <a16:creationId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4" name="コンテンツ プレースホルダー 7"/>
          <p:cNvSpPr txBox="1">
            <a:spLocks/>
          </p:cNvSpPr>
          <p:nvPr/>
        </p:nvSpPr>
        <p:spPr>
          <a:xfrm>
            <a:off x="2041187" y="2455986"/>
            <a:ext cx="5061626" cy="454287"/>
          </a:xfrm>
          <a:prstGeom prst="rect">
            <a:avLst/>
          </a:prstGeom>
          <a:solidFill>
            <a:schemeClr val="bg1"/>
          </a:solidFill>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完全に</a:t>
            </a:r>
            <a:r>
              <a:rPr lang="ja-JP" altLang="en-US" dirty="0">
                <a:solidFill>
                  <a:srgbClr val="00B050"/>
                </a:solidFill>
              </a:rPr>
              <a:t>ランダム</a:t>
            </a:r>
            <a:r>
              <a:rPr lang="ja-JP" altLang="en-US" dirty="0"/>
              <a:t>にする必要はない</a:t>
            </a:r>
          </a:p>
        </p:txBody>
      </p:sp>
      <p:sp>
        <p:nvSpPr>
          <p:cNvPr id="65" name="コンテンツ プレースホルダー 7"/>
          <p:cNvSpPr txBox="1">
            <a:spLocks/>
          </p:cNvSpPr>
          <p:nvPr/>
        </p:nvSpPr>
        <p:spPr>
          <a:xfrm>
            <a:off x="2530932" y="1887473"/>
            <a:ext cx="4082137" cy="45428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シミュレーションをするため</a:t>
            </a:r>
          </a:p>
        </p:txBody>
      </p:sp>
    </p:spTree>
    <p:extLst>
      <p:ext uri="{BB962C8B-B14F-4D97-AF65-F5344CB8AC3E}">
        <p14:creationId xmlns:p14="http://schemas.microsoft.com/office/powerpoint/2010/main" val="924325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1"/>
                                        </p:tgtEl>
                                        <p:attrNameLst>
                                          <p:attrName>style.visibility</p:attrName>
                                        </p:attrNameLst>
                                      </p:cBhvr>
                                      <p:to>
                                        <p:strVal val="visible"/>
                                      </p:to>
                                    </p:set>
                                    <p:animEffect transition="in" filter="fade">
                                      <p:cBhvr>
                                        <p:cTn id="17" dur="500"/>
                                        <p:tgtEl>
                                          <p:spTgt spid="1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5"/>
                                        </p:tgtEl>
                                        <p:attrNameLst>
                                          <p:attrName>style.visibility</p:attrName>
                                        </p:attrNameLst>
                                      </p:cBhvr>
                                      <p:to>
                                        <p:strVal val="visible"/>
                                      </p:to>
                                    </p:set>
                                    <p:animEffect transition="in" filter="fade">
                                      <p:cBhvr>
                                        <p:cTn id="22"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1" grpId="0" animBg="1"/>
      <p:bldP spid="125" grpId="0" animBg="1"/>
      <p:bldP spid="6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手目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a16="http://schemas.microsoft.com/office/drawing/2014/main"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プレイアウト時の各選択肢の確率に比重を持たせる</a:t>
            </a:r>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a:t>色の選択肢ごとの増える領地のマスの数を計算し，</a:t>
            </a:r>
            <a:endParaRPr lang="en-US" altLang="ja-JP" dirty="0"/>
          </a:p>
          <a:p>
            <a:r>
              <a:rPr kumimoji="1" lang="ja-JP" altLang="en-US" dirty="0"/>
              <a:t>増えるマスの数が多いほど選択されやすくなる</a:t>
            </a:r>
            <a:endParaRPr kumimoji="1" lang="en-US" altLang="ja-JP" dirty="0"/>
          </a:p>
          <a:p>
            <a:r>
              <a:rPr kumimoji="1" lang="ja-JP" altLang="en-US" dirty="0"/>
              <a:t>ようにする．</a:t>
            </a:r>
          </a:p>
        </p:txBody>
      </p:sp>
      <p:sp>
        <p:nvSpPr>
          <p:cNvPr id="44" name="四角形: 角を丸くする 33">
            <a:extLst>
              <a:ext uri="{FF2B5EF4-FFF2-40B4-BE49-F238E27FC236}">
                <a16:creationId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 name="表 2"/>
          <p:cNvGraphicFramePr>
            <a:graphicFrameLocks noGrp="1"/>
          </p:cNvGraphicFramePr>
          <p:nvPr/>
        </p:nvGraphicFramePr>
        <p:xfrm>
          <a:off x="4321105" y="3307543"/>
          <a:ext cx="4427998" cy="1341120"/>
        </p:xfrm>
        <a:graphic>
          <a:graphicData uri="http://schemas.openxmlformats.org/drawingml/2006/table">
            <a:tbl>
              <a:tblPr firstRow="1" bandRow="1">
                <a:tableStyleId>{5940675A-B579-460E-94D1-54222C63F5DA}</a:tableStyleId>
              </a:tblPr>
              <a:tblGrid>
                <a:gridCol w="1468814">
                  <a:extLst>
                    <a:ext uri="{9D8B030D-6E8A-4147-A177-3AD203B41FA5}">
                      <a16:colId xmlns:a16="http://schemas.microsoft.com/office/drawing/2014/main" val="20000"/>
                    </a:ext>
                  </a:extLst>
                </a:gridCol>
                <a:gridCol w="739796">
                  <a:extLst>
                    <a:ext uri="{9D8B030D-6E8A-4147-A177-3AD203B41FA5}">
                      <a16:colId xmlns:a16="http://schemas.microsoft.com/office/drawing/2014/main" val="20001"/>
                    </a:ext>
                  </a:extLst>
                </a:gridCol>
                <a:gridCol w="739796">
                  <a:extLst>
                    <a:ext uri="{9D8B030D-6E8A-4147-A177-3AD203B41FA5}">
                      <a16:colId xmlns:a16="http://schemas.microsoft.com/office/drawing/2014/main" val="20002"/>
                    </a:ext>
                  </a:extLst>
                </a:gridCol>
                <a:gridCol w="739796">
                  <a:extLst>
                    <a:ext uri="{9D8B030D-6E8A-4147-A177-3AD203B41FA5}">
                      <a16:colId xmlns:a16="http://schemas.microsoft.com/office/drawing/2014/main" val="20003"/>
                    </a:ext>
                  </a:extLst>
                </a:gridCol>
                <a:gridCol w="739796">
                  <a:extLst>
                    <a:ext uri="{9D8B030D-6E8A-4147-A177-3AD203B41FA5}">
                      <a16:colId xmlns:a16="http://schemas.microsoft.com/office/drawing/2014/main" val="20004"/>
                    </a:ext>
                  </a:extLst>
                </a:gridCol>
              </a:tblGrid>
              <a:tr h="497680">
                <a:tc>
                  <a:txBody>
                    <a:bodyPr/>
                    <a:lstStyle/>
                    <a:p>
                      <a:r>
                        <a:rPr kumimoji="1" lang="ja-JP" altLang="en-US" sz="2800" dirty="0"/>
                        <a:t>選択肢</a:t>
                      </a:r>
                    </a:p>
                  </a:txBody>
                  <a:tcPr/>
                </a:tc>
                <a:tc>
                  <a:txBody>
                    <a:bodyPr/>
                    <a:lstStyle/>
                    <a:p>
                      <a:r>
                        <a:rPr kumimoji="1" lang="ja-JP" altLang="en-US" sz="2800" dirty="0">
                          <a:solidFill>
                            <a:srgbClr val="FF0000"/>
                          </a:solidFill>
                        </a:rPr>
                        <a:t>赤</a:t>
                      </a:r>
                    </a:p>
                  </a:txBody>
                  <a:tcPr/>
                </a:tc>
                <a:tc>
                  <a:txBody>
                    <a:bodyPr/>
                    <a:lstStyle/>
                    <a:p>
                      <a:r>
                        <a:rPr kumimoji="1" lang="ja-JP" altLang="en-US" sz="2800" dirty="0">
                          <a:solidFill>
                            <a:srgbClr val="00B050"/>
                          </a:solidFill>
                        </a:rPr>
                        <a:t>緑</a:t>
                      </a:r>
                    </a:p>
                  </a:txBody>
                  <a:tcPr/>
                </a:tc>
                <a:tc>
                  <a:txBody>
                    <a:bodyPr/>
                    <a:lstStyle/>
                    <a:p>
                      <a:r>
                        <a:rPr kumimoji="1" lang="ja-JP" altLang="en-US" sz="2800" dirty="0">
                          <a:solidFill>
                            <a:srgbClr val="7030A0"/>
                          </a:solidFill>
                        </a:rPr>
                        <a:t>紫</a:t>
                      </a:r>
                    </a:p>
                  </a:txBody>
                  <a:tcPr/>
                </a:tc>
                <a:tc>
                  <a:txBody>
                    <a:bodyPr/>
                    <a:lstStyle/>
                    <a:p>
                      <a:r>
                        <a:rPr kumimoji="1" lang="ja-JP" altLang="en-US" sz="2800" dirty="0">
                          <a:solidFill>
                            <a:schemeClr val="accent1"/>
                          </a:solidFill>
                        </a:rPr>
                        <a:t>青</a:t>
                      </a:r>
                    </a:p>
                  </a:txBody>
                  <a:tcPr/>
                </a:tc>
                <a:extLst>
                  <a:ext uri="{0D108BD9-81ED-4DB2-BD59-A6C34878D82A}">
                    <a16:rowId xmlns:a16="http://schemas.microsoft.com/office/drawing/2014/main" val="10000"/>
                  </a:ext>
                </a:extLst>
              </a:tr>
              <a:tr h="790434">
                <a:tc>
                  <a:txBody>
                    <a:bodyPr/>
                    <a:lstStyle/>
                    <a:p>
                      <a:r>
                        <a:rPr kumimoji="1" lang="ja-JP" altLang="en-US" sz="2400" dirty="0"/>
                        <a:t>増える</a:t>
                      </a:r>
                      <a:endParaRPr kumimoji="1" lang="en-US" altLang="ja-JP" sz="2400" dirty="0"/>
                    </a:p>
                    <a:p>
                      <a:r>
                        <a:rPr kumimoji="1" lang="ja-JP" altLang="en-US" sz="2400" dirty="0"/>
                        <a:t>領地の数</a:t>
                      </a:r>
                    </a:p>
                  </a:txBody>
                  <a:tcPr/>
                </a:tc>
                <a:tc>
                  <a:txBody>
                    <a:bodyPr/>
                    <a:lstStyle/>
                    <a:p>
                      <a:r>
                        <a:rPr kumimoji="1" lang="en-US" altLang="ja-JP" sz="4400" dirty="0"/>
                        <a:t>3</a:t>
                      </a:r>
                      <a:endParaRPr kumimoji="1" lang="ja-JP" altLang="en-US" sz="4400" dirty="0"/>
                    </a:p>
                  </a:txBody>
                  <a:tcPr/>
                </a:tc>
                <a:tc>
                  <a:txBody>
                    <a:bodyPr/>
                    <a:lstStyle/>
                    <a:p>
                      <a:r>
                        <a:rPr kumimoji="1" lang="en-US" altLang="ja-JP" sz="4400" dirty="0"/>
                        <a:t>2</a:t>
                      </a:r>
                      <a:endParaRPr kumimoji="1" lang="ja-JP" altLang="en-US" sz="4400" dirty="0"/>
                    </a:p>
                  </a:txBody>
                  <a:tcPr/>
                </a:tc>
                <a:tc>
                  <a:txBody>
                    <a:bodyPr/>
                    <a:lstStyle/>
                    <a:p>
                      <a:r>
                        <a:rPr kumimoji="1" lang="en-US" altLang="ja-JP" sz="4400" dirty="0"/>
                        <a:t>1</a:t>
                      </a:r>
                      <a:endParaRPr kumimoji="1" lang="ja-JP" altLang="en-US" sz="4400" dirty="0"/>
                    </a:p>
                  </a:txBody>
                  <a:tcPr/>
                </a:tc>
                <a:tc>
                  <a:txBody>
                    <a:bodyPr/>
                    <a:lstStyle/>
                    <a:p>
                      <a:r>
                        <a:rPr kumimoji="1" lang="en-US" altLang="ja-JP" sz="4400" dirty="0"/>
                        <a:t>0</a:t>
                      </a:r>
                      <a:endParaRPr kumimoji="1" lang="ja-JP" altLang="en-US" sz="44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89564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fade">
                                      <p:cBhvr>
                                        <p:cTn id="7" dur="500"/>
                                        <p:tgtEl>
                                          <p:spTgt spid="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xEl>
                                              <p:pRg st="1" end="1"/>
                                            </p:txEl>
                                          </p:spTgt>
                                        </p:tgtEl>
                                        <p:attrNameLst>
                                          <p:attrName>style.visibility</p:attrName>
                                        </p:attrNameLst>
                                      </p:cBhvr>
                                      <p:to>
                                        <p:strVal val="visible"/>
                                      </p:to>
                                    </p:set>
                                    <p:animEffect transition="in" filter="fade">
                                      <p:cBhvr>
                                        <p:cTn id="10" dur="500"/>
                                        <p:tgtEl>
                                          <p:spTgt spid="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xEl>
                                              <p:pRg st="2" end="2"/>
                                            </p:txEl>
                                          </p:spTgt>
                                        </p:tgtEl>
                                        <p:attrNameLst>
                                          <p:attrName>style.visibility</p:attrName>
                                        </p:attrNameLst>
                                      </p:cBhvr>
                                      <p:to>
                                        <p:strVal val="visible"/>
                                      </p:to>
                                    </p:set>
                                    <p:animEffect transition="in" filter="fade">
                                      <p:cBhvr>
                                        <p:cTn id="13" dur="500"/>
                                        <p:tgtEl>
                                          <p:spTgt spid="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プレイアウト時の各選択肢の確率に比重を持たせる</a:t>
            </a:r>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a:t>色の選択肢ごとの増える領地のマスの数を計算し，</a:t>
            </a:r>
            <a:endParaRPr lang="en-US" altLang="ja-JP" dirty="0"/>
          </a:p>
          <a:p>
            <a:r>
              <a:rPr kumimoji="1" lang="ja-JP" altLang="en-US" dirty="0"/>
              <a:t>増えるマスの数が多いほど選択されやすくなる</a:t>
            </a:r>
            <a:endParaRPr kumimoji="1" lang="en-US" altLang="ja-JP" dirty="0"/>
          </a:p>
          <a:p>
            <a:r>
              <a:rPr kumimoji="1" lang="ja-JP" altLang="en-US" dirty="0"/>
              <a:t>ようにする．</a:t>
            </a:r>
          </a:p>
        </p:txBody>
      </p:sp>
      <p:sp>
        <p:nvSpPr>
          <p:cNvPr id="44" name="四角形: 角を丸くする 33">
            <a:extLst>
              <a:ext uri="{FF2B5EF4-FFF2-40B4-BE49-F238E27FC236}">
                <a16:creationId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 name="表 2"/>
          <p:cNvGraphicFramePr>
            <a:graphicFrameLocks noGrp="1"/>
          </p:cNvGraphicFramePr>
          <p:nvPr>
            <p:extLst>
              <p:ext uri="{D42A27DB-BD31-4B8C-83A1-F6EECF244321}">
                <p14:modId xmlns:p14="http://schemas.microsoft.com/office/powerpoint/2010/main" val="290838198"/>
              </p:ext>
            </p:extLst>
          </p:nvPr>
        </p:nvGraphicFramePr>
        <p:xfrm>
          <a:off x="4321105" y="3307543"/>
          <a:ext cx="4427998" cy="2921988"/>
        </p:xfrm>
        <a:graphic>
          <a:graphicData uri="http://schemas.openxmlformats.org/drawingml/2006/table">
            <a:tbl>
              <a:tblPr firstRow="1" bandRow="1">
                <a:tableStyleId>{5940675A-B579-460E-94D1-54222C63F5DA}</a:tableStyleId>
              </a:tblPr>
              <a:tblGrid>
                <a:gridCol w="1468814">
                  <a:extLst>
                    <a:ext uri="{9D8B030D-6E8A-4147-A177-3AD203B41FA5}">
                      <a16:colId xmlns:a16="http://schemas.microsoft.com/office/drawing/2014/main" val="20000"/>
                    </a:ext>
                  </a:extLst>
                </a:gridCol>
                <a:gridCol w="739796">
                  <a:extLst>
                    <a:ext uri="{9D8B030D-6E8A-4147-A177-3AD203B41FA5}">
                      <a16:colId xmlns:a16="http://schemas.microsoft.com/office/drawing/2014/main" val="20001"/>
                    </a:ext>
                  </a:extLst>
                </a:gridCol>
                <a:gridCol w="739796">
                  <a:extLst>
                    <a:ext uri="{9D8B030D-6E8A-4147-A177-3AD203B41FA5}">
                      <a16:colId xmlns:a16="http://schemas.microsoft.com/office/drawing/2014/main" val="20002"/>
                    </a:ext>
                  </a:extLst>
                </a:gridCol>
                <a:gridCol w="739796">
                  <a:extLst>
                    <a:ext uri="{9D8B030D-6E8A-4147-A177-3AD203B41FA5}">
                      <a16:colId xmlns:a16="http://schemas.microsoft.com/office/drawing/2014/main" val="20003"/>
                    </a:ext>
                  </a:extLst>
                </a:gridCol>
                <a:gridCol w="739796">
                  <a:extLst>
                    <a:ext uri="{9D8B030D-6E8A-4147-A177-3AD203B41FA5}">
                      <a16:colId xmlns:a16="http://schemas.microsoft.com/office/drawing/2014/main" val="20004"/>
                    </a:ext>
                  </a:extLst>
                </a:gridCol>
              </a:tblGrid>
              <a:tr h="4976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solidFill>
                          <a:effectLst/>
                          <a:uLnTx/>
                          <a:uFillTx/>
                          <a:latin typeface="+mn-lt"/>
                          <a:ea typeface="+mn-ea"/>
                          <a:cs typeface="+mn-cs"/>
                        </a:rPr>
                        <a:t>選択肢</a:t>
                      </a:r>
                    </a:p>
                  </a:txBody>
                  <a:tcPr/>
                </a:tc>
                <a:tc>
                  <a:txBody>
                    <a:bodyPr/>
                    <a:lstStyle/>
                    <a:p>
                      <a:r>
                        <a:rPr kumimoji="1" lang="ja-JP" altLang="en-US" sz="2800" dirty="0">
                          <a:solidFill>
                            <a:srgbClr val="FF0000"/>
                          </a:solidFill>
                        </a:rPr>
                        <a:t>赤</a:t>
                      </a:r>
                    </a:p>
                  </a:txBody>
                  <a:tcPr/>
                </a:tc>
                <a:tc>
                  <a:txBody>
                    <a:bodyPr/>
                    <a:lstStyle/>
                    <a:p>
                      <a:r>
                        <a:rPr kumimoji="1" lang="ja-JP" altLang="en-US" sz="2800" dirty="0">
                          <a:solidFill>
                            <a:srgbClr val="00B050"/>
                          </a:solidFill>
                        </a:rPr>
                        <a:t>緑</a:t>
                      </a:r>
                    </a:p>
                  </a:txBody>
                  <a:tcPr/>
                </a:tc>
                <a:tc>
                  <a:txBody>
                    <a:bodyPr/>
                    <a:lstStyle/>
                    <a:p>
                      <a:r>
                        <a:rPr kumimoji="1" lang="ja-JP" altLang="en-US" sz="2800" dirty="0">
                          <a:solidFill>
                            <a:srgbClr val="7030A0"/>
                          </a:solidFill>
                        </a:rPr>
                        <a:t>紫</a:t>
                      </a:r>
                    </a:p>
                  </a:txBody>
                  <a:tcPr/>
                </a:tc>
                <a:tc>
                  <a:txBody>
                    <a:bodyPr/>
                    <a:lstStyle/>
                    <a:p>
                      <a:r>
                        <a:rPr kumimoji="1" lang="ja-JP" altLang="en-US" sz="2800" dirty="0">
                          <a:solidFill>
                            <a:schemeClr val="accent1"/>
                          </a:solidFill>
                        </a:rPr>
                        <a:t>青</a:t>
                      </a:r>
                    </a:p>
                  </a:txBody>
                  <a:tcPr/>
                </a:tc>
                <a:extLst>
                  <a:ext uri="{0D108BD9-81ED-4DB2-BD59-A6C34878D82A}">
                    <a16:rowId xmlns:a16="http://schemas.microsoft.com/office/drawing/2014/main" val="10000"/>
                  </a:ext>
                </a:extLst>
              </a:tr>
              <a:tr h="790434">
                <a:tc>
                  <a:txBody>
                    <a:bodyPr/>
                    <a:lstStyle/>
                    <a:p>
                      <a:r>
                        <a:rPr kumimoji="1" lang="ja-JP" altLang="en-US" sz="2400" dirty="0"/>
                        <a:t>増える</a:t>
                      </a:r>
                      <a:endParaRPr kumimoji="1" lang="en-US" altLang="ja-JP" sz="2400" dirty="0"/>
                    </a:p>
                    <a:p>
                      <a:r>
                        <a:rPr kumimoji="1" lang="ja-JP" altLang="en-US" sz="2400" dirty="0"/>
                        <a:t>領地の数</a:t>
                      </a:r>
                    </a:p>
                  </a:txBody>
                  <a:tcPr/>
                </a:tc>
                <a:tc>
                  <a:txBody>
                    <a:bodyPr/>
                    <a:lstStyle/>
                    <a:p>
                      <a:r>
                        <a:rPr kumimoji="1" lang="en-US" altLang="ja-JP" sz="4400" dirty="0"/>
                        <a:t>3</a:t>
                      </a:r>
                      <a:endParaRPr kumimoji="1" lang="ja-JP" altLang="en-US" sz="4400" dirty="0"/>
                    </a:p>
                  </a:txBody>
                  <a:tcPr/>
                </a:tc>
                <a:tc>
                  <a:txBody>
                    <a:bodyPr/>
                    <a:lstStyle/>
                    <a:p>
                      <a:r>
                        <a:rPr kumimoji="1" lang="en-US" altLang="ja-JP" sz="4400" dirty="0"/>
                        <a:t>2</a:t>
                      </a:r>
                      <a:endParaRPr kumimoji="1" lang="ja-JP" altLang="en-US" sz="4400" dirty="0"/>
                    </a:p>
                  </a:txBody>
                  <a:tcPr/>
                </a:tc>
                <a:tc>
                  <a:txBody>
                    <a:bodyPr/>
                    <a:lstStyle/>
                    <a:p>
                      <a:r>
                        <a:rPr kumimoji="1" lang="en-US" altLang="ja-JP" sz="4400" dirty="0"/>
                        <a:t>1</a:t>
                      </a:r>
                      <a:endParaRPr kumimoji="1" lang="ja-JP" altLang="en-US" sz="4400" dirty="0"/>
                    </a:p>
                  </a:txBody>
                  <a:tcPr/>
                </a:tc>
                <a:tc>
                  <a:txBody>
                    <a:bodyPr/>
                    <a:lstStyle/>
                    <a:p>
                      <a:r>
                        <a:rPr kumimoji="1" lang="en-US" altLang="ja-JP" sz="4400" dirty="0"/>
                        <a:t>0</a:t>
                      </a:r>
                      <a:endParaRPr kumimoji="1" lang="ja-JP" altLang="en-US" sz="4400" dirty="0"/>
                    </a:p>
                  </a:txBody>
                  <a:tcPr/>
                </a:tc>
                <a:extLst>
                  <a:ext uri="{0D108BD9-81ED-4DB2-BD59-A6C34878D82A}">
                    <a16:rowId xmlns:a16="http://schemas.microsoft.com/office/drawing/2014/main" val="10001"/>
                  </a:ext>
                </a:extLst>
              </a:tr>
              <a:tr h="790434">
                <a:tc>
                  <a:txBody>
                    <a:bodyPr/>
                    <a:lstStyle/>
                    <a:p>
                      <a:r>
                        <a:rPr kumimoji="1" lang="ja-JP" altLang="en-US" sz="2800" dirty="0"/>
                        <a:t>基礎点</a:t>
                      </a:r>
                    </a:p>
                  </a:txBody>
                  <a:tcPr/>
                </a:tc>
                <a:tc>
                  <a:txBody>
                    <a:bodyPr/>
                    <a:lstStyle/>
                    <a:p>
                      <a:r>
                        <a:rPr kumimoji="1" lang="en-US" altLang="ja-JP" sz="4400" dirty="0"/>
                        <a:t>1</a:t>
                      </a:r>
                      <a:endParaRPr kumimoji="1" lang="ja-JP" altLang="en-US" sz="4400" dirty="0"/>
                    </a:p>
                  </a:txBody>
                  <a:tcPr/>
                </a:tc>
                <a:tc>
                  <a:txBody>
                    <a:bodyPr/>
                    <a:lstStyle/>
                    <a:p>
                      <a:r>
                        <a:rPr kumimoji="1" lang="en-US" altLang="ja-JP" sz="4400" dirty="0"/>
                        <a:t>1</a:t>
                      </a:r>
                      <a:endParaRPr kumimoji="1" lang="ja-JP" altLang="en-US" sz="4400" dirty="0"/>
                    </a:p>
                  </a:txBody>
                  <a:tcPr/>
                </a:tc>
                <a:tc>
                  <a:txBody>
                    <a:bodyPr/>
                    <a:lstStyle/>
                    <a:p>
                      <a:r>
                        <a:rPr kumimoji="1" lang="en-US" altLang="ja-JP" sz="4400" dirty="0"/>
                        <a:t>1</a:t>
                      </a:r>
                      <a:endParaRPr kumimoji="1" lang="ja-JP" altLang="en-US" sz="4400" dirty="0"/>
                    </a:p>
                  </a:txBody>
                  <a:tcPr/>
                </a:tc>
                <a:tc>
                  <a:txBody>
                    <a:bodyPr/>
                    <a:lstStyle/>
                    <a:p>
                      <a:r>
                        <a:rPr kumimoji="1" lang="en-US" altLang="ja-JP" sz="4400" dirty="0"/>
                        <a:t>1</a:t>
                      </a:r>
                      <a:endParaRPr kumimoji="1" lang="ja-JP" altLang="en-US" sz="4400" dirty="0"/>
                    </a:p>
                  </a:txBody>
                  <a:tcPr/>
                </a:tc>
                <a:extLst>
                  <a:ext uri="{0D108BD9-81ED-4DB2-BD59-A6C34878D82A}">
                    <a16:rowId xmlns:a16="http://schemas.microsoft.com/office/drawing/2014/main" val="10002"/>
                  </a:ext>
                </a:extLst>
              </a:tr>
              <a:tr h="790434">
                <a:tc>
                  <a:txBody>
                    <a:bodyPr/>
                    <a:lstStyle/>
                    <a:p>
                      <a:r>
                        <a:rPr kumimoji="1" lang="ja-JP" altLang="en-US" sz="4000" dirty="0"/>
                        <a:t>合計</a:t>
                      </a:r>
                    </a:p>
                  </a:txBody>
                  <a:tcPr/>
                </a:tc>
                <a:tc>
                  <a:txBody>
                    <a:bodyPr/>
                    <a:lstStyle/>
                    <a:p>
                      <a:r>
                        <a:rPr kumimoji="1" lang="en-US" altLang="ja-JP" sz="4400" dirty="0">
                          <a:solidFill>
                            <a:srgbClr val="FF0000"/>
                          </a:solidFill>
                        </a:rPr>
                        <a:t>4</a:t>
                      </a:r>
                      <a:endParaRPr kumimoji="1" lang="ja-JP" altLang="en-US" sz="4400" dirty="0">
                        <a:solidFill>
                          <a:srgbClr val="FF0000"/>
                        </a:solidFill>
                      </a:endParaRPr>
                    </a:p>
                  </a:txBody>
                  <a:tcPr/>
                </a:tc>
                <a:tc>
                  <a:txBody>
                    <a:bodyPr/>
                    <a:lstStyle/>
                    <a:p>
                      <a:r>
                        <a:rPr kumimoji="1" lang="en-US" altLang="ja-JP" sz="4400" dirty="0">
                          <a:solidFill>
                            <a:srgbClr val="00B050"/>
                          </a:solidFill>
                        </a:rPr>
                        <a:t>3</a:t>
                      </a:r>
                      <a:endParaRPr kumimoji="1" lang="ja-JP" altLang="en-US" sz="4400" dirty="0">
                        <a:solidFill>
                          <a:srgbClr val="00B050"/>
                        </a:solidFill>
                      </a:endParaRPr>
                    </a:p>
                  </a:txBody>
                  <a:tcPr/>
                </a:tc>
                <a:tc>
                  <a:txBody>
                    <a:bodyPr/>
                    <a:lstStyle/>
                    <a:p>
                      <a:r>
                        <a:rPr kumimoji="1" lang="en-US" altLang="ja-JP" sz="4400" dirty="0">
                          <a:solidFill>
                            <a:srgbClr val="7030A0"/>
                          </a:solidFill>
                        </a:rPr>
                        <a:t>2</a:t>
                      </a:r>
                      <a:endParaRPr kumimoji="1" lang="ja-JP" altLang="en-US" sz="4400" dirty="0">
                        <a:solidFill>
                          <a:srgbClr val="7030A0"/>
                        </a:solidFill>
                      </a:endParaRPr>
                    </a:p>
                  </a:txBody>
                  <a:tcPr/>
                </a:tc>
                <a:tc>
                  <a:txBody>
                    <a:bodyPr/>
                    <a:lstStyle/>
                    <a:p>
                      <a:r>
                        <a:rPr kumimoji="1" lang="en-US" altLang="ja-JP" sz="4400" dirty="0">
                          <a:solidFill>
                            <a:schemeClr val="accent1"/>
                          </a:solidFill>
                        </a:rPr>
                        <a:t>1</a:t>
                      </a:r>
                      <a:endParaRPr kumimoji="1" lang="ja-JP" altLang="en-US" sz="4400" dirty="0">
                        <a:solidFill>
                          <a:schemeClr val="accent1"/>
                        </a:solidFill>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60133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プレイアウト時の各選択肢の確率に比重を持たせる</a:t>
            </a:r>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ext uri="{D42A27DB-BD31-4B8C-83A1-F6EECF244321}">
                <p14:modId xmlns:p14="http://schemas.microsoft.com/office/powerpoint/2010/main" val="3981915740"/>
              </p:ext>
            </p:extLst>
          </p:nvPr>
        </p:nvGraphicFramePr>
        <p:xfrm>
          <a:off x="5246617" y="3687789"/>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2" name="下矢印 11"/>
          <p:cNvSpPr/>
          <p:nvPr/>
        </p:nvSpPr>
        <p:spPr>
          <a:xfrm rot="14661740">
            <a:off x="6688130" y="4818430"/>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a:p>
        </p:txBody>
      </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a:t>色の選択肢ごとの増える領地のマスの数を計算し，</a:t>
            </a:r>
            <a:endParaRPr lang="en-US" altLang="ja-JP" dirty="0"/>
          </a:p>
          <a:p>
            <a:r>
              <a:rPr kumimoji="1" lang="ja-JP" altLang="en-US" dirty="0"/>
              <a:t>増えるマスの数が多いほど選択されやすくなる</a:t>
            </a:r>
            <a:endParaRPr kumimoji="1" lang="en-US" altLang="ja-JP" dirty="0"/>
          </a:p>
          <a:p>
            <a:r>
              <a:rPr kumimoji="1" lang="ja-JP" altLang="en-US" dirty="0"/>
              <a:t>ようにする．</a:t>
            </a:r>
          </a:p>
        </p:txBody>
      </p:sp>
      <p:sp>
        <p:nvSpPr>
          <p:cNvPr id="44" name="四角形: 角を丸くする 33">
            <a:extLst>
              <a:ext uri="{FF2B5EF4-FFF2-40B4-BE49-F238E27FC236}">
                <a16:creationId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6" name="表 35"/>
          <p:cNvGraphicFramePr>
            <a:graphicFrameLocks noGrp="1"/>
          </p:cNvGraphicFramePr>
          <p:nvPr>
            <p:extLst>
              <p:ext uri="{D42A27DB-BD31-4B8C-83A1-F6EECF244321}">
                <p14:modId xmlns:p14="http://schemas.microsoft.com/office/powerpoint/2010/main" val="929021160"/>
              </p:ext>
            </p:extLst>
          </p:nvPr>
        </p:nvGraphicFramePr>
        <p:xfrm>
          <a:off x="4598617" y="2685576"/>
          <a:ext cx="3768143" cy="1158240"/>
        </p:xfrm>
        <a:graphic>
          <a:graphicData uri="http://schemas.openxmlformats.org/drawingml/2006/table">
            <a:tbl>
              <a:tblPr firstRow="1" bandRow="1">
                <a:tableStyleId>{5940675A-B579-460E-94D1-54222C63F5DA}</a:tableStyleId>
              </a:tblPr>
              <a:tblGrid>
                <a:gridCol w="1249923">
                  <a:extLst>
                    <a:ext uri="{9D8B030D-6E8A-4147-A177-3AD203B41FA5}">
                      <a16:colId xmlns:a16="http://schemas.microsoft.com/office/drawing/2014/main" val="20000"/>
                    </a:ext>
                  </a:extLst>
                </a:gridCol>
                <a:gridCol w="629555">
                  <a:extLst>
                    <a:ext uri="{9D8B030D-6E8A-4147-A177-3AD203B41FA5}">
                      <a16:colId xmlns:a16="http://schemas.microsoft.com/office/drawing/2014/main" val="20001"/>
                    </a:ext>
                  </a:extLst>
                </a:gridCol>
                <a:gridCol w="629555">
                  <a:extLst>
                    <a:ext uri="{9D8B030D-6E8A-4147-A177-3AD203B41FA5}">
                      <a16:colId xmlns:a16="http://schemas.microsoft.com/office/drawing/2014/main" val="20002"/>
                    </a:ext>
                  </a:extLst>
                </a:gridCol>
                <a:gridCol w="629555">
                  <a:extLst>
                    <a:ext uri="{9D8B030D-6E8A-4147-A177-3AD203B41FA5}">
                      <a16:colId xmlns:a16="http://schemas.microsoft.com/office/drawing/2014/main" val="20003"/>
                    </a:ext>
                  </a:extLst>
                </a:gridCol>
                <a:gridCol w="629555">
                  <a:extLst>
                    <a:ext uri="{9D8B030D-6E8A-4147-A177-3AD203B41FA5}">
                      <a16:colId xmlns:a16="http://schemas.microsoft.com/office/drawing/2014/main" val="20004"/>
                    </a:ext>
                  </a:extLst>
                </a:gridCol>
              </a:tblGrid>
              <a:tr h="3373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solidFill>
                          <a:effectLst/>
                          <a:uLnTx/>
                          <a:uFillTx/>
                          <a:latin typeface="+mn-lt"/>
                          <a:ea typeface="+mn-ea"/>
                          <a:cs typeface="+mn-cs"/>
                        </a:rPr>
                        <a:t>選択肢</a:t>
                      </a:r>
                    </a:p>
                  </a:txBody>
                  <a:tcPr/>
                </a:tc>
                <a:tc>
                  <a:txBody>
                    <a:bodyPr/>
                    <a:lstStyle/>
                    <a:p>
                      <a:r>
                        <a:rPr kumimoji="1" lang="ja-JP" altLang="en-US" sz="2800" dirty="0">
                          <a:solidFill>
                            <a:srgbClr val="FF0000"/>
                          </a:solidFill>
                        </a:rPr>
                        <a:t>赤</a:t>
                      </a:r>
                    </a:p>
                  </a:txBody>
                  <a:tcPr/>
                </a:tc>
                <a:tc>
                  <a:txBody>
                    <a:bodyPr/>
                    <a:lstStyle/>
                    <a:p>
                      <a:r>
                        <a:rPr kumimoji="1" lang="ja-JP" altLang="en-US" sz="2800" dirty="0">
                          <a:solidFill>
                            <a:srgbClr val="00B050"/>
                          </a:solidFill>
                        </a:rPr>
                        <a:t>緑</a:t>
                      </a:r>
                    </a:p>
                  </a:txBody>
                  <a:tcPr/>
                </a:tc>
                <a:tc>
                  <a:txBody>
                    <a:bodyPr/>
                    <a:lstStyle/>
                    <a:p>
                      <a:r>
                        <a:rPr kumimoji="1" lang="ja-JP" altLang="en-US" sz="2800" dirty="0">
                          <a:solidFill>
                            <a:srgbClr val="7030A0"/>
                          </a:solidFill>
                        </a:rPr>
                        <a:t>紫</a:t>
                      </a:r>
                    </a:p>
                  </a:txBody>
                  <a:tcPr/>
                </a:tc>
                <a:tc>
                  <a:txBody>
                    <a:bodyPr/>
                    <a:lstStyle/>
                    <a:p>
                      <a:r>
                        <a:rPr kumimoji="1" lang="ja-JP" altLang="en-US" sz="2800" dirty="0">
                          <a:solidFill>
                            <a:schemeClr val="accent1"/>
                          </a:solidFill>
                        </a:rPr>
                        <a:t>青</a:t>
                      </a:r>
                    </a:p>
                  </a:txBody>
                  <a:tcPr/>
                </a:tc>
                <a:extLst>
                  <a:ext uri="{0D108BD9-81ED-4DB2-BD59-A6C34878D82A}">
                    <a16:rowId xmlns:a16="http://schemas.microsoft.com/office/drawing/2014/main" val="10000"/>
                  </a:ext>
                </a:extLst>
              </a:tr>
              <a:tr h="496140">
                <a:tc>
                  <a:txBody>
                    <a:bodyPr/>
                    <a:lstStyle/>
                    <a:p>
                      <a:r>
                        <a:rPr kumimoji="1" lang="ja-JP" altLang="en-US" sz="3200" dirty="0"/>
                        <a:t>合計</a:t>
                      </a:r>
                    </a:p>
                  </a:txBody>
                  <a:tcPr/>
                </a:tc>
                <a:tc>
                  <a:txBody>
                    <a:bodyPr/>
                    <a:lstStyle/>
                    <a:p>
                      <a:r>
                        <a:rPr kumimoji="1" lang="en-US" altLang="ja-JP" sz="3600" dirty="0">
                          <a:solidFill>
                            <a:srgbClr val="FF0000"/>
                          </a:solidFill>
                        </a:rPr>
                        <a:t>4</a:t>
                      </a:r>
                      <a:endParaRPr kumimoji="1" lang="ja-JP" altLang="en-US" sz="3600" dirty="0">
                        <a:solidFill>
                          <a:srgbClr val="FF0000"/>
                        </a:solidFill>
                      </a:endParaRPr>
                    </a:p>
                  </a:txBody>
                  <a:tcPr/>
                </a:tc>
                <a:tc>
                  <a:txBody>
                    <a:bodyPr/>
                    <a:lstStyle/>
                    <a:p>
                      <a:r>
                        <a:rPr kumimoji="1" lang="en-US" altLang="ja-JP" sz="3600" dirty="0">
                          <a:solidFill>
                            <a:srgbClr val="00B050"/>
                          </a:solidFill>
                        </a:rPr>
                        <a:t>3</a:t>
                      </a:r>
                      <a:endParaRPr kumimoji="1" lang="ja-JP" altLang="en-US" sz="3600" dirty="0">
                        <a:solidFill>
                          <a:srgbClr val="00B050"/>
                        </a:solidFill>
                      </a:endParaRPr>
                    </a:p>
                  </a:txBody>
                  <a:tcPr/>
                </a:tc>
                <a:tc>
                  <a:txBody>
                    <a:bodyPr/>
                    <a:lstStyle/>
                    <a:p>
                      <a:r>
                        <a:rPr kumimoji="1" lang="en-US" altLang="ja-JP" sz="3600" dirty="0">
                          <a:solidFill>
                            <a:srgbClr val="7030A0"/>
                          </a:solidFill>
                        </a:rPr>
                        <a:t>2</a:t>
                      </a:r>
                      <a:endParaRPr kumimoji="1" lang="ja-JP" altLang="en-US" sz="3600" dirty="0">
                        <a:solidFill>
                          <a:srgbClr val="7030A0"/>
                        </a:solidFill>
                      </a:endParaRPr>
                    </a:p>
                  </a:txBody>
                  <a:tcPr/>
                </a:tc>
                <a:tc>
                  <a:txBody>
                    <a:bodyPr/>
                    <a:lstStyle/>
                    <a:p>
                      <a:r>
                        <a:rPr kumimoji="1" lang="en-US" altLang="ja-JP" sz="3600" dirty="0">
                          <a:solidFill>
                            <a:schemeClr val="accent1"/>
                          </a:solidFill>
                        </a:rPr>
                        <a:t>1</a:t>
                      </a:r>
                      <a:endParaRPr kumimoji="1" lang="ja-JP" altLang="en-US" sz="3600" dirty="0">
                        <a:solidFill>
                          <a:schemeClr val="accent1"/>
                        </a:solidFill>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5165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mph" presetSubtype="0" decel="100000" fill="hold" grpId="0" nodeType="clickEffect">
                                  <p:stCondLst>
                                    <p:cond delay="0"/>
                                  </p:stCondLst>
                                  <p:childTnLst>
                                    <p:animRot by="43200000">
                                      <p:cBhvr>
                                        <p:cTn id="16" dur="2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2" grpId="0" animBg="1"/>
      <p:bldP spid="12"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プレイアウト時の各選択肢の確率に比重を持たせる</a:t>
            </a:r>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nvGraphicFramePr>
        <p:xfrm>
          <a:off x="5246617" y="3687789"/>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a:t>色の選択肢ごとの増える領地のマスの数を計算し，</a:t>
            </a:r>
            <a:endParaRPr lang="en-US" altLang="ja-JP" dirty="0"/>
          </a:p>
          <a:p>
            <a:r>
              <a:rPr kumimoji="1" lang="ja-JP" altLang="en-US" dirty="0"/>
              <a:t>増えるマスの数が多いほど選択されやすくなる</a:t>
            </a:r>
            <a:endParaRPr kumimoji="1" lang="en-US" altLang="ja-JP" dirty="0"/>
          </a:p>
          <a:p>
            <a:r>
              <a:rPr kumimoji="1" lang="ja-JP" altLang="en-US" dirty="0"/>
              <a:t>ようにする．</a:t>
            </a:r>
          </a:p>
        </p:txBody>
      </p:sp>
      <p:sp>
        <p:nvSpPr>
          <p:cNvPr id="44" name="四角形: 角を丸くする 33">
            <a:extLst>
              <a:ext uri="{FF2B5EF4-FFF2-40B4-BE49-F238E27FC236}">
                <a16:creationId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5" name="表 34"/>
          <p:cNvGraphicFramePr>
            <a:graphicFrameLocks noGrp="1"/>
          </p:cNvGraphicFramePr>
          <p:nvPr>
            <p:extLst>
              <p:ext uri="{D42A27DB-BD31-4B8C-83A1-F6EECF244321}">
                <p14:modId xmlns:p14="http://schemas.microsoft.com/office/powerpoint/2010/main" val="3707899217"/>
              </p:ext>
            </p:extLst>
          </p:nvPr>
        </p:nvGraphicFramePr>
        <p:xfrm>
          <a:off x="4598617" y="2685576"/>
          <a:ext cx="3768143" cy="1158240"/>
        </p:xfrm>
        <a:graphic>
          <a:graphicData uri="http://schemas.openxmlformats.org/drawingml/2006/table">
            <a:tbl>
              <a:tblPr firstRow="1" bandRow="1">
                <a:tableStyleId>{5940675A-B579-460E-94D1-54222C63F5DA}</a:tableStyleId>
              </a:tblPr>
              <a:tblGrid>
                <a:gridCol w="1249923">
                  <a:extLst>
                    <a:ext uri="{9D8B030D-6E8A-4147-A177-3AD203B41FA5}">
                      <a16:colId xmlns:a16="http://schemas.microsoft.com/office/drawing/2014/main" val="20000"/>
                    </a:ext>
                  </a:extLst>
                </a:gridCol>
                <a:gridCol w="629555">
                  <a:extLst>
                    <a:ext uri="{9D8B030D-6E8A-4147-A177-3AD203B41FA5}">
                      <a16:colId xmlns:a16="http://schemas.microsoft.com/office/drawing/2014/main" val="20001"/>
                    </a:ext>
                  </a:extLst>
                </a:gridCol>
                <a:gridCol w="629555">
                  <a:extLst>
                    <a:ext uri="{9D8B030D-6E8A-4147-A177-3AD203B41FA5}">
                      <a16:colId xmlns:a16="http://schemas.microsoft.com/office/drawing/2014/main" val="20002"/>
                    </a:ext>
                  </a:extLst>
                </a:gridCol>
                <a:gridCol w="629555">
                  <a:extLst>
                    <a:ext uri="{9D8B030D-6E8A-4147-A177-3AD203B41FA5}">
                      <a16:colId xmlns:a16="http://schemas.microsoft.com/office/drawing/2014/main" val="20003"/>
                    </a:ext>
                  </a:extLst>
                </a:gridCol>
                <a:gridCol w="629555">
                  <a:extLst>
                    <a:ext uri="{9D8B030D-6E8A-4147-A177-3AD203B41FA5}">
                      <a16:colId xmlns:a16="http://schemas.microsoft.com/office/drawing/2014/main" val="20004"/>
                    </a:ext>
                  </a:extLst>
                </a:gridCol>
              </a:tblGrid>
              <a:tr h="3373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solidFill>
                          <a:effectLst/>
                          <a:uLnTx/>
                          <a:uFillTx/>
                          <a:latin typeface="+mn-lt"/>
                          <a:ea typeface="+mn-ea"/>
                          <a:cs typeface="+mn-cs"/>
                        </a:rPr>
                        <a:t>選択肢</a:t>
                      </a:r>
                    </a:p>
                  </a:txBody>
                  <a:tcPr/>
                </a:tc>
                <a:tc>
                  <a:txBody>
                    <a:bodyPr/>
                    <a:lstStyle/>
                    <a:p>
                      <a:r>
                        <a:rPr kumimoji="1" lang="ja-JP" altLang="en-US" sz="2800" dirty="0">
                          <a:solidFill>
                            <a:srgbClr val="FF0000"/>
                          </a:solidFill>
                        </a:rPr>
                        <a:t>赤</a:t>
                      </a:r>
                    </a:p>
                  </a:txBody>
                  <a:tcPr/>
                </a:tc>
                <a:tc>
                  <a:txBody>
                    <a:bodyPr/>
                    <a:lstStyle/>
                    <a:p>
                      <a:r>
                        <a:rPr kumimoji="1" lang="ja-JP" altLang="en-US" sz="2800" dirty="0">
                          <a:solidFill>
                            <a:srgbClr val="00B050"/>
                          </a:solidFill>
                        </a:rPr>
                        <a:t>緑</a:t>
                      </a:r>
                    </a:p>
                  </a:txBody>
                  <a:tcPr/>
                </a:tc>
                <a:tc>
                  <a:txBody>
                    <a:bodyPr/>
                    <a:lstStyle/>
                    <a:p>
                      <a:r>
                        <a:rPr kumimoji="1" lang="ja-JP" altLang="en-US" sz="2800" dirty="0">
                          <a:solidFill>
                            <a:srgbClr val="7030A0"/>
                          </a:solidFill>
                        </a:rPr>
                        <a:t>紫</a:t>
                      </a:r>
                    </a:p>
                  </a:txBody>
                  <a:tcPr/>
                </a:tc>
                <a:tc>
                  <a:txBody>
                    <a:bodyPr/>
                    <a:lstStyle/>
                    <a:p>
                      <a:r>
                        <a:rPr kumimoji="1" lang="ja-JP" altLang="en-US" sz="2800" dirty="0">
                          <a:solidFill>
                            <a:schemeClr val="accent1"/>
                          </a:solidFill>
                        </a:rPr>
                        <a:t>青</a:t>
                      </a:r>
                    </a:p>
                  </a:txBody>
                  <a:tcPr/>
                </a:tc>
                <a:extLst>
                  <a:ext uri="{0D108BD9-81ED-4DB2-BD59-A6C34878D82A}">
                    <a16:rowId xmlns:a16="http://schemas.microsoft.com/office/drawing/2014/main" val="10000"/>
                  </a:ext>
                </a:extLst>
              </a:tr>
              <a:tr h="496140">
                <a:tc>
                  <a:txBody>
                    <a:bodyPr/>
                    <a:lstStyle/>
                    <a:p>
                      <a:r>
                        <a:rPr kumimoji="1" lang="ja-JP" altLang="en-US" sz="3200" dirty="0"/>
                        <a:t>合計</a:t>
                      </a:r>
                    </a:p>
                  </a:txBody>
                  <a:tcPr/>
                </a:tc>
                <a:tc>
                  <a:txBody>
                    <a:bodyPr/>
                    <a:lstStyle/>
                    <a:p>
                      <a:r>
                        <a:rPr kumimoji="1" lang="en-US" altLang="ja-JP" sz="3600" dirty="0">
                          <a:solidFill>
                            <a:srgbClr val="FF0000"/>
                          </a:solidFill>
                        </a:rPr>
                        <a:t>4</a:t>
                      </a:r>
                      <a:endParaRPr kumimoji="1" lang="ja-JP" altLang="en-US" sz="3600" dirty="0">
                        <a:solidFill>
                          <a:srgbClr val="FF0000"/>
                        </a:solidFill>
                      </a:endParaRPr>
                    </a:p>
                  </a:txBody>
                  <a:tcPr/>
                </a:tc>
                <a:tc>
                  <a:txBody>
                    <a:bodyPr/>
                    <a:lstStyle/>
                    <a:p>
                      <a:r>
                        <a:rPr kumimoji="1" lang="en-US" altLang="ja-JP" sz="3600" dirty="0">
                          <a:solidFill>
                            <a:srgbClr val="00B050"/>
                          </a:solidFill>
                        </a:rPr>
                        <a:t>3</a:t>
                      </a:r>
                      <a:endParaRPr kumimoji="1" lang="ja-JP" altLang="en-US" sz="3600" dirty="0">
                        <a:solidFill>
                          <a:srgbClr val="00B050"/>
                        </a:solidFill>
                      </a:endParaRPr>
                    </a:p>
                  </a:txBody>
                  <a:tcPr/>
                </a:tc>
                <a:tc>
                  <a:txBody>
                    <a:bodyPr/>
                    <a:lstStyle/>
                    <a:p>
                      <a:r>
                        <a:rPr kumimoji="1" lang="en-US" altLang="ja-JP" sz="3600" dirty="0">
                          <a:solidFill>
                            <a:srgbClr val="7030A0"/>
                          </a:solidFill>
                        </a:rPr>
                        <a:t>2</a:t>
                      </a:r>
                      <a:endParaRPr kumimoji="1" lang="ja-JP" altLang="en-US" sz="3600" dirty="0">
                        <a:solidFill>
                          <a:srgbClr val="7030A0"/>
                        </a:solidFill>
                      </a:endParaRPr>
                    </a:p>
                  </a:txBody>
                  <a:tcPr/>
                </a:tc>
                <a:tc>
                  <a:txBody>
                    <a:bodyPr/>
                    <a:lstStyle/>
                    <a:p>
                      <a:r>
                        <a:rPr kumimoji="1" lang="en-US" altLang="ja-JP" sz="3600" dirty="0">
                          <a:solidFill>
                            <a:schemeClr val="accent1"/>
                          </a:solidFill>
                        </a:rPr>
                        <a:t>1</a:t>
                      </a:r>
                      <a:endParaRPr kumimoji="1" lang="ja-JP" altLang="en-US" sz="3600" dirty="0">
                        <a:solidFill>
                          <a:schemeClr val="accent1"/>
                        </a:solidFill>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9199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プレイアウト時の各選択肢の確率に比重を持たせる</a:t>
            </a:r>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a:t>色の選択肢ごとの増える領地のマスの数を計算し，</a:t>
            </a:r>
            <a:endParaRPr lang="en-US" altLang="ja-JP" dirty="0"/>
          </a:p>
          <a:p>
            <a:r>
              <a:rPr kumimoji="1" lang="ja-JP" altLang="en-US" dirty="0"/>
              <a:t>増えるマスの数が多いほど選択されやすくなる</a:t>
            </a:r>
            <a:endParaRPr kumimoji="1" lang="en-US" altLang="ja-JP" dirty="0"/>
          </a:p>
          <a:p>
            <a:r>
              <a:rPr kumimoji="1" lang="ja-JP" altLang="en-US" dirty="0"/>
              <a:t>ようにする．</a:t>
            </a:r>
          </a:p>
        </p:txBody>
      </p:sp>
      <p:sp>
        <p:nvSpPr>
          <p:cNvPr id="44" name="四角形: 角を丸くする 33">
            <a:extLst>
              <a:ext uri="{FF2B5EF4-FFF2-40B4-BE49-F238E27FC236}">
                <a16:creationId xmlns:a16="http://schemas.microsoft.com/office/drawing/2014/main" id="{53A89F8F-732F-4555-8E2F-F4E8D25ADC9D}"/>
              </a:ext>
            </a:extLst>
          </p:cNvPr>
          <p:cNvSpPr/>
          <p:nvPr/>
        </p:nvSpPr>
        <p:spPr>
          <a:xfrm>
            <a:off x="205519" y="3120850"/>
            <a:ext cx="1539092" cy="86008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6" name="表 35"/>
          <p:cNvGraphicFramePr>
            <a:graphicFrameLocks noGrp="1"/>
          </p:cNvGraphicFramePr>
          <p:nvPr>
            <p:extLst>
              <p:ext uri="{D42A27DB-BD31-4B8C-83A1-F6EECF244321}">
                <p14:modId xmlns:p14="http://schemas.microsoft.com/office/powerpoint/2010/main" val="771626909"/>
              </p:ext>
            </p:extLst>
          </p:nvPr>
        </p:nvGraphicFramePr>
        <p:xfrm>
          <a:off x="4598617" y="2685576"/>
          <a:ext cx="3768143" cy="1158240"/>
        </p:xfrm>
        <a:graphic>
          <a:graphicData uri="http://schemas.openxmlformats.org/drawingml/2006/table">
            <a:tbl>
              <a:tblPr firstRow="1" bandRow="1">
                <a:tableStyleId>{5940675A-B579-460E-94D1-54222C63F5DA}</a:tableStyleId>
              </a:tblPr>
              <a:tblGrid>
                <a:gridCol w="1249923">
                  <a:extLst>
                    <a:ext uri="{9D8B030D-6E8A-4147-A177-3AD203B41FA5}">
                      <a16:colId xmlns:a16="http://schemas.microsoft.com/office/drawing/2014/main" val="20000"/>
                    </a:ext>
                  </a:extLst>
                </a:gridCol>
                <a:gridCol w="629555">
                  <a:extLst>
                    <a:ext uri="{9D8B030D-6E8A-4147-A177-3AD203B41FA5}">
                      <a16:colId xmlns:a16="http://schemas.microsoft.com/office/drawing/2014/main" val="20001"/>
                    </a:ext>
                  </a:extLst>
                </a:gridCol>
                <a:gridCol w="629555">
                  <a:extLst>
                    <a:ext uri="{9D8B030D-6E8A-4147-A177-3AD203B41FA5}">
                      <a16:colId xmlns:a16="http://schemas.microsoft.com/office/drawing/2014/main" val="20002"/>
                    </a:ext>
                  </a:extLst>
                </a:gridCol>
                <a:gridCol w="629555">
                  <a:extLst>
                    <a:ext uri="{9D8B030D-6E8A-4147-A177-3AD203B41FA5}">
                      <a16:colId xmlns:a16="http://schemas.microsoft.com/office/drawing/2014/main" val="20003"/>
                    </a:ext>
                  </a:extLst>
                </a:gridCol>
                <a:gridCol w="629555">
                  <a:extLst>
                    <a:ext uri="{9D8B030D-6E8A-4147-A177-3AD203B41FA5}">
                      <a16:colId xmlns:a16="http://schemas.microsoft.com/office/drawing/2014/main" val="20004"/>
                    </a:ext>
                  </a:extLst>
                </a:gridCol>
              </a:tblGrid>
              <a:tr h="337375">
                <a:tc>
                  <a:txBody>
                    <a:bodyPr/>
                    <a:lstStyle/>
                    <a:p>
                      <a:r>
                        <a:rPr kumimoji="1" lang="ja-JP" altLang="en-US" sz="2800" dirty="0"/>
                        <a:t>選択肢</a:t>
                      </a:r>
                    </a:p>
                  </a:txBody>
                  <a:tcPr/>
                </a:tc>
                <a:tc>
                  <a:txBody>
                    <a:bodyPr/>
                    <a:lstStyle/>
                    <a:p>
                      <a:r>
                        <a:rPr kumimoji="1" lang="ja-JP" altLang="en-US" sz="2800" dirty="0">
                          <a:solidFill>
                            <a:srgbClr val="00B050"/>
                          </a:solidFill>
                        </a:rPr>
                        <a:t>緑</a:t>
                      </a:r>
                    </a:p>
                  </a:txBody>
                  <a:tcPr/>
                </a:tc>
                <a:tc>
                  <a:txBody>
                    <a:bodyPr/>
                    <a:lstStyle/>
                    <a:p>
                      <a:r>
                        <a:rPr kumimoji="1" lang="ja-JP" altLang="en-US" sz="2800" dirty="0">
                          <a:solidFill>
                            <a:srgbClr val="7030A0"/>
                          </a:solidFill>
                        </a:rPr>
                        <a:t>紫</a:t>
                      </a:r>
                    </a:p>
                  </a:txBody>
                  <a:tcPr/>
                </a:tc>
                <a:tc>
                  <a:txBody>
                    <a:bodyPr/>
                    <a:lstStyle/>
                    <a:p>
                      <a:r>
                        <a:rPr kumimoji="1" lang="ja-JP" altLang="en-US" sz="2800" u="none" dirty="0">
                          <a:solidFill>
                            <a:srgbClr val="FFCC00"/>
                          </a:solidFill>
                        </a:rPr>
                        <a:t>黄</a:t>
                      </a:r>
                    </a:p>
                  </a:txBody>
                  <a:tcPr/>
                </a:tc>
                <a:tc>
                  <a:txBody>
                    <a:bodyPr/>
                    <a:lstStyle/>
                    <a:p>
                      <a:r>
                        <a:rPr kumimoji="1" lang="ja-JP" altLang="en-US" sz="2800" dirty="0">
                          <a:solidFill>
                            <a:schemeClr val="accent1"/>
                          </a:solidFill>
                        </a:rPr>
                        <a:t>青</a:t>
                      </a:r>
                    </a:p>
                  </a:txBody>
                  <a:tcPr/>
                </a:tc>
                <a:extLst>
                  <a:ext uri="{0D108BD9-81ED-4DB2-BD59-A6C34878D82A}">
                    <a16:rowId xmlns:a16="http://schemas.microsoft.com/office/drawing/2014/main" val="10000"/>
                  </a:ext>
                </a:extLst>
              </a:tr>
              <a:tr h="496140">
                <a:tc>
                  <a:txBody>
                    <a:bodyPr/>
                    <a:lstStyle/>
                    <a:p>
                      <a:r>
                        <a:rPr kumimoji="1" lang="ja-JP" altLang="en-US" sz="3200" dirty="0"/>
                        <a:t>合計</a:t>
                      </a:r>
                    </a:p>
                  </a:txBody>
                  <a:tcPr/>
                </a:tc>
                <a:tc>
                  <a:txBody>
                    <a:bodyPr/>
                    <a:lstStyle/>
                    <a:p>
                      <a:r>
                        <a:rPr kumimoji="1" lang="en-US" altLang="ja-JP" sz="3600" dirty="0">
                          <a:solidFill>
                            <a:srgbClr val="00B050"/>
                          </a:solidFill>
                        </a:rPr>
                        <a:t>4</a:t>
                      </a:r>
                      <a:endParaRPr kumimoji="1" lang="ja-JP" altLang="en-US" sz="3600" dirty="0">
                        <a:solidFill>
                          <a:srgbClr val="00B050"/>
                        </a:solidFill>
                      </a:endParaRPr>
                    </a:p>
                  </a:txBody>
                  <a:tcPr/>
                </a:tc>
                <a:tc>
                  <a:txBody>
                    <a:bodyPr/>
                    <a:lstStyle/>
                    <a:p>
                      <a:r>
                        <a:rPr kumimoji="1" lang="en-US" altLang="ja-JP" sz="3600" dirty="0">
                          <a:solidFill>
                            <a:srgbClr val="7030A0"/>
                          </a:solidFill>
                        </a:rPr>
                        <a:t>2</a:t>
                      </a:r>
                      <a:endParaRPr kumimoji="1" lang="ja-JP" altLang="en-US" sz="3600" dirty="0">
                        <a:solidFill>
                          <a:srgbClr val="7030A0"/>
                        </a:solidFill>
                      </a:endParaRPr>
                    </a:p>
                  </a:txBody>
                  <a:tcPr/>
                </a:tc>
                <a:tc>
                  <a:txBody>
                    <a:bodyPr/>
                    <a:lstStyle/>
                    <a:p>
                      <a:r>
                        <a:rPr kumimoji="1" lang="en-US" altLang="ja-JP" sz="3600" dirty="0">
                          <a:solidFill>
                            <a:srgbClr val="FFCC00"/>
                          </a:solidFill>
                        </a:rPr>
                        <a:t>1</a:t>
                      </a:r>
                      <a:endParaRPr kumimoji="1" lang="ja-JP" altLang="en-US" sz="3600" dirty="0">
                        <a:solidFill>
                          <a:srgbClr val="FFCC00"/>
                        </a:solidFill>
                      </a:endParaRPr>
                    </a:p>
                  </a:txBody>
                  <a:tcPr/>
                </a:tc>
                <a:tc>
                  <a:txBody>
                    <a:bodyPr/>
                    <a:lstStyle/>
                    <a:p>
                      <a:r>
                        <a:rPr kumimoji="1" lang="en-US" altLang="ja-JP" sz="3600" dirty="0">
                          <a:solidFill>
                            <a:schemeClr val="accent1"/>
                          </a:solidFill>
                        </a:rPr>
                        <a:t>1</a:t>
                      </a:r>
                      <a:endParaRPr kumimoji="1" lang="ja-JP" altLang="en-US" sz="3600" dirty="0">
                        <a:solidFill>
                          <a:schemeClr val="accent1"/>
                        </a:solidFill>
                      </a:endParaRPr>
                    </a:p>
                  </a:txBody>
                  <a:tcPr/>
                </a:tc>
                <a:extLst>
                  <a:ext uri="{0D108BD9-81ED-4DB2-BD59-A6C34878D82A}">
                    <a16:rowId xmlns:a16="http://schemas.microsoft.com/office/drawing/2014/main" val="10001"/>
                  </a:ext>
                </a:extLst>
              </a:tr>
            </a:tbl>
          </a:graphicData>
        </a:graphic>
      </p:graphicFrame>
      <p:graphicFrame>
        <p:nvGraphicFramePr>
          <p:cNvPr id="37" name="グラフ 36"/>
          <p:cNvGraphicFramePr/>
          <p:nvPr>
            <p:extLst>
              <p:ext uri="{D42A27DB-BD31-4B8C-83A1-F6EECF244321}">
                <p14:modId xmlns:p14="http://schemas.microsoft.com/office/powerpoint/2010/main" val="194961215"/>
              </p:ext>
            </p:extLst>
          </p:nvPr>
        </p:nvGraphicFramePr>
        <p:xfrm>
          <a:off x="5246616" y="3687880"/>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38" name="下矢印 37"/>
          <p:cNvSpPr/>
          <p:nvPr/>
        </p:nvSpPr>
        <p:spPr>
          <a:xfrm rot="2077129">
            <a:off x="6688129" y="4818521"/>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a:p>
        </p:txBody>
      </p:sp>
    </p:spTree>
    <p:extLst>
      <p:ext uri="{BB962C8B-B14F-4D97-AF65-F5344CB8AC3E}">
        <p14:creationId xmlns:p14="http://schemas.microsoft.com/office/powerpoint/2010/main" val="167363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mph" presetSubtype="0" decel="100000" fill="hold" grpId="1" nodeType="clickEffect">
                                  <p:stCondLst>
                                    <p:cond delay="0"/>
                                  </p:stCondLst>
                                  <p:childTnLst>
                                    <p:animRot by="43200000">
                                      <p:cBhvr>
                                        <p:cTn id="16" dur="2000" fill="hold"/>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7" grpId="0">
        <p:bldAsOne/>
      </p:bldGraphic>
      <p:bldP spid="38" grpId="0" animBg="1"/>
      <p:bldP spid="38"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プレイアウト時の各選択肢の確率に比重を持たせる</a:t>
            </a:r>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a:t>色の選択肢ごとの増える領地のマスの数を計算し，</a:t>
            </a:r>
            <a:endParaRPr lang="en-US" altLang="ja-JP" dirty="0"/>
          </a:p>
          <a:p>
            <a:r>
              <a:rPr kumimoji="1" lang="ja-JP" altLang="en-US" dirty="0"/>
              <a:t>増えるマスの数が多いほど選択されやすくなる</a:t>
            </a:r>
            <a:endParaRPr kumimoji="1" lang="en-US" altLang="ja-JP" dirty="0"/>
          </a:p>
          <a:p>
            <a:r>
              <a:rPr kumimoji="1" lang="ja-JP" altLang="en-US" dirty="0"/>
              <a:t>ようにする．</a:t>
            </a:r>
          </a:p>
        </p:txBody>
      </p:sp>
      <p:graphicFrame>
        <p:nvGraphicFramePr>
          <p:cNvPr id="36" name="表 35"/>
          <p:cNvGraphicFramePr>
            <a:graphicFrameLocks noGrp="1"/>
          </p:cNvGraphicFramePr>
          <p:nvPr/>
        </p:nvGraphicFramePr>
        <p:xfrm>
          <a:off x="4598617" y="2685576"/>
          <a:ext cx="3768143" cy="1158240"/>
        </p:xfrm>
        <a:graphic>
          <a:graphicData uri="http://schemas.openxmlformats.org/drawingml/2006/table">
            <a:tbl>
              <a:tblPr firstRow="1" bandRow="1">
                <a:tableStyleId>{5940675A-B579-460E-94D1-54222C63F5DA}</a:tableStyleId>
              </a:tblPr>
              <a:tblGrid>
                <a:gridCol w="1249923">
                  <a:extLst>
                    <a:ext uri="{9D8B030D-6E8A-4147-A177-3AD203B41FA5}">
                      <a16:colId xmlns:a16="http://schemas.microsoft.com/office/drawing/2014/main" val="20000"/>
                    </a:ext>
                  </a:extLst>
                </a:gridCol>
                <a:gridCol w="629555">
                  <a:extLst>
                    <a:ext uri="{9D8B030D-6E8A-4147-A177-3AD203B41FA5}">
                      <a16:colId xmlns:a16="http://schemas.microsoft.com/office/drawing/2014/main" val="20001"/>
                    </a:ext>
                  </a:extLst>
                </a:gridCol>
                <a:gridCol w="629555">
                  <a:extLst>
                    <a:ext uri="{9D8B030D-6E8A-4147-A177-3AD203B41FA5}">
                      <a16:colId xmlns:a16="http://schemas.microsoft.com/office/drawing/2014/main" val="20002"/>
                    </a:ext>
                  </a:extLst>
                </a:gridCol>
                <a:gridCol w="629555">
                  <a:extLst>
                    <a:ext uri="{9D8B030D-6E8A-4147-A177-3AD203B41FA5}">
                      <a16:colId xmlns:a16="http://schemas.microsoft.com/office/drawing/2014/main" val="20003"/>
                    </a:ext>
                  </a:extLst>
                </a:gridCol>
                <a:gridCol w="629555">
                  <a:extLst>
                    <a:ext uri="{9D8B030D-6E8A-4147-A177-3AD203B41FA5}">
                      <a16:colId xmlns:a16="http://schemas.microsoft.com/office/drawing/2014/main" val="20004"/>
                    </a:ext>
                  </a:extLst>
                </a:gridCol>
              </a:tblGrid>
              <a:tr h="337375">
                <a:tc>
                  <a:txBody>
                    <a:bodyPr/>
                    <a:lstStyle/>
                    <a:p>
                      <a:r>
                        <a:rPr kumimoji="1" lang="ja-JP" altLang="en-US" sz="2800" dirty="0"/>
                        <a:t>選択肢</a:t>
                      </a:r>
                    </a:p>
                  </a:txBody>
                  <a:tcPr/>
                </a:tc>
                <a:tc>
                  <a:txBody>
                    <a:bodyPr/>
                    <a:lstStyle/>
                    <a:p>
                      <a:r>
                        <a:rPr kumimoji="1" lang="ja-JP" altLang="en-US" sz="2800" dirty="0">
                          <a:solidFill>
                            <a:srgbClr val="00B050"/>
                          </a:solidFill>
                        </a:rPr>
                        <a:t>緑</a:t>
                      </a:r>
                    </a:p>
                  </a:txBody>
                  <a:tcPr/>
                </a:tc>
                <a:tc>
                  <a:txBody>
                    <a:bodyPr/>
                    <a:lstStyle/>
                    <a:p>
                      <a:r>
                        <a:rPr kumimoji="1" lang="ja-JP" altLang="en-US" sz="2800" dirty="0">
                          <a:solidFill>
                            <a:srgbClr val="7030A0"/>
                          </a:solidFill>
                        </a:rPr>
                        <a:t>紫</a:t>
                      </a:r>
                    </a:p>
                  </a:txBody>
                  <a:tcPr/>
                </a:tc>
                <a:tc>
                  <a:txBody>
                    <a:bodyPr/>
                    <a:lstStyle/>
                    <a:p>
                      <a:r>
                        <a:rPr kumimoji="1" lang="ja-JP" altLang="en-US" sz="2800" u="none" dirty="0">
                          <a:solidFill>
                            <a:srgbClr val="FFCC00"/>
                          </a:solidFill>
                        </a:rPr>
                        <a:t>黄</a:t>
                      </a:r>
                    </a:p>
                  </a:txBody>
                  <a:tcPr/>
                </a:tc>
                <a:tc>
                  <a:txBody>
                    <a:bodyPr/>
                    <a:lstStyle/>
                    <a:p>
                      <a:r>
                        <a:rPr kumimoji="1" lang="ja-JP" altLang="en-US" sz="2800" dirty="0">
                          <a:solidFill>
                            <a:schemeClr val="accent1"/>
                          </a:solidFill>
                        </a:rPr>
                        <a:t>青</a:t>
                      </a:r>
                    </a:p>
                  </a:txBody>
                  <a:tcPr/>
                </a:tc>
                <a:extLst>
                  <a:ext uri="{0D108BD9-81ED-4DB2-BD59-A6C34878D82A}">
                    <a16:rowId xmlns:a16="http://schemas.microsoft.com/office/drawing/2014/main" val="10000"/>
                  </a:ext>
                </a:extLst>
              </a:tr>
              <a:tr h="496140">
                <a:tc>
                  <a:txBody>
                    <a:bodyPr/>
                    <a:lstStyle/>
                    <a:p>
                      <a:r>
                        <a:rPr kumimoji="1" lang="ja-JP" altLang="en-US" sz="3200" dirty="0"/>
                        <a:t>合計</a:t>
                      </a:r>
                    </a:p>
                  </a:txBody>
                  <a:tcPr/>
                </a:tc>
                <a:tc>
                  <a:txBody>
                    <a:bodyPr/>
                    <a:lstStyle/>
                    <a:p>
                      <a:r>
                        <a:rPr kumimoji="1" lang="en-US" altLang="ja-JP" sz="3600" dirty="0">
                          <a:solidFill>
                            <a:srgbClr val="00B050"/>
                          </a:solidFill>
                        </a:rPr>
                        <a:t>4</a:t>
                      </a:r>
                      <a:endParaRPr kumimoji="1" lang="ja-JP" altLang="en-US" sz="3600" dirty="0">
                        <a:solidFill>
                          <a:srgbClr val="00B050"/>
                        </a:solidFill>
                      </a:endParaRPr>
                    </a:p>
                  </a:txBody>
                  <a:tcPr/>
                </a:tc>
                <a:tc>
                  <a:txBody>
                    <a:bodyPr/>
                    <a:lstStyle/>
                    <a:p>
                      <a:r>
                        <a:rPr kumimoji="1" lang="en-US" altLang="ja-JP" sz="3600" dirty="0">
                          <a:solidFill>
                            <a:srgbClr val="7030A0"/>
                          </a:solidFill>
                        </a:rPr>
                        <a:t>2</a:t>
                      </a:r>
                      <a:endParaRPr kumimoji="1" lang="ja-JP" altLang="en-US" sz="3600" dirty="0">
                        <a:solidFill>
                          <a:srgbClr val="7030A0"/>
                        </a:solidFill>
                      </a:endParaRPr>
                    </a:p>
                  </a:txBody>
                  <a:tcPr/>
                </a:tc>
                <a:tc>
                  <a:txBody>
                    <a:bodyPr/>
                    <a:lstStyle/>
                    <a:p>
                      <a:r>
                        <a:rPr kumimoji="1" lang="en-US" altLang="ja-JP" sz="3600" dirty="0">
                          <a:solidFill>
                            <a:srgbClr val="FFCC00"/>
                          </a:solidFill>
                        </a:rPr>
                        <a:t>1</a:t>
                      </a:r>
                      <a:endParaRPr kumimoji="1" lang="ja-JP" altLang="en-US" sz="3600" dirty="0">
                        <a:solidFill>
                          <a:srgbClr val="FFCC00"/>
                        </a:solidFill>
                      </a:endParaRPr>
                    </a:p>
                  </a:txBody>
                  <a:tcPr/>
                </a:tc>
                <a:tc>
                  <a:txBody>
                    <a:bodyPr/>
                    <a:lstStyle/>
                    <a:p>
                      <a:r>
                        <a:rPr kumimoji="1" lang="en-US" altLang="ja-JP" sz="3600" dirty="0">
                          <a:solidFill>
                            <a:schemeClr val="accent1"/>
                          </a:solidFill>
                        </a:rPr>
                        <a:t>1</a:t>
                      </a:r>
                      <a:endParaRPr kumimoji="1" lang="ja-JP" altLang="en-US" sz="3600" dirty="0">
                        <a:solidFill>
                          <a:schemeClr val="accent1"/>
                        </a:solidFill>
                      </a:endParaRPr>
                    </a:p>
                  </a:txBody>
                  <a:tcPr/>
                </a:tc>
                <a:extLst>
                  <a:ext uri="{0D108BD9-81ED-4DB2-BD59-A6C34878D82A}">
                    <a16:rowId xmlns:a16="http://schemas.microsoft.com/office/drawing/2014/main" val="10001"/>
                  </a:ext>
                </a:extLst>
              </a:tr>
            </a:tbl>
          </a:graphicData>
        </a:graphic>
      </p:graphicFrame>
      <p:graphicFrame>
        <p:nvGraphicFramePr>
          <p:cNvPr id="37" name="グラフ 36"/>
          <p:cNvGraphicFramePr/>
          <p:nvPr/>
        </p:nvGraphicFramePr>
        <p:xfrm>
          <a:off x="5246616" y="3687880"/>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38" name="下矢印 37"/>
          <p:cNvSpPr/>
          <p:nvPr/>
        </p:nvSpPr>
        <p:spPr>
          <a:xfrm rot="2077129">
            <a:off x="6688129" y="4818521"/>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a:p>
        </p:txBody>
      </p:sp>
    </p:spTree>
    <p:extLst>
      <p:ext uri="{BB962C8B-B14F-4D97-AF65-F5344CB8AC3E}">
        <p14:creationId xmlns:p14="http://schemas.microsoft.com/office/powerpoint/2010/main" val="305048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37" name="グラフ 36"/>
          <p:cNvGraphicFramePr/>
          <p:nvPr/>
        </p:nvGraphicFramePr>
        <p:xfrm>
          <a:off x="5246616" y="3687880"/>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38" name="下矢印 37"/>
          <p:cNvSpPr/>
          <p:nvPr/>
        </p:nvSpPr>
        <p:spPr>
          <a:xfrm rot="2077129">
            <a:off x="6688129" y="4818521"/>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a:p>
        </p:txBody>
      </p:sp>
      <p:sp>
        <p:nvSpPr>
          <p:cNvPr id="39" name="コンテンツ プレースホルダー 2"/>
          <p:cNvSpPr>
            <a:spLocks noGrp="1"/>
          </p:cNvSpPr>
          <p:nvPr>
            <p:ph idx="1"/>
          </p:nvPr>
        </p:nvSpPr>
        <p:spPr>
          <a:xfrm>
            <a:off x="822959" y="1358577"/>
            <a:ext cx="7898114" cy="996170"/>
          </a:xfrm>
        </p:spPr>
        <p:txBody>
          <a:bodyPr wrap="square">
            <a:spAutoFit/>
          </a:bodyPr>
          <a:lstStyle/>
          <a:p>
            <a:r>
              <a:rPr lang="ja-JP" altLang="en-US" dirty="0"/>
              <a:t>遺伝的アルゴリズムでは選択の多様性を維持しつつ，</a:t>
            </a:r>
            <a:endParaRPr lang="en-US" altLang="ja-JP" dirty="0"/>
          </a:p>
          <a:p>
            <a:r>
              <a:rPr lang="ja-JP" altLang="en-US" dirty="0"/>
              <a:t>適合度の高い個体を残すことに利用されている．</a:t>
            </a:r>
            <a:endParaRPr lang="en-US" altLang="ja-JP" dirty="0"/>
          </a:p>
        </p:txBody>
      </p:sp>
      <p:sp>
        <p:nvSpPr>
          <p:cNvPr id="40" name="テキスト ボックス 39"/>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プレイアウト時の各選択肢の確率に比重を持たせる</a:t>
            </a:r>
          </a:p>
        </p:txBody>
      </p:sp>
      <p:sp>
        <p:nvSpPr>
          <p:cNvPr id="41" name="コンテンツ プレースホルダー 7"/>
          <p:cNvSpPr txBox="1">
            <a:spLocks/>
          </p:cNvSpPr>
          <p:nvPr/>
        </p:nvSpPr>
        <p:spPr>
          <a:xfrm>
            <a:off x="757126" y="2654872"/>
            <a:ext cx="7675468" cy="454287"/>
          </a:xfrm>
          <a:prstGeom prst="rect">
            <a:avLst/>
          </a:prstGeom>
          <a:solidFill>
            <a:schemeClr val="bg1"/>
          </a:solidFill>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モンテカルロ法でも効果が得られるのではないか？</a:t>
            </a:r>
          </a:p>
        </p:txBody>
      </p:sp>
    </p:spTree>
    <p:extLst>
      <p:ext uri="{BB962C8B-B14F-4D97-AF65-F5344CB8AC3E}">
        <p14:creationId xmlns:p14="http://schemas.microsoft.com/office/powerpoint/2010/main" val="43033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fade">
                                      <p:cBhvr>
                                        <p:cTn id="7" dur="500"/>
                                        <p:tgtEl>
                                          <p:spTgt spid="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xEl>
                                              <p:pRg st="1" end="1"/>
                                            </p:txEl>
                                          </p:spTgt>
                                        </p:tgtEl>
                                        <p:attrNameLst>
                                          <p:attrName>style.visibility</p:attrName>
                                        </p:attrNameLst>
                                      </p:cBhvr>
                                      <p:to>
                                        <p:strVal val="visible"/>
                                      </p:to>
                                    </p:set>
                                    <p:animEffect transition="in" filter="fade">
                                      <p:cBhvr>
                                        <p:cTn id="10" dur="500"/>
                                        <p:tgtEl>
                                          <p:spTgt spid="3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uild="p"/>
      <p:bldP spid="4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a:t>
            </a:r>
          </a:p>
        </p:txBody>
      </p:sp>
      <p:sp>
        <p:nvSpPr>
          <p:cNvPr id="3" name="コンテンツ プレースホルダー 2"/>
          <p:cNvSpPr>
            <a:spLocks noGrp="1"/>
          </p:cNvSpPr>
          <p:nvPr>
            <p:ph idx="1"/>
          </p:nvPr>
        </p:nvSpPr>
        <p:spPr>
          <a:xfrm>
            <a:off x="822960" y="758815"/>
            <a:ext cx="7649832" cy="1749977"/>
          </a:xfrm>
        </p:spPr>
        <p:txBody>
          <a:bodyPr>
            <a:noAutofit/>
          </a:bodyPr>
          <a:lstStyle/>
          <a:p>
            <a:r>
              <a:rPr kumimoji="1" lang="ja-JP" altLang="en-US" dirty="0"/>
              <a:t>以下の条件で</a:t>
            </a:r>
            <a:r>
              <a:rPr kumimoji="1" lang="ja-JP" altLang="en-US" dirty="0">
                <a:solidFill>
                  <a:srgbClr val="00B050"/>
                </a:solidFill>
              </a:rPr>
              <a:t>プレイアウト数</a:t>
            </a:r>
            <a:r>
              <a:rPr kumimoji="1" lang="ja-JP" altLang="en-US" dirty="0"/>
              <a:t>を変えながら</a:t>
            </a:r>
            <a:endParaRPr kumimoji="1" lang="en-US" altLang="ja-JP" dirty="0"/>
          </a:p>
          <a:p>
            <a:r>
              <a:rPr kumimoji="1" lang="en-US" altLang="ja-JP" dirty="0"/>
              <a:t>500</a:t>
            </a:r>
            <a:r>
              <a:rPr kumimoji="1" lang="ja-JP" altLang="en-US" dirty="0"/>
              <a:t>種類の初期盤面に対して先手後手を交代して</a:t>
            </a:r>
            <a:r>
              <a:rPr kumimoji="1" lang="en-US" altLang="ja-JP" dirty="0"/>
              <a:t>1000</a:t>
            </a:r>
            <a:r>
              <a:rPr kumimoji="1" lang="ja-JP" altLang="en-US" dirty="0"/>
              <a:t>回ずつ対戦を行い，</a:t>
            </a:r>
            <a:r>
              <a:rPr kumimoji="1" lang="ja-JP" altLang="en-US" dirty="0">
                <a:solidFill>
                  <a:srgbClr val="FF0000"/>
                </a:solidFill>
              </a:rPr>
              <a:t>ルーレットモンテカルロ法の勝率</a:t>
            </a:r>
            <a:r>
              <a:rPr kumimoji="1" lang="ja-JP" altLang="en-US" dirty="0"/>
              <a:t>を求めた．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a16="http://schemas.microsoft.com/office/drawing/2014/main"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a16="http://schemas.microsoft.com/office/drawing/2014/main"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val="1759249878"/>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xmlns:a14="http://schemas.microsoft.com/office/drawing/2010/main" val="20000"/>
                        </a:ext>
                      </a:extLst>
                    </a:gridCol>
                    <a:gridCol w="3048000">
                      <a:extLst>
                        <a:ext uri="{9D8B030D-6E8A-4147-A177-3AD203B41FA5}">
                          <a16:colId xmlns:a16="http://schemas.microsoft.com/office/drawing/2014/main" xmlns=""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842" r="-600" b="-235789"/>
                          </a:stretch>
                        </a:blipFill>
                      </a:tcPr>
                    </a:tc>
                    <a:extLst>
                      <a:ext uri="{0D108BD9-81ED-4DB2-BD59-A6C34878D82A}">
                        <a16:rowId xmlns:a16="http://schemas.microsoft.com/office/drawing/2014/main" xmlns=""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33333"/>
                          </a:stretch>
                        </a:blipFill>
                      </a:tcPr>
                    </a:tc>
                    <a:extLst>
                      <a:ext uri="{0D108BD9-81ED-4DB2-BD59-A6C34878D82A}">
                        <a16:rowId xmlns:a16="http://schemas.microsoft.com/office/drawing/2014/main" xmlns=""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xmlns="" xmlns:a14="http://schemas.microsoft.com/office/drawing/2010/main" val="1759249878"/>
                      </a:ext>
                    </a:extLst>
                  </a:tr>
                </a:tbl>
              </a:graphicData>
            </a:graphic>
          </p:graphicFrame>
        </mc:Fallback>
      </mc:AlternateContent>
      <p:graphicFrame>
        <p:nvGraphicFramePr>
          <p:cNvPr id="8" name="表 7"/>
          <p:cNvGraphicFramePr>
            <a:graphicFrameLocks noGrp="1"/>
          </p:cNvGraphicFramePr>
          <p:nvPr>
            <p:extLst>
              <p:ext uri="{D42A27DB-BD31-4B8C-83A1-F6EECF244321}">
                <p14:modId xmlns:p14="http://schemas.microsoft.com/office/powerpoint/2010/main" val="3805325426"/>
              </p:ext>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a16="http://schemas.microsoft.com/office/drawing/2014/main" val="20000"/>
                    </a:ext>
                  </a:extLst>
                </a:gridCol>
                <a:gridCol w="4491097">
                  <a:extLst>
                    <a:ext uri="{9D8B030D-6E8A-4147-A177-3AD203B41FA5}">
                      <a16:colId xmlns:a16="http://schemas.microsoft.com/office/drawing/2014/main"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a16="http://schemas.microsoft.com/office/drawing/2014/main"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p:spTree>
    <p:extLst>
      <p:ext uri="{BB962C8B-B14F-4D97-AF65-F5344CB8AC3E}">
        <p14:creationId xmlns:p14="http://schemas.microsoft.com/office/powerpoint/2010/main" val="419267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実験結果</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9" name="コンテンツ プレースホルダー 2"/>
          <p:cNvSpPr txBox="1">
            <a:spLocks/>
          </p:cNvSpPr>
          <p:nvPr/>
        </p:nvSpPr>
        <p:spPr>
          <a:xfrm>
            <a:off x="822960" y="777197"/>
            <a:ext cx="8038943"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a:t>
            </a:r>
            <a:endParaRPr lang="en-US" altLang="ja-JP" dirty="0"/>
          </a:p>
          <a:p>
            <a:r>
              <a:rPr lang="ja-JP" altLang="en-US" dirty="0"/>
              <a:t>　　に対する勝率は収束していた．</a:t>
            </a:r>
          </a:p>
        </p:txBody>
      </p:sp>
      <p:sp>
        <p:nvSpPr>
          <p:cNvPr id="10" name="テキスト ボックス 9"/>
          <p:cNvSpPr txBox="1"/>
          <p:nvPr/>
        </p:nvSpPr>
        <p:spPr>
          <a:xfrm>
            <a:off x="2772249" y="2755851"/>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graphicFrame>
        <p:nvGraphicFramePr>
          <p:cNvPr id="13" name="グラフ 12"/>
          <p:cNvGraphicFramePr>
            <a:graphicFrameLocks/>
          </p:cNvGraphicFramePr>
          <p:nvPr>
            <p:extLst>
              <p:ext uri="{D42A27DB-BD31-4B8C-83A1-F6EECF244321}">
                <p14:modId xmlns:p14="http://schemas.microsoft.com/office/powerpoint/2010/main" val="1446462283"/>
              </p:ext>
            </p:extLst>
          </p:nvPr>
        </p:nvGraphicFramePr>
        <p:xfrm>
          <a:off x="1034493" y="3217516"/>
          <a:ext cx="7120734" cy="3210957"/>
        </p:xfrm>
        <a:graphic>
          <a:graphicData uri="http://schemas.openxmlformats.org/drawingml/2006/chart">
            <c:chart xmlns:c="http://schemas.openxmlformats.org/drawingml/2006/chart" xmlns:r="http://schemas.openxmlformats.org/officeDocument/2006/relationships" r:id="rId2"/>
          </a:graphicData>
        </a:graphic>
      </p:graphicFrame>
      <p:sp>
        <p:nvSpPr>
          <p:cNvPr id="15" name="二等辺三角形 14">
            <a:extLst>
              <a:ext uri="{FF2B5EF4-FFF2-40B4-BE49-F238E27FC236}">
                <a16:creationId xmlns:a16="http://schemas.microsoft.com/office/drawing/2014/main" id="{11D592AE-89A5-4D14-B11C-CCA625146E32}"/>
              </a:ext>
            </a:extLst>
          </p:cNvPr>
          <p:cNvSpPr/>
          <p:nvPr/>
        </p:nvSpPr>
        <p:spPr>
          <a:xfrm>
            <a:off x="5283929" y="4892546"/>
            <a:ext cx="287383" cy="243840"/>
          </a:xfrm>
          <a:prstGeom prst="triangle">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完全ランダム</a:t>
            </a:r>
            <a:endParaRPr kumimoji="1" lang="ja-JP" altLang="en-US" dirty="0"/>
          </a:p>
        </p:txBody>
      </p:sp>
      <p:sp>
        <p:nvSpPr>
          <p:cNvPr id="18" name="楕円 5">
            <a:extLst>
              <a:ext uri="{FF2B5EF4-FFF2-40B4-BE49-F238E27FC236}">
                <a16:creationId xmlns:a16="http://schemas.microsoft.com/office/drawing/2014/main" id="{F70F1D20-AA9C-4123-A3B8-76B1B189FC52}"/>
              </a:ext>
            </a:extLst>
          </p:cNvPr>
          <p:cNvSpPr/>
          <p:nvPr/>
        </p:nvSpPr>
        <p:spPr>
          <a:xfrm>
            <a:off x="5301890" y="5296814"/>
            <a:ext cx="251460" cy="262928"/>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ルーレット有り</a:t>
            </a:r>
            <a:endParaRPr kumimoji="1" lang="ja-JP" altLang="en-US" dirty="0"/>
          </a:p>
        </p:txBody>
      </p:sp>
      <p:sp>
        <p:nvSpPr>
          <p:cNvPr id="20" name="コンテンツ プレースホルダー 2"/>
          <p:cNvSpPr txBox="1">
            <a:spLocks/>
          </p:cNvSpPr>
          <p:nvPr/>
        </p:nvSpPr>
        <p:spPr>
          <a:xfrm>
            <a:off x="822960" y="1736947"/>
            <a:ext cx="8038943"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ルーレット選択を用いた方が完全ランダムに</a:t>
            </a:r>
            <a:endParaRPr lang="en-US" altLang="ja-JP" dirty="0"/>
          </a:p>
          <a:p>
            <a:r>
              <a:rPr lang="ja-JP" altLang="en-US" dirty="0"/>
              <a:t>　　プレイアウトを行うよりも</a:t>
            </a:r>
            <a:r>
              <a:rPr lang="ja-JP" altLang="en-US" dirty="0">
                <a:solidFill>
                  <a:srgbClr val="FF0000"/>
                </a:solidFill>
              </a:rPr>
              <a:t>常に勝率が高かった</a:t>
            </a:r>
            <a:r>
              <a:rPr lang="ja-JP" altLang="en-US" dirty="0"/>
              <a:t>．</a:t>
            </a:r>
          </a:p>
        </p:txBody>
      </p:sp>
      <p:sp>
        <p:nvSpPr>
          <p:cNvPr id="22" name="テキスト ボックス 21"/>
          <p:cNvSpPr txBox="1"/>
          <p:nvPr/>
        </p:nvSpPr>
        <p:spPr>
          <a:xfrm>
            <a:off x="2961471"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
        <p:nvSpPr>
          <p:cNvPr id="23" name="テキスト ボックス 22"/>
          <p:cNvSpPr txBox="1"/>
          <p:nvPr/>
        </p:nvSpPr>
        <p:spPr>
          <a:xfrm rot="16200000">
            <a:off x="-768978" y="4598967"/>
            <a:ext cx="3033413" cy="461665"/>
          </a:xfrm>
          <a:prstGeom prst="rect">
            <a:avLst/>
          </a:prstGeom>
          <a:noFill/>
        </p:spPr>
        <p:txBody>
          <a:bodyPr wrap="square" rtlCol="0">
            <a:spAutoFit/>
          </a:bodyPr>
          <a:lstStyle/>
          <a:p>
            <a:r>
              <a:rPr kumimoji="1" lang="ja-JP" altLang="en-US" sz="2400" dirty="0"/>
              <a:t>モンテカルロ法の勝率</a:t>
            </a:r>
          </a:p>
        </p:txBody>
      </p:sp>
      <p:sp>
        <p:nvSpPr>
          <p:cNvPr id="6" name="フリーフォーム 5"/>
          <p:cNvSpPr/>
          <p:nvPr/>
        </p:nvSpPr>
        <p:spPr>
          <a:xfrm>
            <a:off x="1736436" y="3915159"/>
            <a:ext cx="5218546" cy="1063241"/>
          </a:xfrm>
          <a:custGeom>
            <a:avLst/>
            <a:gdLst>
              <a:gd name="connsiteX0" fmla="*/ 0 w 5218546"/>
              <a:gd name="connsiteY0" fmla="*/ 1063241 h 1063241"/>
              <a:gd name="connsiteX1" fmla="*/ 120073 w 5218546"/>
              <a:gd name="connsiteY1" fmla="*/ 592186 h 1063241"/>
              <a:gd name="connsiteX2" fmla="*/ 350982 w 5218546"/>
              <a:gd name="connsiteY2" fmla="*/ 250441 h 1063241"/>
              <a:gd name="connsiteX3" fmla="*/ 1708728 w 5218546"/>
              <a:gd name="connsiteY3" fmla="*/ 38005 h 1063241"/>
              <a:gd name="connsiteX4" fmla="*/ 5218546 w 5218546"/>
              <a:gd name="connsiteY4" fmla="*/ 1059 h 1063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8546" h="1063241">
                <a:moveTo>
                  <a:pt x="0" y="1063241"/>
                </a:moveTo>
                <a:cubicBezTo>
                  <a:pt x="30788" y="895447"/>
                  <a:pt x="61576" y="727653"/>
                  <a:pt x="120073" y="592186"/>
                </a:cubicBezTo>
                <a:cubicBezTo>
                  <a:pt x="178570" y="456719"/>
                  <a:pt x="86206" y="342804"/>
                  <a:pt x="350982" y="250441"/>
                </a:cubicBezTo>
                <a:cubicBezTo>
                  <a:pt x="615758" y="158078"/>
                  <a:pt x="897467" y="79569"/>
                  <a:pt x="1708728" y="38005"/>
                </a:cubicBezTo>
                <a:cubicBezTo>
                  <a:pt x="2519989" y="-3559"/>
                  <a:pt x="3869267" y="-1250"/>
                  <a:pt x="5218546" y="1059"/>
                </a:cubicBezTo>
              </a:path>
            </a:pathLst>
          </a:custGeom>
          <a:noFill/>
          <a:ln w="38100">
            <a:solidFill>
              <a:schemeClr val="accent2"/>
            </a:solidFill>
            <a:prstDash val="sysDash"/>
          </a:ln>
        </p:spPr>
        <p:txBody>
          <a:bodyPr rtlCol="0" anchor="ctr"/>
          <a:lstStyle/>
          <a:p>
            <a:pPr algn="ctr"/>
            <a:endParaRPr kumimoji="1" lang="ja-JP" altLang="en-US"/>
          </a:p>
        </p:txBody>
      </p:sp>
      <p:sp>
        <p:nvSpPr>
          <p:cNvPr id="8" name="フリーフォーム 7"/>
          <p:cNvSpPr/>
          <p:nvPr/>
        </p:nvSpPr>
        <p:spPr>
          <a:xfrm>
            <a:off x="1745673" y="3722255"/>
            <a:ext cx="5190836" cy="868218"/>
          </a:xfrm>
          <a:custGeom>
            <a:avLst/>
            <a:gdLst>
              <a:gd name="connsiteX0" fmla="*/ 0 w 5190836"/>
              <a:gd name="connsiteY0" fmla="*/ 868218 h 868218"/>
              <a:gd name="connsiteX1" fmla="*/ 101600 w 5190836"/>
              <a:gd name="connsiteY1" fmla="*/ 424872 h 868218"/>
              <a:gd name="connsiteX2" fmla="*/ 360218 w 5190836"/>
              <a:gd name="connsiteY2" fmla="*/ 249381 h 868218"/>
              <a:gd name="connsiteX3" fmla="*/ 794327 w 5190836"/>
              <a:gd name="connsiteY3" fmla="*/ 138545 h 868218"/>
              <a:gd name="connsiteX4" fmla="*/ 1283854 w 5190836"/>
              <a:gd name="connsiteY4" fmla="*/ 55418 h 868218"/>
              <a:gd name="connsiteX5" fmla="*/ 5190836 w 5190836"/>
              <a:gd name="connsiteY5" fmla="*/ 0 h 86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0836" h="868218">
                <a:moveTo>
                  <a:pt x="0" y="868218"/>
                </a:moveTo>
                <a:cubicBezTo>
                  <a:pt x="20782" y="698114"/>
                  <a:pt x="41564" y="528011"/>
                  <a:pt x="101600" y="424872"/>
                </a:cubicBezTo>
                <a:cubicBezTo>
                  <a:pt x="161636" y="321733"/>
                  <a:pt x="244764" y="297102"/>
                  <a:pt x="360218" y="249381"/>
                </a:cubicBezTo>
                <a:cubicBezTo>
                  <a:pt x="475672" y="201660"/>
                  <a:pt x="640388" y="170872"/>
                  <a:pt x="794327" y="138545"/>
                </a:cubicBezTo>
                <a:cubicBezTo>
                  <a:pt x="948266" y="106218"/>
                  <a:pt x="551103" y="78509"/>
                  <a:pt x="1283854" y="55418"/>
                </a:cubicBezTo>
                <a:cubicBezTo>
                  <a:pt x="2016606" y="32327"/>
                  <a:pt x="3603721" y="16163"/>
                  <a:pt x="5190836" y="0"/>
                </a:cubicBezTo>
              </a:path>
            </a:pathLst>
          </a:custGeom>
          <a:noFill/>
          <a:ln w="38100">
            <a:solidFill>
              <a:schemeClr val="accent1"/>
            </a:solidFill>
            <a:prstDash val="sysDash"/>
          </a:ln>
        </p:spPr>
        <p:txBody>
          <a:bodyPr rtlCol="0" anchor="ctr"/>
          <a:lstStyle/>
          <a:p>
            <a:pPr algn="ctr"/>
            <a:endParaRPr kumimoji="1" lang="ja-JP" altLang="en-US"/>
          </a:p>
        </p:txBody>
      </p:sp>
      <p:cxnSp>
        <p:nvCxnSpPr>
          <p:cNvPr id="5" name="直線コネクタ 4"/>
          <p:cNvCxnSpPr/>
          <p:nvPr/>
        </p:nvCxnSpPr>
        <p:spPr>
          <a:xfrm>
            <a:off x="2961471" y="3460830"/>
            <a:ext cx="0" cy="2372811"/>
          </a:xfrm>
          <a:prstGeom prst="line">
            <a:avLst/>
          </a:prstGeom>
          <a:ln>
            <a:solidFill>
              <a:srgbClr val="00B050"/>
            </a:solidFill>
            <a:prstDash val="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8496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ルーレット選択のメリット</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grpSp>
        <p:nvGrpSpPr>
          <p:cNvPr id="5" name="グループ化 4"/>
          <p:cNvGrpSpPr/>
          <p:nvPr/>
        </p:nvGrpSpPr>
        <p:grpSpPr>
          <a:xfrm>
            <a:off x="822959" y="3395153"/>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2" name="コンテンツ プレースホルダー 2"/>
          <p:cNvSpPr txBox="1">
            <a:spLocks/>
          </p:cNvSpPr>
          <p:nvPr/>
        </p:nvSpPr>
        <p:spPr>
          <a:xfrm>
            <a:off x="822959" y="753893"/>
            <a:ext cx="7759726" cy="2028248"/>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完全にランダムにプレイアウトを行うよりも</a:t>
            </a:r>
            <a:endParaRPr lang="en-US" altLang="ja-JP" dirty="0"/>
          </a:p>
          <a:p>
            <a:r>
              <a:rPr lang="ja-JP" altLang="en-US" dirty="0"/>
              <a:t>無駄な手が減ると考えられるため，</a:t>
            </a:r>
            <a:endParaRPr lang="en-US" altLang="ja-JP" dirty="0"/>
          </a:p>
          <a:p>
            <a:r>
              <a:rPr lang="ja-JP" altLang="en-US" dirty="0"/>
              <a:t>プレイアウト終了まで読まなければならない盤面</a:t>
            </a:r>
            <a:endParaRPr lang="en-US" altLang="ja-JP" dirty="0"/>
          </a:p>
          <a:p>
            <a:r>
              <a:rPr lang="ja-JP" altLang="en-US" dirty="0"/>
              <a:t>の数は減ることが予想される．</a:t>
            </a:r>
          </a:p>
        </p:txBody>
      </p:sp>
      <p:sp>
        <p:nvSpPr>
          <p:cNvPr id="3" name="テキスト ボックス 2"/>
          <p:cNvSpPr txBox="1"/>
          <p:nvPr/>
        </p:nvSpPr>
        <p:spPr>
          <a:xfrm>
            <a:off x="137444" y="2871098"/>
            <a:ext cx="2880917" cy="400110"/>
          </a:xfrm>
          <a:prstGeom prst="rect">
            <a:avLst/>
          </a:prstGeom>
          <a:noFill/>
        </p:spPr>
        <p:txBody>
          <a:bodyPr wrap="none" rtlCol="0">
            <a:spAutoFit/>
          </a:bodyPr>
          <a:lstStyle/>
          <a:p>
            <a:r>
              <a:rPr kumimoji="1" lang="ja-JP" altLang="en-US" sz="2000" dirty="0"/>
              <a:t>完全にランダムの場合</a:t>
            </a:r>
            <a:r>
              <a:rPr kumimoji="1" lang="en-US" altLang="ja-JP" sz="2000" dirty="0"/>
              <a:t>…</a:t>
            </a:r>
            <a:endParaRPr kumimoji="1" lang="ja-JP" altLang="en-US" sz="2000" dirty="0"/>
          </a:p>
        </p:txBody>
      </p:sp>
      <p:sp>
        <p:nvSpPr>
          <p:cNvPr id="33" name="四角形: 角を丸くする 33">
            <a:extLst>
              <a:ext uri="{FF2B5EF4-FFF2-40B4-BE49-F238E27FC236}">
                <a16:creationId xmlns:a16="http://schemas.microsoft.com/office/drawing/2014/main" id="{53A89F8F-732F-4555-8E2F-F4E8D25ADC9D}"/>
              </a:ext>
            </a:extLst>
          </p:cNvPr>
          <p:cNvSpPr/>
          <p:nvPr/>
        </p:nvSpPr>
        <p:spPr>
          <a:xfrm>
            <a:off x="701413" y="3285972"/>
            <a:ext cx="1539092" cy="1514361"/>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73556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r>
              <a:rPr lang="ja-JP" altLang="en-US" dirty="0"/>
              <a:t>同じグリッドでも，操作の仕方によって手数が変わる．</a:t>
            </a:r>
            <a:endParaRPr lang="en-US" altLang="ja-JP" dirty="0"/>
          </a:p>
          <a:p>
            <a:r>
              <a:rPr lang="ja-JP" altLang="en-US" dirty="0"/>
              <a:t>　→最小の手数を求めたい</a:t>
            </a:r>
          </a:p>
        </p:txBody>
      </p:sp>
      <p:sp>
        <p:nvSpPr>
          <p:cNvPr id="8" name="正方形/長方形 7">
            <a:extLst>
              <a:ext uri="{FF2B5EF4-FFF2-40B4-BE49-F238E27FC236}">
                <a16:creationId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ルーレット選択のメリット</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grpSp>
        <p:nvGrpSpPr>
          <p:cNvPr id="5" name="グループ化 4"/>
          <p:cNvGrpSpPr/>
          <p:nvPr/>
        </p:nvGrpSpPr>
        <p:grpSpPr>
          <a:xfrm>
            <a:off x="822959" y="3395153"/>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2" name="コンテンツ プレースホルダー 2"/>
          <p:cNvSpPr txBox="1">
            <a:spLocks/>
          </p:cNvSpPr>
          <p:nvPr/>
        </p:nvSpPr>
        <p:spPr>
          <a:xfrm>
            <a:off x="822959" y="753893"/>
            <a:ext cx="7759726" cy="2028248"/>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完全にランダムにプレイアウトを行うよりも</a:t>
            </a:r>
            <a:endParaRPr lang="en-US" altLang="ja-JP" dirty="0"/>
          </a:p>
          <a:p>
            <a:r>
              <a:rPr lang="ja-JP" altLang="en-US" dirty="0"/>
              <a:t>無駄な手が減ると考えられるため，</a:t>
            </a:r>
            <a:endParaRPr lang="en-US" altLang="ja-JP" dirty="0"/>
          </a:p>
          <a:p>
            <a:r>
              <a:rPr lang="ja-JP" altLang="en-US" dirty="0"/>
              <a:t>プレイアウト終了まで読まなければならない盤面</a:t>
            </a:r>
            <a:endParaRPr lang="en-US" altLang="ja-JP" dirty="0"/>
          </a:p>
          <a:p>
            <a:r>
              <a:rPr lang="ja-JP" altLang="en-US" dirty="0"/>
              <a:t>の数は減ることが予想される．</a:t>
            </a:r>
          </a:p>
        </p:txBody>
      </p:sp>
      <p:sp>
        <p:nvSpPr>
          <p:cNvPr id="3" name="テキスト ボックス 2"/>
          <p:cNvSpPr txBox="1"/>
          <p:nvPr/>
        </p:nvSpPr>
        <p:spPr>
          <a:xfrm>
            <a:off x="137444" y="2871098"/>
            <a:ext cx="2880917" cy="400110"/>
          </a:xfrm>
          <a:prstGeom prst="rect">
            <a:avLst/>
          </a:prstGeom>
          <a:noFill/>
        </p:spPr>
        <p:txBody>
          <a:bodyPr wrap="none" rtlCol="0">
            <a:spAutoFit/>
          </a:bodyPr>
          <a:lstStyle/>
          <a:p>
            <a:r>
              <a:rPr kumimoji="1" lang="ja-JP" altLang="en-US" sz="2000" dirty="0"/>
              <a:t>完全にランダムの場合</a:t>
            </a:r>
            <a:r>
              <a:rPr kumimoji="1" lang="en-US" altLang="ja-JP" sz="2000" dirty="0"/>
              <a:t>…</a:t>
            </a:r>
            <a:endParaRPr kumimoji="1" lang="ja-JP" altLang="en-US" sz="2000" dirty="0"/>
          </a:p>
        </p:txBody>
      </p:sp>
      <p:sp>
        <p:nvSpPr>
          <p:cNvPr id="34" name="四角形: 角を丸くする 33">
            <a:extLst>
              <a:ext uri="{FF2B5EF4-FFF2-40B4-BE49-F238E27FC236}">
                <a16:creationId xmlns:a16="http://schemas.microsoft.com/office/drawing/2014/main" id="{53A89F8F-732F-4555-8E2F-F4E8D25ADC9D}"/>
              </a:ext>
            </a:extLst>
          </p:cNvPr>
          <p:cNvSpPr/>
          <p:nvPr/>
        </p:nvSpPr>
        <p:spPr>
          <a:xfrm rot="5400000">
            <a:off x="2321413" y="4870381"/>
            <a:ext cx="1539092" cy="22352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587749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ルーレット選択のメリット</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grpSp>
        <p:nvGrpSpPr>
          <p:cNvPr id="5" name="グループ化 4"/>
          <p:cNvGrpSpPr/>
          <p:nvPr/>
        </p:nvGrpSpPr>
        <p:grpSpPr>
          <a:xfrm>
            <a:off x="822959" y="3395153"/>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2" name="コンテンツ プレースホルダー 2"/>
          <p:cNvSpPr txBox="1">
            <a:spLocks/>
          </p:cNvSpPr>
          <p:nvPr/>
        </p:nvSpPr>
        <p:spPr>
          <a:xfrm>
            <a:off x="822959" y="753893"/>
            <a:ext cx="7759726" cy="2028248"/>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完全にランダムにプレイアウトを行うよりも</a:t>
            </a:r>
            <a:endParaRPr lang="en-US" altLang="ja-JP" dirty="0"/>
          </a:p>
          <a:p>
            <a:r>
              <a:rPr lang="ja-JP" altLang="en-US" dirty="0"/>
              <a:t>無駄な手が減ると考えられるため，</a:t>
            </a:r>
            <a:endParaRPr lang="en-US" altLang="ja-JP" dirty="0"/>
          </a:p>
          <a:p>
            <a:r>
              <a:rPr lang="ja-JP" altLang="en-US" dirty="0"/>
              <a:t>プレイアウト終了まで読まなければならない盤面</a:t>
            </a:r>
            <a:endParaRPr lang="en-US" altLang="ja-JP" dirty="0"/>
          </a:p>
          <a:p>
            <a:r>
              <a:rPr lang="ja-JP" altLang="en-US" dirty="0"/>
              <a:t>の数は減ることが予想される．</a:t>
            </a:r>
          </a:p>
        </p:txBody>
      </p:sp>
      <p:sp>
        <p:nvSpPr>
          <p:cNvPr id="3" name="テキスト ボックス 2"/>
          <p:cNvSpPr txBox="1"/>
          <p:nvPr/>
        </p:nvSpPr>
        <p:spPr>
          <a:xfrm>
            <a:off x="137444" y="2871098"/>
            <a:ext cx="2880917" cy="400110"/>
          </a:xfrm>
          <a:prstGeom prst="rect">
            <a:avLst/>
          </a:prstGeom>
          <a:noFill/>
        </p:spPr>
        <p:txBody>
          <a:bodyPr wrap="none" rtlCol="0">
            <a:spAutoFit/>
          </a:bodyPr>
          <a:lstStyle/>
          <a:p>
            <a:r>
              <a:rPr kumimoji="1" lang="ja-JP" altLang="en-US" sz="2000" dirty="0"/>
              <a:t>完全にランダムの場合</a:t>
            </a:r>
            <a:r>
              <a:rPr kumimoji="1" lang="en-US" altLang="ja-JP" sz="2000" dirty="0"/>
              <a:t>…</a:t>
            </a:r>
            <a:endParaRPr kumimoji="1" lang="ja-JP" altLang="en-US" sz="2000" dirty="0"/>
          </a:p>
        </p:txBody>
      </p:sp>
    </p:spTree>
    <p:extLst>
      <p:ext uri="{BB962C8B-B14F-4D97-AF65-F5344CB8AC3E}">
        <p14:creationId xmlns:p14="http://schemas.microsoft.com/office/powerpoint/2010/main" val="4285664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ルーレット選択のメリット</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grpSp>
        <p:nvGrpSpPr>
          <p:cNvPr id="5" name="グループ化 4"/>
          <p:cNvGrpSpPr/>
          <p:nvPr/>
        </p:nvGrpSpPr>
        <p:grpSpPr>
          <a:xfrm>
            <a:off x="822959" y="3395153"/>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2" name="コンテンツ プレースホルダー 2"/>
          <p:cNvSpPr txBox="1">
            <a:spLocks/>
          </p:cNvSpPr>
          <p:nvPr/>
        </p:nvSpPr>
        <p:spPr>
          <a:xfrm>
            <a:off x="822959" y="753893"/>
            <a:ext cx="7759726" cy="2028248"/>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完全にランダムにプレイアウトを行うよりも</a:t>
            </a:r>
            <a:endParaRPr lang="en-US" altLang="ja-JP" dirty="0"/>
          </a:p>
          <a:p>
            <a:r>
              <a:rPr lang="ja-JP" altLang="en-US" dirty="0"/>
              <a:t>無駄な手が減ると考えられるため，</a:t>
            </a:r>
            <a:endParaRPr lang="en-US" altLang="ja-JP" dirty="0"/>
          </a:p>
          <a:p>
            <a:r>
              <a:rPr lang="ja-JP" altLang="en-US" dirty="0"/>
              <a:t>プレイアウト終了まで読まなければならない盤面</a:t>
            </a:r>
            <a:endParaRPr lang="en-US" altLang="ja-JP" dirty="0"/>
          </a:p>
          <a:p>
            <a:r>
              <a:rPr lang="ja-JP" altLang="en-US" dirty="0"/>
              <a:t>の数は減ることが予想される．</a:t>
            </a:r>
          </a:p>
        </p:txBody>
      </p:sp>
      <p:sp>
        <p:nvSpPr>
          <p:cNvPr id="3" name="テキスト ボックス 2"/>
          <p:cNvSpPr txBox="1"/>
          <p:nvPr/>
        </p:nvSpPr>
        <p:spPr>
          <a:xfrm>
            <a:off x="137444" y="2871098"/>
            <a:ext cx="2880917" cy="400110"/>
          </a:xfrm>
          <a:prstGeom prst="rect">
            <a:avLst/>
          </a:prstGeom>
          <a:noFill/>
        </p:spPr>
        <p:txBody>
          <a:bodyPr wrap="none" rtlCol="0">
            <a:spAutoFit/>
          </a:bodyPr>
          <a:lstStyle/>
          <a:p>
            <a:r>
              <a:rPr kumimoji="1" lang="ja-JP" altLang="en-US" sz="2000" dirty="0"/>
              <a:t>完全にランダムの場合</a:t>
            </a:r>
            <a:r>
              <a:rPr kumimoji="1" lang="en-US" altLang="ja-JP" sz="2000" dirty="0"/>
              <a:t>…</a:t>
            </a:r>
            <a:endParaRPr kumimoji="1" lang="ja-JP" altLang="en-US" sz="2000" dirty="0"/>
          </a:p>
        </p:txBody>
      </p:sp>
      <p:sp>
        <p:nvSpPr>
          <p:cNvPr id="33" name="テキスト ボックス 32"/>
          <p:cNvSpPr txBox="1"/>
          <p:nvPr/>
        </p:nvSpPr>
        <p:spPr>
          <a:xfrm>
            <a:off x="1054598" y="4727404"/>
            <a:ext cx="2776722" cy="584775"/>
          </a:xfrm>
          <a:prstGeom prst="rect">
            <a:avLst/>
          </a:prstGeom>
          <a:solidFill>
            <a:schemeClr val="bg1"/>
          </a:solidFill>
          <a:ln w="38100">
            <a:solidFill>
              <a:schemeClr val="tx1"/>
            </a:solidFill>
          </a:ln>
        </p:spPr>
        <p:txBody>
          <a:bodyPr wrap="none" rtlCol="0">
            <a:spAutoFit/>
          </a:bodyPr>
          <a:lstStyle/>
          <a:p>
            <a:r>
              <a:rPr lang="ja-JP" altLang="en-US" sz="3200" dirty="0"/>
              <a:t>あまり進まない</a:t>
            </a:r>
            <a:endParaRPr kumimoji="1" lang="en-US" altLang="ja-JP" sz="3200" dirty="0"/>
          </a:p>
        </p:txBody>
      </p:sp>
      <p:sp>
        <p:nvSpPr>
          <p:cNvPr id="38" name="下矢印 72">
            <a:extLst>
              <a:ext uri="{FF2B5EF4-FFF2-40B4-BE49-F238E27FC236}">
                <a16:creationId xmlns:a16="http://schemas.microsoft.com/office/drawing/2014/main" id="{9D5C5BD4-0A69-4FC6-AE18-E01F50F89DDF}"/>
              </a:ext>
            </a:extLst>
          </p:cNvPr>
          <p:cNvSpPr/>
          <p:nvPr/>
        </p:nvSpPr>
        <p:spPr>
          <a:xfrm>
            <a:off x="6251519" y="4765735"/>
            <a:ext cx="826986" cy="7409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722813" y="5723609"/>
            <a:ext cx="3884397" cy="461665"/>
          </a:xfrm>
          <a:prstGeom prst="rect">
            <a:avLst/>
          </a:prstGeom>
          <a:noFill/>
          <a:ln>
            <a:solidFill>
              <a:schemeClr val="tx1"/>
            </a:solidFill>
          </a:ln>
        </p:spPr>
        <p:txBody>
          <a:bodyPr wrap="none" rtlCol="0">
            <a:spAutoFit/>
          </a:bodyPr>
          <a:lstStyle/>
          <a:p>
            <a:r>
              <a:rPr lang="ja-JP" altLang="en-US" sz="2400" dirty="0">
                <a:solidFill>
                  <a:srgbClr val="FF0000"/>
                </a:solidFill>
              </a:rPr>
              <a:t>プレイアウトが早く終わりそう</a:t>
            </a:r>
            <a:endParaRPr kumimoji="1" lang="en-US" altLang="ja-JP" sz="2400" dirty="0">
              <a:solidFill>
                <a:srgbClr val="FF0000"/>
              </a:solidFill>
            </a:endParaRPr>
          </a:p>
        </p:txBody>
      </p:sp>
      <p:grpSp>
        <p:nvGrpSpPr>
          <p:cNvPr id="6" name="グループ化 5"/>
          <p:cNvGrpSpPr/>
          <p:nvPr/>
        </p:nvGrpSpPr>
        <p:grpSpPr>
          <a:xfrm>
            <a:off x="4142374" y="3748194"/>
            <a:ext cx="4971386" cy="850930"/>
            <a:chOff x="4142374" y="3748194"/>
            <a:chExt cx="4971386" cy="850930"/>
          </a:xfrm>
        </p:grpSpPr>
        <p:sp>
          <p:nvSpPr>
            <p:cNvPr id="37" name="テキスト ボックス 36"/>
            <p:cNvSpPr txBox="1"/>
            <p:nvPr/>
          </p:nvSpPr>
          <p:spPr>
            <a:xfrm>
              <a:off x="4216265" y="4137459"/>
              <a:ext cx="4897495" cy="461665"/>
            </a:xfrm>
            <a:prstGeom prst="rect">
              <a:avLst/>
            </a:prstGeom>
            <a:noFill/>
            <a:ln>
              <a:solidFill>
                <a:schemeClr val="tx1"/>
              </a:solidFill>
            </a:ln>
          </p:spPr>
          <p:txBody>
            <a:bodyPr wrap="none" rtlCol="0">
              <a:spAutoFit/>
            </a:bodyPr>
            <a:lstStyle/>
            <a:p>
              <a:r>
                <a:rPr lang="ja-JP" altLang="en-US" sz="2400" dirty="0"/>
                <a:t>領地を増やす手を選ぶ確率を上げる</a:t>
              </a:r>
              <a:endParaRPr kumimoji="1" lang="en-US" altLang="ja-JP" sz="2400" dirty="0"/>
            </a:p>
          </p:txBody>
        </p:sp>
        <p:sp>
          <p:nvSpPr>
            <p:cNvPr id="36" name="テキスト ボックス 35"/>
            <p:cNvSpPr txBox="1"/>
            <p:nvPr/>
          </p:nvSpPr>
          <p:spPr>
            <a:xfrm>
              <a:off x="4142374" y="3748194"/>
              <a:ext cx="2093843" cy="461665"/>
            </a:xfrm>
            <a:prstGeom prst="rect">
              <a:avLst/>
            </a:prstGeom>
            <a:solidFill>
              <a:schemeClr val="bg1">
                <a:lumMod val="95000"/>
              </a:schemeClr>
            </a:solidFill>
            <a:ln>
              <a:solidFill>
                <a:schemeClr val="tx1"/>
              </a:solidFill>
            </a:ln>
          </p:spPr>
          <p:txBody>
            <a:bodyPr wrap="none" rtlCol="0">
              <a:spAutoFit/>
            </a:bodyPr>
            <a:lstStyle/>
            <a:p>
              <a:r>
                <a:rPr lang="ja-JP" altLang="en-US" sz="2400" dirty="0"/>
                <a:t>ルーレット選択</a:t>
              </a:r>
              <a:endParaRPr kumimoji="1" lang="en-US" altLang="ja-JP" sz="2400" dirty="0"/>
            </a:p>
          </p:txBody>
        </p:sp>
      </p:grpSp>
    </p:spTree>
    <p:extLst>
      <p:ext uri="{BB962C8B-B14F-4D97-AF65-F5344CB8AC3E}">
        <p14:creationId xmlns:p14="http://schemas.microsoft.com/office/powerpoint/2010/main" val="150965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up)">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8" grpId="0" animBg="1"/>
      <p:bldP spid="3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a:t>
            </a:r>
          </a:p>
        </p:txBody>
      </p:sp>
      <p:sp>
        <p:nvSpPr>
          <p:cNvPr id="3" name="コンテンツ プレースホルダー 2"/>
          <p:cNvSpPr>
            <a:spLocks noGrp="1"/>
          </p:cNvSpPr>
          <p:nvPr>
            <p:ph idx="1"/>
          </p:nvPr>
        </p:nvSpPr>
        <p:spPr>
          <a:xfrm>
            <a:off x="822960" y="758815"/>
            <a:ext cx="7649832" cy="1958874"/>
          </a:xfrm>
        </p:spPr>
        <p:txBody>
          <a:bodyPr>
            <a:noAutofit/>
          </a:bodyPr>
          <a:lstStyle/>
          <a:p>
            <a:r>
              <a:rPr kumimoji="1" lang="ja-JP" altLang="en-US" dirty="0"/>
              <a:t>以下の条件で</a:t>
            </a:r>
            <a:r>
              <a:rPr kumimoji="1" lang="ja-JP" altLang="en-US" dirty="0">
                <a:solidFill>
                  <a:srgbClr val="00B050"/>
                </a:solidFill>
              </a:rPr>
              <a:t>盤面のマスの数</a:t>
            </a:r>
            <a:r>
              <a:rPr kumimoji="1" lang="ja-JP" altLang="en-US" dirty="0"/>
              <a:t>を変えながら</a:t>
            </a:r>
            <a:endParaRPr kumimoji="1" lang="en-US" altLang="ja-JP" dirty="0"/>
          </a:p>
          <a:p>
            <a:r>
              <a:rPr kumimoji="1" lang="en-US" altLang="ja-JP" dirty="0"/>
              <a:t>500</a:t>
            </a:r>
            <a:r>
              <a:rPr kumimoji="1" lang="ja-JP" altLang="en-US" dirty="0"/>
              <a:t>種類の初期盤面に対して，一回のプレイアウトを行う際に，平均して</a:t>
            </a:r>
            <a:r>
              <a:rPr kumimoji="1" lang="ja-JP" altLang="en-US" dirty="0">
                <a:solidFill>
                  <a:srgbClr val="FF0000"/>
                </a:solidFill>
              </a:rPr>
              <a:t>何手分の盤面を読む必要があるのか</a:t>
            </a:r>
            <a:r>
              <a:rPr kumimoji="1" lang="ja-JP" altLang="en-US" dirty="0"/>
              <a:t>を記録した．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graphicFrame>
        <p:nvGraphicFramePr>
          <p:cNvPr id="8" name="表 7"/>
          <p:cNvGraphicFramePr>
            <a:graphicFrameLocks noGrp="1"/>
          </p:cNvGraphicFramePr>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a16="http://schemas.microsoft.com/office/drawing/2014/main" val="20000"/>
                    </a:ext>
                  </a:extLst>
                </a:gridCol>
                <a:gridCol w="4491097">
                  <a:extLst>
                    <a:ext uri="{9D8B030D-6E8A-4147-A177-3AD203B41FA5}">
                      <a16:colId xmlns:a16="http://schemas.microsoft.com/office/drawing/2014/main"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a16="http://schemas.microsoft.com/office/drawing/2014/main"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mc:AlternateContent xmlns:mc="http://schemas.openxmlformats.org/markup-compatibility/2006" xmlns:a14="http://schemas.microsoft.com/office/drawing/2010/main">
        <mc:Choice Requires="a14">
          <p:graphicFrame>
            <p:nvGraphicFramePr>
              <p:cNvPr id="10" name="表 9"/>
              <p:cNvGraphicFramePr>
                <a:graphicFrameLocks noGrp="1"/>
              </p:cNvGraphicFramePr>
              <p:nvPr>
                <p:extLst>
                  <p:ext uri="{D42A27DB-BD31-4B8C-83A1-F6EECF244321}">
                    <p14:modId xmlns:p14="http://schemas.microsoft.com/office/powerpoint/2010/main" val="15966307"/>
                  </p:ext>
                </p:extLst>
              </p:nvPr>
            </p:nvGraphicFramePr>
            <p:xfrm>
              <a:off x="1560513" y="2532259"/>
              <a:ext cx="6096000" cy="115824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89418">
                    <a:tc>
                      <a:txBody>
                        <a:bodyPr/>
                        <a:lstStyle/>
                        <a:p>
                          <a:pPr algn="ctr"/>
                          <a:r>
                            <a:rPr kumimoji="1" lang="ja-JP" altLang="en-US" sz="3200" b="0" i="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b="0" i="0" smtClean="0">
                                  <a:latin typeface="Cambria Math" panose="02040503050406030204" pitchFamily="18" charset="0"/>
                                </a:rPr>
                                <m:t>6</m:t>
                              </m:r>
                            </m:oMath>
                          </a14:m>
                          <a:r>
                            <a:rPr kumimoji="1" lang="ja-JP" altLang="en-US" sz="3200" b="0" i="0" dirty="0"/>
                            <a:t>色</a:t>
                          </a:r>
                          <a:endParaRPr kumimoji="1" lang="en-US" altLang="ja-JP" sz="3200" b="0" i="0" dirty="0"/>
                        </a:p>
                      </a:txBody>
                      <a:tcPr/>
                    </a:tc>
                    <a:extLst>
                      <a:ext uri="{0D108BD9-81ED-4DB2-BD59-A6C34878D82A}">
                        <a16:rowId xmlns:a16="http://schemas.microsoft.com/office/drawing/2014/main"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dirty="0"/>
                            <a:t>なし</a:t>
                          </a:r>
                          <a:endParaRPr kumimoji="1" lang="en-US" altLang="ja-JP" sz="3200" dirty="0"/>
                        </a:p>
                      </a:txBody>
                      <a:tcPr/>
                    </a:tc>
                    <a:extLst>
                      <a:ext uri="{0D108BD9-81ED-4DB2-BD59-A6C34878D82A}">
                        <a16:rowId xmlns:a16="http://schemas.microsoft.com/office/drawing/2014/main" val="1759249878"/>
                      </a:ext>
                    </a:extLst>
                  </a:tr>
                </a:tbl>
              </a:graphicData>
            </a:graphic>
          </p:graphicFrame>
        </mc:Choice>
        <mc:Fallback xmlns="">
          <p:graphicFrame>
            <p:nvGraphicFramePr>
              <p:cNvPr id="10" name="表 9"/>
              <p:cNvGraphicFramePr>
                <a:graphicFrameLocks noGrp="1"/>
              </p:cNvGraphicFramePr>
              <p:nvPr>
                <p:extLst>
                  <p:ext uri="{D42A27DB-BD31-4B8C-83A1-F6EECF244321}">
                    <p14:modId xmlns:p14="http://schemas.microsoft.com/office/powerpoint/2010/main" val="15966307"/>
                  </p:ext>
                </p:extLst>
              </p:nvPr>
            </p:nvGraphicFramePr>
            <p:xfrm>
              <a:off x="1560513" y="2532259"/>
              <a:ext cx="6096000" cy="1158240"/>
            </p:xfrm>
            <a:graphic>
              <a:graphicData uri="http://schemas.openxmlformats.org/drawingml/2006/table">
                <a:tbl>
                  <a:tblPr firstRow="1" bandRow="1">
                    <a:tableStyleId>{69CF1AB2-1976-4502-BF36-3FF5EA218861}</a:tableStyleId>
                  </a:tblPr>
                  <a:tblGrid>
                    <a:gridCol w="3048000">
                      <a:extLst>
                        <a:ext uri="{9D8B030D-6E8A-4147-A177-3AD203B41FA5}">
                          <a16:colId xmlns="" xmlns:a16="http://schemas.microsoft.com/office/drawing/2014/main" xmlns:a14="http://schemas.microsoft.com/office/drawing/2010/main" val="20000"/>
                        </a:ext>
                      </a:extLst>
                    </a:gridCol>
                    <a:gridCol w="3048000">
                      <a:extLst>
                        <a:ext uri="{9D8B030D-6E8A-4147-A177-3AD203B41FA5}">
                          <a16:colId xmlns="" xmlns:a16="http://schemas.microsoft.com/office/drawing/2014/main" xmlns:a14="http://schemas.microsoft.com/office/drawing/2010/main" val="20001"/>
                        </a:ext>
                      </a:extLst>
                    </a:gridCol>
                  </a:tblGrid>
                  <a:tr h="579120">
                    <a:tc>
                      <a:txBody>
                        <a:bodyPr/>
                        <a:lstStyle/>
                        <a:p>
                          <a:pPr algn="ctr"/>
                          <a:r>
                            <a:rPr kumimoji="1" lang="ja-JP" altLang="en-US" sz="3200" b="0" i="0" dirty="0"/>
                            <a:t>色の数</a:t>
                          </a:r>
                        </a:p>
                      </a:txBody>
                      <a:tcPr/>
                    </a:tc>
                    <a:tc>
                      <a:txBody>
                        <a:bodyPr/>
                        <a:lstStyle/>
                        <a:p>
                          <a:endParaRPr lang="ja-JP"/>
                        </a:p>
                      </a:txBody>
                      <a:tcPr>
                        <a:blipFill rotWithShape="0">
                          <a:blip r:embed="rId2"/>
                          <a:stretch>
                            <a:fillRect l="-100400" t="-17708" r="-600" b="-128125"/>
                          </a:stretch>
                        </a:blipFill>
                      </a:tcPr>
                    </a:tc>
                    <a:extLst>
                      <a:ext uri="{0D108BD9-81ED-4DB2-BD59-A6C34878D82A}">
                        <a16:rowId xmlns="" xmlns:a16="http://schemas.microsoft.com/office/drawing/2014/main"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dirty="0" smtClean="0"/>
                            <a:t>なし</a:t>
                          </a:r>
                          <a:endParaRPr kumimoji="1" lang="en-US" altLang="ja-JP" sz="3200" dirty="0"/>
                        </a:p>
                      </a:txBody>
                      <a:tcPr/>
                    </a:tc>
                    <a:extLst>
                      <a:ext uri="{0D108BD9-81ED-4DB2-BD59-A6C34878D82A}">
                        <a16:rowId xmlns="" xmlns:a16="http://schemas.microsoft.com/office/drawing/2014/main" xmlns:a14="http://schemas.microsoft.com/office/drawing/2010/main" val="1759249878"/>
                      </a:ext>
                    </a:extLst>
                  </a:tr>
                </a:tbl>
              </a:graphicData>
            </a:graphic>
          </p:graphicFrame>
        </mc:Fallback>
      </mc:AlternateContent>
    </p:spTree>
    <p:extLst>
      <p:ext uri="{BB962C8B-B14F-4D97-AF65-F5344CB8AC3E}">
        <p14:creationId xmlns:p14="http://schemas.microsoft.com/office/powerpoint/2010/main" val="4171156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グラフ 18"/>
          <p:cNvGraphicFramePr>
            <a:graphicFrameLocks/>
          </p:cNvGraphicFramePr>
          <p:nvPr>
            <p:extLst>
              <p:ext uri="{D42A27DB-BD31-4B8C-83A1-F6EECF244321}">
                <p14:modId xmlns:p14="http://schemas.microsoft.com/office/powerpoint/2010/main" val="620900878"/>
              </p:ext>
            </p:extLst>
          </p:nvPr>
        </p:nvGraphicFramePr>
        <p:xfrm>
          <a:off x="1114425" y="2834123"/>
          <a:ext cx="6915150" cy="3502139"/>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p:cNvSpPr>
            <a:spLocks noGrp="1"/>
          </p:cNvSpPr>
          <p:nvPr>
            <p:ph type="title"/>
          </p:nvPr>
        </p:nvSpPr>
        <p:spPr/>
        <p:txBody>
          <a:bodyPr/>
          <a:lstStyle/>
          <a:p>
            <a:r>
              <a:rPr lang="ja-JP" altLang="en-US" dirty="0"/>
              <a:t>実験結果</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p:sp>
        <p:nvSpPr>
          <p:cNvPr id="6" name="コンテンツ プレースホルダー 2"/>
          <p:cNvSpPr>
            <a:spLocks noGrp="1"/>
          </p:cNvSpPr>
          <p:nvPr>
            <p:ph idx="1"/>
          </p:nvPr>
        </p:nvSpPr>
        <p:spPr>
          <a:xfrm>
            <a:off x="822959" y="758816"/>
            <a:ext cx="8038938" cy="875431"/>
          </a:xfrm>
        </p:spPr>
        <p:txBody>
          <a:bodyPr>
            <a:normAutofit fontScale="92500" lnSpcReduction="10000"/>
          </a:bodyPr>
          <a:lstStyle/>
          <a:p>
            <a:r>
              <a:rPr kumimoji="1" lang="ja-JP" altLang="en-US" dirty="0"/>
              <a:t>ルーレット選択を用いると</a:t>
            </a:r>
            <a:r>
              <a:rPr kumimoji="1" lang="ja-JP" altLang="en-US" dirty="0">
                <a:solidFill>
                  <a:srgbClr val="FF0000"/>
                </a:solidFill>
              </a:rPr>
              <a:t>読まなければならない盤面</a:t>
            </a:r>
            <a:endParaRPr kumimoji="1" lang="en-US" altLang="ja-JP" dirty="0">
              <a:solidFill>
                <a:srgbClr val="FF0000"/>
              </a:solidFill>
            </a:endParaRPr>
          </a:p>
          <a:p>
            <a:r>
              <a:rPr kumimoji="1" lang="ja-JP" altLang="en-US" dirty="0">
                <a:solidFill>
                  <a:srgbClr val="FF0000"/>
                </a:solidFill>
              </a:rPr>
              <a:t>の数は減る</a:t>
            </a:r>
            <a:r>
              <a:rPr kumimoji="1" lang="ja-JP" altLang="en-US" dirty="0"/>
              <a:t>．</a:t>
            </a:r>
          </a:p>
        </p:txBody>
      </p:sp>
      <p:sp>
        <p:nvSpPr>
          <p:cNvPr id="9" name="コンテンツ プレースホルダー 2"/>
          <p:cNvSpPr txBox="1">
            <a:spLocks/>
          </p:cNvSpPr>
          <p:nvPr/>
        </p:nvSpPr>
        <p:spPr>
          <a:xfrm>
            <a:off x="822954" y="1593073"/>
            <a:ext cx="8038943"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endParaRPr lang="ja-JP" altLang="en-US" dirty="0"/>
          </a:p>
        </p:txBody>
      </p:sp>
      <p:sp>
        <p:nvSpPr>
          <p:cNvPr id="10" name="テキスト ボックス 9"/>
          <p:cNvSpPr txBox="1"/>
          <p:nvPr/>
        </p:nvSpPr>
        <p:spPr>
          <a:xfrm>
            <a:off x="1194522" y="2372458"/>
            <a:ext cx="6754957" cy="461665"/>
          </a:xfrm>
          <a:prstGeom prst="rect">
            <a:avLst/>
          </a:prstGeom>
          <a:noFill/>
        </p:spPr>
        <p:txBody>
          <a:bodyPr wrap="square" rtlCol="0">
            <a:spAutoFit/>
          </a:bodyPr>
          <a:lstStyle/>
          <a:p>
            <a:r>
              <a:rPr lang="ja-JP" altLang="en-US" sz="2400" dirty="0"/>
              <a:t>盤面のマスの数とプレイアウトに必要な盤面の関係</a:t>
            </a:r>
            <a:endParaRPr kumimoji="1" lang="ja-JP" altLang="en-US" sz="2400" dirty="0"/>
          </a:p>
        </p:txBody>
      </p:sp>
      <p:sp>
        <p:nvSpPr>
          <p:cNvPr id="14" name="テキスト ボックス 13"/>
          <p:cNvSpPr txBox="1"/>
          <p:nvPr/>
        </p:nvSpPr>
        <p:spPr>
          <a:xfrm rot="16200000">
            <a:off x="-1161426" y="4169693"/>
            <a:ext cx="3720705" cy="830997"/>
          </a:xfrm>
          <a:prstGeom prst="rect">
            <a:avLst/>
          </a:prstGeom>
          <a:noFill/>
        </p:spPr>
        <p:txBody>
          <a:bodyPr wrap="square" rtlCol="0">
            <a:spAutoFit/>
          </a:bodyPr>
          <a:lstStyle/>
          <a:p>
            <a:r>
              <a:rPr lang="ja-JP" altLang="en-US" sz="2400" dirty="0"/>
              <a:t>読まなければならない盤面の数の平均値</a:t>
            </a:r>
            <a:endParaRPr kumimoji="1" lang="ja-JP" altLang="en-US" sz="2400" dirty="0"/>
          </a:p>
        </p:txBody>
      </p:sp>
      <p:sp>
        <p:nvSpPr>
          <p:cNvPr id="15" name="下矢印 72">
            <a:extLst>
              <a:ext uri="{FF2B5EF4-FFF2-40B4-BE49-F238E27FC236}">
                <a16:creationId xmlns:a16="http://schemas.microsoft.com/office/drawing/2014/main" id="{9D5C5BD4-0A69-4FC6-AE18-E01F50F89DDF}"/>
              </a:ext>
            </a:extLst>
          </p:cNvPr>
          <p:cNvSpPr/>
          <p:nvPr/>
        </p:nvSpPr>
        <p:spPr>
          <a:xfrm rot="16200000">
            <a:off x="324025" y="184945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4AA50F6C-1A65-4ECE-BE58-3776BDAFE1BE}"/>
              </a:ext>
            </a:extLst>
          </p:cNvPr>
          <p:cNvSpPr txBox="1"/>
          <p:nvPr/>
        </p:nvSpPr>
        <p:spPr>
          <a:xfrm>
            <a:off x="3434226" y="6336262"/>
            <a:ext cx="2275548" cy="461665"/>
          </a:xfrm>
          <a:prstGeom prst="rect">
            <a:avLst/>
          </a:prstGeom>
          <a:noFill/>
        </p:spPr>
        <p:txBody>
          <a:bodyPr wrap="square" rtlCol="0">
            <a:spAutoFit/>
          </a:bodyPr>
          <a:lstStyle/>
          <a:p>
            <a:r>
              <a:rPr lang="ja-JP" altLang="en-US" sz="2400" dirty="0"/>
              <a:t>盤面のマスの数</a:t>
            </a:r>
            <a:endParaRPr kumimoji="1" lang="ja-JP" altLang="en-US" sz="2400" dirty="0"/>
          </a:p>
        </p:txBody>
      </p:sp>
      <p:sp>
        <p:nvSpPr>
          <p:cNvPr id="11" name="二等辺三角形 10">
            <a:extLst>
              <a:ext uri="{FF2B5EF4-FFF2-40B4-BE49-F238E27FC236}">
                <a16:creationId xmlns:a16="http://schemas.microsoft.com/office/drawing/2014/main" id="{11D592AE-89A5-4D14-B11C-CCA625146E32}"/>
              </a:ext>
            </a:extLst>
          </p:cNvPr>
          <p:cNvSpPr/>
          <p:nvPr/>
        </p:nvSpPr>
        <p:spPr>
          <a:xfrm>
            <a:off x="5947215" y="4855601"/>
            <a:ext cx="287383" cy="243840"/>
          </a:xfrm>
          <a:prstGeom prst="triangle">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1D4B7164-57EA-4AA1-9A9A-EECE7BB2DA75}"/>
              </a:ext>
            </a:extLst>
          </p:cNvPr>
          <p:cNvSpPr txBox="1"/>
          <p:nvPr/>
        </p:nvSpPr>
        <p:spPr>
          <a:xfrm>
            <a:off x="6233888" y="4792855"/>
            <a:ext cx="2132872" cy="369332"/>
          </a:xfrm>
          <a:prstGeom prst="rect">
            <a:avLst/>
          </a:prstGeom>
          <a:noFill/>
        </p:spPr>
        <p:txBody>
          <a:bodyPr wrap="square" rtlCol="0">
            <a:spAutoFit/>
          </a:bodyPr>
          <a:lstStyle/>
          <a:p>
            <a:r>
              <a:rPr lang="ja-JP" altLang="en-US" dirty="0"/>
              <a:t>完全ランダム</a:t>
            </a:r>
            <a:endParaRPr kumimoji="1" lang="ja-JP" altLang="en-US" dirty="0"/>
          </a:p>
        </p:txBody>
      </p:sp>
      <p:sp>
        <p:nvSpPr>
          <p:cNvPr id="13" name="楕円 5">
            <a:extLst>
              <a:ext uri="{FF2B5EF4-FFF2-40B4-BE49-F238E27FC236}">
                <a16:creationId xmlns:a16="http://schemas.microsoft.com/office/drawing/2014/main" id="{F70F1D20-AA9C-4123-A3B8-76B1B189FC52}"/>
              </a:ext>
            </a:extLst>
          </p:cNvPr>
          <p:cNvSpPr/>
          <p:nvPr/>
        </p:nvSpPr>
        <p:spPr>
          <a:xfrm>
            <a:off x="5965176" y="5259869"/>
            <a:ext cx="251460" cy="262928"/>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6BDA310D-BA26-485C-92A8-30235A4EFA3C}"/>
              </a:ext>
            </a:extLst>
          </p:cNvPr>
          <p:cNvSpPr txBox="1"/>
          <p:nvPr/>
        </p:nvSpPr>
        <p:spPr>
          <a:xfrm>
            <a:off x="6233888" y="5221690"/>
            <a:ext cx="2132872" cy="369332"/>
          </a:xfrm>
          <a:prstGeom prst="rect">
            <a:avLst/>
          </a:prstGeom>
          <a:noFill/>
        </p:spPr>
        <p:txBody>
          <a:bodyPr wrap="square" rtlCol="0">
            <a:spAutoFit/>
          </a:bodyPr>
          <a:lstStyle/>
          <a:p>
            <a:r>
              <a:rPr lang="ja-JP" altLang="en-US" dirty="0"/>
              <a:t>ルーレット有り</a:t>
            </a:r>
            <a:endParaRPr kumimoji="1" lang="ja-JP" altLang="en-US" dirty="0"/>
          </a:p>
        </p:txBody>
      </p:sp>
      <p:sp>
        <p:nvSpPr>
          <p:cNvPr id="20" name="コンテンツ プレースホルダー 2"/>
          <p:cNvSpPr txBox="1">
            <a:spLocks/>
          </p:cNvSpPr>
          <p:nvPr/>
        </p:nvSpPr>
        <p:spPr>
          <a:xfrm>
            <a:off x="822959" y="1798921"/>
            <a:ext cx="8038938" cy="471165"/>
          </a:xfrm>
          <a:prstGeom prst="rect">
            <a:avLst/>
          </a:prstGeom>
        </p:spPr>
        <p:txBody>
          <a:bodyPr vert="horz" lIns="0" tIns="45720" rIns="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ルーレット選択は</a:t>
            </a:r>
            <a:r>
              <a:rPr lang="ja-JP" altLang="en-US" dirty="0">
                <a:solidFill>
                  <a:srgbClr val="FF0000"/>
                </a:solidFill>
              </a:rPr>
              <a:t>計算量の削減にも貢献できそう</a:t>
            </a:r>
            <a:r>
              <a:rPr lang="ja-JP" altLang="en-US" dirty="0"/>
              <a:t>．</a:t>
            </a:r>
          </a:p>
        </p:txBody>
      </p:sp>
    </p:spTree>
    <p:extLst>
      <p:ext uri="{BB962C8B-B14F-4D97-AF65-F5344CB8AC3E}">
        <p14:creationId xmlns:p14="http://schemas.microsoft.com/office/powerpoint/2010/main" val="110838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5" grpId="0" animBg="1"/>
      <p:bldP spid="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ルーレット選択のデメリット</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下矢印 11"/>
          <p:cNvSpPr/>
          <p:nvPr/>
        </p:nvSpPr>
        <p:spPr>
          <a:xfrm rot="15913345">
            <a:off x="6688131" y="4356703"/>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a:p>
        </p:txBody>
      </p:sp>
      <p:sp>
        <p:nvSpPr>
          <p:cNvPr id="44" name="四角形: 角を丸くする 33">
            <a:extLst>
              <a:ext uri="{FF2B5EF4-FFF2-40B4-BE49-F238E27FC236}">
                <a16:creationId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6" name="コンテンツ プレースホルダー 2"/>
          <p:cNvSpPr txBox="1">
            <a:spLocks/>
          </p:cNvSpPr>
          <p:nvPr/>
        </p:nvSpPr>
        <p:spPr>
          <a:xfrm>
            <a:off x="822960" y="770486"/>
            <a:ext cx="7759726"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1</a:t>
            </a:r>
            <a:r>
              <a:rPr lang="ja-JP" altLang="en-US" dirty="0"/>
              <a:t>手進めるたびに，色ごとに自分の領地が何マス</a:t>
            </a:r>
            <a:endParaRPr lang="en-US" altLang="ja-JP" dirty="0"/>
          </a:p>
          <a:p>
            <a:r>
              <a:rPr lang="ja-JP" altLang="en-US" dirty="0"/>
              <a:t>増えるのかを計算する必要がある．</a:t>
            </a:r>
          </a:p>
        </p:txBody>
      </p:sp>
    </p:spTree>
    <p:extLst>
      <p:ext uri="{BB962C8B-B14F-4D97-AF65-F5344CB8AC3E}">
        <p14:creationId xmlns:p14="http://schemas.microsoft.com/office/powerpoint/2010/main" val="3618903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1"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ルーレット選択のデメリット</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44" name="四角形: 角を丸くする 33">
            <a:extLst>
              <a:ext uri="{FF2B5EF4-FFF2-40B4-BE49-F238E27FC236}">
                <a16:creationId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コンテンツ プレースホルダー 2"/>
          <p:cNvSpPr txBox="1">
            <a:spLocks/>
          </p:cNvSpPr>
          <p:nvPr/>
        </p:nvSpPr>
        <p:spPr>
          <a:xfrm>
            <a:off x="822960" y="770486"/>
            <a:ext cx="7759726"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1</a:t>
            </a:r>
            <a:r>
              <a:rPr lang="ja-JP" altLang="en-US" dirty="0"/>
              <a:t>手進めるたびに，色ごとに自分の領地が何マス</a:t>
            </a:r>
            <a:endParaRPr lang="en-US" altLang="ja-JP" dirty="0"/>
          </a:p>
          <a:p>
            <a:r>
              <a:rPr lang="ja-JP" altLang="en-US" dirty="0"/>
              <a:t>増えるのかを計算する必要がある．</a:t>
            </a:r>
          </a:p>
        </p:txBody>
      </p:sp>
    </p:spTree>
    <p:extLst>
      <p:ext uri="{BB962C8B-B14F-4D97-AF65-F5344CB8AC3E}">
        <p14:creationId xmlns:p14="http://schemas.microsoft.com/office/powerpoint/2010/main" val="277150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ルーレット選択のデメリット</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ext uri="{D42A27DB-BD31-4B8C-83A1-F6EECF244321}">
                <p14:modId xmlns:p14="http://schemas.microsoft.com/office/powerpoint/2010/main" val="60494917"/>
              </p:ext>
            </p:extLst>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12" name="下矢印 11"/>
          <p:cNvSpPr/>
          <p:nvPr/>
        </p:nvSpPr>
        <p:spPr>
          <a:xfrm rot="1000551">
            <a:off x="6688131" y="4356703"/>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a:p>
        </p:txBody>
      </p:sp>
      <p:sp>
        <p:nvSpPr>
          <p:cNvPr id="44" name="四角形: 角を丸くする 33">
            <a:extLst>
              <a:ext uri="{FF2B5EF4-FFF2-40B4-BE49-F238E27FC236}">
                <a16:creationId xmlns:a16="http://schemas.microsoft.com/office/drawing/2014/main" id="{53A89F8F-732F-4555-8E2F-F4E8D25ADC9D}"/>
              </a:ext>
            </a:extLst>
          </p:cNvPr>
          <p:cNvSpPr/>
          <p:nvPr/>
        </p:nvSpPr>
        <p:spPr>
          <a:xfrm>
            <a:off x="205519" y="3120850"/>
            <a:ext cx="1539092" cy="86008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コンテンツ プレースホルダー 2"/>
          <p:cNvSpPr txBox="1">
            <a:spLocks/>
          </p:cNvSpPr>
          <p:nvPr/>
        </p:nvSpPr>
        <p:spPr>
          <a:xfrm>
            <a:off x="822960" y="770486"/>
            <a:ext cx="7759726"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1</a:t>
            </a:r>
            <a:r>
              <a:rPr lang="ja-JP" altLang="en-US" dirty="0"/>
              <a:t>手進めるたびに，色ごとに自分の領地が何マス</a:t>
            </a:r>
            <a:endParaRPr lang="en-US" altLang="ja-JP" dirty="0"/>
          </a:p>
          <a:p>
            <a:r>
              <a:rPr lang="ja-JP" altLang="en-US" dirty="0"/>
              <a:t>増えるのかを計算する必要がある．</a:t>
            </a:r>
          </a:p>
        </p:txBody>
      </p:sp>
    </p:spTree>
    <p:extLst>
      <p:ext uri="{BB962C8B-B14F-4D97-AF65-F5344CB8AC3E}">
        <p14:creationId xmlns:p14="http://schemas.microsoft.com/office/powerpoint/2010/main" val="1061165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1" grpId="0" animBg="1"/>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ルーレット選択のデメリット</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sp>
        <p:nvSpPr>
          <p:cNvPr id="35" name="コンテンツ プレースホルダー 2"/>
          <p:cNvSpPr txBox="1">
            <a:spLocks/>
          </p:cNvSpPr>
          <p:nvPr/>
        </p:nvSpPr>
        <p:spPr>
          <a:xfrm>
            <a:off x="822960" y="770486"/>
            <a:ext cx="7759726"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1</a:t>
            </a:r>
            <a:r>
              <a:rPr lang="ja-JP" altLang="en-US" dirty="0"/>
              <a:t>手進めるたびに，色ごとに自分の領地が何マス</a:t>
            </a:r>
            <a:endParaRPr lang="en-US" altLang="ja-JP" dirty="0"/>
          </a:p>
          <a:p>
            <a:r>
              <a:rPr lang="ja-JP" altLang="en-US" dirty="0"/>
              <a:t>増えるのかを計算する必要がある．</a:t>
            </a:r>
          </a:p>
        </p:txBody>
      </p:sp>
    </p:spTree>
    <p:extLst>
      <p:ext uri="{BB962C8B-B14F-4D97-AF65-F5344CB8AC3E}">
        <p14:creationId xmlns:p14="http://schemas.microsoft.com/office/powerpoint/2010/main" val="204827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a:t>
            </a:r>
          </a:p>
        </p:txBody>
      </p:sp>
      <p:sp>
        <p:nvSpPr>
          <p:cNvPr id="3" name="コンテンツ プレースホルダー 2"/>
          <p:cNvSpPr>
            <a:spLocks noGrp="1"/>
          </p:cNvSpPr>
          <p:nvPr>
            <p:ph idx="1"/>
          </p:nvPr>
        </p:nvSpPr>
        <p:spPr>
          <a:xfrm>
            <a:off x="822960" y="758815"/>
            <a:ext cx="8067822" cy="1958874"/>
          </a:xfrm>
        </p:spPr>
        <p:txBody>
          <a:bodyPr>
            <a:noAutofit/>
          </a:bodyPr>
          <a:lstStyle/>
          <a:p>
            <a:r>
              <a:rPr kumimoji="1" lang="ja-JP" altLang="en-US" dirty="0"/>
              <a:t>以下の条件で</a:t>
            </a:r>
            <a:r>
              <a:rPr kumimoji="1" lang="ja-JP" altLang="en-US" dirty="0">
                <a:solidFill>
                  <a:srgbClr val="00B050"/>
                </a:solidFill>
              </a:rPr>
              <a:t>プレイアウト数</a:t>
            </a:r>
            <a:r>
              <a:rPr kumimoji="1" lang="ja-JP" altLang="en-US" dirty="0"/>
              <a:t>を変えながら</a:t>
            </a:r>
            <a:endParaRPr kumimoji="1" lang="en-US" altLang="ja-JP" dirty="0"/>
          </a:p>
          <a:p>
            <a:r>
              <a:rPr kumimoji="1" lang="en-US" altLang="ja-JP" dirty="0"/>
              <a:t>500</a:t>
            </a:r>
            <a:r>
              <a:rPr kumimoji="1" lang="ja-JP" altLang="en-US" dirty="0"/>
              <a:t>種類の初期盤面に対して，</a:t>
            </a:r>
            <a:r>
              <a:rPr kumimoji="1" lang="ja-JP" altLang="en-US" dirty="0">
                <a:solidFill>
                  <a:srgbClr val="FF0000"/>
                </a:solidFill>
              </a:rPr>
              <a:t>盤面を受け取ってから出力を行うまでの時間</a:t>
            </a:r>
            <a:r>
              <a:rPr kumimoji="1" lang="ja-JP" altLang="en-US" dirty="0"/>
              <a:t>を計測し，ルーレット選択を用いなかった場合と比較した．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graphicFrame>
        <p:nvGraphicFramePr>
          <p:cNvPr id="8" name="表 7"/>
          <p:cNvGraphicFramePr>
            <a:graphicFrameLocks noGrp="1"/>
          </p:cNvGraphicFramePr>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a16="http://schemas.microsoft.com/office/drawing/2014/main" val="20000"/>
                    </a:ext>
                  </a:extLst>
                </a:gridCol>
                <a:gridCol w="4491097">
                  <a:extLst>
                    <a:ext uri="{9D8B030D-6E8A-4147-A177-3AD203B41FA5}">
                      <a16:colId xmlns:a16="http://schemas.microsoft.com/office/drawing/2014/main"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a16="http://schemas.microsoft.com/office/drawing/2014/main"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mc:AlternateContent xmlns:mc="http://schemas.openxmlformats.org/markup-compatibility/2006" xmlns:a14="http://schemas.microsoft.com/office/drawing/2010/main">
        <mc:Choice Requires="a14">
          <p:graphicFrame>
            <p:nvGraphicFramePr>
              <p:cNvPr id="10" name="表 9"/>
              <p:cNvGraphicFramePr>
                <a:graphicFrameLocks noGrp="1"/>
              </p:cNvGraphicFramePr>
              <p:nvPr>
                <p:extLst>
                  <p:ext uri="{D42A27DB-BD31-4B8C-83A1-F6EECF244321}">
                    <p14:modId xmlns:p14="http://schemas.microsoft.com/office/powerpoint/2010/main" val="3261139990"/>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a16="http://schemas.microsoft.com/office/drawing/2014/main"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a16="http://schemas.microsoft.com/office/drawing/2014/main"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dirty="0"/>
                            <a:t>なし</a:t>
                          </a:r>
                          <a:endParaRPr kumimoji="1" lang="en-US" altLang="ja-JP" sz="3200" dirty="0"/>
                        </a:p>
                      </a:txBody>
                      <a:tcPr/>
                    </a:tc>
                    <a:extLst>
                      <a:ext uri="{0D108BD9-81ED-4DB2-BD59-A6C34878D82A}">
                        <a16:rowId xmlns:a16="http://schemas.microsoft.com/office/drawing/2014/main" val="1759249878"/>
                      </a:ext>
                    </a:extLst>
                  </a:tr>
                </a:tbl>
              </a:graphicData>
            </a:graphic>
          </p:graphicFrame>
        </mc:Choice>
        <mc:Fallback xmlns="">
          <p:graphicFrame>
            <p:nvGraphicFramePr>
              <p:cNvPr id="10" name="表 9"/>
              <p:cNvGraphicFramePr>
                <a:graphicFrameLocks noGrp="1"/>
              </p:cNvGraphicFramePr>
              <p:nvPr>
                <p:extLst>
                  <p:ext uri="{D42A27DB-BD31-4B8C-83A1-F6EECF244321}">
                    <p14:modId xmlns:p14="http://schemas.microsoft.com/office/powerpoint/2010/main" val="3261139990"/>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 xmlns:a16="http://schemas.microsoft.com/office/drawing/2014/main" xmlns:a14="http://schemas.microsoft.com/office/drawing/2010/main" val="20000"/>
                        </a:ext>
                      </a:extLst>
                    </a:gridCol>
                    <a:gridCol w="3048000">
                      <a:extLst>
                        <a:ext uri="{9D8B030D-6E8A-4147-A177-3AD203B41FA5}">
                          <a16:colId xmlns="" xmlns:a16="http://schemas.microsoft.com/office/drawing/2014/main"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842" r="-600" b="-231579"/>
                          </a:stretch>
                        </a:blipFill>
                      </a:tcPr>
                    </a:tc>
                    <a:extLst>
                      <a:ext uri="{0D108BD9-81ED-4DB2-BD59-A6C34878D82A}">
                        <a16:rowId xmlns="" xmlns:a16="http://schemas.microsoft.com/office/drawing/2014/main"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29167"/>
                          </a:stretch>
                        </a:blipFill>
                      </a:tcPr>
                    </a:tc>
                    <a:extLst>
                      <a:ext uri="{0D108BD9-81ED-4DB2-BD59-A6C34878D82A}">
                        <a16:rowId xmlns="" xmlns:a16="http://schemas.microsoft.com/office/drawing/2014/main"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dirty="0" smtClean="0"/>
                            <a:t>なし</a:t>
                          </a:r>
                          <a:endParaRPr kumimoji="1" lang="en-US" altLang="ja-JP" sz="3200" dirty="0"/>
                        </a:p>
                      </a:txBody>
                      <a:tcPr/>
                    </a:tc>
                    <a:extLst>
                      <a:ext uri="{0D108BD9-81ED-4DB2-BD59-A6C34878D82A}">
                        <a16:rowId xmlns="" xmlns:a16="http://schemas.microsoft.com/office/drawing/2014/main" xmlns:a14="http://schemas.microsoft.com/office/drawing/2010/main" val="1759249878"/>
                      </a:ext>
                    </a:extLst>
                  </a:tr>
                </a:tbl>
              </a:graphicData>
            </a:graphic>
          </p:graphicFrame>
        </mc:Fallback>
      </mc:AlternateContent>
    </p:spTree>
    <p:extLst>
      <p:ext uri="{BB962C8B-B14F-4D97-AF65-F5344CB8AC3E}">
        <p14:creationId xmlns:p14="http://schemas.microsoft.com/office/powerpoint/2010/main" val="280534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4543885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val="20000"/>
                    </a:ext>
                  </a:extLst>
                </a:gridCol>
                <a:gridCol w="4183380">
                  <a:extLst>
                    <a:ext uri="{9D8B030D-6E8A-4147-A177-3AD203B41FA5}">
                      <a16:colId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終了までの最小の手数</a:t>
                      </a:r>
                    </a:p>
                  </a:txBody>
                  <a:tcPr/>
                </a:tc>
                <a:extLst>
                  <a:ext uri="{0D108BD9-81ED-4DB2-BD59-A6C34878D82A}">
                    <a16:rowId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lang="ja-JP" altLang="en-US" sz="3600" dirty="0">
                <a:solidFill>
                  <a:srgbClr val="FF0000"/>
                </a:solidFill>
              </a:rPr>
              <a:t>手</a:t>
            </a:r>
            <a:endParaRPr kumimoji="1" lang="ja-JP" altLang="en-US" sz="3600" dirty="0">
              <a:solidFill>
                <a:srgbClr val="FF0000"/>
              </a:solidFill>
            </a:endParaRPr>
          </a:p>
        </p:txBody>
      </p:sp>
    </p:spTree>
    <p:extLst>
      <p:ext uri="{BB962C8B-B14F-4D97-AF65-F5344CB8AC3E}">
        <p14:creationId xmlns:p14="http://schemas.microsoft.com/office/powerpoint/2010/main" val="324357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グラフ 18"/>
          <p:cNvGraphicFramePr>
            <a:graphicFrameLocks/>
          </p:cNvGraphicFramePr>
          <p:nvPr>
            <p:extLst>
              <p:ext uri="{D42A27DB-BD31-4B8C-83A1-F6EECF244321}">
                <p14:modId xmlns:p14="http://schemas.microsoft.com/office/powerpoint/2010/main" val="846498236"/>
              </p:ext>
            </p:extLst>
          </p:nvPr>
        </p:nvGraphicFramePr>
        <p:xfrm>
          <a:off x="1735389" y="2869324"/>
          <a:ext cx="6076950" cy="3381814"/>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p:cNvSpPr>
            <a:spLocks noGrp="1"/>
          </p:cNvSpPr>
          <p:nvPr>
            <p:ph type="title"/>
          </p:nvPr>
        </p:nvSpPr>
        <p:spPr/>
        <p:txBody>
          <a:bodyPr/>
          <a:lstStyle/>
          <a:p>
            <a:r>
              <a:rPr lang="ja-JP" altLang="en-US" dirty="0"/>
              <a:t>実験結果</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p:sp>
        <p:nvSpPr>
          <p:cNvPr id="6" name="コンテンツ プレースホルダー 2"/>
          <p:cNvSpPr>
            <a:spLocks noGrp="1"/>
          </p:cNvSpPr>
          <p:nvPr>
            <p:ph idx="1"/>
          </p:nvPr>
        </p:nvSpPr>
        <p:spPr>
          <a:xfrm>
            <a:off x="822959" y="758816"/>
            <a:ext cx="8182496" cy="507051"/>
          </a:xfrm>
        </p:spPr>
        <p:txBody>
          <a:bodyPr>
            <a:normAutofit/>
          </a:bodyPr>
          <a:lstStyle/>
          <a:p>
            <a:r>
              <a:rPr kumimoji="1" lang="ja-JP" altLang="en-US" dirty="0"/>
              <a:t>ルーレット選択を用いた方が出力までに</a:t>
            </a:r>
            <a:r>
              <a:rPr kumimoji="1" lang="ja-JP" altLang="en-US" dirty="0">
                <a:solidFill>
                  <a:schemeClr val="accent1"/>
                </a:solidFill>
              </a:rPr>
              <a:t>時間がかかる</a:t>
            </a:r>
            <a:r>
              <a:rPr kumimoji="1" lang="ja-JP" altLang="en-US" dirty="0"/>
              <a:t>．</a:t>
            </a:r>
          </a:p>
        </p:txBody>
      </p:sp>
      <p:sp>
        <p:nvSpPr>
          <p:cNvPr id="9" name="コンテンツ プレースホルダー 2"/>
          <p:cNvSpPr txBox="1">
            <a:spLocks/>
          </p:cNvSpPr>
          <p:nvPr/>
        </p:nvSpPr>
        <p:spPr>
          <a:xfrm>
            <a:off x="822955" y="1332352"/>
            <a:ext cx="8038943" cy="108008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プレイアウトに必要な盤面の数は減っても，</a:t>
            </a:r>
            <a:endParaRPr lang="en-US" altLang="ja-JP" dirty="0"/>
          </a:p>
          <a:p>
            <a:r>
              <a:rPr lang="ja-JP" altLang="en-US" dirty="0">
                <a:solidFill>
                  <a:schemeClr val="accent1"/>
                </a:solidFill>
              </a:rPr>
              <a:t>ルーレットの計算の時間の方がかかってしまう</a:t>
            </a:r>
            <a:r>
              <a:rPr lang="ja-JP" altLang="en-US" dirty="0"/>
              <a:t>．</a:t>
            </a:r>
          </a:p>
        </p:txBody>
      </p:sp>
      <p:sp>
        <p:nvSpPr>
          <p:cNvPr id="10" name="テキスト ボックス 9"/>
          <p:cNvSpPr txBox="1"/>
          <p:nvPr/>
        </p:nvSpPr>
        <p:spPr>
          <a:xfrm>
            <a:off x="2251169" y="2412437"/>
            <a:ext cx="4687382" cy="461665"/>
          </a:xfrm>
          <a:prstGeom prst="rect">
            <a:avLst/>
          </a:prstGeom>
          <a:noFill/>
        </p:spPr>
        <p:txBody>
          <a:bodyPr wrap="square" rtlCol="0">
            <a:spAutoFit/>
          </a:bodyPr>
          <a:lstStyle/>
          <a:p>
            <a:r>
              <a:rPr lang="ja-JP" altLang="en-US" sz="2400" dirty="0"/>
              <a:t>プレイアウト数とかかる時間の関係</a:t>
            </a:r>
            <a:endParaRPr kumimoji="1" lang="ja-JP" altLang="en-US" sz="2400" dirty="0"/>
          </a:p>
        </p:txBody>
      </p:sp>
      <p:sp>
        <p:nvSpPr>
          <p:cNvPr id="14" name="テキスト ボックス 13"/>
          <p:cNvSpPr txBox="1"/>
          <p:nvPr/>
        </p:nvSpPr>
        <p:spPr>
          <a:xfrm rot="16200000">
            <a:off x="-347448" y="4329398"/>
            <a:ext cx="3486279" cy="461665"/>
          </a:xfrm>
          <a:prstGeom prst="rect">
            <a:avLst/>
          </a:prstGeom>
          <a:noFill/>
        </p:spPr>
        <p:txBody>
          <a:bodyPr wrap="square" rtlCol="0">
            <a:spAutoFit/>
          </a:bodyPr>
          <a:lstStyle/>
          <a:p>
            <a:r>
              <a:rPr kumimoji="1" lang="ja-JP" altLang="en-US" sz="2400" dirty="0"/>
              <a:t>出力までにかかる時間</a:t>
            </a:r>
            <a:r>
              <a:rPr kumimoji="1" lang="en-US" altLang="ja-JP" sz="2400" dirty="0"/>
              <a:t>[s]</a:t>
            </a:r>
            <a:endParaRPr kumimoji="1" lang="ja-JP" altLang="en-US" sz="2400" dirty="0"/>
          </a:p>
        </p:txBody>
      </p:sp>
      <p:sp>
        <p:nvSpPr>
          <p:cNvPr id="15" name="下矢印 72">
            <a:extLst>
              <a:ext uri="{FF2B5EF4-FFF2-40B4-BE49-F238E27FC236}">
                <a16:creationId xmlns:a16="http://schemas.microsoft.com/office/drawing/2014/main" id="{9D5C5BD4-0A69-4FC6-AE18-E01F50F89DDF}"/>
              </a:ext>
            </a:extLst>
          </p:cNvPr>
          <p:cNvSpPr/>
          <p:nvPr/>
        </p:nvSpPr>
        <p:spPr>
          <a:xfrm rot="16200000">
            <a:off x="345974" y="17189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4AA50F6C-1A65-4ECE-BE58-3776BDAFE1BE}"/>
              </a:ext>
            </a:extLst>
          </p:cNvPr>
          <p:cNvSpPr txBox="1"/>
          <p:nvPr/>
        </p:nvSpPr>
        <p:spPr>
          <a:xfrm>
            <a:off x="3231895" y="6336263"/>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
        <p:nvSpPr>
          <p:cNvPr id="11" name="二等辺三角形 10">
            <a:extLst>
              <a:ext uri="{FF2B5EF4-FFF2-40B4-BE49-F238E27FC236}">
                <a16:creationId xmlns:a16="http://schemas.microsoft.com/office/drawing/2014/main" id="{11D592AE-89A5-4D14-B11C-CCA625146E32}"/>
              </a:ext>
            </a:extLst>
          </p:cNvPr>
          <p:cNvSpPr/>
          <p:nvPr/>
        </p:nvSpPr>
        <p:spPr>
          <a:xfrm>
            <a:off x="5283929" y="4892546"/>
            <a:ext cx="287383" cy="243840"/>
          </a:xfrm>
          <a:prstGeom prst="triangle">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完全ランダム</a:t>
            </a:r>
            <a:endParaRPr kumimoji="1" lang="ja-JP" altLang="en-US" dirty="0"/>
          </a:p>
        </p:txBody>
      </p:sp>
      <p:sp>
        <p:nvSpPr>
          <p:cNvPr id="13" name="楕円 5">
            <a:extLst>
              <a:ext uri="{FF2B5EF4-FFF2-40B4-BE49-F238E27FC236}">
                <a16:creationId xmlns:a16="http://schemas.microsoft.com/office/drawing/2014/main" id="{F70F1D20-AA9C-4123-A3B8-76B1B189FC52}"/>
              </a:ext>
            </a:extLst>
          </p:cNvPr>
          <p:cNvSpPr/>
          <p:nvPr/>
        </p:nvSpPr>
        <p:spPr>
          <a:xfrm>
            <a:off x="5301890" y="5296814"/>
            <a:ext cx="251460" cy="262928"/>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ルーレット有り</a:t>
            </a:r>
            <a:endParaRPr kumimoji="1" lang="ja-JP" altLang="en-US" dirty="0"/>
          </a:p>
        </p:txBody>
      </p:sp>
    </p:spTree>
    <p:extLst>
      <p:ext uri="{BB962C8B-B14F-4D97-AF65-F5344CB8AC3E}">
        <p14:creationId xmlns:p14="http://schemas.microsoft.com/office/powerpoint/2010/main" val="3654734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3" name="コンテンツ プレースホルダー 2"/>
          <p:cNvSpPr>
            <a:spLocks noGrp="1"/>
          </p:cNvSpPr>
          <p:nvPr>
            <p:ph idx="1"/>
          </p:nvPr>
        </p:nvSpPr>
        <p:spPr>
          <a:xfrm>
            <a:off x="822959" y="758816"/>
            <a:ext cx="7543801" cy="1419112"/>
          </a:xfrm>
        </p:spPr>
        <p:txBody>
          <a:bodyPr>
            <a:normAutofit lnSpcReduction="10000"/>
          </a:bodyPr>
          <a:lstStyle/>
          <a:p>
            <a:r>
              <a:rPr kumimoji="1" lang="ja-JP" altLang="en-US" dirty="0"/>
              <a:t>ルーレット選択を用いると，</a:t>
            </a:r>
            <a:r>
              <a:rPr kumimoji="1" lang="ja-JP" altLang="en-US" dirty="0">
                <a:solidFill>
                  <a:srgbClr val="FF0000"/>
                </a:solidFill>
              </a:rPr>
              <a:t>勝率は上がる</a:t>
            </a:r>
            <a:r>
              <a:rPr kumimoji="1" lang="ja-JP" altLang="en-US" dirty="0"/>
              <a:t>が，</a:t>
            </a:r>
            <a:endParaRPr kumimoji="1" lang="en-US" altLang="ja-JP" dirty="0"/>
          </a:p>
          <a:p>
            <a:r>
              <a:rPr kumimoji="1" lang="ja-JP" altLang="en-US" dirty="0">
                <a:solidFill>
                  <a:schemeClr val="accent1"/>
                </a:solidFill>
              </a:rPr>
              <a:t>計算時間がかかってしまう</a:t>
            </a:r>
            <a:r>
              <a:rPr kumimoji="1" lang="ja-JP" altLang="en-US" dirty="0"/>
              <a:t>．</a:t>
            </a:r>
            <a:endParaRPr kumimoji="1" lang="en-US" altLang="ja-JP" dirty="0"/>
          </a:p>
          <a:p>
            <a:r>
              <a:rPr kumimoji="1" lang="ja-JP" altLang="en-US" dirty="0"/>
              <a:t>計算時間あたりの勝率で比較するとどうか？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8251" y="3095176"/>
            <a:ext cx="4268166" cy="2898328"/>
          </a:xfrm>
          <a:prstGeom prst="rect">
            <a:avLst/>
          </a:prstGeom>
        </p:spPr>
      </p:pic>
      <p:pic>
        <p:nvPicPr>
          <p:cNvPr id="40" name="図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476" y="3239546"/>
            <a:ext cx="4695775" cy="2609588"/>
          </a:xfrm>
          <a:prstGeom prst="rect">
            <a:avLst/>
          </a:prstGeom>
        </p:spPr>
      </p:pic>
      <p:sp>
        <p:nvSpPr>
          <p:cNvPr id="7" name="コンテンツ プレースホルダー 2"/>
          <p:cNvSpPr txBox="1">
            <a:spLocks/>
          </p:cNvSpPr>
          <p:nvPr/>
        </p:nvSpPr>
        <p:spPr>
          <a:xfrm>
            <a:off x="1179654" y="2447165"/>
            <a:ext cx="6857717" cy="480131"/>
          </a:xfrm>
          <a:prstGeom prst="rect">
            <a:avLst/>
          </a:prstGeom>
          <a:ln>
            <a:solidFill>
              <a:schemeClr val="tx1"/>
            </a:solidFill>
          </a:ln>
        </p:spPr>
        <p:txBody>
          <a:bodyPr vert="horz" wrap="square"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二つのグラフから，時間と勝率のグラフを作成</a:t>
            </a:r>
          </a:p>
        </p:txBody>
      </p:sp>
    </p:spTree>
    <p:extLst>
      <p:ext uri="{BB962C8B-B14F-4D97-AF65-F5344CB8AC3E}">
        <p14:creationId xmlns:p14="http://schemas.microsoft.com/office/powerpoint/2010/main" val="428021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3" name="コンテンツ プレースホルダー 2"/>
          <p:cNvSpPr>
            <a:spLocks noGrp="1"/>
          </p:cNvSpPr>
          <p:nvPr>
            <p:ph idx="1"/>
          </p:nvPr>
        </p:nvSpPr>
        <p:spPr>
          <a:xfrm>
            <a:off x="822959" y="758815"/>
            <a:ext cx="7543801" cy="951131"/>
          </a:xfrm>
        </p:spPr>
        <p:txBody>
          <a:bodyPr>
            <a:normAutofit lnSpcReduction="10000"/>
          </a:bodyPr>
          <a:lstStyle/>
          <a:p>
            <a:r>
              <a:rPr lang="ja-JP" altLang="en-US" dirty="0"/>
              <a:t>どの計算時間においても，ルーレット選択を用いた</a:t>
            </a:r>
            <a:endParaRPr lang="en-US" altLang="ja-JP" dirty="0"/>
          </a:p>
          <a:p>
            <a:r>
              <a:rPr lang="ja-JP" altLang="en-US" dirty="0"/>
              <a:t>方が勝率が高くなっている</a:t>
            </a:r>
            <a:r>
              <a:rPr kumimoji="1" lang="ja-JP" altLang="en-US" dirty="0"/>
              <a:t>．</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p:sp>
        <p:nvSpPr>
          <p:cNvPr id="6" name="テキスト ボックス 5"/>
          <p:cNvSpPr txBox="1"/>
          <p:nvPr/>
        </p:nvSpPr>
        <p:spPr>
          <a:xfrm>
            <a:off x="2734506" y="2398340"/>
            <a:ext cx="3462436" cy="461665"/>
          </a:xfrm>
          <a:prstGeom prst="rect">
            <a:avLst/>
          </a:prstGeom>
          <a:noFill/>
        </p:spPr>
        <p:txBody>
          <a:bodyPr wrap="square" rtlCol="0">
            <a:spAutoFit/>
          </a:bodyPr>
          <a:lstStyle/>
          <a:p>
            <a:r>
              <a:rPr lang="ja-JP" altLang="en-US" sz="2400" dirty="0"/>
              <a:t>かかる時間と勝率の関係</a:t>
            </a:r>
            <a:endParaRPr kumimoji="1" lang="ja-JP" altLang="en-US" sz="2400" dirty="0"/>
          </a:p>
        </p:txBody>
      </p:sp>
      <p:sp>
        <p:nvSpPr>
          <p:cNvPr id="7" name="テキスト ボックス 6"/>
          <p:cNvSpPr txBox="1"/>
          <p:nvPr/>
        </p:nvSpPr>
        <p:spPr>
          <a:xfrm rot="16200000">
            <a:off x="-498246" y="4249913"/>
            <a:ext cx="3081311" cy="461665"/>
          </a:xfrm>
          <a:prstGeom prst="rect">
            <a:avLst/>
          </a:prstGeom>
          <a:noFill/>
        </p:spPr>
        <p:txBody>
          <a:bodyPr wrap="square" rtlCol="0">
            <a:spAutoFit/>
          </a:bodyPr>
          <a:lstStyle/>
          <a:p>
            <a:r>
              <a:rPr kumimoji="1" lang="ja-JP" altLang="en-US" sz="2400" dirty="0"/>
              <a:t>モンテカルロ法の勝率</a:t>
            </a:r>
          </a:p>
        </p:txBody>
      </p:sp>
      <p:graphicFrame>
        <p:nvGraphicFramePr>
          <p:cNvPr id="13" name="グラフ 12"/>
          <p:cNvGraphicFramePr>
            <a:graphicFrameLocks/>
          </p:cNvGraphicFramePr>
          <p:nvPr>
            <p:extLst>
              <p:ext uri="{D42A27DB-BD31-4B8C-83A1-F6EECF244321}">
                <p14:modId xmlns:p14="http://schemas.microsoft.com/office/powerpoint/2010/main" val="1542149479"/>
              </p:ext>
            </p:extLst>
          </p:nvPr>
        </p:nvGraphicFramePr>
        <p:xfrm>
          <a:off x="1298695" y="2838434"/>
          <a:ext cx="6546611" cy="3533497"/>
        </p:xfrm>
        <a:graphic>
          <a:graphicData uri="http://schemas.openxmlformats.org/drawingml/2006/chart">
            <c:chart xmlns:c="http://schemas.openxmlformats.org/drawingml/2006/chart" xmlns:r="http://schemas.openxmlformats.org/officeDocument/2006/relationships" r:id="rId2"/>
          </a:graphicData>
        </a:graphic>
      </p:graphicFrame>
      <p:sp>
        <p:nvSpPr>
          <p:cNvPr id="9" name="二等辺三角形 8">
            <a:extLst>
              <a:ext uri="{FF2B5EF4-FFF2-40B4-BE49-F238E27FC236}">
                <a16:creationId xmlns:a16="http://schemas.microsoft.com/office/drawing/2014/main" id="{11D592AE-89A5-4D14-B11C-CCA625146E32}"/>
              </a:ext>
            </a:extLst>
          </p:cNvPr>
          <p:cNvSpPr/>
          <p:nvPr/>
        </p:nvSpPr>
        <p:spPr>
          <a:xfrm>
            <a:off x="5283929" y="4892546"/>
            <a:ext cx="287383" cy="243840"/>
          </a:xfrm>
          <a:prstGeom prst="triangle">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完全ランダム</a:t>
            </a:r>
            <a:endParaRPr kumimoji="1" lang="ja-JP" altLang="en-US" dirty="0"/>
          </a:p>
        </p:txBody>
      </p:sp>
      <p:sp>
        <p:nvSpPr>
          <p:cNvPr id="11" name="楕円 5">
            <a:extLst>
              <a:ext uri="{FF2B5EF4-FFF2-40B4-BE49-F238E27FC236}">
                <a16:creationId xmlns:a16="http://schemas.microsoft.com/office/drawing/2014/main" id="{F70F1D20-AA9C-4123-A3B8-76B1B189FC52}"/>
              </a:ext>
            </a:extLst>
          </p:cNvPr>
          <p:cNvSpPr/>
          <p:nvPr/>
        </p:nvSpPr>
        <p:spPr>
          <a:xfrm>
            <a:off x="5301890" y="5296814"/>
            <a:ext cx="251460" cy="262928"/>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ルーレット有り</a:t>
            </a:r>
            <a:endParaRPr kumimoji="1" lang="ja-JP" altLang="en-US" dirty="0"/>
          </a:p>
        </p:txBody>
      </p:sp>
      <p:sp>
        <p:nvSpPr>
          <p:cNvPr id="14" name="テキスト ボックス 13"/>
          <p:cNvSpPr txBox="1"/>
          <p:nvPr/>
        </p:nvSpPr>
        <p:spPr>
          <a:xfrm>
            <a:off x="2734506" y="6316360"/>
            <a:ext cx="3720705" cy="461665"/>
          </a:xfrm>
          <a:prstGeom prst="rect">
            <a:avLst/>
          </a:prstGeom>
          <a:noFill/>
        </p:spPr>
        <p:txBody>
          <a:bodyPr wrap="square" rtlCol="0">
            <a:spAutoFit/>
          </a:bodyPr>
          <a:lstStyle/>
          <a:p>
            <a:r>
              <a:rPr kumimoji="1" lang="ja-JP" altLang="en-US" sz="2400" dirty="0"/>
              <a:t>出力までにかかる時間</a:t>
            </a:r>
            <a:r>
              <a:rPr kumimoji="1" lang="en-US" altLang="ja-JP" sz="2400" dirty="0"/>
              <a:t>[s]</a:t>
            </a:r>
            <a:endParaRPr kumimoji="1" lang="ja-JP" altLang="en-US" sz="2400" dirty="0"/>
          </a:p>
        </p:txBody>
      </p:sp>
      <p:sp>
        <p:nvSpPr>
          <p:cNvPr id="8" name="フリーフォーム 7"/>
          <p:cNvSpPr/>
          <p:nvPr/>
        </p:nvSpPr>
        <p:spPr>
          <a:xfrm>
            <a:off x="1967345" y="3380509"/>
            <a:ext cx="5292437" cy="942109"/>
          </a:xfrm>
          <a:custGeom>
            <a:avLst/>
            <a:gdLst>
              <a:gd name="connsiteX0" fmla="*/ 0 w 5292437"/>
              <a:gd name="connsiteY0" fmla="*/ 942109 h 942109"/>
              <a:gd name="connsiteX1" fmla="*/ 212437 w 5292437"/>
              <a:gd name="connsiteY1" fmla="*/ 323273 h 942109"/>
              <a:gd name="connsiteX2" fmla="*/ 1274619 w 5292437"/>
              <a:gd name="connsiteY2" fmla="*/ 83127 h 942109"/>
              <a:gd name="connsiteX3" fmla="*/ 5292437 w 5292437"/>
              <a:gd name="connsiteY3" fmla="*/ 0 h 942109"/>
              <a:gd name="connsiteX4" fmla="*/ 5292437 w 5292437"/>
              <a:gd name="connsiteY4" fmla="*/ 0 h 942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2437" h="942109">
                <a:moveTo>
                  <a:pt x="0" y="942109"/>
                </a:moveTo>
                <a:cubicBezTo>
                  <a:pt x="0" y="704273"/>
                  <a:pt x="1" y="466437"/>
                  <a:pt x="212437" y="323273"/>
                </a:cubicBezTo>
                <a:cubicBezTo>
                  <a:pt x="424873" y="180109"/>
                  <a:pt x="427952" y="137006"/>
                  <a:pt x="1274619" y="83127"/>
                </a:cubicBezTo>
                <a:cubicBezTo>
                  <a:pt x="2121286" y="29248"/>
                  <a:pt x="5292437" y="0"/>
                  <a:pt x="5292437" y="0"/>
                </a:cubicBezTo>
                <a:lnTo>
                  <a:pt x="5292437" y="0"/>
                </a:lnTo>
              </a:path>
            </a:pathLst>
          </a:custGeom>
          <a:noFill/>
        </p:spPr>
        <p:txBody>
          <a:bodyPr rtlCol="0" anchor="ctr"/>
          <a:lstStyle/>
          <a:p>
            <a:pPr algn="ctr"/>
            <a:endParaRPr kumimoji="1" lang="ja-JP" altLang="en-US"/>
          </a:p>
        </p:txBody>
      </p:sp>
      <p:sp>
        <p:nvSpPr>
          <p:cNvPr id="15" name="フリーフォーム 14"/>
          <p:cNvSpPr/>
          <p:nvPr/>
        </p:nvSpPr>
        <p:spPr>
          <a:xfrm>
            <a:off x="1939636" y="3396075"/>
            <a:ext cx="5329382" cy="1000434"/>
          </a:xfrm>
          <a:custGeom>
            <a:avLst/>
            <a:gdLst>
              <a:gd name="connsiteX0" fmla="*/ 0 w 5329382"/>
              <a:gd name="connsiteY0" fmla="*/ 1000434 h 1000434"/>
              <a:gd name="connsiteX1" fmla="*/ 83128 w 5329382"/>
              <a:gd name="connsiteY1" fmla="*/ 437016 h 1000434"/>
              <a:gd name="connsiteX2" fmla="*/ 378691 w 5329382"/>
              <a:gd name="connsiteY2" fmla="*/ 187634 h 1000434"/>
              <a:gd name="connsiteX3" fmla="*/ 840509 w 5329382"/>
              <a:gd name="connsiteY3" fmla="*/ 95270 h 1000434"/>
              <a:gd name="connsiteX4" fmla="*/ 2189019 w 5329382"/>
              <a:gd name="connsiteY4" fmla="*/ 2907 h 1000434"/>
              <a:gd name="connsiteX5" fmla="*/ 5329382 w 5329382"/>
              <a:gd name="connsiteY5" fmla="*/ 21380 h 1000434"/>
              <a:gd name="connsiteX6" fmla="*/ 5329382 w 5329382"/>
              <a:gd name="connsiteY6" fmla="*/ 21380 h 1000434"/>
              <a:gd name="connsiteX7" fmla="*/ 5329382 w 5329382"/>
              <a:gd name="connsiteY7" fmla="*/ 21380 h 100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9382" h="1000434">
                <a:moveTo>
                  <a:pt x="0" y="1000434"/>
                </a:moveTo>
                <a:cubicBezTo>
                  <a:pt x="10006" y="786458"/>
                  <a:pt x="20013" y="572483"/>
                  <a:pt x="83128" y="437016"/>
                </a:cubicBezTo>
                <a:cubicBezTo>
                  <a:pt x="146243" y="301549"/>
                  <a:pt x="252461" y="244592"/>
                  <a:pt x="378691" y="187634"/>
                </a:cubicBezTo>
                <a:cubicBezTo>
                  <a:pt x="504921" y="130676"/>
                  <a:pt x="538788" y="126058"/>
                  <a:pt x="840509" y="95270"/>
                </a:cubicBezTo>
                <a:cubicBezTo>
                  <a:pt x="1142230" y="64482"/>
                  <a:pt x="1440874" y="15222"/>
                  <a:pt x="2189019" y="2907"/>
                </a:cubicBezTo>
                <a:cubicBezTo>
                  <a:pt x="2937164" y="-9408"/>
                  <a:pt x="5329382" y="21380"/>
                  <a:pt x="5329382" y="21380"/>
                </a:cubicBezTo>
                <a:lnTo>
                  <a:pt x="5329382" y="21380"/>
                </a:lnTo>
                <a:lnTo>
                  <a:pt x="5329382" y="21380"/>
                </a:lnTo>
              </a:path>
            </a:pathLst>
          </a:custGeom>
          <a:noFill/>
          <a:ln w="38100">
            <a:solidFill>
              <a:schemeClr val="accent1"/>
            </a:solidFill>
            <a:prstDash val="sysDash"/>
          </a:ln>
        </p:spPr>
        <p:txBody>
          <a:bodyPr rtlCol="0" anchor="ctr"/>
          <a:lstStyle/>
          <a:p>
            <a:pPr algn="ctr"/>
            <a:endParaRPr kumimoji="1" lang="ja-JP" altLang="en-US"/>
          </a:p>
        </p:txBody>
      </p:sp>
      <p:sp>
        <p:nvSpPr>
          <p:cNvPr id="16" name="フリーフォーム 15"/>
          <p:cNvSpPr/>
          <p:nvPr/>
        </p:nvSpPr>
        <p:spPr>
          <a:xfrm>
            <a:off x="1921164" y="3629891"/>
            <a:ext cx="4350327" cy="1145309"/>
          </a:xfrm>
          <a:custGeom>
            <a:avLst/>
            <a:gdLst>
              <a:gd name="connsiteX0" fmla="*/ 0 w 4350327"/>
              <a:gd name="connsiteY0" fmla="*/ 1145309 h 1145309"/>
              <a:gd name="connsiteX1" fmla="*/ 101600 w 4350327"/>
              <a:gd name="connsiteY1" fmla="*/ 655782 h 1145309"/>
              <a:gd name="connsiteX2" fmla="*/ 286327 w 4350327"/>
              <a:gd name="connsiteY2" fmla="*/ 230909 h 1145309"/>
              <a:gd name="connsiteX3" fmla="*/ 720436 w 4350327"/>
              <a:gd name="connsiteY3" fmla="*/ 110836 h 1145309"/>
              <a:gd name="connsiteX4" fmla="*/ 1228436 w 4350327"/>
              <a:gd name="connsiteY4" fmla="*/ 36945 h 1145309"/>
              <a:gd name="connsiteX5" fmla="*/ 4350327 w 4350327"/>
              <a:gd name="connsiteY5" fmla="*/ 0 h 1145309"/>
              <a:gd name="connsiteX6" fmla="*/ 4350327 w 4350327"/>
              <a:gd name="connsiteY6" fmla="*/ 0 h 114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0327" h="1145309">
                <a:moveTo>
                  <a:pt x="0" y="1145309"/>
                </a:moveTo>
                <a:cubicBezTo>
                  <a:pt x="26939" y="976745"/>
                  <a:pt x="53879" y="808182"/>
                  <a:pt x="101600" y="655782"/>
                </a:cubicBezTo>
                <a:cubicBezTo>
                  <a:pt x="149321" y="503382"/>
                  <a:pt x="183188" y="321733"/>
                  <a:pt x="286327" y="230909"/>
                </a:cubicBezTo>
                <a:cubicBezTo>
                  <a:pt x="389466" y="140085"/>
                  <a:pt x="563418" y="143163"/>
                  <a:pt x="720436" y="110836"/>
                </a:cubicBezTo>
                <a:cubicBezTo>
                  <a:pt x="877454" y="78509"/>
                  <a:pt x="623454" y="55418"/>
                  <a:pt x="1228436" y="36945"/>
                </a:cubicBezTo>
                <a:cubicBezTo>
                  <a:pt x="1833418" y="18472"/>
                  <a:pt x="4350327" y="0"/>
                  <a:pt x="4350327" y="0"/>
                </a:cubicBezTo>
                <a:lnTo>
                  <a:pt x="4350327" y="0"/>
                </a:lnTo>
              </a:path>
            </a:pathLst>
          </a:custGeom>
          <a:noFill/>
          <a:ln w="38100">
            <a:solidFill>
              <a:schemeClr val="accent2"/>
            </a:solidFill>
            <a:prstDash val="sysDash"/>
          </a:ln>
        </p:spPr>
        <p:txBody>
          <a:bodyPr rtlCol="0" anchor="ctr"/>
          <a:lstStyle/>
          <a:p>
            <a:pPr algn="ctr"/>
            <a:endParaRPr kumimoji="1" lang="ja-JP" altLang="en-US"/>
          </a:p>
        </p:txBody>
      </p:sp>
      <p:sp>
        <p:nvSpPr>
          <p:cNvPr id="17" name="コンテンツ プレースホルダー 2"/>
          <p:cNvSpPr txBox="1">
            <a:spLocks/>
          </p:cNvSpPr>
          <p:nvPr/>
        </p:nvSpPr>
        <p:spPr>
          <a:xfrm>
            <a:off x="671208" y="1837995"/>
            <a:ext cx="7801585" cy="480131"/>
          </a:xfrm>
          <a:prstGeom prst="rect">
            <a:avLst/>
          </a:prstGeom>
          <a:ln>
            <a:solidFill>
              <a:schemeClr val="tx1"/>
            </a:solidFill>
          </a:ln>
        </p:spPr>
        <p:txBody>
          <a:bodyPr vert="horz" wrap="square"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dirty="0">
                <a:solidFill>
                  <a:srgbClr val="FF0000"/>
                </a:solidFill>
              </a:rPr>
              <a:t>ルーレット選択は時間効率の点で見ても有効である．</a:t>
            </a:r>
          </a:p>
        </p:txBody>
      </p:sp>
    </p:spTree>
    <p:extLst>
      <p:ext uri="{BB962C8B-B14F-4D97-AF65-F5344CB8AC3E}">
        <p14:creationId xmlns:p14="http://schemas.microsoft.com/office/powerpoint/2010/main" val="3802308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957B6-F0B3-4D4D-A3F4-0098B2C9B254}"/>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7A60D82D-930C-4607-923A-3959D9621967}"/>
              </a:ext>
            </a:extLst>
          </p:cNvPr>
          <p:cNvSpPr>
            <a:spLocks noGrp="1"/>
          </p:cNvSpPr>
          <p:nvPr>
            <p:ph idx="1"/>
          </p:nvPr>
        </p:nvSpPr>
        <p:spPr>
          <a:xfrm>
            <a:off x="822959" y="758815"/>
            <a:ext cx="7543801" cy="5758363"/>
          </a:xfrm>
        </p:spPr>
        <p:txBody>
          <a:bodyPr>
            <a:normAutofit/>
          </a:bodyPr>
          <a:lstStyle/>
          <a:p>
            <a:pPr marL="457200" indent="-457200">
              <a:buFont typeface="Arial" panose="020B0604020202020204" pitchFamily="34" charset="0"/>
              <a:buChar char="•"/>
            </a:pPr>
            <a:r>
              <a:rPr lang="ja-JP" altLang="en-US" dirty="0"/>
              <a:t>ルーレット選択をモンテカルロ法のプレイアウト</a:t>
            </a:r>
            <a:endParaRPr lang="en-US" altLang="ja-JP" dirty="0"/>
          </a:p>
          <a:p>
            <a:r>
              <a:rPr lang="ja-JP" altLang="en-US" dirty="0"/>
              <a:t>　　に応用することで，</a:t>
            </a:r>
            <a:r>
              <a:rPr lang="ja-JP" altLang="en-US" dirty="0">
                <a:solidFill>
                  <a:srgbClr val="FF0000"/>
                </a:solidFill>
              </a:rPr>
              <a:t>勝率を上げられる</a:t>
            </a:r>
            <a:r>
              <a:rPr lang="ja-JP" altLang="en-US" dirty="0"/>
              <a:t>．</a:t>
            </a:r>
            <a:endParaRPr lang="en-US" altLang="ja-JP" dirty="0"/>
          </a:p>
          <a:p>
            <a:endParaRPr lang="en-US" altLang="ja-JP" dirty="0"/>
          </a:p>
          <a:p>
            <a:pPr marL="457200" indent="-457200">
              <a:buFont typeface="Arial" panose="020B0604020202020204" pitchFamily="34" charset="0"/>
              <a:buChar char="•"/>
            </a:pPr>
            <a:r>
              <a:rPr lang="ja-JP" altLang="en-US" dirty="0"/>
              <a:t>ルーレット選択をすることで，プレイアウトで</a:t>
            </a:r>
            <a:endParaRPr lang="en-US" altLang="ja-JP" dirty="0"/>
          </a:p>
          <a:p>
            <a:r>
              <a:rPr lang="ja-JP" altLang="en-US" dirty="0"/>
              <a:t>　　</a:t>
            </a:r>
            <a:r>
              <a:rPr lang="ja-JP" altLang="en-US" dirty="0">
                <a:solidFill>
                  <a:srgbClr val="FF0000"/>
                </a:solidFill>
              </a:rPr>
              <a:t>先読みする必要のある盤面は減る</a:t>
            </a:r>
            <a:r>
              <a:rPr lang="ja-JP" altLang="en-US" dirty="0"/>
              <a:t>．</a:t>
            </a:r>
            <a:endParaRPr lang="en-US" altLang="ja-JP" dirty="0"/>
          </a:p>
          <a:p>
            <a:pPr marL="457200" indent="-457200">
              <a:buFont typeface="Arial" panose="020B0604020202020204" pitchFamily="34" charset="0"/>
              <a:buChar char="•"/>
            </a:pPr>
            <a:endParaRPr lang="en-US" altLang="ja-JP" dirty="0"/>
          </a:p>
          <a:p>
            <a:pPr marL="457200" indent="-457200">
              <a:buFont typeface="Arial" panose="020B0604020202020204" pitchFamily="34" charset="0"/>
              <a:buChar char="•"/>
            </a:pPr>
            <a:r>
              <a:rPr lang="ja-JP" altLang="en-US" dirty="0"/>
              <a:t>ルーレット選択をすると，しない場合よりも</a:t>
            </a:r>
            <a:r>
              <a:rPr lang="ja-JP" altLang="en-US" dirty="0">
                <a:solidFill>
                  <a:schemeClr val="accent1"/>
                </a:solidFill>
              </a:rPr>
              <a:t>時間</a:t>
            </a:r>
            <a:endParaRPr lang="en-US" altLang="ja-JP" dirty="0">
              <a:solidFill>
                <a:schemeClr val="accent1"/>
              </a:solidFill>
            </a:endParaRPr>
          </a:p>
          <a:p>
            <a:r>
              <a:rPr lang="ja-JP" altLang="en-US" dirty="0">
                <a:solidFill>
                  <a:schemeClr val="accent1"/>
                </a:solidFill>
              </a:rPr>
              <a:t>　　がかかってしまう</a:t>
            </a:r>
            <a:r>
              <a:rPr lang="ja-JP" altLang="en-US" dirty="0"/>
              <a:t>．</a:t>
            </a:r>
            <a:endParaRPr lang="en-US" altLang="ja-JP" dirty="0"/>
          </a:p>
          <a:p>
            <a:pPr marL="457200" indent="-457200">
              <a:buFont typeface="Arial" panose="020B0604020202020204" pitchFamily="34" charset="0"/>
              <a:buChar char="•"/>
            </a:pPr>
            <a:endParaRPr lang="en-US" altLang="ja-JP" dirty="0"/>
          </a:p>
          <a:p>
            <a:pPr marL="457200" indent="-457200">
              <a:buFont typeface="Arial" panose="020B0604020202020204" pitchFamily="34" charset="0"/>
              <a:buChar char="•"/>
            </a:pPr>
            <a:r>
              <a:rPr lang="ja-JP" altLang="en-US" dirty="0"/>
              <a:t>計算時間を同等に与えると，</a:t>
            </a:r>
            <a:r>
              <a:rPr lang="ja-JP" altLang="en-US" dirty="0">
                <a:solidFill>
                  <a:srgbClr val="FF0000"/>
                </a:solidFill>
              </a:rPr>
              <a:t>ルーレット選択を</a:t>
            </a:r>
            <a:endParaRPr lang="en-US" altLang="ja-JP" dirty="0">
              <a:solidFill>
                <a:srgbClr val="FF0000"/>
              </a:solidFill>
            </a:endParaRPr>
          </a:p>
          <a:p>
            <a:r>
              <a:rPr lang="ja-JP" altLang="en-US" dirty="0">
                <a:solidFill>
                  <a:srgbClr val="FF0000"/>
                </a:solidFill>
              </a:rPr>
              <a:t>　　用いた方が勝率が高い</a:t>
            </a:r>
            <a:r>
              <a:rPr lang="ja-JP" altLang="en-US" dirty="0"/>
              <a:t>．</a:t>
            </a:r>
            <a:endParaRPr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FE45ECC0-C258-405D-8649-1D52BE0FE745}"/>
              </a:ext>
            </a:extLst>
          </p:cNvPr>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p:spTree>
    <p:extLst>
      <p:ext uri="{BB962C8B-B14F-4D97-AF65-F5344CB8AC3E}">
        <p14:creationId xmlns:p14="http://schemas.microsoft.com/office/powerpoint/2010/main" val="35320634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E80E13-A7DD-4C26-9B77-E87F1C85ED89}"/>
              </a:ext>
            </a:extLst>
          </p:cNvPr>
          <p:cNvSpPr>
            <a:spLocks noGrp="1"/>
          </p:cNvSpPr>
          <p:nvPr>
            <p:ph type="title"/>
          </p:nvPr>
        </p:nvSpPr>
        <p:spPr/>
        <p:txBody>
          <a:bodyPr/>
          <a:lstStyle/>
          <a:p>
            <a:r>
              <a:rPr kumimoji="1" lang="ja-JP" altLang="en-US" dirty="0"/>
              <a:t>今後の方針</a:t>
            </a:r>
          </a:p>
        </p:txBody>
      </p:sp>
      <p:sp>
        <p:nvSpPr>
          <p:cNvPr id="3" name="コンテンツ プレースホルダー 2">
            <a:extLst>
              <a:ext uri="{FF2B5EF4-FFF2-40B4-BE49-F238E27FC236}">
                <a16:creationId xmlns:a16="http://schemas.microsoft.com/office/drawing/2014/main" id="{1E801EE6-D217-47EB-83B6-23E1C6394179}"/>
              </a:ext>
            </a:extLst>
          </p:cNvPr>
          <p:cNvSpPr>
            <a:spLocks noGrp="1"/>
          </p:cNvSpPr>
          <p:nvPr>
            <p:ph idx="1"/>
          </p:nvPr>
        </p:nvSpPr>
        <p:spPr/>
        <p:txBody>
          <a:bodyPr/>
          <a:lstStyle/>
          <a:p>
            <a:pPr marL="514350" indent="-514350">
              <a:buFont typeface="Arial" panose="020B0604020202020204" pitchFamily="34" charset="0"/>
              <a:buChar char="•"/>
            </a:pPr>
            <a:r>
              <a:rPr lang="ja-JP" altLang="en-US" dirty="0"/>
              <a:t>より良い確率配分の模索</a:t>
            </a:r>
            <a:endParaRPr lang="en-US" altLang="ja-JP" dirty="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r>
              <a:rPr lang="ja-JP" altLang="en-US" dirty="0"/>
              <a:t>ルーレット選択の実装の高速化</a:t>
            </a:r>
            <a:endParaRPr lang="en-US" altLang="ja-JP" dirty="0"/>
          </a:p>
          <a:p>
            <a:endParaRPr lang="en-US" altLang="ja-JP" dirty="0"/>
          </a:p>
          <a:p>
            <a:endParaRPr lang="en-US" altLang="ja-JP" dirty="0"/>
          </a:p>
          <a:p>
            <a:endParaRPr lang="en-US" altLang="ja-JP" dirty="0"/>
          </a:p>
          <a:p>
            <a:pPr marL="514350" indent="-514350">
              <a:buFont typeface="Arial" panose="020B0604020202020204" pitchFamily="34" charset="0"/>
              <a:buChar char="•"/>
            </a:pPr>
            <a:r>
              <a:rPr lang="ja-JP" altLang="en-US" dirty="0"/>
              <a:t>密なグラフで理論的な結果が得られないか</a:t>
            </a:r>
            <a:endParaRPr lang="en-US" altLang="ja-JP" dirty="0"/>
          </a:p>
          <a:p>
            <a:r>
              <a:rPr lang="ja-JP" altLang="en-US" dirty="0"/>
              <a:t>　　考える</a:t>
            </a:r>
            <a:endParaRPr lang="en-US" altLang="ja-JP" dirty="0"/>
          </a:p>
        </p:txBody>
      </p:sp>
      <p:sp>
        <p:nvSpPr>
          <p:cNvPr id="4" name="スライド番号プレースホルダー 3">
            <a:extLst>
              <a:ext uri="{FF2B5EF4-FFF2-40B4-BE49-F238E27FC236}">
                <a16:creationId xmlns:a16="http://schemas.microsoft.com/office/drawing/2014/main" id="{7668F4DD-D35E-4648-A560-EE762E783ED0}"/>
              </a:ext>
            </a:extLst>
          </p:cNvPr>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59077" y="1165917"/>
            <a:ext cx="2608959" cy="1740936"/>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2622" y="3406551"/>
            <a:ext cx="3074138" cy="1304180"/>
          </a:xfrm>
          <a:prstGeom prst="rect">
            <a:avLst/>
          </a:prstGeom>
        </p:spPr>
      </p:pic>
    </p:spTree>
    <p:extLst>
      <p:ext uri="{BB962C8B-B14F-4D97-AF65-F5344CB8AC3E}">
        <p14:creationId xmlns:p14="http://schemas.microsoft.com/office/powerpoint/2010/main" val="34458623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p:spTree>
    <p:extLst>
      <p:ext uri="{BB962C8B-B14F-4D97-AF65-F5344CB8AC3E}">
        <p14:creationId xmlns:p14="http://schemas.microsoft.com/office/powerpoint/2010/main" val="37036529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46</a:t>
            </a:fld>
            <a:endParaRPr lang="ja-JP" altLang="en-US" dirty="0"/>
          </a:p>
        </p:txBody>
      </p:sp>
    </p:spTree>
    <p:extLst>
      <p:ext uri="{BB962C8B-B14F-4D97-AF65-F5344CB8AC3E}">
        <p14:creationId xmlns:p14="http://schemas.microsoft.com/office/powerpoint/2010/main" val="14995411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lang="ja-JP" altLang="en-US" dirty="0"/>
              <a:t>アルゴリズムの改良案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47</a:t>
            </a:fld>
            <a:endParaRPr lang="ja-JP" altLang="en-US" dirty="0"/>
          </a:p>
        </p:txBody>
      </p:sp>
      <p:sp>
        <p:nvSpPr>
          <p:cNvPr id="6" name="テキスト ボックス 5"/>
          <p:cNvSpPr txBox="1"/>
          <p:nvPr/>
        </p:nvSpPr>
        <p:spPr>
          <a:xfrm>
            <a:off x="822959" y="764017"/>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a:t>
            </a:r>
            <a:r>
              <a:rPr kumimoji="1" lang="ja-JP" altLang="en-US" sz="2800" dirty="0">
                <a:solidFill>
                  <a:srgbClr val="00B050"/>
                </a:solidFill>
              </a:rPr>
              <a:t>ランダム</a:t>
            </a:r>
            <a:r>
              <a:rPr kumimoji="1" lang="ja-JP" altLang="en-US" sz="2800" dirty="0"/>
              <a:t>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squar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squar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cxnSp>
        <p:nvCxnSpPr>
          <p:cNvPr id="98" name="直線コネクタ 97"/>
          <p:cNvCxnSpPr/>
          <p:nvPr/>
        </p:nvCxnSpPr>
        <p:spPr>
          <a:xfrm flipV="1">
            <a:off x="6686255" y="1241070"/>
            <a:ext cx="1249378" cy="0"/>
          </a:xfrm>
          <a:prstGeom prst="line">
            <a:avLst/>
          </a:prstGeom>
          <a:ln>
            <a:solidFill>
              <a:srgbClr val="00B05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矢印コネクタ 121"/>
          <p:cNvCxnSpPr/>
          <p:nvPr/>
        </p:nvCxnSpPr>
        <p:spPr>
          <a:xfrm>
            <a:off x="612870" y="4067644"/>
            <a:ext cx="129872" cy="2095595"/>
          </a:xfrm>
          <a:prstGeom prst="straightConnector1">
            <a:avLst/>
          </a:prstGeom>
          <a:ln>
            <a:solidFill>
              <a:srgbClr val="00B050"/>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矢印コネクタ 9"/>
          <p:cNvCxnSpPr>
            <a:endCxn id="121" idx="0"/>
          </p:cNvCxnSpPr>
          <p:nvPr/>
        </p:nvCxnSpPr>
        <p:spPr>
          <a:xfrm flipH="1">
            <a:off x="1253459" y="2697018"/>
            <a:ext cx="843197" cy="2242746"/>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7" name="コンテンツ プレースホルダー 7"/>
          <p:cNvSpPr txBox="1">
            <a:spLocks/>
          </p:cNvSpPr>
          <p:nvPr/>
        </p:nvSpPr>
        <p:spPr>
          <a:xfrm>
            <a:off x="2077700" y="2268949"/>
            <a:ext cx="5061626" cy="45428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完全に</a:t>
            </a:r>
            <a:r>
              <a:rPr lang="ja-JP" altLang="en-US" dirty="0">
                <a:solidFill>
                  <a:srgbClr val="00B050"/>
                </a:solidFill>
              </a:rPr>
              <a:t>ランダム</a:t>
            </a:r>
            <a:r>
              <a:rPr lang="ja-JP" altLang="en-US" dirty="0"/>
              <a:t>にする必要はない</a:t>
            </a:r>
          </a:p>
        </p:txBody>
      </p:sp>
      <p:sp>
        <p:nvSpPr>
          <p:cNvPr id="121" name="テキスト ボックス 120"/>
          <p:cNvSpPr txBox="1"/>
          <p:nvPr/>
        </p:nvSpPr>
        <p:spPr>
          <a:xfrm>
            <a:off x="742742" y="4939764"/>
            <a:ext cx="1021433" cy="369332"/>
          </a:xfrm>
          <a:prstGeom prst="rect">
            <a:avLst/>
          </a:prstGeom>
          <a:solidFill>
            <a:schemeClr val="bg1"/>
          </a:solidFill>
          <a:ln>
            <a:solidFill>
              <a:schemeClr val="tx1"/>
            </a:solidFill>
          </a:ln>
        </p:spPr>
        <p:txBody>
          <a:bodyPr wrap="none" rtlCol="0">
            <a:spAutoFit/>
          </a:bodyPr>
          <a:lstStyle/>
          <a:p>
            <a:r>
              <a:rPr kumimoji="1" lang="ja-JP" altLang="en-US" dirty="0"/>
              <a:t>ランダム</a:t>
            </a:r>
          </a:p>
        </p:txBody>
      </p:sp>
    </p:spTree>
    <p:extLst>
      <p:ext uri="{BB962C8B-B14F-4D97-AF65-F5344CB8AC3E}">
        <p14:creationId xmlns:p14="http://schemas.microsoft.com/office/powerpoint/2010/main" val="3900597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wipe(up)">
                                      <p:cBhvr>
                                        <p:cTn id="7" dur="1000"/>
                                        <p:tgtEl>
                                          <p:spTgt spid="1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1"/>
                                        </p:tgtEl>
                                        <p:attrNameLst>
                                          <p:attrName>style.visibility</p:attrName>
                                        </p:attrNameLst>
                                      </p:cBhvr>
                                      <p:to>
                                        <p:strVal val="visible"/>
                                      </p:to>
                                    </p:set>
                                    <p:animEffect transition="in" filter="fade">
                                      <p:cBhvr>
                                        <p:cTn id="10" dur="1000"/>
                                        <p:tgtEl>
                                          <p:spTgt spid="12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97"/>
                                        </p:tgtEl>
                                        <p:attrNameLst>
                                          <p:attrName>style.visibility</p:attrName>
                                        </p:attrNameLst>
                                      </p:cBhvr>
                                      <p:to>
                                        <p:strVal val="visible"/>
                                      </p:to>
                                    </p:set>
                                    <p:animEffect transition="in" filter="wipe(left)">
                                      <p:cBhvr>
                                        <p:cTn id="19"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12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アルゴリズムの改良案</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48</a:t>
            </a:fld>
            <a:endParaRPr lang="ja-JP" altLang="en-US" dirty="0"/>
          </a:p>
        </p:txBody>
      </p:sp>
      <p:sp>
        <p:nvSpPr>
          <p:cNvPr id="6" name="テキスト ボックス 5"/>
          <p:cNvSpPr txBox="1"/>
          <p:nvPr/>
        </p:nvSpPr>
        <p:spPr>
          <a:xfrm>
            <a:off x="822959" y="764017"/>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a:t>
            </a:r>
            <a:r>
              <a:rPr kumimoji="1" lang="ja-JP" altLang="en-US" sz="2800" dirty="0">
                <a:solidFill>
                  <a:srgbClr val="00B050"/>
                </a:solidFill>
              </a:rPr>
              <a:t>ランダム</a:t>
            </a:r>
            <a:r>
              <a:rPr kumimoji="1" lang="ja-JP" altLang="en-US" sz="2800" dirty="0"/>
              <a:t>に選び，次に取りうる行動ごとの勝率を求める．</a:t>
            </a:r>
          </a:p>
        </p:txBody>
      </p:sp>
      <p:cxnSp>
        <p:nvCxnSpPr>
          <p:cNvPr id="98" name="直線コネクタ 97"/>
          <p:cNvCxnSpPr/>
          <p:nvPr/>
        </p:nvCxnSpPr>
        <p:spPr>
          <a:xfrm flipV="1">
            <a:off x="6686255" y="1241070"/>
            <a:ext cx="1249378" cy="0"/>
          </a:xfrm>
          <a:prstGeom prst="line">
            <a:avLst/>
          </a:prstGeom>
          <a:ln>
            <a:solidFill>
              <a:srgbClr val="00B05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角丸四角形吹き出し 2"/>
          <p:cNvSpPr/>
          <p:nvPr/>
        </p:nvSpPr>
        <p:spPr>
          <a:xfrm>
            <a:off x="4215065" y="3098748"/>
            <a:ext cx="3720568" cy="1159666"/>
          </a:xfrm>
          <a:prstGeom prst="wedgeRoundRectCallout">
            <a:avLst>
              <a:gd name="adj1" fmla="val -30198"/>
              <a:gd name="adj2" fmla="val 39958"/>
              <a:gd name="adj3" fmla="val 16667"/>
            </a:avLst>
          </a:prstGeom>
          <a:ln w="76200">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ja-JP" altLang="en-US" sz="2800" dirty="0"/>
              <a:t>領地があまり増えない</a:t>
            </a:r>
            <a:r>
              <a:rPr kumimoji="1" lang="ja-JP" altLang="en-US" sz="2800" dirty="0">
                <a:solidFill>
                  <a:schemeClr val="accent5"/>
                </a:solidFill>
              </a:rPr>
              <a:t>青</a:t>
            </a:r>
            <a:r>
              <a:rPr kumimoji="1" lang="ja-JP" altLang="en-US" sz="2800" dirty="0"/>
              <a:t>や</a:t>
            </a:r>
            <a:r>
              <a:rPr kumimoji="1" lang="ja-JP" altLang="en-US" sz="2800" dirty="0">
                <a:solidFill>
                  <a:srgbClr val="7030A0"/>
                </a:solidFill>
              </a:rPr>
              <a:t>紫</a:t>
            </a:r>
            <a:r>
              <a:rPr kumimoji="1" lang="ja-JP" altLang="en-US" sz="2800" dirty="0"/>
              <a:t>は選</a:t>
            </a:r>
            <a:r>
              <a:rPr kumimoji="1" lang="ja-JP" altLang="en-US" sz="2800" dirty="0" err="1"/>
              <a:t>ば</a:t>
            </a:r>
            <a:r>
              <a:rPr kumimoji="1" lang="ja-JP" altLang="en-US" sz="2800" dirty="0"/>
              <a:t>なそう</a:t>
            </a:r>
          </a:p>
        </p:txBody>
      </p:sp>
      <p:sp>
        <p:nvSpPr>
          <p:cNvPr id="121" name="角丸四角形吹き出し 120"/>
          <p:cNvSpPr/>
          <p:nvPr/>
        </p:nvSpPr>
        <p:spPr>
          <a:xfrm>
            <a:off x="4215065" y="4393773"/>
            <a:ext cx="3720568" cy="1159666"/>
          </a:xfrm>
          <a:prstGeom prst="wedgeRoundRectCallout">
            <a:avLst>
              <a:gd name="adj1" fmla="val -30198"/>
              <a:gd name="adj2" fmla="val 39958"/>
              <a:gd name="adj3" fmla="val 16667"/>
            </a:avLst>
          </a:prstGeom>
          <a:ln w="76200">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ja-JP" altLang="en-US" sz="2800" dirty="0">
                <a:solidFill>
                  <a:schemeClr val="tx1"/>
                </a:solidFill>
              </a:rPr>
              <a:t>領地がたくさん増える</a:t>
            </a:r>
            <a:endParaRPr kumimoji="1" lang="en-US" altLang="ja-JP" sz="2800" dirty="0">
              <a:solidFill>
                <a:schemeClr val="tx1"/>
              </a:solidFill>
            </a:endParaRPr>
          </a:p>
          <a:p>
            <a:pPr algn="ctr"/>
            <a:r>
              <a:rPr kumimoji="1" lang="ja-JP" altLang="en-US" sz="2800" dirty="0">
                <a:solidFill>
                  <a:srgbClr val="00B050"/>
                </a:solidFill>
              </a:rPr>
              <a:t>緑</a:t>
            </a:r>
            <a:r>
              <a:rPr kumimoji="1" lang="ja-JP" altLang="en-US" sz="2800" dirty="0"/>
              <a:t>や</a:t>
            </a:r>
            <a:r>
              <a:rPr lang="ja-JP" altLang="en-US" sz="2800" dirty="0">
                <a:solidFill>
                  <a:srgbClr val="FF0000"/>
                </a:solidFill>
              </a:rPr>
              <a:t>赤</a:t>
            </a:r>
            <a:r>
              <a:rPr kumimoji="1" lang="ja-JP" altLang="en-US" sz="2800" dirty="0"/>
              <a:t>を選びそう</a:t>
            </a:r>
          </a:p>
        </p:txBody>
      </p:sp>
      <p:sp>
        <p:nvSpPr>
          <p:cNvPr id="123" name="コンテンツ プレースホルダー 7"/>
          <p:cNvSpPr txBox="1">
            <a:spLocks/>
          </p:cNvSpPr>
          <p:nvPr/>
        </p:nvSpPr>
        <p:spPr>
          <a:xfrm>
            <a:off x="2077700" y="2268949"/>
            <a:ext cx="5061626" cy="45428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完全に</a:t>
            </a:r>
            <a:r>
              <a:rPr lang="ja-JP" altLang="en-US" dirty="0">
                <a:solidFill>
                  <a:srgbClr val="00B050"/>
                </a:solidFill>
              </a:rPr>
              <a:t>ランダム</a:t>
            </a:r>
            <a:r>
              <a:rPr lang="ja-JP" altLang="en-US" dirty="0"/>
              <a:t>にする必要はない</a:t>
            </a:r>
          </a:p>
        </p:txBody>
      </p:sp>
      <p:sp>
        <p:nvSpPr>
          <p:cNvPr id="125" name="コンテンツ プレースホルダー 7"/>
          <p:cNvSpPr txBox="1">
            <a:spLocks/>
          </p:cNvSpPr>
          <p:nvPr/>
        </p:nvSpPr>
        <p:spPr>
          <a:xfrm>
            <a:off x="4109026" y="5753276"/>
            <a:ext cx="4757883" cy="97079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これらを反映して，より良い</a:t>
            </a:r>
            <a:endParaRPr lang="en-US" altLang="ja-JP" dirty="0"/>
          </a:p>
          <a:p>
            <a:r>
              <a:rPr lang="ja-JP" altLang="en-US" dirty="0"/>
              <a:t>シミュレーションができないか？</a:t>
            </a:r>
          </a:p>
        </p:txBody>
      </p:sp>
      <p:grpSp>
        <p:nvGrpSpPr>
          <p:cNvPr id="37" name="グループ化 36"/>
          <p:cNvGrpSpPr/>
          <p:nvPr/>
        </p:nvGrpSpPr>
        <p:grpSpPr>
          <a:xfrm>
            <a:off x="327065" y="3226062"/>
            <a:ext cx="3240000" cy="3240828"/>
            <a:chOff x="5714255" y="3268991"/>
            <a:chExt cx="3240000" cy="3240828"/>
          </a:xfrm>
        </p:grpSpPr>
        <p:sp>
          <p:nvSpPr>
            <p:cNvPr id="38" name="正方形/長方形 37">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3" name="四角形: 角を丸くする 33">
            <a:extLst>
              <a:ext uri="{FF2B5EF4-FFF2-40B4-BE49-F238E27FC236}">
                <a16:creationId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521454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1"/>
                                        </p:tgtEl>
                                        <p:attrNameLst>
                                          <p:attrName>style.visibility</p:attrName>
                                        </p:attrNameLst>
                                      </p:cBhvr>
                                      <p:to>
                                        <p:strVal val="visible"/>
                                      </p:to>
                                    </p:set>
                                    <p:animEffect transition="in" filter="fade">
                                      <p:cBhvr>
                                        <p:cTn id="12" dur="500"/>
                                        <p:tgtEl>
                                          <p:spTgt spid="1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5"/>
                                        </p:tgtEl>
                                        <p:attrNameLst>
                                          <p:attrName>style.visibility</p:attrName>
                                        </p:attrNameLst>
                                      </p:cBhvr>
                                      <p:to>
                                        <p:strVal val="visible"/>
                                      </p:to>
                                    </p:set>
                                    <p:animEffect transition="in" filter="fade">
                                      <p:cBhvr>
                                        <p:cTn id="17"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1" grpId="0" animBg="1"/>
      <p:bldP spid="12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実験結果</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49</a:t>
            </a:fld>
            <a:endParaRPr lang="ja-JP" altLang="en-US" dirty="0"/>
          </a:p>
        </p:txBody>
      </p:sp>
      <p:sp>
        <p:nvSpPr>
          <p:cNvPr id="6" name="コンテンツ プレースホルダー 2"/>
          <p:cNvSpPr>
            <a:spLocks noGrp="1"/>
          </p:cNvSpPr>
          <p:nvPr>
            <p:ph idx="1"/>
          </p:nvPr>
        </p:nvSpPr>
        <p:spPr>
          <a:xfrm>
            <a:off x="822959" y="758816"/>
            <a:ext cx="7543801" cy="1009504"/>
          </a:xfrm>
        </p:spPr>
        <p:txBody>
          <a:bodyPr>
            <a:normAutofit/>
          </a:bodyPr>
          <a:lstStyle/>
          <a:p>
            <a:r>
              <a:rPr kumimoji="1" lang="ja-JP" altLang="en-US" dirty="0"/>
              <a:t>ルーレット選択を行った場合，行わなかった場合に</a:t>
            </a:r>
            <a:endParaRPr kumimoji="1" lang="en-US" altLang="ja-JP" dirty="0"/>
          </a:p>
          <a:p>
            <a:r>
              <a:rPr kumimoji="1" lang="ja-JP" altLang="en-US" dirty="0"/>
              <a:t>比べて</a:t>
            </a:r>
            <a:r>
              <a:rPr kumimoji="1" lang="ja-JP" altLang="en-US" dirty="0">
                <a:solidFill>
                  <a:srgbClr val="FF0000"/>
                </a:solidFill>
              </a:rPr>
              <a:t>勝率が上がっている</a:t>
            </a:r>
            <a:r>
              <a:rPr kumimoji="1" lang="ja-JP" altLang="en-US" dirty="0"/>
              <a:t>．</a:t>
            </a:r>
          </a:p>
        </p:txBody>
      </p:sp>
      <p:sp>
        <p:nvSpPr>
          <p:cNvPr id="13"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1145801" y="1641791"/>
            <a:ext cx="7220959"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15" name="下矢印 72">
            <a:extLst>
              <a:ext uri="{FF2B5EF4-FFF2-40B4-BE49-F238E27FC236}">
                <a16:creationId xmlns:a16="http://schemas.microsoft.com/office/drawing/2014/main"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コンテンツ プレースホルダー 2"/>
          <p:cNvSpPr txBox="1">
            <a:spLocks/>
          </p:cNvSpPr>
          <p:nvPr/>
        </p:nvSpPr>
        <p:spPr>
          <a:xfrm>
            <a:off x="822958" y="1869376"/>
            <a:ext cx="7543801" cy="495716"/>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ルーレット選択によって</a:t>
            </a:r>
            <a:r>
              <a:rPr lang="ja-JP" altLang="en-US" dirty="0">
                <a:solidFill>
                  <a:srgbClr val="FF0000"/>
                </a:solidFill>
              </a:rPr>
              <a:t>勝てる試合が増えている</a:t>
            </a:r>
          </a:p>
        </p:txBody>
      </p:sp>
      <p:sp>
        <p:nvSpPr>
          <p:cNvPr id="39" name="テキスト ボックス 38"/>
          <p:cNvSpPr txBox="1"/>
          <p:nvPr/>
        </p:nvSpPr>
        <p:spPr>
          <a:xfrm>
            <a:off x="2772249" y="2755851"/>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graphicFrame>
        <p:nvGraphicFramePr>
          <p:cNvPr id="40" name="グラフ 39"/>
          <p:cNvGraphicFramePr>
            <a:graphicFrameLocks/>
          </p:cNvGraphicFramePr>
          <p:nvPr>
            <p:extLst>
              <p:ext uri="{D42A27DB-BD31-4B8C-83A1-F6EECF244321}">
                <p14:modId xmlns:p14="http://schemas.microsoft.com/office/powerpoint/2010/main" val="2624711886"/>
              </p:ext>
            </p:extLst>
          </p:nvPr>
        </p:nvGraphicFramePr>
        <p:xfrm>
          <a:off x="1034493" y="3217516"/>
          <a:ext cx="7120734" cy="3210957"/>
        </p:xfrm>
        <a:graphic>
          <a:graphicData uri="http://schemas.openxmlformats.org/drawingml/2006/chart">
            <c:chart xmlns:c="http://schemas.openxmlformats.org/drawingml/2006/chart" xmlns:r="http://schemas.openxmlformats.org/officeDocument/2006/relationships" r:id="rId2"/>
          </a:graphicData>
        </a:graphic>
      </p:graphicFrame>
      <p:sp>
        <p:nvSpPr>
          <p:cNvPr id="41" name="二等辺三角形 40">
            <a:extLst>
              <a:ext uri="{FF2B5EF4-FFF2-40B4-BE49-F238E27FC236}">
                <a16:creationId xmlns:a16="http://schemas.microsoft.com/office/drawing/2014/main" id="{11D592AE-89A5-4D14-B11C-CCA625146E32}"/>
              </a:ext>
            </a:extLst>
          </p:cNvPr>
          <p:cNvSpPr/>
          <p:nvPr/>
        </p:nvSpPr>
        <p:spPr>
          <a:xfrm>
            <a:off x="5283929" y="4892546"/>
            <a:ext cx="287383" cy="243840"/>
          </a:xfrm>
          <a:prstGeom prst="triangle">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完全ランダム</a:t>
            </a:r>
            <a:endParaRPr kumimoji="1" lang="ja-JP" altLang="en-US" dirty="0"/>
          </a:p>
        </p:txBody>
      </p:sp>
      <p:sp>
        <p:nvSpPr>
          <p:cNvPr id="43" name="楕円 5">
            <a:extLst>
              <a:ext uri="{FF2B5EF4-FFF2-40B4-BE49-F238E27FC236}">
                <a16:creationId xmlns:a16="http://schemas.microsoft.com/office/drawing/2014/main" id="{F70F1D20-AA9C-4123-A3B8-76B1B189FC52}"/>
              </a:ext>
            </a:extLst>
          </p:cNvPr>
          <p:cNvSpPr/>
          <p:nvPr/>
        </p:nvSpPr>
        <p:spPr>
          <a:xfrm>
            <a:off x="5301890" y="5296814"/>
            <a:ext cx="251460" cy="262928"/>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ルーレット有り</a:t>
            </a:r>
            <a:endParaRPr kumimoji="1" lang="ja-JP" altLang="en-US" dirty="0"/>
          </a:p>
        </p:txBody>
      </p:sp>
      <p:sp>
        <p:nvSpPr>
          <p:cNvPr id="45" name="テキスト ボックス 44"/>
          <p:cNvSpPr txBox="1"/>
          <p:nvPr/>
        </p:nvSpPr>
        <p:spPr>
          <a:xfrm>
            <a:off x="2961471"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
        <p:nvSpPr>
          <p:cNvPr id="46" name="テキスト ボックス 45"/>
          <p:cNvSpPr txBox="1"/>
          <p:nvPr/>
        </p:nvSpPr>
        <p:spPr>
          <a:xfrm rot="16200000">
            <a:off x="-768978" y="4598967"/>
            <a:ext cx="3033413" cy="461665"/>
          </a:xfrm>
          <a:prstGeom prst="rect">
            <a:avLst/>
          </a:prstGeom>
          <a:noFill/>
        </p:spPr>
        <p:txBody>
          <a:bodyPr wrap="square" rtlCol="0">
            <a:spAutoFit/>
          </a:bodyPr>
          <a:lstStyle/>
          <a:p>
            <a:r>
              <a:rPr kumimoji="1" lang="ja-JP" altLang="en-US" sz="2400" dirty="0"/>
              <a:t>モンテカルロ法の勝率</a:t>
            </a:r>
          </a:p>
        </p:txBody>
      </p:sp>
      <p:sp>
        <p:nvSpPr>
          <p:cNvPr id="49" name="フリーフォーム 48"/>
          <p:cNvSpPr/>
          <p:nvPr/>
        </p:nvSpPr>
        <p:spPr>
          <a:xfrm>
            <a:off x="1745673" y="3722255"/>
            <a:ext cx="5190836" cy="868218"/>
          </a:xfrm>
          <a:custGeom>
            <a:avLst/>
            <a:gdLst>
              <a:gd name="connsiteX0" fmla="*/ 0 w 5190836"/>
              <a:gd name="connsiteY0" fmla="*/ 868218 h 868218"/>
              <a:gd name="connsiteX1" fmla="*/ 101600 w 5190836"/>
              <a:gd name="connsiteY1" fmla="*/ 424872 h 868218"/>
              <a:gd name="connsiteX2" fmla="*/ 360218 w 5190836"/>
              <a:gd name="connsiteY2" fmla="*/ 249381 h 868218"/>
              <a:gd name="connsiteX3" fmla="*/ 794327 w 5190836"/>
              <a:gd name="connsiteY3" fmla="*/ 138545 h 868218"/>
              <a:gd name="connsiteX4" fmla="*/ 1283854 w 5190836"/>
              <a:gd name="connsiteY4" fmla="*/ 55418 h 868218"/>
              <a:gd name="connsiteX5" fmla="*/ 5190836 w 5190836"/>
              <a:gd name="connsiteY5" fmla="*/ 0 h 868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0836" h="868218">
                <a:moveTo>
                  <a:pt x="0" y="868218"/>
                </a:moveTo>
                <a:cubicBezTo>
                  <a:pt x="20782" y="698114"/>
                  <a:pt x="41564" y="528011"/>
                  <a:pt x="101600" y="424872"/>
                </a:cubicBezTo>
                <a:cubicBezTo>
                  <a:pt x="161636" y="321733"/>
                  <a:pt x="244764" y="297102"/>
                  <a:pt x="360218" y="249381"/>
                </a:cubicBezTo>
                <a:cubicBezTo>
                  <a:pt x="475672" y="201660"/>
                  <a:pt x="640388" y="170872"/>
                  <a:pt x="794327" y="138545"/>
                </a:cubicBezTo>
                <a:cubicBezTo>
                  <a:pt x="948266" y="106218"/>
                  <a:pt x="551103" y="78509"/>
                  <a:pt x="1283854" y="55418"/>
                </a:cubicBezTo>
                <a:cubicBezTo>
                  <a:pt x="2016606" y="32327"/>
                  <a:pt x="3603721" y="16163"/>
                  <a:pt x="5190836" y="0"/>
                </a:cubicBezTo>
              </a:path>
            </a:pathLst>
          </a:custGeom>
          <a:noFill/>
          <a:ln w="38100">
            <a:solidFill>
              <a:schemeClr val="accent1"/>
            </a:solidFill>
            <a:prstDash val="sysDash"/>
          </a:ln>
        </p:spPr>
        <p:txBody>
          <a:bodyPr rtlCol="0" anchor="ctr"/>
          <a:lstStyle/>
          <a:p>
            <a:pPr algn="ctr"/>
            <a:endParaRPr kumimoji="1" lang="ja-JP" altLang="en-US"/>
          </a:p>
        </p:txBody>
      </p:sp>
      <p:sp>
        <p:nvSpPr>
          <p:cNvPr id="50" name="フリーフォーム 49"/>
          <p:cNvSpPr/>
          <p:nvPr/>
        </p:nvSpPr>
        <p:spPr>
          <a:xfrm>
            <a:off x="1736436" y="3915159"/>
            <a:ext cx="5218546" cy="1063241"/>
          </a:xfrm>
          <a:custGeom>
            <a:avLst/>
            <a:gdLst>
              <a:gd name="connsiteX0" fmla="*/ 0 w 5218546"/>
              <a:gd name="connsiteY0" fmla="*/ 1063241 h 1063241"/>
              <a:gd name="connsiteX1" fmla="*/ 120073 w 5218546"/>
              <a:gd name="connsiteY1" fmla="*/ 592186 h 1063241"/>
              <a:gd name="connsiteX2" fmla="*/ 350982 w 5218546"/>
              <a:gd name="connsiteY2" fmla="*/ 250441 h 1063241"/>
              <a:gd name="connsiteX3" fmla="*/ 1708728 w 5218546"/>
              <a:gd name="connsiteY3" fmla="*/ 38005 h 1063241"/>
              <a:gd name="connsiteX4" fmla="*/ 5218546 w 5218546"/>
              <a:gd name="connsiteY4" fmla="*/ 1059 h 1063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8546" h="1063241">
                <a:moveTo>
                  <a:pt x="0" y="1063241"/>
                </a:moveTo>
                <a:cubicBezTo>
                  <a:pt x="30788" y="895447"/>
                  <a:pt x="61576" y="727653"/>
                  <a:pt x="120073" y="592186"/>
                </a:cubicBezTo>
                <a:cubicBezTo>
                  <a:pt x="178570" y="456719"/>
                  <a:pt x="86206" y="342804"/>
                  <a:pt x="350982" y="250441"/>
                </a:cubicBezTo>
                <a:cubicBezTo>
                  <a:pt x="615758" y="158078"/>
                  <a:pt x="897467" y="79569"/>
                  <a:pt x="1708728" y="38005"/>
                </a:cubicBezTo>
                <a:cubicBezTo>
                  <a:pt x="2519989" y="-3559"/>
                  <a:pt x="3869267" y="-1250"/>
                  <a:pt x="5218546" y="1059"/>
                </a:cubicBezTo>
              </a:path>
            </a:pathLst>
          </a:custGeom>
          <a:noFill/>
          <a:ln w="38100">
            <a:solidFill>
              <a:schemeClr val="accent2"/>
            </a:solidFill>
            <a:prstDash val="sysDash"/>
          </a:ln>
        </p:spPr>
        <p:txBody>
          <a:bodyPr rtlCol="0" anchor="ctr"/>
          <a:lstStyle/>
          <a:p>
            <a:pPr algn="ctr"/>
            <a:endParaRPr kumimoji="1" lang="ja-JP" altLang="en-US"/>
          </a:p>
        </p:txBody>
      </p:sp>
    </p:spTree>
    <p:extLst>
      <p:ext uri="{BB962C8B-B14F-4D97-AF65-F5344CB8AC3E}">
        <p14:creationId xmlns:p14="http://schemas.microsoft.com/office/powerpoint/2010/main" val="156254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ルーレット選択</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50</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プレイアウト時の各選択肢の確率に比重を持たせる</a:t>
            </a:r>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a:t>色の選択肢ごとの増える領地のマスの数を計算し，</a:t>
            </a:r>
            <a:endParaRPr lang="en-US" altLang="ja-JP" dirty="0"/>
          </a:p>
          <a:p>
            <a:r>
              <a:rPr kumimoji="1" lang="ja-JP" altLang="en-US" dirty="0"/>
              <a:t>増えるマスの数が多いほど選択されやすくなる</a:t>
            </a:r>
            <a:endParaRPr kumimoji="1" lang="en-US" altLang="ja-JP" dirty="0"/>
          </a:p>
          <a:p>
            <a:r>
              <a:rPr kumimoji="1" lang="ja-JP" altLang="en-US" dirty="0"/>
              <a:t>ようにする．</a:t>
            </a:r>
          </a:p>
        </p:txBody>
      </p:sp>
      <p:sp>
        <p:nvSpPr>
          <p:cNvPr id="44" name="四角形: 角を丸くする 33">
            <a:extLst>
              <a:ext uri="{FF2B5EF4-FFF2-40B4-BE49-F238E27FC236}">
                <a16:creationId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 name="表 2"/>
          <p:cNvGraphicFramePr>
            <a:graphicFrameLocks noGrp="1"/>
          </p:cNvGraphicFramePr>
          <p:nvPr>
            <p:extLst>
              <p:ext uri="{D42A27DB-BD31-4B8C-83A1-F6EECF244321}">
                <p14:modId xmlns:p14="http://schemas.microsoft.com/office/powerpoint/2010/main" val="2471775300"/>
              </p:ext>
            </p:extLst>
          </p:nvPr>
        </p:nvGraphicFramePr>
        <p:xfrm>
          <a:off x="4321105" y="3307543"/>
          <a:ext cx="4427998" cy="2131554"/>
        </p:xfrm>
        <a:graphic>
          <a:graphicData uri="http://schemas.openxmlformats.org/drawingml/2006/table">
            <a:tbl>
              <a:tblPr firstRow="1" bandRow="1">
                <a:tableStyleId>{5940675A-B579-460E-94D1-54222C63F5DA}</a:tableStyleId>
              </a:tblPr>
              <a:tblGrid>
                <a:gridCol w="1468814">
                  <a:extLst>
                    <a:ext uri="{9D8B030D-6E8A-4147-A177-3AD203B41FA5}">
                      <a16:colId xmlns:a16="http://schemas.microsoft.com/office/drawing/2014/main" val="20000"/>
                    </a:ext>
                  </a:extLst>
                </a:gridCol>
                <a:gridCol w="739796">
                  <a:extLst>
                    <a:ext uri="{9D8B030D-6E8A-4147-A177-3AD203B41FA5}">
                      <a16:colId xmlns:a16="http://schemas.microsoft.com/office/drawing/2014/main" val="20001"/>
                    </a:ext>
                  </a:extLst>
                </a:gridCol>
                <a:gridCol w="739796">
                  <a:extLst>
                    <a:ext uri="{9D8B030D-6E8A-4147-A177-3AD203B41FA5}">
                      <a16:colId xmlns:a16="http://schemas.microsoft.com/office/drawing/2014/main" val="20002"/>
                    </a:ext>
                  </a:extLst>
                </a:gridCol>
                <a:gridCol w="739796">
                  <a:extLst>
                    <a:ext uri="{9D8B030D-6E8A-4147-A177-3AD203B41FA5}">
                      <a16:colId xmlns:a16="http://schemas.microsoft.com/office/drawing/2014/main" val="20003"/>
                    </a:ext>
                  </a:extLst>
                </a:gridCol>
                <a:gridCol w="739796">
                  <a:extLst>
                    <a:ext uri="{9D8B030D-6E8A-4147-A177-3AD203B41FA5}">
                      <a16:colId xmlns:a16="http://schemas.microsoft.com/office/drawing/2014/main" val="20004"/>
                    </a:ext>
                  </a:extLst>
                </a:gridCol>
              </a:tblGrid>
              <a:tr h="4976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prstClr val="black"/>
                          </a:solidFill>
                          <a:effectLst/>
                          <a:uLnTx/>
                          <a:uFillTx/>
                          <a:latin typeface="+mn-lt"/>
                          <a:ea typeface="+mn-ea"/>
                          <a:cs typeface="+mn-cs"/>
                        </a:rPr>
                        <a:t>選択肢</a:t>
                      </a:r>
                    </a:p>
                  </a:txBody>
                  <a:tcPr/>
                </a:tc>
                <a:tc>
                  <a:txBody>
                    <a:bodyPr/>
                    <a:lstStyle/>
                    <a:p>
                      <a:r>
                        <a:rPr kumimoji="1" lang="ja-JP" altLang="en-US" sz="2800" dirty="0">
                          <a:solidFill>
                            <a:srgbClr val="FF0000"/>
                          </a:solidFill>
                        </a:rPr>
                        <a:t>赤</a:t>
                      </a:r>
                    </a:p>
                  </a:txBody>
                  <a:tcPr/>
                </a:tc>
                <a:tc>
                  <a:txBody>
                    <a:bodyPr/>
                    <a:lstStyle/>
                    <a:p>
                      <a:r>
                        <a:rPr kumimoji="1" lang="ja-JP" altLang="en-US" sz="2800" dirty="0">
                          <a:solidFill>
                            <a:srgbClr val="00B050"/>
                          </a:solidFill>
                        </a:rPr>
                        <a:t>緑</a:t>
                      </a:r>
                    </a:p>
                  </a:txBody>
                  <a:tcPr/>
                </a:tc>
                <a:tc>
                  <a:txBody>
                    <a:bodyPr/>
                    <a:lstStyle/>
                    <a:p>
                      <a:r>
                        <a:rPr kumimoji="1" lang="ja-JP" altLang="en-US" sz="2800" dirty="0">
                          <a:solidFill>
                            <a:srgbClr val="7030A0"/>
                          </a:solidFill>
                        </a:rPr>
                        <a:t>紫</a:t>
                      </a:r>
                    </a:p>
                  </a:txBody>
                  <a:tcPr/>
                </a:tc>
                <a:tc>
                  <a:txBody>
                    <a:bodyPr/>
                    <a:lstStyle/>
                    <a:p>
                      <a:r>
                        <a:rPr kumimoji="1" lang="ja-JP" altLang="en-US" sz="2800" dirty="0">
                          <a:solidFill>
                            <a:schemeClr val="accent1"/>
                          </a:solidFill>
                        </a:rPr>
                        <a:t>青</a:t>
                      </a:r>
                    </a:p>
                  </a:txBody>
                  <a:tcPr/>
                </a:tc>
                <a:extLst>
                  <a:ext uri="{0D108BD9-81ED-4DB2-BD59-A6C34878D82A}">
                    <a16:rowId xmlns:a16="http://schemas.microsoft.com/office/drawing/2014/main" val="10000"/>
                  </a:ext>
                </a:extLst>
              </a:tr>
              <a:tr h="790434">
                <a:tc>
                  <a:txBody>
                    <a:bodyPr/>
                    <a:lstStyle/>
                    <a:p>
                      <a:r>
                        <a:rPr kumimoji="1" lang="ja-JP" altLang="en-US" sz="2400" dirty="0"/>
                        <a:t>増える</a:t>
                      </a:r>
                      <a:endParaRPr kumimoji="1" lang="en-US" altLang="ja-JP" sz="2400" dirty="0"/>
                    </a:p>
                    <a:p>
                      <a:r>
                        <a:rPr kumimoji="1" lang="ja-JP" altLang="en-US" sz="2400" dirty="0"/>
                        <a:t>領地の数</a:t>
                      </a:r>
                    </a:p>
                  </a:txBody>
                  <a:tcPr/>
                </a:tc>
                <a:tc>
                  <a:txBody>
                    <a:bodyPr/>
                    <a:lstStyle/>
                    <a:p>
                      <a:r>
                        <a:rPr kumimoji="1" lang="en-US" altLang="ja-JP" sz="4400" dirty="0"/>
                        <a:t>3</a:t>
                      </a:r>
                      <a:endParaRPr kumimoji="1" lang="ja-JP" altLang="en-US" sz="4400" dirty="0"/>
                    </a:p>
                  </a:txBody>
                  <a:tcPr/>
                </a:tc>
                <a:tc>
                  <a:txBody>
                    <a:bodyPr/>
                    <a:lstStyle/>
                    <a:p>
                      <a:r>
                        <a:rPr kumimoji="1" lang="en-US" altLang="ja-JP" sz="4400" dirty="0"/>
                        <a:t>2</a:t>
                      </a:r>
                      <a:endParaRPr kumimoji="1" lang="ja-JP" altLang="en-US" sz="4400" dirty="0"/>
                    </a:p>
                  </a:txBody>
                  <a:tcPr/>
                </a:tc>
                <a:tc>
                  <a:txBody>
                    <a:bodyPr/>
                    <a:lstStyle/>
                    <a:p>
                      <a:r>
                        <a:rPr kumimoji="1" lang="en-US" altLang="ja-JP" sz="4400" dirty="0"/>
                        <a:t>1</a:t>
                      </a:r>
                      <a:endParaRPr kumimoji="1" lang="ja-JP" altLang="en-US" sz="4400" dirty="0"/>
                    </a:p>
                  </a:txBody>
                  <a:tcPr/>
                </a:tc>
                <a:tc>
                  <a:txBody>
                    <a:bodyPr/>
                    <a:lstStyle/>
                    <a:p>
                      <a:r>
                        <a:rPr kumimoji="1" lang="en-US" altLang="ja-JP" sz="4400" dirty="0"/>
                        <a:t>0</a:t>
                      </a:r>
                      <a:endParaRPr kumimoji="1" lang="ja-JP" altLang="en-US" sz="4400" dirty="0"/>
                    </a:p>
                  </a:txBody>
                  <a:tcPr/>
                </a:tc>
                <a:extLst>
                  <a:ext uri="{0D108BD9-81ED-4DB2-BD59-A6C34878D82A}">
                    <a16:rowId xmlns:a16="http://schemas.microsoft.com/office/drawing/2014/main" val="10001"/>
                  </a:ext>
                </a:extLst>
              </a:tr>
              <a:tr h="790434">
                <a:tc>
                  <a:txBody>
                    <a:bodyPr/>
                    <a:lstStyle/>
                    <a:p>
                      <a:r>
                        <a:rPr kumimoji="1" lang="ja-JP" altLang="en-US" sz="2800" dirty="0"/>
                        <a:t>基礎点</a:t>
                      </a:r>
                    </a:p>
                  </a:txBody>
                  <a:tcPr/>
                </a:tc>
                <a:tc>
                  <a:txBody>
                    <a:bodyPr/>
                    <a:lstStyle/>
                    <a:p>
                      <a:r>
                        <a:rPr kumimoji="1" lang="en-US" altLang="ja-JP" sz="4400" dirty="0"/>
                        <a:t>1</a:t>
                      </a:r>
                      <a:endParaRPr kumimoji="1" lang="ja-JP" altLang="en-US" sz="4400" dirty="0"/>
                    </a:p>
                  </a:txBody>
                  <a:tcPr/>
                </a:tc>
                <a:tc>
                  <a:txBody>
                    <a:bodyPr/>
                    <a:lstStyle/>
                    <a:p>
                      <a:r>
                        <a:rPr kumimoji="1" lang="en-US" altLang="ja-JP" sz="4400" dirty="0"/>
                        <a:t>1</a:t>
                      </a:r>
                      <a:endParaRPr kumimoji="1" lang="ja-JP" altLang="en-US" sz="4400" dirty="0"/>
                    </a:p>
                  </a:txBody>
                  <a:tcPr/>
                </a:tc>
                <a:tc>
                  <a:txBody>
                    <a:bodyPr/>
                    <a:lstStyle/>
                    <a:p>
                      <a:r>
                        <a:rPr kumimoji="1" lang="en-US" altLang="ja-JP" sz="4400" dirty="0"/>
                        <a:t>1</a:t>
                      </a:r>
                      <a:endParaRPr kumimoji="1" lang="ja-JP" altLang="en-US" sz="4400" dirty="0"/>
                    </a:p>
                  </a:txBody>
                  <a:tcPr/>
                </a:tc>
                <a:tc>
                  <a:txBody>
                    <a:bodyPr/>
                    <a:lstStyle/>
                    <a:p>
                      <a:r>
                        <a:rPr kumimoji="1" lang="en-US" altLang="ja-JP" sz="4400" dirty="0"/>
                        <a:t>1</a:t>
                      </a:r>
                      <a:endParaRPr kumimoji="1" lang="ja-JP" altLang="en-US" sz="44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1345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コンテンツ プレースホルダー 2"/>
          <p:cNvSpPr txBox="1">
            <a:spLocks/>
          </p:cNvSpPr>
          <p:nvPr/>
        </p:nvSpPr>
        <p:spPr>
          <a:xfrm>
            <a:off x="822960" y="758816"/>
            <a:ext cx="7649832" cy="1017888"/>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は，以下のような問題として</a:t>
            </a:r>
            <a:endParaRPr lang="en-US" altLang="ja-JP" dirty="0"/>
          </a:p>
          <a:p>
            <a:r>
              <a:rPr lang="ja-JP" altLang="en-US" dirty="0"/>
              <a:t>考えられる．</a:t>
            </a:r>
            <a:endParaRPr lang="en-US" altLang="ja-JP" dirty="0"/>
          </a:p>
        </p:txBody>
      </p:sp>
      <p:sp>
        <p:nvSpPr>
          <p:cNvPr id="2" name="タイトル 1">
            <a:extLst>
              <a:ext uri="{FF2B5EF4-FFF2-40B4-BE49-F238E27FC236}">
                <a16:creationId xmlns:a16="http://schemas.microsoft.com/office/drawing/2014/main" id="{41535765-B8CD-42B8-8BAA-B723F776226B}"/>
              </a:ext>
            </a:extLst>
          </p:cNvPr>
          <p:cNvSpPr>
            <a:spLocks noGrp="1"/>
          </p:cNvSpPr>
          <p:nvPr>
            <p:ph type="title"/>
          </p:nvPr>
        </p:nvSpPr>
        <p:spPr/>
        <p:txBody>
          <a:bodyPr/>
          <a:lstStyle/>
          <a:p>
            <a:r>
              <a:rPr kumimoji="1" lang="ja-JP" altLang="en-US" dirty="0"/>
              <a:t>問題として定義</a:t>
            </a:r>
          </a:p>
        </p:txBody>
      </p:sp>
      <p:sp>
        <p:nvSpPr>
          <p:cNvPr id="4" name="スライド番号プレースホルダー 3">
            <a:extLst>
              <a:ext uri="{FF2B5EF4-FFF2-40B4-BE49-F238E27FC236}">
                <a16:creationId xmlns:a16="http://schemas.microsoft.com/office/drawing/2014/main" id="{2EE84A0E-C162-43BE-9803-6B082716F1B2}"/>
              </a:ext>
            </a:extLst>
          </p:cNvPr>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mc:AlternateContent xmlns:mc="http://schemas.openxmlformats.org/markup-compatibility/2006" xmlns:a14="http://schemas.microsoft.com/office/drawing/2010/main">
        <mc:Choice Requires="a14">
          <p:graphicFrame>
            <p:nvGraphicFramePr>
              <p:cNvPr id="8" name="コンテンツ プレースホルダー 4">
                <a:extLst>
                  <a:ext uri="{FF2B5EF4-FFF2-40B4-BE49-F238E27FC236}">
                    <a16:creationId xmlns:a16="http://schemas.microsoft.com/office/drawing/2014/main" id="{771E7EDC-65C6-46D7-A3E5-DE4668338813}"/>
                  </a:ext>
                </a:extLst>
              </p:cNvPr>
              <p:cNvGraphicFramePr>
                <a:graphicFrameLocks noGrp="1"/>
              </p:cNvGraphicFramePr>
              <p:nvPr>
                <p:ph idx="1"/>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a16="http://schemas.microsoft.com/office/drawing/2014/main" val="20000"/>
                        </a:ext>
                      </a:extLst>
                    </a:gridCol>
                    <a:gridCol w="2916283">
                      <a:extLst>
                        <a:ext uri="{9D8B030D-6E8A-4147-A177-3AD203B41FA5}">
                          <a16:colId xmlns:a16="http://schemas.microsoft.com/office/drawing/2014/main" val="20001"/>
                        </a:ext>
                      </a:extLst>
                    </a:gridCol>
                  </a:tblGrid>
                  <a:tr h="461482">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2358750">
                    <a:tc>
                      <a:txBody>
                        <a:bodyPr/>
                        <a:lstStyle/>
                        <a:p>
                          <a:pPr algn="l"/>
                          <a:r>
                            <a:rPr kumimoji="1" lang="ja-JP" altLang="en-US" sz="2800" dirty="0"/>
                            <a:t>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={1,2,…,</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a:t>
                          </a:r>
                          <a14:m>
                            <m:oMath xmlns:m="http://schemas.openxmlformats.org/officeDocument/2006/math">
                              <m:r>
                                <a:rPr kumimoji="1" lang="ja-JP" altLang="en-US" sz="2800" i="1" baseline="0" smtClean="0">
                                  <a:latin typeface="Cambria Math" panose="02040503050406030204" pitchFamily="18" charset="0"/>
                                </a:rPr>
                                <m:t>の自分の領地</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a16="http://schemas.microsoft.com/office/drawing/2014/main" val="10001"/>
                      </a:ext>
                    </a:extLst>
                  </a:tr>
                </a:tbl>
              </a:graphicData>
            </a:graphic>
          </p:graphicFrame>
        </mc:Choice>
        <mc:Fallback xmlns="">
          <p:graphicFrame>
            <p:nvGraphicFramePr>
              <p:cNvPr id="8" name="コンテンツ プレースホルダー 4">
                <a:extLst>
                  <a:ext uri="{FF2B5EF4-FFF2-40B4-BE49-F238E27FC236}">
                    <a16:creationId xmlns:a16="http://schemas.microsoft.com/office/drawing/2014/main" xmlns:a14="http://schemas.microsoft.com/office/drawing/2010/main" xmlns="" id="{771E7EDC-65C6-46D7-A3E5-DE4668338813}"/>
                  </a:ext>
                </a:extLst>
              </p:cNvPr>
              <p:cNvGraphicFramePr>
                <a:graphicFrameLocks noGrp="1"/>
              </p:cNvGraphicFramePr>
              <p:nvPr>
                <p:ph idx="1"/>
                <p:extLst>
                  <p:ext uri="{D42A27DB-BD31-4B8C-83A1-F6EECF244321}">
                    <p14:modId xmlns:p14="http://schemas.microsoft.com/office/powerpoint/2010/main" val="3435992151"/>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a16="http://schemas.microsoft.com/office/drawing/2014/main" xmlns:a14="http://schemas.microsoft.com/office/drawing/2010/main" xmlns="" val="20000"/>
                        </a:ext>
                      </a:extLst>
                    </a:gridCol>
                    <a:gridCol w="2916283">
                      <a:extLst>
                        <a:ext uri="{9D8B030D-6E8A-4147-A177-3AD203B41FA5}">
                          <a16:colId xmlns:a16="http://schemas.microsoft.com/office/drawing/2014/main" xmlns:a14="http://schemas.microsoft.com/office/drawing/2010/main" xmlns=""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a14="http://schemas.microsoft.com/office/drawing/2010/main" xmlns="" val="10000"/>
                      </a:ext>
                    </a:extLst>
                  </a:tr>
                  <a:tr h="2358750">
                    <a:tc>
                      <a:txBody>
                        <a:bodyPr/>
                        <a:lstStyle/>
                        <a:p>
                          <a:endParaRPr lang="ja-JP"/>
                        </a:p>
                      </a:txBody>
                      <a:tcPr>
                        <a:blipFill rotWithShape="0">
                          <a:blip r:embed="rId2"/>
                          <a:stretch>
                            <a:fillRect l="-112" t="-25258" r="-53966" b="-515"/>
                          </a:stretch>
                        </a:blipFill>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a16="http://schemas.microsoft.com/office/drawing/2014/main" xmlns:a14="http://schemas.microsoft.com/office/drawing/2010/main" xmlns="" val="10001"/>
                      </a:ext>
                    </a:extLst>
                  </a:tr>
                </a:tbl>
              </a:graphicData>
            </a:graphic>
          </p:graphicFrame>
        </mc:Fallback>
      </mc:AlternateContent>
      <p:sp>
        <p:nvSpPr>
          <p:cNvPr id="9" name="コンテンツ プレースホルダー 2">
            <a:extLst>
              <a:ext uri="{FF2B5EF4-FFF2-40B4-BE49-F238E27FC236}">
                <a16:creationId xmlns:a16="http://schemas.microsoft.com/office/drawing/2014/main" id="{48653C05-27D4-43D2-9EA1-15D8BA298E50}"/>
              </a:ext>
            </a:extLst>
          </p:cNvPr>
          <p:cNvSpPr txBox="1">
            <a:spLocks/>
          </p:cNvSpPr>
          <p:nvPr/>
        </p:nvSpPr>
        <p:spPr>
          <a:xfrm>
            <a:off x="822959" y="758816"/>
            <a:ext cx="7543801" cy="94303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grpSp>
        <p:nvGrpSpPr>
          <p:cNvPr id="3" name="グループ化 2"/>
          <p:cNvGrpSpPr/>
          <p:nvPr/>
        </p:nvGrpSpPr>
        <p:grpSpPr>
          <a:xfrm>
            <a:off x="900611" y="4855776"/>
            <a:ext cx="4672173" cy="1944646"/>
            <a:chOff x="599823" y="3105828"/>
            <a:chExt cx="7826485" cy="3240000"/>
          </a:xfrm>
        </p:grpSpPr>
        <p:cxnSp>
          <p:nvCxnSpPr>
            <p:cNvPr id="6" name="直線コネクタ 5">
              <a:extLst>
                <a:ext uri="{FF2B5EF4-FFF2-40B4-BE49-F238E27FC236}">
                  <a16:creationId xmlns:a16="http://schemas.microsoft.com/office/drawing/2014/main" id="{9D5757A3-4452-4919-83E6-B7B8110911E4}"/>
                </a:ext>
              </a:extLst>
            </p:cNvPr>
            <p:cNvCxnSpPr>
              <a:cxnSpLocks/>
              <a:stCxn id="59" idx="4"/>
              <a:endCxn id="63" idx="0"/>
            </p:cNvCxnSpPr>
            <p:nvPr/>
          </p:nvCxnSpPr>
          <p:spPr>
            <a:xfrm>
              <a:off x="7567242"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a16="http://schemas.microsoft.com/office/drawing/2014/main" id="{99384BF3-97B7-4405-B266-0ACEC5462D37}"/>
                </a:ext>
              </a:extLst>
            </p:cNvPr>
            <p:cNvCxnSpPr>
              <a:cxnSpLocks/>
              <a:stCxn id="64" idx="4"/>
              <a:endCxn id="68" idx="0"/>
            </p:cNvCxnSpPr>
            <p:nvPr/>
          </p:nvCxnSpPr>
          <p:spPr>
            <a:xfrm>
              <a:off x="8215242"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a:extLst>
                <a:ext uri="{FF2B5EF4-FFF2-40B4-BE49-F238E27FC236}">
                  <a16:creationId xmlns:a16="http://schemas.microsoft.com/office/drawing/2014/main" id="{6627B5D7-394D-4D77-A139-AF8D0D1CFC58}"/>
                </a:ext>
              </a:extLst>
            </p:cNvPr>
            <p:cNvCxnSpPr>
              <a:cxnSpLocks/>
              <a:stCxn id="49" idx="6"/>
              <a:endCxn id="68" idx="2"/>
            </p:cNvCxnSpPr>
            <p:nvPr/>
          </p:nvCxnSpPr>
          <p:spPr>
            <a:xfrm>
              <a:off x="5834310" y="5958447"/>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a:extLst>
                <a:ext uri="{FF2B5EF4-FFF2-40B4-BE49-F238E27FC236}">
                  <a16:creationId xmlns:a16="http://schemas.microsoft.com/office/drawing/2014/main" id="{09C8680A-62E6-4B81-8D4D-062E6740D495}"/>
                </a:ext>
              </a:extLst>
            </p:cNvPr>
            <p:cNvCxnSpPr>
              <a:cxnSpLocks/>
              <a:stCxn id="48" idx="6"/>
              <a:endCxn id="67" idx="2"/>
            </p:cNvCxnSpPr>
            <p:nvPr/>
          </p:nvCxnSpPr>
          <p:spPr>
            <a:xfrm>
              <a:off x="5834310" y="5312102"/>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id="{9E23E653-70A9-4AC1-8AE6-5EDF750EC15A}"/>
                </a:ext>
              </a:extLst>
            </p:cNvPr>
            <p:cNvCxnSpPr>
              <a:cxnSpLocks/>
              <a:stCxn id="47" idx="6"/>
              <a:endCxn id="66" idx="2"/>
            </p:cNvCxnSpPr>
            <p:nvPr/>
          </p:nvCxnSpPr>
          <p:spPr>
            <a:xfrm>
              <a:off x="5834310" y="4665758"/>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a:extLst>
                <a:ext uri="{FF2B5EF4-FFF2-40B4-BE49-F238E27FC236}">
                  <a16:creationId xmlns:a16="http://schemas.microsoft.com/office/drawing/2014/main" id="{FA98E4C6-EA5B-4CF5-A3E9-026FA4F8FFAB}"/>
                </a:ext>
              </a:extLst>
            </p:cNvPr>
            <p:cNvCxnSpPr>
              <a:cxnSpLocks/>
              <a:stCxn id="55" idx="4"/>
              <a:endCxn id="58" idx="0"/>
            </p:cNvCxnSpPr>
            <p:nvPr/>
          </p:nvCxnSpPr>
          <p:spPr>
            <a:xfrm>
              <a:off x="6919243"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a16="http://schemas.microsoft.com/office/drawing/2014/main" id="{354FCEC6-D073-488D-84A5-339CAF404D69}"/>
                </a:ext>
              </a:extLst>
            </p:cNvPr>
            <p:cNvCxnSpPr>
              <a:cxnSpLocks/>
              <a:stCxn id="46" idx="6"/>
              <a:endCxn id="65" idx="2"/>
            </p:cNvCxnSpPr>
            <p:nvPr/>
          </p:nvCxnSpPr>
          <p:spPr>
            <a:xfrm>
              <a:off x="5834310" y="4016930"/>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58">
              <a:extLst>
                <a:ext uri="{FF2B5EF4-FFF2-40B4-BE49-F238E27FC236}">
                  <a16:creationId xmlns:a16="http://schemas.microsoft.com/office/drawing/2014/main" id="{CAF5F06A-62DD-4515-A308-664C7C19DF14}"/>
                </a:ext>
              </a:extLst>
            </p:cNvPr>
            <p:cNvSpPr/>
            <p:nvPr/>
          </p:nvSpPr>
          <p:spPr>
            <a:xfrm>
              <a:off x="6708177" y="3807000"/>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cxnSp>
          <p:nvCxnSpPr>
            <p:cNvPr id="16" name="直線コネクタ 15">
              <a:extLst>
                <a:ext uri="{FF2B5EF4-FFF2-40B4-BE49-F238E27FC236}">
                  <a16:creationId xmlns:a16="http://schemas.microsoft.com/office/drawing/2014/main" id="{439191A5-0CF9-4607-AEF2-979823DA2B71}"/>
                </a:ext>
              </a:extLst>
            </p:cNvPr>
            <p:cNvCxnSpPr>
              <a:cxnSpLocks/>
              <a:stCxn id="45" idx="6"/>
              <a:endCxn id="64" idx="2"/>
            </p:cNvCxnSpPr>
            <p:nvPr/>
          </p:nvCxnSpPr>
          <p:spPr>
            <a:xfrm>
              <a:off x="5834310" y="3368931"/>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3B2F1349-7B46-4195-B337-4F79EC0A541E}"/>
                </a:ext>
              </a:extLst>
            </p:cNvPr>
            <p:cNvCxnSpPr>
              <a:cxnSpLocks/>
              <a:stCxn id="45" idx="4"/>
              <a:endCxn id="49" idx="0"/>
            </p:cNvCxnSpPr>
            <p:nvPr/>
          </p:nvCxnSpPr>
          <p:spPr>
            <a:xfrm>
              <a:off x="5623244"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a16="http://schemas.microsoft.com/office/drawing/2014/main" id="{2269F720-6D91-4FD1-83A9-1EC7AB3A2EE7}"/>
                </a:ext>
              </a:extLst>
            </p:cNvPr>
            <p:cNvCxnSpPr>
              <a:cxnSpLocks/>
              <a:stCxn id="50" idx="4"/>
              <a:endCxn id="54" idx="0"/>
            </p:cNvCxnSpPr>
            <p:nvPr/>
          </p:nvCxnSpPr>
          <p:spPr>
            <a:xfrm>
              <a:off x="6271243"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9" name="グループ化 18">
              <a:extLst>
                <a:ext uri="{FF2B5EF4-FFF2-40B4-BE49-F238E27FC236}">
                  <a16:creationId xmlns:a16="http://schemas.microsoft.com/office/drawing/2014/main" id="{31D3EDC0-ADA6-4FD5-ABD7-AD25E89DC0EA}"/>
                </a:ext>
              </a:extLst>
            </p:cNvPr>
            <p:cNvGrpSpPr/>
            <p:nvPr/>
          </p:nvGrpSpPr>
          <p:grpSpPr>
            <a:xfrm>
              <a:off x="599823" y="3105828"/>
              <a:ext cx="3240000" cy="3240000"/>
              <a:chOff x="5714255" y="3268991"/>
              <a:chExt cx="3240000" cy="3240828"/>
            </a:xfrm>
          </p:grpSpPr>
          <p:sp>
            <p:nvSpPr>
              <p:cNvPr id="20" name="正方形/長方形 19">
                <a:extLst>
                  <a:ext uri="{FF2B5EF4-FFF2-40B4-BE49-F238E27FC236}">
                    <a16:creationId xmlns:a16="http://schemas.microsoft.com/office/drawing/2014/main" id="{A661A959-B924-4883-9FD3-22C58E65CA7D}"/>
                  </a:ext>
                </a:extLst>
              </p:cNvPr>
              <p:cNvSpPr/>
              <p:nvPr/>
            </p:nvSpPr>
            <p:spPr>
              <a:xfrm>
                <a:off x="5714255" y="3268991"/>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990FBC94-E02E-4887-938B-DF332AB99DB1}"/>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6F90078C-2BC3-4E58-9828-0BCBE41AD42B}"/>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1CACF588-E3F8-4DB7-95CA-B14E179FE0D7}"/>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72D50EA-3F13-49BA-8EDE-5DFE79988877}"/>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4267F393-F1D6-4C22-ADF9-84A57B0D6DD5}"/>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3D5176FB-86C6-4F2F-A6C4-E8E212DD8156}"/>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2E8BE774-06BA-4E7D-AFEB-D9E70CA00A13}"/>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61882B01-9F47-43E7-BC81-7DC6A08DBCE0}"/>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9136D697-45CD-4ADF-A316-F03080455D47}"/>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CB9F9864-1569-4236-B6C1-E332C2F6EAD5}"/>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C274D904-02DD-4802-ADBC-4E3B9CD8F6FA}"/>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64F97FB4-C4AF-4284-8E19-56429552395E}"/>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1A32E4DE-8DE4-4A39-8385-5CCD942B7CA7}"/>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1FCAB39A-7FDC-415A-BC3C-28F1AF3A9D0D}"/>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A37A40C7-4E5E-4E5F-8184-0C92879ACEE0}"/>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74A8CCA-4CDA-4516-9E62-ABC3A075B816}"/>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17F68F6-7B46-4B4B-AD86-6929E8DABCA4}"/>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2D8BF6DA-5F56-4C9F-A53A-9BE828C3161C}"/>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F77F491-C737-4CF3-860B-C028562E43E2}"/>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1E86AD69-B395-4C71-91E4-D2F075279B77}"/>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DD04A94A-3C4A-402B-8433-BBB06F580630}"/>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B70DFA64-BD32-4255-8187-648FE4D0501D}"/>
                  </a:ext>
                </a:extLst>
              </p:cNvPr>
              <p:cNvSpPr/>
              <p:nvPr/>
            </p:nvSpPr>
            <p:spPr>
              <a:xfrm>
                <a:off x="8306255" y="5861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D8E5A06D-107D-4CDA-B6DE-97D3134F7FB4}"/>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68612419-FB65-4D07-8B78-E30EC5AF1E60}"/>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5" name="楕円 30">
              <a:extLst>
                <a:ext uri="{FF2B5EF4-FFF2-40B4-BE49-F238E27FC236}">
                  <a16:creationId xmlns:a16="http://schemas.microsoft.com/office/drawing/2014/main" id="{9F731302-CDAD-4109-9678-5238D0E93073}"/>
                </a:ext>
              </a:extLst>
            </p:cNvPr>
            <p:cNvSpPr/>
            <p:nvPr/>
          </p:nvSpPr>
          <p:spPr>
            <a:xfrm>
              <a:off x="5412178" y="3159000"/>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 name="楕円 31">
              <a:extLst>
                <a:ext uri="{FF2B5EF4-FFF2-40B4-BE49-F238E27FC236}">
                  <a16:creationId xmlns:a16="http://schemas.microsoft.com/office/drawing/2014/main" id="{8DE5CC2E-6BD5-41D2-9BEA-FA4801492C04}"/>
                </a:ext>
              </a:extLst>
            </p:cNvPr>
            <p:cNvSpPr/>
            <p:nvPr/>
          </p:nvSpPr>
          <p:spPr>
            <a:xfrm>
              <a:off x="5412178" y="3807000"/>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 name="楕円 32">
              <a:extLst>
                <a:ext uri="{FF2B5EF4-FFF2-40B4-BE49-F238E27FC236}">
                  <a16:creationId xmlns:a16="http://schemas.microsoft.com/office/drawing/2014/main" id="{DA81B0B3-5819-4895-BD0C-67623E4FF08A}"/>
                </a:ext>
              </a:extLst>
            </p:cNvPr>
            <p:cNvSpPr/>
            <p:nvPr/>
          </p:nvSpPr>
          <p:spPr>
            <a:xfrm>
              <a:off x="5412178" y="4455828"/>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 name="楕円 33">
              <a:extLst>
                <a:ext uri="{FF2B5EF4-FFF2-40B4-BE49-F238E27FC236}">
                  <a16:creationId xmlns:a16="http://schemas.microsoft.com/office/drawing/2014/main" id="{832F675F-7CE8-4D49-984D-7FCB862A9D50}"/>
                </a:ext>
              </a:extLst>
            </p:cNvPr>
            <p:cNvSpPr/>
            <p:nvPr/>
          </p:nvSpPr>
          <p:spPr>
            <a:xfrm>
              <a:off x="5412178" y="5102171"/>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 name="楕円 34">
              <a:extLst>
                <a:ext uri="{FF2B5EF4-FFF2-40B4-BE49-F238E27FC236}">
                  <a16:creationId xmlns:a16="http://schemas.microsoft.com/office/drawing/2014/main" id="{2D1A92E7-64C3-4807-A876-D40ADEAD8475}"/>
                </a:ext>
              </a:extLst>
            </p:cNvPr>
            <p:cNvSpPr/>
            <p:nvPr/>
          </p:nvSpPr>
          <p:spPr>
            <a:xfrm>
              <a:off x="5412178" y="5748516"/>
              <a:ext cx="422132" cy="41986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 name="楕円 52">
              <a:extLst>
                <a:ext uri="{FF2B5EF4-FFF2-40B4-BE49-F238E27FC236}">
                  <a16:creationId xmlns:a16="http://schemas.microsoft.com/office/drawing/2014/main" id="{E3EDD4A3-2C13-40A6-8CAA-328458F7DEA2}"/>
                </a:ext>
              </a:extLst>
            </p:cNvPr>
            <p:cNvSpPr/>
            <p:nvPr/>
          </p:nvSpPr>
          <p:spPr>
            <a:xfrm>
              <a:off x="6060177" y="3159000"/>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 name="楕円 53">
              <a:extLst>
                <a:ext uri="{FF2B5EF4-FFF2-40B4-BE49-F238E27FC236}">
                  <a16:creationId xmlns:a16="http://schemas.microsoft.com/office/drawing/2014/main" id="{D8D17298-EB72-46AB-A032-69E21307D5A2}"/>
                </a:ext>
              </a:extLst>
            </p:cNvPr>
            <p:cNvSpPr/>
            <p:nvPr/>
          </p:nvSpPr>
          <p:spPr>
            <a:xfrm>
              <a:off x="6060177" y="3807000"/>
              <a:ext cx="422132" cy="41986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 name="楕円 54">
              <a:extLst>
                <a:ext uri="{FF2B5EF4-FFF2-40B4-BE49-F238E27FC236}">
                  <a16:creationId xmlns:a16="http://schemas.microsoft.com/office/drawing/2014/main" id="{1719E95F-10D2-4FA0-8D9F-0ED4E26F0DDB}"/>
                </a:ext>
              </a:extLst>
            </p:cNvPr>
            <p:cNvSpPr/>
            <p:nvPr/>
          </p:nvSpPr>
          <p:spPr>
            <a:xfrm>
              <a:off x="6060177" y="4455828"/>
              <a:ext cx="422132" cy="41986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 name="楕円 55">
              <a:extLst>
                <a:ext uri="{FF2B5EF4-FFF2-40B4-BE49-F238E27FC236}">
                  <a16:creationId xmlns:a16="http://schemas.microsoft.com/office/drawing/2014/main" id="{9DD8463C-B9A0-470A-AF9C-B4CAE6BAC386}"/>
                </a:ext>
              </a:extLst>
            </p:cNvPr>
            <p:cNvSpPr/>
            <p:nvPr/>
          </p:nvSpPr>
          <p:spPr>
            <a:xfrm>
              <a:off x="6060177" y="5102171"/>
              <a:ext cx="422132" cy="41986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 name="楕円 56">
              <a:extLst>
                <a:ext uri="{FF2B5EF4-FFF2-40B4-BE49-F238E27FC236}">
                  <a16:creationId xmlns:a16="http://schemas.microsoft.com/office/drawing/2014/main" id="{C0979B31-B2FD-4360-9C51-C8D3897D3A2A}"/>
                </a:ext>
              </a:extLst>
            </p:cNvPr>
            <p:cNvSpPr/>
            <p:nvPr/>
          </p:nvSpPr>
          <p:spPr>
            <a:xfrm>
              <a:off x="6060177" y="5748516"/>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 name="楕円 57">
              <a:extLst>
                <a:ext uri="{FF2B5EF4-FFF2-40B4-BE49-F238E27FC236}">
                  <a16:creationId xmlns:a16="http://schemas.microsoft.com/office/drawing/2014/main" id="{02429D70-F678-49A9-8EDB-4DB032778F17}"/>
                </a:ext>
              </a:extLst>
            </p:cNvPr>
            <p:cNvSpPr/>
            <p:nvPr/>
          </p:nvSpPr>
          <p:spPr>
            <a:xfrm>
              <a:off x="6708177" y="3159000"/>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 name="楕円 59">
              <a:extLst>
                <a:ext uri="{FF2B5EF4-FFF2-40B4-BE49-F238E27FC236}">
                  <a16:creationId xmlns:a16="http://schemas.microsoft.com/office/drawing/2014/main" id="{A271B694-F533-4348-BD45-A77E8C27C080}"/>
                </a:ext>
              </a:extLst>
            </p:cNvPr>
            <p:cNvSpPr/>
            <p:nvPr/>
          </p:nvSpPr>
          <p:spPr>
            <a:xfrm>
              <a:off x="6708177" y="4455828"/>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 name="楕円 60">
              <a:extLst>
                <a:ext uri="{FF2B5EF4-FFF2-40B4-BE49-F238E27FC236}">
                  <a16:creationId xmlns:a16="http://schemas.microsoft.com/office/drawing/2014/main" id="{0A62E3A6-B410-4B1C-A5E2-0739C4CEA58D}"/>
                </a:ext>
              </a:extLst>
            </p:cNvPr>
            <p:cNvSpPr/>
            <p:nvPr/>
          </p:nvSpPr>
          <p:spPr>
            <a:xfrm>
              <a:off x="6708177" y="5102171"/>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 name="楕円 61">
              <a:extLst>
                <a:ext uri="{FF2B5EF4-FFF2-40B4-BE49-F238E27FC236}">
                  <a16:creationId xmlns:a16="http://schemas.microsoft.com/office/drawing/2014/main" id="{B43B509A-EFED-4F43-843B-71E2651BED84}"/>
                </a:ext>
              </a:extLst>
            </p:cNvPr>
            <p:cNvSpPr/>
            <p:nvPr/>
          </p:nvSpPr>
          <p:spPr>
            <a:xfrm>
              <a:off x="6708177" y="5748516"/>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9" name="楕円 62">
              <a:extLst>
                <a:ext uri="{FF2B5EF4-FFF2-40B4-BE49-F238E27FC236}">
                  <a16:creationId xmlns:a16="http://schemas.microsoft.com/office/drawing/2014/main" id="{0FE73DAF-91C2-4471-A782-4D410A98695A}"/>
                </a:ext>
              </a:extLst>
            </p:cNvPr>
            <p:cNvSpPr/>
            <p:nvPr/>
          </p:nvSpPr>
          <p:spPr>
            <a:xfrm>
              <a:off x="7356176" y="3159000"/>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 name="楕円 63">
              <a:extLst>
                <a:ext uri="{FF2B5EF4-FFF2-40B4-BE49-F238E27FC236}">
                  <a16:creationId xmlns:a16="http://schemas.microsoft.com/office/drawing/2014/main" id="{4853A309-9E16-40EC-B69A-4D62BFF3D2C5}"/>
                </a:ext>
              </a:extLst>
            </p:cNvPr>
            <p:cNvSpPr/>
            <p:nvPr/>
          </p:nvSpPr>
          <p:spPr>
            <a:xfrm>
              <a:off x="7356176" y="3807000"/>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 name="楕円 64">
              <a:extLst>
                <a:ext uri="{FF2B5EF4-FFF2-40B4-BE49-F238E27FC236}">
                  <a16:creationId xmlns:a16="http://schemas.microsoft.com/office/drawing/2014/main" id="{732BD0FF-C606-4828-B947-A1D78B46E2D6}"/>
                </a:ext>
              </a:extLst>
            </p:cNvPr>
            <p:cNvSpPr/>
            <p:nvPr/>
          </p:nvSpPr>
          <p:spPr>
            <a:xfrm>
              <a:off x="7356176" y="4455828"/>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 name="楕円 65">
              <a:extLst>
                <a:ext uri="{FF2B5EF4-FFF2-40B4-BE49-F238E27FC236}">
                  <a16:creationId xmlns:a16="http://schemas.microsoft.com/office/drawing/2014/main" id="{B686966C-E84D-4453-B888-F66BAC7D5699}"/>
                </a:ext>
              </a:extLst>
            </p:cNvPr>
            <p:cNvSpPr/>
            <p:nvPr/>
          </p:nvSpPr>
          <p:spPr>
            <a:xfrm>
              <a:off x="7356176" y="5102171"/>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 name="楕円 66">
              <a:extLst>
                <a:ext uri="{FF2B5EF4-FFF2-40B4-BE49-F238E27FC236}">
                  <a16:creationId xmlns:a16="http://schemas.microsoft.com/office/drawing/2014/main" id="{915C6F1F-841B-494D-B97B-050107B8D405}"/>
                </a:ext>
              </a:extLst>
            </p:cNvPr>
            <p:cNvSpPr/>
            <p:nvPr/>
          </p:nvSpPr>
          <p:spPr>
            <a:xfrm>
              <a:off x="7356176" y="5748516"/>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 name="楕円 67">
              <a:extLst>
                <a:ext uri="{FF2B5EF4-FFF2-40B4-BE49-F238E27FC236}">
                  <a16:creationId xmlns:a16="http://schemas.microsoft.com/office/drawing/2014/main" id="{3A6DEC22-2FD8-46FC-A4A0-75CB4CB8D4AB}"/>
                </a:ext>
              </a:extLst>
            </p:cNvPr>
            <p:cNvSpPr/>
            <p:nvPr/>
          </p:nvSpPr>
          <p:spPr>
            <a:xfrm>
              <a:off x="8004176" y="3159000"/>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 name="楕円 68">
              <a:extLst>
                <a:ext uri="{FF2B5EF4-FFF2-40B4-BE49-F238E27FC236}">
                  <a16:creationId xmlns:a16="http://schemas.microsoft.com/office/drawing/2014/main" id="{C34CA9B6-7CED-4CEF-9E02-406755B73A97}"/>
                </a:ext>
              </a:extLst>
            </p:cNvPr>
            <p:cNvSpPr/>
            <p:nvPr/>
          </p:nvSpPr>
          <p:spPr>
            <a:xfrm>
              <a:off x="8004176" y="3807000"/>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 name="楕円 69">
              <a:extLst>
                <a:ext uri="{FF2B5EF4-FFF2-40B4-BE49-F238E27FC236}">
                  <a16:creationId xmlns:a16="http://schemas.microsoft.com/office/drawing/2014/main" id="{D0C7CC2B-DB9F-46FC-84D6-584DAE291EBF}"/>
                </a:ext>
              </a:extLst>
            </p:cNvPr>
            <p:cNvSpPr/>
            <p:nvPr/>
          </p:nvSpPr>
          <p:spPr>
            <a:xfrm>
              <a:off x="8004176" y="4455828"/>
              <a:ext cx="422132" cy="41986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 name="楕円 70">
              <a:extLst>
                <a:ext uri="{FF2B5EF4-FFF2-40B4-BE49-F238E27FC236}">
                  <a16:creationId xmlns:a16="http://schemas.microsoft.com/office/drawing/2014/main" id="{44EF5624-8D81-480E-8D3D-002AD3B922C0}"/>
                </a:ext>
              </a:extLst>
            </p:cNvPr>
            <p:cNvSpPr/>
            <p:nvPr/>
          </p:nvSpPr>
          <p:spPr>
            <a:xfrm>
              <a:off x="8004176" y="5102171"/>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 name="楕円 71">
              <a:extLst>
                <a:ext uri="{FF2B5EF4-FFF2-40B4-BE49-F238E27FC236}">
                  <a16:creationId xmlns:a16="http://schemas.microsoft.com/office/drawing/2014/main" id="{39D56DBB-BB37-4F86-8457-6B6D81DF7F99}"/>
                </a:ext>
              </a:extLst>
            </p:cNvPr>
            <p:cNvSpPr/>
            <p:nvPr/>
          </p:nvSpPr>
          <p:spPr>
            <a:xfrm>
              <a:off x="8004176" y="5748516"/>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 name="矢印: 右 2">
              <a:extLst>
                <a:ext uri="{FF2B5EF4-FFF2-40B4-BE49-F238E27FC236}">
                  <a16:creationId xmlns:a16="http://schemas.microsoft.com/office/drawing/2014/main" id="{523BCD35-7486-444E-B6FC-C7E3709B0AFE}"/>
                </a:ext>
              </a:extLst>
            </p:cNvPr>
            <p:cNvSpPr/>
            <p:nvPr/>
          </p:nvSpPr>
          <p:spPr>
            <a:xfrm>
              <a:off x="4335242" y="4096022"/>
              <a:ext cx="707099" cy="1276150"/>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sp>
        <p:nvSpPr>
          <p:cNvPr id="159" name="角丸四角形吹き出し 158"/>
          <p:cNvSpPr/>
          <p:nvPr/>
        </p:nvSpPr>
        <p:spPr>
          <a:xfrm>
            <a:off x="6228757" y="4964488"/>
            <a:ext cx="2670146" cy="1013832"/>
          </a:xfrm>
          <a:prstGeom prst="wedgeRoundRectCallout">
            <a:avLst>
              <a:gd name="adj1" fmla="val -63852"/>
              <a:gd name="adj2" fmla="val 34660"/>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先手が</a:t>
            </a:r>
            <a:endParaRPr kumimoji="1" lang="en-US" altLang="ja-JP" sz="2800" dirty="0"/>
          </a:p>
          <a:p>
            <a:pPr algn="ctr"/>
            <a:r>
              <a:rPr kumimoji="1" lang="ja-JP" altLang="en-US" sz="2800" dirty="0"/>
              <a:t>勝てるのか？</a:t>
            </a:r>
          </a:p>
        </p:txBody>
      </p:sp>
      <p:sp>
        <p:nvSpPr>
          <p:cNvPr id="160" name="円/楕円 159"/>
          <p:cNvSpPr/>
          <p:nvPr/>
        </p:nvSpPr>
        <p:spPr>
          <a:xfrm>
            <a:off x="3717788" y="4825256"/>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61" name="正方形/長方形 160"/>
              <p:cNvSpPr/>
              <p:nvPr/>
            </p:nvSpPr>
            <p:spPr>
              <a:xfrm>
                <a:off x="3229928" y="4690940"/>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a:latin typeface="Cambria Math" panose="02040503050406030204" pitchFamily="18" charset="0"/>
                            </a:rPr>
                            <m:t>𝑎</m:t>
                          </m:r>
                        </m:e>
                        <m:sub>
                          <m:r>
                            <a:rPr lang="en-US" altLang="ja-JP" sz="2400">
                              <a:latin typeface="Cambria Math" panose="02040503050406030204" pitchFamily="18" charset="0"/>
                            </a:rPr>
                            <m:t>0</m:t>
                          </m:r>
                        </m:sub>
                      </m:sSub>
                    </m:oMath>
                  </m:oMathPara>
                </a14:m>
                <a:endParaRPr lang="ja-JP" altLang="en-US" sz="2400" dirty="0"/>
              </a:p>
            </p:txBody>
          </p:sp>
        </mc:Choice>
        <mc:Fallback xmlns="">
          <p:sp>
            <p:nvSpPr>
              <p:cNvPr id="161" name="正方形/長方形 160"/>
              <p:cNvSpPr>
                <a:spLocks noRot="1" noChangeAspect="1" noMove="1" noResize="1" noEditPoints="1" noAdjustHandles="1" noChangeArrowheads="1" noChangeShapeType="1" noTextEdit="1"/>
              </p:cNvSpPr>
              <p:nvPr/>
            </p:nvSpPr>
            <p:spPr>
              <a:xfrm>
                <a:off x="3229928" y="4690940"/>
                <a:ext cx="576297" cy="461665"/>
              </a:xfrm>
              <a:prstGeom prst="rect">
                <a:avLst/>
              </a:prstGeom>
              <a:blipFill rotWithShape="0">
                <a:blip r:embed="rId3"/>
                <a:stretch>
                  <a:fillRect b="-2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2" name="正方形/長方形 161"/>
              <p:cNvSpPr/>
              <p:nvPr/>
            </p:nvSpPr>
            <p:spPr>
              <a:xfrm>
                <a:off x="5585603" y="6305980"/>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0</m:t>
                          </m:r>
                        </m:sub>
                      </m:sSub>
                    </m:oMath>
                  </m:oMathPara>
                </a14:m>
                <a:endParaRPr lang="ja-JP" altLang="en-US" sz="2400" dirty="0"/>
              </a:p>
            </p:txBody>
          </p:sp>
        </mc:Choice>
        <mc:Fallback xmlns="">
          <p:sp>
            <p:nvSpPr>
              <p:cNvPr id="162" name="正方形/長方形 161"/>
              <p:cNvSpPr>
                <a:spLocks noRot="1" noChangeAspect="1" noMove="1" noResize="1" noEditPoints="1" noAdjustHandles="1" noChangeArrowheads="1" noChangeShapeType="1" noTextEdit="1"/>
              </p:cNvSpPr>
              <p:nvPr/>
            </p:nvSpPr>
            <p:spPr>
              <a:xfrm>
                <a:off x="5585603" y="6305980"/>
                <a:ext cx="576297" cy="461665"/>
              </a:xfrm>
              <a:prstGeom prst="rect">
                <a:avLst/>
              </a:prstGeom>
              <a:blipFill rotWithShape="0">
                <a:blip r:embed="rId4"/>
                <a:stretch>
                  <a:fillRect b="-2632"/>
                </a:stretch>
              </a:blipFill>
            </p:spPr>
            <p:txBody>
              <a:bodyPr/>
              <a:lstStyle/>
              <a:p>
                <a:r>
                  <a:rPr lang="ja-JP" altLang="en-US">
                    <a:noFill/>
                  </a:rPr>
                  <a:t> </a:t>
                </a:r>
              </a:p>
            </p:txBody>
          </p:sp>
        </mc:Fallback>
      </mc:AlternateContent>
      <p:sp>
        <p:nvSpPr>
          <p:cNvPr id="163" name="円/楕円 162"/>
          <p:cNvSpPr/>
          <p:nvPr/>
        </p:nvSpPr>
        <p:spPr>
          <a:xfrm>
            <a:off x="5266784" y="6382434"/>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1404267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4F6492-A51F-4C63-AFD4-2658EC392FB2}"/>
              </a:ext>
            </a:extLst>
          </p:cNvPr>
          <p:cNvSpPr>
            <a:spLocks noGrp="1"/>
          </p:cNvSpPr>
          <p:nvPr>
            <p:ph type="title"/>
          </p:nvPr>
        </p:nvSpPr>
        <p:spPr/>
        <p:txBody>
          <a:bodyPr/>
          <a:lstStyle/>
          <a:p>
            <a:r>
              <a:rPr lang="ja-JP" altLang="en-US" dirty="0"/>
              <a:t>既存</a:t>
            </a:r>
            <a:r>
              <a:rPr kumimoji="1" lang="ja-JP" altLang="en-US" dirty="0"/>
              <a:t>の結果</a:t>
            </a:r>
          </a:p>
        </p:txBody>
      </p:sp>
      <p:sp>
        <p:nvSpPr>
          <p:cNvPr id="4" name="スライド番号プレースホルダー 3">
            <a:extLst>
              <a:ext uri="{FF2B5EF4-FFF2-40B4-BE49-F238E27FC236}">
                <a16:creationId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2461016006"/>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val="20000"/>
                        </a:ext>
                      </a:extLst>
                    </a:gridCol>
                    <a:gridCol w="1597344">
                      <a:extLst>
                        <a:ext uri="{9D8B030D-6E8A-4147-A177-3AD203B41FA5}">
                          <a16:colId xmlns:a16="http://schemas.microsoft.com/office/drawing/2014/main" val="20001"/>
                        </a:ext>
                      </a:extLst>
                    </a:gridCol>
                    <a:gridCol w="3206798">
                      <a:extLst>
                        <a:ext uri="{9D8B030D-6E8A-4147-A177-3AD203B41FA5}">
                          <a16:colId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val="10003"/>
                      </a:ext>
                    </a:extLst>
                  </a:tr>
                  <a:tr h="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endParaRPr kumimoji="1" lang="en-US" altLang="ja-JP" sz="2400" b="0" dirty="0">
                            <a:solidFill>
                              <a:schemeClr val="tx1"/>
                            </a:solidFill>
                          </a:endParaRPr>
                        </a:p>
                      </a:txBody>
                      <a:tcPr/>
                    </a:tc>
                    <a:extLst>
                      <a:ext uri="{0D108BD9-81ED-4DB2-BD59-A6C34878D82A}">
                        <a16:rowId xmlns:a16="http://schemas.microsoft.com/office/drawing/2014/main" val="10004"/>
                      </a:ext>
                    </a:extLst>
                  </a:tr>
                  <a:tr h="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endParaRPr kumimoji="1" lang="en-US" altLang="ja-JP" sz="2400" b="0" dirty="0">
                            <a:solidFill>
                              <a:srgbClr val="0066FF"/>
                            </a:solidFill>
                          </a:endParaRPr>
                        </a:p>
                      </a:txBody>
                      <a:tcPr/>
                    </a:tc>
                    <a:extLst>
                      <a:ext uri="{0D108BD9-81ED-4DB2-BD59-A6C34878D82A}">
                        <a16:rowId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2461016006"/>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2"/>
                          <a:stretch>
                            <a:fillRect l="-208" t="-111842" r="-165000" b="-426316"/>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r h="45720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smtClean="0">
                              <a:solidFill>
                                <a:srgbClr val="0066FF"/>
                              </a:solidFill>
                            </a:rPr>
                            <a:t>困難</a:t>
                          </a:r>
                          <a:endParaRPr kumimoji="1" lang="en-US" altLang="ja-JP" sz="2400" b="0" dirty="0">
                            <a:solidFill>
                              <a:schemeClr val="tx1"/>
                            </a:solidFill>
                          </a:endParaRPr>
                        </a:p>
                      </a:txBody>
                      <a:tcPr/>
                    </a:tc>
                    <a:extLst>
                      <a:ext uri="{0D108BD9-81ED-4DB2-BD59-A6C34878D82A}">
                        <a16:rowId xmlns:a16="http://schemas.microsoft.com/office/drawing/2014/main" xmlns="" xmlns:a14="http://schemas.microsoft.com/office/drawing/2010/main" val="10004"/>
                      </a:ext>
                    </a:extLst>
                  </a:tr>
                  <a:tr h="45720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smtClean="0"/>
                            <a:t>4</a:t>
                          </a:r>
                          <a:r>
                            <a:rPr kumimoji="1" lang="ja-JP" altLang="en-US" sz="2400" b="0" dirty="0" smtClean="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smtClean="0">
                              <a:solidFill>
                                <a:srgbClr val="0066FF"/>
                              </a:solidFill>
                            </a:rPr>
                            <a:t>困難</a:t>
                          </a:r>
                          <a:endParaRPr kumimoji="1" lang="en-US" altLang="ja-JP" sz="2400" b="0" dirty="0">
                            <a:solidFill>
                              <a:srgbClr val="0066FF"/>
                            </a:solidFill>
                          </a:endParaRPr>
                        </a:p>
                      </a:txBody>
                      <a:tcPr/>
                    </a:tc>
                    <a:extLst>
                      <a:ext uri="{0D108BD9-81ED-4DB2-BD59-A6C34878D82A}">
                        <a16:rowId xmlns:a16="http://schemas.microsoft.com/office/drawing/2014/main" xmlns=""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3" name="角丸四角形吹き出し 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71" name="グループ化 70"/>
          <p:cNvGrpSpPr/>
          <p:nvPr/>
        </p:nvGrpSpPr>
        <p:grpSpPr>
          <a:xfrm>
            <a:off x="7086600" y="4809926"/>
            <a:ext cx="1800000" cy="1800000"/>
            <a:chOff x="567609" y="2857500"/>
            <a:chExt cx="3600000" cy="3600000"/>
          </a:xfrm>
        </p:grpSpPr>
        <p:sp>
          <p:nvSpPr>
            <p:cNvPr id="72" name="正方形/長方形 71"/>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3" name="正方形/長方形 72"/>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323655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a:solidFill>
            <a:schemeClr val="accent1"/>
          </a:solidFill>
          <a:prstDash val="sysDash"/>
        </a:ln>
      </a:spPr>
      <a:bodyPr rtlCol="0" anchor="ctr"/>
      <a:lstStyle>
        <a:defPPr algn="ctr">
          <a:defRPr kumimoji="1"/>
        </a:defPPr>
      </a:lst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7733</TotalTime>
  <Words>2600</Words>
  <Application>Microsoft Office PowerPoint</Application>
  <PresentationFormat>画面に合わせる (4:3)</PresentationFormat>
  <Paragraphs>622</Paragraphs>
  <Slides>50</Slides>
  <Notes>31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50</vt:i4>
      </vt:variant>
    </vt:vector>
  </HeadingPairs>
  <TitlesOfParts>
    <vt:vector size="55" baseType="lpstr">
      <vt:lpstr>Arial</vt:lpstr>
      <vt:lpstr>Calibri</vt:lpstr>
      <vt:lpstr>Cambria Math</vt:lpstr>
      <vt:lpstr>Times New Roman</vt:lpstr>
      <vt:lpstr>Office Theme</vt:lpstr>
      <vt:lpstr>モンテカルロ法に基づく Flood-Itの対戦アルゴリズムに関する研究</vt:lpstr>
      <vt:lpstr>Flood-It　とは</vt:lpstr>
      <vt:lpstr>Flood-It　とは</vt:lpstr>
      <vt:lpstr>Flood-It　とは</vt:lpstr>
      <vt:lpstr>既知の結果</vt:lpstr>
      <vt:lpstr>二人用Flood-It</vt:lpstr>
      <vt:lpstr>二人用Flood-It</vt:lpstr>
      <vt:lpstr>問題として定義</vt:lpstr>
      <vt:lpstr>既存の結果</vt:lpstr>
      <vt:lpstr>対戦アルゴリズム</vt:lpstr>
      <vt:lpstr>既存のアルゴリズム</vt:lpstr>
      <vt:lpstr>アルゴリズムの特徴</vt:lpstr>
      <vt:lpstr>モンテカルロ法　とは</vt:lpstr>
      <vt:lpstr>モンテカルロ法　とは</vt:lpstr>
      <vt:lpstr>モンテカルロ法　とは</vt:lpstr>
      <vt:lpstr>アルゴリズムの特徴</vt:lpstr>
      <vt:lpstr>今回の内容</vt:lpstr>
      <vt:lpstr>アルゴリズムの改良案</vt:lpstr>
      <vt:lpstr>アルゴリズムの改良案</vt:lpstr>
      <vt:lpstr>ルーレット選択</vt:lpstr>
      <vt:lpstr>ルーレット選択</vt:lpstr>
      <vt:lpstr>ルーレット選択</vt:lpstr>
      <vt:lpstr>ルーレット選択</vt:lpstr>
      <vt:lpstr>ルーレット選択</vt:lpstr>
      <vt:lpstr>ルーレット選択</vt:lpstr>
      <vt:lpstr>ルーレット選択</vt:lpstr>
      <vt:lpstr>実験</vt:lpstr>
      <vt:lpstr>実験結果</vt:lpstr>
      <vt:lpstr>ルーレット選択のメリット</vt:lpstr>
      <vt:lpstr>ルーレット選択のメリット</vt:lpstr>
      <vt:lpstr>ルーレット選択のメリット</vt:lpstr>
      <vt:lpstr>ルーレット選択のメリット</vt:lpstr>
      <vt:lpstr>実験</vt:lpstr>
      <vt:lpstr>実験結果</vt:lpstr>
      <vt:lpstr>ルーレット選択のデメリット</vt:lpstr>
      <vt:lpstr>ルーレット選択のデメリット</vt:lpstr>
      <vt:lpstr>ルーレット選択のデメリット</vt:lpstr>
      <vt:lpstr>ルーレット選択のデメリット</vt:lpstr>
      <vt:lpstr>実験</vt:lpstr>
      <vt:lpstr>実験結果</vt:lpstr>
      <vt:lpstr>考察</vt:lpstr>
      <vt:lpstr>考察</vt:lpstr>
      <vt:lpstr>まとめ</vt:lpstr>
      <vt:lpstr>今後の方針</vt:lpstr>
      <vt:lpstr>PowerPoint プレゼンテーション</vt:lpstr>
      <vt:lpstr>PowerPoint プレゼンテーション</vt:lpstr>
      <vt:lpstr>アルゴリズムの改良案</vt:lpstr>
      <vt:lpstr>アルゴリズムの改良案</vt:lpstr>
      <vt:lpstr>実験結果</vt:lpstr>
      <vt:lpstr>ルーレット選択</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将也 小田</cp:lastModifiedBy>
  <cp:revision>436</cp:revision>
  <cp:lastPrinted>2018-12-10T00:18:31Z</cp:lastPrinted>
  <dcterms:created xsi:type="dcterms:W3CDTF">2018-10-26T05:41:54Z</dcterms:created>
  <dcterms:modified xsi:type="dcterms:W3CDTF">2019-07-06T18:15:01Z</dcterms:modified>
</cp:coreProperties>
</file>