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39" r:id="rId18"/>
    <p:sldId id="564" r:id="rId19"/>
    <p:sldId id="573" r:id="rId20"/>
    <p:sldId id="565" r:id="rId21"/>
    <p:sldId id="569" r:id="rId22"/>
    <p:sldId id="574" r:id="rId23"/>
    <p:sldId id="572" r:id="rId24"/>
    <p:sldId id="566" r:id="rId25"/>
    <p:sldId id="571" r:id="rId26"/>
    <p:sldId id="545" r:id="rId27"/>
    <p:sldId id="546" r:id="rId28"/>
    <p:sldId id="548" r:id="rId29"/>
    <p:sldId id="578" r:id="rId30"/>
    <p:sldId id="547" r:id="rId31"/>
    <p:sldId id="549" r:id="rId32"/>
    <p:sldId id="550" r:id="rId33"/>
    <p:sldId id="551" r:id="rId34"/>
    <p:sldId id="552" r:id="rId35"/>
    <p:sldId id="553" r:id="rId36"/>
    <p:sldId id="555" r:id="rId37"/>
    <p:sldId id="556" r:id="rId38"/>
    <p:sldId id="559" r:id="rId39"/>
    <p:sldId id="558" r:id="rId40"/>
    <p:sldId id="560" r:id="rId41"/>
    <p:sldId id="575" r:id="rId42"/>
    <p:sldId id="577" r:id="rId43"/>
    <p:sldId id="576" r:id="rId44"/>
    <p:sldId id="561" r:id="rId45"/>
    <p:sldId id="562" r:id="rId46"/>
    <p:sldId id="563" r:id="rId47"/>
    <p:sldId id="529" r:id="rId48"/>
    <p:sldId id="544" r:id="rId49"/>
    <p:sldId id="542" r:id="rId50"/>
    <p:sldId id="540" r:id="rId51"/>
    <p:sldId id="541" r:id="rId52"/>
    <p:sldId id="519" r:id="rId53"/>
    <p:sldId id="520" r:id="rId54"/>
    <p:sldId id="521" r:id="rId55"/>
    <p:sldId id="522" r:id="rId56"/>
    <p:sldId id="523" r:id="rId57"/>
    <p:sldId id="524" r:id="rId58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100" d="100"/>
          <a:sy n="100" d="100"/>
        </p:scale>
        <p:origin x="114" y="90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</a:t>
            </a:r>
            <a:r>
              <a:rPr kumimoji="1" lang="ja-JP" altLang="en-US" sz="2800" dirty="0" smtClean="0"/>
              <a:t>修士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年</a:t>
            </a:r>
            <a:r>
              <a:rPr kumimoji="1" lang="ja-JP" altLang="en-US" sz="2800" dirty="0"/>
              <a:t>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1745875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領地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増やさなければならない制限なし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102236" y="4285729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問題：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394445" y="1679544"/>
            <a:ext cx="1930440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8038237" cy="964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入力の文字列に対応</a:t>
            </a:r>
            <a:r>
              <a:rPr lang="ja-JP" altLang="en-US" dirty="0" smtClean="0"/>
              <a:t>する文字列グリッド</a:t>
            </a:r>
            <a:r>
              <a:rPr lang="ja-JP" altLang="en-US" dirty="0"/>
              <a:t>を作成する．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14F785B1-8DD1-4F62-8A35-918433BE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26568"/>
              </p:ext>
            </p:extLst>
          </p:nvPr>
        </p:nvGraphicFramePr>
        <p:xfrm>
          <a:off x="6077745" y="1523747"/>
          <a:ext cx="1944000" cy="369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84758147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79108752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92574943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68610598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4275610375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492034356"/>
                    </a:ext>
                  </a:extLst>
                </a:gridCol>
              </a:tblGrid>
              <a:tr h="1043179">
                <a:tc row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315401328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1473760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5913481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4861633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647881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45157FB7-6C5E-4970-A5A3-900849F7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9256"/>
              </p:ext>
            </p:extLst>
          </p:nvPr>
        </p:nvGraphicFramePr>
        <p:xfrm>
          <a:off x="1295809" y="2710275"/>
          <a:ext cx="1620000" cy="125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172178181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46219674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136252176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8281087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3339064676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8942162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="" xmlns:a16="http://schemas.microsoft.com/office/drawing/2014/main" id="{0CAC4D1C-B515-4EE7-A1A5-41D49CFD5B3F}"/>
                  </a:ext>
                </a:extLst>
              </p:cNvPr>
              <p:cNvSpPr/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C4D1C-B515-4EE7-A1A5-41D49CFD5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="" xmlns:a16="http://schemas.microsoft.com/office/drawing/2014/main" id="{C3CFC338-6F1C-4C83-89E4-1A0BEB93BCAE}"/>
                  </a:ext>
                </a:extLst>
              </p:cNvPr>
              <p:cNvSpPr/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CFC338-6F1C-4C83-89E4-1A0BEB93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="" xmlns:a16="http://schemas.microsoft.com/office/drawing/2014/main" id="{38490868-20FA-4A04-AC18-B44A495481A8}"/>
                  </a:ext>
                </a:extLst>
              </p:cNvPr>
              <p:cNvSpPr/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90868-20FA-4A04-AC18-B44A4954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4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="" xmlns:a16="http://schemas.microsoft.com/office/drawing/2014/main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64571" y="2740747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412115" y="2495425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コンテンツ プレースホルダー 2">
                <a:extLst>
                  <a:ext uri="{FF2B5EF4-FFF2-40B4-BE49-F238E27FC236}">
                    <a16:creationId xmlns=""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  <a:blipFill rotWithShape="0">
                <a:blip r:embed="rId10"/>
                <a:stretch>
                  <a:fillRect l="-10116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=""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8" y="5314600"/>
            <a:ext cx="8038237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共通上位列の</a:t>
            </a:r>
            <a:r>
              <a:rPr lang="en-US" altLang="ja-JP" dirty="0" smtClean="0"/>
              <a:t>01</a:t>
            </a:r>
            <a:r>
              <a:rPr lang="ja-JP" altLang="en-US" dirty="0" smtClean="0"/>
              <a:t>のパターン</a:t>
            </a:r>
            <a:r>
              <a:rPr lang="ja-JP" altLang="en-US" dirty="0"/>
              <a:t>と</a:t>
            </a:r>
            <a:r>
              <a:rPr lang="ja-JP" altLang="en-US" dirty="0" smtClean="0"/>
              <a:t>赤を繰り返すことで</a:t>
            </a:r>
            <a:endParaRPr lang="en-US" altLang="ja-JP" dirty="0" smtClean="0"/>
          </a:p>
          <a:p>
            <a:r>
              <a:rPr lang="ja-JP" altLang="en-US" dirty="0" smtClean="0"/>
              <a:t>一番右のブロックまで自分</a:t>
            </a:r>
            <a:r>
              <a:rPr lang="ja-JP" altLang="en-US" dirty="0"/>
              <a:t>の領地にすることが</a:t>
            </a:r>
            <a:r>
              <a:rPr lang="ja-JP" altLang="en-US" dirty="0" smtClean="0"/>
              <a:t>できる．</a:t>
            </a:r>
            <a:endParaRPr lang="ja-JP" altLang="en-US" dirty="0"/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3358622" y="2357488"/>
            <a:ext cx="1081359" cy="1012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全て</a:t>
            </a:r>
            <a:endParaRPr lang="en-US" altLang="ja-JP" dirty="0" smtClean="0"/>
          </a:p>
          <a:p>
            <a:r>
              <a:rPr lang="ja-JP" altLang="en-US" dirty="0" smtClean="0"/>
              <a:t>繋げる</a:t>
            </a:r>
            <a:endParaRPr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437409" y="3448643"/>
            <a:ext cx="923783" cy="6803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39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3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問題：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4637009" y="1700976"/>
            <a:ext cx="2506088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1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C6A6B8C2-B37D-4FA0-A0BF-3FE1FFB5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03023"/>
              </p:ext>
            </p:extLst>
          </p:nvPr>
        </p:nvGraphicFramePr>
        <p:xfrm>
          <a:off x="1818245" y="159669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="" xmlns:a16="http://schemas.microsoft.com/office/drawing/2014/main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入力の閾値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に対応</a:t>
                </a:r>
                <a:r>
                  <a:rPr lang="ja-JP" altLang="en-US" dirty="0" smtClean="0"/>
                  <a:t>する閾値グリッドを作成する．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  <a:blipFill rotWithShape="0">
                <a:blip r:embed="rId2"/>
                <a:stretch>
                  <a:fillRect l="-2885" t="-23529" r="-1814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09" y="4070083"/>
                <a:ext cx="22873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="" xmlns:a16="http://schemas.microsoft.com/office/drawing/2014/main" id="{665A9D68-0289-4B86-BE15-B5DDBFAA07CB}"/>
              </a:ext>
            </a:extLst>
          </p:cNvPr>
          <p:cNvSpPr/>
          <p:nvPr/>
        </p:nvSpPr>
        <p:spPr>
          <a:xfrm rot="16200000">
            <a:off x="3431818" y="2195084"/>
            <a:ext cx="139351" cy="336649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9" y="5314600"/>
            <a:ext cx="7937864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白か</a:t>
            </a:r>
            <a:r>
              <a:rPr lang="ja-JP" altLang="en-US" dirty="0" smtClean="0"/>
              <a:t>黒，青</a:t>
            </a:r>
            <a:r>
              <a:rPr lang="ja-JP" altLang="en-US" dirty="0"/>
              <a:t>を繰り返すことによって一番左のブロック</a:t>
            </a:r>
            <a:endParaRPr lang="en-US" altLang="ja-JP" dirty="0"/>
          </a:p>
          <a:p>
            <a:r>
              <a:rPr lang="ja-JP" altLang="en-US" dirty="0"/>
              <a:t>まで自分の領地にすることができる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449E4201-7011-4620-99C6-F0A1BCFAA365}"/>
              </a:ext>
            </a:extLst>
          </p:cNvPr>
          <p:cNvCxnSpPr>
            <a:cxnSpLocks/>
          </p:cNvCxnSpPr>
          <p:nvPr/>
        </p:nvCxnSpPr>
        <p:spPr>
          <a:xfrm flipH="1" flipV="1">
            <a:off x="5130461" y="3725016"/>
            <a:ext cx="1189016" cy="80672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889E96EE-19CC-4AE7-9070-15346336382A}"/>
              </a:ext>
            </a:extLst>
          </p:cNvPr>
          <p:cNvCxnSpPr>
            <a:cxnSpLocks/>
          </p:cNvCxnSpPr>
          <p:nvPr/>
        </p:nvCxnSpPr>
        <p:spPr>
          <a:xfrm flipH="1" flipV="1">
            <a:off x="4196910" y="3770653"/>
            <a:ext cx="2068287" cy="71545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="" xmlns:a16="http://schemas.microsoft.com/office/drawing/2014/main" id="{EDB4DD93-4FE9-42D0-BE0E-1FEEEC10FE9A}"/>
              </a:ext>
            </a:extLst>
          </p:cNvPr>
          <p:cNvSpPr txBox="1">
            <a:spLocks/>
          </p:cNvSpPr>
          <p:nvPr/>
        </p:nvSpPr>
        <p:spPr>
          <a:xfrm>
            <a:off x="6265197" y="4503522"/>
            <a:ext cx="2068287" cy="512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白と黒が交互</a:t>
            </a:r>
          </a:p>
        </p:txBody>
      </p:sp>
      <p:graphicFrame>
        <p:nvGraphicFramePr>
          <p:cNvPr id="19" name="コンテンツ プレースホルダー 4">
            <a:extLst>
              <a:ext uri="{FF2B5EF4-FFF2-40B4-BE49-F238E27FC236}">
                <a16:creationId xmlns="" xmlns:a16="http://schemas.microsoft.com/office/drawing/2014/main" id="{52388809-9655-4E57-B337-DB5E47C8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41976"/>
              </p:ext>
            </p:extLst>
          </p:nvPr>
        </p:nvGraphicFramePr>
        <p:xfrm>
          <a:off x="1818245" y="1603895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4">
            <a:extLst>
              <a:ext uri="{FF2B5EF4-FFF2-40B4-BE49-F238E27FC236}">
                <a16:creationId xmlns="" xmlns:a16="http://schemas.microsoft.com/office/drawing/2014/main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11429"/>
              </p:ext>
            </p:extLst>
          </p:nvPr>
        </p:nvGraphicFramePr>
        <p:xfrm>
          <a:off x="1818245" y="159234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="" xmlns:a16="http://schemas.microsoft.com/office/drawing/2014/main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="" xmlns:a16="http://schemas.microsoft.com/office/drawing/2014/main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0188949"/>
                  </a:ext>
                </a:extLst>
              </a:tr>
            </a:tbl>
          </a:graphicData>
        </a:graphic>
      </p:graphicFrame>
      <p:sp>
        <p:nvSpPr>
          <p:cNvPr id="14" name="左中かっこ 1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454646" y="1599546"/>
            <a:ext cx="241149" cy="207548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盤面中央のブロックを</a:t>
            </a:r>
            <a:r>
              <a:rPr lang="ja-JP" altLang="en-US" dirty="0">
                <a:solidFill>
                  <a:srgbClr val="7030A0"/>
                </a:solidFill>
              </a:rPr>
              <a:t>フェイタルゾーン</a:t>
            </a:r>
            <a:r>
              <a:rPr lang="en-US" altLang="ja-JP" dirty="0">
                <a:solidFill>
                  <a:srgbClr val="7030A0"/>
                </a:solidFill>
              </a:rPr>
              <a:t>(FZ)</a:t>
            </a:r>
            <a:r>
              <a:rPr lang="ja-JP" altLang="en-US" dirty="0"/>
              <a:t>と呼ぶ．</a:t>
            </a:r>
          </a:p>
          <a:p>
            <a:r>
              <a:rPr lang="ja-JP" altLang="en-US" dirty="0"/>
              <a:t>先手はすべての</a:t>
            </a:r>
            <a:r>
              <a:rPr lang="en-US" altLang="ja-JP" dirty="0"/>
              <a:t>FZ</a:t>
            </a:r>
            <a:r>
              <a:rPr lang="ja-JP" altLang="en-US" dirty="0"/>
              <a:t>を自分の領地にすることでのみ</a:t>
            </a:r>
            <a:endParaRPr lang="en-US" altLang="ja-JP" dirty="0"/>
          </a:p>
          <a:p>
            <a:r>
              <a:rPr lang="ja-JP" altLang="en-US" dirty="0"/>
              <a:t>ゲームに勝つことができる．</a:t>
            </a:r>
            <a:endParaRPr lang="en-US" altLang="ja-JP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="" xmlns:a16="http://schemas.microsoft.com/office/drawing/2014/main" id="{B8A43BC6-067F-4E64-9D22-289986D08467}"/>
              </a:ext>
            </a:extLst>
          </p:cNvPr>
          <p:cNvSpPr/>
          <p:nvPr/>
        </p:nvSpPr>
        <p:spPr>
          <a:xfrm>
            <a:off x="2785558" y="2246811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B8DFC0A6-D5C8-4EC7-9A1D-BF34F1F8059D}"/>
              </a:ext>
            </a:extLst>
          </p:cNvPr>
          <p:cNvSpPr/>
          <p:nvPr/>
        </p:nvSpPr>
        <p:spPr>
          <a:xfrm>
            <a:off x="2785558" y="3832191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8599717-8421-4E34-B461-50B43515417E}"/>
              </a:ext>
            </a:extLst>
          </p:cNvPr>
          <p:cNvSpPr/>
          <p:nvPr/>
        </p:nvSpPr>
        <p:spPr>
          <a:xfrm>
            <a:off x="2785558" y="5424209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1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問題：</a:t>
                </a:r>
                <a:endParaRPr lang="en-US" altLang="ja-JP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/>
          <p:cNvSpPr/>
          <p:nvPr/>
        </p:nvSpPr>
        <p:spPr>
          <a:xfrm>
            <a:off x="1437609" y="2770725"/>
            <a:ext cx="1913642" cy="8766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9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="" xmlns:a16="http://schemas.microsoft.com/office/drawing/2014/main" id="{7B3C1B96-61B4-4AB5-83E7-BA23761A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</p:spPr>
            <p:txBody>
              <a:bodyPr/>
              <a:lstStyle/>
              <a:p>
                <a:r>
                  <a:rPr lang="ja-JP" altLang="en-US" dirty="0" smtClean="0"/>
                  <a:t>盤面の壁の役割をするグリッドを壁グリッドと呼ぶ．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インスタンスで直接つながっていないブロックを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壁グリッドを用いて自分の領地にするためには，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 smtClean="0"/>
                  <a:t>手が必要になる．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B3C1B96-61B4-4AB5-83E7-BA23761A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  <a:blipFill rotWithShape="0">
                <a:blip r:embed="rId2"/>
                <a:stretch>
                  <a:fillRect l="-2827" t="-6349" r="-2827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35051"/>
              </p:ext>
            </p:extLst>
          </p:nvPr>
        </p:nvGraphicFramePr>
        <p:xfrm>
          <a:off x="1908513" y="3244340"/>
          <a:ext cx="5400000" cy="35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/>
                </a:tc>
              </a:tr>
              <a:tr h="1080000"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908513" y="4497030"/>
            <a:ext cx="5400000" cy="1080000"/>
            <a:chOff x="1562959" y="3041685"/>
            <a:chExt cx="1620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</p:grpSp>
      <p:sp>
        <p:nvSpPr>
          <p:cNvPr id="61" name="左中かっこ 6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637215" y="4497030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中かっこ 6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338049" y="2572033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環状矢印 9"/>
          <p:cNvSpPr/>
          <p:nvPr/>
        </p:nvSpPr>
        <p:spPr>
          <a:xfrm>
            <a:off x="2581119" y="4864470"/>
            <a:ext cx="1894788" cy="1627163"/>
          </a:xfrm>
          <a:prstGeom prst="circular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1908513" y="4396007"/>
            <a:ext cx="473643" cy="1282045"/>
          </a:xfrm>
          <a:prstGeom prst="up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10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="" xmlns:a16="http://schemas.microsoft.com/office/drawing/2014/main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="" xmlns:a16="http://schemas.microsoft.com/office/drawing/2014/main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="" xmlns:a16="http://schemas.microsoft.com/office/drawing/2014/main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="" xmlns:a16="http://schemas.microsoft.com/office/drawing/2014/main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="" xmlns:a16="http://schemas.microsoft.com/office/drawing/2014/main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="" xmlns:a16="http://schemas.microsoft.com/office/drawing/2014/main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="" xmlns:a16="http://schemas.microsoft.com/office/drawing/2014/main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="" xmlns:a16="http://schemas.microsoft.com/office/drawing/2014/main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="" xmlns:a16="http://schemas.microsoft.com/office/drawing/2014/main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="" xmlns:a16="http://schemas.microsoft.com/office/drawing/2014/main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="" xmlns:a16="http://schemas.microsoft.com/office/drawing/2014/main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="" xmlns:a16="http://schemas.microsoft.com/office/drawing/2014/main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="" xmlns:a16="http://schemas.microsoft.com/office/drawing/2014/main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="" xmlns:a16="http://schemas.microsoft.com/office/drawing/2014/main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="" xmlns:a16="http://schemas.microsoft.com/office/drawing/2014/main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="" xmlns:a16="http://schemas.microsoft.com/office/drawing/2014/main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="" xmlns:a16="http://schemas.microsoft.com/office/drawing/2014/main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="" xmlns:a16="http://schemas.microsoft.com/office/drawing/2014/main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="" xmlns:a16="http://schemas.microsoft.com/office/drawing/2014/main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="" xmlns:a16="http://schemas.microsoft.com/office/drawing/2014/main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="" xmlns:a16="http://schemas.microsoft.com/office/drawing/2014/main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="" xmlns:a16="http://schemas.microsoft.com/office/drawing/2014/main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="" xmlns:a16="http://schemas.microsoft.com/office/drawing/2014/main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="" xmlns:a16="http://schemas.microsoft.com/office/drawing/2014/main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="" xmlns:a16="http://schemas.microsoft.com/office/drawing/2014/main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="" xmlns:a16="http://schemas.microsoft.com/office/drawing/2014/main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="" xmlns:a16="http://schemas.microsoft.com/office/drawing/2014/main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="" xmlns:a16="http://schemas.microsoft.com/office/drawing/2014/main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="" xmlns:a16="http://schemas.microsoft.com/office/drawing/2014/main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="" xmlns:a16="http://schemas.microsoft.com/office/drawing/2014/main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="" xmlns:a16="http://schemas.microsoft.com/office/drawing/2014/main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="" xmlns:a16="http://schemas.microsoft.com/office/drawing/2014/main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="" xmlns:a16="http://schemas.microsoft.com/office/drawing/2014/main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9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6"/>
            <a:ext cx="7543801" cy="1079412"/>
          </a:xfrm>
        </p:spPr>
        <p:txBody>
          <a:bodyPr/>
          <a:lstStyle/>
          <a:p>
            <a:r>
              <a:rPr lang="ja-JP" altLang="en-US" dirty="0" smtClean="0"/>
              <a:t>このインスタンスでのゲームが以下の</a:t>
            </a:r>
            <a:r>
              <a:rPr lang="ja-JP" altLang="en-US" dirty="0"/>
              <a:t>流</a:t>
            </a:r>
            <a:r>
              <a:rPr lang="ja-JP" altLang="en-US" dirty="0" smtClean="0"/>
              <a:t>れで</a:t>
            </a:r>
            <a:endParaRPr lang="en-US" altLang="ja-JP" dirty="0" smtClean="0"/>
          </a:p>
          <a:p>
            <a:r>
              <a:rPr lang="ja-JP" altLang="en-US" dirty="0" smtClean="0"/>
              <a:t>行われることを確認する．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38146"/>
              </p:ext>
            </p:extLst>
          </p:nvPr>
        </p:nvGraphicFramePr>
        <p:xfrm>
          <a:off x="1923287" y="2393904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/>
                <a:gridCol w="268522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 smtClean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 smtClean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の奇数手目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黒か白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</a:t>
            </a:r>
            <a:r>
              <a:rPr lang="ja-JP" altLang="en-US" dirty="0" smtClean="0"/>
              <a:t>の初手の選択肢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573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</a:t>
            </a:r>
            <a:r>
              <a:rPr lang="ja-JP" altLang="en-US" dirty="0" smtClean="0"/>
              <a:t>の初手の選択肢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先手は白を選ぶこと</a:t>
            </a:r>
            <a:r>
              <a:rPr lang="ja-JP" altLang="en-US" dirty="0" smtClean="0"/>
              <a:t>で領地を増やせる．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を選んだことで相手の領地を広げてしまうため，</a:t>
            </a:r>
            <a:endParaRPr lang="en-US" altLang="ja-JP" dirty="0" smtClean="0"/>
          </a:p>
          <a:p>
            <a:r>
              <a:rPr lang="ja-JP" altLang="en-US" dirty="0"/>
              <a:t>後手</a:t>
            </a:r>
            <a:r>
              <a:rPr lang="ja-JP" altLang="en-US" dirty="0" smtClean="0"/>
              <a:t>は奇数手目では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は選ばない．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042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後手が白か黒を選んだ後の先手の選択肢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この手に対し先手は黒か白の選択肢がある．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736579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前</a:t>
            </a:r>
            <a:r>
              <a:rPr lang="ja-JP" altLang="en-US" dirty="0"/>
              <a:t>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</a:t>
            </a:r>
            <a:r>
              <a:rPr lang="ja-JP" altLang="en-US" dirty="0" smtClean="0"/>
              <a:t>は全く増えない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選ぶことになる．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先手</a:t>
            </a:r>
            <a:r>
              <a:rPr lang="ja-JP" altLang="en-US" dirty="0"/>
              <a:t>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先手</a:t>
            </a:r>
            <a:r>
              <a:rPr lang="ja-JP" altLang="en-US" dirty="0"/>
              <a:t>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黒→</a:t>
            </a:r>
            <a:r>
              <a:rPr lang="ja-JP" altLang="en-US" dirty="0" smtClean="0">
                <a:solidFill>
                  <a:srgbClr val="0070C0"/>
                </a:solidFill>
              </a:rPr>
              <a:t>青</a:t>
            </a:r>
            <a:r>
              <a:rPr lang="ja-JP" altLang="en-US" dirty="0" smtClean="0"/>
              <a:t>→白で</a:t>
            </a:r>
            <a:r>
              <a:rPr lang="ja-JP" altLang="en-US" dirty="0"/>
              <a:t>はなく黒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→白と手を進めていた場合の盤面は以下のようになる．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4"/>
            <a:ext cx="8321041" cy="2136785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後手の領地は同じだけ</a:t>
            </a:r>
            <a:r>
              <a:rPr lang="en-US" altLang="ja-JP" dirty="0"/>
              <a:t>FZ</a:t>
            </a:r>
            <a:r>
              <a:rPr lang="ja-JP" altLang="en-US" dirty="0"/>
              <a:t>に近づいているのに対し，</a:t>
            </a:r>
            <a:endParaRPr lang="en-US" altLang="ja-JP" dirty="0"/>
          </a:p>
          <a:p>
            <a:r>
              <a:rPr lang="ja-JP" altLang="en-US" dirty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r>
              <a:rPr lang="ja-JP" altLang="en-US" dirty="0"/>
              <a:t>の方</a:t>
            </a:r>
            <a:r>
              <a:rPr lang="ja-JP" altLang="en-US" dirty="0" smtClean="0"/>
              <a:t>が広がっている</a:t>
            </a:r>
            <a:endParaRPr lang="en-US" altLang="ja-JP" dirty="0" smtClean="0"/>
          </a:p>
          <a:p>
            <a:r>
              <a:rPr lang="ja-JP" altLang="en-US" dirty="0" smtClean="0"/>
              <a:t>ため，偶数手目に先手は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を選ぶ．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="" xmlns:a16="http://schemas.microsoft.com/office/drawing/2014/main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4015818"/>
            <a:ext cx="3214540" cy="303942"/>
            <a:chOff x="1562959" y="3041685"/>
            <a:chExt cx="5508000" cy="32400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301658" y="5184741"/>
            <a:ext cx="3214540" cy="303942"/>
            <a:chOff x="1562959" y="3041685"/>
            <a:chExt cx="5508000" cy="32400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4015818"/>
            <a:ext cx="3214540" cy="303942"/>
            <a:chOff x="1562959" y="3041685"/>
            <a:chExt cx="5508000" cy="324000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4892512" y="5184741"/>
            <a:ext cx="3214540" cy="303942"/>
            <a:chOff x="1562959" y="3041685"/>
            <a:chExt cx="5508000" cy="324000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を選んだ後の後手の選択肢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黒か白：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近づかない</a:t>
            </a:r>
            <a:r>
              <a:rPr lang="ja-JP" altLang="en-US" dirty="0"/>
              <a:t>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</a:t>
            </a:r>
            <a:r>
              <a:rPr lang="ja-JP" altLang="en-US" dirty="0" smtClean="0"/>
              <a:t>選ぶことで</a:t>
            </a:r>
            <a:endParaRPr lang="en-US" altLang="ja-JP" dirty="0" smtClean="0"/>
          </a:p>
          <a:p>
            <a:r>
              <a:rPr lang="ja-JP" altLang="en-US" dirty="0"/>
              <a:t>領地</a:t>
            </a:r>
            <a:r>
              <a:rPr lang="ja-JP" altLang="en-US" dirty="0" smtClean="0"/>
              <a:t>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70212" cy="1487996"/>
          </a:xfrm>
        </p:spPr>
        <p:txBody>
          <a:bodyPr/>
          <a:lstStyle/>
          <a:p>
            <a:r>
              <a:rPr lang="ja-JP" altLang="en-US" dirty="0"/>
              <a:t>後手が黒か白を選んだ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r>
              <a:rPr lang="ja-JP" altLang="en-US" dirty="0" smtClean="0"/>
              <a:t>後手は</a:t>
            </a:r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の選択肢で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に近づけるが，</a:t>
            </a:r>
            <a:endParaRPr lang="en-US" altLang="ja-JP" dirty="0" smtClean="0"/>
          </a:p>
          <a:p>
            <a:r>
              <a:rPr lang="ja-JP" altLang="en-US" dirty="0" smtClean="0"/>
              <a:t>前の手で</a:t>
            </a:r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を選んだ方が得になる．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541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6049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 smtClean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="" xmlns:a16="http://schemas.microsoft.com/office/drawing/2014/main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="" xmlns:a16="http://schemas.microsoft.com/office/drawing/2014/main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60785" cy="1487996"/>
          </a:xfrm>
        </p:spPr>
        <p:txBody>
          <a:bodyPr/>
          <a:lstStyle/>
          <a:p>
            <a:r>
              <a:rPr lang="ja-JP" altLang="en-US" dirty="0" smtClean="0"/>
              <a:t>後手の偶数手目が終われば先手の奇数手目になるが，</a:t>
            </a:r>
            <a:endParaRPr lang="en-US" altLang="ja-JP" dirty="0" smtClean="0"/>
          </a:p>
          <a:p>
            <a:r>
              <a:rPr lang="ja-JP" altLang="en-US" dirty="0" smtClean="0"/>
              <a:t>選択肢と状況は変わらない．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39918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0959"/>
              </p:ext>
            </p:extLst>
          </p:nvPr>
        </p:nvGraphicFramePr>
        <p:xfrm>
          <a:off x="1923287" y="871371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/>
                <a:gridCol w="268522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 smtClean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 smtClean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の奇数手目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黒か白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6612" y="3123052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</a:t>
            </a:r>
            <a:r>
              <a:rPr lang="ja-JP" altLang="en-US" dirty="0" smtClean="0"/>
              <a:t>がこの流れで行われる場合，次のことが言える．　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手目に青を選ぶことによって</a:t>
                </a:r>
                <a:endParaRPr lang="en-US" altLang="ja-JP" dirty="0" smtClean="0"/>
              </a:p>
              <a:p>
                <a:r>
                  <a:rPr lang="en-US" altLang="ja-JP" dirty="0" smtClean="0"/>
                  <a:t>FZ</a:t>
                </a:r>
                <a:r>
                  <a:rPr lang="ja-JP" altLang="en-US" dirty="0" smtClean="0"/>
                  <a:t>を自分の領地にすることができる．　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　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  <a:blipFill rotWithShape="0">
                <a:blip r:embed="rId2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先手の勝利条件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先手が勝利するためには，先手は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手目までに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全ての</a:t>
                </a:r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FZ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を自分の領地に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しなければならない．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blipFill rotWithShape="0">
                <a:blip r:embed="rId2"/>
                <a:stretch>
                  <a:fillRect l="-2740" t="-11728" b="-185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160739" y="2042438"/>
            <a:ext cx="895547" cy="69758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ln w="19050" cap="flat" cmpd="sng" algn="ctr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先手が勝利する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長さ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以下の共通上位列が存在する</a:t>
                </a:r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7" y="5614933"/>
                <a:ext cx="8170212" cy="485480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2892" r="-1117" b="-25301"/>
                </a:stretch>
              </a:blipFill>
              <a:ln w="19050" cap="flat" cmpd="sng" algn="ctr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手目に青を選ぶことによって</a:t>
                </a:r>
                <a:endParaRPr lang="en-US" altLang="ja-JP" dirty="0" smtClean="0"/>
              </a:p>
              <a:p>
                <a:r>
                  <a:rPr lang="en-US" altLang="ja-JP" dirty="0" smtClean="0"/>
                  <a:t>FZ</a:t>
                </a:r>
                <a:r>
                  <a:rPr lang="ja-JP" altLang="en-US" dirty="0" smtClean="0"/>
                  <a:t>を自分の領地にすることができる．　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  <a:blipFill rotWithShape="0">
                <a:blip r:embed="rId4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36612" y="4255395"/>
            <a:ext cx="7543801" cy="107941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</a:t>
            </a:r>
            <a:r>
              <a:rPr lang="ja-JP" altLang="en-US" dirty="0" smtClean="0"/>
              <a:t>が勝つ場合の手順の奇数手目の白と黒の</a:t>
            </a:r>
            <a:endParaRPr lang="en-US" altLang="ja-JP" dirty="0" smtClean="0"/>
          </a:p>
          <a:p>
            <a:r>
              <a:rPr lang="ja-JP" altLang="en-US" dirty="0" smtClean="0"/>
              <a:t>パターンが最短共通上位列に対応する．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1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作成した対戦</a:t>
            </a:r>
            <a:r>
              <a:rPr kumimoji="1" lang="ja-JP" altLang="en-US" dirty="0" smtClean="0"/>
              <a:t>アルゴリズム</a:t>
            </a:r>
            <a:r>
              <a:rPr kumimoji="1" lang="ja-JP" altLang="en-US" dirty="0" smtClean="0"/>
              <a:t>を，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実験的にではなく理論的</a:t>
            </a:r>
            <a:r>
              <a:rPr kumimoji="1" lang="ja-JP" altLang="en-US" dirty="0" smtClean="0"/>
              <a:t>に評価することで</a:t>
            </a:r>
            <a:endParaRPr kumimoji="1" lang="en-US" altLang="ja-JP" dirty="0" smtClean="0"/>
          </a:p>
          <a:p>
            <a:r>
              <a:rPr lang="ja-JP" altLang="en-US" dirty="0"/>
              <a:t>良</a:t>
            </a:r>
            <a:r>
              <a:rPr lang="ja-JP" altLang="en-US" dirty="0" smtClean="0"/>
              <a:t>さ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証明を</a:t>
            </a:r>
            <a:r>
              <a:rPr kumimoji="1" lang="ja-JP" altLang="en-US" dirty="0"/>
              <a:t>したい</a:t>
            </a:r>
            <a:r>
              <a:rPr lang="ja-JP" altLang="en-US" dirty="0"/>
              <a:t>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=""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=""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=""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=""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="" xmlns:a16="http://schemas.microsoft.com/office/drawing/2014/main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="" xmlns:a16="http://schemas.microsoft.com/office/drawing/2014/main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="" xmlns:a16="http://schemas.microsoft.com/office/drawing/2014/main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="" xmlns:a16="http://schemas.microsoft.com/office/drawing/2014/main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=""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23756</TotalTime>
  <Words>2428</Words>
  <Application>Microsoft Office PowerPoint</Application>
  <PresentationFormat>画面に合わせる (4:3)</PresentationFormat>
  <Paragraphs>653</Paragraphs>
  <Slides>57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3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最短共通上位列問題とは</vt:lpstr>
      <vt:lpstr>最短共通上位列問題とは</vt:lpstr>
      <vt:lpstr>アイデア</vt:lpstr>
      <vt:lpstr>アイデア</vt:lpstr>
      <vt:lpstr>アイデア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インスタンスの構成</vt:lpstr>
      <vt:lpstr>インスタンスのイメージ</vt:lpstr>
      <vt:lpstr>対戦の流れ</vt:lpstr>
      <vt:lpstr>先手の奇数手目</vt:lpstr>
      <vt:lpstr>後手の奇数手目</vt:lpstr>
      <vt:lpstr>後手の奇数手目</vt:lpstr>
      <vt:lpstr>後手の奇数手目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後手の偶数手目</vt:lpstr>
      <vt:lpstr>後手の偶数手目</vt:lpstr>
      <vt:lpstr>後手の偶数手目</vt:lpstr>
      <vt:lpstr>後手の偶数手目</vt:lpstr>
      <vt:lpstr>先手の奇数手目</vt:lpstr>
      <vt:lpstr>対戦の流れ</vt:lpstr>
      <vt:lpstr>先手の勝利条件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697</cp:revision>
  <cp:lastPrinted>2019-02-07T03:59:06Z</cp:lastPrinted>
  <dcterms:created xsi:type="dcterms:W3CDTF">2018-10-26T05:41:54Z</dcterms:created>
  <dcterms:modified xsi:type="dcterms:W3CDTF">2019-05-10T08:15:41Z</dcterms:modified>
</cp:coreProperties>
</file>