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82"/>
  </p:notesMasterIdLst>
  <p:handoutMasterIdLst>
    <p:handoutMasterId r:id="rId83"/>
  </p:handoutMasterIdLst>
  <p:sldIdLst>
    <p:sldId id="256" r:id="rId2"/>
    <p:sldId id="259" r:id="rId3"/>
    <p:sldId id="267" r:id="rId4"/>
    <p:sldId id="265" r:id="rId5"/>
    <p:sldId id="260" r:id="rId6"/>
    <p:sldId id="261" r:id="rId7"/>
    <p:sldId id="289" r:id="rId8"/>
    <p:sldId id="298" r:id="rId9"/>
    <p:sldId id="323" r:id="rId10"/>
    <p:sldId id="301" r:id="rId11"/>
    <p:sldId id="303" r:id="rId12"/>
    <p:sldId id="330" r:id="rId13"/>
    <p:sldId id="359" r:id="rId14"/>
    <p:sldId id="360" r:id="rId15"/>
    <p:sldId id="332" r:id="rId16"/>
    <p:sldId id="340" r:id="rId17"/>
    <p:sldId id="339" r:id="rId18"/>
    <p:sldId id="337" r:id="rId19"/>
    <p:sldId id="279" r:id="rId20"/>
    <p:sldId id="262" r:id="rId21"/>
    <p:sldId id="278" r:id="rId22"/>
    <p:sldId id="271" r:id="rId23"/>
    <p:sldId id="334" r:id="rId24"/>
    <p:sldId id="333" r:id="rId25"/>
    <p:sldId id="318" r:id="rId26"/>
    <p:sldId id="343" r:id="rId27"/>
    <p:sldId id="352" r:id="rId28"/>
    <p:sldId id="353" r:id="rId29"/>
    <p:sldId id="342" r:id="rId30"/>
    <p:sldId id="355" r:id="rId31"/>
    <p:sldId id="358" r:id="rId32"/>
    <p:sldId id="356" r:id="rId33"/>
    <p:sldId id="357" r:id="rId34"/>
    <p:sldId id="348" r:id="rId35"/>
    <p:sldId id="349" r:id="rId36"/>
    <p:sldId id="319" r:id="rId37"/>
    <p:sldId id="350" r:id="rId38"/>
    <p:sldId id="346" r:id="rId39"/>
    <p:sldId id="317" r:id="rId40"/>
    <p:sldId id="296" r:id="rId41"/>
    <p:sldId id="306" r:id="rId42"/>
    <p:sldId id="305" r:id="rId43"/>
    <p:sldId id="324" r:id="rId44"/>
    <p:sldId id="331" r:id="rId45"/>
    <p:sldId id="322" r:id="rId46"/>
    <p:sldId id="315" r:id="rId47"/>
    <p:sldId id="292" r:id="rId48"/>
    <p:sldId id="284" r:id="rId49"/>
    <p:sldId id="286" r:id="rId50"/>
    <p:sldId id="283" r:id="rId51"/>
    <p:sldId id="295" r:id="rId52"/>
    <p:sldId id="293" r:id="rId53"/>
    <p:sldId id="281" r:id="rId54"/>
    <p:sldId id="282" r:id="rId55"/>
    <p:sldId id="277" r:id="rId56"/>
    <p:sldId id="276" r:id="rId57"/>
    <p:sldId id="275" r:id="rId58"/>
    <p:sldId id="273" r:id="rId59"/>
    <p:sldId id="280" r:id="rId60"/>
    <p:sldId id="266" r:id="rId61"/>
    <p:sldId id="294" r:id="rId62"/>
    <p:sldId id="285" r:id="rId63"/>
    <p:sldId id="287" r:id="rId64"/>
    <p:sldId id="291" r:id="rId65"/>
    <p:sldId id="268" r:id="rId66"/>
    <p:sldId id="290" r:id="rId67"/>
    <p:sldId id="299" r:id="rId68"/>
    <p:sldId id="313" r:id="rId69"/>
    <p:sldId id="307" r:id="rId70"/>
    <p:sldId id="310" r:id="rId71"/>
    <p:sldId id="316" r:id="rId72"/>
    <p:sldId id="320" r:id="rId73"/>
    <p:sldId id="269" r:id="rId74"/>
    <p:sldId id="327" r:id="rId75"/>
    <p:sldId id="321" r:id="rId76"/>
    <p:sldId id="304" r:id="rId77"/>
    <p:sldId id="329" r:id="rId78"/>
    <p:sldId id="336" r:id="rId79"/>
    <p:sldId id="272" r:id="rId80"/>
    <p:sldId id="270" r:id="rId8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7" autoAdjust="0"/>
    <p:restoredTop sz="93349" autoAdjust="0"/>
  </p:normalViewPr>
  <p:slideViewPr>
    <p:cSldViewPr snapToGrid="0">
      <p:cViewPr varScale="1">
        <p:scale>
          <a:sx n="85" d="100"/>
          <a:sy n="85" d="100"/>
        </p:scale>
        <p:origin x="96" y="318"/>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53\Desktop\monteVS8teyomi\playout&#25968;&#12392;&#21213;&#29575;&#12398;&#38306;&#20418;.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36942408"/>
        <c:axId val="336940448"/>
      </c:scatterChart>
      <c:valAx>
        <c:axId val="336942408"/>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40448"/>
        <c:crosses val="autoZero"/>
        <c:crossBetween val="midCat"/>
        <c:majorUnit val="500"/>
        <c:minorUnit val="250"/>
      </c:valAx>
      <c:valAx>
        <c:axId val="336940448"/>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42408"/>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36940840"/>
        <c:axId val="336941232"/>
      </c:scatterChart>
      <c:valAx>
        <c:axId val="33694084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41232"/>
        <c:crosses val="autoZero"/>
        <c:crossBetween val="midCat"/>
        <c:majorUnit val="500"/>
        <c:minorUnit val="250"/>
      </c:valAx>
      <c:valAx>
        <c:axId val="336941232"/>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4084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564655172413791E-2"/>
          <c:y val="2.6849592079764846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02E0-4BC2-9F66-A1A7C80A3B1F}"/>
            </c:ext>
          </c:extLst>
        </c:ser>
        <c:dLbls>
          <c:showLegendKey val="0"/>
          <c:showVal val="0"/>
          <c:showCatName val="0"/>
          <c:showSerName val="0"/>
          <c:showPercent val="0"/>
          <c:showBubbleSize val="0"/>
        </c:dLbls>
        <c:axId val="336937312"/>
        <c:axId val="336938096"/>
      </c:scatterChart>
      <c:valAx>
        <c:axId val="33693731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38096"/>
        <c:crosses val="autoZero"/>
        <c:crossBetween val="midCat"/>
        <c:majorUnit val="500"/>
        <c:minorUnit val="250"/>
      </c:valAx>
      <c:valAx>
        <c:axId val="33693809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3731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36938880"/>
        <c:axId val="336940056"/>
      </c:scatterChart>
      <c:valAx>
        <c:axId val="33693888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40056"/>
        <c:crosses val="autoZero"/>
        <c:crossBetween val="midCat"/>
        <c:majorUnit val="500"/>
        <c:minorUnit val="250"/>
      </c:valAx>
      <c:valAx>
        <c:axId val="33694005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3888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36934960"/>
        <c:axId val="336936136"/>
      </c:scatterChart>
      <c:valAx>
        <c:axId val="33693496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36136"/>
        <c:crosses val="autoZero"/>
        <c:crossBetween val="midCat"/>
        <c:majorUnit val="500"/>
        <c:minorUnit val="250"/>
      </c:valAx>
      <c:valAx>
        <c:axId val="336936136"/>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3496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B0DF-49CA-BC78-51A2007AAB9C}"/>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B0DF-49CA-BC78-51A2007AAB9C}"/>
            </c:ext>
          </c:extLst>
        </c:ser>
        <c:dLbls>
          <c:showLegendKey val="0"/>
          <c:showVal val="0"/>
          <c:showCatName val="0"/>
          <c:showSerName val="0"/>
          <c:showPercent val="0"/>
          <c:showBubbleSize val="0"/>
        </c:dLbls>
        <c:axId val="336939272"/>
        <c:axId val="336939664"/>
      </c:scatterChart>
      <c:valAx>
        <c:axId val="336939272"/>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39664"/>
        <c:crosses val="autoZero"/>
        <c:crossBetween val="midCat"/>
        <c:majorUnit val="500"/>
        <c:minorUnit val="250"/>
      </c:valAx>
      <c:valAx>
        <c:axId val="336939664"/>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3927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333587575057391E-2"/>
          <c:y val="2.6097271648873072E-2"/>
          <c:w val="0.90231883407736424"/>
          <c:h val="0.89685263541345583"/>
        </c:manualLayout>
      </c:layout>
      <c:scatterChart>
        <c:scatterStyle val="lineMarker"/>
        <c:varyColors val="0"/>
        <c:ser>
          <c:idx val="1"/>
          <c:order val="0"/>
          <c:tx>
            <c:strRef>
              <c:f>Sheet1!$D$3</c:f>
              <c:strCache>
                <c:ptCount val="1"/>
                <c:pt idx="0">
                  <c:v>モンテカルロ勝率</c:v>
                </c:pt>
              </c:strCache>
            </c:strRef>
          </c:tx>
          <c:spPr>
            <a:ln w="28575" cap="rnd">
              <a:noFill/>
              <a:round/>
            </a:ln>
            <a:effectLst/>
          </c:spPr>
          <c:marker>
            <c:symbol val="circle"/>
            <c:size val="8"/>
            <c:spPr>
              <a:solidFill>
                <a:schemeClr val="accent2"/>
              </a:solidFill>
              <a:ln w="9525">
                <a:solidFill>
                  <a:schemeClr val="accent2"/>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Sheet1!$D$4:$D$21</c:f>
              <c:numCache>
                <c:formatCode>General</c:formatCode>
                <c:ptCount val="18"/>
                <c:pt idx="0">
                  <c:v>0.35899999999999999</c:v>
                </c:pt>
                <c:pt idx="1">
                  <c:v>0.50700000000000001</c:v>
                </c:pt>
                <c:pt idx="2">
                  <c:v>0.60899999999999999</c:v>
                </c:pt>
                <c:pt idx="3">
                  <c:v>0.65500000000000003</c:v>
                </c:pt>
                <c:pt idx="4">
                  <c:v>0.63900000000000001</c:v>
                </c:pt>
                <c:pt idx="5">
                  <c:v>0.69799999999999995</c:v>
                </c:pt>
                <c:pt idx="6">
                  <c:v>0.69399999999999995</c:v>
                </c:pt>
                <c:pt idx="7">
                  <c:v>0.69799999999999995</c:v>
                </c:pt>
                <c:pt idx="8">
                  <c:v>0.72199999999999998</c:v>
                </c:pt>
                <c:pt idx="9">
                  <c:v>0.71</c:v>
                </c:pt>
                <c:pt idx="10">
                  <c:v>0.72299999999999998</c:v>
                </c:pt>
                <c:pt idx="11">
                  <c:v>0.754</c:v>
                </c:pt>
                <c:pt idx="12">
                  <c:v>0.72699999999999998</c:v>
                </c:pt>
                <c:pt idx="13">
                  <c:v>0.74299999999999999</c:v>
                </c:pt>
                <c:pt idx="14">
                  <c:v>0.72299999999999998</c:v>
                </c:pt>
                <c:pt idx="15">
                  <c:v>0.73899999999999999</c:v>
                </c:pt>
                <c:pt idx="16">
                  <c:v>0.72299999999999998</c:v>
                </c:pt>
                <c:pt idx="17">
                  <c:v>0.73</c:v>
                </c:pt>
              </c:numCache>
            </c:numRef>
          </c:yVal>
          <c:smooth val="0"/>
          <c:extLst xmlns:c16r2="http://schemas.microsoft.com/office/drawing/2015/06/chart">
            <c:ext xmlns:c16="http://schemas.microsoft.com/office/drawing/2014/chart" uri="{C3380CC4-5D6E-409C-BE32-E72D297353CC}">
              <c16:uniqueId val="{00000000-717C-46C9-85DA-8DB0CF77A0CD}"/>
            </c:ext>
          </c:extLst>
        </c:ser>
        <c:ser>
          <c:idx val="2"/>
          <c:order val="1"/>
          <c:tx>
            <c:strRef>
              <c:f>Sheet1!$E$3</c:f>
              <c:strCache>
                <c:ptCount val="1"/>
                <c:pt idx="0">
                  <c:v>偏りをなくした勝率</c:v>
                </c:pt>
              </c:strCache>
            </c:strRef>
          </c:tx>
          <c:spPr>
            <a:ln w="28575" cap="rnd">
              <a:noFill/>
              <a:round/>
            </a:ln>
            <a:effectLst/>
          </c:spPr>
          <c:marker>
            <c:symbol val="triangle"/>
            <c:size val="8"/>
            <c:spPr>
              <a:solidFill>
                <a:schemeClr val="accent3"/>
              </a:solidFill>
              <a:ln w="9525">
                <a:solidFill>
                  <a:schemeClr val="accent3"/>
                </a:solidFill>
              </a:ln>
              <a:effectLst/>
            </c:spPr>
          </c:marker>
          <c:xVal>
            <c:numRef>
              <c:f>Sheet1!$B$4:$B$21</c:f>
              <c:numCache>
                <c:formatCode>General</c:formatCode>
                <c:ptCount val="18"/>
                <c:pt idx="0">
                  <c:v>50</c:v>
                </c:pt>
                <c:pt idx="1">
                  <c:v>100</c:v>
                </c:pt>
                <c:pt idx="2">
                  <c:v>200</c:v>
                </c:pt>
                <c:pt idx="3">
                  <c:v>250</c:v>
                </c:pt>
                <c:pt idx="4">
                  <c:v>300</c:v>
                </c:pt>
                <c:pt idx="5">
                  <c:v>400</c:v>
                </c:pt>
                <c:pt idx="6">
                  <c:v>500</c:v>
                </c:pt>
                <c:pt idx="7">
                  <c:v>600</c:v>
                </c:pt>
                <c:pt idx="8">
                  <c:v>750</c:v>
                </c:pt>
                <c:pt idx="9">
                  <c:v>1000</c:v>
                </c:pt>
                <c:pt idx="10">
                  <c:v>1250</c:v>
                </c:pt>
                <c:pt idx="11">
                  <c:v>1500</c:v>
                </c:pt>
                <c:pt idx="12">
                  <c:v>1750</c:v>
                </c:pt>
                <c:pt idx="13">
                  <c:v>2000</c:v>
                </c:pt>
                <c:pt idx="14">
                  <c:v>2250</c:v>
                </c:pt>
                <c:pt idx="15">
                  <c:v>2500</c:v>
                </c:pt>
                <c:pt idx="16">
                  <c:v>2750</c:v>
                </c:pt>
                <c:pt idx="17">
                  <c:v>3000</c:v>
                </c:pt>
              </c:numCache>
            </c:numRef>
          </c:xVal>
          <c:yVal>
            <c:numRef>
              <c:f>Sheet1!$E$4:$E$21</c:f>
              <c:numCache>
                <c:formatCode>General</c:formatCode>
                <c:ptCount val="18"/>
                <c:pt idx="0">
                  <c:v>0.3306878306878307</c:v>
                </c:pt>
                <c:pt idx="1">
                  <c:v>0.50271739130434778</c:v>
                </c:pt>
                <c:pt idx="2">
                  <c:v>0.62702702702702706</c:v>
                </c:pt>
                <c:pt idx="3">
                  <c:v>0.69293478260869568</c:v>
                </c:pt>
                <c:pt idx="4">
                  <c:v>0.69414893617021278</c:v>
                </c:pt>
                <c:pt idx="5">
                  <c:v>0.75142857142857145</c:v>
                </c:pt>
                <c:pt idx="6">
                  <c:v>0.73655913978494625</c:v>
                </c:pt>
                <c:pt idx="7">
                  <c:v>0.72099447513812154</c:v>
                </c:pt>
                <c:pt idx="8">
                  <c:v>0.7768817204301075</c:v>
                </c:pt>
                <c:pt idx="9">
                  <c:v>0.74590163934426235</c:v>
                </c:pt>
                <c:pt idx="10">
                  <c:v>0.76701570680628273</c:v>
                </c:pt>
                <c:pt idx="11">
                  <c:v>0.81593406593406592</c:v>
                </c:pt>
                <c:pt idx="12">
                  <c:v>0.8044692737430168</c:v>
                </c:pt>
                <c:pt idx="13">
                  <c:v>0.80270270270270272</c:v>
                </c:pt>
                <c:pt idx="14">
                  <c:v>0.81451600000000002</c:v>
                </c:pt>
                <c:pt idx="15">
                  <c:v>0.79838709677419351</c:v>
                </c:pt>
                <c:pt idx="16">
                  <c:v>0.81451612903225812</c:v>
                </c:pt>
                <c:pt idx="17">
                  <c:v>0.76719576719576721</c:v>
                </c:pt>
              </c:numCache>
            </c:numRef>
          </c:yVal>
          <c:smooth val="0"/>
          <c:extLst xmlns:c16r2="http://schemas.microsoft.com/office/drawing/2015/06/chart">
            <c:ext xmlns:c16="http://schemas.microsoft.com/office/drawing/2014/chart" uri="{C3380CC4-5D6E-409C-BE32-E72D297353CC}">
              <c16:uniqueId val="{00000001-717C-46C9-85DA-8DB0CF77A0CD}"/>
            </c:ext>
          </c:extLst>
        </c:ser>
        <c:dLbls>
          <c:showLegendKey val="0"/>
          <c:showVal val="0"/>
          <c:showCatName val="0"/>
          <c:showSerName val="0"/>
          <c:showPercent val="0"/>
          <c:showBubbleSize val="0"/>
        </c:dLbls>
        <c:axId val="336925744"/>
        <c:axId val="336923000"/>
      </c:scatterChart>
      <c:valAx>
        <c:axId val="33692574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36923000"/>
        <c:crosses val="autoZero"/>
        <c:crossBetween val="midCat"/>
        <c:majorUnit val="500"/>
        <c:minorUnit val="250"/>
      </c:valAx>
      <c:valAx>
        <c:axId val="336923000"/>
        <c:scaling>
          <c:orientation val="minMax"/>
          <c:max val="1"/>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33692574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2018/12/7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174127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3608446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24</a:t>
            </a:fld>
            <a:endParaRPr kumimoji="1" lang="ja-JP" altLang="en-US"/>
          </a:p>
        </p:txBody>
      </p:sp>
    </p:spTree>
    <p:extLst>
      <p:ext uri="{BB962C8B-B14F-4D97-AF65-F5344CB8AC3E}">
        <p14:creationId xmlns:p14="http://schemas.microsoft.com/office/powerpoint/2010/main" val="1628500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43</a:t>
            </a:fld>
            <a:endParaRPr kumimoji="1" lang="ja-JP" altLang="en-US"/>
          </a:p>
        </p:txBody>
      </p:sp>
    </p:spTree>
    <p:extLst>
      <p:ext uri="{BB962C8B-B14F-4D97-AF65-F5344CB8AC3E}">
        <p14:creationId xmlns:p14="http://schemas.microsoft.com/office/powerpoint/2010/main" val="267255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45</a:t>
            </a:fld>
            <a:endParaRPr kumimoji="1" lang="ja-JP" altLang="en-US"/>
          </a:p>
        </p:txBody>
      </p:sp>
    </p:spTree>
    <p:extLst>
      <p:ext uri="{BB962C8B-B14F-4D97-AF65-F5344CB8AC3E}">
        <p14:creationId xmlns:p14="http://schemas.microsoft.com/office/powerpoint/2010/main" val="2254402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47</a:t>
            </a:fld>
            <a:endParaRPr kumimoji="1" lang="ja-JP" altLang="en-US"/>
          </a:p>
        </p:txBody>
      </p:sp>
    </p:spTree>
    <p:extLst>
      <p:ext uri="{BB962C8B-B14F-4D97-AF65-F5344CB8AC3E}">
        <p14:creationId xmlns:p14="http://schemas.microsoft.com/office/powerpoint/2010/main" val="1116369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51</a:t>
            </a:fld>
            <a:endParaRPr kumimoji="1" lang="ja-JP" altLang="en-US"/>
          </a:p>
        </p:txBody>
      </p:sp>
    </p:spTree>
    <p:extLst>
      <p:ext uri="{BB962C8B-B14F-4D97-AF65-F5344CB8AC3E}">
        <p14:creationId xmlns:p14="http://schemas.microsoft.com/office/powerpoint/2010/main" val="3017903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52</a:t>
            </a:fld>
            <a:endParaRPr kumimoji="1" lang="ja-JP" altLang="en-US"/>
          </a:p>
        </p:txBody>
      </p:sp>
    </p:spTree>
    <p:extLst>
      <p:ext uri="{BB962C8B-B14F-4D97-AF65-F5344CB8AC3E}">
        <p14:creationId xmlns:p14="http://schemas.microsoft.com/office/powerpoint/2010/main" val="3488454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61</a:t>
            </a:fld>
            <a:endParaRPr kumimoji="1" lang="ja-JP" altLang="en-US"/>
          </a:p>
        </p:txBody>
      </p:sp>
    </p:spTree>
    <p:extLst>
      <p:ext uri="{BB962C8B-B14F-4D97-AF65-F5344CB8AC3E}">
        <p14:creationId xmlns:p14="http://schemas.microsoft.com/office/powerpoint/2010/main" val="1764021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せつめいの時は自分が先手だとおもってください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65</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66</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73</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一方で収束しそうって言う？</a:t>
            </a:r>
            <a:endParaRPr kumimoji="1" lang="en-US" altLang="ja-JP"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78</a:t>
            </a:fld>
            <a:endParaRPr kumimoji="1" lang="ja-JP" altLang="en-US"/>
          </a:p>
        </p:txBody>
      </p:sp>
    </p:spTree>
    <p:extLst>
      <p:ext uri="{BB962C8B-B14F-4D97-AF65-F5344CB8AC3E}">
        <p14:creationId xmlns:p14="http://schemas.microsoft.com/office/powerpoint/2010/main" val="4108192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79</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色わからない</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2928666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1399496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それか負けるしかないと悟る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17</a:t>
            </a:fld>
            <a:endParaRPr kumimoji="1" lang="ja-JP" altLang="en-US"/>
          </a:p>
        </p:txBody>
      </p:sp>
    </p:spTree>
    <p:extLst>
      <p:ext uri="{BB962C8B-B14F-4D97-AF65-F5344CB8AC3E}">
        <p14:creationId xmlns:p14="http://schemas.microsoft.com/office/powerpoint/2010/main" val="378754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3115292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Honey-Bee</a:t>
            </a:r>
            <a:r>
              <a:rPr lang="ja-JP" altLang="en-US" dirty="0"/>
              <a:t>の既知の結果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64654059"/>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815012">
                    <a:tc>
                      <a:txBody>
                        <a:bodyPr/>
                        <a:lstStyle/>
                        <a:p>
                          <a:pPr algn="ctr"/>
                          <a14:m>
                            <m:oMathPara xmlns:m="http://schemas.openxmlformats.org/officeDocument/2006/math">
                              <m:oMathParaPr>
                                <m:jc m:val="centerGroup"/>
                              </m:oMathParaPr>
                              <m:oMath xmlns:m="http://schemas.openxmlformats.org/officeDocument/2006/math">
                                <m:r>
                                  <a:rPr kumimoji="1" lang="ja-JP" altLang="en-US" sz="2800" b="0" i="1" smtClean="0">
                                    <a:latin typeface="Cambria Math" panose="02040503050406030204" pitchFamily="18" charset="0"/>
                                  </a:rPr>
                                  <m:t>一般グラフ</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xmlns="" val="10001"/>
                      </a:ext>
                    </a:extLst>
                  </a:tr>
                  <a:tr h="815012">
                    <a:tc>
                      <a:txBody>
                        <a:bodyPr/>
                        <a:lstStyle/>
                        <a:p>
                          <a:pPr algn="ctr"/>
                          <a:r>
                            <a:rPr kumimoji="1" lang="ja-JP" altLang="en-US" sz="2800" dirty="0"/>
                            <a:t>直並列グラフ</a:t>
                          </a:r>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 val="10002"/>
                      </a:ext>
                    </a:extLst>
                  </a:tr>
                  <a:tr h="815012">
                    <a:tc>
                      <a:txBody>
                        <a:bodyPr/>
                        <a:lstStyle/>
                        <a:p>
                          <a:pPr algn="ctr"/>
                          <a:r>
                            <a:rPr kumimoji="1" lang="ja-JP" altLang="en-US" sz="2800" dirty="0"/>
                            <a:t>外平面グラフ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164654059"/>
                  </p:ext>
                </p:extLst>
              </p:nvPr>
            </p:nvGraphicFramePr>
            <p:xfrm>
              <a:off x="1142790" y="779294"/>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a14="http://schemas.microsoft.com/office/drawing/2010/main" xmlns="" val="20000"/>
                        </a:ext>
                      </a:extLst>
                    </a:gridCol>
                    <a:gridCol w="2310260">
                      <a:extLst>
                        <a:ext uri="{9D8B030D-6E8A-4147-A177-3AD203B41FA5}">
                          <a16:colId xmlns:a16="http://schemas.microsoft.com/office/drawing/2014/main" xmlns:a14="http://schemas.microsoft.com/office/drawing/2010/main" xmlns="" val="20001"/>
                        </a:ext>
                      </a:extLst>
                    </a:gridCol>
                    <a:gridCol w="2310260">
                      <a:extLst>
                        <a:ext uri="{9D8B030D-6E8A-4147-A177-3AD203B41FA5}">
                          <a16:colId xmlns:a16="http://schemas.microsoft.com/office/drawing/2014/main" xmlns:a14="http://schemas.microsoft.com/office/drawing/2010/main" xmlns=""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a14="http://schemas.microsoft.com/office/drawing/2010/main" xmlns="" val="10000"/>
                      </a:ext>
                    </a:extLst>
                  </a:tr>
                  <a:tr h="944880">
                    <a:tc>
                      <a:txBody>
                        <a:bodyPr/>
                        <a:lstStyle/>
                        <a:p>
                          <a:endParaRPr lang="ja-JP"/>
                        </a:p>
                      </a:txBody>
                      <a:tcPr>
                        <a:blipFill rotWithShape="0">
                          <a:blip r:embed="rId3"/>
                          <a:stretch>
                            <a:fillRect l="-264" t="-54839" r="-201319" b="-218710"/>
                          </a:stretch>
                        </a:blipFill>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a:solidFill>
                                <a:srgbClr val="7030A0"/>
                              </a:solidFill>
                            </a:rPr>
                            <a:t>PSPACE</a:t>
                          </a:r>
                          <a:r>
                            <a:rPr kumimoji="1" lang="ja-JP" altLang="en-US" sz="2800" dirty="0">
                              <a:solidFill>
                                <a:srgbClr val="7030A0"/>
                              </a:solidFill>
                            </a:rPr>
                            <a:t>困難</a:t>
                          </a:r>
                          <a:endParaRPr kumimoji="1" lang="en-US" altLang="ja-JP" sz="2800" dirty="0">
                            <a:solidFill>
                              <a:srgbClr val="7030A0"/>
                            </a:solidFill>
                          </a:endParaRPr>
                        </a:p>
                        <a:p>
                          <a:pPr algn="ctr"/>
                          <a:r>
                            <a:rPr kumimoji="1" lang="en-US" altLang="ja-JP" sz="2800" dirty="0"/>
                            <a:t>[</a:t>
                          </a:r>
                          <a:r>
                            <a:rPr kumimoji="1" lang="en-US" altLang="ja-JP" sz="2800" b="0" i="0" u="none" strike="noStrike" kern="1200" cap="none" spc="0" normalizeH="0" baseline="0" noProof="0" dirty="0">
                              <a:ln>
                                <a:noFill/>
                              </a:ln>
                              <a:solidFill>
                                <a:prstClr val="black"/>
                              </a:solidFill>
                              <a:effectLst/>
                              <a:uLnTx/>
                              <a:uFillTx/>
                              <a:latin typeface="+mn-lt"/>
                              <a:ea typeface="+mn-ea"/>
                              <a:cs typeface="+mn-cs"/>
                            </a:rPr>
                            <a:t>RG12</a:t>
                          </a:r>
                          <a:r>
                            <a:rPr kumimoji="1" lang="en-US" altLang="ja-JP" sz="2800" dirty="0"/>
                            <a:t>]</a:t>
                          </a:r>
                          <a:endParaRPr kumimoji="1" lang="ja-JP" altLang="en-US" sz="2800" dirty="0"/>
                        </a:p>
                      </a:txBody>
                      <a:tcPr/>
                    </a:tc>
                    <a:extLst>
                      <a:ext uri="{0D108BD9-81ED-4DB2-BD59-A6C34878D82A}">
                        <a16:rowId xmlns:a16="http://schemas.microsoft.com/office/drawing/2014/main" xmlns:a14="http://schemas.microsoft.com/office/drawing/2010/main" xmlns="" val="10001"/>
                      </a:ext>
                    </a:extLst>
                  </a:tr>
                  <a:tr h="944880">
                    <a:tc>
                      <a:txBody>
                        <a:bodyPr/>
                        <a:lstStyle/>
                        <a:p>
                          <a:pPr algn="ctr"/>
                          <a:r>
                            <a:rPr kumimoji="1" lang="ja-JP" altLang="en-US" sz="2800" dirty="0"/>
                            <a:t>直並列グラフ</a:t>
                          </a:r>
                        </a:p>
                      </a:txBody>
                      <a:tcPr/>
                    </a:tc>
                    <a:tc>
                      <a:txBody>
                        <a:bodyPr/>
                        <a:lstStyle/>
                        <a:p>
                          <a:pPr algn="ctr"/>
                          <a:r>
                            <a:rPr kumimoji="1" lang="en-US" altLang="ja-JP" sz="2800" dirty="0" smtClean="0"/>
                            <a:t>4</a:t>
                          </a:r>
                          <a:r>
                            <a:rPr kumimoji="1" lang="ja-JP" altLang="en-US" sz="2800" dirty="0" smtClean="0"/>
                            <a:t>色以上</a:t>
                          </a:r>
                          <a:endParaRPr kumimoji="1" lang="ja-JP" altLang="en-US" sz="2800" dirty="0"/>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a14="http://schemas.microsoft.com/office/drawing/2010/main" xmlns="" val="10002"/>
                      </a:ext>
                    </a:extLst>
                  </a:tr>
                  <a:tr h="944880">
                    <a:tc>
                      <a:txBody>
                        <a:bodyPr/>
                        <a:lstStyle/>
                        <a:p>
                          <a:pPr algn="ctr"/>
                          <a:r>
                            <a:rPr kumimoji="1" lang="ja-JP" altLang="en-US" sz="2800" dirty="0"/>
                            <a:t>外平面グラフ</a:t>
                          </a:r>
                        </a:p>
                      </a:txBody>
                      <a:tcPr/>
                    </a:tc>
                    <a:tc>
                      <a:txBody>
                        <a:bodyPr/>
                        <a:lstStyle/>
                        <a:p>
                          <a:pPr algn="ctr"/>
                          <a:r>
                            <a:rPr kumimoji="1" lang="en-US" altLang="ja-JP" sz="2800" dirty="0"/>
                            <a:t>4</a:t>
                          </a:r>
                          <a:r>
                            <a:rPr kumimoji="1" lang="ja-JP" altLang="en-US" sz="2800" dirty="0"/>
                            <a:t>色</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[RG12]</a:t>
                          </a:r>
                          <a:endParaRPr kumimoji="1" lang="ja-JP" altLang="en-US" sz="2800" dirty="0"/>
                        </a:p>
                      </a:txBody>
                      <a:tcPr/>
                    </a:tc>
                    <a:extLst>
                      <a:ext uri="{0D108BD9-81ED-4DB2-BD59-A6C34878D82A}">
                        <a16:rowId xmlns:a16="http://schemas.microsoft.com/office/drawing/2014/main" xmlns:a14="http://schemas.microsoft.com/office/drawing/2010/main" xmlns=""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6" name="テキスト ボックス 5"/>
          <p:cNvSpPr txBox="1"/>
          <p:nvPr/>
        </p:nvSpPr>
        <p:spPr>
          <a:xfrm>
            <a:off x="3814866" y="4927104"/>
            <a:ext cx="1587294" cy="461665"/>
          </a:xfrm>
          <a:prstGeom prst="rect">
            <a:avLst/>
          </a:prstGeom>
          <a:noFill/>
          <a:ln>
            <a:solidFill>
              <a:schemeClr val="tx1"/>
            </a:solidFill>
          </a:ln>
        </p:spPr>
        <p:txBody>
          <a:bodyPr wrap="none" rtlCol="0">
            <a:spAutoFit/>
          </a:bodyPr>
          <a:lstStyle/>
          <a:p>
            <a:r>
              <a:rPr kumimoji="1" lang="ja-JP" altLang="en-US" sz="2400" dirty="0"/>
              <a:t>平面グラフ</a:t>
            </a:r>
          </a:p>
        </p:txBody>
      </p:sp>
      <p:sp>
        <p:nvSpPr>
          <p:cNvPr id="69" name="テキスト ボックス 68"/>
          <p:cNvSpPr txBox="1"/>
          <p:nvPr/>
        </p:nvSpPr>
        <p:spPr>
          <a:xfrm>
            <a:off x="3063618" y="5589554"/>
            <a:ext cx="1148071" cy="461665"/>
          </a:xfrm>
          <a:prstGeom prst="rect">
            <a:avLst/>
          </a:prstGeom>
          <a:noFill/>
          <a:ln>
            <a:solidFill>
              <a:schemeClr val="tx1"/>
            </a:solidFill>
          </a:ln>
        </p:spPr>
        <p:txBody>
          <a:bodyPr wrap="none" rtlCol="0">
            <a:spAutoFit/>
          </a:bodyPr>
          <a:lstStyle/>
          <a:p>
            <a:r>
              <a:rPr kumimoji="1" lang="ja-JP" altLang="en-US" sz="2400" dirty="0"/>
              <a:t>グリッド</a:t>
            </a:r>
          </a:p>
        </p:txBody>
      </p:sp>
      <p:sp>
        <p:nvSpPr>
          <p:cNvPr id="88" name="テキスト ボックス 87"/>
          <p:cNvSpPr txBox="1"/>
          <p:nvPr/>
        </p:nvSpPr>
        <p:spPr>
          <a:xfrm>
            <a:off x="4831955" y="5589555"/>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89" name="テキスト ボックス 88"/>
          <p:cNvSpPr txBox="1"/>
          <p:nvPr/>
        </p:nvSpPr>
        <p:spPr>
          <a:xfrm>
            <a:off x="4831955" y="6191649"/>
            <a:ext cx="1895071" cy="461665"/>
          </a:xfrm>
          <a:prstGeom prst="rect">
            <a:avLst/>
          </a:prstGeom>
          <a:solidFill>
            <a:srgbClr val="00B05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90" name="テキスト ボックス 89"/>
          <p:cNvSpPr txBox="1"/>
          <p:nvPr/>
        </p:nvSpPr>
        <p:spPr>
          <a:xfrm>
            <a:off x="3814866" y="4324828"/>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52" name="直線コネクタ 51"/>
          <p:cNvCxnSpPr>
            <a:stCxn id="6" idx="0"/>
            <a:endCxn id="90" idx="2"/>
          </p:cNvCxnSpPr>
          <p:nvPr/>
        </p:nvCxnSpPr>
        <p:spPr>
          <a:xfrm flipV="1">
            <a:off x="4608513" y="4786493"/>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6" idx="2"/>
            <a:endCxn id="69" idx="0"/>
          </p:cNvCxnSpPr>
          <p:nvPr/>
        </p:nvCxnSpPr>
        <p:spPr>
          <a:xfrm flipH="1">
            <a:off x="3637654" y="5388769"/>
            <a:ext cx="970859"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0" name="直線コネクタ 59"/>
          <p:cNvCxnSpPr>
            <a:stCxn id="6" idx="2"/>
            <a:endCxn id="88" idx="0"/>
          </p:cNvCxnSpPr>
          <p:nvPr/>
        </p:nvCxnSpPr>
        <p:spPr>
          <a:xfrm>
            <a:off x="4608513" y="5388769"/>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88" idx="2"/>
            <a:endCxn id="89" idx="0"/>
          </p:cNvCxnSpPr>
          <p:nvPr/>
        </p:nvCxnSpPr>
        <p:spPr>
          <a:xfrm>
            <a:off x="5779491" y="6051220"/>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394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a:t>
            </a:r>
            <a:r>
              <a:rPr lang="ja-JP" altLang="en-US" dirty="0" smtClean="0"/>
              <a:t>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t>数手先で評価値が最大になる手を</a:t>
            </a:r>
            <a:r>
              <a:rPr lang="ja-JP" altLang="en-US" dirty="0" smtClean="0"/>
              <a:t>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a:t>
            </a:r>
            <a:r>
              <a:rPr lang="ja-JP" altLang="en-US" dirty="0" smtClean="0"/>
              <a:t>進める．</a:t>
            </a:r>
            <a:endParaRPr lang="ja-JP" altLang="en-US" dirty="0"/>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672083" y="2426937"/>
            <a:ext cx="1500895"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1307108" y="2056839"/>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nvGrpSpPr>
          <p:cNvPr id="100" name="グループ化 99"/>
          <p:cNvGrpSpPr/>
          <p:nvPr/>
        </p:nvGrpSpPr>
        <p:grpSpPr>
          <a:xfrm>
            <a:off x="7339555" y="4699181"/>
            <a:ext cx="1551489" cy="1601875"/>
            <a:chOff x="7473978" y="1094950"/>
            <a:chExt cx="1080000" cy="1080000"/>
          </a:xfrm>
        </p:grpSpPr>
        <p:sp>
          <p:nvSpPr>
            <p:cNvPr id="101" name="正方形/長方形 100"/>
            <p:cNvSpPr/>
            <p:nvPr/>
          </p:nvSpPr>
          <p:spPr>
            <a:xfrm>
              <a:off x="7473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484358" y="6340944"/>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sp>
        <p:nvSpPr>
          <p:cNvPr id="137" name="タイトル 1"/>
          <p:cNvSpPr txBox="1">
            <a:spLocks/>
          </p:cNvSpPr>
          <p:nvPr/>
        </p:nvSpPr>
        <p:spPr>
          <a:xfrm>
            <a:off x="3051703" y="6118637"/>
            <a:ext cx="2761763" cy="6923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u="sng" dirty="0"/>
              <a:t>minimax</a:t>
            </a:r>
            <a:r>
              <a:rPr lang="ja-JP" altLang="en-US" u="sng" dirty="0"/>
              <a:t>法</a:t>
            </a:r>
          </a:p>
        </p:txBody>
      </p:sp>
    </p:spTree>
    <p:extLst>
      <p:ext uri="{BB962C8B-B14F-4D97-AF65-F5344CB8AC3E}">
        <p14:creationId xmlns:p14="http://schemas.microsoft.com/office/powerpoint/2010/main" val="23861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7"/>
                                        </p:tgtEl>
                                        <p:attrNameLst>
                                          <p:attrName>style.visibility</p:attrName>
                                        </p:attrNameLst>
                                      </p:cBhvr>
                                      <p:to>
                                        <p:strVal val="visible"/>
                                      </p:to>
                                    </p:set>
                                    <p:animEffect transition="in" filter="fade">
                                      <p:cBhvr>
                                        <p:cTn id="31"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grpSp>
        <p:nvGrpSpPr>
          <p:cNvPr id="47" name="グループ化 46"/>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grpSp>
      <p:sp>
        <p:nvSpPr>
          <p:cNvPr id="59"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数手先まで操作を進め，</a:t>
            </a:r>
            <a:endParaRPr lang="en-US" altLang="ja-JP" dirty="0" smtClean="0"/>
          </a:p>
          <a:p>
            <a:r>
              <a:rPr lang="ja-JP" altLang="en-US" dirty="0" smtClean="0"/>
              <a:t>その</a:t>
            </a:r>
            <a:r>
              <a:rPr lang="ja-JP" altLang="en-US" dirty="0"/>
              <a:t>盤面の</a:t>
            </a:r>
            <a:r>
              <a:rPr lang="ja-JP" altLang="en-US" dirty="0" smtClean="0"/>
              <a:t>評価値を求める</a:t>
            </a:r>
            <a:endParaRPr lang="ja-JP" altLang="en-US" dirty="0"/>
          </a:p>
        </p:txBody>
      </p:sp>
    </p:spTree>
    <p:extLst>
      <p:ext uri="{BB962C8B-B14F-4D97-AF65-F5344CB8AC3E}">
        <p14:creationId xmlns:p14="http://schemas.microsoft.com/office/powerpoint/2010/main" val="318497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数手先まで操作を進め，</a:t>
            </a:r>
            <a:endParaRPr lang="en-US" altLang="ja-JP" dirty="0" smtClean="0"/>
          </a:p>
          <a:p>
            <a:r>
              <a:rPr lang="ja-JP" altLang="en-US" dirty="0" smtClean="0"/>
              <a:t>その</a:t>
            </a:r>
            <a:r>
              <a:rPr lang="ja-JP" altLang="en-US" dirty="0"/>
              <a:t>盤面の</a:t>
            </a:r>
            <a:r>
              <a:rPr lang="ja-JP" altLang="en-US" dirty="0" smtClean="0"/>
              <a:t>評価値を求める</a:t>
            </a:r>
            <a:endParaRPr lang="ja-JP" altLang="en-US" dirty="0"/>
          </a:p>
        </p:txBody>
      </p:sp>
    </p:spTree>
    <p:extLst>
      <p:ext uri="{BB962C8B-B14F-4D97-AF65-F5344CB8AC3E}">
        <p14:creationId xmlns:p14="http://schemas.microsoft.com/office/powerpoint/2010/main" val="381245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42" name="コンテンツ プレースホルダー 2"/>
          <p:cNvSpPr txBox="1">
            <a:spLocks/>
          </p:cNvSpPr>
          <p:nvPr/>
        </p:nvSpPr>
        <p:spPr>
          <a:xfrm>
            <a:off x="822959" y="758815"/>
            <a:ext cx="7738578" cy="100708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B050"/>
                </a:solidFill>
              </a:rPr>
              <a:t>自分</a:t>
            </a:r>
            <a:r>
              <a:rPr lang="ja-JP" altLang="en-US" dirty="0"/>
              <a:t>の番では次の盤面の</a:t>
            </a:r>
            <a:r>
              <a:rPr lang="ja-JP" altLang="en-US" dirty="0">
                <a:solidFill>
                  <a:srgbClr val="FF0000"/>
                </a:solidFill>
              </a:rPr>
              <a:t>最大の評価値</a:t>
            </a:r>
            <a:r>
              <a:rPr lang="ja-JP" altLang="en-US" dirty="0"/>
              <a:t>を</a:t>
            </a:r>
            <a:endParaRPr lang="en-US" altLang="ja-JP" dirty="0"/>
          </a:p>
          <a:p>
            <a:r>
              <a:rPr lang="ja-JP" altLang="en-US" dirty="0"/>
              <a:t>その盤面の評価値に</a:t>
            </a:r>
            <a:r>
              <a:rPr lang="ja-JP" altLang="en-US" dirty="0" smtClean="0"/>
              <a:t>する．</a:t>
            </a:r>
            <a:endParaRPr lang="ja-JP" altLang="en-US" dirty="0"/>
          </a:p>
        </p:txBody>
      </p:sp>
    </p:spTree>
    <p:extLst>
      <p:ext uri="{BB962C8B-B14F-4D97-AF65-F5344CB8AC3E}">
        <p14:creationId xmlns:p14="http://schemas.microsoft.com/office/powerpoint/2010/main" val="1213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mph" presetSubtype="0" fill="hold" nodeType="clickEffect">
                                  <p:stCondLst>
                                    <p:cond delay="0"/>
                                  </p:stCondLst>
                                  <p:childTnLst>
                                    <p:animClr clrSpc="rgb" dir="cw">
                                      <p:cBhvr override="childStyle">
                                        <p:cTn id="11" dur="500" fill="hold"/>
                                        <p:tgtEl>
                                          <p:spTgt spid="11">
                                            <p:txEl>
                                              <p:pRg st="0" end="0"/>
                                            </p:txEl>
                                          </p:spTgt>
                                        </p:tgtEl>
                                        <p:attrNameLst>
                                          <p:attrName>style.color</p:attrName>
                                        </p:attrNameLst>
                                      </p:cBhvr>
                                      <p:to>
                                        <a:srgbClr val="FF0000"/>
                                      </p:to>
                                    </p:animClr>
                                    <p:animClr clrSpc="rgb" dir="cw">
                                      <p:cBhvr>
                                        <p:cTn id="12" dur="500" fill="hold"/>
                                        <p:tgtEl>
                                          <p:spTgt spid="11">
                                            <p:txEl>
                                              <p:pRg st="0" end="0"/>
                                            </p:txEl>
                                          </p:spTgt>
                                        </p:tgtEl>
                                        <p:attrNameLst>
                                          <p:attrName>fillcolor</p:attrName>
                                        </p:attrNameLst>
                                      </p:cBhvr>
                                      <p:to>
                                        <a:srgbClr val="FF0000"/>
                                      </p:to>
                                    </p:animClr>
                                    <p:set>
                                      <p:cBhvr>
                                        <p:cTn id="13" dur="500" fill="hold"/>
                                        <p:tgtEl>
                                          <p:spTgt spid="11">
                                            <p:txEl>
                                              <p:pRg st="0" end="0"/>
                                            </p:txEl>
                                          </p:spTgt>
                                        </p:tgtEl>
                                        <p:attrNameLst>
                                          <p:attrName>fill.type</p:attrName>
                                        </p:attrNameLst>
                                      </p:cBhvr>
                                      <p:to>
                                        <p:strVal val="solid"/>
                                      </p:to>
                                    </p:set>
                                    <p:set>
                                      <p:cBhvr>
                                        <p:cTn id="14" dur="500" fill="hold"/>
                                        <p:tgtEl>
                                          <p:spTgt spid="11">
                                            <p:txEl>
                                              <p:pRg st="0" end="0"/>
                                            </p:txEl>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Effect transition="in" filter="barn(inVertical)">
                                      <p:cBhvr>
                                        <p:cTn id="19" dur="500"/>
                                        <p:tgtEl>
                                          <p:spTgt spid="2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9" presetClass="emph" presetSubtype="0" fill="hold" nodeType="clickEffect">
                                  <p:stCondLst>
                                    <p:cond delay="0"/>
                                  </p:stCondLst>
                                  <p:childTnLst>
                                    <p:animClr clrSpc="rgb" dir="cw">
                                      <p:cBhvr override="childStyle">
                                        <p:cTn id="23" dur="500" fill="hold"/>
                                        <p:tgtEl>
                                          <p:spTgt spid="10">
                                            <p:txEl>
                                              <p:pRg st="0" end="0"/>
                                            </p:txEl>
                                          </p:spTgt>
                                        </p:tgtEl>
                                        <p:attrNameLst>
                                          <p:attrName>style.color</p:attrName>
                                        </p:attrNameLst>
                                      </p:cBhvr>
                                      <p:to>
                                        <a:srgbClr val="FF0000"/>
                                      </p:to>
                                    </p:animClr>
                                    <p:animClr clrSpc="rgb" dir="cw">
                                      <p:cBhvr>
                                        <p:cTn id="24" dur="500" fill="hold"/>
                                        <p:tgtEl>
                                          <p:spTgt spid="10">
                                            <p:txEl>
                                              <p:pRg st="0" end="0"/>
                                            </p:txEl>
                                          </p:spTgt>
                                        </p:tgtEl>
                                        <p:attrNameLst>
                                          <p:attrName>fillcolor</p:attrName>
                                        </p:attrNameLst>
                                      </p:cBhvr>
                                      <p:to>
                                        <a:srgbClr val="FF0000"/>
                                      </p:to>
                                    </p:animClr>
                                    <p:set>
                                      <p:cBhvr>
                                        <p:cTn id="25" dur="500" fill="hold"/>
                                        <p:tgtEl>
                                          <p:spTgt spid="10">
                                            <p:txEl>
                                              <p:pRg st="0" end="0"/>
                                            </p:txEl>
                                          </p:spTgt>
                                        </p:tgtEl>
                                        <p:attrNameLst>
                                          <p:attrName>fill.type</p:attrName>
                                        </p:attrNameLst>
                                      </p:cBhvr>
                                      <p:to>
                                        <p:strVal val="solid"/>
                                      </p:to>
                                    </p:set>
                                    <p:set>
                                      <p:cBhvr>
                                        <p:cTn id="26" dur="500" fill="hold"/>
                                        <p:tgtEl>
                                          <p:spTgt spid="10">
                                            <p:txEl>
                                              <p:pRg st="0" end="0"/>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Effect transition="in" filter="barn(inVertical)">
                                      <p:cBhvr>
                                        <p:cTn id="31" dur="500"/>
                                        <p:tgtEl>
                                          <p:spTgt spid="2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nodeType="clickEffect">
                                  <p:stCondLst>
                                    <p:cond delay="0"/>
                                  </p:stCondLst>
                                  <p:childTnLst>
                                    <p:animClr clrSpc="rgb" dir="cw">
                                      <p:cBhvr override="childStyle">
                                        <p:cTn id="35" dur="500" fill="hold"/>
                                        <p:tgtEl>
                                          <p:spTgt spid="8">
                                            <p:txEl>
                                              <p:pRg st="0" end="0"/>
                                            </p:txEl>
                                          </p:spTgt>
                                        </p:tgtEl>
                                        <p:attrNameLst>
                                          <p:attrName>style.color</p:attrName>
                                        </p:attrNameLst>
                                      </p:cBhvr>
                                      <p:to>
                                        <a:srgbClr val="FF0000"/>
                                      </p:to>
                                    </p:animClr>
                                    <p:animClr clrSpc="rgb" dir="cw">
                                      <p:cBhvr>
                                        <p:cTn id="36" dur="500" fill="hold"/>
                                        <p:tgtEl>
                                          <p:spTgt spid="8">
                                            <p:txEl>
                                              <p:pRg st="0" end="0"/>
                                            </p:txEl>
                                          </p:spTgt>
                                        </p:tgtEl>
                                        <p:attrNameLst>
                                          <p:attrName>fillcolor</p:attrName>
                                        </p:attrNameLst>
                                      </p:cBhvr>
                                      <p:to>
                                        <a:srgbClr val="FF0000"/>
                                      </p:to>
                                    </p:animClr>
                                    <p:set>
                                      <p:cBhvr>
                                        <p:cTn id="37" dur="500" fill="hold"/>
                                        <p:tgtEl>
                                          <p:spTgt spid="8">
                                            <p:txEl>
                                              <p:pRg st="0" end="0"/>
                                            </p:txEl>
                                          </p:spTgt>
                                        </p:tgtEl>
                                        <p:attrNameLst>
                                          <p:attrName>fill.type</p:attrName>
                                        </p:attrNameLst>
                                      </p:cBhvr>
                                      <p:to>
                                        <p:strVal val="solid"/>
                                      </p:to>
                                    </p:set>
                                    <p:set>
                                      <p:cBhvr>
                                        <p:cTn id="38" dur="500" fill="hold"/>
                                        <p:tgtEl>
                                          <p:spTgt spid="8">
                                            <p:txEl>
                                              <p:pRg st="0" end="0"/>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5">
                                            <p:txEl>
                                              <p:pRg st="0" end="0"/>
                                            </p:txEl>
                                          </p:spTgt>
                                        </p:tgtEl>
                                        <p:attrNameLst>
                                          <p:attrName>style.visibility</p:attrName>
                                        </p:attrNameLst>
                                      </p:cBhvr>
                                      <p:to>
                                        <p:strVal val="visible"/>
                                      </p:to>
                                    </p:set>
                                    <p:animEffect transition="in" filter="barn(inVertical)">
                                      <p:cBhvr>
                                        <p:cTn id="43" dur="500"/>
                                        <p:tgtEl>
                                          <p:spTgt spid="25">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5">
                                            <p:txEl>
                                              <p:pRg st="0" end="0"/>
                                            </p:txEl>
                                          </p:spTgt>
                                        </p:tgtEl>
                                        <p:attrNameLst>
                                          <p:attrName>style.color</p:attrName>
                                        </p:attrNameLst>
                                      </p:cBhvr>
                                      <p:to>
                                        <a:srgbClr val="FF0000"/>
                                      </p:to>
                                    </p:animClr>
                                    <p:animClr clrSpc="rgb" dir="cw">
                                      <p:cBhvr>
                                        <p:cTn id="48" dur="500" fill="hold"/>
                                        <p:tgtEl>
                                          <p:spTgt spid="5">
                                            <p:txEl>
                                              <p:pRg st="0" end="0"/>
                                            </p:txEl>
                                          </p:spTgt>
                                        </p:tgtEl>
                                        <p:attrNameLst>
                                          <p:attrName>fillcolor</p:attrName>
                                        </p:attrNameLst>
                                      </p:cBhvr>
                                      <p:to>
                                        <a:srgbClr val="FF0000"/>
                                      </p:to>
                                    </p:animClr>
                                    <p:set>
                                      <p:cBhvr>
                                        <p:cTn id="49" dur="500" fill="hold"/>
                                        <p:tgtEl>
                                          <p:spTgt spid="5">
                                            <p:txEl>
                                              <p:pRg st="0" end="0"/>
                                            </p:txEl>
                                          </p:spTgt>
                                        </p:tgtEl>
                                        <p:attrNameLst>
                                          <p:attrName>fill.type</p:attrName>
                                        </p:attrNameLst>
                                      </p:cBhvr>
                                      <p:to>
                                        <p:strVal val="solid"/>
                                      </p:to>
                                    </p:set>
                                    <p:set>
                                      <p:cBhvr>
                                        <p:cTn id="50" dur="500" fill="hold"/>
                                        <p:tgtEl>
                                          <p:spTgt spid="5">
                                            <p:txEl>
                                              <p:pRg st="0" end="0"/>
                                            </p:txEl>
                                          </p:spTgt>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26">
                                            <p:txEl>
                                              <p:pRg st="0" end="0"/>
                                            </p:txEl>
                                          </p:spTgt>
                                        </p:tgtEl>
                                        <p:attrNameLst>
                                          <p:attrName>style.visibility</p:attrName>
                                        </p:attrNameLst>
                                      </p:cBhvr>
                                      <p:to>
                                        <p:strVal val="visible"/>
                                      </p:to>
                                    </p:set>
                                    <p:animEffect transition="in" filter="barn(inVertical)">
                                      <p:cBhvr>
                                        <p:cTn id="55"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lang="ja-JP" altLang="en-US" dirty="0">
                <a:solidFill>
                  <a:schemeClr val="accent2"/>
                </a:solidFill>
              </a:rPr>
              <a:t>相手</a:t>
            </a:r>
            <a:r>
              <a:rPr lang="ja-JP" altLang="en-US" dirty="0"/>
              <a:t>の番では次の盤面の</a:t>
            </a:r>
            <a:r>
              <a:rPr lang="ja-JP" altLang="en-US" dirty="0">
                <a:solidFill>
                  <a:schemeClr val="accent1"/>
                </a:solidFill>
              </a:rPr>
              <a:t>最小の評価値</a:t>
            </a:r>
            <a:r>
              <a:rPr lang="ja-JP" altLang="en-US" dirty="0"/>
              <a:t>を</a:t>
            </a:r>
            <a:endParaRPr lang="en-US" altLang="ja-JP" dirty="0"/>
          </a:p>
          <a:p>
            <a:r>
              <a:rPr lang="ja-JP" altLang="en-US" dirty="0"/>
              <a:t>その盤面の評価値に</a:t>
            </a:r>
            <a:r>
              <a:rPr lang="ja-JP" altLang="en-US" dirty="0" smtClean="0"/>
              <a:t>する．</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Tree>
    <p:extLst>
      <p:ext uri="{BB962C8B-B14F-4D97-AF65-F5344CB8AC3E}">
        <p14:creationId xmlns:p14="http://schemas.microsoft.com/office/powerpoint/2010/main" val="317720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4">
                                            <p:txEl>
                                              <p:pRg st="0" end="0"/>
                                            </p:txEl>
                                          </p:spTgt>
                                        </p:tgtEl>
                                        <p:attrNameLst>
                                          <p:attrName>style.color</p:attrName>
                                        </p:attrNameLst>
                                      </p:cBhvr>
                                      <p:to>
                                        <a:srgbClr val="5B9BD5"/>
                                      </p:to>
                                    </p:animClr>
                                    <p:animClr clrSpc="rgb" dir="cw">
                                      <p:cBhvr>
                                        <p:cTn id="7" dur="500" fill="hold"/>
                                        <p:tgtEl>
                                          <p:spTgt spid="24">
                                            <p:txEl>
                                              <p:pRg st="0" end="0"/>
                                            </p:txEl>
                                          </p:spTgt>
                                        </p:tgtEl>
                                        <p:attrNameLst>
                                          <p:attrName>fillcolor</p:attrName>
                                        </p:attrNameLst>
                                      </p:cBhvr>
                                      <p:to>
                                        <a:srgbClr val="5B9BD5"/>
                                      </p:to>
                                    </p:animClr>
                                    <p:set>
                                      <p:cBhvr>
                                        <p:cTn id="8" dur="500" fill="hold"/>
                                        <p:tgtEl>
                                          <p:spTgt spid="24">
                                            <p:txEl>
                                              <p:pRg st="0" end="0"/>
                                            </p:txEl>
                                          </p:spTgt>
                                        </p:tgtEl>
                                        <p:attrNameLst>
                                          <p:attrName>fill.type</p:attrName>
                                        </p:attrNameLst>
                                      </p:cBhvr>
                                      <p:to>
                                        <p:strVal val="solid"/>
                                      </p:to>
                                    </p:set>
                                    <p:set>
                                      <p:cBhvr>
                                        <p:cTn id="9" dur="500" fill="hold"/>
                                        <p:tgtEl>
                                          <p:spTgt spid="2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7">
                                            <p:txEl>
                                              <p:pRg st="0" end="0"/>
                                            </p:txEl>
                                          </p:spTgt>
                                        </p:tgtEl>
                                        <p:attrNameLst>
                                          <p:attrName>style.visibility</p:attrName>
                                        </p:attrNameLst>
                                      </p:cBhvr>
                                      <p:to>
                                        <p:strVal val="visible"/>
                                      </p:to>
                                    </p:set>
                                    <p:animEffect transition="in" filter="barn(inVertical)">
                                      <p:cBhvr>
                                        <p:cTn id="14" dur="500"/>
                                        <p:tgtEl>
                                          <p:spTgt spid="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26">
                                            <p:txEl>
                                              <p:pRg st="0" end="0"/>
                                            </p:txEl>
                                          </p:spTgt>
                                        </p:tgtEl>
                                        <p:attrNameLst>
                                          <p:attrName>style.color</p:attrName>
                                        </p:attrNameLst>
                                      </p:cBhvr>
                                      <p:to>
                                        <a:srgbClr val="5B9BD5"/>
                                      </p:to>
                                    </p:animClr>
                                    <p:animClr clrSpc="rgb" dir="cw">
                                      <p:cBhvr>
                                        <p:cTn id="19" dur="500" fill="hold"/>
                                        <p:tgtEl>
                                          <p:spTgt spid="26">
                                            <p:txEl>
                                              <p:pRg st="0" end="0"/>
                                            </p:txEl>
                                          </p:spTgt>
                                        </p:tgtEl>
                                        <p:attrNameLst>
                                          <p:attrName>fillcolor</p:attrName>
                                        </p:attrNameLst>
                                      </p:cBhvr>
                                      <p:to>
                                        <a:srgbClr val="5B9BD5"/>
                                      </p:to>
                                    </p:animClr>
                                    <p:set>
                                      <p:cBhvr>
                                        <p:cTn id="20" dur="500" fill="hold"/>
                                        <p:tgtEl>
                                          <p:spTgt spid="26">
                                            <p:txEl>
                                              <p:pRg st="0" end="0"/>
                                            </p:txEl>
                                          </p:spTgt>
                                        </p:tgtEl>
                                        <p:attrNameLst>
                                          <p:attrName>fill.type</p:attrName>
                                        </p:attrNameLst>
                                      </p:cBhvr>
                                      <p:to>
                                        <p:strVal val="solid"/>
                                      </p:to>
                                    </p:set>
                                    <p:set>
                                      <p:cBhvr>
                                        <p:cTn id="21" dur="500" fill="hold"/>
                                        <p:tgtEl>
                                          <p:spTgt spid="26">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8">
                                            <p:txEl>
                                              <p:pRg st="0" end="0"/>
                                            </p:txEl>
                                          </p:spTgt>
                                        </p:tgtEl>
                                        <p:attrNameLst>
                                          <p:attrName>style.visibility</p:attrName>
                                        </p:attrNameLst>
                                      </p:cBhvr>
                                      <p:to>
                                        <p:strVal val="visible"/>
                                      </p:to>
                                    </p:set>
                                    <p:animEffect transition="in" filter="barn(inVertical)">
                                      <p:cBhvr>
                                        <p:cTn id="26"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5"/>
            <a:ext cx="7738578" cy="1007087"/>
          </a:xfrm>
        </p:spPr>
        <p:txBody>
          <a:bodyPr/>
          <a:lstStyle/>
          <a:p>
            <a:r>
              <a:rPr kumimoji="1" lang="ja-JP" altLang="en-US" dirty="0"/>
              <a:t>一番評価値が高くなる操作を</a:t>
            </a:r>
            <a:r>
              <a:rPr kumimoji="1" lang="ja-JP" altLang="en-US" dirty="0" smtClean="0"/>
              <a:t>選ぶ．</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1</a:t>
            </a: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3</a:t>
            </a: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5</a:t>
            </a: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2</a:t>
            </a: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800" dirty="0"/>
              <a:t>4</a:t>
            </a: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solidFill>
                  <a:schemeClr val="accent2"/>
                </a:solidFill>
              </a:rPr>
              <a:t>相手</a:t>
            </a:r>
            <a:r>
              <a:rPr kumimoji="1" lang="ja-JP" altLang="en-US" sz="2000" dirty="0"/>
              <a:t>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solidFill>
                  <a:srgbClr val="00B050"/>
                </a:solidFill>
              </a:rPr>
              <a:t>自分</a:t>
            </a:r>
            <a:r>
              <a:rPr kumimoji="1" lang="ja-JP" altLang="en-US" sz="2000" dirty="0"/>
              <a:t>の番</a:t>
            </a:r>
          </a:p>
        </p:txBody>
      </p:sp>
      <p:sp>
        <p:nvSpPr>
          <p:cNvPr id="13" name="右矢印 12"/>
          <p:cNvSpPr/>
          <p:nvPr/>
        </p:nvSpPr>
        <p:spPr>
          <a:xfrm rot="1270815">
            <a:off x="5618932" y="2201621"/>
            <a:ext cx="1273422" cy="104851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こっちにする</a:t>
            </a:r>
          </a:p>
        </p:txBody>
      </p:sp>
    </p:spTree>
    <p:extLst>
      <p:ext uri="{BB962C8B-B14F-4D97-AF65-F5344CB8AC3E}">
        <p14:creationId xmlns:p14="http://schemas.microsoft.com/office/powerpoint/2010/main" val="80923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a:t>
            </a:r>
            <a:r>
              <a:rPr kumimoji="1" lang="en-US" altLang="ja-JP" dirty="0"/>
              <a:t>inimax</a:t>
            </a:r>
            <a:r>
              <a:rPr kumimoji="1" lang="ja-JP" altLang="en-US" dirty="0"/>
              <a:t>法の特徴</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
        <p:nvSpPr>
          <p:cNvPr id="35" name="コンテンツ プレースホルダー 2"/>
          <p:cNvSpPr txBox="1">
            <a:spLocks/>
          </p:cNvSpPr>
          <p:nvPr/>
        </p:nvSpPr>
        <p:spPr>
          <a:xfrm>
            <a:off x="832887" y="799547"/>
            <a:ext cx="6072269"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ゲーム終了まで探索すれば必ず</a:t>
            </a:r>
            <a:r>
              <a:rPr lang="ja-JP" altLang="en-US" dirty="0" smtClean="0">
                <a:solidFill>
                  <a:srgbClr val="FF0000"/>
                </a:solidFill>
              </a:rPr>
              <a:t>勝てる</a:t>
            </a:r>
            <a:endParaRPr lang="ja-JP" altLang="en-US" dirty="0">
              <a:solidFill>
                <a:srgbClr val="FF0000"/>
              </a:solidFill>
            </a:endParaRPr>
          </a:p>
        </p:txBody>
      </p:sp>
      <p:sp>
        <p:nvSpPr>
          <p:cNvPr id="127"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33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一方で</a:t>
            </a:r>
            <a:r>
              <a:rPr lang="en-US" altLang="ja-JP" dirty="0"/>
              <a:t>…</a:t>
            </a:r>
            <a:endParaRPr lang="ja-JP" altLang="en-US" dirty="0"/>
          </a:p>
        </p:txBody>
      </p:sp>
      <p:sp>
        <p:nvSpPr>
          <p:cNvPr id="340" name="右矢印 339"/>
          <p:cNvSpPr/>
          <p:nvPr/>
        </p:nvSpPr>
        <p:spPr>
          <a:xfrm>
            <a:off x="705024" y="2301512"/>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1" name="コンテンツ プレースホルダー 2"/>
          <p:cNvSpPr txBox="1">
            <a:spLocks/>
          </p:cNvSpPr>
          <p:nvPr/>
        </p:nvSpPr>
        <p:spPr>
          <a:xfrm>
            <a:off x="1425034" y="2350769"/>
            <a:ext cx="7718614" cy="499383"/>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途中で探索を打ち切り，その時点での盤面を評価</a:t>
            </a:r>
          </a:p>
        </p:txBody>
      </p:sp>
      <p:cxnSp>
        <p:nvCxnSpPr>
          <p:cNvPr id="342" name="直線コネクタ 341"/>
          <p:cNvCxnSpPr/>
          <p:nvPr/>
        </p:nvCxnSpPr>
        <p:spPr>
          <a:xfrm flipV="1">
            <a:off x="2284563" y="5787809"/>
            <a:ext cx="4620593" cy="5954"/>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3" name="グループ化 2"/>
          <p:cNvGrpSpPr/>
          <p:nvPr/>
        </p:nvGrpSpPr>
        <p:grpSpPr>
          <a:xfrm>
            <a:off x="2683524" y="3465764"/>
            <a:ext cx="3863359" cy="3074593"/>
            <a:chOff x="2683524" y="3465764"/>
            <a:chExt cx="3863359" cy="3074593"/>
          </a:xfrm>
        </p:grpSpPr>
        <p:sp>
          <p:nvSpPr>
            <p:cNvPr id="5" name="楕円 19">
              <a:extLst>
                <a:ext uri="{FF2B5EF4-FFF2-40B4-BE49-F238E27FC236}">
                  <a16:creationId xmlns:a16="http://schemas.microsoft.com/office/drawing/2014/main" xmlns="" id="{C3A38CDE-7027-4CD0-812A-A579F92E280A}"/>
                </a:ext>
              </a:extLst>
            </p:cNvPr>
            <p:cNvSpPr/>
            <p:nvPr/>
          </p:nvSpPr>
          <p:spPr>
            <a:xfrm>
              <a:off x="614924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570701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144408"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4702176"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17794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73570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3173101"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2730869" y="5322679"/>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3" name="直線コネクタ 12"/>
            <p:cNvCxnSpPr>
              <a:stCxn id="12" idx="0"/>
              <a:endCxn id="15" idx="3"/>
            </p:cNvCxnSpPr>
            <p:nvPr/>
          </p:nvCxnSpPr>
          <p:spPr>
            <a:xfrm flipV="1">
              <a:off x="2914837" y="4987899"/>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11" idx="0"/>
              <a:endCxn id="15" idx="5"/>
            </p:cNvCxnSpPr>
            <p:nvPr/>
          </p:nvCxnSpPr>
          <p:spPr>
            <a:xfrm flipH="1" flipV="1">
              <a:off x="3275999" y="4987899"/>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9">
              <a:extLst>
                <a:ext uri="{FF2B5EF4-FFF2-40B4-BE49-F238E27FC236}">
                  <a16:creationId xmlns:a16="http://schemas.microsoft.com/office/drawing/2014/main" xmlns="" id="{C3A38CDE-7027-4CD0-812A-A579F92E280A}"/>
                </a:ext>
              </a:extLst>
            </p:cNvPr>
            <p:cNvSpPr/>
            <p:nvPr/>
          </p:nvSpPr>
          <p:spPr>
            <a:xfrm>
              <a:off x="2961947"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9">
              <a:extLst>
                <a:ext uri="{FF2B5EF4-FFF2-40B4-BE49-F238E27FC236}">
                  <a16:creationId xmlns:a16="http://schemas.microsoft.com/office/drawing/2014/main" xmlns="" id="{C3A38CDE-7027-4CD0-812A-A579F92E280A}"/>
                </a:ext>
              </a:extLst>
            </p:cNvPr>
            <p:cNvSpPr/>
            <p:nvPr/>
          </p:nvSpPr>
          <p:spPr>
            <a:xfrm>
              <a:off x="3939751"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7" name="楕円 19">
              <a:extLst>
                <a:ext uri="{FF2B5EF4-FFF2-40B4-BE49-F238E27FC236}">
                  <a16:creationId xmlns:a16="http://schemas.microsoft.com/office/drawing/2014/main" xmlns="" id="{C3A38CDE-7027-4CD0-812A-A579F92E280A}"/>
                </a:ext>
              </a:extLst>
            </p:cNvPr>
            <p:cNvSpPr/>
            <p:nvPr/>
          </p:nvSpPr>
          <p:spPr>
            <a:xfrm>
              <a:off x="4926255"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8" name="楕円 19">
              <a:extLst>
                <a:ext uri="{FF2B5EF4-FFF2-40B4-BE49-F238E27FC236}">
                  <a16:creationId xmlns:a16="http://schemas.microsoft.com/office/drawing/2014/main" xmlns="" id="{C3A38CDE-7027-4CD0-812A-A579F92E280A}"/>
                </a:ext>
              </a:extLst>
            </p:cNvPr>
            <p:cNvSpPr/>
            <p:nvPr/>
          </p:nvSpPr>
          <p:spPr>
            <a:xfrm>
              <a:off x="5912758" y="4682400"/>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9" name="楕円 19">
              <a:extLst>
                <a:ext uri="{FF2B5EF4-FFF2-40B4-BE49-F238E27FC236}">
                  <a16:creationId xmlns:a16="http://schemas.microsoft.com/office/drawing/2014/main" xmlns="" id="{C3A38CDE-7027-4CD0-812A-A579F92E280A}"/>
                </a:ext>
              </a:extLst>
            </p:cNvPr>
            <p:cNvSpPr/>
            <p:nvPr/>
          </p:nvSpPr>
          <p:spPr>
            <a:xfrm>
              <a:off x="3493438"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5416419" y="4012611"/>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1" name="楕円 19">
              <a:extLst>
                <a:ext uri="{FF2B5EF4-FFF2-40B4-BE49-F238E27FC236}">
                  <a16:creationId xmlns:a16="http://schemas.microsoft.com/office/drawing/2014/main" xmlns="" id="{C3A38CDE-7027-4CD0-812A-A579F92E280A}"/>
                </a:ext>
              </a:extLst>
            </p:cNvPr>
            <p:cNvSpPr/>
            <p:nvPr/>
          </p:nvSpPr>
          <p:spPr>
            <a:xfrm>
              <a:off x="4442512" y="34657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2" name="直線コネクタ 21"/>
            <p:cNvCxnSpPr>
              <a:stCxn id="21" idx="3"/>
              <a:endCxn id="19" idx="0"/>
            </p:cNvCxnSpPr>
            <p:nvPr/>
          </p:nvCxnSpPr>
          <p:spPr>
            <a:xfrm flipH="1">
              <a:off x="3677406" y="3771263"/>
              <a:ext cx="818989"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21" idx="5"/>
              <a:endCxn id="20" idx="0"/>
            </p:cNvCxnSpPr>
            <p:nvPr/>
          </p:nvCxnSpPr>
          <p:spPr>
            <a:xfrm>
              <a:off x="4756565" y="3771263"/>
              <a:ext cx="843823" cy="24134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9" idx="3"/>
              <a:endCxn id="15" idx="0"/>
            </p:cNvCxnSpPr>
            <p:nvPr/>
          </p:nvCxnSpPr>
          <p:spPr>
            <a:xfrm flipH="1">
              <a:off x="3145915" y="4318110"/>
              <a:ext cx="401406"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9" idx="5"/>
              <a:endCxn id="16" idx="0"/>
            </p:cNvCxnSpPr>
            <p:nvPr/>
          </p:nvCxnSpPr>
          <p:spPr>
            <a:xfrm>
              <a:off x="3807491" y="4318110"/>
              <a:ext cx="316228"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20" idx="3"/>
              <a:endCxn id="17" idx="0"/>
            </p:cNvCxnSpPr>
            <p:nvPr/>
          </p:nvCxnSpPr>
          <p:spPr>
            <a:xfrm flipH="1">
              <a:off x="5110223" y="4318110"/>
              <a:ext cx="360080"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7" name="直線コネクタ 26"/>
            <p:cNvCxnSpPr>
              <a:stCxn id="20" idx="5"/>
              <a:endCxn id="18" idx="0"/>
            </p:cNvCxnSpPr>
            <p:nvPr/>
          </p:nvCxnSpPr>
          <p:spPr>
            <a:xfrm>
              <a:off x="5730472" y="4318110"/>
              <a:ext cx="366254" cy="36429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p:cNvCxnSpPr>
              <a:stCxn id="16" idx="3"/>
              <a:endCxn id="10" idx="0"/>
            </p:cNvCxnSpPr>
            <p:nvPr/>
          </p:nvCxnSpPr>
          <p:spPr>
            <a:xfrm flipH="1">
              <a:off x="3919677" y="4987899"/>
              <a:ext cx="73958"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p:cNvCxnSpPr>
              <a:stCxn id="16" idx="5"/>
              <a:endCxn id="9" idx="0"/>
            </p:cNvCxnSpPr>
            <p:nvPr/>
          </p:nvCxnSpPr>
          <p:spPr>
            <a:xfrm>
              <a:off x="4253804" y="4987899"/>
              <a:ext cx="1081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0" name="直線コネクタ 29"/>
            <p:cNvCxnSpPr>
              <a:stCxn id="17" idx="3"/>
              <a:endCxn id="8" idx="0"/>
            </p:cNvCxnSpPr>
            <p:nvPr/>
          </p:nvCxnSpPr>
          <p:spPr>
            <a:xfrm flipH="1">
              <a:off x="4886144" y="4987899"/>
              <a:ext cx="93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1" name="直線コネクタ 30"/>
            <p:cNvCxnSpPr>
              <a:stCxn id="17" idx="5"/>
              <a:endCxn id="7" idx="0"/>
            </p:cNvCxnSpPr>
            <p:nvPr/>
          </p:nvCxnSpPr>
          <p:spPr>
            <a:xfrm>
              <a:off x="5240307" y="4987899"/>
              <a:ext cx="88069"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8" idx="3"/>
              <a:endCxn id="6" idx="0"/>
            </p:cNvCxnSpPr>
            <p:nvPr/>
          </p:nvCxnSpPr>
          <p:spPr>
            <a:xfrm flipH="1">
              <a:off x="5890984" y="4987899"/>
              <a:ext cx="75657"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8" idx="5"/>
              <a:endCxn id="5" idx="0"/>
            </p:cNvCxnSpPr>
            <p:nvPr/>
          </p:nvCxnSpPr>
          <p:spPr>
            <a:xfrm>
              <a:off x="6226811" y="4987899"/>
              <a:ext cx="106405"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63" name="グループ化 162">
              <a:extLst>
                <a:ext uri="{FF2B5EF4-FFF2-40B4-BE49-F238E27FC236}">
                  <a16:creationId xmlns:a16="http://schemas.microsoft.com/office/drawing/2014/main" xmlns="" id="{379CB5EB-562A-4356-AA8E-A96FBED450F2}"/>
                </a:ext>
              </a:extLst>
            </p:cNvPr>
            <p:cNvGrpSpPr/>
            <p:nvPr/>
          </p:nvGrpSpPr>
          <p:grpSpPr>
            <a:xfrm>
              <a:off x="4572001" y="6036357"/>
              <a:ext cx="45721" cy="504000"/>
              <a:chOff x="992298" y="2865224"/>
              <a:chExt cx="45721" cy="311922"/>
            </a:xfrm>
          </p:grpSpPr>
          <p:sp>
            <p:nvSpPr>
              <p:cNvPr id="164" name="円/楕円 93">
                <a:extLst>
                  <a:ext uri="{FF2B5EF4-FFF2-40B4-BE49-F238E27FC236}">
                    <a16:creationId xmlns:a16="http://schemas.microsoft.com/office/drawing/2014/main" xmlns="" id="{D47439C9-666F-4BE4-A9D6-267F873F7DC8}"/>
                  </a:ext>
                </a:extLst>
              </p:cNvPr>
              <p:cNvSpPr/>
              <p:nvPr/>
            </p:nvSpPr>
            <p:spPr>
              <a:xfrm>
                <a:off x="992300" y="286522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5" name="円/楕円 94">
                <a:extLst>
                  <a:ext uri="{FF2B5EF4-FFF2-40B4-BE49-F238E27FC236}">
                    <a16:creationId xmlns:a16="http://schemas.microsoft.com/office/drawing/2014/main" xmlns="" id="{4A0C3D9C-5EB2-4D63-8EC4-3FD351AD554D}"/>
                  </a:ext>
                </a:extLst>
              </p:cNvPr>
              <p:cNvSpPr/>
              <p:nvPr/>
            </p:nvSpPr>
            <p:spPr>
              <a:xfrm>
                <a:off x="992299" y="299832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6"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344" name="直線コネクタ 343"/>
            <p:cNvCxnSpPr/>
            <p:nvPr/>
          </p:nvCxnSpPr>
          <p:spPr>
            <a:xfrm flipV="1">
              <a:off x="2683524"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5" name="直線コネクタ 344"/>
            <p:cNvCxnSpPr/>
            <p:nvPr/>
          </p:nvCxnSpPr>
          <p:spPr>
            <a:xfrm flipH="1" flipV="1">
              <a:off x="3044686"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6" name="直線コネクタ 345"/>
            <p:cNvCxnSpPr/>
            <p:nvPr/>
          </p:nvCxnSpPr>
          <p:spPr>
            <a:xfrm flipV="1">
              <a:off x="3121564"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7" name="直線コネクタ 346"/>
            <p:cNvCxnSpPr/>
            <p:nvPr/>
          </p:nvCxnSpPr>
          <p:spPr>
            <a:xfrm flipH="1" flipV="1">
              <a:off x="3482726"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8" name="直線コネクタ 347"/>
            <p:cNvCxnSpPr/>
            <p:nvPr/>
          </p:nvCxnSpPr>
          <p:spPr>
            <a:xfrm flipV="1">
              <a:off x="3661849" y="5626556"/>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9" name="直線コネクタ 348"/>
            <p:cNvCxnSpPr/>
            <p:nvPr/>
          </p:nvCxnSpPr>
          <p:spPr>
            <a:xfrm flipH="1" flipV="1">
              <a:off x="4023011" y="5626556"/>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0" name="直線コネクタ 349"/>
            <p:cNvCxnSpPr/>
            <p:nvPr/>
          </p:nvCxnSpPr>
          <p:spPr>
            <a:xfrm flipV="1">
              <a:off x="4125242"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1" name="直線コネクタ 350"/>
            <p:cNvCxnSpPr/>
            <p:nvPr/>
          </p:nvCxnSpPr>
          <p:spPr>
            <a:xfrm flipH="1" flipV="1">
              <a:off x="4486404"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2" name="直線コネクタ 351"/>
            <p:cNvCxnSpPr/>
            <p:nvPr/>
          </p:nvCxnSpPr>
          <p:spPr>
            <a:xfrm flipV="1">
              <a:off x="4647751" y="5628178"/>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3" name="直線コネクタ 352"/>
            <p:cNvCxnSpPr/>
            <p:nvPr/>
          </p:nvCxnSpPr>
          <p:spPr>
            <a:xfrm flipH="1" flipV="1">
              <a:off x="5008913" y="5628178"/>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4" name="直線コネクタ 353"/>
            <p:cNvCxnSpPr/>
            <p:nvPr/>
          </p:nvCxnSpPr>
          <p:spPr>
            <a:xfrm flipV="1">
              <a:off x="5091221" y="5634555"/>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5" name="直線コネクタ 354"/>
            <p:cNvCxnSpPr/>
            <p:nvPr/>
          </p:nvCxnSpPr>
          <p:spPr>
            <a:xfrm flipH="1" flipV="1">
              <a:off x="5452383" y="5634555"/>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6" name="直線コネクタ 355"/>
            <p:cNvCxnSpPr/>
            <p:nvPr/>
          </p:nvCxnSpPr>
          <p:spPr>
            <a:xfrm flipV="1">
              <a:off x="5662513" y="561260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7" name="直線コネクタ 356"/>
            <p:cNvCxnSpPr/>
            <p:nvPr/>
          </p:nvCxnSpPr>
          <p:spPr>
            <a:xfrm flipH="1" flipV="1">
              <a:off x="6023675" y="561260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8" name="直線コネクタ 357"/>
            <p:cNvCxnSpPr/>
            <p:nvPr/>
          </p:nvCxnSpPr>
          <p:spPr>
            <a:xfrm flipV="1">
              <a:off x="6104651" y="5626373"/>
              <a:ext cx="100993"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59" name="直線コネクタ 358"/>
            <p:cNvCxnSpPr/>
            <p:nvPr/>
          </p:nvCxnSpPr>
          <p:spPr>
            <a:xfrm flipH="1" flipV="1">
              <a:off x="6465813" y="5626373"/>
              <a:ext cx="81070" cy="33478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34" name="グループ化 33"/>
          <p:cNvGrpSpPr/>
          <p:nvPr/>
        </p:nvGrpSpPr>
        <p:grpSpPr>
          <a:xfrm>
            <a:off x="1602583" y="6336964"/>
            <a:ext cx="6148166" cy="357914"/>
            <a:chOff x="1602583" y="6336964"/>
            <a:chExt cx="6148166" cy="357914"/>
          </a:xfrm>
        </p:grpSpPr>
        <p:sp>
          <p:nvSpPr>
            <p:cNvPr id="62" name="楕円 19">
              <a:extLst>
                <a:ext uri="{FF2B5EF4-FFF2-40B4-BE49-F238E27FC236}">
                  <a16:creationId xmlns:a16="http://schemas.microsoft.com/office/drawing/2014/main" xmlns="" id="{C3A38CDE-7027-4CD0-812A-A579F92E280A}"/>
                </a:ext>
              </a:extLst>
            </p:cNvPr>
            <p:cNvSpPr/>
            <p:nvPr/>
          </p:nvSpPr>
          <p:spPr>
            <a:xfrm>
              <a:off x="16025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19">
              <a:extLst>
                <a:ext uri="{FF2B5EF4-FFF2-40B4-BE49-F238E27FC236}">
                  <a16:creationId xmlns:a16="http://schemas.microsoft.com/office/drawing/2014/main" xmlns="" id="{C3A38CDE-7027-4CD0-812A-A579F92E280A}"/>
                </a:ext>
              </a:extLst>
            </p:cNvPr>
            <p:cNvSpPr/>
            <p:nvPr/>
          </p:nvSpPr>
          <p:spPr>
            <a:xfrm>
              <a:off x="17302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19">
              <a:extLst>
                <a:ext uri="{FF2B5EF4-FFF2-40B4-BE49-F238E27FC236}">
                  <a16:creationId xmlns:a16="http://schemas.microsoft.com/office/drawing/2014/main" xmlns="" id="{C3A38CDE-7027-4CD0-812A-A579F92E280A}"/>
                </a:ext>
              </a:extLst>
            </p:cNvPr>
            <p:cNvSpPr/>
            <p:nvPr/>
          </p:nvSpPr>
          <p:spPr>
            <a:xfrm>
              <a:off x="239171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19">
              <a:extLst>
                <a:ext uri="{FF2B5EF4-FFF2-40B4-BE49-F238E27FC236}">
                  <a16:creationId xmlns:a16="http://schemas.microsoft.com/office/drawing/2014/main" xmlns="" id="{C3A38CDE-7027-4CD0-812A-A579F92E280A}"/>
                </a:ext>
              </a:extLst>
            </p:cNvPr>
            <p:cNvSpPr/>
            <p:nvPr/>
          </p:nvSpPr>
          <p:spPr>
            <a:xfrm>
              <a:off x="18617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19">
              <a:extLst>
                <a:ext uri="{FF2B5EF4-FFF2-40B4-BE49-F238E27FC236}">
                  <a16:creationId xmlns:a16="http://schemas.microsoft.com/office/drawing/2014/main" xmlns="" id="{C3A38CDE-7027-4CD0-812A-A579F92E280A}"/>
                </a:ext>
              </a:extLst>
            </p:cNvPr>
            <p:cNvSpPr/>
            <p:nvPr/>
          </p:nvSpPr>
          <p:spPr>
            <a:xfrm>
              <a:off x="198946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2" name="楕円 19">
              <a:extLst>
                <a:ext uri="{FF2B5EF4-FFF2-40B4-BE49-F238E27FC236}">
                  <a16:creationId xmlns:a16="http://schemas.microsoft.com/office/drawing/2014/main" xmlns="" id="{C3A38CDE-7027-4CD0-812A-A579F92E280A}"/>
                </a:ext>
              </a:extLst>
            </p:cNvPr>
            <p:cNvSpPr/>
            <p:nvPr/>
          </p:nvSpPr>
          <p:spPr>
            <a:xfrm>
              <a:off x="207623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3" name="楕円 19">
              <a:extLst>
                <a:ext uri="{FF2B5EF4-FFF2-40B4-BE49-F238E27FC236}">
                  <a16:creationId xmlns:a16="http://schemas.microsoft.com/office/drawing/2014/main" xmlns="" id="{C3A38CDE-7027-4CD0-812A-A579F92E280A}"/>
                </a:ext>
              </a:extLst>
            </p:cNvPr>
            <p:cNvSpPr/>
            <p:nvPr/>
          </p:nvSpPr>
          <p:spPr>
            <a:xfrm>
              <a:off x="220392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19">
              <a:extLst>
                <a:ext uri="{FF2B5EF4-FFF2-40B4-BE49-F238E27FC236}">
                  <a16:creationId xmlns:a16="http://schemas.microsoft.com/office/drawing/2014/main" xmlns="" id="{C3A38CDE-7027-4CD0-812A-A579F92E280A}"/>
                </a:ext>
              </a:extLst>
            </p:cNvPr>
            <p:cNvSpPr/>
            <p:nvPr/>
          </p:nvSpPr>
          <p:spPr>
            <a:xfrm>
              <a:off x="233543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19">
              <a:extLst>
                <a:ext uri="{FF2B5EF4-FFF2-40B4-BE49-F238E27FC236}">
                  <a16:creationId xmlns:a16="http://schemas.microsoft.com/office/drawing/2014/main" xmlns="" id="{C3A38CDE-7027-4CD0-812A-A579F92E280A}"/>
                </a:ext>
              </a:extLst>
            </p:cNvPr>
            <p:cNvSpPr/>
            <p:nvPr/>
          </p:nvSpPr>
          <p:spPr>
            <a:xfrm>
              <a:off x="246311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19">
              <a:extLst>
                <a:ext uri="{FF2B5EF4-FFF2-40B4-BE49-F238E27FC236}">
                  <a16:creationId xmlns:a16="http://schemas.microsoft.com/office/drawing/2014/main" xmlns="" id="{C3A38CDE-7027-4CD0-812A-A579F92E280A}"/>
                </a:ext>
              </a:extLst>
            </p:cNvPr>
            <p:cNvSpPr/>
            <p:nvPr/>
          </p:nvSpPr>
          <p:spPr>
            <a:xfrm>
              <a:off x="25790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19">
              <a:extLst>
                <a:ext uri="{FF2B5EF4-FFF2-40B4-BE49-F238E27FC236}">
                  <a16:creationId xmlns:a16="http://schemas.microsoft.com/office/drawing/2014/main" xmlns="" id="{C3A38CDE-7027-4CD0-812A-A579F92E280A}"/>
                </a:ext>
              </a:extLst>
            </p:cNvPr>
            <p:cNvSpPr/>
            <p:nvPr/>
          </p:nvSpPr>
          <p:spPr>
            <a:xfrm>
              <a:off x="27067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9">
              <a:extLst>
                <a:ext uri="{FF2B5EF4-FFF2-40B4-BE49-F238E27FC236}">
                  <a16:creationId xmlns:a16="http://schemas.microsoft.com/office/drawing/2014/main" xmlns="" id="{C3A38CDE-7027-4CD0-812A-A579F92E280A}"/>
                </a:ext>
              </a:extLst>
            </p:cNvPr>
            <p:cNvSpPr/>
            <p:nvPr/>
          </p:nvSpPr>
          <p:spPr>
            <a:xfrm>
              <a:off x="336815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9">
              <a:extLst>
                <a:ext uri="{FF2B5EF4-FFF2-40B4-BE49-F238E27FC236}">
                  <a16:creationId xmlns:a16="http://schemas.microsoft.com/office/drawing/2014/main" xmlns="" id="{C3A38CDE-7027-4CD0-812A-A579F92E280A}"/>
                </a:ext>
              </a:extLst>
            </p:cNvPr>
            <p:cNvSpPr/>
            <p:nvPr/>
          </p:nvSpPr>
          <p:spPr>
            <a:xfrm>
              <a:off x="28382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19">
              <a:extLst>
                <a:ext uri="{FF2B5EF4-FFF2-40B4-BE49-F238E27FC236}">
                  <a16:creationId xmlns:a16="http://schemas.microsoft.com/office/drawing/2014/main" xmlns="" id="{C3A38CDE-7027-4CD0-812A-A579F92E280A}"/>
                </a:ext>
              </a:extLst>
            </p:cNvPr>
            <p:cNvSpPr/>
            <p:nvPr/>
          </p:nvSpPr>
          <p:spPr>
            <a:xfrm>
              <a:off x="296589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19">
              <a:extLst>
                <a:ext uri="{FF2B5EF4-FFF2-40B4-BE49-F238E27FC236}">
                  <a16:creationId xmlns:a16="http://schemas.microsoft.com/office/drawing/2014/main" xmlns="" id="{C3A38CDE-7027-4CD0-812A-A579F92E280A}"/>
                </a:ext>
              </a:extLst>
            </p:cNvPr>
            <p:cNvSpPr/>
            <p:nvPr/>
          </p:nvSpPr>
          <p:spPr>
            <a:xfrm>
              <a:off x="305267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19">
              <a:extLst>
                <a:ext uri="{FF2B5EF4-FFF2-40B4-BE49-F238E27FC236}">
                  <a16:creationId xmlns:a16="http://schemas.microsoft.com/office/drawing/2014/main" xmlns="" id="{C3A38CDE-7027-4CD0-812A-A579F92E280A}"/>
                </a:ext>
              </a:extLst>
            </p:cNvPr>
            <p:cNvSpPr/>
            <p:nvPr/>
          </p:nvSpPr>
          <p:spPr>
            <a:xfrm>
              <a:off x="318036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19">
              <a:extLst>
                <a:ext uri="{FF2B5EF4-FFF2-40B4-BE49-F238E27FC236}">
                  <a16:creationId xmlns:a16="http://schemas.microsoft.com/office/drawing/2014/main" xmlns="" id="{C3A38CDE-7027-4CD0-812A-A579F92E280A}"/>
                </a:ext>
              </a:extLst>
            </p:cNvPr>
            <p:cNvSpPr/>
            <p:nvPr/>
          </p:nvSpPr>
          <p:spPr>
            <a:xfrm>
              <a:off x="33118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19">
              <a:extLst>
                <a:ext uri="{FF2B5EF4-FFF2-40B4-BE49-F238E27FC236}">
                  <a16:creationId xmlns:a16="http://schemas.microsoft.com/office/drawing/2014/main" xmlns="" id="{C3A38CDE-7027-4CD0-812A-A579F92E280A}"/>
                </a:ext>
              </a:extLst>
            </p:cNvPr>
            <p:cNvSpPr/>
            <p:nvPr/>
          </p:nvSpPr>
          <p:spPr>
            <a:xfrm>
              <a:off x="343955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19">
              <a:extLst>
                <a:ext uri="{FF2B5EF4-FFF2-40B4-BE49-F238E27FC236}">
                  <a16:creationId xmlns:a16="http://schemas.microsoft.com/office/drawing/2014/main" xmlns="" id="{C3A38CDE-7027-4CD0-812A-A579F92E280A}"/>
                </a:ext>
              </a:extLst>
            </p:cNvPr>
            <p:cNvSpPr/>
            <p:nvPr/>
          </p:nvSpPr>
          <p:spPr>
            <a:xfrm>
              <a:off x="357944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19">
              <a:extLst>
                <a:ext uri="{FF2B5EF4-FFF2-40B4-BE49-F238E27FC236}">
                  <a16:creationId xmlns:a16="http://schemas.microsoft.com/office/drawing/2014/main" xmlns="" id="{C3A38CDE-7027-4CD0-812A-A579F92E280A}"/>
                </a:ext>
              </a:extLst>
            </p:cNvPr>
            <p:cNvSpPr/>
            <p:nvPr/>
          </p:nvSpPr>
          <p:spPr>
            <a:xfrm>
              <a:off x="37071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19">
              <a:extLst>
                <a:ext uri="{FF2B5EF4-FFF2-40B4-BE49-F238E27FC236}">
                  <a16:creationId xmlns:a16="http://schemas.microsoft.com/office/drawing/2014/main" xmlns="" id="{C3A38CDE-7027-4CD0-812A-A579F92E280A}"/>
                </a:ext>
              </a:extLst>
            </p:cNvPr>
            <p:cNvSpPr/>
            <p:nvPr/>
          </p:nvSpPr>
          <p:spPr>
            <a:xfrm>
              <a:off x="4368575"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19">
              <a:extLst>
                <a:ext uri="{FF2B5EF4-FFF2-40B4-BE49-F238E27FC236}">
                  <a16:creationId xmlns:a16="http://schemas.microsoft.com/office/drawing/2014/main" xmlns="" id="{C3A38CDE-7027-4CD0-812A-A579F92E280A}"/>
                </a:ext>
              </a:extLst>
            </p:cNvPr>
            <p:cNvSpPr/>
            <p:nvPr/>
          </p:nvSpPr>
          <p:spPr>
            <a:xfrm>
              <a:off x="383863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19">
              <a:extLst>
                <a:ext uri="{FF2B5EF4-FFF2-40B4-BE49-F238E27FC236}">
                  <a16:creationId xmlns:a16="http://schemas.microsoft.com/office/drawing/2014/main" xmlns="" id="{C3A38CDE-7027-4CD0-812A-A579F92E280A}"/>
                </a:ext>
              </a:extLst>
            </p:cNvPr>
            <p:cNvSpPr/>
            <p:nvPr/>
          </p:nvSpPr>
          <p:spPr>
            <a:xfrm>
              <a:off x="396632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19">
              <a:extLst>
                <a:ext uri="{FF2B5EF4-FFF2-40B4-BE49-F238E27FC236}">
                  <a16:creationId xmlns:a16="http://schemas.microsoft.com/office/drawing/2014/main" xmlns="" id="{C3A38CDE-7027-4CD0-812A-A579F92E280A}"/>
                </a:ext>
              </a:extLst>
            </p:cNvPr>
            <p:cNvSpPr/>
            <p:nvPr/>
          </p:nvSpPr>
          <p:spPr>
            <a:xfrm>
              <a:off x="405310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19">
              <a:extLst>
                <a:ext uri="{FF2B5EF4-FFF2-40B4-BE49-F238E27FC236}">
                  <a16:creationId xmlns:a16="http://schemas.microsoft.com/office/drawing/2014/main" xmlns="" id="{C3A38CDE-7027-4CD0-812A-A579F92E280A}"/>
                </a:ext>
              </a:extLst>
            </p:cNvPr>
            <p:cNvSpPr/>
            <p:nvPr/>
          </p:nvSpPr>
          <p:spPr>
            <a:xfrm>
              <a:off x="418078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19">
              <a:extLst>
                <a:ext uri="{FF2B5EF4-FFF2-40B4-BE49-F238E27FC236}">
                  <a16:creationId xmlns:a16="http://schemas.microsoft.com/office/drawing/2014/main" xmlns="" id="{C3A38CDE-7027-4CD0-812A-A579F92E280A}"/>
                </a:ext>
              </a:extLst>
            </p:cNvPr>
            <p:cNvSpPr/>
            <p:nvPr/>
          </p:nvSpPr>
          <p:spPr>
            <a:xfrm>
              <a:off x="431229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19">
              <a:extLst>
                <a:ext uri="{FF2B5EF4-FFF2-40B4-BE49-F238E27FC236}">
                  <a16:creationId xmlns:a16="http://schemas.microsoft.com/office/drawing/2014/main" xmlns="" id="{C3A38CDE-7027-4CD0-812A-A579F92E280A}"/>
                </a:ext>
              </a:extLst>
            </p:cNvPr>
            <p:cNvSpPr/>
            <p:nvPr/>
          </p:nvSpPr>
          <p:spPr>
            <a:xfrm>
              <a:off x="44399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19">
              <a:extLst>
                <a:ext uri="{FF2B5EF4-FFF2-40B4-BE49-F238E27FC236}">
                  <a16:creationId xmlns:a16="http://schemas.microsoft.com/office/drawing/2014/main" xmlns="" id="{C3A38CDE-7027-4CD0-812A-A579F92E280A}"/>
                </a:ext>
              </a:extLst>
            </p:cNvPr>
            <p:cNvSpPr/>
            <p:nvPr/>
          </p:nvSpPr>
          <p:spPr>
            <a:xfrm>
              <a:off x="455588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19">
              <a:extLst>
                <a:ext uri="{FF2B5EF4-FFF2-40B4-BE49-F238E27FC236}">
                  <a16:creationId xmlns:a16="http://schemas.microsoft.com/office/drawing/2014/main" xmlns="" id="{C3A38CDE-7027-4CD0-812A-A579F92E280A}"/>
                </a:ext>
              </a:extLst>
            </p:cNvPr>
            <p:cNvSpPr/>
            <p:nvPr/>
          </p:nvSpPr>
          <p:spPr>
            <a:xfrm>
              <a:off x="468357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19">
              <a:extLst>
                <a:ext uri="{FF2B5EF4-FFF2-40B4-BE49-F238E27FC236}">
                  <a16:creationId xmlns:a16="http://schemas.microsoft.com/office/drawing/2014/main" xmlns="" id="{C3A38CDE-7027-4CD0-812A-A579F92E280A}"/>
                </a:ext>
              </a:extLst>
            </p:cNvPr>
            <p:cNvSpPr/>
            <p:nvPr/>
          </p:nvSpPr>
          <p:spPr>
            <a:xfrm>
              <a:off x="534501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9">
              <a:extLst>
                <a:ext uri="{FF2B5EF4-FFF2-40B4-BE49-F238E27FC236}">
                  <a16:creationId xmlns:a16="http://schemas.microsoft.com/office/drawing/2014/main" xmlns="" id="{C3A38CDE-7027-4CD0-812A-A579F92E280A}"/>
                </a:ext>
              </a:extLst>
            </p:cNvPr>
            <p:cNvSpPr/>
            <p:nvPr/>
          </p:nvSpPr>
          <p:spPr>
            <a:xfrm>
              <a:off x="481507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9">
              <a:extLst>
                <a:ext uri="{FF2B5EF4-FFF2-40B4-BE49-F238E27FC236}">
                  <a16:creationId xmlns:a16="http://schemas.microsoft.com/office/drawing/2014/main" xmlns="" id="{C3A38CDE-7027-4CD0-812A-A579F92E280A}"/>
                </a:ext>
              </a:extLst>
            </p:cNvPr>
            <p:cNvSpPr/>
            <p:nvPr/>
          </p:nvSpPr>
          <p:spPr>
            <a:xfrm>
              <a:off x="494276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9">
              <a:extLst>
                <a:ext uri="{FF2B5EF4-FFF2-40B4-BE49-F238E27FC236}">
                  <a16:creationId xmlns:a16="http://schemas.microsoft.com/office/drawing/2014/main" xmlns="" id="{C3A38CDE-7027-4CD0-812A-A579F92E280A}"/>
                </a:ext>
              </a:extLst>
            </p:cNvPr>
            <p:cNvSpPr/>
            <p:nvPr/>
          </p:nvSpPr>
          <p:spPr>
            <a:xfrm>
              <a:off x="502954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9">
              <a:extLst>
                <a:ext uri="{FF2B5EF4-FFF2-40B4-BE49-F238E27FC236}">
                  <a16:creationId xmlns:a16="http://schemas.microsoft.com/office/drawing/2014/main" xmlns="" id="{C3A38CDE-7027-4CD0-812A-A579F92E280A}"/>
                </a:ext>
              </a:extLst>
            </p:cNvPr>
            <p:cNvSpPr/>
            <p:nvPr/>
          </p:nvSpPr>
          <p:spPr>
            <a:xfrm>
              <a:off x="515722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9">
              <a:extLst>
                <a:ext uri="{FF2B5EF4-FFF2-40B4-BE49-F238E27FC236}">
                  <a16:creationId xmlns:a16="http://schemas.microsoft.com/office/drawing/2014/main" xmlns="" id="{C3A38CDE-7027-4CD0-812A-A579F92E280A}"/>
                </a:ext>
              </a:extLst>
            </p:cNvPr>
            <p:cNvSpPr/>
            <p:nvPr/>
          </p:nvSpPr>
          <p:spPr>
            <a:xfrm>
              <a:off x="528873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9">
              <a:extLst>
                <a:ext uri="{FF2B5EF4-FFF2-40B4-BE49-F238E27FC236}">
                  <a16:creationId xmlns:a16="http://schemas.microsoft.com/office/drawing/2014/main" xmlns="" id="{C3A38CDE-7027-4CD0-812A-A579F92E280A}"/>
                </a:ext>
              </a:extLst>
            </p:cNvPr>
            <p:cNvSpPr/>
            <p:nvPr/>
          </p:nvSpPr>
          <p:spPr>
            <a:xfrm>
              <a:off x="541641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9">
              <a:extLst>
                <a:ext uri="{FF2B5EF4-FFF2-40B4-BE49-F238E27FC236}">
                  <a16:creationId xmlns:a16="http://schemas.microsoft.com/office/drawing/2014/main" xmlns="" id="{C3A38CDE-7027-4CD0-812A-A579F92E280A}"/>
                </a:ext>
              </a:extLst>
            </p:cNvPr>
            <p:cNvSpPr/>
            <p:nvPr/>
          </p:nvSpPr>
          <p:spPr>
            <a:xfrm>
              <a:off x="554584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9">
              <a:extLst>
                <a:ext uri="{FF2B5EF4-FFF2-40B4-BE49-F238E27FC236}">
                  <a16:creationId xmlns:a16="http://schemas.microsoft.com/office/drawing/2014/main" xmlns="" id="{C3A38CDE-7027-4CD0-812A-A579F92E280A}"/>
                </a:ext>
              </a:extLst>
            </p:cNvPr>
            <p:cNvSpPr/>
            <p:nvPr/>
          </p:nvSpPr>
          <p:spPr>
            <a:xfrm>
              <a:off x="56735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9">
              <a:extLst>
                <a:ext uri="{FF2B5EF4-FFF2-40B4-BE49-F238E27FC236}">
                  <a16:creationId xmlns:a16="http://schemas.microsoft.com/office/drawing/2014/main" xmlns="" id="{C3A38CDE-7027-4CD0-812A-A579F92E280A}"/>
                </a:ext>
              </a:extLst>
            </p:cNvPr>
            <p:cNvSpPr/>
            <p:nvPr/>
          </p:nvSpPr>
          <p:spPr>
            <a:xfrm>
              <a:off x="6334969"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9">
              <a:extLst>
                <a:ext uri="{FF2B5EF4-FFF2-40B4-BE49-F238E27FC236}">
                  <a16:creationId xmlns:a16="http://schemas.microsoft.com/office/drawing/2014/main" xmlns="" id="{C3A38CDE-7027-4CD0-812A-A579F92E280A}"/>
                </a:ext>
              </a:extLst>
            </p:cNvPr>
            <p:cNvSpPr/>
            <p:nvPr/>
          </p:nvSpPr>
          <p:spPr>
            <a:xfrm>
              <a:off x="580503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9">
              <a:extLst>
                <a:ext uri="{FF2B5EF4-FFF2-40B4-BE49-F238E27FC236}">
                  <a16:creationId xmlns:a16="http://schemas.microsoft.com/office/drawing/2014/main" xmlns="" id="{C3A38CDE-7027-4CD0-812A-A579F92E280A}"/>
                </a:ext>
              </a:extLst>
            </p:cNvPr>
            <p:cNvSpPr/>
            <p:nvPr/>
          </p:nvSpPr>
          <p:spPr>
            <a:xfrm>
              <a:off x="593271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9">
              <a:extLst>
                <a:ext uri="{FF2B5EF4-FFF2-40B4-BE49-F238E27FC236}">
                  <a16:creationId xmlns:a16="http://schemas.microsoft.com/office/drawing/2014/main" xmlns="" id="{C3A38CDE-7027-4CD0-812A-A579F92E280A}"/>
                </a:ext>
              </a:extLst>
            </p:cNvPr>
            <p:cNvSpPr/>
            <p:nvPr/>
          </p:nvSpPr>
          <p:spPr>
            <a:xfrm>
              <a:off x="601949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9">
              <a:extLst>
                <a:ext uri="{FF2B5EF4-FFF2-40B4-BE49-F238E27FC236}">
                  <a16:creationId xmlns:a16="http://schemas.microsoft.com/office/drawing/2014/main" xmlns="" id="{C3A38CDE-7027-4CD0-812A-A579F92E280A}"/>
                </a:ext>
              </a:extLst>
            </p:cNvPr>
            <p:cNvSpPr/>
            <p:nvPr/>
          </p:nvSpPr>
          <p:spPr>
            <a:xfrm>
              <a:off x="614718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19">
              <a:extLst>
                <a:ext uri="{FF2B5EF4-FFF2-40B4-BE49-F238E27FC236}">
                  <a16:creationId xmlns:a16="http://schemas.microsoft.com/office/drawing/2014/main" xmlns="" id="{C3A38CDE-7027-4CD0-812A-A579F92E280A}"/>
                </a:ext>
              </a:extLst>
            </p:cNvPr>
            <p:cNvSpPr/>
            <p:nvPr/>
          </p:nvSpPr>
          <p:spPr>
            <a:xfrm>
              <a:off x="627868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19">
              <a:extLst>
                <a:ext uri="{FF2B5EF4-FFF2-40B4-BE49-F238E27FC236}">
                  <a16:creationId xmlns:a16="http://schemas.microsoft.com/office/drawing/2014/main" xmlns="" id="{C3A38CDE-7027-4CD0-812A-A579F92E280A}"/>
                </a:ext>
              </a:extLst>
            </p:cNvPr>
            <p:cNvSpPr/>
            <p:nvPr/>
          </p:nvSpPr>
          <p:spPr>
            <a:xfrm>
              <a:off x="6406374"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19">
              <a:extLst>
                <a:ext uri="{FF2B5EF4-FFF2-40B4-BE49-F238E27FC236}">
                  <a16:creationId xmlns:a16="http://schemas.microsoft.com/office/drawing/2014/main" xmlns="" id="{C3A38CDE-7027-4CD0-812A-A579F92E280A}"/>
                </a:ext>
              </a:extLst>
            </p:cNvPr>
            <p:cNvSpPr/>
            <p:nvPr/>
          </p:nvSpPr>
          <p:spPr>
            <a:xfrm>
              <a:off x="6522280"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19">
              <a:extLst>
                <a:ext uri="{FF2B5EF4-FFF2-40B4-BE49-F238E27FC236}">
                  <a16:creationId xmlns:a16="http://schemas.microsoft.com/office/drawing/2014/main" xmlns="" id="{C3A38CDE-7027-4CD0-812A-A579F92E280A}"/>
                </a:ext>
              </a:extLst>
            </p:cNvPr>
            <p:cNvSpPr/>
            <p:nvPr/>
          </p:nvSpPr>
          <p:spPr>
            <a:xfrm>
              <a:off x="664996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19">
              <a:extLst>
                <a:ext uri="{FF2B5EF4-FFF2-40B4-BE49-F238E27FC236}">
                  <a16:creationId xmlns:a16="http://schemas.microsoft.com/office/drawing/2014/main" xmlns="" id="{C3A38CDE-7027-4CD0-812A-A579F92E280A}"/>
                </a:ext>
              </a:extLst>
            </p:cNvPr>
            <p:cNvSpPr/>
            <p:nvPr/>
          </p:nvSpPr>
          <p:spPr>
            <a:xfrm>
              <a:off x="7311408"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19">
              <a:extLst>
                <a:ext uri="{FF2B5EF4-FFF2-40B4-BE49-F238E27FC236}">
                  <a16:creationId xmlns:a16="http://schemas.microsoft.com/office/drawing/2014/main" xmlns="" id="{C3A38CDE-7027-4CD0-812A-A579F92E280A}"/>
                </a:ext>
              </a:extLst>
            </p:cNvPr>
            <p:cNvSpPr/>
            <p:nvPr/>
          </p:nvSpPr>
          <p:spPr>
            <a:xfrm>
              <a:off x="6781471"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19">
              <a:extLst>
                <a:ext uri="{FF2B5EF4-FFF2-40B4-BE49-F238E27FC236}">
                  <a16:creationId xmlns:a16="http://schemas.microsoft.com/office/drawing/2014/main" xmlns="" id="{C3A38CDE-7027-4CD0-812A-A579F92E280A}"/>
                </a:ext>
              </a:extLst>
            </p:cNvPr>
            <p:cNvSpPr/>
            <p:nvPr/>
          </p:nvSpPr>
          <p:spPr>
            <a:xfrm>
              <a:off x="690915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19">
              <a:extLst>
                <a:ext uri="{FF2B5EF4-FFF2-40B4-BE49-F238E27FC236}">
                  <a16:creationId xmlns:a16="http://schemas.microsoft.com/office/drawing/2014/main" xmlns="" id="{C3A38CDE-7027-4CD0-812A-A579F92E280A}"/>
                </a:ext>
              </a:extLst>
            </p:cNvPr>
            <p:cNvSpPr/>
            <p:nvPr/>
          </p:nvSpPr>
          <p:spPr>
            <a:xfrm>
              <a:off x="6995936"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19">
              <a:extLst>
                <a:ext uri="{FF2B5EF4-FFF2-40B4-BE49-F238E27FC236}">
                  <a16:creationId xmlns:a16="http://schemas.microsoft.com/office/drawing/2014/main" xmlns="" id="{C3A38CDE-7027-4CD0-812A-A579F92E280A}"/>
                </a:ext>
              </a:extLst>
            </p:cNvPr>
            <p:cNvSpPr/>
            <p:nvPr/>
          </p:nvSpPr>
          <p:spPr>
            <a:xfrm>
              <a:off x="7123622"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19">
              <a:extLst>
                <a:ext uri="{FF2B5EF4-FFF2-40B4-BE49-F238E27FC236}">
                  <a16:creationId xmlns:a16="http://schemas.microsoft.com/office/drawing/2014/main" xmlns="" id="{C3A38CDE-7027-4CD0-812A-A579F92E280A}"/>
                </a:ext>
              </a:extLst>
            </p:cNvPr>
            <p:cNvSpPr/>
            <p:nvPr/>
          </p:nvSpPr>
          <p:spPr>
            <a:xfrm>
              <a:off x="7255127"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19">
              <a:extLst>
                <a:ext uri="{FF2B5EF4-FFF2-40B4-BE49-F238E27FC236}">
                  <a16:creationId xmlns:a16="http://schemas.microsoft.com/office/drawing/2014/main" xmlns="" id="{C3A38CDE-7027-4CD0-812A-A579F92E280A}"/>
                </a:ext>
              </a:extLst>
            </p:cNvPr>
            <p:cNvSpPr/>
            <p:nvPr/>
          </p:nvSpPr>
          <p:spPr>
            <a:xfrm>
              <a:off x="7382813" y="6336964"/>
              <a:ext cx="367936" cy="35791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Tree>
    <p:extLst>
      <p:ext uri="{BB962C8B-B14F-4D97-AF65-F5344CB8AC3E}">
        <p14:creationId xmlns:p14="http://schemas.microsoft.com/office/powerpoint/2010/main" val="162906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500"/>
                                        <p:tgtEl>
                                          <p:spTgt spid="3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left)">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0"/>
                                        </p:tgtEl>
                                        <p:attrNameLst>
                                          <p:attrName>style.visibility</p:attrName>
                                        </p:attrNameLst>
                                      </p:cBhvr>
                                      <p:to>
                                        <p:strVal val="visible"/>
                                      </p:to>
                                    </p:set>
                                    <p:animEffect transition="in" filter="fade">
                                      <p:cBhvr>
                                        <p:cTn id="27" dur="500"/>
                                        <p:tgtEl>
                                          <p:spTgt spid="3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41"/>
                                        </p:tgtEl>
                                        <p:attrNameLst>
                                          <p:attrName>style.visibility</p:attrName>
                                        </p:attrNameLst>
                                      </p:cBhvr>
                                      <p:to>
                                        <p:strVal val="visible"/>
                                      </p:to>
                                    </p:set>
                                    <p:animEffect transition="in" filter="fade">
                                      <p:cBhvr>
                                        <p:cTn id="32" dur="500"/>
                                        <p:tgtEl>
                                          <p:spTgt spid="3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42"/>
                                        </p:tgtEl>
                                        <p:attrNameLst>
                                          <p:attrName>style.visibility</p:attrName>
                                        </p:attrNameLst>
                                      </p:cBhvr>
                                      <p:to>
                                        <p:strVal val="visible"/>
                                      </p:to>
                                    </p:set>
                                    <p:animEffect transition="in" filter="wipe(left)">
                                      <p:cBhvr>
                                        <p:cTn id="37"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339" grpId="0"/>
      <p:bldP spid="340" grpId="0" animBg="1"/>
      <p:bldP spid="3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67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a:t>
                </a:r>
                <a:r>
                  <a:rPr lang="ja-JP" altLang="en-US" dirty="0" smtClean="0"/>
                  <a:t>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smtClean="0"/>
              <a:t>既存の対戦アルゴリズム</a:t>
            </a:r>
            <a:endParaRPr lang="en-US" altLang="ja-JP" dirty="0" smtClean="0"/>
          </a:p>
          <a:p>
            <a:r>
              <a:rPr lang="ja-JP" altLang="en-US" dirty="0" smtClean="0"/>
              <a:t>途中で探索を打ち切り，その時点での盤面を評価</a:t>
            </a:r>
            <a:endParaRPr lang="en-US" altLang="ja-JP" dirty="0" smtClean="0"/>
          </a:p>
          <a:p>
            <a:r>
              <a:rPr lang="ja-JP" altLang="en-US" dirty="0" smtClean="0"/>
              <a:t>　　　　</a:t>
            </a:r>
            <a:r>
              <a:rPr lang="ja-JP" altLang="en-US" sz="3200" dirty="0" smtClean="0">
                <a:solidFill>
                  <a:schemeClr val="accent5"/>
                </a:solidFill>
              </a:rPr>
              <a:t>最終的に勝てるのかは分からない</a:t>
            </a:r>
            <a:endParaRPr lang="en-US" altLang="ja-JP" sz="3200" dirty="0" smtClean="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1"/>
            <a:ext cx="7799514" cy="1734835"/>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モンテカルロ法の対戦アルゴリズム</a:t>
            </a:r>
            <a:endParaRPr lang="en-US" altLang="ja-JP" dirty="0"/>
          </a:p>
          <a:p>
            <a:r>
              <a:rPr lang="ja-JP" altLang="en-US" dirty="0"/>
              <a:t>ゲーム終了</a:t>
            </a:r>
            <a:r>
              <a:rPr lang="ja-JP" altLang="en-US" dirty="0" smtClean="0"/>
              <a:t>時まで探索を行う</a:t>
            </a:r>
            <a:endParaRPr lang="en-US" altLang="ja-JP" dirty="0"/>
          </a:p>
          <a:p>
            <a:r>
              <a:rPr lang="ja-JP" altLang="en-US" dirty="0"/>
              <a:t>　　　　</a:t>
            </a:r>
            <a:r>
              <a:rPr lang="ja-JP" altLang="en-US" dirty="0">
                <a:solidFill>
                  <a:srgbClr val="FF0000"/>
                </a:solidFill>
              </a:rPr>
              <a:t>最終的に勝てる可能性の高い操作を選べる</a:t>
            </a:r>
            <a:endParaRPr lang="ja-JP" altLang="en-US" dirty="0"/>
          </a:p>
        </p:txBody>
      </p:sp>
      <p:sp>
        <p:nvSpPr>
          <p:cNvPr id="91" name="右矢印 90"/>
          <p:cNvSpPr/>
          <p:nvPr/>
        </p:nvSpPr>
        <p:spPr>
          <a:xfrm>
            <a:off x="1065007" y="4858568"/>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10" name="グループ化 109"/>
          <p:cNvGrpSpPr/>
          <p:nvPr/>
        </p:nvGrpSpPr>
        <p:grpSpPr>
          <a:xfrm>
            <a:off x="5513042" y="5659869"/>
            <a:ext cx="3141345" cy="1192727"/>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コンテンツ プレースホルダー 2">
            <a:extLst>
              <a:ext uri="{FF2B5EF4-FFF2-40B4-BE49-F238E27FC236}">
                <a16:creationId xmlns:a16="http://schemas.microsoft.com/office/drawing/2014/main" xmlns=""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57" name="正方形/長方形 56">
            <a:extLst>
              <a:ext uri="{FF2B5EF4-FFF2-40B4-BE49-F238E27FC236}">
                <a16:creationId xmlns:a16="http://schemas.microsoft.com/office/drawing/2014/main" xmlns=""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58" name="下矢印 72">
            <a:extLst>
              <a:ext uri="{FF2B5EF4-FFF2-40B4-BE49-F238E27FC236}">
                <a16:creationId xmlns:a16="http://schemas.microsoft.com/office/drawing/2014/main" xmlns=""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473434" y="923933"/>
            <a:ext cx="8095800"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a:t>
            </a:r>
            <a:r>
              <a:rPr lang="ja-JP" altLang="en-US" dirty="0">
                <a:solidFill>
                  <a:srgbClr val="FF0000"/>
                </a:solidFill>
              </a:rPr>
              <a:t>勝率が高そう</a:t>
            </a:r>
            <a:r>
              <a:rPr lang="ja-JP" altLang="en-US" dirty="0"/>
              <a:t>な操作を選択する</a:t>
            </a:r>
          </a:p>
        </p:txBody>
      </p:sp>
      <p:grpSp>
        <p:nvGrpSpPr>
          <p:cNvPr id="54" name="グループ化 53"/>
          <p:cNvGrpSpPr/>
          <p:nvPr/>
        </p:nvGrpSpPr>
        <p:grpSpPr>
          <a:xfrm>
            <a:off x="222555" y="6452540"/>
            <a:ext cx="4157799" cy="471823"/>
            <a:chOff x="612870" y="4089115"/>
            <a:chExt cx="4157799" cy="471823"/>
          </a:xfrm>
        </p:grpSpPr>
        <p:sp>
          <p:nvSpPr>
            <p:cNvPr id="55" name="テキスト ボックス 54"/>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61" name="テキスト ボックス 60"/>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62" name="テキスト ボックス 61"/>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3" name="テキスト ボックス 62"/>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乗算記号 85"/>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乗算記号 93"/>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角丸四角形吹き出し 39"/>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40" name="角丸四角形吹き出し 39"/>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
        <p:nvSpPr>
          <p:cNvPr id="95" name="テキスト ボックス 94"/>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p:spTree>
    <p:extLst>
      <p:ext uri="{BB962C8B-B14F-4D97-AF65-F5344CB8AC3E}">
        <p14:creationId xmlns:p14="http://schemas.microsoft.com/office/powerpoint/2010/main" val="1937673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animEffect transition="in" filter="fade">
                                      <p:cBhvr>
                                        <p:cTn id="41" dur="500"/>
                                        <p:tgtEl>
                                          <p:spTgt spid="7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500"/>
                                        <p:tgtEl>
                                          <p:spTgt spid="6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500"/>
                                        <p:tgtEl>
                                          <p:spTgt spid="6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0"/>
                                        </p:tgtEl>
                                        <p:attrNameLst>
                                          <p:attrName>style.visibility</p:attrName>
                                        </p:attrNameLst>
                                      </p:cBhvr>
                                      <p:to>
                                        <p:strVal val="visible"/>
                                      </p:to>
                                    </p:set>
                                    <p:animEffect transition="in" filter="fade">
                                      <p:cBhvr>
                                        <p:cTn id="50" dur="500"/>
                                        <p:tgtEl>
                                          <p:spTgt spid="7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1"/>
                                        </p:tgtEl>
                                        <p:attrNameLst>
                                          <p:attrName>style.visibility</p:attrName>
                                        </p:attrNameLst>
                                      </p:cBhvr>
                                      <p:to>
                                        <p:strVal val="visible"/>
                                      </p:to>
                                    </p:set>
                                    <p:animEffect transition="in" filter="fade">
                                      <p:cBhvr>
                                        <p:cTn id="53" dur="500"/>
                                        <p:tgtEl>
                                          <p:spTgt spid="7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fade">
                                      <p:cBhvr>
                                        <p:cTn id="56" dur="500"/>
                                        <p:tgtEl>
                                          <p:spTgt spid="7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fade">
                                      <p:cBhvr>
                                        <p:cTn id="59" dur="500"/>
                                        <p:tgtEl>
                                          <p:spTgt spid="7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fade">
                                      <p:cBhvr>
                                        <p:cTn id="65" dur="500"/>
                                        <p:tgtEl>
                                          <p:spTgt spid="7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fade">
                                      <p:cBhvr>
                                        <p:cTn id="68" dur="500"/>
                                        <p:tgtEl>
                                          <p:spTgt spid="7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fade">
                                      <p:cBhvr>
                                        <p:cTn id="71" dur="500"/>
                                        <p:tgtEl>
                                          <p:spTgt spid="7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9"/>
                                        </p:tgtEl>
                                        <p:attrNameLst>
                                          <p:attrName>style.visibility</p:attrName>
                                        </p:attrNameLst>
                                      </p:cBhvr>
                                      <p:to>
                                        <p:strVal val="visible"/>
                                      </p:to>
                                    </p:set>
                                    <p:animEffect transition="in" filter="fade">
                                      <p:cBhvr>
                                        <p:cTn id="74" dur="500"/>
                                        <p:tgtEl>
                                          <p:spTgt spid="79"/>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4"/>
                                        </p:tgtEl>
                                        <p:attrNameLst>
                                          <p:attrName>style.visibility</p:attrName>
                                        </p:attrNameLst>
                                      </p:cBhvr>
                                      <p:to>
                                        <p:strVal val="visible"/>
                                      </p:to>
                                    </p:set>
                                    <p:animEffect transition="in" filter="fade">
                                      <p:cBhvr>
                                        <p:cTn id="77" dur="500"/>
                                        <p:tgtEl>
                                          <p:spTgt spid="8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5"/>
                                        </p:tgtEl>
                                        <p:attrNameLst>
                                          <p:attrName>style.visibility</p:attrName>
                                        </p:attrNameLst>
                                      </p:cBhvr>
                                      <p:to>
                                        <p:strVal val="visible"/>
                                      </p:to>
                                    </p:set>
                                    <p:animEffect transition="in" filter="fade">
                                      <p:cBhvr>
                                        <p:cTn id="80" dur="500"/>
                                        <p:tgtEl>
                                          <p:spTgt spid="8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animEffect transition="in" filter="fade">
                                      <p:cBhvr>
                                        <p:cTn id="83" dur="500"/>
                                        <p:tgtEl>
                                          <p:spTgt spid="8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fade">
                                      <p:cBhvr>
                                        <p:cTn id="86" dur="500"/>
                                        <p:tgtEl>
                                          <p:spTgt spid="8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0"/>
                                        </p:tgtEl>
                                        <p:attrNameLst>
                                          <p:attrName>style.visibility</p:attrName>
                                        </p:attrNameLst>
                                      </p:cBhvr>
                                      <p:to>
                                        <p:strVal val="visible"/>
                                      </p:to>
                                    </p:set>
                                    <p:animEffect transition="in" filter="fade">
                                      <p:cBhvr>
                                        <p:cTn id="89" dur="500"/>
                                        <p:tgtEl>
                                          <p:spTgt spid="9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91"/>
                                        </p:tgtEl>
                                        <p:attrNameLst>
                                          <p:attrName>style.visibility</p:attrName>
                                        </p:attrNameLst>
                                      </p:cBhvr>
                                      <p:to>
                                        <p:strVal val="visible"/>
                                      </p:to>
                                    </p:set>
                                    <p:animEffect transition="in" filter="fade">
                                      <p:cBhvr>
                                        <p:cTn id="92" dur="500"/>
                                        <p:tgtEl>
                                          <p:spTgt spid="9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92"/>
                                        </p:tgtEl>
                                        <p:attrNameLst>
                                          <p:attrName>style.visibility</p:attrName>
                                        </p:attrNameLst>
                                      </p:cBhvr>
                                      <p:to>
                                        <p:strVal val="visible"/>
                                      </p:to>
                                    </p:set>
                                    <p:animEffect transition="in" filter="fade">
                                      <p:cBhvr>
                                        <p:cTn id="95" dur="500"/>
                                        <p:tgtEl>
                                          <p:spTgt spid="9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93"/>
                                        </p:tgtEl>
                                        <p:attrNameLst>
                                          <p:attrName>style.visibility</p:attrName>
                                        </p:attrNameLst>
                                      </p:cBhvr>
                                      <p:to>
                                        <p:strVal val="visible"/>
                                      </p:to>
                                    </p:set>
                                    <p:animEffect transition="in" filter="fade">
                                      <p:cBhvr>
                                        <p:cTn id="98" dur="500"/>
                                        <p:tgtEl>
                                          <p:spTgt spid="9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94"/>
                                        </p:tgtEl>
                                        <p:attrNameLst>
                                          <p:attrName>style.visibility</p:attrName>
                                        </p:attrNameLst>
                                      </p:cBhvr>
                                      <p:to>
                                        <p:strVal val="visible"/>
                                      </p:to>
                                    </p:set>
                                    <p:animEffect transition="in" filter="fade">
                                      <p:cBhvr>
                                        <p:cTn id="10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72" grpId="0" animBg="1"/>
      <p:bldP spid="56" grpId="0"/>
      <p:bldP spid="57" grpId="0"/>
      <p:bldP spid="58" grpId="0" animBg="1"/>
      <p:bldP spid="60" grpId="0"/>
      <p:bldP spid="64" grpId="0" animBg="1"/>
      <p:bldP spid="65" grpId="0" animBg="1"/>
      <p:bldP spid="70" grpId="0" animBg="1"/>
      <p:bldP spid="71" grpId="0" animBg="1"/>
      <p:bldP spid="73" grpId="0" animBg="1"/>
      <p:bldP spid="74" grpId="0" animBg="1"/>
      <p:bldP spid="75" grpId="0" animBg="1"/>
      <p:bldP spid="76" grpId="0" animBg="1"/>
      <p:bldP spid="77" grpId="0" animBg="1"/>
      <p:bldP spid="78" grpId="0" animBg="1"/>
      <p:bldP spid="79" grpId="0" animBg="1"/>
      <p:bldP spid="84" grpId="0" animBg="1"/>
      <p:bldP spid="85" grpId="0" animBg="1"/>
      <p:bldP spid="86" grpId="0" animBg="1"/>
      <p:bldP spid="87" grpId="0" animBg="1"/>
      <p:bldP spid="90" grpId="0" animBg="1"/>
      <p:bldP spid="91" grpId="0" animBg="1"/>
      <p:bldP spid="92" grpId="0" animBg="1"/>
      <p:bldP spid="93" grpId="0" animBg="1"/>
      <p:bldP spid="94" grpId="0" animBg="1"/>
      <p:bldP spid="4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52" name="正方形/長方形 51"/>
          <p:cNvSpPr/>
          <p:nvPr/>
        </p:nvSpPr>
        <p:spPr>
          <a:xfrm>
            <a:off x="1527874" y="2373232"/>
            <a:ext cx="6231315" cy="646331"/>
          </a:xfrm>
          <a:prstGeom prst="rect">
            <a:avLst/>
          </a:prstGeom>
          <a:ln>
            <a:solidFill>
              <a:schemeClr val="tx1"/>
            </a:solidFill>
          </a:ln>
        </p:spPr>
        <p:txBody>
          <a:bodyPr wrap="square">
            <a:spAutoFit/>
          </a:bodyPr>
          <a:lstStyle/>
          <a:p>
            <a:r>
              <a:rPr lang="ja-JP" altLang="en-US" sz="3600" dirty="0">
                <a:solidFill>
                  <a:srgbClr val="FF0000"/>
                </a:solidFill>
              </a:rPr>
              <a:t>どれくらいやれば十分なのか？</a:t>
            </a:r>
            <a:endParaRPr lang="en-US" altLang="ja-JP" sz="3600" dirty="0">
              <a:solidFill>
                <a:srgbClr val="FF0000"/>
              </a:solidFill>
            </a:endParaRP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コンテンツ プレースホルダー 2">
            <a:extLst>
              <a:ext uri="{FF2B5EF4-FFF2-40B4-BE49-F238E27FC236}">
                <a16:creationId xmlns:a16="http://schemas.microsoft.com/office/drawing/2014/main" xmlns="" id="{A8C13462-C068-4191-9C20-1D6BA0A325C3}"/>
              </a:ext>
            </a:extLst>
          </p:cNvPr>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95" name="正方形/長方形 94">
            <a:extLst>
              <a:ext uri="{FF2B5EF4-FFF2-40B4-BE49-F238E27FC236}">
                <a16:creationId xmlns:a16="http://schemas.microsoft.com/office/drawing/2014/main" xmlns="" id="{5D0D8FA5-AF70-4F3E-937A-F7ECEA84B847}"/>
              </a:ext>
            </a:extLst>
          </p:cNvPr>
          <p:cNvSpPr/>
          <p:nvPr/>
        </p:nvSpPr>
        <p:spPr>
          <a:xfrm>
            <a:off x="4751532" y="1413539"/>
            <a:ext cx="4298054" cy="954107"/>
          </a:xfrm>
          <a:prstGeom prst="rect">
            <a:avLst/>
          </a:prstGeom>
        </p:spPr>
        <p:txBody>
          <a:bodyPr wrap="square">
            <a:spAutoFit/>
          </a:bodyPr>
          <a:lstStyle/>
          <a:p>
            <a:r>
              <a:rPr lang="ja-JP" altLang="en-US" sz="2800" dirty="0"/>
              <a:t>勝率は収束していき，</a:t>
            </a:r>
            <a:endParaRPr lang="en-US" altLang="ja-JP" sz="2800" dirty="0"/>
          </a:p>
          <a:p>
            <a:r>
              <a:rPr lang="ja-JP" altLang="en-US" sz="2800" dirty="0"/>
              <a:t>選択の精度が上がる</a:t>
            </a:r>
            <a:endParaRPr lang="en-US" altLang="ja-JP" sz="2800" dirty="0"/>
          </a:p>
        </p:txBody>
      </p:sp>
      <p:sp>
        <p:nvSpPr>
          <p:cNvPr id="96" name="下矢印 72">
            <a:extLst>
              <a:ext uri="{FF2B5EF4-FFF2-40B4-BE49-F238E27FC236}">
                <a16:creationId xmlns:a16="http://schemas.microsoft.com/office/drawing/2014/main" xmlns="" id="{9D5C5BD4-0A69-4FC6-AE18-E01F50F89DDF}"/>
              </a:ext>
            </a:extLst>
          </p:cNvPr>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473434" y="923933"/>
            <a:ext cx="8095800"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a:t>
            </a:r>
            <a:r>
              <a:rPr lang="ja-JP" altLang="en-US" dirty="0">
                <a:solidFill>
                  <a:srgbClr val="FF0000"/>
                </a:solidFill>
              </a:rPr>
              <a:t>勝率が高そう</a:t>
            </a:r>
            <a:r>
              <a:rPr lang="ja-JP" altLang="en-US" dirty="0"/>
              <a:t>な操作を選択する</a:t>
            </a:r>
          </a:p>
        </p:txBody>
      </p:sp>
      <p:sp>
        <p:nvSpPr>
          <p:cNvPr id="98" name="テキスト ボックス 97"/>
          <p:cNvSpPr txBox="1"/>
          <p:nvPr/>
        </p:nvSpPr>
        <p:spPr>
          <a:xfrm>
            <a:off x="4769403" y="4272157"/>
            <a:ext cx="2969083" cy="400110"/>
          </a:xfrm>
          <a:prstGeom prst="rect">
            <a:avLst/>
          </a:prstGeom>
          <a:noFill/>
        </p:spPr>
        <p:txBody>
          <a:bodyPr wrap="none" rtlCol="0">
            <a:spAutoFit/>
          </a:bodyPr>
          <a:lstStyle/>
          <a:p>
            <a:r>
              <a:rPr kumimoji="1" lang="ja-JP" altLang="en-US" sz="2000" dirty="0"/>
              <a:t>プレイアウトで求めた勝率</a:t>
            </a:r>
          </a:p>
        </p:txBody>
      </p:sp>
      <mc:AlternateContent xmlns:mc="http://schemas.openxmlformats.org/markup-compatibility/2006" xmlns:a14="http://schemas.microsoft.com/office/drawing/2010/main">
        <mc:Choice Requires="a14">
          <p:sp>
            <p:nvSpPr>
              <p:cNvPr id="99" name="角丸四角形吹き出し 98"/>
              <p:cNvSpPr/>
              <p:nvPr/>
            </p:nvSpPr>
            <p:spPr>
              <a:xfrm>
                <a:off x="5247399" y="5713732"/>
                <a:ext cx="3847802" cy="747459"/>
              </a:xfrm>
              <a:prstGeom prst="wedgeRoundRectCallout">
                <a:avLst>
                  <a:gd name="adj1" fmla="val -50160"/>
                  <a:gd name="adj2" fmla="val 5729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ja-JP" b="1" i="1" smtClean="0">
                              <a:latin typeface="Cambria Math" panose="02040503050406030204" pitchFamily="18" charset="0"/>
                            </a:rPr>
                          </m:ctrlPr>
                        </m:fPr>
                        <m:num>
                          <m:r>
                            <a:rPr lang="ja-JP" altLang="en-US" b="1" i="1">
                              <a:solidFill>
                                <a:srgbClr val="FF0000"/>
                              </a:solidFill>
                              <a:latin typeface="Cambria Math" panose="02040503050406030204" pitchFamily="18" charset="0"/>
                            </a:rPr>
                            <m:t>勝利した盤面の数</m:t>
                          </m:r>
                        </m:num>
                        <m:den>
                          <m:r>
                            <a:rPr lang="ja-JP" altLang="en-US" b="1" i="1">
                              <a:solidFill>
                                <a:srgbClr val="002060"/>
                              </a:solidFill>
                              <a:latin typeface="Cambria Math" panose="02040503050406030204" pitchFamily="18" charset="0"/>
                            </a:rPr>
                            <m:t>次の操作以降の全ての終了盤面の数</m:t>
                          </m:r>
                        </m:den>
                      </m:f>
                    </m:oMath>
                  </m:oMathPara>
                </a14:m>
                <a:endParaRPr kumimoji="1" lang="ja-JP" altLang="en-US" b="1" dirty="0"/>
              </a:p>
            </p:txBody>
          </p:sp>
        </mc:Choice>
        <mc:Fallback xmlns="">
          <p:sp>
            <p:nvSpPr>
              <p:cNvPr id="99" name="角丸四角形吹き出し 98"/>
              <p:cNvSpPr>
                <a:spLocks noRot="1" noChangeAspect="1" noMove="1" noResize="1" noEditPoints="1" noAdjustHandles="1" noChangeArrowheads="1" noChangeShapeType="1" noTextEdit="1"/>
              </p:cNvSpPr>
              <p:nvPr/>
            </p:nvSpPr>
            <p:spPr>
              <a:xfrm>
                <a:off x="5247399" y="5713732"/>
                <a:ext cx="3847802" cy="747459"/>
              </a:xfrm>
              <a:prstGeom prst="wedgeRoundRectCallout">
                <a:avLst>
                  <a:gd name="adj1" fmla="val -50160"/>
                  <a:gd name="adj2" fmla="val 57294"/>
                  <a:gd name="adj3" fmla="val 16667"/>
                </a:avLst>
              </a:prstGeom>
              <a:blipFill rotWithShape="0">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959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6"/>
            <a:ext cx="7649832" cy="1522830"/>
          </a:xfrm>
        </p:spPr>
        <p:txBody>
          <a:bodyPr>
            <a:norm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種類の初期盤面に対して先手後手を交代して</a:t>
            </a:r>
            <a:r>
              <a:rPr kumimoji="1" lang="en-US" altLang="ja-JP" dirty="0"/>
              <a:t>1000</a:t>
            </a:r>
            <a:r>
              <a:rPr kumimoji="1" lang="ja-JP" altLang="en-US" dirty="0" smtClean="0"/>
              <a:t>回ずつ対戦</a:t>
            </a:r>
            <a:r>
              <a:rPr kumimoji="1" lang="ja-JP" altLang="en-US" dirty="0"/>
              <a:t>を行い，</a:t>
            </a:r>
            <a:r>
              <a:rPr kumimoji="1" lang="ja-JP" altLang="en-US" dirty="0">
                <a:solidFill>
                  <a:srgbClr val="FF0000"/>
                </a:solidFill>
              </a:rPr>
              <a:t>モンテカルロ法の勝率</a:t>
            </a:r>
            <a:r>
              <a:rPr kumimoji="1" lang="ja-JP" altLang="en-US" dirty="0"/>
              <a:t>を</a:t>
            </a:r>
            <a:r>
              <a:rPr kumimoji="1" lang="ja-JP" altLang="en-US" dirty="0" smtClean="0"/>
              <a:t>求めた．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mc:AlternateContent xmlns:mc="http://schemas.openxmlformats.org/markup-compatibility/2006">
        <mc:Choice xmlns:a14="http://schemas.microsoft.com/office/drawing/2010/main"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手読みに対するモンテカルロ法の勝率は収束していた</a:t>
            </a:r>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7" name="グラフ 16"/>
          <p:cNvGraphicFramePr>
            <a:graphicFrameLocks/>
          </p:cNvGraphicFramePr>
          <p:nvPr>
            <p:extLst>
              <p:ext uri="{D42A27DB-BD31-4B8C-83A1-F6EECF244321}">
                <p14:modId xmlns:p14="http://schemas.microsoft.com/office/powerpoint/2010/main" val="2401011550"/>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sp>
        <p:nvSpPr>
          <p:cNvPr id="6" name="コンテンツ プレースホルダー 2"/>
          <p:cNvSpPr>
            <a:spLocks noGrp="1"/>
          </p:cNvSpPr>
          <p:nvPr>
            <p:ph idx="1"/>
          </p:nvPr>
        </p:nvSpPr>
        <p:spPr>
          <a:xfrm>
            <a:off x="822959" y="758816"/>
            <a:ext cx="7543801" cy="875431"/>
          </a:xfrm>
        </p:spPr>
        <p:txBody>
          <a:bodyPr>
            <a:normAutofit/>
          </a:bodyPr>
          <a:lstStyle/>
          <a:p>
            <a:pPr marL="457200" indent="-457200">
              <a:buFont typeface="Arial" panose="020B0604020202020204" pitchFamily="34" charset="0"/>
              <a:buChar char="•"/>
            </a:pPr>
            <a:r>
              <a:rPr lang="ja-JP" altLang="en-US" dirty="0"/>
              <a:t>プレイアウト数</a:t>
            </a:r>
            <a:r>
              <a:rPr lang="en-US" altLang="ja-JP" dirty="0"/>
              <a:t>50</a:t>
            </a:r>
            <a:r>
              <a:rPr lang="ja-JP" altLang="en-US" dirty="0"/>
              <a:t>回から</a:t>
            </a:r>
            <a:r>
              <a:rPr lang="en-US" altLang="ja-JP" dirty="0"/>
              <a:t>400</a:t>
            </a:r>
            <a:r>
              <a:rPr lang="ja-JP" altLang="en-US" dirty="0"/>
              <a:t>回にかけては，勝率が急激に増加していた</a:t>
            </a:r>
          </a:p>
          <a:p>
            <a:endParaRPr kumimoji="1"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選択の精度が上がっていき</a:t>
            </a:r>
            <a:r>
              <a:rPr lang="ja-JP" altLang="en-US" dirty="0" smtClean="0"/>
              <a:t>，</a:t>
            </a:r>
            <a:r>
              <a:rPr lang="ja-JP" altLang="en-US" dirty="0" smtClean="0">
                <a:solidFill>
                  <a:srgbClr val="FF0000"/>
                </a:solidFill>
              </a:rPr>
              <a:t>実際の勝率が</a:t>
            </a:r>
            <a:r>
              <a:rPr lang="ja-JP" altLang="en-US" dirty="0">
                <a:solidFill>
                  <a:srgbClr val="FF0000"/>
                </a:solidFill>
              </a:rPr>
              <a:t>高い操作</a:t>
            </a:r>
            <a:r>
              <a:rPr lang="ja-JP" altLang="en-US" dirty="0"/>
              <a:t>を選べるようになって</a:t>
            </a:r>
            <a:r>
              <a:rPr lang="ja-JP" altLang="en-US" dirty="0" smtClean="0"/>
              <a:t>いった．</a:t>
            </a:r>
            <a:endParaRPr lang="ja-JP" altLang="en-US" dirty="0"/>
          </a:p>
        </p:txBody>
      </p:sp>
      <p:sp>
        <p:nvSpPr>
          <p:cNvPr id="15"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254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smtClean="0"/>
              <a:t>手読みに</a:t>
            </a:r>
            <a:r>
              <a:rPr lang="ja-JP" altLang="en-US" dirty="0"/>
              <a:t>対するモンテカルロ法の勝率は収束していた</a:t>
            </a:r>
          </a:p>
          <a:p>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6" name="テキスト ボックス 15"/>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7" name="グラフ 16"/>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直線コネクタ 4"/>
          <p:cNvCxnSpPr/>
          <p:nvPr/>
        </p:nvCxnSpPr>
        <p:spPr>
          <a:xfrm>
            <a:off x="3356043" y="3185378"/>
            <a:ext cx="0" cy="2771533"/>
          </a:xfrm>
          <a:prstGeom prst="line">
            <a:avLst/>
          </a:prstGeom>
          <a:ln>
            <a:solidFill>
              <a:schemeClr val="accent6"/>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p:nvPr/>
        </p:nvCxnSpPr>
        <p:spPr>
          <a:xfrm flipV="1">
            <a:off x="2293692" y="3784060"/>
            <a:ext cx="595423" cy="1157591"/>
          </a:xfrm>
          <a:prstGeom prst="line">
            <a:avLst/>
          </a:prstGeom>
          <a:ln w="38100">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998199" cy="941407"/>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プレイアウト数が十分になったため，</a:t>
            </a:r>
            <a:endParaRPr lang="en-US" altLang="ja-JP" dirty="0"/>
          </a:p>
          <a:p>
            <a:r>
              <a:rPr lang="ja-JP" altLang="en-US" dirty="0"/>
              <a:t>安定して</a:t>
            </a:r>
            <a:r>
              <a:rPr lang="ja-JP" altLang="en-US" dirty="0">
                <a:solidFill>
                  <a:srgbClr val="FF0000"/>
                </a:solidFill>
              </a:rPr>
              <a:t>実際の勝率が高い操作</a:t>
            </a:r>
            <a:r>
              <a:rPr lang="ja-JP" altLang="en-US" dirty="0"/>
              <a:t>を選べるようになった</a:t>
            </a:r>
          </a:p>
        </p:txBody>
      </p:sp>
      <p:cxnSp>
        <p:nvCxnSpPr>
          <p:cNvPr id="20" name="直線コネクタ 19"/>
          <p:cNvCxnSpPr/>
          <p:nvPr/>
        </p:nvCxnSpPr>
        <p:spPr>
          <a:xfrm>
            <a:off x="2273076" y="3897313"/>
            <a:ext cx="5220000"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5510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sp>
        <p:nvSpPr>
          <p:cNvPr id="25"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考えられる原因</a:t>
            </a:r>
            <a:endParaRPr lang="en-US" altLang="ja-JP" dirty="0" smtClean="0"/>
          </a:p>
          <a:p>
            <a:pPr marL="514350" indent="-514350">
              <a:buFont typeface="+mj-lt"/>
              <a:buAutoNum type="arabicPeriod"/>
            </a:pPr>
            <a:r>
              <a:rPr lang="ja-JP" altLang="en-US" dirty="0" smtClean="0"/>
              <a:t>二人用</a:t>
            </a:r>
            <a:r>
              <a:rPr lang="en-US" altLang="ja-JP" dirty="0" smtClean="0"/>
              <a:t>Flood-It</a:t>
            </a:r>
            <a:r>
              <a:rPr lang="ja-JP" altLang="en-US" dirty="0" smtClean="0"/>
              <a:t>の特徴によるもの</a:t>
            </a:r>
            <a:endParaRPr lang="en-US" altLang="ja-JP" dirty="0" smtClean="0"/>
          </a:p>
          <a:p>
            <a:pPr marL="514350" indent="-514350">
              <a:buFont typeface="+mj-lt"/>
              <a:buAutoNum type="arabicPeriod"/>
            </a:pPr>
            <a:r>
              <a:rPr lang="ja-JP" altLang="en-US" dirty="0" smtClean="0"/>
              <a:t>モンテカルロ法の特徴によるもの</a:t>
            </a:r>
            <a:r>
              <a:rPr lang="ja-JP" altLang="en-US" dirty="0"/>
              <a:t>　</a:t>
            </a:r>
            <a:endParaRPr lang="en-US" altLang="ja-JP" dirty="0"/>
          </a:p>
        </p:txBody>
      </p:sp>
      <p:sp>
        <p:nvSpPr>
          <p:cNvPr id="7" name="コンテンツ プレースホルダー 2"/>
          <p:cNvSpPr>
            <a:spLocks noGrp="1"/>
          </p:cNvSpPr>
          <p:nvPr>
            <p:ph idx="1"/>
          </p:nvPr>
        </p:nvSpPr>
        <p:spPr>
          <a:xfrm>
            <a:off x="822959" y="758816"/>
            <a:ext cx="8038938" cy="875431"/>
          </a:xfrm>
        </p:spPr>
        <p:txBody>
          <a:bodyPr>
            <a:normAutofit/>
          </a:body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smtClean="0"/>
              <a:t>手読みに</a:t>
            </a:r>
            <a:r>
              <a:rPr lang="ja-JP" altLang="en-US" dirty="0"/>
              <a:t>対するモンテカルロ法の勝率は</a:t>
            </a:r>
            <a:r>
              <a:rPr lang="ja-JP" altLang="en-US" u="sng" dirty="0"/>
              <a:t>収束していた</a:t>
            </a:r>
          </a:p>
          <a:p>
            <a:endParaRPr kumimoji="1" lang="ja-JP" altLang="en-US" dirty="0"/>
          </a:p>
        </p:txBody>
      </p:sp>
    </p:spTree>
    <p:extLst>
      <p:ext uri="{BB962C8B-B14F-4D97-AF65-F5344CB8AC3E}">
        <p14:creationId xmlns:p14="http://schemas.microsoft.com/office/powerpoint/2010/main" val="21999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1">
                                            <p:txEl>
                                              <p:pRg st="1" end="1"/>
                                            </p:txEl>
                                          </p:spTgt>
                                        </p:tgtEl>
                                        <p:attrNameLst>
                                          <p:attrName>style.color</p:attrName>
                                        </p:attrNameLst>
                                      </p:cBhvr>
                                      <p:to>
                                        <a:srgbClr val="FF0000"/>
                                      </p:to>
                                    </p:animClr>
                                    <p:animClr clrSpc="rgb" dir="cw">
                                      <p:cBhvr>
                                        <p:cTn id="7" dur="500" fill="hold"/>
                                        <p:tgtEl>
                                          <p:spTgt spid="31">
                                            <p:txEl>
                                              <p:pRg st="1" end="1"/>
                                            </p:txEl>
                                          </p:spTgt>
                                        </p:tgtEl>
                                        <p:attrNameLst>
                                          <p:attrName>fillcolor</p:attrName>
                                        </p:attrNameLst>
                                      </p:cBhvr>
                                      <p:to>
                                        <a:srgbClr val="FF0000"/>
                                      </p:to>
                                    </p:animClr>
                                    <p:set>
                                      <p:cBhvr>
                                        <p:cTn id="8" dur="500" fill="hold"/>
                                        <p:tgtEl>
                                          <p:spTgt spid="31">
                                            <p:txEl>
                                              <p:pRg st="1" end="1"/>
                                            </p:txEl>
                                          </p:spTgt>
                                        </p:tgtEl>
                                        <p:attrNameLst>
                                          <p:attrName>fill.type</p:attrName>
                                        </p:attrNameLst>
                                      </p:cBhvr>
                                      <p:to>
                                        <p:strVal val="solid"/>
                                      </p:to>
                                    </p:set>
                                    <p:set>
                                      <p:cBhvr>
                                        <p:cTn id="9" dur="500" fill="hold"/>
                                        <p:tgtEl>
                                          <p:spTgt spid="31">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同じグリッドでも，操作の仕方によって回数が</a:t>
            </a:r>
            <a:r>
              <a:rPr lang="ja-JP" altLang="en-US" dirty="0" smtClean="0"/>
              <a:t>変わる．</a:t>
            </a:r>
            <a:endParaRPr lang="en-US" altLang="ja-JP" dirty="0"/>
          </a:p>
          <a:p>
            <a:pPr marL="0" indent="0">
              <a:buNone/>
            </a:pPr>
            <a:r>
              <a:rPr lang="ja-JP" altLang="en-US" dirty="0"/>
              <a:t>　→最小の回数を求めたい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sp>
        <p:nvSpPr>
          <p:cNvPr id="31" name="コンテンツ プレースホルダー 2"/>
          <p:cNvSpPr txBox="1">
            <a:spLocks/>
          </p:cNvSpPr>
          <p:nvPr/>
        </p:nvSpPr>
        <p:spPr>
          <a:xfrm>
            <a:off x="822961" y="777399"/>
            <a:ext cx="6830906"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a:t>
            </a:r>
            <a:r>
              <a:rPr lang="ja-JP" altLang="en-US" dirty="0" smtClean="0"/>
              <a:t>もの</a:t>
            </a:r>
            <a:endParaRPr lang="en-US" altLang="ja-JP" dirty="0"/>
          </a:p>
          <a:p>
            <a:endParaRPr lang="ja-JP" altLang="en-US" dirty="0"/>
          </a:p>
        </p:txBody>
      </p:sp>
      <p:sp>
        <p:nvSpPr>
          <p:cNvPr id="3" name="正方形/長方形 2"/>
          <p:cNvSpPr/>
          <p:nvPr/>
        </p:nvSpPr>
        <p:spPr>
          <a:xfrm>
            <a:off x="917583" y="1385251"/>
            <a:ext cx="6736284" cy="954107"/>
          </a:xfrm>
          <a:prstGeom prst="rect">
            <a:avLst/>
          </a:prstGeom>
        </p:spPr>
        <p:txBody>
          <a:bodyPr wrap="square">
            <a:noAutofit/>
          </a:bodyPr>
          <a:lstStyle/>
          <a:p>
            <a:r>
              <a:rPr lang="ja-JP" altLang="en-US" sz="2800" dirty="0" smtClean="0"/>
              <a:t>初期盤面により，先手と後手に有利不利が</a:t>
            </a:r>
            <a:endParaRPr lang="en-US" altLang="ja-JP" sz="2800" dirty="0" smtClean="0"/>
          </a:p>
          <a:p>
            <a:r>
              <a:rPr lang="ja-JP" altLang="en-US" sz="2800" dirty="0" smtClean="0"/>
              <a:t>存在している場合がある</a:t>
            </a:r>
            <a:endParaRPr lang="en-US" altLang="ja-JP" sz="2800" dirty="0"/>
          </a:p>
        </p:txBody>
      </p:sp>
      <p:sp>
        <p:nvSpPr>
          <p:cNvPr id="8" name="正方形/長方形 7"/>
          <p:cNvSpPr/>
          <p:nvPr/>
        </p:nvSpPr>
        <p:spPr>
          <a:xfrm>
            <a:off x="917583" y="2424426"/>
            <a:ext cx="7041084" cy="523220"/>
          </a:xfrm>
          <a:prstGeom prst="rect">
            <a:avLst/>
          </a:prstGeom>
        </p:spPr>
        <p:txBody>
          <a:bodyPr wrap="square">
            <a:spAutoFit/>
          </a:bodyPr>
          <a:lstStyle/>
          <a:p>
            <a:r>
              <a:rPr lang="ja-JP" altLang="en-US" sz="2800" dirty="0" smtClean="0">
                <a:solidFill>
                  <a:srgbClr val="FF0000"/>
                </a:solidFill>
              </a:rPr>
              <a:t>初期盤面に勝敗が依存している可能性がある</a:t>
            </a:r>
            <a:endParaRPr lang="en-US" altLang="ja-JP" sz="2800" dirty="0">
              <a:solidFill>
                <a:srgbClr val="FF0000"/>
              </a:solidFill>
            </a:endParaRPr>
          </a:p>
        </p:txBody>
      </p:sp>
      <p:grpSp>
        <p:nvGrpSpPr>
          <p:cNvPr id="9" name="グループ化 8"/>
          <p:cNvGrpSpPr/>
          <p:nvPr/>
        </p:nvGrpSpPr>
        <p:grpSpPr>
          <a:xfrm>
            <a:off x="6094166" y="3344157"/>
            <a:ext cx="2779233" cy="2728041"/>
            <a:chOff x="5714255" y="3268991"/>
            <a:chExt cx="3240000" cy="3240828"/>
          </a:xfrm>
        </p:grpSpPr>
        <p:sp>
          <p:nvSpPr>
            <p:cNvPr id="10" name="正方形/長方形 9">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7" name="正方形/長方形 36"/>
          <p:cNvSpPr/>
          <p:nvPr/>
        </p:nvSpPr>
        <p:spPr>
          <a:xfrm>
            <a:off x="6534229" y="6094446"/>
            <a:ext cx="1899105" cy="523220"/>
          </a:xfrm>
          <a:prstGeom prst="rect">
            <a:avLst/>
          </a:prstGeom>
        </p:spPr>
        <p:txBody>
          <a:bodyPr wrap="square">
            <a:spAutoFit/>
          </a:bodyPr>
          <a:lstStyle/>
          <a:p>
            <a:r>
              <a:rPr lang="ja-JP" altLang="en-US" sz="2800" dirty="0" smtClean="0">
                <a:solidFill>
                  <a:srgbClr val="7030A0"/>
                </a:solidFill>
              </a:rPr>
              <a:t>偏った盤面</a:t>
            </a:r>
            <a:endParaRPr lang="en-US" altLang="ja-JP" sz="2800" dirty="0">
              <a:solidFill>
                <a:srgbClr val="7030A0"/>
              </a:solidFill>
            </a:endParaRPr>
          </a:p>
        </p:txBody>
      </p:sp>
      <p:sp>
        <p:nvSpPr>
          <p:cNvPr id="38"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560930" y="3301648"/>
            <a:ext cx="5417453" cy="3556352"/>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それぞれの盤面に</a:t>
            </a:r>
            <a:r>
              <a:rPr lang="ja-JP" altLang="en-US" dirty="0" smtClean="0"/>
              <a:t>対してランダム</a:t>
            </a:r>
            <a:r>
              <a:rPr lang="ja-JP" altLang="en-US" dirty="0"/>
              <a:t>な操作をする</a:t>
            </a:r>
            <a:r>
              <a:rPr lang="ja-JP" altLang="en-US" dirty="0" smtClean="0"/>
              <a:t>プレイヤー同士</a:t>
            </a:r>
            <a:r>
              <a:rPr lang="ja-JP" altLang="en-US" dirty="0"/>
              <a:t>で</a:t>
            </a:r>
            <a:r>
              <a:rPr lang="en-US" altLang="ja-JP" dirty="0"/>
              <a:t>1000</a:t>
            </a:r>
            <a:r>
              <a:rPr lang="ja-JP" altLang="en-US" dirty="0"/>
              <a:t>回対戦を行い，</a:t>
            </a:r>
            <a:endParaRPr lang="en-US" altLang="ja-JP" dirty="0"/>
          </a:p>
          <a:p>
            <a:r>
              <a:rPr lang="ja-JP" altLang="en-US" dirty="0"/>
              <a:t>先手または後手の勝率</a:t>
            </a:r>
            <a:r>
              <a:rPr lang="ja-JP" altLang="en-US" dirty="0" smtClean="0"/>
              <a:t>が</a:t>
            </a:r>
            <a:r>
              <a:rPr lang="en-US" altLang="ja-JP" dirty="0" smtClean="0"/>
              <a:t>6</a:t>
            </a:r>
            <a:r>
              <a:rPr lang="ja-JP" altLang="en-US" dirty="0"/>
              <a:t>割</a:t>
            </a:r>
            <a:r>
              <a:rPr lang="ja-JP" altLang="en-US" dirty="0" smtClean="0"/>
              <a:t>を</a:t>
            </a:r>
            <a:r>
              <a:rPr lang="ja-JP" altLang="en-US" dirty="0"/>
              <a:t>　</a:t>
            </a:r>
            <a:r>
              <a:rPr lang="ja-JP" altLang="en-US" dirty="0" smtClean="0"/>
              <a:t>　</a:t>
            </a:r>
            <a:r>
              <a:rPr lang="ja-JP" altLang="en-US" dirty="0" smtClean="0"/>
              <a:t>越えた盤面</a:t>
            </a:r>
            <a:r>
              <a:rPr lang="ja-JP" altLang="en-US" dirty="0" smtClean="0"/>
              <a:t>を</a:t>
            </a:r>
            <a:r>
              <a:rPr lang="ja-JP" altLang="en-US" dirty="0" smtClean="0">
                <a:solidFill>
                  <a:srgbClr val="7030A0"/>
                </a:solidFill>
              </a:rPr>
              <a:t>偏った盤面</a:t>
            </a:r>
            <a:r>
              <a:rPr lang="ja-JP" altLang="en-US" dirty="0" smtClean="0"/>
              <a:t>とし，</a:t>
            </a:r>
            <a:endParaRPr lang="en-US" altLang="ja-JP" dirty="0" smtClean="0"/>
          </a:p>
          <a:p>
            <a:r>
              <a:rPr lang="ja-JP" altLang="en-US" dirty="0" smtClean="0"/>
              <a:t>偏った盤面を取り除いた</a:t>
            </a:r>
            <a:r>
              <a:rPr lang="ja-JP" altLang="en-US" dirty="0" smtClean="0"/>
              <a:t>場合の</a:t>
            </a:r>
            <a:endParaRPr lang="en-US" altLang="ja-JP" dirty="0" smtClean="0"/>
          </a:p>
          <a:p>
            <a:r>
              <a:rPr lang="ja-JP" altLang="en-US" dirty="0" smtClean="0"/>
              <a:t>モンテカルロ法の</a:t>
            </a:r>
            <a:r>
              <a:rPr lang="ja-JP" altLang="en-US" dirty="0" smtClean="0"/>
              <a:t>勝率を求めた．</a:t>
            </a:r>
            <a:endParaRPr lang="en-US" altLang="ja-JP" dirty="0"/>
          </a:p>
        </p:txBody>
      </p:sp>
    </p:spTree>
    <p:extLst>
      <p:ext uri="{BB962C8B-B14F-4D97-AF65-F5344CB8AC3E}">
        <p14:creationId xmlns:p14="http://schemas.microsoft.com/office/powerpoint/2010/main" val="335978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37" grpId="0"/>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6968294" cy="99092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dirty="0"/>
              <a:t>8</a:t>
            </a:r>
            <a:r>
              <a:rPr lang="ja-JP" altLang="en-US" dirty="0"/>
              <a:t>割程度に収束した．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20"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293808" y="1860992"/>
            <a:ext cx="7220959" cy="57631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初期盤面による勝敗への影響があった</a:t>
            </a:r>
            <a:endParaRPr lang="ja-JP" altLang="en-US" dirty="0"/>
          </a:p>
        </p:txBody>
      </p:sp>
    </p:spTree>
    <p:extLst>
      <p:ext uri="{BB962C8B-B14F-4D97-AF65-F5344CB8AC3E}">
        <p14:creationId xmlns:p14="http://schemas.microsoft.com/office/powerpoint/2010/main" val="285741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2"/>
          <p:cNvSpPr txBox="1">
            <a:spLocks/>
          </p:cNvSpPr>
          <p:nvPr/>
        </p:nvSpPr>
        <p:spPr>
          <a:xfrm>
            <a:off x="822960" y="770064"/>
            <a:ext cx="8048665"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a:t>プレイアウト数が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a:t>手読みに対するモンテカルロ法の勝率は</a:t>
            </a:r>
            <a:r>
              <a:rPr lang="ja-JP" altLang="en-US" u="sng" dirty="0"/>
              <a:t>収束していた</a:t>
            </a:r>
          </a:p>
        </p:txBody>
      </p:sp>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sp>
        <p:nvSpPr>
          <p:cNvPr id="25"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2252081"/>
            <a:ext cx="6925423"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31" name="コンテンツ プレースホルダー 2"/>
          <p:cNvSpPr txBox="1">
            <a:spLocks/>
          </p:cNvSpPr>
          <p:nvPr/>
        </p:nvSpPr>
        <p:spPr>
          <a:xfrm>
            <a:off x="822959" y="1814365"/>
            <a:ext cx="8048665" cy="1606168"/>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考えられる原因</a:t>
            </a:r>
            <a:endParaRPr lang="en-US" altLang="ja-JP" dirty="0"/>
          </a:p>
          <a:p>
            <a:pPr marL="514350" indent="-514350">
              <a:buFont typeface="+mj-lt"/>
              <a:buAutoNum type="arabicPeriod"/>
            </a:pPr>
            <a:r>
              <a:rPr lang="ja-JP" altLang="en-US" dirty="0" smtClean="0">
                <a:solidFill>
                  <a:schemeClr val="bg1">
                    <a:lumMod val="65000"/>
                  </a:schemeClr>
                </a:solidFill>
              </a:rPr>
              <a:t>二人用</a:t>
            </a:r>
            <a:r>
              <a:rPr lang="en-US" altLang="ja-JP" dirty="0" smtClean="0">
                <a:solidFill>
                  <a:schemeClr val="bg1">
                    <a:lumMod val="65000"/>
                  </a:schemeClr>
                </a:solidFill>
              </a:rPr>
              <a:t>Flood-It</a:t>
            </a:r>
            <a:r>
              <a:rPr lang="ja-JP" altLang="en-US" dirty="0" smtClean="0">
                <a:solidFill>
                  <a:schemeClr val="bg1">
                    <a:lumMod val="65000"/>
                  </a:schemeClr>
                </a:solidFill>
              </a:rPr>
              <a:t>の特徴によるもの</a:t>
            </a:r>
            <a:endParaRPr lang="en-US" altLang="ja-JP" dirty="0" smtClean="0">
              <a:solidFill>
                <a:schemeClr val="bg1">
                  <a:lumMod val="65000"/>
                </a:schemeClr>
              </a:solidFill>
            </a:endParaRPr>
          </a:p>
          <a:p>
            <a:pPr marL="514350" indent="-514350">
              <a:buFont typeface="+mj-lt"/>
              <a:buAutoNum type="arabicPeriod"/>
            </a:pPr>
            <a:r>
              <a:rPr lang="ja-JP" altLang="en-US" dirty="0"/>
              <a:t>モンテカルロ法</a:t>
            </a:r>
            <a:r>
              <a:rPr lang="ja-JP" altLang="en-US" dirty="0" smtClean="0"/>
              <a:t>の特徴によるもの</a:t>
            </a:r>
            <a:r>
              <a:rPr lang="ja-JP" altLang="en-US" dirty="0"/>
              <a:t>　</a:t>
            </a:r>
            <a:endParaRPr lang="en-US" altLang="ja-JP" dirty="0"/>
          </a:p>
        </p:txBody>
      </p:sp>
      <mc:AlternateContent xmlns:mc="http://schemas.openxmlformats.org/markup-compatibility/2006" xmlns:a14="http://schemas.microsoft.com/office/drawing/2010/main">
        <mc:Choice Requires="a14">
          <p:sp>
            <p:nvSpPr>
              <p:cNvPr id="7" name="角丸四角形吹き出し 39">
                <a:extLst>
                  <a:ext uri="{FF2B5EF4-FFF2-40B4-BE49-F238E27FC236}">
                    <a16:creationId xmlns:a16="http://schemas.microsoft.com/office/drawing/2014/main" xmlns="" id="{BB9F6049-A159-4E5F-B2AC-2F4A5EC8AE5C}"/>
                  </a:ext>
                </a:extLst>
              </p:cNvPr>
              <p:cNvSpPr/>
              <p:nvPr/>
            </p:nvSpPr>
            <p:spPr>
              <a:xfrm>
                <a:off x="1145801" y="3662776"/>
                <a:ext cx="7615022" cy="2222458"/>
              </a:xfrm>
              <a:prstGeom prst="wedgeRoundRectCallout">
                <a:avLst>
                  <a:gd name="adj1" fmla="val -34226"/>
                  <a:gd name="adj2" fmla="val -7070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f>
                      <m:fPr>
                        <m:ctrlPr>
                          <a:rPr lang="en-US" altLang="ja-JP" sz="2800" i="1" smtClean="0">
                            <a:latin typeface="Cambria Math" panose="02040503050406030204" pitchFamily="18" charset="0"/>
                          </a:rPr>
                        </m:ctrlPr>
                      </m:fPr>
                      <m:num>
                        <m:r>
                          <a:rPr lang="ja-JP" altLang="en-US" sz="2800" i="1">
                            <a:solidFill>
                              <a:srgbClr val="FF0000"/>
                            </a:solidFill>
                            <a:latin typeface="Cambria Math" panose="02040503050406030204" pitchFamily="18" charset="0"/>
                          </a:rPr>
                          <m:t>勝利した盤面の数</m:t>
                        </m:r>
                      </m:num>
                      <m:den>
                        <m:r>
                          <a:rPr lang="ja-JP" altLang="en-US" sz="2800" i="1">
                            <a:solidFill>
                              <a:srgbClr val="002060"/>
                            </a:solidFill>
                            <a:latin typeface="Cambria Math" panose="02040503050406030204" pitchFamily="18" charset="0"/>
                          </a:rPr>
                          <m:t>次の操作以降の全ての終了盤面の数</m:t>
                        </m:r>
                      </m:den>
                    </m:f>
                  </m:oMath>
                </a14:m>
                <a:r>
                  <a:rPr kumimoji="1" lang="ja-JP" altLang="en-US" sz="2800" dirty="0"/>
                  <a:t>が高い</a:t>
                </a:r>
                <a:r>
                  <a:rPr kumimoji="1" lang="ja-JP" altLang="en-US" sz="2800" dirty="0" smtClean="0"/>
                  <a:t>手</a:t>
                </a:r>
                <a:endParaRPr kumimoji="1" lang="en-US" altLang="ja-JP" sz="2800" dirty="0" smtClean="0"/>
              </a:p>
              <a:p>
                <a:pPr algn="ctr"/>
                <a:endParaRPr kumimoji="1" lang="en-US" altLang="ja-JP" sz="2800" dirty="0" smtClean="0"/>
              </a:p>
              <a:p>
                <a:pPr algn="ctr"/>
                <a:r>
                  <a:rPr kumimoji="1" lang="ja-JP" altLang="en-US" sz="2800" dirty="0" smtClean="0"/>
                  <a:t>が</a:t>
                </a:r>
                <a:r>
                  <a:rPr kumimoji="1" lang="ja-JP" altLang="en-US" sz="2800" dirty="0"/>
                  <a:t>必ずしも良いわけではない</a:t>
                </a:r>
                <a:endParaRPr kumimoji="1" lang="ja-JP" altLang="en-US" dirty="0"/>
              </a:p>
            </p:txBody>
          </p:sp>
        </mc:Choice>
        <mc:Fallback xmlns="">
          <p:sp>
            <p:nvSpPr>
              <p:cNvPr id="7" name="角丸四角形吹き出し 39">
                <a:extLst>
                  <a:ext uri="{FF2B5EF4-FFF2-40B4-BE49-F238E27FC236}">
                    <a16:creationId xmlns:a16="http://schemas.microsoft.com/office/drawing/2014/main" xmlns:a14="http://schemas.microsoft.com/office/drawing/2010/main" xmlns="" id="{BB9F6049-A159-4E5F-B2AC-2F4A5EC8AE5C}"/>
                  </a:ext>
                </a:extLst>
              </p:cNvPr>
              <p:cNvSpPr>
                <a:spLocks noRot="1" noChangeAspect="1" noMove="1" noResize="1" noEditPoints="1" noAdjustHandles="1" noChangeArrowheads="1" noChangeShapeType="1" noTextEdit="1"/>
              </p:cNvSpPr>
              <p:nvPr/>
            </p:nvSpPr>
            <p:spPr>
              <a:xfrm>
                <a:off x="1145801" y="3662776"/>
                <a:ext cx="7615022" cy="2222458"/>
              </a:xfrm>
              <a:prstGeom prst="wedgeRoundRectCallout">
                <a:avLst>
                  <a:gd name="adj1" fmla="val -34226"/>
                  <a:gd name="adj2" fmla="val -70705"/>
                  <a:gd name="adj3" fmla="val 16667"/>
                </a:avLst>
              </a:prstGeom>
              <a:blipFill rotWithShape="0">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7488248" cy="109980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7030A0"/>
                </a:solidFill>
              </a:rPr>
              <a:t>偏った盤面</a:t>
            </a:r>
            <a:r>
              <a:rPr lang="ja-JP" altLang="en-US" dirty="0"/>
              <a:t>での結果を取り除いた場合に，</a:t>
            </a:r>
            <a:endParaRPr lang="en-US" altLang="ja-JP" dirty="0"/>
          </a:p>
          <a:p>
            <a:r>
              <a:rPr lang="ja-JP" altLang="en-US" dirty="0"/>
              <a:t>勝率は</a:t>
            </a:r>
            <a:r>
              <a:rPr lang="en-US" altLang="ja-JP" u="sng" dirty="0"/>
              <a:t>8</a:t>
            </a:r>
            <a:r>
              <a:rPr lang="ja-JP" altLang="en-US" u="sng" dirty="0"/>
              <a:t>割程度</a:t>
            </a:r>
            <a:r>
              <a:rPr lang="ja-JP" altLang="en-US" dirty="0"/>
              <a:t>に収束した．</a:t>
            </a:r>
            <a:endParaRPr lang="en-US" altLang="ja-JP" dirty="0">
              <a:solidFill>
                <a:srgbClr val="FF0000"/>
              </a:solidFill>
            </a:endParaRPr>
          </a:p>
          <a:p>
            <a:endParaRPr lang="ja-JP" altLang="en-US" dirty="0"/>
          </a:p>
        </p:txBody>
      </p:sp>
      <p:sp>
        <p:nvSpPr>
          <p:cNvPr id="3" name="二等辺三角形 2">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7" name="コンテンツ プレースホルダー 2"/>
          <p:cNvSpPr txBox="1">
            <a:spLocks/>
          </p:cNvSpPr>
          <p:nvPr/>
        </p:nvSpPr>
        <p:spPr>
          <a:xfrm>
            <a:off x="822960" y="1877205"/>
            <a:ext cx="7543800" cy="52624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solidFill>
                  <a:srgbClr val="FF0000"/>
                </a:solidFill>
              </a:rPr>
              <a:t>モンテカルロ法は強いのか計算量の観点から評価</a:t>
            </a:r>
            <a:endParaRPr lang="ja-JP" altLang="en-US" dirty="0">
              <a:solidFill>
                <a:srgbClr val="FF0000"/>
              </a:solidFill>
            </a:endParaRPr>
          </a:p>
        </p:txBody>
      </p:sp>
    </p:spTree>
    <p:extLst>
      <p:ext uri="{BB962C8B-B14F-4D97-AF65-F5344CB8AC3E}">
        <p14:creationId xmlns:p14="http://schemas.microsoft.com/office/powerpoint/2010/main" val="298538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smtClean="0"/>
              <a:t>モンテカルロ法の強さの評価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xmlns="" id="{9EC13191-13AB-45F5-979A-130FC0BF3B7F}"/>
                  </a:ext>
                </a:extLst>
              </p:cNvPr>
              <p:cNvSpPr txBox="1"/>
              <p:nvPr/>
            </p:nvSpPr>
            <p:spPr>
              <a:xfrm>
                <a:off x="400826" y="1161141"/>
                <a:ext cx="6152262" cy="954107"/>
              </a:xfrm>
              <a:prstGeom prst="rect">
                <a:avLst/>
              </a:prstGeom>
              <a:noFill/>
              <a:ln w="28575">
                <a:solidFill>
                  <a:srgbClr val="FFC000"/>
                </a:solidFill>
              </a:ln>
            </p:spPr>
            <p:txBody>
              <a:bodyPr wrap="none" rtlCol="0">
                <a:spAutoFit/>
              </a:bodyPr>
              <a:lstStyle/>
              <a:p>
                <a:r>
                  <a:rPr kumimoji="1" lang="en-US" altLang="ja-JP" sz="2800" dirty="0" smtClean="0"/>
                  <a:t>8</a:t>
                </a:r>
                <a:r>
                  <a:rPr kumimoji="1" lang="ja-JP" altLang="en-US" sz="2800" dirty="0"/>
                  <a:t>手読み</a:t>
                </a:r>
                <a:endParaRPr kumimoji="1" lang="en-US" altLang="ja-JP" sz="2800" dirty="0"/>
              </a:p>
              <a:p>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4</m:t>
                        </m:r>
                      </m:e>
                      <m:sup>
                        <m:r>
                          <a:rPr lang="en-US" altLang="ja-JP" sz="2800" b="0" i="1" smtClean="0">
                            <a:latin typeface="Cambria Math" panose="02040503050406030204" pitchFamily="18" charset="0"/>
                          </a:rPr>
                          <m:t>8</m:t>
                        </m:r>
                      </m:sup>
                    </m:sSup>
                    <m:r>
                      <a:rPr lang="en-US" altLang="ja-JP" sz="2800" b="0" i="1" smtClean="0">
                        <a:latin typeface="Cambria Math" panose="02040503050406030204" pitchFamily="18" charset="0"/>
                      </a:rPr>
                      <m:t>=</m:t>
                    </m:r>
                    <m:r>
                      <a:rPr lang="en-US" altLang="ja-JP" sz="2800" b="1" i="1" smtClean="0">
                        <a:solidFill>
                          <a:srgbClr val="FF0000"/>
                        </a:solidFill>
                        <a:latin typeface="Cambria Math" panose="02040503050406030204" pitchFamily="18" charset="0"/>
                      </a:rPr>
                      <m:t>𝟔𝟓𝟓𝟑𝟔</m:t>
                    </m:r>
                  </m:oMath>
                </a14:m>
                <a:r>
                  <a:rPr lang="ja-JP" altLang="en-US" sz="2800" dirty="0" smtClean="0"/>
                  <a:t>の</a:t>
                </a:r>
                <a:r>
                  <a:rPr lang="ja-JP" altLang="en-US" sz="2800" dirty="0"/>
                  <a:t>盤面を読む必要が</a:t>
                </a:r>
                <a:r>
                  <a:rPr lang="ja-JP" altLang="en-US" sz="2800" dirty="0" smtClean="0"/>
                  <a:t>ある．</a:t>
                </a:r>
                <a:endParaRPr lang="en-US" altLang="ja-JP" sz="2800" dirty="0"/>
              </a:p>
            </p:txBody>
          </p:sp>
        </mc:Choice>
        <mc:Fallback xmlns="">
          <p:sp>
            <p:nvSpPr>
              <p:cNvPr id="5" name="テキスト ボックス 4">
                <a:extLst>
                  <a:ext uri="{FF2B5EF4-FFF2-40B4-BE49-F238E27FC236}">
                    <a16:creationId xmlns:a16="http://schemas.microsoft.com/office/drawing/2014/main" xmlns:a14="http://schemas.microsoft.com/office/drawing/2010/main" xmlns="" id="{9EC13191-13AB-45F5-979A-130FC0BF3B7F}"/>
                  </a:ext>
                </a:extLst>
              </p:cNvPr>
              <p:cNvSpPr txBox="1">
                <a:spLocks noRot="1" noChangeAspect="1" noMove="1" noResize="1" noEditPoints="1" noAdjustHandles="1" noChangeArrowheads="1" noChangeShapeType="1" noTextEdit="1"/>
              </p:cNvSpPr>
              <p:nvPr/>
            </p:nvSpPr>
            <p:spPr>
              <a:xfrm>
                <a:off x="400826" y="1161141"/>
                <a:ext cx="6152262" cy="954107"/>
              </a:xfrm>
              <a:prstGeom prst="rect">
                <a:avLst/>
              </a:prstGeom>
              <a:blipFill rotWithShape="0">
                <a:blip r:embed="rId2"/>
                <a:stretch>
                  <a:fillRect l="-1874" t="-6790" r="-493" b="-12346"/>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xmlns="" id="{1AEE1133-C277-41A0-B4B9-AD0643541C33}"/>
                  </a:ext>
                </a:extLst>
              </p:cNvPr>
              <p:cNvSpPr txBox="1"/>
              <p:nvPr/>
            </p:nvSpPr>
            <p:spPr>
              <a:xfrm>
                <a:off x="400826" y="2730814"/>
                <a:ext cx="8342348" cy="3539430"/>
              </a:xfrm>
              <a:prstGeom prst="rect">
                <a:avLst/>
              </a:prstGeom>
              <a:noFill/>
              <a:ln w="38100">
                <a:solidFill>
                  <a:schemeClr val="accent6"/>
                </a:solidFill>
              </a:ln>
            </p:spPr>
            <p:txBody>
              <a:bodyPr wrap="none" rtlCol="0">
                <a:spAutoFit/>
              </a:bodyPr>
              <a:lstStyle/>
              <a:p>
                <a:r>
                  <a:rPr kumimoji="1" lang="ja-JP" altLang="en-US" sz="2800" dirty="0" smtClean="0"/>
                  <a:t>モンテカルロ法プレイアウト</a:t>
                </a:r>
                <a:r>
                  <a:rPr kumimoji="1" lang="en-US" altLang="ja-JP" sz="2800" dirty="0"/>
                  <a:t>750</a:t>
                </a:r>
                <a:r>
                  <a:rPr kumimoji="1" lang="ja-JP" altLang="en-US" sz="2800" dirty="0"/>
                  <a:t>回</a:t>
                </a:r>
                <a:endParaRPr lang="en-US" altLang="ja-JP" sz="2800" i="1" dirty="0">
                  <a:latin typeface="Cambria Math" panose="02040503050406030204" pitchFamily="18" charset="0"/>
                </a:endParaRPr>
              </a:p>
              <a:p>
                <a:r>
                  <a:rPr lang="ja-JP" altLang="en-US" sz="2800" dirty="0">
                    <a:latin typeface="Cambria Math" panose="02040503050406030204" pitchFamily="18" charset="0"/>
                  </a:rPr>
                  <a:t>プレイアウトに必要な盤面の数はゲームの進み具合</a:t>
                </a:r>
                <a:endParaRPr lang="en-US" altLang="ja-JP" sz="2800" dirty="0">
                  <a:latin typeface="Cambria Math" panose="02040503050406030204" pitchFamily="18" charset="0"/>
                </a:endParaRPr>
              </a:p>
              <a:p>
                <a:r>
                  <a:rPr lang="ja-JP" altLang="en-US" sz="2800" b="0" dirty="0">
                    <a:latin typeface="Cambria Math" panose="02040503050406030204" pitchFamily="18" charset="0"/>
                  </a:rPr>
                  <a:t>によって</a:t>
                </a:r>
                <a:r>
                  <a:rPr lang="ja-JP" altLang="en-US" sz="2800" b="0" dirty="0" smtClean="0">
                    <a:latin typeface="Cambria Math" panose="02040503050406030204" pitchFamily="18" charset="0"/>
                  </a:rPr>
                  <a:t>変わる．</a:t>
                </a:r>
                <a:endParaRPr lang="en-US" altLang="ja-JP" sz="2800" dirty="0">
                  <a:latin typeface="Cambria Math" panose="02040503050406030204" pitchFamily="18" charset="0"/>
                </a:endParaRPr>
              </a:p>
              <a:p>
                <a:r>
                  <a:rPr lang="ja-JP" altLang="en-US" sz="2800" dirty="0"/>
                  <a:t>サイズ</a:t>
                </a:r>
                <a14:m>
                  <m:oMath xmlns:m="http://schemas.openxmlformats.org/officeDocument/2006/math">
                    <m:r>
                      <a:rPr lang="en-US" altLang="ja-JP" sz="2800" b="0" i="1" smtClean="0">
                        <a:latin typeface="Cambria Math" panose="02040503050406030204" pitchFamily="18" charset="0"/>
                      </a:rPr>
                      <m:t>30</m:t>
                    </m:r>
                    <m:r>
                      <a:rPr lang="en-US" altLang="ja-JP" sz="2800" b="0" i="1" smtClean="0">
                        <a:latin typeface="Cambria Math" panose="02040503050406030204" pitchFamily="18" charset="0"/>
                        <a:ea typeface="Cambria Math" panose="02040503050406030204" pitchFamily="18" charset="0"/>
                      </a:rPr>
                      <m:t>×30</m:t>
                    </m:r>
                  </m:oMath>
                </a14:m>
                <a:r>
                  <a:rPr lang="ja-JP" altLang="en-US" sz="2800" b="0" dirty="0">
                    <a:latin typeface="Cambria Math" panose="02040503050406030204" pitchFamily="18" charset="0"/>
                  </a:rPr>
                  <a:t>の初期盤面に対してプレイアウト</a:t>
                </a:r>
                <a:r>
                  <a:rPr lang="en-US" altLang="ja-JP" sz="2800" b="0" dirty="0">
                    <a:latin typeface="Cambria Math" panose="02040503050406030204" pitchFamily="18" charset="0"/>
                  </a:rPr>
                  <a:t>1</a:t>
                </a:r>
                <a:r>
                  <a:rPr lang="ja-JP" altLang="en-US" sz="2800" b="0" dirty="0">
                    <a:latin typeface="Cambria Math" panose="02040503050406030204" pitchFamily="18" charset="0"/>
                  </a:rPr>
                  <a:t>回</a:t>
                </a:r>
                <a:r>
                  <a:rPr lang="ja-JP" altLang="en-US" sz="2800" b="0" dirty="0" smtClean="0">
                    <a:latin typeface="Cambria Math" panose="02040503050406030204" pitchFamily="18" charset="0"/>
                  </a:rPr>
                  <a:t>に</a:t>
                </a:r>
                <a:endParaRPr lang="en-US" altLang="ja-JP" sz="2800" b="0" dirty="0" smtClean="0">
                  <a:latin typeface="Cambria Math" panose="02040503050406030204" pitchFamily="18" charset="0"/>
                </a:endParaRPr>
              </a:p>
              <a:p>
                <a:r>
                  <a:rPr lang="ja-JP" altLang="en-US" sz="2800" b="0" dirty="0" smtClean="0">
                    <a:latin typeface="Cambria Math" panose="02040503050406030204" pitchFamily="18" charset="0"/>
                  </a:rPr>
                  <a:t>必要な操作数</a:t>
                </a:r>
                <a:r>
                  <a:rPr lang="ja-JP" altLang="en-US" sz="2800" b="0" dirty="0">
                    <a:latin typeface="Cambria Math" panose="02040503050406030204" pitchFamily="18" charset="0"/>
                  </a:rPr>
                  <a:t>はおよそ</a:t>
                </a:r>
                <a:r>
                  <a:rPr lang="en-US" altLang="ja-JP" sz="2800" b="0" dirty="0">
                    <a:latin typeface="Cambria Math" panose="02040503050406030204" pitchFamily="18" charset="0"/>
                  </a:rPr>
                  <a:t>100</a:t>
                </a:r>
                <a:r>
                  <a:rPr lang="ja-JP" altLang="en-US" sz="2800" b="0" dirty="0" smtClean="0">
                    <a:latin typeface="Cambria Math" panose="02040503050406030204" pitchFamily="18" charset="0"/>
                  </a:rPr>
                  <a:t>回</a:t>
                </a:r>
                <a:endParaRPr lang="en-US" altLang="ja-JP" sz="2800" b="0" dirty="0" smtClean="0">
                  <a:latin typeface="Cambria Math" panose="02040503050406030204" pitchFamily="18" charset="0"/>
                </a:endParaRPr>
              </a:p>
              <a:p>
                <a:r>
                  <a:rPr lang="ja-JP" altLang="en-US" sz="2800" b="0" dirty="0" smtClean="0">
                    <a:latin typeface="Cambria Math" panose="02040503050406030204" pitchFamily="18" charset="0"/>
                  </a:rPr>
                  <a:t>必要</a:t>
                </a:r>
                <a:r>
                  <a:rPr lang="ja-JP" altLang="en-US" sz="2800" b="0" dirty="0">
                    <a:latin typeface="Cambria Math" panose="02040503050406030204" pitchFamily="18" charset="0"/>
                  </a:rPr>
                  <a:t>な操作数が線形に減っていくと考える</a:t>
                </a:r>
                <a:r>
                  <a:rPr lang="ja-JP" altLang="en-US" sz="2800" b="0" dirty="0" smtClean="0">
                    <a:latin typeface="Cambria Math" panose="02040503050406030204" pitchFamily="18" charset="0"/>
                  </a:rPr>
                  <a:t>と，平均</a:t>
                </a:r>
                <a:r>
                  <a:rPr lang="ja-JP" altLang="en-US" sz="2800" b="0" dirty="0">
                    <a:latin typeface="Cambria Math" panose="02040503050406030204" pitchFamily="18" charset="0"/>
                  </a:rPr>
                  <a:t>して</a:t>
                </a:r>
                <a:endParaRPr lang="en-US" altLang="ja-JP" sz="2800" b="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(750</m:t>
                      </m:r>
                      <m:r>
                        <a:rPr lang="en-US" altLang="ja-JP" sz="2800" b="0" i="1" smtClean="0">
                          <a:latin typeface="Cambria Math" panose="02040503050406030204" pitchFamily="18" charset="0"/>
                          <a:ea typeface="Cambria Math" panose="02040503050406030204" pitchFamily="18" charset="0"/>
                        </a:rPr>
                        <m:t>×4×100−0)÷2=</m:t>
                      </m:r>
                      <m:r>
                        <a:rPr lang="en-US" altLang="ja-JP" sz="2800" b="1" i="1" smtClean="0">
                          <a:solidFill>
                            <a:srgbClr val="FF0000"/>
                          </a:solidFill>
                          <a:latin typeface="Cambria Math" panose="02040503050406030204" pitchFamily="18" charset="0"/>
                          <a:ea typeface="Cambria Math" panose="02040503050406030204" pitchFamily="18" charset="0"/>
                        </a:rPr>
                        <m:t>𝟏𝟓𝟎𝟎𝟎𝟎</m:t>
                      </m:r>
                    </m:oMath>
                  </m:oMathPara>
                </a14:m>
                <a:endParaRPr lang="en-US" altLang="ja-JP" sz="2800" b="0" dirty="0">
                  <a:solidFill>
                    <a:srgbClr val="FF0000"/>
                  </a:solidFill>
                  <a:latin typeface="Cambria Math" panose="02040503050406030204" pitchFamily="18" charset="0"/>
                  <a:ea typeface="Cambria Math" panose="02040503050406030204" pitchFamily="18" charset="0"/>
                </a:endParaRPr>
              </a:p>
              <a:p>
                <a:r>
                  <a:rPr lang="ja-JP" altLang="en-US" sz="2800" b="0" dirty="0">
                    <a:latin typeface="Cambria Math" panose="02040503050406030204" pitchFamily="18" charset="0"/>
                  </a:rPr>
                  <a:t>の盤面を読んでいると</a:t>
                </a:r>
                <a:r>
                  <a:rPr lang="ja-JP" altLang="en-US" sz="2800" b="0" dirty="0" smtClean="0">
                    <a:latin typeface="Cambria Math" panose="02040503050406030204" pitchFamily="18" charset="0"/>
                  </a:rPr>
                  <a:t>考えられる．</a:t>
                </a:r>
                <a:endParaRPr lang="en-US" altLang="ja-JP" sz="28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400826" y="2730814"/>
                <a:ext cx="8342348" cy="3539430"/>
              </a:xfrm>
              <a:prstGeom prst="rect">
                <a:avLst/>
              </a:prstGeom>
              <a:blipFill rotWithShape="0">
                <a:blip r:embed="rId3"/>
                <a:stretch>
                  <a:fillRect l="-1310" t="-1874" b="-2726"/>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53027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6F18CD2-D985-472F-89BF-B0D81AD13D6A}"/>
              </a:ext>
            </a:extLst>
          </p:cNvPr>
          <p:cNvSpPr>
            <a:spLocks noGrp="1"/>
          </p:cNvSpPr>
          <p:nvPr>
            <p:ph type="title"/>
          </p:nvPr>
        </p:nvSpPr>
        <p:spPr/>
        <p:txBody>
          <a:bodyPr/>
          <a:lstStyle/>
          <a:p>
            <a:r>
              <a:rPr lang="ja-JP" altLang="en-US" dirty="0" smtClean="0"/>
              <a:t>モンテカルロ法の強さの</a:t>
            </a:r>
            <a:r>
              <a:rPr lang="ja-JP" altLang="en-US" dirty="0"/>
              <a:t>評価</a:t>
            </a:r>
            <a:endParaRPr kumimoji="1" lang="ja-JP" altLang="en-US" dirty="0"/>
          </a:p>
        </p:txBody>
      </p:sp>
      <p:sp>
        <p:nvSpPr>
          <p:cNvPr id="4" name="スライド番号プレースホルダー 3">
            <a:extLst>
              <a:ext uri="{FF2B5EF4-FFF2-40B4-BE49-F238E27FC236}">
                <a16:creationId xmlns:a16="http://schemas.microsoft.com/office/drawing/2014/main" xmlns="" id="{29489ABA-5869-4852-B816-78B61785AFE4}"/>
              </a:ext>
            </a:extLst>
          </p:cNvPr>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sp>
        <p:nvSpPr>
          <p:cNvPr id="6" name="テキスト ボックス 5">
            <a:extLst>
              <a:ext uri="{FF2B5EF4-FFF2-40B4-BE49-F238E27FC236}">
                <a16:creationId xmlns:a16="http://schemas.microsoft.com/office/drawing/2014/main" xmlns:a14="http://schemas.microsoft.com/office/drawing/2010/main" xmlns:mc="http://schemas.openxmlformats.org/markup-compatibility/2006" xmlns="" id="{1AEE1133-C277-41A0-B4B9-AD0643541C33}"/>
              </a:ext>
            </a:extLst>
          </p:cNvPr>
          <p:cNvSpPr txBox="1"/>
          <p:nvPr/>
        </p:nvSpPr>
        <p:spPr>
          <a:xfrm>
            <a:off x="822960" y="2434206"/>
            <a:ext cx="8310288" cy="954107"/>
          </a:xfrm>
          <a:prstGeom prst="rect">
            <a:avLst/>
          </a:prstGeom>
          <a:noFill/>
        </p:spPr>
        <p:txBody>
          <a:bodyPr wrap="none" rtlCol="0">
            <a:spAutoFit/>
          </a:bodyPr>
          <a:lstStyle/>
          <a:p>
            <a:r>
              <a:rPr lang="ja-JP" altLang="en-US" sz="2800" dirty="0" smtClean="0">
                <a:latin typeface="Cambria Math" panose="02040503050406030204" pitchFamily="18" charset="0"/>
              </a:rPr>
              <a:t>モンテカルロ法の方が盤面をより多く読んでいるため，</a:t>
            </a:r>
            <a:endParaRPr lang="en-US" altLang="ja-JP" sz="2800" dirty="0" smtClean="0">
              <a:latin typeface="Cambria Math" panose="02040503050406030204" pitchFamily="18" charset="0"/>
            </a:endParaRPr>
          </a:p>
          <a:p>
            <a:r>
              <a:rPr lang="ja-JP" altLang="en-US" sz="2800" b="0" dirty="0" smtClean="0">
                <a:latin typeface="Cambria Math" panose="02040503050406030204" pitchFamily="18" charset="0"/>
              </a:rPr>
              <a:t>モンテカルロ法の勝率が高くなるのは自然</a:t>
            </a:r>
            <a:endParaRPr lang="en-US" altLang="ja-JP" sz="2800" b="0" dirty="0">
              <a:latin typeface="Cambria Math" panose="02040503050406030204" pitchFamily="18" charset="0"/>
            </a:endParaRPr>
          </a:p>
        </p:txBody>
      </p:sp>
      <p:sp>
        <p:nvSpPr>
          <p:cNvPr id="7" name="テキスト ボックス 6">
            <a:extLst>
              <a:ext uri="{FF2B5EF4-FFF2-40B4-BE49-F238E27FC236}">
                <a16:creationId xmlns:a16="http://schemas.microsoft.com/office/drawing/2014/main" xmlns="" id="{BBC05353-4C75-4984-A276-86D4FCAF8E74}"/>
              </a:ext>
            </a:extLst>
          </p:cNvPr>
          <p:cNvSpPr txBox="1"/>
          <p:nvPr/>
        </p:nvSpPr>
        <p:spPr>
          <a:xfrm>
            <a:off x="1225215" y="4205214"/>
            <a:ext cx="6766596" cy="523220"/>
          </a:xfrm>
          <a:prstGeom prst="rect">
            <a:avLst/>
          </a:prstGeom>
          <a:noFill/>
          <a:ln>
            <a:noFill/>
          </a:ln>
        </p:spPr>
        <p:txBody>
          <a:bodyPr wrap="none" rtlCol="0">
            <a:spAutoFit/>
          </a:bodyPr>
          <a:lstStyle/>
          <a:p>
            <a:r>
              <a:rPr lang="ja-JP" altLang="en-US" sz="2800" dirty="0" smtClean="0">
                <a:solidFill>
                  <a:srgbClr val="FF0000"/>
                </a:solidFill>
                <a:latin typeface="Cambria Math" panose="02040503050406030204" pitchFamily="18" charset="0"/>
              </a:rPr>
              <a:t>強さを正当に評価するには別の実験が必要</a:t>
            </a:r>
            <a:endParaRPr lang="en-US" altLang="ja-JP" sz="2800" dirty="0">
              <a:solidFill>
                <a:srgbClr val="FF000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xmlns="" id="{9EC13191-13AB-45F5-979A-130FC0BF3B7F}"/>
                  </a:ext>
                </a:extLst>
              </p:cNvPr>
              <p:cNvSpPr txBox="1"/>
              <p:nvPr/>
            </p:nvSpPr>
            <p:spPr>
              <a:xfrm>
                <a:off x="1134604" y="1161138"/>
                <a:ext cx="1811903" cy="954107"/>
              </a:xfrm>
              <a:prstGeom prst="rect">
                <a:avLst/>
              </a:prstGeom>
              <a:noFill/>
              <a:ln w="28575">
                <a:solidFill>
                  <a:srgbClr val="FFC000"/>
                </a:solidFill>
              </a:ln>
            </p:spPr>
            <p:txBody>
              <a:bodyPr wrap="square" rtlCol="0">
                <a:spAutoFit/>
              </a:bodyPr>
              <a:lstStyle/>
              <a:p>
                <a:r>
                  <a:rPr kumimoji="1" lang="en-US" altLang="ja-JP" sz="2800" dirty="0" smtClean="0"/>
                  <a:t>8</a:t>
                </a:r>
                <a:r>
                  <a:rPr kumimoji="1" lang="ja-JP" altLang="en-US" sz="2800" dirty="0"/>
                  <a:t>手</a:t>
                </a:r>
                <a:r>
                  <a:rPr kumimoji="1" lang="ja-JP" altLang="en-US" sz="2800" dirty="0" smtClean="0"/>
                  <a:t>読み</a:t>
                </a:r>
                <a:endParaRPr kumimoji="1" lang="en-US" altLang="ja-JP" sz="2800" dirty="0"/>
              </a:p>
              <a:p>
                <a:pPr/>
                <a14:m>
                  <m:oMathPara xmlns:m="http://schemas.openxmlformats.org/officeDocument/2006/math">
                    <m:oMathParaPr>
                      <m:jc m:val="centerGroup"/>
                    </m:oMathParaPr>
                    <m:oMath xmlns:m="http://schemas.openxmlformats.org/officeDocument/2006/math">
                      <m:r>
                        <a:rPr lang="en-US" altLang="ja-JP" sz="2800" b="1" i="1" smtClean="0">
                          <a:solidFill>
                            <a:srgbClr val="FF0000"/>
                          </a:solidFill>
                          <a:latin typeface="Cambria Math" panose="02040503050406030204" pitchFamily="18" charset="0"/>
                        </a:rPr>
                        <m:t>𝟔𝟓𝟓𝟑𝟔</m:t>
                      </m:r>
                    </m:oMath>
                  </m:oMathPara>
                </a14:m>
                <a:endParaRPr lang="en-US" altLang="ja-JP" sz="2800" dirty="0">
                  <a:solidFill>
                    <a:srgbClr val="FF0000"/>
                  </a:solidFill>
                </a:endParaRPr>
              </a:p>
            </p:txBody>
          </p:sp>
        </mc:Choice>
        <mc:Fallback xmlns="">
          <p:sp>
            <p:nvSpPr>
              <p:cNvPr id="8" name="テキスト ボックス 7">
                <a:extLst>
                  <a:ext uri="{FF2B5EF4-FFF2-40B4-BE49-F238E27FC236}">
                    <a16:creationId xmlns:a16="http://schemas.microsoft.com/office/drawing/2014/main" xmlns:a14="http://schemas.microsoft.com/office/drawing/2010/main" xmlns="" id="{9EC13191-13AB-45F5-979A-130FC0BF3B7F}"/>
                  </a:ext>
                </a:extLst>
              </p:cNvPr>
              <p:cNvSpPr txBox="1">
                <a:spLocks noRot="1" noChangeAspect="1" noMove="1" noResize="1" noEditPoints="1" noAdjustHandles="1" noChangeArrowheads="1" noChangeShapeType="1" noTextEdit="1"/>
              </p:cNvSpPr>
              <p:nvPr/>
            </p:nvSpPr>
            <p:spPr>
              <a:xfrm>
                <a:off x="1134604" y="1161138"/>
                <a:ext cx="1811903" cy="954107"/>
              </a:xfrm>
              <a:prstGeom prst="rect">
                <a:avLst/>
              </a:prstGeom>
              <a:blipFill rotWithShape="0">
                <a:blip r:embed="rId2"/>
                <a:stretch>
                  <a:fillRect l="-5960" t="-6790"/>
                </a:stretch>
              </a:blipFill>
              <a:ln w="28575">
                <a:solidFill>
                  <a:srgbClr val="FFC000"/>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xmlns="" id="{1AEE1133-C277-41A0-B4B9-AD0643541C33}"/>
                  </a:ext>
                </a:extLst>
              </p:cNvPr>
              <p:cNvSpPr txBox="1"/>
              <p:nvPr/>
            </p:nvSpPr>
            <p:spPr>
              <a:xfrm>
                <a:off x="3476957" y="1161139"/>
                <a:ext cx="5170005" cy="954107"/>
              </a:xfrm>
              <a:prstGeom prst="rect">
                <a:avLst/>
              </a:prstGeom>
              <a:noFill/>
              <a:ln w="38100">
                <a:solidFill>
                  <a:schemeClr val="accent6"/>
                </a:solidFill>
              </a:ln>
            </p:spPr>
            <p:txBody>
              <a:bodyPr wrap="none" rtlCol="0">
                <a:spAutoFit/>
              </a:bodyPr>
              <a:lstStyle/>
              <a:p>
                <a:r>
                  <a:rPr kumimoji="1" lang="ja-JP" altLang="en-US" sz="2800" dirty="0" smtClean="0"/>
                  <a:t>モンテカルロ法プレイアウト</a:t>
                </a:r>
                <a:r>
                  <a:rPr kumimoji="1" lang="en-US" altLang="ja-JP" sz="2800" dirty="0" smtClean="0"/>
                  <a:t>750</a:t>
                </a:r>
                <a:r>
                  <a:rPr kumimoji="1" lang="ja-JP" altLang="en-US" sz="2800" dirty="0" smtClean="0"/>
                  <a:t>回</a:t>
                </a:r>
                <a:endParaRPr kumimoji="1" lang="en-US" altLang="ja-JP" sz="2800" dirty="0" smtClean="0"/>
              </a:p>
              <a:p>
                <a:pPr algn="ctr"/>
                <a:r>
                  <a:rPr lang="ja-JP" altLang="en-US" sz="2800" dirty="0" smtClean="0">
                    <a:latin typeface="Cambria Math" panose="02040503050406030204" pitchFamily="18" charset="0"/>
                  </a:rPr>
                  <a:t>およそ</a:t>
                </a:r>
                <a14:m>
                  <m:oMath xmlns:m="http://schemas.openxmlformats.org/officeDocument/2006/math">
                    <m:r>
                      <a:rPr lang="en-US" altLang="ja-JP" sz="2800" b="1" i="1" smtClean="0">
                        <a:solidFill>
                          <a:srgbClr val="FF0000"/>
                        </a:solidFill>
                        <a:latin typeface="Cambria Math" panose="02040503050406030204" pitchFamily="18" charset="0"/>
                        <a:ea typeface="Cambria Math" panose="02040503050406030204" pitchFamily="18" charset="0"/>
                      </a:rPr>
                      <m:t>𝟏𝟓𝟎𝟎𝟎𝟎</m:t>
                    </m:r>
                  </m:oMath>
                </a14:m>
                <a:endParaRPr lang="en-US" altLang="ja-JP" sz="2800" b="0" dirty="0">
                  <a:solidFill>
                    <a:srgbClr val="FF0000"/>
                  </a:solidFill>
                  <a:latin typeface="Cambria Math" panose="02040503050406030204" pitchFamily="18" charset="0"/>
                  <a:ea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xmlns:a14="http://schemas.microsoft.com/office/drawing/2010/main" xmlns="" id="{1AEE1133-C277-41A0-B4B9-AD0643541C33}"/>
                  </a:ext>
                </a:extLst>
              </p:cNvPr>
              <p:cNvSpPr txBox="1">
                <a:spLocks noRot="1" noChangeAspect="1" noMove="1" noResize="1" noEditPoints="1" noAdjustHandles="1" noChangeArrowheads="1" noChangeShapeType="1" noTextEdit="1"/>
              </p:cNvSpPr>
              <p:nvPr/>
            </p:nvSpPr>
            <p:spPr>
              <a:xfrm>
                <a:off x="3476957" y="1161139"/>
                <a:ext cx="5170005" cy="954107"/>
              </a:xfrm>
              <a:prstGeom prst="rect">
                <a:avLst/>
              </a:prstGeom>
              <a:blipFill rotWithShape="0">
                <a:blip r:embed="rId3"/>
                <a:stretch>
                  <a:fillRect l="-1991" t="-6135" r="-585" b="-12270"/>
                </a:stretch>
              </a:blipFill>
              <a:ln w="38100">
                <a:solidFill>
                  <a:schemeClr val="accent6"/>
                </a:solidFill>
              </a:ln>
            </p:spPr>
            <p:txBody>
              <a:bodyPr/>
              <a:lstStyle/>
              <a:p>
                <a:r>
                  <a:rPr lang="ja-JP" altLang="en-US">
                    <a:noFill/>
                  </a:rPr>
                  <a:t> </a:t>
                </a:r>
              </a:p>
            </p:txBody>
          </p:sp>
        </mc:Fallback>
      </mc:AlternateContent>
    </p:spTree>
    <p:extLst>
      <p:ext uri="{BB962C8B-B14F-4D97-AF65-F5344CB8AC3E}">
        <p14:creationId xmlns:p14="http://schemas.microsoft.com/office/powerpoint/2010/main" val="124504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xmlns="" id="{1E801EE6-D217-47EB-83B6-23E1C6394179}"/>
              </a:ext>
            </a:extLst>
          </p:cNvPr>
          <p:cNvSpPr>
            <a:spLocks noGrp="1"/>
          </p:cNvSpPr>
          <p:nvPr>
            <p:ph idx="1"/>
          </p:nvPr>
        </p:nvSpPr>
        <p:spPr/>
        <p:txBody>
          <a:bodyPr/>
          <a:lstStyle/>
          <a:p>
            <a:pPr marL="514350" indent="-514350">
              <a:buFont typeface="+mj-lt"/>
              <a:buAutoNum type="arabicPeriod"/>
            </a:pPr>
            <a:r>
              <a:rPr lang="ja-JP" altLang="en-US" dirty="0" smtClean="0"/>
              <a:t>対戦</a:t>
            </a:r>
            <a:r>
              <a:rPr lang="ja-JP" altLang="en-US" dirty="0"/>
              <a:t>相手の先読みの手数を変えて実験をする</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多腕バンディットのアルゴリズムを用いて，勝率を保ちつつ計算量を抑えられないか実験</a:t>
            </a:r>
            <a:r>
              <a:rPr lang="ja-JP" altLang="en-US" dirty="0" smtClean="0"/>
              <a:t>する</a:t>
            </a:r>
            <a:endParaRPr lang="en-US" altLang="ja-JP" dirty="0" smtClean="0"/>
          </a:p>
          <a:p>
            <a:pPr marL="514350" indent="-514350">
              <a:buFont typeface="+mj-lt"/>
              <a:buAutoNum type="arabicPeriod"/>
            </a:pPr>
            <a:endParaRPr lang="en-US" altLang="ja-JP" dirty="0"/>
          </a:p>
          <a:p>
            <a:pPr marL="514350" indent="-514350">
              <a:buFont typeface="+mj-lt"/>
              <a:buAutoNum type="arabicPeriod"/>
            </a:pPr>
            <a:r>
              <a:rPr lang="ja-JP" altLang="en-US" dirty="0"/>
              <a:t>先読みアルゴリズムの</a:t>
            </a:r>
            <a:r>
              <a:rPr lang="ja-JP" altLang="en-US" dirty="0" smtClean="0"/>
              <a:t>修正</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smtClean="0"/>
              <a:t>二人用</a:t>
            </a:r>
            <a:r>
              <a:rPr lang="en-US" altLang="ja-JP" dirty="0" smtClean="0"/>
              <a:t>Flood-It</a:t>
            </a:r>
            <a:r>
              <a:rPr lang="ja-JP" altLang="en-US" dirty="0" smtClean="0"/>
              <a:t>の計算</a:t>
            </a:r>
            <a:r>
              <a:rPr lang="ja-JP" altLang="en-US" dirty="0"/>
              <a:t>困難性が言えない</a:t>
            </a:r>
            <a:r>
              <a:rPr lang="ja-JP" altLang="en-US" dirty="0" smtClean="0"/>
              <a:t>か</a:t>
            </a:r>
            <a:endParaRPr lang="en-US" altLang="ja-JP" dirty="0"/>
          </a:p>
          <a:p>
            <a:r>
              <a:rPr lang="ja-JP" altLang="en-US" dirty="0" smtClean="0"/>
              <a:t>　　考える</a:t>
            </a:r>
            <a:endParaRPr lang="en-US" altLang="ja-JP" dirty="0"/>
          </a:p>
        </p:txBody>
      </p:sp>
      <p:sp>
        <p:nvSpPr>
          <p:cNvPr id="4" name="スライド番号プレースホルダー 3">
            <a:extLst>
              <a:ext uri="{FF2B5EF4-FFF2-40B4-BE49-F238E27FC236}">
                <a16:creationId xmlns:a16="http://schemas.microsoft.com/office/drawing/2014/main" xmlns="" id="{7668F4DD-D35E-4648-A560-EE762E783ED0}"/>
              </a:ext>
            </a:extLst>
          </p:cNvPr>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spTree>
    <p:extLst>
      <p:ext uri="{BB962C8B-B14F-4D97-AF65-F5344CB8AC3E}">
        <p14:creationId xmlns:p14="http://schemas.microsoft.com/office/powerpoint/2010/main" val="34458623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Tree>
    <p:extLst>
      <p:ext uri="{BB962C8B-B14F-4D97-AF65-F5344CB8AC3E}">
        <p14:creationId xmlns:p14="http://schemas.microsoft.com/office/powerpoint/2010/main" val="10138431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0" name="正方形/長方形 9"/>
          <p:cNvSpPr/>
          <p:nvPr/>
        </p:nvSpPr>
        <p:spPr>
          <a:xfrm>
            <a:off x="878511" y="1400151"/>
            <a:ext cx="7432698" cy="954107"/>
          </a:xfrm>
          <a:prstGeom prst="rect">
            <a:avLst/>
          </a:prstGeom>
        </p:spPr>
        <p:txBody>
          <a:bodyPr wrap="square">
            <a:spAutoFit/>
          </a:bodyPr>
          <a:lstStyle/>
          <a:p>
            <a:r>
              <a:rPr lang="ja-JP" altLang="en-US" sz="2800" dirty="0"/>
              <a:t>残りの</a:t>
            </a:r>
            <a:r>
              <a:rPr lang="en-US" altLang="ja-JP" sz="2800" dirty="0"/>
              <a:t>2</a:t>
            </a:r>
            <a:r>
              <a:rPr lang="ja-JP" altLang="en-US" sz="2800" dirty="0"/>
              <a:t>割に関しては，モンテカルロ法が正しい選択をしても勝てない盤面であると考えられる</a:t>
            </a:r>
            <a:endParaRPr lang="en-US" altLang="ja-JP" sz="2800" dirty="0">
              <a:solidFill>
                <a:srgbClr val="FF0000"/>
              </a:solidFill>
            </a:endParaRPr>
          </a:p>
        </p:txBody>
      </p:sp>
      <p:sp>
        <p:nvSpPr>
          <p:cNvPr id="16" name="二等辺三角形 15">
            <a:extLst>
              <a:ext uri="{FF2B5EF4-FFF2-40B4-BE49-F238E27FC236}">
                <a16:creationId xmlns:a16="http://schemas.microsoft.com/office/drawing/2014/main" xmlns="" id="{C184BD5B-B24C-4A0F-8C96-4B850BB5CFB9}"/>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xmlns="" id="{08190308-1B38-44C3-95FA-88A2AE1110C6}"/>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18" name="楕円 17">
            <a:extLst>
              <a:ext uri="{FF2B5EF4-FFF2-40B4-BE49-F238E27FC236}">
                <a16:creationId xmlns:a16="http://schemas.microsoft.com/office/drawing/2014/main" xmlns="" id="{18635341-ED98-40CB-8CC6-DC868E08706C}"/>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xmlns="" id="{EA8C5B74-D702-4A0B-BF16-736987C86919}"/>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20"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Tree>
    <p:extLst>
      <p:ext uri="{BB962C8B-B14F-4D97-AF65-F5344CB8AC3E}">
        <p14:creationId xmlns:p14="http://schemas.microsoft.com/office/powerpoint/2010/main" val="20836064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考察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
        <p:nvSpPr>
          <p:cNvPr id="12" name="テキスト ボックス 11"/>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テキスト ボックス 12"/>
          <p:cNvSpPr txBox="1"/>
          <p:nvPr/>
        </p:nvSpPr>
        <p:spPr>
          <a:xfrm rot="16200000">
            <a:off x="138875" y="4340312"/>
            <a:ext cx="2771532" cy="461665"/>
          </a:xfrm>
          <a:prstGeom prst="rect">
            <a:avLst/>
          </a:prstGeom>
          <a:noFill/>
        </p:spPr>
        <p:txBody>
          <a:bodyPr wrap="square" rtlCol="0">
            <a:spAutoFit/>
          </a:bodyPr>
          <a:lstStyle/>
          <a:p>
            <a:r>
              <a:rPr kumimoji="1" lang="ja-JP" altLang="en-US" sz="2400" dirty="0"/>
              <a:t>モンテカルロ法勝率</a:t>
            </a:r>
          </a:p>
        </p:txBody>
      </p:sp>
      <p:sp>
        <p:nvSpPr>
          <p:cNvPr id="15" name="テキスト ボックス 14"/>
          <p:cNvSpPr txBox="1"/>
          <p:nvPr/>
        </p:nvSpPr>
        <p:spPr>
          <a:xfrm>
            <a:off x="2745513" y="6396335"/>
            <a:ext cx="3815419" cy="461665"/>
          </a:xfrm>
          <a:prstGeom prst="rect">
            <a:avLst/>
          </a:prstGeom>
          <a:noFill/>
        </p:spPr>
        <p:txBody>
          <a:bodyPr wrap="square" rtlCol="0">
            <a:spAutoFit/>
          </a:bodyPr>
          <a:lstStyle/>
          <a:p>
            <a:r>
              <a:rPr lang="ja-JP" altLang="en-US" sz="2400" dirty="0"/>
              <a:t>色ごとのプレイアウト数</a:t>
            </a:r>
            <a:r>
              <a:rPr lang="en-US" altLang="ja-JP" sz="2400" dirty="0"/>
              <a:t>[</a:t>
            </a:r>
            <a:r>
              <a:rPr lang="ja-JP" altLang="en-US" sz="2400" dirty="0"/>
              <a:t>回</a:t>
            </a:r>
            <a:r>
              <a:rPr lang="en-US" altLang="ja-JP" sz="2400" dirty="0"/>
              <a:t>]</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1265332677"/>
              </p:ext>
            </p:extLst>
          </p:nvPr>
        </p:nvGraphicFramePr>
        <p:xfrm>
          <a:off x="1898455" y="3092768"/>
          <a:ext cx="5892800" cy="3143139"/>
        </p:xfrm>
        <a:graphic>
          <a:graphicData uri="http://schemas.openxmlformats.org/drawingml/2006/chart">
            <c:chart xmlns:c="http://schemas.openxmlformats.org/drawingml/2006/chart" xmlns:r="http://schemas.openxmlformats.org/officeDocument/2006/relationships" r:id="rId2"/>
          </a:graphicData>
        </a:graphic>
      </p:graphicFrame>
      <p:sp>
        <p:nvSpPr>
          <p:cNvPr id="14" name="コンテンツ プレースホルダー 2"/>
          <p:cNvSpPr txBox="1">
            <a:spLocks/>
          </p:cNvSpPr>
          <p:nvPr/>
        </p:nvSpPr>
        <p:spPr>
          <a:xfrm>
            <a:off x="822961" y="777399"/>
            <a:ext cx="5737972" cy="52278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二人用</a:t>
            </a:r>
            <a:r>
              <a:rPr lang="en-US" altLang="ja-JP" dirty="0"/>
              <a:t>Flood-It</a:t>
            </a:r>
            <a:r>
              <a:rPr lang="ja-JP" altLang="en-US" dirty="0"/>
              <a:t>の特徴によるもの</a:t>
            </a:r>
            <a:endParaRPr lang="en-US" altLang="ja-JP" dirty="0"/>
          </a:p>
          <a:p>
            <a:endParaRPr lang="ja-JP" altLang="en-US" dirty="0"/>
          </a:p>
        </p:txBody>
      </p:sp>
      <p:sp>
        <p:nvSpPr>
          <p:cNvPr id="3" name="二等辺三角形 2">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bg2">
              <a:lumMod val="9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a:t>偏りを取り除いた後</a:t>
            </a:r>
            <a:endParaRPr kumimoji="1" lang="ja-JP" altLang="en-US" dirty="0"/>
          </a:p>
        </p:txBody>
      </p:sp>
      <p:sp>
        <p:nvSpPr>
          <p:cNvPr id="6"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a:t>偏りを取り除く前</a:t>
            </a:r>
            <a:endParaRPr kumimoji="1" lang="ja-JP" altLang="en-US" dirty="0"/>
          </a:p>
        </p:txBody>
      </p:sp>
      <p:sp>
        <p:nvSpPr>
          <p:cNvPr id="19" name="正方形/長方形 18"/>
          <p:cNvSpPr/>
          <p:nvPr/>
        </p:nvSpPr>
        <p:spPr>
          <a:xfrm>
            <a:off x="878511" y="1400151"/>
            <a:ext cx="7432698" cy="954107"/>
          </a:xfrm>
          <a:prstGeom prst="rect">
            <a:avLst/>
          </a:prstGeom>
        </p:spPr>
        <p:txBody>
          <a:bodyPr wrap="square">
            <a:spAutoFit/>
          </a:bodyPr>
          <a:lstStyle/>
          <a:p>
            <a:r>
              <a:rPr lang="ja-JP" altLang="en-US" sz="2800" dirty="0">
                <a:solidFill>
                  <a:srgbClr val="7030A0"/>
                </a:solidFill>
              </a:rPr>
              <a:t>偏った盤面</a:t>
            </a:r>
            <a:r>
              <a:rPr lang="ja-JP" altLang="en-US" sz="2800" dirty="0"/>
              <a:t>での結果を取り除いた場合に，</a:t>
            </a:r>
            <a:endParaRPr lang="en-US" altLang="ja-JP" sz="2800" dirty="0"/>
          </a:p>
          <a:p>
            <a:r>
              <a:rPr lang="ja-JP" altLang="en-US" sz="2800" dirty="0"/>
              <a:t>勝率は</a:t>
            </a:r>
            <a:r>
              <a:rPr lang="en-US" altLang="ja-JP" sz="2800" dirty="0"/>
              <a:t>8</a:t>
            </a:r>
            <a:r>
              <a:rPr lang="ja-JP" altLang="en-US" sz="2800" dirty="0"/>
              <a:t>割程度に収束した．</a:t>
            </a:r>
            <a:endParaRPr lang="en-US" altLang="ja-JP" sz="2800" dirty="0">
              <a:solidFill>
                <a:srgbClr val="FF0000"/>
              </a:solidFill>
            </a:endParaRPr>
          </a:p>
        </p:txBody>
      </p:sp>
    </p:spTree>
    <p:extLst>
      <p:ext uri="{BB962C8B-B14F-4D97-AF65-F5344CB8AC3E}">
        <p14:creationId xmlns:p14="http://schemas.microsoft.com/office/powerpoint/2010/main" val="1440778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000687214"/>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終了までの最小の操作数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kumimoji="1" lang="ja-JP" altLang="en-US" sz="3600" dirty="0">
                <a:solidFill>
                  <a:srgbClr val="FF0000"/>
                </a:solidFill>
              </a:rPr>
              <a:t>回</a:t>
            </a: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40</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xmlns=""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先手が領地を増やそうとすると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xmlns="" id="{92DAE7BE-389F-4E5B-AE7F-B7C21A60AC68}"/>
              </a:ext>
            </a:extLst>
          </p:cNvPr>
          <p:cNvSpPr/>
          <p:nvPr/>
        </p:nvSpPr>
        <p:spPr>
          <a:xfrm>
            <a:off x="2865120" y="1979657"/>
            <a:ext cx="2682239" cy="7200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黄色にできない</a:t>
            </a:r>
          </a:p>
        </p:txBody>
      </p:sp>
      <p:sp>
        <p:nvSpPr>
          <p:cNvPr id="36" name="コンテンツ プレースホルダー 2">
            <a:extLst>
              <a:ext uri="{FF2B5EF4-FFF2-40B4-BE49-F238E27FC236}">
                <a16:creationId xmlns:a16="http://schemas.microsoft.com/office/drawing/2014/main" xmlns="" id="{D7332BF1-79DC-476A-8715-871858B63D25}"/>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先手が負ける</a:t>
            </a:r>
          </a:p>
        </p:txBody>
      </p:sp>
    </p:spTree>
    <p:extLst>
      <p:ext uri="{BB962C8B-B14F-4D97-AF65-F5344CB8AC3E}">
        <p14:creationId xmlns:p14="http://schemas.microsoft.com/office/powerpoint/2010/main" val="217106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5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8"/>
                                        </p:tgtEl>
                                        <p:attrNameLst>
                                          <p:attrName>fillcolor</p:attrName>
                                        </p:attrNameLst>
                                      </p:cBhvr>
                                      <p:to>
                                        <a:srgbClr val="FFFF00"/>
                                      </p:to>
                                    </p:animClr>
                                    <p:set>
                                      <p:cBhvr>
                                        <p:cTn id="13" dur="1000" fill="hold"/>
                                        <p:tgtEl>
                                          <p:spTgt spid="18"/>
                                        </p:tgtEl>
                                        <p:attrNameLst>
                                          <p:attrName>fill.type</p:attrName>
                                        </p:attrNameLst>
                                      </p:cBhvr>
                                      <p:to>
                                        <p:strVal val="solid"/>
                                      </p:to>
                                    </p:set>
                                    <p:set>
                                      <p:cBhvr>
                                        <p:cTn id="14" dur="1000" fill="hold"/>
                                        <p:tgtEl>
                                          <p:spTgt spid="1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5"/>
                                        </p:tgtEl>
                                        <p:attrNameLst>
                                          <p:attrName>fillcolor</p:attrName>
                                        </p:attrNameLst>
                                      </p:cBhvr>
                                      <p:to>
                                        <a:srgbClr val="FF0000"/>
                                      </p:to>
                                    </p:animClr>
                                    <p:set>
                                      <p:cBhvr>
                                        <p:cTn id="24" dur="2000" fill="hold"/>
                                        <p:tgtEl>
                                          <p:spTgt spid="5"/>
                                        </p:tgtEl>
                                        <p:attrNameLst>
                                          <p:attrName>fill.type</p:attrName>
                                        </p:attrNameLst>
                                      </p:cBhvr>
                                      <p:to>
                                        <p:strVal val="solid"/>
                                      </p:to>
                                    </p:set>
                                    <p:set>
                                      <p:cBhvr>
                                        <p:cTn id="25" dur="2000" fill="hold"/>
                                        <p:tgtEl>
                                          <p:spTgt spid="5"/>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8"/>
                                        </p:tgtEl>
                                        <p:attrNameLst>
                                          <p:attrName>fillcolor</p:attrName>
                                        </p:attrNameLst>
                                      </p:cBhvr>
                                      <p:to>
                                        <a:srgbClr val="FF0000"/>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9"/>
                                        </p:tgtEl>
                                        <p:attrNameLst>
                                          <p:attrName>fillcolor</p:attrName>
                                        </p:attrNameLst>
                                      </p:cBhvr>
                                      <p:to>
                                        <a:srgbClr val="FF0000"/>
                                      </p:to>
                                    </p:animClr>
                                    <p:set>
                                      <p:cBhvr>
                                        <p:cTn id="32" dur="2000" fill="hold"/>
                                        <p:tgtEl>
                                          <p:spTgt spid="9"/>
                                        </p:tgtEl>
                                        <p:attrNameLst>
                                          <p:attrName>fill.type</p:attrName>
                                        </p:attrNameLst>
                                      </p:cBhvr>
                                      <p:to>
                                        <p:strVal val="solid"/>
                                      </p:to>
                                    </p:set>
                                    <p:set>
                                      <p:cBhvr>
                                        <p:cTn id="33" dur="2000" fill="hold"/>
                                        <p:tgtEl>
                                          <p:spTgt spid="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2000" fill="hold"/>
                                        <p:tgtEl>
                                          <p:spTgt spid="18"/>
                                        </p:tgtEl>
                                        <p:attrNameLst>
                                          <p:attrName>fillcolor</p:attrName>
                                        </p:attrNameLst>
                                      </p:cBhvr>
                                      <p:to>
                                        <a:srgbClr val="00B050"/>
                                      </p:to>
                                    </p:animClr>
                                    <p:set>
                                      <p:cBhvr>
                                        <p:cTn id="38" dur="2000" fill="hold"/>
                                        <p:tgtEl>
                                          <p:spTgt spid="18"/>
                                        </p:tgtEl>
                                        <p:attrNameLst>
                                          <p:attrName>fill.type</p:attrName>
                                        </p:attrNameLst>
                                      </p:cBhvr>
                                      <p:to>
                                        <p:strVal val="solid"/>
                                      </p:to>
                                    </p:set>
                                    <p:set>
                                      <p:cBhvr>
                                        <p:cTn id="39" dur="2000" fill="hold"/>
                                        <p:tgtEl>
                                          <p:spTgt spid="18"/>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2000" fill="hold"/>
                                        <p:tgtEl>
                                          <p:spTgt spid="14"/>
                                        </p:tgtEl>
                                        <p:attrNameLst>
                                          <p:attrName>fillcolor</p:attrName>
                                        </p:attrNameLst>
                                      </p:cBhvr>
                                      <p:to>
                                        <a:srgbClr val="00B050"/>
                                      </p:to>
                                    </p:animClr>
                                    <p:set>
                                      <p:cBhvr>
                                        <p:cTn id="42" dur="2000" fill="hold"/>
                                        <p:tgtEl>
                                          <p:spTgt spid="14"/>
                                        </p:tgtEl>
                                        <p:attrNameLst>
                                          <p:attrName>fill.type</p:attrName>
                                        </p:attrNameLst>
                                      </p:cBhvr>
                                      <p:to>
                                        <p:strVal val="solid"/>
                                      </p:to>
                                    </p:set>
                                    <p:set>
                                      <p:cBhvr>
                                        <p:cTn id="43" dur="2000" fill="hold"/>
                                        <p:tgtEl>
                                          <p:spTgt spid="1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19"/>
                                        </p:tgtEl>
                                        <p:attrNameLst>
                                          <p:attrName>fillcolor</p:attrName>
                                        </p:attrNameLst>
                                      </p:cBhvr>
                                      <p:to>
                                        <a:srgbClr val="00B050"/>
                                      </p:to>
                                    </p:animClr>
                                    <p:set>
                                      <p:cBhvr>
                                        <p:cTn id="46" dur="2000" fill="hold"/>
                                        <p:tgtEl>
                                          <p:spTgt spid="19"/>
                                        </p:tgtEl>
                                        <p:attrNameLst>
                                          <p:attrName>fill.type</p:attrName>
                                        </p:attrNameLst>
                                      </p:cBhvr>
                                      <p:to>
                                        <p:strVal val="solid"/>
                                      </p:to>
                                    </p:set>
                                    <p:set>
                                      <p:cBhvr>
                                        <p:cTn id="47" dur="2000" fill="hold"/>
                                        <p:tgtEl>
                                          <p:spTgt spid="1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1000" fill="hold"/>
                                        <p:tgtEl>
                                          <p:spTgt spid="5"/>
                                        </p:tgtEl>
                                        <p:attrNameLst>
                                          <p:attrName>fillcolor</p:attrName>
                                        </p:attrNameLst>
                                      </p:cBhvr>
                                      <p:to>
                                        <a:srgbClr val="FFFF00"/>
                                      </p:to>
                                    </p:animClr>
                                    <p:set>
                                      <p:cBhvr>
                                        <p:cTn id="57" dur="1000" fill="hold"/>
                                        <p:tgtEl>
                                          <p:spTgt spid="5"/>
                                        </p:tgtEl>
                                        <p:attrNameLst>
                                          <p:attrName>fill.type</p:attrName>
                                        </p:attrNameLst>
                                      </p:cBhvr>
                                      <p:to>
                                        <p:strVal val="solid"/>
                                      </p:to>
                                    </p:set>
                                    <p:set>
                                      <p:cBhvr>
                                        <p:cTn id="58" dur="1000" fill="hold"/>
                                        <p:tgtEl>
                                          <p:spTgt spid="5"/>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1000" fill="hold"/>
                                        <p:tgtEl>
                                          <p:spTgt spid="8"/>
                                        </p:tgtEl>
                                        <p:attrNameLst>
                                          <p:attrName>fillcolor</p:attrName>
                                        </p:attrNameLst>
                                      </p:cBhvr>
                                      <p:to>
                                        <a:srgbClr val="FFFF00"/>
                                      </p:to>
                                    </p:animClr>
                                    <p:set>
                                      <p:cBhvr>
                                        <p:cTn id="61" dur="1000" fill="hold"/>
                                        <p:tgtEl>
                                          <p:spTgt spid="8"/>
                                        </p:tgtEl>
                                        <p:attrNameLst>
                                          <p:attrName>fill.type</p:attrName>
                                        </p:attrNameLst>
                                      </p:cBhvr>
                                      <p:to>
                                        <p:strVal val="solid"/>
                                      </p:to>
                                    </p:set>
                                    <p:set>
                                      <p:cBhvr>
                                        <p:cTn id="62" dur="1000" fill="hold"/>
                                        <p:tgtEl>
                                          <p:spTgt spid="8"/>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9"/>
                                        </p:tgtEl>
                                        <p:attrNameLst>
                                          <p:attrName>fillcolor</p:attrName>
                                        </p:attrNameLst>
                                      </p:cBhvr>
                                      <p:to>
                                        <a:srgbClr val="FFFF00"/>
                                      </p:to>
                                    </p:animClr>
                                    <p:set>
                                      <p:cBhvr>
                                        <p:cTn id="65" dur="1000" fill="hold"/>
                                        <p:tgtEl>
                                          <p:spTgt spid="9"/>
                                        </p:tgtEl>
                                        <p:attrNameLst>
                                          <p:attrName>fill.type</p:attrName>
                                        </p:attrNameLst>
                                      </p:cBhvr>
                                      <p:to>
                                        <p:strVal val="solid"/>
                                      </p:to>
                                    </p:set>
                                    <p:set>
                                      <p:cBhvr>
                                        <p:cTn id="66" dur="1000" fill="hold"/>
                                        <p:tgtEl>
                                          <p:spTgt spid="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18"/>
                                        </p:tgtEl>
                                        <p:attrNameLst>
                                          <p:attrName>fillcolor</p:attrName>
                                        </p:attrNameLst>
                                      </p:cBhvr>
                                      <p:to>
                                        <a:srgbClr val="FF0000"/>
                                      </p:to>
                                    </p:animClr>
                                    <p:set>
                                      <p:cBhvr>
                                        <p:cTn id="71" dur="2000" fill="hold"/>
                                        <p:tgtEl>
                                          <p:spTgt spid="18"/>
                                        </p:tgtEl>
                                        <p:attrNameLst>
                                          <p:attrName>fill.type</p:attrName>
                                        </p:attrNameLst>
                                      </p:cBhvr>
                                      <p:to>
                                        <p:strVal val="solid"/>
                                      </p:to>
                                    </p:set>
                                    <p:set>
                                      <p:cBhvr>
                                        <p:cTn id="72" dur="2000" fill="hold"/>
                                        <p:tgtEl>
                                          <p:spTgt spid="18"/>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14"/>
                                        </p:tgtEl>
                                        <p:attrNameLst>
                                          <p:attrName>fillcolor</p:attrName>
                                        </p:attrNameLst>
                                      </p:cBhvr>
                                      <p:to>
                                        <a:srgbClr val="FF0000"/>
                                      </p:to>
                                    </p:animClr>
                                    <p:set>
                                      <p:cBhvr>
                                        <p:cTn id="75" dur="2000" fill="hold"/>
                                        <p:tgtEl>
                                          <p:spTgt spid="14"/>
                                        </p:tgtEl>
                                        <p:attrNameLst>
                                          <p:attrName>fill.type</p:attrName>
                                        </p:attrNameLst>
                                      </p:cBhvr>
                                      <p:to>
                                        <p:strVal val="solid"/>
                                      </p:to>
                                    </p:set>
                                    <p:set>
                                      <p:cBhvr>
                                        <p:cTn id="76" dur="2000" fill="hold"/>
                                        <p:tgtEl>
                                          <p:spTgt spid="14"/>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19"/>
                                        </p:tgtEl>
                                        <p:attrNameLst>
                                          <p:attrName>fillcolor</p:attrName>
                                        </p:attrNameLst>
                                      </p:cBhvr>
                                      <p:to>
                                        <a:srgbClr val="FF0000"/>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10"/>
                                        </p:tgtEl>
                                        <p:attrNameLst>
                                          <p:attrName>fillcolor</p:attrName>
                                        </p:attrNameLst>
                                      </p:cBhvr>
                                      <p:to>
                                        <a:srgbClr val="FF0000"/>
                                      </p:to>
                                    </p:animClr>
                                    <p:set>
                                      <p:cBhvr>
                                        <p:cTn id="83" dur="2000" fill="hold"/>
                                        <p:tgtEl>
                                          <p:spTgt spid="10"/>
                                        </p:tgtEl>
                                        <p:attrNameLst>
                                          <p:attrName>fill.type</p:attrName>
                                        </p:attrNameLst>
                                      </p:cBhvr>
                                      <p:to>
                                        <p:strVal val="solid"/>
                                      </p:to>
                                    </p:set>
                                    <p:set>
                                      <p:cBhvr>
                                        <p:cTn id="84" dur="2000" fill="hold"/>
                                        <p:tgtEl>
                                          <p:spTgt spid="10"/>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5"/>
                                        </p:tgtEl>
                                        <p:attrNameLst>
                                          <p:attrName>fillcolor</p:attrName>
                                        </p:attrNameLst>
                                      </p:cBhvr>
                                      <p:to>
                                        <a:srgbClr val="FF0000"/>
                                      </p:to>
                                    </p:animClr>
                                    <p:set>
                                      <p:cBhvr>
                                        <p:cTn id="87" dur="2000" fill="hold"/>
                                        <p:tgtEl>
                                          <p:spTgt spid="15"/>
                                        </p:tgtEl>
                                        <p:attrNameLst>
                                          <p:attrName>fill.type</p:attrName>
                                        </p:attrNameLst>
                                      </p:cBhvr>
                                      <p:to>
                                        <p:strVal val="solid"/>
                                      </p:to>
                                    </p:set>
                                    <p:set>
                                      <p:cBhvr>
                                        <p:cTn id="88" dur="2000" fill="hold"/>
                                        <p:tgtEl>
                                          <p:spTgt spid="15"/>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20"/>
                                        </p:tgtEl>
                                        <p:attrNameLst>
                                          <p:attrName>fillcolor</p:attrName>
                                        </p:attrNameLst>
                                      </p:cBhvr>
                                      <p:to>
                                        <a:srgbClr val="FF0000"/>
                                      </p:to>
                                    </p:animClr>
                                    <p:set>
                                      <p:cBhvr>
                                        <p:cTn id="91" dur="2000" fill="hold"/>
                                        <p:tgtEl>
                                          <p:spTgt spid="20"/>
                                        </p:tgtEl>
                                        <p:attrNameLst>
                                          <p:attrName>fill.type</p:attrName>
                                        </p:attrNameLst>
                                      </p:cBhvr>
                                      <p:to>
                                        <p:strVal val="solid"/>
                                      </p:to>
                                    </p:set>
                                    <p:set>
                                      <p:cBhvr>
                                        <p:cTn id="92"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41</a:t>
            </a:fld>
            <a:endParaRPr lang="ja-JP" altLang="en-US" dirty="0"/>
          </a:p>
        </p:txBody>
      </p:sp>
      <p:sp>
        <p:nvSpPr>
          <p:cNvPr id="5" name="正方形/長方形 4"/>
          <p:cNvSpPr/>
          <p:nvPr/>
        </p:nvSpPr>
        <p:spPr>
          <a:xfrm>
            <a:off x="2994341" y="2886095"/>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5154341" y="288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4434341" y="288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714341" y="288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99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5154341" y="360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4434341" y="360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3714341" y="360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99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154341" y="432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4434341" y="432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714341" y="432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99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5154341" y="5046095"/>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4434341" y="5046095"/>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3714341" y="5046095"/>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コンテンツ プレースホルダー 2">
            <a:extLst>
              <a:ext uri="{FF2B5EF4-FFF2-40B4-BE49-F238E27FC236}">
                <a16:creationId xmlns:a16="http://schemas.microsoft.com/office/drawing/2014/main" xmlns="" id="{590A9628-D0B7-4DCB-8A13-1232AB6BEC8A}"/>
              </a:ext>
            </a:extLst>
          </p:cNvPr>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一方後手から領地を増やすとすると</a:t>
            </a:r>
            <a:r>
              <a:rPr lang="en-US" altLang="ja-JP" dirty="0"/>
              <a:t>…</a:t>
            </a:r>
            <a:endParaRPr lang="ja-JP" altLang="en-US" dirty="0"/>
          </a:p>
        </p:txBody>
      </p:sp>
      <p:sp>
        <p:nvSpPr>
          <p:cNvPr id="35" name="吹き出し: 角を丸めた四角形 34">
            <a:extLst>
              <a:ext uri="{FF2B5EF4-FFF2-40B4-BE49-F238E27FC236}">
                <a16:creationId xmlns:a16="http://schemas.microsoft.com/office/drawing/2014/main" xmlns="" id="{92DAE7BE-389F-4E5B-AE7F-B7C21A60AC68}"/>
              </a:ext>
            </a:extLst>
          </p:cNvPr>
          <p:cNvSpPr/>
          <p:nvPr/>
        </p:nvSpPr>
        <p:spPr>
          <a:xfrm>
            <a:off x="6296298" y="4794741"/>
            <a:ext cx="2229393" cy="559102"/>
          </a:xfrm>
          <a:prstGeom prst="wedgeRoundRectCallout">
            <a:avLst>
              <a:gd name="adj1" fmla="val -62351"/>
              <a:gd name="adj2" fmla="val 1607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緑にできない</a:t>
            </a:r>
          </a:p>
        </p:txBody>
      </p:sp>
      <p:sp>
        <p:nvSpPr>
          <p:cNvPr id="23" name="コンテンツ プレースホルダー 2">
            <a:extLst>
              <a:ext uri="{FF2B5EF4-FFF2-40B4-BE49-F238E27FC236}">
                <a16:creationId xmlns:a16="http://schemas.microsoft.com/office/drawing/2014/main" xmlns="" id="{6BC75803-6165-4B39-AB12-18EE9387056E}"/>
              </a:ext>
            </a:extLst>
          </p:cNvPr>
          <p:cNvSpPr txBox="1">
            <a:spLocks/>
          </p:cNvSpPr>
          <p:nvPr/>
        </p:nvSpPr>
        <p:spPr>
          <a:xfrm>
            <a:off x="822959" y="1309706"/>
            <a:ext cx="2251167"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後手が負ける</a:t>
            </a:r>
          </a:p>
        </p:txBody>
      </p:sp>
    </p:spTree>
    <p:extLst>
      <p:ext uri="{BB962C8B-B14F-4D97-AF65-F5344CB8AC3E}">
        <p14:creationId xmlns:p14="http://schemas.microsoft.com/office/powerpoint/2010/main" val="236570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FFFF00"/>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5"/>
                                        </p:tgtEl>
                                        <p:attrNameLst>
                                          <p:attrName>fillcolor</p:attrName>
                                        </p:attrNameLst>
                                      </p:cBhvr>
                                      <p:to>
                                        <a:srgbClr val="00B050"/>
                                      </p:to>
                                    </p:animClr>
                                    <p:set>
                                      <p:cBhvr>
                                        <p:cTn id="13" dur="2000" fill="hold"/>
                                        <p:tgtEl>
                                          <p:spTgt spid="5"/>
                                        </p:tgtEl>
                                        <p:attrNameLst>
                                          <p:attrName>fill.type</p:attrName>
                                        </p:attrNameLst>
                                      </p:cBhvr>
                                      <p:to>
                                        <p:strVal val="solid"/>
                                      </p:to>
                                    </p:set>
                                    <p:set>
                                      <p:cBhvr>
                                        <p:cTn id="14" dur="2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18"/>
                                        </p:tgtEl>
                                        <p:attrNameLst>
                                          <p:attrName>fillcolor</p:attrName>
                                        </p:attrNameLst>
                                      </p:cBhvr>
                                      <p:to>
                                        <a:srgbClr val="FF0000"/>
                                      </p:to>
                                    </p:animClr>
                                    <p:set>
                                      <p:cBhvr>
                                        <p:cTn id="24" dur="2000" fill="hold"/>
                                        <p:tgtEl>
                                          <p:spTgt spid="18"/>
                                        </p:tgtEl>
                                        <p:attrNameLst>
                                          <p:attrName>fill.type</p:attrName>
                                        </p:attrNameLst>
                                      </p:cBhvr>
                                      <p:to>
                                        <p:strVal val="solid"/>
                                      </p:to>
                                    </p:set>
                                    <p:set>
                                      <p:cBhvr>
                                        <p:cTn id="25" dur="2000" fill="hold"/>
                                        <p:tgtEl>
                                          <p:spTgt spid="1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14"/>
                                        </p:tgtEl>
                                        <p:attrNameLst>
                                          <p:attrName>fillcolor</p:attrName>
                                        </p:attrNameLst>
                                      </p:cBhvr>
                                      <p:to>
                                        <a:srgbClr val="FF0000"/>
                                      </p:to>
                                    </p:animClr>
                                    <p:set>
                                      <p:cBhvr>
                                        <p:cTn id="28" dur="2000" fill="hold"/>
                                        <p:tgtEl>
                                          <p:spTgt spid="14"/>
                                        </p:tgtEl>
                                        <p:attrNameLst>
                                          <p:attrName>fill.type</p:attrName>
                                        </p:attrNameLst>
                                      </p:cBhvr>
                                      <p:to>
                                        <p:strVal val="solid"/>
                                      </p:to>
                                    </p:set>
                                    <p:set>
                                      <p:cBhvr>
                                        <p:cTn id="29" dur="2000" fill="hold"/>
                                        <p:tgtEl>
                                          <p:spTgt spid="14"/>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9"/>
                                        </p:tgtEl>
                                        <p:attrNameLst>
                                          <p:attrName>fillcolor</p:attrName>
                                        </p:attrNameLst>
                                      </p:cBhvr>
                                      <p:to>
                                        <a:srgbClr val="FF0000"/>
                                      </p:to>
                                    </p:animClr>
                                    <p:set>
                                      <p:cBhvr>
                                        <p:cTn id="32" dur="2000" fill="hold"/>
                                        <p:tgtEl>
                                          <p:spTgt spid="19"/>
                                        </p:tgtEl>
                                        <p:attrNameLst>
                                          <p:attrName>fill.type</p:attrName>
                                        </p:attrNameLst>
                                      </p:cBhvr>
                                      <p:to>
                                        <p:strVal val="solid"/>
                                      </p:to>
                                    </p:set>
                                    <p:set>
                                      <p:cBhvr>
                                        <p:cTn id="33" dur="2000" fill="hold"/>
                                        <p:tgtEl>
                                          <p:spTgt spid="1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mph" presetSubtype="2" fill="hold" nodeType="clickEffect">
                                  <p:stCondLst>
                                    <p:cond delay="0"/>
                                  </p:stCondLst>
                                  <p:childTnLst>
                                    <p:animClr clrSpc="rgb" dir="cw">
                                      <p:cBhvr>
                                        <p:cTn id="37" dur="1000" fill="hold"/>
                                        <p:tgtEl>
                                          <p:spTgt spid="5"/>
                                        </p:tgtEl>
                                        <p:attrNameLst>
                                          <p:attrName>fillcolor</p:attrName>
                                        </p:attrNameLst>
                                      </p:cBhvr>
                                      <p:to>
                                        <a:srgbClr val="FFFF00"/>
                                      </p:to>
                                    </p:animClr>
                                    <p:set>
                                      <p:cBhvr>
                                        <p:cTn id="38" dur="1000" fill="hold"/>
                                        <p:tgtEl>
                                          <p:spTgt spid="5"/>
                                        </p:tgtEl>
                                        <p:attrNameLst>
                                          <p:attrName>fill.type</p:attrName>
                                        </p:attrNameLst>
                                      </p:cBhvr>
                                      <p:to>
                                        <p:strVal val="solid"/>
                                      </p:to>
                                    </p:set>
                                    <p:set>
                                      <p:cBhvr>
                                        <p:cTn id="39" dur="1000" fill="hold"/>
                                        <p:tgtEl>
                                          <p:spTgt spid="5"/>
                                        </p:tgtEl>
                                        <p:attrNameLst>
                                          <p:attrName>fill.on</p:attrName>
                                        </p:attrNameLst>
                                      </p:cBhvr>
                                      <p:to>
                                        <p:strVal val="true"/>
                                      </p:to>
                                    </p:set>
                                  </p:childTnLst>
                                </p:cTn>
                              </p:par>
                              <p:par>
                                <p:cTn id="40" presetID="1" presetClass="emph" presetSubtype="2" fill="hold" nodeType="withEffect">
                                  <p:stCondLst>
                                    <p:cond delay="0"/>
                                  </p:stCondLst>
                                  <p:childTnLst>
                                    <p:animClr clrSpc="rgb" dir="cw">
                                      <p:cBhvr>
                                        <p:cTn id="41" dur="1000" fill="hold"/>
                                        <p:tgtEl>
                                          <p:spTgt spid="8"/>
                                        </p:tgtEl>
                                        <p:attrNameLst>
                                          <p:attrName>fillcolor</p:attrName>
                                        </p:attrNameLst>
                                      </p:cBhvr>
                                      <p:to>
                                        <a:srgbClr val="FFFF00"/>
                                      </p:to>
                                    </p:animClr>
                                    <p:set>
                                      <p:cBhvr>
                                        <p:cTn id="42" dur="1000" fill="hold"/>
                                        <p:tgtEl>
                                          <p:spTgt spid="8"/>
                                        </p:tgtEl>
                                        <p:attrNameLst>
                                          <p:attrName>fill.type</p:attrName>
                                        </p:attrNameLst>
                                      </p:cBhvr>
                                      <p:to>
                                        <p:strVal val="solid"/>
                                      </p:to>
                                    </p:set>
                                    <p:set>
                                      <p:cBhvr>
                                        <p:cTn id="43" dur="1000" fill="hold"/>
                                        <p:tgtEl>
                                          <p:spTgt spid="8"/>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1000" fill="hold"/>
                                        <p:tgtEl>
                                          <p:spTgt spid="9"/>
                                        </p:tgtEl>
                                        <p:attrNameLst>
                                          <p:attrName>fillcolor</p:attrName>
                                        </p:attrNameLst>
                                      </p:cBhvr>
                                      <p:to>
                                        <a:srgbClr val="FFFF00"/>
                                      </p:to>
                                    </p:animClr>
                                    <p:set>
                                      <p:cBhvr>
                                        <p:cTn id="46" dur="1000" fill="hold"/>
                                        <p:tgtEl>
                                          <p:spTgt spid="9"/>
                                        </p:tgtEl>
                                        <p:attrNameLst>
                                          <p:attrName>fill.type</p:attrName>
                                        </p:attrNameLst>
                                      </p:cBhvr>
                                      <p:to>
                                        <p:strVal val="solid"/>
                                      </p:to>
                                    </p:set>
                                    <p:set>
                                      <p:cBhvr>
                                        <p:cTn id="47" dur="1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35"/>
                                        </p:tgtEl>
                                      </p:cBhvr>
                                    </p:animEffect>
                                    <p:set>
                                      <p:cBhvr>
                                        <p:cTn id="52" dur="1" fill="hold">
                                          <p:stCondLst>
                                            <p:cond delay="499"/>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18"/>
                                        </p:tgtEl>
                                        <p:attrNameLst>
                                          <p:attrName>fillcolor</p:attrName>
                                        </p:attrNameLst>
                                      </p:cBhvr>
                                      <p:to>
                                        <a:srgbClr val="00B050"/>
                                      </p:to>
                                    </p:animClr>
                                    <p:set>
                                      <p:cBhvr>
                                        <p:cTn id="57" dur="2000" fill="hold"/>
                                        <p:tgtEl>
                                          <p:spTgt spid="18"/>
                                        </p:tgtEl>
                                        <p:attrNameLst>
                                          <p:attrName>fill.type</p:attrName>
                                        </p:attrNameLst>
                                      </p:cBhvr>
                                      <p:to>
                                        <p:strVal val="solid"/>
                                      </p:to>
                                    </p:set>
                                    <p:set>
                                      <p:cBhvr>
                                        <p:cTn id="58" dur="2000" fill="hold"/>
                                        <p:tgtEl>
                                          <p:spTgt spid="18"/>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2000" fill="hold"/>
                                        <p:tgtEl>
                                          <p:spTgt spid="14"/>
                                        </p:tgtEl>
                                        <p:attrNameLst>
                                          <p:attrName>fillcolor</p:attrName>
                                        </p:attrNameLst>
                                      </p:cBhvr>
                                      <p:to>
                                        <a:srgbClr val="00B050"/>
                                      </p:to>
                                    </p:animClr>
                                    <p:set>
                                      <p:cBhvr>
                                        <p:cTn id="61" dur="2000" fill="hold"/>
                                        <p:tgtEl>
                                          <p:spTgt spid="14"/>
                                        </p:tgtEl>
                                        <p:attrNameLst>
                                          <p:attrName>fill.type</p:attrName>
                                        </p:attrNameLst>
                                      </p:cBhvr>
                                      <p:to>
                                        <p:strVal val="solid"/>
                                      </p:to>
                                    </p:set>
                                    <p:set>
                                      <p:cBhvr>
                                        <p:cTn id="62" dur="2000" fill="hold"/>
                                        <p:tgtEl>
                                          <p:spTgt spid="14"/>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2000" fill="hold"/>
                                        <p:tgtEl>
                                          <p:spTgt spid="19"/>
                                        </p:tgtEl>
                                        <p:attrNameLst>
                                          <p:attrName>fillcolor</p:attrName>
                                        </p:attrNameLst>
                                      </p:cBhvr>
                                      <p:to>
                                        <a:srgbClr val="00B050"/>
                                      </p:to>
                                    </p:animClr>
                                    <p:set>
                                      <p:cBhvr>
                                        <p:cTn id="65" dur="2000" fill="hold"/>
                                        <p:tgtEl>
                                          <p:spTgt spid="19"/>
                                        </p:tgtEl>
                                        <p:attrNameLst>
                                          <p:attrName>fill.type</p:attrName>
                                        </p:attrNameLst>
                                      </p:cBhvr>
                                      <p:to>
                                        <p:strVal val="solid"/>
                                      </p:to>
                                    </p:set>
                                    <p:set>
                                      <p:cBhvr>
                                        <p:cTn id="66" dur="2000" fill="hold"/>
                                        <p:tgtEl>
                                          <p:spTgt spid="19"/>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2000" fill="hold"/>
                                        <p:tgtEl>
                                          <p:spTgt spid="5"/>
                                        </p:tgtEl>
                                        <p:attrNameLst>
                                          <p:attrName>fillcolor</p:attrName>
                                        </p:attrNameLst>
                                      </p:cBhvr>
                                      <p:to>
                                        <a:srgbClr val="FF0000"/>
                                      </p:to>
                                    </p:animClr>
                                    <p:set>
                                      <p:cBhvr>
                                        <p:cTn id="71" dur="2000" fill="hold"/>
                                        <p:tgtEl>
                                          <p:spTgt spid="5"/>
                                        </p:tgtEl>
                                        <p:attrNameLst>
                                          <p:attrName>fill.type</p:attrName>
                                        </p:attrNameLst>
                                      </p:cBhvr>
                                      <p:to>
                                        <p:strVal val="solid"/>
                                      </p:to>
                                    </p:set>
                                    <p:set>
                                      <p:cBhvr>
                                        <p:cTn id="72" dur="2000" fill="hold"/>
                                        <p:tgtEl>
                                          <p:spTgt spid="5"/>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2000" fill="hold"/>
                                        <p:tgtEl>
                                          <p:spTgt spid="8"/>
                                        </p:tgtEl>
                                        <p:attrNameLst>
                                          <p:attrName>fillcolor</p:attrName>
                                        </p:attrNameLst>
                                      </p:cBhvr>
                                      <p:to>
                                        <a:srgbClr val="FF0000"/>
                                      </p:to>
                                    </p:animClr>
                                    <p:set>
                                      <p:cBhvr>
                                        <p:cTn id="75" dur="2000" fill="hold"/>
                                        <p:tgtEl>
                                          <p:spTgt spid="8"/>
                                        </p:tgtEl>
                                        <p:attrNameLst>
                                          <p:attrName>fill.type</p:attrName>
                                        </p:attrNameLst>
                                      </p:cBhvr>
                                      <p:to>
                                        <p:strVal val="solid"/>
                                      </p:to>
                                    </p:set>
                                    <p:set>
                                      <p:cBhvr>
                                        <p:cTn id="76" dur="2000" fill="hold"/>
                                        <p:tgtEl>
                                          <p:spTgt spid="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2000" fill="hold"/>
                                        <p:tgtEl>
                                          <p:spTgt spid="9"/>
                                        </p:tgtEl>
                                        <p:attrNameLst>
                                          <p:attrName>fillcolor</p:attrName>
                                        </p:attrNameLst>
                                      </p:cBhvr>
                                      <p:to>
                                        <a:srgbClr val="FF0000"/>
                                      </p:to>
                                    </p:animClr>
                                    <p:set>
                                      <p:cBhvr>
                                        <p:cTn id="79" dur="2000" fill="hold"/>
                                        <p:tgtEl>
                                          <p:spTgt spid="9"/>
                                        </p:tgtEl>
                                        <p:attrNameLst>
                                          <p:attrName>fill.type</p:attrName>
                                        </p:attrNameLst>
                                      </p:cBhvr>
                                      <p:to>
                                        <p:strVal val="solid"/>
                                      </p:to>
                                    </p:set>
                                    <p:set>
                                      <p:cBhvr>
                                        <p:cTn id="80" dur="2000" fill="hold"/>
                                        <p:tgtEl>
                                          <p:spTgt spid="9"/>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2000" fill="hold"/>
                                        <p:tgtEl>
                                          <p:spTgt spid="7"/>
                                        </p:tgtEl>
                                        <p:attrNameLst>
                                          <p:attrName>fillcolor</p:attrName>
                                        </p:attrNameLst>
                                      </p:cBhvr>
                                      <p:to>
                                        <a:srgbClr val="FF0000"/>
                                      </p:to>
                                    </p:animClr>
                                    <p:set>
                                      <p:cBhvr>
                                        <p:cTn id="83" dur="2000" fill="hold"/>
                                        <p:tgtEl>
                                          <p:spTgt spid="7"/>
                                        </p:tgtEl>
                                        <p:attrNameLst>
                                          <p:attrName>fill.type</p:attrName>
                                        </p:attrNameLst>
                                      </p:cBhvr>
                                      <p:to>
                                        <p:strVal val="solid"/>
                                      </p:to>
                                    </p:set>
                                    <p:set>
                                      <p:cBhvr>
                                        <p:cTn id="84" dur="2000" fill="hold"/>
                                        <p:tgtEl>
                                          <p:spTgt spid="7"/>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2000" fill="hold"/>
                                        <p:tgtEl>
                                          <p:spTgt spid="12"/>
                                        </p:tgtEl>
                                        <p:attrNameLst>
                                          <p:attrName>fillcolor</p:attrName>
                                        </p:attrNameLst>
                                      </p:cBhvr>
                                      <p:to>
                                        <a:srgbClr val="FF0000"/>
                                      </p:to>
                                    </p:animClr>
                                    <p:set>
                                      <p:cBhvr>
                                        <p:cTn id="87" dur="2000" fill="hold"/>
                                        <p:tgtEl>
                                          <p:spTgt spid="12"/>
                                        </p:tgtEl>
                                        <p:attrNameLst>
                                          <p:attrName>fill.type</p:attrName>
                                        </p:attrNameLst>
                                      </p:cBhvr>
                                      <p:to>
                                        <p:strVal val="solid"/>
                                      </p:to>
                                    </p:set>
                                    <p:set>
                                      <p:cBhvr>
                                        <p:cTn id="88" dur="2000" fill="hold"/>
                                        <p:tgtEl>
                                          <p:spTgt spid="12"/>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2000" fill="hold"/>
                                        <p:tgtEl>
                                          <p:spTgt spid="13"/>
                                        </p:tgtEl>
                                        <p:attrNameLst>
                                          <p:attrName>fillcolor</p:attrName>
                                        </p:attrNameLst>
                                      </p:cBhvr>
                                      <p:to>
                                        <a:srgbClr val="FF0000"/>
                                      </p:to>
                                    </p:animClr>
                                    <p:set>
                                      <p:cBhvr>
                                        <p:cTn id="91" dur="2000" fill="hold"/>
                                        <p:tgtEl>
                                          <p:spTgt spid="13"/>
                                        </p:tgtEl>
                                        <p:attrNameLst>
                                          <p:attrName>fill.type</p:attrName>
                                        </p:attrNameLst>
                                      </p:cBhvr>
                                      <p:to>
                                        <p:strVal val="solid"/>
                                      </p:to>
                                    </p:set>
                                    <p:set>
                                      <p:cBhvr>
                                        <p:cTn id="9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問題の盤面</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42</a:t>
            </a:fld>
            <a:endParaRPr lang="ja-JP" altLang="en-US" dirty="0"/>
          </a:p>
        </p:txBody>
      </p:sp>
      <p:sp>
        <p:nvSpPr>
          <p:cNvPr id="5" name="正方形/長方形 4"/>
          <p:cNvSpPr/>
          <p:nvPr/>
        </p:nvSpPr>
        <p:spPr>
          <a:xfrm>
            <a:off x="982661" y="2790301"/>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p:cNvSpPr/>
          <p:nvPr/>
        </p:nvSpPr>
        <p:spPr>
          <a:xfrm>
            <a:off x="3142661" y="279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2422661" y="279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702661" y="279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98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3142661" y="351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422661" y="351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702661" y="351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98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142661" y="423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422661" y="423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02661" y="423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98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142661" y="4950301"/>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422661" y="4950301"/>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702661" y="4950301"/>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円/楕円 4">
            <a:extLst>
              <a:ext uri="{FF2B5EF4-FFF2-40B4-BE49-F238E27FC236}">
                <a16:creationId xmlns:a16="http://schemas.microsoft.com/office/drawing/2014/main" xmlns="" id="{91362F98-9203-4452-BCDD-ECA53E2A6B59}"/>
              </a:ext>
            </a:extLst>
          </p:cNvPr>
          <p:cNvSpPr/>
          <p:nvPr/>
        </p:nvSpPr>
        <p:spPr>
          <a:xfrm>
            <a:off x="6172290" y="2750606"/>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xmlns="" id="{82A133B0-ABEB-4804-B032-F9F6087F139E}"/>
              </a:ext>
            </a:extLst>
          </p:cNvPr>
          <p:cNvCxnSpPr>
            <a:cxnSpLocks/>
            <a:stCxn id="23" idx="0"/>
            <a:endCxn id="21" idx="4"/>
          </p:cNvCxnSpPr>
          <p:nvPr/>
        </p:nvCxnSpPr>
        <p:spPr>
          <a:xfrm flipV="1">
            <a:off x="6280290" y="2966606"/>
            <a:ext cx="0" cy="52803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円/楕円 10">
            <a:extLst>
              <a:ext uri="{FF2B5EF4-FFF2-40B4-BE49-F238E27FC236}">
                <a16:creationId xmlns:a16="http://schemas.microsoft.com/office/drawing/2014/main" xmlns="" id="{4D26EE2E-3499-487B-B25A-08BDBDAC8812}"/>
              </a:ext>
            </a:extLst>
          </p:cNvPr>
          <p:cNvSpPr/>
          <p:nvPr/>
        </p:nvSpPr>
        <p:spPr>
          <a:xfrm>
            <a:off x="6172290" y="349464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dirty="0">
              <a:ln>
                <a:solidFill>
                  <a:sysClr val="windowText" lastClr="000000"/>
                </a:solidFill>
              </a:ln>
            </a:endParaRPr>
          </a:p>
        </p:txBody>
      </p:sp>
      <p:cxnSp>
        <p:nvCxnSpPr>
          <p:cNvPr id="26" name="直線コネクタ 25">
            <a:extLst>
              <a:ext uri="{FF2B5EF4-FFF2-40B4-BE49-F238E27FC236}">
                <a16:creationId xmlns:a16="http://schemas.microsoft.com/office/drawing/2014/main" xmlns="" id="{B9DB63DB-B57A-4DE2-BB1C-B8B310F528D1}"/>
              </a:ext>
            </a:extLst>
          </p:cNvPr>
          <p:cNvCxnSpPr>
            <a:cxnSpLocks/>
            <a:stCxn id="23" idx="4"/>
          </p:cNvCxnSpPr>
          <p:nvPr/>
        </p:nvCxnSpPr>
        <p:spPr>
          <a:xfrm>
            <a:off x="6280290" y="3710642"/>
            <a:ext cx="0" cy="26046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8" name="テキスト ボックス 27">
            <a:extLst>
              <a:ext uri="{FF2B5EF4-FFF2-40B4-BE49-F238E27FC236}">
                <a16:creationId xmlns:a16="http://schemas.microsoft.com/office/drawing/2014/main" xmlns="" id="{8FA22451-D433-4194-B32E-4EA716A28077}"/>
              </a:ext>
            </a:extLst>
          </p:cNvPr>
          <p:cNvSpPr txBox="1"/>
          <p:nvPr/>
        </p:nvSpPr>
        <p:spPr>
          <a:xfrm>
            <a:off x="6462240" y="2559468"/>
            <a:ext cx="1723549" cy="461665"/>
          </a:xfrm>
          <a:prstGeom prst="rect">
            <a:avLst/>
          </a:prstGeom>
          <a:noFill/>
        </p:spPr>
        <p:txBody>
          <a:bodyPr wrap="none" rtlCol="0">
            <a:spAutoFit/>
          </a:bodyPr>
          <a:lstStyle/>
          <a:p>
            <a:r>
              <a:rPr kumimoji="1" lang="ja-JP" altLang="en-US" sz="2400" dirty="0"/>
              <a:t>現在の盤面</a:t>
            </a:r>
          </a:p>
        </p:txBody>
      </p:sp>
      <p:sp>
        <p:nvSpPr>
          <p:cNvPr id="33" name="テキスト ボックス 32">
            <a:extLst>
              <a:ext uri="{FF2B5EF4-FFF2-40B4-BE49-F238E27FC236}">
                <a16:creationId xmlns:a16="http://schemas.microsoft.com/office/drawing/2014/main" xmlns="" id="{A8601895-2B32-4A7E-9BFB-B6211409E35C}"/>
              </a:ext>
            </a:extLst>
          </p:cNvPr>
          <p:cNvSpPr txBox="1"/>
          <p:nvPr/>
        </p:nvSpPr>
        <p:spPr>
          <a:xfrm>
            <a:off x="6587522" y="3310532"/>
            <a:ext cx="1500895" cy="400110"/>
          </a:xfrm>
          <a:prstGeom prst="rect">
            <a:avLst/>
          </a:prstGeom>
          <a:noFill/>
        </p:spPr>
        <p:txBody>
          <a:bodyPr wrap="square" rtlCol="0">
            <a:spAutoFit/>
          </a:bodyPr>
          <a:lstStyle/>
          <a:p>
            <a:r>
              <a:rPr kumimoji="1" lang="ja-JP" altLang="en-US" sz="2000" dirty="0"/>
              <a:t>自分の操作</a:t>
            </a:r>
          </a:p>
        </p:txBody>
      </p:sp>
      <p:sp>
        <p:nvSpPr>
          <p:cNvPr id="29" name="コンテンツ プレースホルダー 2">
            <a:extLst>
              <a:ext uri="{FF2B5EF4-FFF2-40B4-BE49-F238E27FC236}">
                <a16:creationId xmlns:a16="http://schemas.microsoft.com/office/drawing/2014/main" xmlns="" id="{E7401710-8A90-4BF8-ADE6-58BDF5ADB443}"/>
              </a:ext>
            </a:extLst>
          </p:cNvPr>
          <p:cNvSpPr txBox="1">
            <a:spLocks/>
          </p:cNvSpPr>
          <p:nvPr/>
        </p:nvSpPr>
        <p:spPr>
          <a:xfrm>
            <a:off x="822959" y="742250"/>
            <a:ext cx="7543801" cy="1480320"/>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このような盤面に対して、</a:t>
            </a:r>
            <a:r>
              <a:rPr lang="en-US" altLang="ja-JP" dirty="0"/>
              <a:t>8</a:t>
            </a:r>
            <a:r>
              <a:rPr lang="ja-JP" altLang="en-US" dirty="0"/>
              <a:t>手読みは負けに向かってしまう</a:t>
            </a:r>
          </a:p>
        </p:txBody>
      </p:sp>
      <p:grpSp>
        <p:nvGrpSpPr>
          <p:cNvPr id="30" name="グループ化 29">
            <a:extLst>
              <a:ext uri="{FF2B5EF4-FFF2-40B4-BE49-F238E27FC236}">
                <a16:creationId xmlns:a16="http://schemas.microsoft.com/office/drawing/2014/main" xmlns="" id="{96D24C3F-1F83-447D-A25A-A8AA9E65679A}"/>
              </a:ext>
            </a:extLst>
          </p:cNvPr>
          <p:cNvGrpSpPr/>
          <p:nvPr/>
        </p:nvGrpSpPr>
        <p:grpSpPr>
          <a:xfrm>
            <a:off x="6257429" y="4431206"/>
            <a:ext cx="45721" cy="504000"/>
            <a:chOff x="992298" y="2865227"/>
            <a:chExt cx="45721" cy="311919"/>
          </a:xfrm>
        </p:grpSpPr>
        <p:sp>
          <p:nvSpPr>
            <p:cNvPr id="31" name="円/楕円 93">
              <a:extLst>
                <a:ext uri="{FF2B5EF4-FFF2-40B4-BE49-F238E27FC236}">
                  <a16:creationId xmlns:a16="http://schemas.microsoft.com/office/drawing/2014/main" xmlns="" id="{C1AD892A-CDD5-4C88-AE3A-6D027099AAF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円/楕円 94">
              <a:extLst>
                <a:ext uri="{FF2B5EF4-FFF2-40B4-BE49-F238E27FC236}">
                  <a16:creationId xmlns:a16="http://schemas.microsoft.com/office/drawing/2014/main" xmlns="" id="{6030ED97-393E-4E55-9380-1ECFBB123E34}"/>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95">
              <a:extLst>
                <a:ext uri="{FF2B5EF4-FFF2-40B4-BE49-F238E27FC236}">
                  <a16:creationId xmlns:a16="http://schemas.microsoft.com/office/drawing/2014/main" xmlns="" id="{A524AE56-513F-47AE-ACE1-CFA308B955C9}"/>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752098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現在のアルゴリズム</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数手先の各盤面ごとに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自分と相手が最善の手を打ったとしたときに</a:t>
            </a:r>
            <a:endParaRPr lang="en-US" altLang="ja-JP" dirty="0"/>
          </a:p>
          <a:p>
            <a:r>
              <a:rPr lang="ja-JP" altLang="en-US" dirty="0"/>
              <a:t>数手先で評価値が最大になる手を選択</a:t>
            </a:r>
            <a:r>
              <a:rPr lang="en-US" altLang="ja-JP" dirty="0"/>
              <a:t>(minimax</a:t>
            </a:r>
            <a:r>
              <a:rPr lang="ja-JP" altLang="en-US" dirty="0"/>
              <a:t>法</a:t>
            </a:r>
            <a:r>
              <a:rPr lang="en-US" altLang="ja-JP" dirty="0"/>
              <a:t>)</a:t>
            </a:r>
          </a:p>
          <a:p>
            <a:pPr marL="457200" indent="-457200">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43</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 name="直線コネクタ 5"/>
          <p:cNvCxnSpPr>
            <a:stCxn id="11" idx="1"/>
            <a:endCxn id="5" idx="4"/>
          </p:cNvCxnSpPr>
          <p:nvPr/>
        </p:nvCxnSpPr>
        <p:spPr>
          <a:xfrm flipH="1" flipV="1">
            <a:off x="4347741" y="1909345"/>
            <a:ext cx="1751588"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V="1">
            <a:off x="2808003" y="1909345"/>
            <a:ext cx="1539738" cy="2855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067697"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2700003" y="219485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8" name="直線コネクタ 57"/>
          <p:cNvCxnSpPr>
            <a:stCxn id="12" idx="4"/>
            <a:endCxn id="61" idx="0"/>
          </p:cNvCxnSpPr>
          <p:nvPr/>
        </p:nvCxnSpPr>
        <p:spPr>
          <a:xfrm flipH="1">
            <a:off x="2284200" y="2410851"/>
            <a:ext cx="523803" cy="124194"/>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2808003" y="2410851"/>
            <a:ext cx="421615" cy="13660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3121618" y="2547458"/>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2176200" y="2535045"/>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9" name="直線コネクタ 98"/>
          <p:cNvCxnSpPr>
            <a:stCxn id="11" idx="4"/>
            <a:endCxn id="102" idx="0"/>
          </p:cNvCxnSpPr>
          <p:nvPr/>
        </p:nvCxnSpPr>
        <p:spPr>
          <a:xfrm>
            <a:off x="6175697" y="2406889"/>
            <a:ext cx="0" cy="140569"/>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2" name="円/楕円 101"/>
          <p:cNvSpPr/>
          <p:nvPr/>
        </p:nvSpPr>
        <p:spPr>
          <a:xfrm>
            <a:off x="6067697" y="2547458"/>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領地を増やす操作を数手先まで進める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157209" y="1981123"/>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161888" y="2482390"/>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grpSp>
        <p:nvGrpSpPr>
          <p:cNvPr id="116" name="グループ化 115">
            <a:extLst>
              <a:ext uri="{FF2B5EF4-FFF2-40B4-BE49-F238E27FC236}">
                <a16:creationId xmlns:a16="http://schemas.microsoft.com/office/drawing/2014/main" xmlns="" id="{379CB5EB-562A-4356-AA8E-A96FBED450F2}"/>
              </a:ext>
            </a:extLst>
          </p:cNvPr>
          <p:cNvGrpSpPr/>
          <p:nvPr/>
        </p:nvGrpSpPr>
        <p:grpSpPr>
          <a:xfrm>
            <a:off x="4410020" y="2895000"/>
            <a:ext cx="45721" cy="504000"/>
            <a:chOff x="992298" y="2865227"/>
            <a:chExt cx="45721" cy="311919"/>
          </a:xfrm>
        </p:grpSpPr>
        <p:sp>
          <p:nvSpPr>
            <p:cNvPr id="117" name="円/楕円 93">
              <a:extLst>
                <a:ext uri="{FF2B5EF4-FFF2-40B4-BE49-F238E27FC236}">
                  <a16:creationId xmlns:a16="http://schemas.microsoft.com/office/drawing/2014/main" xmlns="" id="{D47439C9-666F-4BE4-A9D6-267F873F7DC8}"/>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 name="円/楕円 94">
              <a:extLst>
                <a:ext uri="{FF2B5EF4-FFF2-40B4-BE49-F238E27FC236}">
                  <a16:creationId xmlns:a16="http://schemas.microsoft.com/office/drawing/2014/main" xmlns="" id="{4A0C3D9C-5EB2-4D63-8EC4-3FD351AD554D}"/>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 name="円/楕円 95">
              <a:extLst>
                <a:ext uri="{FF2B5EF4-FFF2-40B4-BE49-F238E27FC236}">
                  <a16:creationId xmlns:a16="http://schemas.microsoft.com/office/drawing/2014/main" xmlns="" id="{2269E0C7-F7FE-4569-BC8A-BC25D78714BD}"/>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cxnSp>
        <p:nvCxnSpPr>
          <p:cNvPr id="88" name="直線コネクタ 87"/>
          <p:cNvCxnSpPr>
            <a:stCxn id="60" idx="4"/>
            <a:endCxn id="89" idx="0"/>
          </p:cNvCxnSpPr>
          <p:nvPr/>
        </p:nvCxnSpPr>
        <p:spPr>
          <a:xfrm>
            <a:off x="3229618" y="2763458"/>
            <a:ext cx="4402"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9" name="円/楕円 88"/>
          <p:cNvSpPr/>
          <p:nvPr/>
        </p:nvSpPr>
        <p:spPr>
          <a:xfrm>
            <a:off x="3126020"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0" name="直線コネクタ 89"/>
          <p:cNvCxnSpPr>
            <a:stCxn id="61" idx="4"/>
            <a:endCxn id="93" idx="0"/>
          </p:cNvCxnSpPr>
          <p:nvPr/>
        </p:nvCxnSpPr>
        <p:spPr>
          <a:xfrm flipH="1">
            <a:off x="1830575" y="2751045"/>
            <a:ext cx="453625"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1" name="直線コネクタ 90"/>
          <p:cNvCxnSpPr>
            <a:stCxn id="61" idx="4"/>
            <a:endCxn id="92" idx="0"/>
          </p:cNvCxnSpPr>
          <p:nvPr/>
        </p:nvCxnSpPr>
        <p:spPr>
          <a:xfrm>
            <a:off x="2284200" y="2751045"/>
            <a:ext cx="389800" cy="15330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2" name="円/楕円 91"/>
          <p:cNvSpPr/>
          <p:nvPr/>
        </p:nvSpPr>
        <p:spPr>
          <a:xfrm>
            <a:off x="2566000" y="2904347"/>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1722575" y="2904347"/>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102" idx="4"/>
            <a:endCxn id="105" idx="0"/>
          </p:cNvCxnSpPr>
          <p:nvPr/>
        </p:nvCxnSpPr>
        <p:spPr>
          <a:xfrm flipH="1">
            <a:off x="5705466" y="2763458"/>
            <a:ext cx="470231" cy="1380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102" idx="4"/>
            <a:endCxn id="96" idx="0"/>
          </p:cNvCxnSpPr>
          <p:nvPr/>
        </p:nvCxnSpPr>
        <p:spPr>
          <a:xfrm>
            <a:off x="6175697" y="2763458"/>
            <a:ext cx="427489" cy="14270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6" name="円/楕円 95"/>
          <p:cNvSpPr/>
          <p:nvPr/>
        </p:nvSpPr>
        <p:spPr>
          <a:xfrm>
            <a:off x="6495186" y="2906163"/>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5" name="円/楕円 104"/>
          <p:cNvSpPr/>
          <p:nvPr/>
        </p:nvSpPr>
        <p:spPr>
          <a:xfrm>
            <a:off x="5597466" y="2901500"/>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6" name="直線コネクタ 105"/>
          <p:cNvCxnSpPr>
            <a:stCxn id="102" idx="4"/>
            <a:endCxn id="107" idx="0"/>
          </p:cNvCxnSpPr>
          <p:nvPr/>
        </p:nvCxnSpPr>
        <p:spPr>
          <a:xfrm flipH="1">
            <a:off x="6173441" y="2763458"/>
            <a:ext cx="2256" cy="143008"/>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7" name="円/楕円 106"/>
          <p:cNvSpPr/>
          <p:nvPr/>
        </p:nvSpPr>
        <p:spPr>
          <a:xfrm>
            <a:off x="6065441" y="290646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Tree>
    <p:extLst>
      <p:ext uri="{BB962C8B-B14F-4D97-AF65-F5344CB8AC3E}">
        <p14:creationId xmlns:p14="http://schemas.microsoft.com/office/powerpoint/2010/main" val="9176354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44</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1939290"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1105647"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H="1" flipV="1">
            <a:off x="2389290"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2707488"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655647"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1940481"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3235868"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470681"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xmlns="" id="{F12EFDEC-5DF5-4646-ACEF-05CC05DB63DF}"/>
              </a:ext>
            </a:extLst>
          </p:cNvPr>
          <p:cNvSpPr/>
          <p:nvPr/>
        </p:nvSpPr>
        <p:spPr>
          <a:xfrm>
            <a:off x="6385236"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26" idx="3"/>
          </p:cNvCxnSpPr>
          <p:nvPr/>
        </p:nvCxnSpPr>
        <p:spPr>
          <a:xfrm flipV="1">
            <a:off x="5551593"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AA0D34E2-EA8E-488B-87DC-F9CC44D8EA88}"/>
              </a:ext>
            </a:extLst>
          </p:cNvPr>
          <p:cNvCxnSpPr>
            <a:cxnSpLocks/>
            <a:stCxn id="31" idx="0"/>
            <a:endCxn id="26" idx="4"/>
          </p:cNvCxnSpPr>
          <p:nvPr/>
        </p:nvCxnSpPr>
        <p:spPr>
          <a:xfrm flipH="1" flipV="1">
            <a:off x="6835236"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26" idx="5"/>
          </p:cNvCxnSpPr>
          <p:nvPr/>
        </p:nvCxnSpPr>
        <p:spPr>
          <a:xfrm flipH="1" flipV="1">
            <a:off x="7153434"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5101593"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xmlns="" id="{1EC6BFDC-9AB4-456D-A936-BCC845B1AFB4}"/>
              </a:ext>
            </a:extLst>
          </p:cNvPr>
          <p:cNvSpPr/>
          <p:nvPr/>
        </p:nvSpPr>
        <p:spPr>
          <a:xfrm>
            <a:off x="638642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xmlns="" id="{AE3A7636-4985-4541-9175-B49890FE7919}"/>
              </a:ext>
            </a:extLst>
          </p:cNvPr>
          <p:cNvSpPr/>
          <p:nvPr/>
        </p:nvSpPr>
        <p:spPr>
          <a:xfrm>
            <a:off x="7681814"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625593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84"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45</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0" name="コンテンツ プレースホルダー 2"/>
          <p:cNvSpPr txBox="1">
            <a:spLocks/>
          </p:cNvSpPr>
          <p:nvPr/>
        </p:nvSpPr>
        <p:spPr>
          <a:xfrm>
            <a:off x="473435" y="2655673"/>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プレイアウト数を増やす</a:t>
            </a:r>
            <a:endParaRPr lang="ja-JP" altLang="en-US" dirty="0"/>
          </a:p>
        </p:txBody>
      </p:sp>
      <p:sp>
        <p:nvSpPr>
          <p:cNvPr id="71" name="正方形/長方形 70"/>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73" name="下矢印 72"/>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86" name="下矢印 85"/>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427218" y="4286470"/>
            <a:ext cx="3501280" cy="646331"/>
          </a:xfrm>
          <a:prstGeom prst="rect">
            <a:avLst/>
          </a:prstGeom>
          <a:ln>
            <a:solidFill>
              <a:srgbClr val="FF0000"/>
            </a:solidFill>
          </a:ln>
        </p:spPr>
        <p:txBody>
          <a:bodyPr wrap="none">
            <a:spAutoFit/>
          </a:bodyPr>
          <a:lstStyle/>
          <a:p>
            <a:r>
              <a:rPr lang="ja-JP" altLang="en-US" sz="3600" dirty="0">
                <a:solidFill>
                  <a:srgbClr val="FF0000"/>
                </a:solidFill>
              </a:rPr>
              <a:t>勝率も上がりそう</a:t>
            </a:r>
            <a:endParaRPr lang="en-US" altLang="ja-JP" sz="3600" dirty="0">
              <a:solidFill>
                <a:srgbClr val="FF0000"/>
              </a:solidFill>
            </a:endParaRPr>
          </a:p>
        </p:txBody>
      </p:sp>
    </p:spTree>
    <p:extLst>
      <p:ext uri="{BB962C8B-B14F-4D97-AF65-F5344CB8AC3E}">
        <p14:creationId xmlns:p14="http://schemas.microsoft.com/office/powerpoint/2010/main" val="9193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playout</a:t>
            </a:r>
            <a:r>
              <a:rPr kumimoji="1" lang="ja-JP" altLang="en-US" dirty="0"/>
              <a:t>数と勝率の関係</a:t>
            </a:r>
          </a:p>
        </p:txBody>
      </p:sp>
      <p:sp>
        <p:nvSpPr>
          <p:cNvPr id="3" name="コンテンツ プレースホルダー 2"/>
          <p:cNvSpPr>
            <a:spLocks noGrp="1"/>
          </p:cNvSpPr>
          <p:nvPr>
            <p:ph idx="1"/>
          </p:nvPr>
        </p:nvSpPr>
        <p:spPr>
          <a:xfrm>
            <a:off x="822959" y="758815"/>
            <a:ext cx="7543801" cy="3403881"/>
          </a:xfrm>
        </p:spPr>
        <p:txBody>
          <a:bodyPr>
            <a:normAutofit/>
          </a:bodyPr>
          <a:lstStyle/>
          <a:p>
            <a:r>
              <a:rPr lang="en-US" altLang="ja-JP" dirty="0"/>
              <a:t>p</a:t>
            </a:r>
            <a:r>
              <a:rPr kumimoji="1" lang="en-US" altLang="ja-JP" dirty="0"/>
              <a:t>layout</a:t>
            </a:r>
            <a:r>
              <a:rPr kumimoji="1" lang="ja-JP" altLang="en-US" dirty="0"/>
              <a:t>数は増やせば増やすほど勝率が上がる</a:t>
            </a:r>
            <a:endParaRPr kumimoji="1" lang="en-US" altLang="ja-JP" dirty="0"/>
          </a:p>
          <a:p>
            <a:r>
              <a:rPr lang="ja-JP" altLang="en-US" dirty="0"/>
              <a:t>という</a:t>
            </a:r>
            <a:r>
              <a:rPr kumimoji="1" lang="ja-JP" altLang="en-US" dirty="0"/>
              <a:t>訳ではない</a:t>
            </a:r>
            <a:endParaRPr kumimoji="1" lang="en-US" altLang="ja-JP" dirty="0"/>
          </a:p>
          <a:p>
            <a:r>
              <a:rPr lang="ja-JP" altLang="en-US" dirty="0"/>
              <a:t>およそ</a:t>
            </a:r>
            <a:r>
              <a:rPr lang="en-US" altLang="ja-JP" dirty="0"/>
              <a:t>1500</a:t>
            </a:r>
            <a:r>
              <a:rPr lang="ja-JP" altLang="en-US" dirty="0"/>
              <a:t>回で勝率が収束することがわかった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46</a:t>
            </a:fld>
            <a:endParaRPr lang="ja-JP" altLang="en-US" dirty="0"/>
          </a:p>
        </p:txBody>
      </p:sp>
    </p:spTree>
    <p:extLst>
      <p:ext uri="{BB962C8B-B14F-4D97-AF65-F5344CB8AC3E}">
        <p14:creationId xmlns:p14="http://schemas.microsoft.com/office/powerpoint/2010/main" val="1823179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47</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104355"/>
                <a:gd name="adj2" fmla="val -682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220963" y="1203032"/>
            <a:ext cx="1723549" cy="461665"/>
          </a:xfrm>
          <a:prstGeom prst="rect">
            <a:avLst/>
          </a:prstGeom>
          <a:noFill/>
        </p:spPr>
        <p:txBody>
          <a:bodyPr wrap="none" rtlCol="0">
            <a:spAutoFit/>
          </a:bodyPr>
          <a:lstStyle/>
          <a:p>
            <a:r>
              <a:rPr kumimoji="1" lang="ja-JP" altLang="en-US" sz="2400" dirty="0"/>
              <a:t>現在の盤面</a:t>
            </a:r>
          </a:p>
        </p:txBody>
      </p:sp>
      <p:grpSp>
        <p:nvGrpSpPr>
          <p:cNvPr id="51" name="グループ化 50"/>
          <p:cNvGrpSpPr/>
          <p:nvPr/>
        </p:nvGrpSpPr>
        <p:grpSpPr>
          <a:xfrm>
            <a:off x="872075" y="1381310"/>
            <a:ext cx="6012158" cy="2033693"/>
            <a:chOff x="872075" y="1381310"/>
            <a:chExt cx="6012158" cy="2033693"/>
          </a:xfrm>
        </p:grpSpPr>
        <p:sp>
          <p:nvSpPr>
            <p:cNvPr id="116" name="二等辺三角形 115"/>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7" name="円/楕円 116"/>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8" name="直線コネクタ 117"/>
            <p:cNvCxnSpPr>
              <a:stCxn id="122" idx="1"/>
              <a:endCxn id="117"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9" name="直線コネクタ 118"/>
            <p:cNvCxnSpPr>
              <a:stCxn id="117" idx="4"/>
              <a:endCxn id="125"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0" name="直線コネクタ 119"/>
            <p:cNvCxnSpPr>
              <a:stCxn id="123" idx="0"/>
              <a:endCxn id="117"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a:stCxn id="124" idx="0"/>
              <a:endCxn id="117"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2" name="円/楕円 121"/>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3" name="円/楕円 122"/>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4" name="円/楕円 123"/>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5" name="円/楕円 124"/>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6" name="二等辺三角形 125"/>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8" name="二等辺三角形 127"/>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9" name="二等辺三角形 128"/>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53" name="直線コネクタ 52"/>
          <p:cNvCxnSpPr/>
          <p:nvPr/>
        </p:nvCxnSpPr>
        <p:spPr>
          <a:xfrm>
            <a:off x="606959" y="2762347"/>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7" name="円/楕円 146"/>
          <p:cNvSpPr/>
          <p:nvPr/>
        </p:nvSpPr>
        <p:spPr>
          <a:xfrm>
            <a:off x="3794280" y="1377144"/>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4026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
                                        </p:tgtEl>
                                        <p:attrNameLst>
                                          <p:attrName>style.visibility</p:attrName>
                                        </p:attrNameLst>
                                      </p:cBhvr>
                                      <p:to>
                                        <p:strVal val="visible"/>
                                      </p:to>
                                    </p:set>
                                    <p:animEffect transition="in" filter="fade">
                                      <p:cBhvr>
                                        <p:cTn id="32"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48</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49</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50</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102825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52</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09614" y="4274430"/>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37275962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par>
                                <p:cTn id="14" presetID="10" presetClass="entr" presetSubtype="0" fill="hold" nodeType="withEffect">
                                  <p:stCondLst>
                                    <p:cond delay="0"/>
                                  </p:stCondLst>
                                  <p:childTnLst>
                                    <p:set>
                                      <p:cBhvr>
                                        <p:cTn id="15" dur="1" fill="hold">
                                          <p:stCondLst>
                                            <p:cond delay="0"/>
                                          </p:stCondLst>
                                        </p:cTn>
                                        <p:tgtEl>
                                          <p:spTgt spid="44">
                                            <p:txEl>
                                              <p:pRg st="0" end="0"/>
                                            </p:txEl>
                                          </p:spTgt>
                                        </p:tgtEl>
                                        <p:attrNameLst>
                                          <p:attrName>style.visibility</p:attrName>
                                        </p:attrNameLst>
                                      </p:cBhvr>
                                      <p:to>
                                        <p:strVal val="visible"/>
                                      </p:to>
                                    </p:set>
                                    <p:animEffect transition="in" filter="fade">
                                      <p:cBhvr>
                                        <p:cTn id="16" dur="500"/>
                                        <p:tgtEl>
                                          <p:spTgt spid="4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47"/>
                                        </p:tgtEl>
                                      </p:cBhvr>
                                    </p:animEffect>
                                    <p:set>
                                      <p:cBhvr>
                                        <p:cTn id="35" dur="1" fill="hold">
                                          <p:stCondLst>
                                            <p:cond delay="499"/>
                                          </p:stCondLst>
                                        </p:cTn>
                                        <p:tgtEl>
                                          <p:spTgt spid="4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
                                            <p:txEl>
                                              <p:pRg st="1" end="1"/>
                                            </p:txEl>
                                          </p:spTgt>
                                        </p:tgtEl>
                                        <p:attrNameLst>
                                          <p:attrName>style.visibility</p:attrName>
                                        </p:attrNameLst>
                                      </p:cBhvr>
                                      <p:to>
                                        <p:strVal val="visible"/>
                                      </p:to>
                                    </p:set>
                                    <p:animEffect transition="in" filter="fade">
                                      <p:cBhvr>
                                        <p:cTn id="45" dur="500"/>
                                        <p:tgtEl>
                                          <p:spTgt spid="4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up)">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fad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wipe(up)">
                                      <p:cBhvr>
                                        <p:cTn id="84" dur="500"/>
                                        <p:tgtEl>
                                          <p:spTgt spid="5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childTnLst>
                          </p:cTn>
                        </p:par>
                        <p:par>
                          <p:cTn id="95" fill="hold">
                            <p:stCondLst>
                              <p:cond delay="500"/>
                            </p:stCondLst>
                            <p:childTnLst>
                              <p:par>
                                <p:cTn id="96" presetID="10" presetClass="entr" presetSubtype="0" fill="hold" grpId="0" nodeType="after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par>
                          <p:cTn id="99" fill="hold">
                            <p:stCondLst>
                              <p:cond delay="1000"/>
                            </p:stCondLst>
                            <p:childTnLst>
                              <p:par>
                                <p:cTn id="100" presetID="10" presetClass="entr" presetSubtype="0" fill="hold" grpId="0" nodeType="after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500"/>
                                        <p:tgtEl>
                                          <p:spTgt spid="80"/>
                                        </p:tgtEl>
                                      </p:cBhvr>
                                    </p:animEffect>
                                  </p:childTnLst>
                                </p:cTn>
                              </p:par>
                            </p:childTnLst>
                          </p:cTn>
                        </p:par>
                        <p:par>
                          <p:cTn id="103" fill="hold">
                            <p:stCondLst>
                              <p:cond delay="1500"/>
                            </p:stCondLst>
                            <p:childTnLst>
                              <p:par>
                                <p:cTn id="104" presetID="10" presetClass="entr" presetSubtype="0" fill="hold" grpId="0" nodeType="after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fade">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41" grpId="0" animBg="1"/>
      <p:bldP spid="42" grpId="0" animBg="1"/>
      <p:bldP spid="43" grpId="0" animBg="1"/>
      <p:bldP spid="45" grpId="0" animBg="1"/>
      <p:bldP spid="48" grpId="0" animBg="1"/>
      <p:bldP spid="50" grpId="0" animBg="1"/>
      <p:bldP spid="51" grpId="0" animBg="1"/>
      <p:bldP spid="53" grpId="0"/>
      <p:bldP spid="54" grpId="0" animBg="1"/>
      <p:bldP spid="55" grpId="0" animBg="1"/>
      <p:bldP spid="57" grpId="0" animBg="1"/>
      <p:bldP spid="59" grpId="0" animBg="1"/>
      <p:bldP spid="60" grpId="0"/>
      <p:bldP spid="61" grpId="0" animBg="1"/>
      <p:bldP spid="46" grpId="0" animBg="1"/>
      <p:bldP spid="72" grpId="0" animBg="1"/>
      <p:bldP spid="79" grpId="0" animBg="1"/>
      <p:bldP spid="80"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53</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54</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55</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56</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57</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a16="http://schemas.microsoft.com/office/drawing/2014/main" xmlns="" id="{237D4F8E-E459-4FBB-9056-F1B032D93262}"/>
              </a:ext>
            </a:extLst>
          </p:cNvPr>
          <p:cNvSpPr>
            <a:spLocks noGrp="1"/>
          </p:cNvSpPr>
          <p:nvPr>
            <p:ph type="sldNum" sz="quarter" idx="4"/>
          </p:nvPr>
        </p:nvSpPr>
        <p:spPr/>
        <p:txBody>
          <a:bodyPr/>
          <a:lstStyle/>
          <a:p>
            <a:fld id="{06866E33-5310-403C-85EB-90D9101399C4}" type="slidenum">
              <a:rPr lang="ja-JP" altLang="en-US" smtClean="0"/>
              <a:pPr/>
              <a:t>58</a:t>
            </a:fld>
            <a:endParaRPr lang="ja-JP" altLang="en-US" dirty="0"/>
          </a:p>
        </p:txBody>
      </p:sp>
      <p:grpSp>
        <p:nvGrpSpPr>
          <p:cNvPr id="59" name="グループ化 58">
            <a:extLst>
              <a:ext uri="{FF2B5EF4-FFF2-40B4-BE49-F238E27FC236}">
                <a16:creationId xmlns:a16="http://schemas.microsoft.com/office/drawing/2014/main" xmlns=""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a16="http://schemas.microsoft.com/office/drawing/2014/main" xmlns=""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59</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a:t>
            </a:r>
            <a:r>
              <a:rPr lang="ja-JP" altLang="en-US" dirty="0" smtClean="0"/>
              <a:t>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endParaRPr lang="en-US" altLang="ja-JP" dirty="0"/>
          </a:p>
          <a:p>
            <a:pPr marL="742950" indent="-742950">
              <a:buFont typeface="+mj-lt"/>
              <a:buAutoNum type="arabicPeriod"/>
            </a:pPr>
            <a:r>
              <a:rPr lang="ja-JP" altLang="en-US" dirty="0"/>
              <a:t>　</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60</a:t>
            </a:fld>
            <a:endParaRPr lang="ja-JP" altLang="en-US" dirty="0"/>
          </a:p>
        </p:txBody>
      </p:sp>
    </p:spTree>
    <p:extLst>
      <p:ext uri="{BB962C8B-B14F-4D97-AF65-F5344CB8AC3E}">
        <p14:creationId xmlns:p14="http://schemas.microsoft.com/office/powerpoint/2010/main" val="421172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endParaRPr kumimoji="1" lang="ja-JP" altLang="en-US" dirty="0"/>
          </a:p>
        </p:txBody>
      </p:sp>
      <p:sp>
        <p:nvSpPr>
          <p:cNvPr id="3" name="コンテンツ プレースホルダー 2"/>
          <p:cNvSpPr>
            <a:spLocks noGrp="1"/>
          </p:cNvSpPr>
          <p:nvPr>
            <p:ph idx="1"/>
          </p:nvPr>
        </p:nvSpPr>
        <p:spPr>
          <a:xfrm>
            <a:off x="355200" y="1711732"/>
            <a:ext cx="4088040" cy="1100376"/>
          </a:xfrm>
        </p:spPr>
        <p:txBody>
          <a:bodyPr/>
          <a:lstStyle/>
          <a:p>
            <a:r>
              <a:rPr kumimoji="1" lang="ja-JP" altLang="en-US" dirty="0"/>
              <a:t>ゲーム終了まで試す</a:t>
            </a:r>
            <a:endParaRPr kumimoji="1" lang="en-US" altLang="ja-JP" dirty="0"/>
          </a:p>
          <a:p>
            <a:r>
              <a:rPr kumimoji="1" lang="ja-JP" altLang="en-US" dirty="0"/>
              <a:t>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61</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5128589" y="1740767"/>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rot="16200000">
            <a:off x="4309266" y="210196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70666" y="4320897"/>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詳しい勝率が判れば良い</a:t>
            </a:r>
          </a:p>
        </p:txBody>
      </p:sp>
      <p:sp>
        <p:nvSpPr>
          <p:cNvPr id="54" name="下矢印 53"/>
          <p:cNvSpPr/>
          <p:nvPr/>
        </p:nvSpPr>
        <p:spPr>
          <a:xfrm>
            <a:off x="7021247" y="523634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6001624" y="5627705"/>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43821" y="3389976"/>
            <a:ext cx="3815986" cy="461665"/>
          </a:xfrm>
          <a:prstGeom prst="rect">
            <a:avLst/>
          </a:prstGeom>
        </p:spPr>
        <p:txBody>
          <a:bodyPr wrap="square">
            <a:spAutoFit/>
          </a:bodyPr>
          <a:lstStyle/>
          <a:p>
            <a:pPr algn="ctr"/>
            <a:r>
              <a:rPr lang="en-US" altLang="ja-JP" sz="2400" dirty="0"/>
              <a:t>AI</a:t>
            </a:r>
            <a:r>
              <a:rPr lang="ja-JP" altLang="en-US" sz="2400" dirty="0"/>
              <a:t>は</a:t>
            </a:r>
            <a:r>
              <a:rPr lang="ja-JP" altLang="en-US" sz="2400" dirty="0">
                <a:solidFill>
                  <a:srgbClr val="FF0000"/>
                </a:solidFill>
              </a:rPr>
              <a:t>勝率が高い</a:t>
            </a:r>
            <a:r>
              <a:rPr lang="ja-JP" altLang="en-US" sz="2400" dirty="0"/>
              <a:t>操作を選ぶ</a:t>
            </a:r>
          </a:p>
        </p:txBody>
      </p:sp>
      <p:sp>
        <p:nvSpPr>
          <p:cNvPr id="61" name="下矢印 60"/>
          <p:cNvSpPr/>
          <p:nvPr/>
        </p:nvSpPr>
        <p:spPr>
          <a:xfrm>
            <a:off x="7021249" y="397317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5265298" y="2638820"/>
            <a:ext cx="3642604" cy="523220"/>
          </a:xfrm>
          <a:prstGeom prst="rect">
            <a:avLst/>
          </a:prstGeom>
          <a:ln>
            <a:solidFill>
              <a:schemeClr val="accent4"/>
            </a:solidFill>
          </a:ln>
        </p:spPr>
        <p:txBody>
          <a:bodyPr wrap="square">
            <a:spAutoFit/>
          </a:bodyPr>
          <a:lstStyle/>
          <a:p>
            <a:r>
              <a:rPr lang="ja-JP" altLang="en-US" sz="2800" dirty="0">
                <a:solidFill>
                  <a:srgbClr val="7030A0"/>
                </a:solidFill>
              </a:rPr>
              <a:t>試せる回数は限られる</a:t>
            </a:r>
            <a:endParaRPr lang="en-US" altLang="ja-JP" sz="2800" dirty="0">
              <a:solidFill>
                <a:srgbClr val="7030A0"/>
              </a:solidFill>
            </a:endParaRPr>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gr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2926599" y="4498527"/>
            <a:ext cx="2342849"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a:solidFill>
                    <a:schemeClr val="accent5"/>
                  </a:solidFill>
                </a:rPr>
                <a:t>63%</a:t>
              </a:r>
              <a:endParaRPr kumimoji="1" lang="ja-JP" altLang="en-US" sz="2400" dirty="0">
                <a:solidFill>
                  <a:schemeClr val="accent5"/>
                </a:solidFill>
              </a:endParaRPr>
            </a:p>
          </p:txBody>
        </p:sp>
      </p:grpSp>
      <p:sp>
        <p:nvSpPr>
          <p:cNvPr id="78" name="コンテンツ プレースホルダー 2"/>
          <p:cNvSpPr txBox="1">
            <a:spLocks/>
          </p:cNvSpPr>
          <p:nvPr/>
        </p:nvSpPr>
        <p:spPr>
          <a:xfrm>
            <a:off x="822959" y="758815"/>
            <a:ext cx="7669288" cy="11590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dirty="0"/>
              <a:t>モンテカルロ法の改善アルゴリズムを応用して強くなるか確かめてみる</a:t>
            </a:r>
            <a:endParaRPr lang="en-US" altLang="ja-JP" dirty="0"/>
          </a:p>
        </p:txBody>
      </p:sp>
    </p:spTree>
    <p:extLst>
      <p:ext uri="{BB962C8B-B14F-4D97-AF65-F5344CB8AC3E}">
        <p14:creationId xmlns:p14="http://schemas.microsoft.com/office/powerpoint/2010/main" val="8087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animEffect transition="in" filter="fade">
                                      <p:cBhvr>
                                        <p:cTn id="7" dur="500"/>
                                        <p:tgtEl>
                                          <p:spTgt spid="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up)">
                                      <p:cBhvr>
                                        <p:cTn id="46" dur="500"/>
                                        <p:tgtEl>
                                          <p:spTgt spid="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up)">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childTnLst>
                          </p:cTn>
                        </p:par>
                        <p:par>
                          <p:cTn id="61" fill="hold">
                            <p:stCondLst>
                              <p:cond delay="1000"/>
                            </p:stCondLst>
                            <p:childTnLst>
                              <p:par>
                                <p:cTn id="62" presetID="10" presetClass="entr" presetSubtype="0" fill="hold" grpId="0"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1500"/>
                            </p:stCondLst>
                            <p:childTnLst>
                              <p:par>
                                <p:cTn id="66" presetID="10" presetClass="entr" presetSubtype="0" fill="hold" grpId="0" nodeType="after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53" grpId="0"/>
      <p:bldP spid="54" grpId="0" animBg="1"/>
      <p:bldP spid="55" grpId="0" animBg="1"/>
      <p:bldP spid="57" grpId="0" animBg="1"/>
      <p:bldP spid="59" grpId="0" animBg="1"/>
      <p:bldP spid="60" grpId="0"/>
      <p:bldP spid="61" grpId="0" animBg="1"/>
      <p:bldP spid="46" grpId="0" animBg="1"/>
      <p:bldP spid="79" grpId="0" animBg="1"/>
      <p:bldP spid="8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1423557"/>
          </a:xfrm>
        </p:spPr>
        <p:txBody>
          <a:bodyPr>
            <a:noAutofit/>
          </a:bodyPr>
          <a:lstStyle/>
          <a:p>
            <a:pPr marL="514350" indent="-514350">
              <a:buFont typeface="+mj-lt"/>
              <a:buAutoNum type="arabicPeriod" startAt="2"/>
            </a:pPr>
            <a:r>
              <a:rPr lang="ja-JP" altLang="en-US" dirty="0"/>
              <a:t>同じ盤面に対するモンテカルロ法の</a:t>
            </a:r>
            <a:r>
              <a:rPr lang="en-US" altLang="ja-JP" dirty="0"/>
              <a:t>AI</a:t>
            </a:r>
            <a:r>
              <a:rPr lang="ja-JP" altLang="en-US" dirty="0"/>
              <a:t>の操作と既存の</a:t>
            </a:r>
            <a:r>
              <a:rPr lang="en-US" altLang="ja-JP" dirty="0"/>
              <a:t>AI</a:t>
            </a:r>
            <a:r>
              <a:rPr lang="ja-JP" altLang="en-US" dirty="0"/>
              <a:t>の操作や人間の操作を比較し，モンテカルロ法の操作の特徴を探る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62</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514350" indent="-514350">
              <a:buFont typeface="+mj-lt"/>
              <a:buAutoNum type="arabicPeriod" startAt="3"/>
            </a:pPr>
            <a:r>
              <a:rPr lang="ja-JP" altLang="en-US" dirty="0"/>
              <a:t>試合終了時に評価するものに勝敗だけでなく領地の広さも加えてみる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63</a:t>
            </a:fld>
            <a:endParaRPr lang="ja-JP" altLang="en-US" dirty="0"/>
          </a:p>
        </p:txBody>
      </p:sp>
      <p:grpSp>
        <p:nvGrpSpPr>
          <p:cNvPr id="48" name="グループ化 47"/>
          <p:cNvGrpSpPr/>
          <p:nvPr/>
        </p:nvGrpSpPr>
        <p:grpSpPr>
          <a:xfrm>
            <a:off x="236182" y="3068853"/>
            <a:ext cx="3807877" cy="3567185"/>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01" name="テキスト ボックス 100"/>
          <p:cNvSpPr txBox="1"/>
          <p:nvPr/>
        </p:nvSpPr>
        <p:spPr>
          <a:xfrm>
            <a:off x="1408559" y="2417449"/>
            <a:ext cx="2784737" cy="584775"/>
          </a:xfrm>
          <a:prstGeom prst="rect">
            <a:avLst/>
          </a:prstGeom>
          <a:noFill/>
        </p:spPr>
        <p:txBody>
          <a:bodyPr wrap="none" rtlCol="0">
            <a:spAutoFit/>
          </a:bodyPr>
          <a:lstStyle/>
          <a:p>
            <a:r>
              <a:rPr kumimoji="1" lang="ja-JP" altLang="en-US" sz="3200" dirty="0"/>
              <a:t>同じ勝ちでも</a:t>
            </a:r>
            <a:r>
              <a:rPr kumimoji="1" lang="en-US" altLang="ja-JP" sz="3200" dirty="0"/>
              <a:t>…</a:t>
            </a:r>
            <a:endParaRPr kumimoji="1" lang="ja-JP" altLang="en-US" sz="3200" dirty="0"/>
          </a:p>
        </p:txBody>
      </p:sp>
      <p:sp>
        <p:nvSpPr>
          <p:cNvPr id="19" name="角丸四角形吹き出し 18"/>
          <p:cNvSpPr/>
          <p:nvPr/>
        </p:nvSpPr>
        <p:spPr>
          <a:xfrm>
            <a:off x="4806428" y="1356261"/>
            <a:ext cx="2927135" cy="2452039"/>
          </a:xfrm>
          <a:prstGeom prst="wedgeRoundRectCallout">
            <a:avLst>
              <a:gd name="adj1" fmla="val -119883"/>
              <a:gd name="adj2" fmla="val 1530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9" name="グループ化 48"/>
          <p:cNvGrpSpPr/>
          <p:nvPr/>
        </p:nvGrpSpPr>
        <p:grpSpPr>
          <a:xfrm>
            <a:off x="5375294" y="1540005"/>
            <a:ext cx="1800000" cy="1800000"/>
            <a:chOff x="4594860" y="1437215"/>
            <a:chExt cx="3240000" cy="3240000"/>
          </a:xfrm>
        </p:grpSpPr>
        <p:sp>
          <p:nvSpPr>
            <p:cNvPr id="50" name="正方形/長方形 4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2" name="テキスト ボックス 101"/>
          <p:cNvSpPr txBox="1"/>
          <p:nvPr/>
        </p:nvSpPr>
        <p:spPr>
          <a:xfrm>
            <a:off x="5670046" y="3304151"/>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4" name="角丸四角形吹き出し 103"/>
          <p:cNvSpPr/>
          <p:nvPr/>
        </p:nvSpPr>
        <p:spPr>
          <a:xfrm>
            <a:off x="4802743" y="3939128"/>
            <a:ext cx="2930820" cy="2452039"/>
          </a:xfrm>
          <a:prstGeom prst="wedgeRoundRectCallout">
            <a:avLst>
              <a:gd name="adj1" fmla="val -77261"/>
              <a:gd name="adj2" fmla="val 4803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0" name="グループ化 99"/>
          <p:cNvGrpSpPr/>
          <p:nvPr/>
        </p:nvGrpSpPr>
        <p:grpSpPr>
          <a:xfrm>
            <a:off x="5325347" y="4132446"/>
            <a:ext cx="1800000" cy="1800000"/>
            <a:chOff x="4594860" y="1437215"/>
            <a:chExt cx="3240000" cy="3240000"/>
          </a:xfrm>
        </p:grpSpPr>
        <p:sp>
          <p:nvSpPr>
            <p:cNvPr id="75" name="正方形/長方形 74">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3" name="テキスト ボックス 102"/>
          <p:cNvSpPr txBox="1"/>
          <p:nvPr/>
        </p:nvSpPr>
        <p:spPr>
          <a:xfrm>
            <a:off x="5865347" y="5896592"/>
            <a:ext cx="803425" cy="461665"/>
          </a:xfrm>
          <a:prstGeom prst="rect">
            <a:avLst/>
          </a:prstGeom>
          <a:noFill/>
        </p:spPr>
        <p:txBody>
          <a:bodyPr wrap="none" rtlCol="0">
            <a:spAutoFit/>
          </a:bodyPr>
          <a:lstStyle/>
          <a:p>
            <a:r>
              <a:rPr kumimoji="1" lang="ja-JP" altLang="en-US" sz="2400" dirty="0">
                <a:solidFill>
                  <a:srgbClr val="FF0000"/>
                </a:solidFill>
              </a:rPr>
              <a:t>圧勝</a:t>
            </a:r>
          </a:p>
        </p:txBody>
      </p:sp>
      <p:sp>
        <p:nvSpPr>
          <p:cNvPr id="114" name="角丸四角形吹き出し 113"/>
          <p:cNvSpPr/>
          <p:nvPr/>
        </p:nvSpPr>
        <p:spPr>
          <a:xfrm>
            <a:off x="6945347" y="6107744"/>
            <a:ext cx="1460594" cy="461665"/>
          </a:xfrm>
          <a:prstGeom prst="wedgeRoundRectCallout">
            <a:avLst>
              <a:gd name="adj1" fmla="val -16344"/>
              <a:gd name="adj2" fmla="val 48402"/>
              <a:gd name="adj3" fmla="val 16667"/>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評価：高</a:t>
            </a:r>
          </a:p>
        </p:txBody>
      </p:sp>
      <p:sp>
        <p:nvSpPr>
          <p:cNvPr id="108" name="角丸四角形吹き出し 107"/>
          <p:cNvSpPr/>
          <p:nvPr/>
        </p:nvSpPr>
        <p:spPr>
          <a:xfrm>
            <a:off x="7031653" y="3465960"/>
            <a:ext cx="1460594" cy="461665"/>
          </a:xfrm>
          <a:prstGeom prst="wedgeRoundRectCallout">
            <a:avLst>
              <a:gd name="adj1" fmla="val -16344"/>
              <a:gd name="adj2" fmla="val 48402"/>
              <a:gd name="adj3" fmla="val 16667"/>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chemeClr val="bg1"/>
                </a:solidFill>
              </a:rPr>
              <a:t>評価：低</a:t>
            </a:r>
          </a:p>
        </p:txBody>
      </p:sp>
      <p:cxnSp>
        <p:nvCxnSpPr>
          <p:cNvPr id="35" name="直線矢印コネクタ 34">
            <a:extLst>
              <a:ext uri="{FF2B5EF4-FFF2-40B4-BE49-F238E27FC236}">
                <a16:creationId xmlns:a16="http://schemas.microsoft.com/office/drawing/2014/main" xmlns="" id="{B498D76F-E10E-4793-8E52-4970EF7B5094}"/>
              </a:ext>
            </a:extLst>
          </p:cNvPr>
          <p:cNvCxnSpPr>
            <a:cxnSpLocks/>
          </p:cNvCxnSpPr>
          <p:nvPr/>
        </p:nvCxnSpPr>
        <p:spPr>
          <a:xfrm flipH="1">
            <a:off x="2751909" y="3160005"/>
            <a:ext cx="348301" cy="3117337"/>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矢印コネクタ 104">
            <a:extLst>
              <a:ext uri="{FF2B5EF4-FFF2-40B4-BE49-F238E27FC236}">
                <a16:creationId xmlns:a16="http://schemas.microsoft.com/office/drawing/2014/main" xmlns="" id="{A60593D9-EF04-47B8-A5AF-0AF7A61152E7}"/>
              </a:ext>
            </a:extLst>
          </p:cNvPr>
          <p:cNvCxnSpPr>
            <a:cxnSpLocks/>
          </p:cNvCxnSpPr>
          <p:nvPr/>
        </p:nvCxnSpPr>
        <p:spPr>
          <a:xfrm>
            <a:off x="3376785" y="3050546"/>
            <a:ext cx="580696" cy="3220624"/>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par>
                                <p:cTn id="13" presetID="22" presetClass="entr" presetSubtype="1"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105"/>
                                        </p:tgtEl>
                                        <p:attrNameLst>
                                          <p:attrName>style.visibility</p:attrName>
                                        </p:attrNameLst>
                                      </p:cBhvr>
                                      <p:to>
                                        <p:strVal val="visible"/>
                                      </p:to>
                                    </p:set>
                                    <p:animEffect transition="in" filter="wipe(up)">
                                      <p:cBhvr>
                                        <p:cTn id="18" dur="500"/>
                                        <p:tgtEl>
                                          <p:spTgt spid="10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4"/>
                                        </p:tgtEl>
                                        <p:attrNameLst>
                                          <p:attrName>style.visibility</p:attrName>
                                        </p:attrNameLst>
                                      </p:cBhvr>
                                      <p:to>
                                        <p:strVal val="visible"/>
                                      </p:to>
                                    </p:set>
                                    <p:animEffect transition="in" filter="wipe(left)">
                                      <p:cBhvr>
                                        <p:cTn id="36" dur="500"/>
                                        <p:tgtEl>
                                          <p:spTgt spid="10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wipe(down)">
                                      <p:cBhvr>
                                        <p:cTn id="49" dur="500"/>
                                        <p:tgtEl>
                                          <p:spTgt spid="11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wipe(down)">
                                      <p:cBhvr>
                                        <p:cTn id="5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9" grpId="0" animBg="1"/>
      <p:bldP spid="102" grpId="0"/>
      <p:bldP spid="104" grpId="0" animBg="1"/>
      <p:bldP spid="103" grpId="0"/>
      <p:bldP spid="114" grpId="0" animBg="1"/>
      <p:bldP spid="10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当面の目標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64</a:t>
            </a:fld>
            <a:endParaRPr lang="ja-JP" altLang="en-US" dirty="0"/>
          </a:p>
        </p:txBody>
      </p:sp>
      <p:sp>
        <p:nvSpPr>
          <p:cNvPr id="39" name="コンテンツ プレースホルダー 2"/>
          <p:cNvSpPr>
            <a:spLocks noGrp="1"/>
          </p:cNvSpPr>
          <p:nvPr>
            <p:ph idx="1"/>
          </p:nvPr>
        </p:nvSpPr>
        <p:spPr>
          <a:xfrm>
            <a:off x="822959" y="758815"/>
            <a:ext cx="7543801" cy="6099185"/>
          </a:xfrm>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endParaRPr lang="en-US" altLang="ja-JP" sz="4400" dirty="0">
              <a:solidFill>
                <a:srgbClr val="FF0000"/>
              </a:solidFill>
            </a:endParaRPr>
          </a:p>
          <a:p>
            <a:pPr marL="514350" lvl="0" indent="-514350">
              <a:buFont typeface="+mj-lt"/>
              <a:buAutoNum type="arabicPeriod"/>
            </a:pPr>
            <a:r>
              <a:rPr lang="ja-JP" altLang="en-US" dirty="0">
                <a:solidFill>
                  <a:prstClr val="black"/>
                </a:solidFill>
              </a:rPr>
              <a:t>モンテカルロ法の改善アルゴリズムを応用して強くなるか確かめてみる</a:t>
            </a:r>
            <a:endParaRPr lang="en-US" altLang="ja-JP" dirty="0">
              <a:solidFill>
                <a:prstClr val="black"/>
              </a:solidFill>
            </a:endParaRPr>
          </a:p>
          <a:p>
            <a:pPr marL="514350" lvl="0" indent="-514350">
              <a:buFont typeface="+mj-lt"/>
              <a:buAutoNum type="arabicPeriod"/>
            </a:pPr>
            <a:r>
              <a:rPr lang="ja-JP" altLang="en-US" dirty="0">
                <a:solidFill>
                  <a:prstClr val="black"/>
                </a:solidFill>
              </a:rPr>
              <a:t>同じ盤面に対するモンテカルロ法の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と既存の</a:t>
            </a:r>
            <a:r>
              <a:rPr lang="en-US" altLang="ja-JP" dirty="0">
                <a:solidFill>
                  <a:prstClr val="black"/>
                </a:solidFill>
              </a:rPr>
              <a:t>AI</a:t>
            </a:r>
            <a:r>
              <a:rPr lang="ja-JP" altLang="en-US" dirty="0">
                <a:solidFill>
                  <a:prstClr val="black"/>
                </a:solidFill>
              </a:rPr>
              <a:t>の</a:t>
            </a:r>
            <a:r>
              <a:rPr lang="ja-JP" altLang="en-US" dirty="0"/>
              <a:t>操作</a:t>
            </a:r>
            <a:r>
              <a:rPr lang="ja-JP" altLang="en-US" dirty="0">
                <a:solidFill>
                  <a:prstClr val="black"/>
                </a:solidFill>
              </a:rPr>
              <a:t>や人間の</a:t>
            </a:r>
            <a:r>
              <a:rPr lang="ja-JP" altLang="en-US" dirty="0"/>
              <a:t>操作</a:t>
            </a:r>
            <a:r>
              <a:rPr lang="ja-JP" altLang="en-US" dirty="0">
                <a:solidFill>
                  <a:prstClr val="black"/>
                </a:solidFill>
              </a:rPr>
              <a:t>を比較し，　　　モンテカルロ法の</a:t>
            </a:r>
            <a:r>
              <a:rPr lang="ja-JP" altLang="en-US" dirty="0"/>
              <a:t>操作</a:t>
            </a:r>
            <a:r>
              <a:rPr lang="ja-JP" altLang="en-US" dirty="0">
                <a:solidFill>
                  <a:prstClr val="black"/>
                </a:solidFill>
              </a:rPr>
              <a:t>の特徴を探る</a:t>
            </a:r>
            <a:endParaRPr lang="en-US" altLang="ja-JP" dirty="0">
              <a:solidFill>
                <a:prstClr val="black"/>
              </a:solidFill>
            </a:endParaRPr>
          </a:p>
          <a:p>
            <a:pPr marL="514350" lvl="0" indent="-514350">
              <a:buFont typeface="+mj-lt"/>
              <a:buAutoNum type="arabicPeriod"/>
            </a:pPr>
            <a:r>
              <a:rPr lang="ja-JP" altLang="en-US" dirty="0">
                <a:solidFill>
                  <a:prstClr val="black"/>
                </a:solidFill>
              </a:rPr>
              <a:t>試合終了時に評価するものに勝敗だけでなく領地の広さも加えてみる</a:t>
            </a:r>
          </a:p>
          <a:p>
            <a:endParaRPr lang="en-US" altLang="ja-JP" sz="4400" dirty="0">
              <a:solidFill>
                <a:srgbClr val="FF0000"/>
              </a:solidFill>
            </a:endParaRPr>
          </a:p>
          <a:p>
            <a:r>
              <a:rPr lang="ja-JP" altLang="en-US" sz="4400" dirty="0"/>
              <a:t>　</a:t>
            </a:r>
          </a:p>
        </p:txBody>
      </p:sp>
    </p:spTree>
    <p:extLst>
      <p:ext uri="{BB962C8B-B14F-4D97-AF65-F5344CB8AC3E}">
        <p14:creationId xmlns:p14="http://schemas.microsoft.com/office/powerpoint/2010/main" val="3091036422"/>
      </p:ext>
    </p:extLst>
  </p:cSld>
  <p:clrMapOvr>
    <a:masterClrMapping/>
  </p:clrMapOvr>
  <p:transition spd="slow">
    <p:randomBar dir="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1252865"/>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65</a:t>
            </a:fld>
            <a:endParaRPr lang="ja-JP" altLang="en-US" dirty="0"/>
          </a:p>
        </p:txBody>
      </p:sp>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角丸四角形吹き出し 37">
            <a:extLst>
              <a:ext uri="{FF2B5EF4-FFF2-40B4-BE49-F238E27FC236}">
                <a16:creationId xmlns:a16="http://schemas.microsoft.com/office/drawing/2014/main" xmlns="" id="{7BE19FD7-B52D-4CDA-9A36-3D57A2E99450}"/>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mph" presetSubtype="2" fill="hold" nodeType="clickEffect">
                                  <p:stCondLst>
                                    <p:cond delay="0"/>
                                  </p:stCondLst>
                                  <p:childTnLst>
                                    <p:animClr clrSpc="rgb" dir="cw">
                                      <p:cBhvr>
                                        <p:cTn id="25" dur="2000" fill="hold"/>
                                        <p:tgtEl>
                                          <p:spTgt spid="55"/>
                                        </p:tgtEl>
                                        <p:attrNameLst>
                                          <p:attrName>fillcolor</p:attrName>
                                        </p:attrNameLst>
                                      </p:cBhvr>
                                      <p:to>
                                        <a:srgbClr val="7030A0"/>
                                      </p:to>
                                    </p:animClr>
                                    <p:set>
                                      <p:cBhvr>
                                        <p:cTn id="26" dur="2000" fill="hold"/>
                                        <p:tgtEl>
                                          <p:spTgt spid="55"/>
                                        </p:tgtEl>
                                        <p:attrNameLst>
                                          <p:attrName>fill.type</p:attrName>
                                        </p:attrNameLst>
                                      </p:cBhvr>
                                      <p:to>
                                        <p:strVal val="solid"/>
                                      </p:to>
                                    </p:set>
                                    <p:set>
                                      <p:cBhvr>
                                        <p:cTn id="27" dur="2000" fill="hold"/>
                                        <p:tgtEl>
                                          <p:spTgt spid="5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56"/>
                                        </p:tgtEl>
                                        <p:attrNameLst>
                                          <p:attrName>fillcolor</p:attrName>
                                        </p:attrNameLst>
                                      </p:cBhvr>
                                      <p:to>
                                        <a:srgbClr val="7030A0"/>
                                      </p:to>
                                    </p:animClr>
                                    <p:set>
                                      <p:cBhvr>
                                        <p:cTn id="30" dur="2000" fill="hold"/>
                                        <p:tgtEl>
                                          <p:spTgt spid="56"/>
                                        </p:tgtEl>
                                        <p:attrNameLst>
                                          <p:attrName>fill.type</p:attrName>
                                        </p:attrNameLst>
                                      </p:cBhvr>
                                      <p:to>
                                        <p:strVal val="solid"/>
                                      </p:to>
                                    </p:set>
                                    <p:set>
                                      <p:cBhvr>
                                        <p:cTn id="31" dur="2000" fill="hold"/>
                                        <p:tgtEl>
                                          <p:spTgt spid="5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a:t>
            </a:r>
            <a:r>
              <a:rPr lang="en-US" altLang="ja-JP" dirty="0"/>
              <a:t>Flood-It</a:t>
            </a:r>
            <a:r>
              <a:rPr lang="ja-JP" altLang="en-US" dirty="0"/>
              <a:t>で</a:t>
            </a:r>
            <a:r>
              <a:rPr kumimoji="1" lang="ja-JP" altLang="en-US" dirty="0"/>
              <a:t>考えられる戦略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→相手の操作を邪魔するような色に自分の色を変更する</a:t>
            </a:r>
            <a:endParaRPr lang="en-US" altLang="ja-JP" dirty="0"/>
          </a:p>
          <a:p>
            <a:r>
              <a:rPr kumimoji="1" lang="ja-JP" altLang="en-US" dirty="0"/>
              <a:t>このように囲んでしまえば相手にとられなくなる</a:t>
            </a:r>
            <a:endParaRPr kumimoji="1" lang="en-US" altLang="ja-JP" dirty="0"/>
          </a:p>
          <a:p>
            <a:r>
              <a:rPr kumimoji="1" lang="ja-JP" altLang="en-US" dirty="0"/>
              <a:t>　→マスを広く囲むことを狙う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66</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a16="http://schemas.microsoft.com/office/drawing/2014/main" xmlns=""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a16="http://schemas.microsoft.com/office/drawing/2014/main" xmlns=""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xmlns=""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xmlns=""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xmlns=""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a16="http://schemas.microsoft.com/office/drawing/2014/main" xmlns=""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8" name="角丸四角形吹き出し 37">
            <a:extLst>
              <a:ext uri="{FF2B5EF4-FFF2-40B4-BE49-F238E27FC236}">
                <a16:creationId xmlns:a16="http://schemas.microsoft.com/office/drawing/2014/main" xmlns="" id="{01A7C8BE-C820-485A-8A9A-009D7070027B}"/>
              </a:ext>
            </a:extLst>
          </p:cNvPr>
          <p:cNvSpPr/>
          <p:nvPr/>
        </p:nvSpPr>
        <p:spPr>
          <a:xfrm>
            <a:off x="6793445" y="5053884"/>
            <a:ext cx="1976845" cy="1328821"/>
          </a:xfrm>
          <a:prstGeom prst="wedgeRoundRectCallout">
            <a:avLst>
              <a:gd name="adj1" fmla="val -24462"/>
              <a:gd name="adj2" fmla="val -46318"/>
              <a:gd name="adj3" fmla="val 16667"/>
            </a:avLst>
          </a:prstGeom>
          <a:noFill/>
          <a:ln w="5715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自分：先手</a:t>
            </a:r>
            <a:endParaRPr lang="en-US" altLang="ja-JP" sz="2400" dirty="0">
              <a:solidFill>
                <a:schemeClr val="tx1"/>
              </a:solidFill>
            </a:endParaRPr>
          </a:p>
          <a:p>
            <a:r>
              <a:rPr lang="ja-JP" altLang="en-US" sz="2400" dirty="0">
                <a:solidFill>
                  <a:schemeClr val="tx1"/>
                </a:solidFill>
              </a:rPr>
              <a:t>相手：後手</a:t>
            </a:r>
            <a:endParaRPr lang="en-US" altLang="ja-JP" sz="2400" dirty="0">
              <a:solidFill>
                <a:schemeClr val="tx1"/>
              </a:solidFill>
            </a:endParaRPr>
          </a:p>
          <a:p>
            <a:r>
              <a:rPr lang="ja-JP" altLang="en-US" sz="2400" dirty="0">
                <a:solidFill>
                  <a:schemeClr val="tx1"/>
                </a:solidFill>
              </a:rPr>
              <a:t>とする</a:t>
            </a:r>
            <a:endParaRPr lang="en-US" altLang="ja-JP" sz="2400" dirty="0">
              <a:solidFill>
                <a:schemeClr val="tx1"/>
              </a:solidFill>
            </a:endParaRPr>
          </a:p>
        </p:txBody>
      </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3" name="コンテンツ プレースホルダー 2"/>
          <p:cNvSpPr>
            <a:spLocks noGrp="1"/>
          </p:cNvSpPr>
          <p:nvPr>
            <p:ph idx="1"/>
          </p:nvPr>
        </p:nvSpPr>
        <p:spPr/>
        <p:txBody>
          <a:bodyPr/>
          <a:lstStyle/>
          <a:p>
            <a:r>
              <a:rPr kumimoji="1" lang="ja-JP" altLang="en-US" dirty="0"/>
              <a:t>引き分けを無くすため以下のルールを</a:t>
            </a:r>
            <a:endParaRPr lang="en-US" altLang="ja-JP" dirty="0"/>
          </a:p>
          <a:p>
            <a:r>
              <a:rPr kumimoji="1" lang="ja-JP" altLang="en-US" dirty="0"/>
              <a:t>追加している</a:t>
            </a:r>
            <a:endParaRPr kumimoji="1" lang="en-US" altLang="ja-JP" dirty="0"/>
          </a:p>
          <a:p>
            <a:pPr marL="514350" indent="-514350">
              <a:buFont typeface="+mj-lt"/>
              <a:buAutoNum type="arabicPeriod"/>
            </a:pPr>
            <a:r>
              <a:rPr lang="ja-JP" altLang="en-US" dirty="0"/>
              <a:t>現在の自分の色を変えないことはできない</a:t>
            </a:r>
            <a:endParaRPr lang="en-US" altLang="ja-JP" dirty="0"/>
          </a:p>
          <a:p>
            <a:pPr marL="514350" indent="-514350">
              <a:buFont typeface="+mj-lt"/>
              <a:buAutoNum type="arabicPeriod"/>
            </a:pPr>
            <a:r>
              <a:rPr lang="ja-JP" altLang="en-US" dirty="0"/>
              <a:t>相手の色に変えることはできない</a:t>
            </a:r>
            <a:endParaRPr lang="en-US" altLang="ja-JP" dirty="0"/>
          </a:p>
          <a:p>
            <a:pPr marL="514350" indent="-514350">
              <a:buFont typeface="+mj-lt"/>
              <a:buAutoNum type="arabicPeriod"/>
            </a:pPr>
            <a:r>
              <a:rPr lang="ja-JP" altLang="en-US" dirty="0">
                <a:solidFill>
                  <a:srgbClr val="FF0000"/>
                </a:solidFill>
              </a:rPr>
              <a:t>ルール</a:t>
            </a:r>
            <a:r>
              <a:rPr lang="en-US" altLang="ja-JP" dirty="0">
                <a:solidFill>
                  <a:srgbClr val="FF0000"/>
                </a:solidFill>
              </a:rPr>
              <a:t>1,2</a:t>
            </a:r>
            <a:r>
              <a:rPr lang="ja-JP" altLang="en-US" dirty="0">
                <a:solidFill>
                  <a:srgbClr val="FF0000"/>
                </a:solidFill>
              </a:rPr>
              <a:t>に反さない限り領地を増やす操作をしなければならない</a:t>
            </a:r>
            <a:endParaRPr lang="en-US" altLang="ja-JP" dirty="0">
              <a:solidFill>
                <a:srgbClr val="FF0000"/>
              </a:solidFill>
            </a:endParaRPr>
          </a:p>
          <a:p>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67</a:t>
            </a:fld>
            <a:endParaRPr lang="ja-JP" altLang="en-US" dirty="0"/>
          </a:p>
        </p:txBody>
      </p:sp>
    </p:spTree>
    <p:extLst>
      <p:ext uri="{BB962C8B-B14F-4D97-AF65-F5344CB8AC3E}">
        <p14:creationId xmlns:p14="http://schemas.microsoft.com/office/powerpoint/2010/main" val="133957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68</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3106" y="3527750"/>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7750"/>
            <a:ext cx="340888" cy="141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3106" y="3887750"/>
            <a:ext cx="52968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kumimoji="1" lang="ja-JP" altLang="en-US" dirty="0"/>
              <a:t>ルール</a:t>
            </a:r>
            <a:r>
              <a:rPr kumimoji="1" lang="en-US" altLang="ja-JP" dirty="0"/>
              <a:t>3</a:t>
            </a:r>
            <a:r>
              <a:rPr kumimoji="1" lang="ja-JP" altLang="en-US" dirty="0"/>
              <a:t>がない場合</a:t>
            </a:r>
            <a:r>
              <a:rPr kumimoji="1" lang="en-US" altLang="ja-JP" dirty="0"/>
              <a:t>…</a:t>
            </a:r>
          </a:p>
        </p:txBody>
      </p:sp>
      <p:sp>
        <p:nvSpPr>
          <p:cNvPr id="25" name="コンテンツ プレースホルダー 2">
            <a:extLst>
              <a:ext uri="{FF2B5EF4-FFF2-40B4-BE49-F238E27FC236}">
                <a16:creationId xmlns:a16="http://schemas.microsoft.com/office/drawing/2014/main" xmlns="" id="{6E37FD20-B16C-450F-B878-A2F3C73EC0B9}"/>
              </a:ext>
            </a:extLst>
          </p:cNvPr>
          <p:cNvSpPr txBox="1">
            <a:spLocks/>
          </p:cNvSpPr>
          <p:nvPr/>
        </p:nvSpPr>
        <p:spPr>
          <a:xfrm>
            <a:off x="800099" y="1544609"/>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お互いが最善を尽くすとゲームが終わらなくなる</a:t>
            </a:r>
            <a:endParaRPr lang="en-US" altLang="ja-JP" dirty="0"/>
          </a:p>
        </p:txBody>
      </p:sp>
      <p:sp>
        <p:nvSpPr>
          <p:cNvPr id="27" name="コンテンツ プレースホルダー 2">
            <a:extLst>
              <a:ext uri="{FF2B5EF4-FFF2-40B4-BE49-F238E27FC236}">
                <a16:creationId xmlns:a16="http://schemas.microsoft.com/office/drawing/2014/main" xmlns="" id="{38BAE3EF-8F09-4AAF-868D-16610F11DF26}"/>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
        <p:nvSpPr>
          <p:cNvPr id="28" name="正方形/長方形 27">
            <a:extLst>
              <a:ext uri="{FF2B5EF4-FFF2-40B4-BE49-F238E27FC236}">
                <a16:creationId xmlns:a16="http://schemas.microsoft.com/office/drawing/2014/main" xmlns="" id="{5454B896-B41F-40C3-B64E-405D38F6EA59}"/>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0" name="正方形/長方形 29">
            <a:extLst>
              <a:ext uri="{FF2B5EF4-FFF2-40B4-BE49-F238E27FC236}">
                <a16:creationId xmlns:a16="http://schemas.microsoft.com/office/drawing/2014/main" xmlns="" id="{5E11F729-5021-4FAE-87D7-6AB356B676F7}"/>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Tree>
    <p:extLst>
      <p:ext uri="{BB962C8B-B14F-4D97-AF65-F5344CB8AC3E}">
        <p14:creationId xmlns:p14="http://schemas.microsoft.com/office/powerpoint/2010/main" val="379682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1000" fill="hold"/>
                                        <p:tgtEl>
                                          <p:spTgt spid="5"/>
                                        </p:tgtEl>
                                        <p:attrNameLst>
                                          <p:attrName>fillcolor</p:attrName>
                                        </p:attrNameLst>
                                      </p:cBhvr>
                                      <p:to>
                                        <a:srgbClr val="00B050"/>
                                      </p:to>
                                    </p:animClr>
                                    <p:set>
                                      <p:cBhvr>
                                        <p:cTn id="17" dur="1000" fill="hold"/>
                                        <p:tgtEl>
                                          <p:spTgt spid="5"/>
                                        </p:tgtEl>
                                        <p:attrNameLst>
                                          <p:attrName>fill.type</p:attrName>
                                        </p:attrNameLst>
                                      </p:cBhvr>
                                      <p:to>
                                        <p:strVal val="solid"/>
                                      </p:to>
                                    </p:set>
                                    <p:set>
                                      <p:cBhvr>
                                        <p:cTn id="18" dur="1000" fill="hold"/>
                                        <p:tgtEl>
                                          <p:spTgt spid="5"/>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11"/>
                                        </p:tgtEl>
                                        <p:attrNameLst>
                                          <p:attrName>fillcolor</p:attrName>
                                        </p:attrNameLst>
                                      </p:cBhvr>
                                      <p:to>
                                        <a:srgbClr val="FF0000"/>
                                      </p:to>
                                    </p:animClr>
                                    <p:set>
                                      <p:cBhvr>
                                        <p:cTn id="23" dur="1000" fill="hold"/>
                                        <p:tgtEl>
                                          <p:spTgt spid="11"/>
                                        </p:tgtEl>
                                        <p:attrNameLst>
                                          <p:attrName>fill.type</p:attrName>
                                        </p:attrNameLst>
                                      </p:cBhvr>
                                      <p:to>
                                        <p:strVal val="solid"/>
                                      </p:to>
                                    </p:set>
                                    <p:set>
                                      <p:cBhvr>
                                        <p:cTn id="24" dur="1000" fill="hold"/>
                                        <p:tgtEl>
                                          <p:spTgt spid="1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5"/>
                                        </p:tgtEl>
                                        <p:attrNameLst>
                                          <p:attrName>fillcolor</p:attrName>
                                        </p:attrNameLst>
                                      </p:cBhvr>
                                      <p:to>
                                        <a:srgbClr val="FFFF00"/>
                                      </p:to>
                                    </p:animClr>
                                    <p:set>
                                      <p:cBhvr>
                                        <p:cTn id="29" dur="1000" fill="hold"/>
                                        <p:tgtEl>
                                          <p:spTgt spid="5"/>
                                        </p:tgtEl>
                                        <p:attrNameLst>
                                          <p:attrName>fill.type</p:attrName>
                                        </p:attrNameLst>
                                      </p:cBhvr>
                                      <p:to>
                                        <p:strVal val="solid"/>
                                      </p:to>
                                    </p:set>
                                    <p:set>
                                      <p:cBhvr>
                                        <p:cTn id="30" dur="1000" fill="hold"/>
                                        <p:tgtEl>
                                          <p:spTgt spid="5"/>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1000" fill="hold"/>
                                        <p:tgtEl>
                                          <p:spTgt spid="11"/>
                                        </p:tgtEl>
                                        <p:attrNameLst>
                                          <p:attrName>fillcolor</p:attrName>
                                        </p:attrNameLst>
                                      </p:cBhvr>
                                      <p:to>
                                        <a:srgbClr val="00B0F0"/>
                                      </p:to>
                                    </p:animClr>
                                    <p:set>
                                      <p:cBhvr>
                                        <p:cTn id="35" dur="1000" fill="hold"/>
                                        <p:tgtEl>
                                          <p:spTgt spid="11"/>
                                        </p:tgtEl>
                                        <p:attrNameLst>
                                          <p:attrName>fill.type</p:attrName>
                                        </p:attrNameLst>
                                      </p:cBhvr>
                                      <p:to>
                                        <p:strVal val="solid"/>
                                      </p:to>
                                    </p:set>
                                    <p:set>
                                      <p:cBhvr>
                                        <p:cTn id="36"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69</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1" name="正方形/長方形 30">
            <a:extLst>
              <a:ext uri="{FF2B5EF4-FFF2-40B4-BE49-F238E27FC236}">
                <a16:creationId xmlns:a16="http://schemas.microsoft.com/office/drawing/2014/main" xmlns="" id="{18BA09D6-E4A3-473A-9D5D-EFD11BBABE41}"/>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32" name="正方形/長方形 31">
            <a:extLst>
              <a:ext uri="{FF2B5EF4-FFF2-40B4-BE49-F238E27FC236}">
                <a16:creationId xmlns:a16="http://schemas.microsoft.com/office/drawing/2014/main" xmlns="" id="{A1F7F09B-E02E-4CCC-88E8-01D842CA344B}"/>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758815"/>
            <a:ext cx="7543801" cy="613157"/>
          </a:xfrm>
        </p:spPr>
        <p:txBody>
          <a:bodyPr/>
          <a:lstStyle/>
          <a:p>
            <a:r>
              <a:rPr lang="ja-JP" altLang="en-US" dirty="0"/>
              <a:t>先手が先に領地を増やしたとする</a:t>
            </a:r>
            <a:endParaRPr kumimoji="1" lang="en-US" altLang="ja-JP" dirty="0"/>
          </a:p>
        </p:txBody>
      </p:sp>
      <p:sp>
        <p:nvSpPr>
          <p:cNvPr id="22" name="コンテンツ プレースホルダー 2">
            <a:extLst>
              <a:ext uri="{FF2B5EF4-FFF2-40B4-BE49-F238E27FC236}">
                <a16:creationId xmlns:a16="http://schemas.microsoft.com/office/drawing/2014/main" xmlns="" id="{45E1D49E-ACE1-41B4-918B-5EB1ED23A60C}"/>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24" name="コンテンツ プレースホルダー 2">
            <a:extLst>
              <a:ext uri="{FF2B5EF4-FFF2-40B4-BE49-F238E27FC236}">
                <a16:creationId xmlns:a16="http://schemas.microsoft.com/office/drawing/2014/main" xmlns="" id="{F3EF70DA-0779-401E-BD6A-205960B047C3}"/>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69477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
                                        </p:tgtEl>
                                        <p:attrNameLst>
                                          <p:attrName>fillcolor</p:attrName>
                                        </p:attrNameLst>
                                      </p:cBhvr>
                                      <p:to>
                                        <a:srgbClr val="00B0F0"/>
                                      </p:to>
                                    </p:animClr>
                                    <p:set>
                                      <p:cBhvr>
                                        <p:cTn id="7" dur="1000" fill="hold"/>
                                        <p:tgtEl>
                                          <p:spTgt spid="5"/>
                                        </p:tgtEl>
                                        <p:attrNameLst>
                                          <p:attrName>fill.type</p:attrName>
                                        </p:attrNameLst>
                                      </p:cBhvr>
                                      <p:to>
                                        <p:strVal val="solid"/>
                                      </p:to>
                                    </p:set>
                                    <p:set>
                                      <p:cBhvr>
                                        <p:cTn id="8" dur="1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00B050"/>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5"/>
                                        </p:tgtEl>
                                        <p:attrNameLst>
                                          <p:attrName>fillcolor</p:attrName>
                                        </p:attrNameLst>
                                      </p:cBhvr>
                                      <p:to>
                                        <a:srgbClr val="FF0000"/>
                                      </p:to>
                                    </p:animClr>
                                    <p:set>
                                      <p:cBhvr>
                                        <p:cTn id="19" dur="1000" fill="hold"/>
                                        <p:tgtEl>
                                          <p:spTgt spid="5"/>
                                        </p:tgtEl>
                                        <p:attrNameLst>
                                          <p:attrName>fill.type</p:attrName>
                                        </p:attrNameLst>
                                      </p:cBhvr>
                                      <p:to>
                                        <p:strVal val="solid"/>
                                      </p:to>
                                    </p:set>
                                    <p:set>
                                      <p:cBhvr>
                                        <p:cTn id="20" dur="1000" fill="hold"/>
                                        <p:tgtEl>
                                          <p:spTgt spid="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6"/>
                                        </p:tgtEl>
                                        <p:attrNameLst>
                                          <p:attrName>fillcolor</p:attrName>
                                        </p:attrNameLst>
                                      </p:cBhvr>
                                      <p:to>
                                        <a:srgbClr val="FF0000"/>
                                      </p:to>
                                    </p:animClr>
                                    <p:set>
                                      <p:cBhvr>
                                        <p:cTn id="23" dur="1000" fill="hold"/>
                                        <p:tgtEl>
                                          <p:spTgt spid="6"/>
                                        </p:tgtEl>
                                        <p:attrNameLst>
                                          <p:attrName>fill.type</p:attrName>
                                        </p:attrNameLst>
                                      </p:cBhvr>
                                      <p:to>
                                        <p:strVal val="solid"/>
                                      </p:to>
                                    </p:set>
                                    <p:set>
                                      <p:cBhvr>
                                        <p:cTn id="24" dur="1000" fill="hold"/>
                                        <p:tgtEl>
                                          <p:spTgt spid="6"/>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13"/>
                                        </p:tgtEl>
                                        <p:attrNameLst>
                                          <p:attrName>fillcolor</p:attrName>
                                        </p:attrNameLst>
                                      </p:cBhvr>
                                      <p:to>
                                        <a:srgbClr val="FF0000"/>
                                      </p:to>
                                    </p:animClr>
                                    <p:set>
                                      <p:cBhvr>
                                        <p:cTn id="27" dur="1000" fill="hold"/>
                                        <p:tgtEl>
                                          <p:spTgt spid="13"/>
                                        </p:tgtEl>
                                        <p:attrNameLst>
                                          <p:attrName>fill.type</p:attrName>
                                        </p:attrNameLst>
                                      </p:cBhvr>
                                      <p:to>
                                        <p:strVal val="solid"/>
                                      </p:to>
                                    </p:set>
                                    <p:set>
                                      <p:cBhvr>
                                        <p:cTn id="28" dur="1000" fill="hold"/>
                                        <p:tgtEl>
                                          <p:spTgt spid="13"/>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11"/>
                                        </p:tgtEl>
                                        <p:attrNameLst>
                                          <p:attrName>fillcolor</p:attrName>
                                        </p:attrNameLst>
                                      </p:cBhvr>
                                      <p:to>
                                        <a:srgbClr val="00B0F0"/>
                                      </p:to>
                                    </p:animClr>
                                    <p:set>
                                      <p:cBhvr>
                                        <p:cTn id="33" dur="1000" fill="hold"/>
                                        <p:tgtEl>
                                          <p:spTgt spid="11"/>
                                        </p:tgtEl>
                                        <p:attrNameLst>
                                          <p:attrName>fill.type</p:attrName>
                                        </p:attrNameLst>
                                      </p:cBhvr>
                                      <p:to>
                                        <p:strVal val="solid"/>
                                      </p:to>
                                    </p:set>
                                    <p:set>
                                      <p:cBhvr>
                                        <p:cTn id="34" dur="1000" fill="hold"/>
                                        <p:tgtEl>
                                          <p:spTgt spid="11"/>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10"/>
                                        </p:tgtEl>
                                        <p:attrNameLst>
                                          <p:attrName>fillcolor</p:attrName>
                                        </p:attrNameLst>
                                      </p:cBhvr>
                                      <p:to>
                                        <a:srgbClr val="00B0F0"/>
                                      </p:to>
                                    </p:animClr>
                                    <p:set>
                                      <p:cBhvr>
                                        <p:cTn id="37" dur="1000" fill="hold"/>
                                        <p:tgtEl>
                                          <p:spTgt spid="10"/>
                                        </p:tgtEl>
                                        <p:attrNameLst>
                                          <p:attrName>fill.type</p:attrName>
                                        </p:attrNameLst>
                                      </p:cBhvr>
                                      <p:to>
                                        <p:strVal val="solid"/>
                                      </p:to>
                                    </p:set>
                                    <p:set>
                                      <p:cBhvr>
                                        <p:cTn id="38" dur="1000" fill="hold"/>
                                        <p:tgtEl>
                                          <p:spTgt spid="10"/>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9"/>
                                        </p:tgtEl>
                                        <p:attrNameLst>
                                          <p:attrName>fillcolor</p:attrName>
                                        </p:attrNameLst>
                                      </p:cBhvr>
                                      <p:to>
                                        <a:srgbClr val="00B0F0"/>
                                      </p:to>
                                    </p:animClr>
                                    <p:set>
                                      <p:cBhvr>
                                        <p:cTn id="41" dur="1000" fill="hold"/>
                                        <p:tgtEl>
                                          <p:spTgt spid="29"/>
                                        </p:tgtEl>
                                        <p:attrNameLst>
                                          <p:attrName>fill.type</p:attrName>
                                        </p:attrNameLst>
                                      </p:cBhvr>
                                      <p:to>
                                        <p:strVal val="solid"/>
                                      </p:to>
                                    </p:set>
                                    <p:set>
                                      <p:cBhvr>
                                        <p:cTn id="42" dur="1000" fill="hold"/>
                                        <p:tgtEl>
                                          <p:spTgt spid="29"/>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5"/>
                                        </p:tgtEl>
                                        <p:attrNameLst>
                                          <p:attrName>fillcolor</p:attrName>
                                        </p:attrNameLst>
                                      </p:cBhvr>
                                      <p:to>
                                        <a:srgbClr val="00B050"/>
                                      </p:to>
                                    </p:animClr>
                                    <p:set>
                                      <p:cBhvr>
                                        <p:cTn id="47" dur="1000" fill="hold"/>
                                        <p:tgtEl>
                                          <p:spTgt spid="5"/>
                                        </p:tgtEl>
                                        <p:attrNameLst>
                                          <p:attrName>fill.type</p:attrName>
                                        </p:attrNameLst>
                                      </p:cBhvr>
                                      <p:to>
                                        <p:strVal val="solid"/>
                                      </p:to>
                                    </p:set>
                                    <p:set>
                                      <p:cBhvr>
                                        <p:cTn id="48" dur="1000" fill="hold"/>
                                        <p:tgtEl>
                                          <p:spTgt spid="5"/>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6"/>
                                        </p:tgtEl>
                                        <p:attrNameLst>
                                          <p:attrName>fillcolor</p:attrName>
                                        </p:attrNameLst>
                                      </p:cBhvr>
                                      <p:to>
                                        <a:srgbClr val="00B050"/>
                                      </p:to>
                                    </p:animClr>
                                    <p:set>
                                      <p:cBhvr>
                                        <p:cTn id="51" dur="1000" fill="hold"/>
                                        <p:tgtEl>
                                          <p:spTgt spid="6"/>
                                        </p:tgtEl>
                                        <p:attrNameLst>
                                          <p:attrName>fill.type</p:attrName>
                                        </p:attrNameLst>
                                      </p:cBhvr>
                                      <p:to>
                                        <p:strVal val="solid"/>
                                      </p:to>
                                    </p:set>
                                    <p:set>
                                      <p:cBhvr>
                                        <p:cTn id="52" dur="1000" fill="hold"/>
                                        <p:tgtEl>
                                          <p:spTgt spid="6"/>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13"/>
                                        </p:tgtEl>
                                        <p:attrNameLst>
                                          <p:attrName>fillcolor</p:attrName>
                                        </p:attrNameLst>
                                      </p:cBhvr>
                                      <p:to>
                                        <a:srgbClr val="00B050"/>
                                      </p:to>
                                    </p:animClr>
                                    <p:set>
                                      <p:cBhvr>
                                        <p:cTn id="55" dur="1000" fill="hold"/>
                                        <p:tgtEl>
                                          <p:spTgt spid="13"/>
                                        </p:tgtEl>
                                        <p:attrNameLst>
                                          <p:attrName>fill.type</p:attrName>
                                        </p:attrNameLst>
                                      </p:cBhvr>
                                      <p:to>
                                        <p:strVal val="solid"/>
                                      </p:to>
                                    </p:set>
                                    <p:set>
                                      <p:cBhvr>
                                        <p:cTn id="56" dur="1000" fill="hold"/>
                                        <p:tgtEl>
                                          <p:spTgt spid="13"/>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11"/>
                                        </p:tgtEl>
                                        <p:attrNameLst>
                                          <p:attrName>fillcolor</p:attrName>
                                        </p:attrNameLst>
                                      </p:cBhvr>
                                      <p:to>
                                        <a:srgbClr val="FFFF00"/>
                                      </p:to>
                                    </p:animClr>
                                    <p:set>
                                      <p:cBhvr>
                                        <p:cTn id="61" dur="1000" fill="hold"/>
                                        <p:tgtEl>
                                          <p:spTgt spid="11"/>
                                        </p:tgtEl>
                                        <p:attrNameLst>
                                          <p:attrName>fill.type</p:attrName>
                                        </p:attrNameLst>
                                      </p:cBhvr>
                                      <p:to>
                                        <p:strVal val="solid"/>
                                      </p:to>
                                    </p:set>
                                    <p:set>
                                      <p:cBhvr>
                                        <p:cTn id="62" dur="1000" fill="hold"/>
                                        <p:tgtEl>
                                          <p:spTgt spid="11"/>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10"/>
                                        </p:tgtEl>
                                        <p:attrNameLst>
                                          <p:attrName>fillcolor</p:attrName>
                                        </p:attrNameLst>
                                      </p:cBhvr>
                                      <p:to>
                                        <a:srgbClr val="FFFF00"/>
                                      </p:to>
                                    </p:animClr>
                                    <p:set>
                                      <p:cBhvr>
                                        <p:cTn id="65" dur="1000" fill="hold"/>
                                        <p:tgtEl>
                                          <p:spTgt spid="10"/>
                                        </p:tgtEl>
                                        <p:attrNameLst>
                                          <p:attrName>fill.type</p:attrName>
                                        </p:attrNameLst>
                                      </p:cBhvr>
                                      <p:to>
                                        <p:strVal val="solid"/>
                                      </p:to>
                                    </p:set>
                                    <p:set>
                                      <p:cBhvr>
                                        <p:cTn id="66" dur="1000" fill="hold"/>
                                        <p:tgtEl>
                                          <p:spTgt spid="10"/>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29"/>
                                        </p:tgtEl>
                                        <p:attrNameLst>
                                          <p:attrName>fillcolor</p:attrName>
                                        </p:attrNameLst>
                                      </p:cBhvr>
                                      <p:to>
                                        <a:srgbClr val="FFFF00"/>
                                      </p:to>
                                    </p:animClr>
                                    <p:set>
                                      <p:cBhvr>
                                        <p:cTn id="69" dur="1000" fill="hold"/>
                                        <p:tgtEl>
                                          <p:spTgt spid="29"/>
                                        </p:tgtEl>
                                        <p:attrNameLst>
                                          <p:attrName>fill.type</p:attrName>
                                        </p:attrNameLst>
                                      </p:cBhvr>
                                      <p:to>
                                        <p:strVal val="solid"/>
                                      </p:to>
                                    </p:set>
                                    <p:set>
                                      <p:cBhvr>
                                        <p:cTn id="70" dur="1000" fill="hold"/>
                                        <p:tgtEl>
                                          <p:spTgt spid="29"/>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9"/>
                                        </p:tgtEl>
                                        <p:attrNameLst>
                                          <p:attrName>fillcolor</p:attrName>
                                        </p:attrNameLst>
                                      </p:cBhvr>
                                      <p:to>
                                        <a:srgbClr val="FFFF00"/>
                                      </p:to>
                                    </p:animClr>
                                    <p:set>
                                      <p:cBhvr>
                                        <p:cTn id="73" dur="1000" fill="hold"/>
                                        <p:tgtEl>
                                          <p:spTgt spid="9"/>
                                        </p:tgtEl>
                                        <p:attrNameLst>
                                          <p:attrName>fill.type</p:attrName>
                                        </p:attrNameLst>
                                      </p:cBhvr>
                                      <p:to>
                                        <p:strVal val="solid"/>
                                      </p:to>
                                    </p:set>
                                    <p:set>
                                      <p:cBhvr>
                                        <p:cTn id="74" dur="1000" fill="hold"/>
                                        <p:tgtEl>
                                          <p:spTgt spid="9"/>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26"/>
                                        </p:tgtEl>
                                        <p:attrNameLst>
                                          <p:attrName>fillcolor</p:attrName>
                                        </p:attrNameLst>
                                      </p:cBhvr>
                                      <p:to>
                                        <a:srgbClr val="FFFF00"/>
                                      </p:to>
                                    </p:animClr>
                                    <p:set>
                                      <p:cBhvr>
                                        <p:cTn id="77" dur="1000" fill="hold"/>
                                        <p:tgtEl>
                                          <p:spTgt spid="26"/>
                                        </p:tgtEl>
                                        <p:attrNameLst>
                                          <p:attrName>fill.type</p:attrName>
                                        </p:attrNameLst>
                                      </p:cBhvr>
                                      <p:to>
                                        <p:strVal val="solid"/>
                                      </p:to>
                                    </p:set>
                                    <p:set>
                                      <p:cBhvr>
                                        <p:cTn id="78" dur="1000" fill="hold"/>
                                        <p:tgtEl>
                                          <p:spTgt spid="26"/>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a:t>
            </a:r>
            <a:r>
              <a:rPr kumimoji="1" lang="ja-JP" altLang="en-US" dirty="0" smtClean="0"/>
              <a:t>終了．</a:t>
            </a:r>
            <a:endParaRPr kumimoji="1" lang="en-US" altLang="ja-JP" dirty="0"/>
          </a:p>
          <a:p>
            <a:r>
              <a:rPr lang="ja-JP" altLang="en-US" dirty="0"/>
              <a:t>ゲーム終了時に領地の広い方のプレイヤーが</a:t>
            </a:r>
            <a:r>
              <a:rPr lang="ja-JP" altLang="en-US" dirty="0" smtClean="0">
                <a:solidFill>
                  <a:srgbClr val="FF0000"/>
                </a:solidFill>
              </a:rPr>
              <a:t>勝利</a:t>
            </a:r>
            <a:r>
              <a:rPr lang="ja-JP" altLang="en-US" dirty="0" smtClean="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B60B3A8-6B87-47A6-BC33-1DFA53D61812}"/>
              </a:ext>
            </a:extLst>
          </p:cNvPr>
          <p:cNvSpPr>
            <a:spLocks noGrp="1"/>
          </p:cNvSpPr>
          <p:nvPr>
            <p:ph type="title"/>
          </p:nvPr>
        </p:nvSpPr>
        <p:spPr/>
        <p:txBody>
          <a:bodyPr/>
          <a:lstStyle/>
          <a:p>
            <a:r>
              <a:rPr kumimoji="1" lang="ja-JP" altLang="en-US" dirty="0"/>
              <a:t>ルール</a:t>
            </a:r>
            <a:r>
              <a:rPr kumimoji="1" lang="en-US" altLang="ja-JP" dirty="0"/>
              <a:t>3</a:t>
            </a:r>
            <a:r>
              <a:rPr kumimoji="1" lang="ja-JP" altLang="en-US" dirty="0"/>
              <a:t>の動機</a:t>
            </a:r>
          </a:p>
        </p:txBody>
      </p:sp>
      <p:sp>
        <p:nvSpPr>
          <p:cNvPr id="4" name="スライド番号プレースホルダー 3">
            <a:extLst>
              <a:ext uri="{FF2B5EF4-FFF2-40B4-BE49-F238E27FC236}">
                <a16:creationId xmlns:a16="http://schemas.microsoft.com/office/drawing/2014/main" xmlns="" id="{505D511B-ED09-4C3B-A1EE-54F9447A53EA}"/>
              </a:ext>
            </a:extLst>
          </p:cNvPr>
          <p:cNvSpPr>
            <a:spLocks noGrp="1"/>
          </p:cNvSpPr>
          <p:nvPr>
            <p:ph type="sldNum" sz="quarter" idx="4"/>
          </p:nvPr>
        </p:nvSpPr>
        <p:spPr/>
        <p:txBody>
          <a:bodyPr/>
          <a:lstStyle/>
          <a:p>
            <a:fld id="{06866E33-5310-403C-85EB-90D9101399C4}" type="slidenum">
              <a:rPr lang="ja-JP" altLang="en-US" smtClean="0"/>
              <a:pPr/>
              <a:t>70</a:t>
            </a:fld>
            <a:endParaRPr lang="ja-JP" altLang="en-US" dirty="0"/>
          </a:p>
        </p:txBody>
      </p:sp>
      <p:sp>
        <p:nvSpPr>
          <p:cNvPr id="5" name="フローチャート: 結合子 4">
            <a:extLst>
              <a:ext uri="{FF2B5EF4-FFF2-40B4-BE49-F238E27FC236}">
                <a16:creationId xmlns:a16="http://schemas.microsoft.com/office/drawing/2014/main" xmlns="" id="{F3804C38-D8B0-4338-9C4C-E19E03D4DFF7}"/>
              </a:ext>
            </a:extLst>
          </p:cNvPr>
          <p:cNvSpPr/>
          <p:nvPr/>
        </p:nvSpPr>
        <p:spPr>
          <a:xfrm>
            <a:off x="662218" y="3529169"/>
            <a:ext cx="720000" cy="720000"/>
          </a:xfrm>
          <a:prstGeom prst="flowChartConnector">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xmlns="" id="{AAC7B617-5103-4C1A-A260-97F0ACF19D2F}"/>
              </a:ext>
            </a:extLst>
          </p:cNvPr>
          <p:cNvSpPr/>
          <p:nvPr/>
        </p:nvSpPr>
        <p:spPr>
          <a:xfrm>
            <a:off x="1722058"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フローチャート: 結合子 6">
            <a:extLst>
              <a:ext uri="{FF2B5EF4-FFF2-40B4-BE49-F238E27FC236}">
                <a16:creationId xmlns:a16="http://schemas.microsoft.com/office/drawing/2014/main" xmlns="" id="{68127192-B4C2-4A7F-B43F-CB56D9BB21C5}"/>
              </a:ext>
            </a:extLst>
          </p:cNvPr>
          <p:cNvSpPr/>
          <p:nvPr/>
        </p:nvSpPr>
        <p:spPr>
          <a:xfrm>
            <a:off x="2972795" y="3527750"/>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フローチャート: 結合子 7">
            <a:extLst>
              <a:ext uri="{FF2B5EF4-FFF2-40B4-BE49-F238E27FC236}">
                <a16:creationId xmlns:a16="http://schemas.microsoft.com/office/drawing/2014/main" xmlns="" id="{60E4C08B-692F-42E9-825A-6A95D359858B}"/>
              </a:ext>
            </a:extLst>
          </p:cNvPr>
          <p:cNvSpPr/>
          <p:nvPr/>
        </p:nvSpPr>
        <p:spPr>
          <a:xfrm>
            <a:off x="4222208"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フローチャート: 結合子 8">
            <a:extLst>
              <a:ext uri="{FF2B5EF4-FFF2-40B4-BE49-F238E27FC236}">
                <a16:creationId xmlns:a16="http://schemas.microsoft.com/office/drawing/2014/main" xmlns="" id="{4CF42AAA-4624-4BD8-BED1-BDF845E60D45}"/>
              </a:ext>
            </a:extLst>
          </p:cNvPr>
          <p:cNvSpPr/>
          <p:nvPr/>
        </p:nvSpPr>
        <p:spPr>
          <a:xfrm>
            <a:off x="5453177" y="3524944"/>
            <a:ext cx="720000" cy="720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フローチャート: 結合子 9">
            <a:extLst>
              <a:ext uri="{FF2B5EF4-FFF2-40B4-BE49-F238E27FC236}">
                <a16:creationId xmlns:a16="http://schemas.microsoft.com/office/drawing/2014/main" xmlns="" id="{05044F70-F9AD-48A2-B173-877532D272B5}"/>
              </a:ext>
            </a:extLst>
          </p:cNvPr>
          <p:cNvSpPr/>
          <p:nvPr/>
        </p:nvSpPr>
        <p:spPr>
          <a:xfrm>
            <a:off x="6700894" y="3524944"/>
            <a:ext cx="720000" cy="720000"/>
          </a:xfrm>
          <a:prstGeom prst="flowChartConnector">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フローチャート: 結合子 10">
            <a:extLst>
              <a:ext uri="{FF2B5EF4-FFF2-40B4-BE49-F238E27FC236}">
                <a16:creationId xmlns:a16="http://schemas.microsoft.com/office/drawing/2014/main" xmlns="" id="{650D8786-B665-4A70-9FBB-41879C15585C}"/>
              </a:ext>
            </a:extLst>
          </p:cNvPr>
          <p:cNvSpPr/>
          <p:nvPr/>
        </p:nvSpPr>
        <p:spPr>
          <a:xfrm>
            <a:off x="8006760" y="3524944"/>
            <a:ext cx="720000" cy="720000"/>
          </a:xfrm>
          <a:prstGeom prst="flowChartConnector">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xmlns="" id="{BD7070AE-F327-45F5-A1B7-C750372FF7B7}"/>
              </a:ext>
            </a:extLst>
          </p:cNvPr>
          <p:cNvCxnSpPr>
            <a:cxnSpLocks/>
            <a:stCxn id="5" idx="6"/>
            <a:endCxn id="6" idx="2"/>
          </p:cNvCxnSpPr>
          <p:nvPr/>
        </p:nvCxnSpPr>
        <p:spPr>
          <a:xfrm flipV="1">
            <a:off x="1382218" y="3884944"/>
            <a:ext cx="339840" cy="422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2008B876-7BDE-45DA-87B2-6D88902E73E7}"/>
              </a:ext>
            </a:extLst>
          </p:cNvPr>
          <p:cNvCxnSpPr>
            <a:cxnSpLocks/>
            <a:stCxn id="6" idx="6"/>
            <a:endCxn id="7" idx="2"/>
          </p:cNvCxnSpPr>
          <p:nvPr/>
        </p:nvCxnSpPr>
        <p:spPr>
          <a:xfrm>
            <a:off x="2442058" y="3884944"/>
            <a:ext cx="530737"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xmlns="" id="{B65B3A4D-1992-4408-B06E-9D4E0913F191}"/>
              </a:ext>
            </a:extLst>
          </p:cNvPr>
          <p:cNvCxnSpPr>
            <a:cxnSpLocks/>
            <a:stCxn id="7" idx="6"/>
            <a:endCxn id="8" idx="2"/>
          </p:cNvCxnSpPr>
          <p:nvPr/>
        </p:nvCxnSpPr>
        <p:spPr>
          <a:xfrm flipV="1">
            <a:off x="3692795" y="3884944"/>
            <a:ext cx="529413" cy="280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xmlns="" id="{1FA3651F-2B00-4E53-8DD3-67F3D58DEC1A}"/>
              </a:ext>
            </a:extLst>
          </p:cNvPr>
          <p:cNvCxnSpPr>
            <a:cxnSpLocks/>
            <a:stCxn id="8" idx="6"/>
            <a:endCxn id="9" idx="2"/>
          </p:cNvCxnSpPr>
          <p:nvPr/>
        </p:nvCxnSpPr>
        <p:spPr>
          <a:xfrm>
            <a:off x="4942208" y="3884944"/>
            <a:ext cx="510969"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xmlns="" id="{4552D18A-6D11-4599-9A59-727188D0B34C}"/>
              </a:ext>
            </a:extLst>
          </p:cNvPr>
          <p:cNvCxnSpPr>
            <a:cxnSpLocks/>
            <a:stCxn id="9" idx="6"/>
            <a:endCxn id="10" idx="2"/>
          </p:cNvCxnSpPr>
          <p:nvPr/>
        </p:nvCxnSpPr>
        <p:spPr>
          <a:xfrm>
            <a:off x="6173177" y="3884944"/>
            <a:ext cx="527717"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A03D49F4-4122-4FB3-97CB-7364BA0767DA}"/>
              </a:ext>
            </a:extLst>
          </p:cNvPr>
          <p:cNvCxnSpPr>
            <a:cxnSpLocks/>
            <a:stCxn id="10" idx="6"/>
            <a:endCxn id="11" idx="2"/>
          </p:cNvCxnSpPr>
          <p:nvPr/>
        </p:nvCxnSpPr>
        <p:spPr>
          <a:xfrm>
            <a:off x="7420894" y="3884944"/>
            <a:ext cx="585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9" name="コンテンツ プレースホルダー 2">
            <a:extLst>
              <a:ext uri="{FF2B5EF4-FFF2-40B4-BE49-F238E27FC236}">
                <a16:creationId xmlns:a16="http://schemas.microsoft.com/office/drawing/2014/main" xmlns="" id="{788C8489-62CA-45F2-9CC0-FDEFEE68C6A6}"/>
              </a:ext>
            </a:extLst>
          </p:cNvPr>
          <p:cNvSpPr>
            <a:spLocks noGrp="1"/>
          </p:cNvSpPr>
          <p:nvPr>
            <p:ph idx="1"/>
          </p:nvPr>
        </p:nvSpPr>
        <p:spPr>
          <a:xfrm>
            <a:off x="822959" y="1403028"/>
            <a:ext cx="7543801" cy="613157"/>
          </a:xfrm>
        </p:spPr>
        <p:txBody>
          <a:bodyPr/>
          <a:lstStyle/>
          <a:p>
            <a:r>
              <a:rPr kumimoji="1" lang="ja-JP" altLang="en-US" dirty="0"/>
              <a:t>後手が先に領地を増やしたとする</a:t>
            </a:r>
            <a:endParaRPr kumimoji="1" lang="en-US" altLang="ja-JP" dirty="0"/>
          </a:p>
        </p:txBody>
      </p:sp>
      <p:sp>
        <p:nvSpPr>
          <p:cNvPr id="25" name="正方形/長方形 24">
            <a:extLst>
              <a:ext uri="{FF2B5EF4-FFF2-40B4-BE49-F238E27FC236}">
                <a16:creationId xmlns:a16="http://schemas.microsoft.com/office/drawing/2014/main" xmlns="" id="{2E518FA5-5F99-4029-AC2C-8F7851580A65}"/>
              </a:ext>
            </a:extLst>
          </p:cNvPr>
          <p:cNvSpPr/>
          <p:nvPr/>
        </p:nvSpPr>
        <p:spPr>
          <a:xfrm>
            <a:off x="166926" y="2871392"/>
            <a:ext cx="1723549" cy="461665"/>
          </a:xfrm>
          <a:prstGeom prst="rect">
            <a:avLst/>
          </a:prstGeom>
        </p:spPr>
        <p:txBody>
          <a:bodyPr wrap="none">
            <a:spAutoFit/>
          </a:bodyPr>
          <a:lstStyle/>
          <a:p>
            <a:r>
              <a:rPr lang="ja-JP" altLang="en-US" sz="2400" dirty="0"/>
              <a:t>先手の領地</a:t>
            </a:r>
          </a:p>
        </p:txBody>
      </p:sp>
      <p:sp>
        <p:nvSpPr>
          <p:cNvPr id="27" name="正方形/長方形 26">
            <a:extLst>
              <a:ext uri="{FF2B5EF4-FFF2-40B4-BE49-F238E27FC236}">
                <a16:creationId xmlns:a16="http://schemas.microsoft.com/office/drawing/2014/main" xmlns="" id="{3F55661F-EBC5-4665-B997-6B3F8B751A1A}"/>
              </a:ext>
            </a:extLst>
          </p:cNvPr>
          <p:cNvSpPr/>
          <p:nvPr/>
        </p:nvSpPr>
        <p:spPr>
          <a:xfrm>
            <a:off x="7253525" y="2920864"/>
            <a:ext cx="1723549" cy="461665"/>
          </a:xfrm>
          <a:prstGeom prst="rect">
            <a:avLst/>
          </a:prstGeom>
        </p:spPr>
        <p:txBody>
          <a:bodyPr wrap="none">
            <a:spAutoFit/>
          </a:bodyPr>
          <a:lstStyle/>
          <a:p>
            <a:r>
              <a:rPr lang="ja-JP" altLang="en-US" sz="2400" dirty="0"/>
              <a:t>後手の領地</a:t>
            </a:r>
          </a:p>
        </p:txBody>
      </p:sp>
      <p:sp>
        <p:nvSpPr>
          <p:cNvPr id="30" name="コンテンツ プレースホルダー 2">
            <a:extLst>
              <a:ext uri="{FF2B5EF4-FFF2-40B4-BE49-F238E27FC236}">
                <a16:creationId xmlns:a16="http://schemas.microsoft.com/office/drawing/2014/main" xmlns="" id="{E2D82A81-EA8A-4514-BC3F-80C96D7A4EEE}"/>
              </a:ext>
            </a:extLst>
          </p:cNvPr>
          <p:cNvSpPr txBox="1">
            <a:spLocks/>
          </p:cNvSpPr>
          <p:nvPr/>
        </p:nvSpPr>
        <p:spPr>
          <a:xfrm>
            <a:off x="822959" y="758815"/>
            <a:ext cx="754380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先手が先に領地を増やしたとする</a:t>
            </a:r>
            <a:endParaRPr lang="en-US" altLang="ja-JP" dirty="0"/>
          </a:p>
        </p:txBody>
      </p:sp>
      <p:sp>
        <p:nvSpPr>
          <p:cNvPr id="33" name="コンテンツ プレースホルダー 2">
            <a:extLst>
              <a:ext uri="{FF2B5EF4-FFF2-40B4-BE49-F238E27FC236}">
                <a16:creationId xmlns:a16="http://schemas.microsoft.com/office/drawing/2014/main" xmlns="" id="{2099786D-C0ED-431C-9F42-EF14D38275A0}"/>
              </a:ext>
            </a:extLst>
          </p:cNvPr>
          <p:cNvSpPr txBox="1">
            <a:spLocks/>
          </p:cNvSpPr>
          <p:nvPr/>
        </p:nvSpPr>
        <p:spPr>
          <a:xfrm>
            <a:off x="6370812" y="753389"/>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先手の負け</a:t>
            </a:r>
            <a:endParaRPr lang="en-US" altLang="ja-JP" dirty="0"/>
          </a:p>
        </p:txBody>
      </p:sp>
      <p:sp>
        <p:nvSpPr>
          <p:cNvPr id="34" name="コンテンツ プレースホルダー 2">
            <a:extLst>
              <a:ext uri="{FF2B5EF4-FFF2-40B4-BE49-F238E27FC236}">
                <a16:creationId xmlns:a16="http://schemas.microsoft.com/office/drawing/2014/main" xmlns="" id="{BE6AF25B-4C9A-4023-B2A9-C2F582ED2755}"/>
              </a:ext>
            </a:extLst>
          </p:cNvPr>
          <p:cNvSpPr txBox="1">
            <a:spLocks/>
          </p:cNvSpPr>
          <p:nvPr/>
        </p:nvSpPr>
        <p:spPr>
          <a:xfrm>
            <a:off x="6370811" y="1404922"/>
            <a:ext cx="1920241" cy="61315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後手の負け</a:t>
            </a:r>
            <a:endParaRPr lang="en-US" altLang="ja-JP" dirty="0"/>
          </a:p>
        </p:txBody>
      </p:sp>
      <p:sp>
        <p:nvSpPr>
          <p:cNvPr id="35" name="コンテンツ プレースホルダー 2">
            <a:extLst>
              <a:ext uri="{FF2B5EF4-FFF2-40B4-BE49-F238E27FC236}">
                <a16:creationId xmlns:a16="http://schemas.microsoft.com/office/drawing/2014/main" xmlns="" id="{0387503D-463D-4206-9183-A145A298DCE7}"/>
              </a:ext>
            </a:extLst>
          </p:cNvPr>
          <p:cNvSpPr txBox="1">
            <a:spLocks/>
          </p:cNvSpPr>
          <p:nvPr/>
        </p:nvSpPr>
        <p:spPr>
          <a:xfrm>
            <a:off x="1858784" y="5011062"/>
            <a:ext cx="5472149" cy="613157"/>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dirty="0">
                <a:solidFill>
                  <a:srgbClr val="FF0000"/>
                </a:solidFill>
              </a:rPr>
              <a:t>先に領地を増やした方が負ける</a:t>
            </a:r>
            <a:r>
              <a:rPr lang="ja-JP" altLang="en-US" sz="3200" dirty="0"/>
              <a:t>　</a:t>
            </a:r>
            <a:endParaRPr lang="en-US" altLang="ja-JP" sz="3200" dirty="0"/>
          </a:p>
        </p:txBody>
      </p:sp>
    </p:spTree>
    <p:extLst>
      <p:ext uri="{BB962C8B-B14F-4D97-AF65-F5344CB8AC3E}">
        <p14:creationId xmlns:p14="http://schemas.microsoft.com/office/powerpoint/2010/main" val="7740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5"/>
                                        </p:tgtEl>
                                        <p:attrNameLst>
                                          <p:attrName>fillcolor</p:attrName>
                                        </p:attrNameLst>
                                      </p:cBhvr>
                                      <p:to>
                                        <a:srgbClr val="00B0F0"/>
                                      </p:to>
                                    </p:animClr>
                                    <p:set>
                                      <p:cBhvr>
                                        <p:cTn id="13" dur="1000" fill="hold"/>
                                        <p:tgtEl>
                                          <p:spTgt spid="5"/>
                                        </p:tgtEl>
                                        <p:attrNameLst>
                                          <p:attrName>fill.type</p:attrName>
                                        </p:attrNameLst>
                                      </p:cBhvr>
                                      <p:to>
                                        <p:strVal val="solid"/>
                                      </p:to>
                                    </p:set>
                                    <p:set>
                                      <p:cBhvr>
                                        <p:cTn id="14" dur="1000" fill="hold"/>
                                        <p:tgtEl>
                                          <p:spTgt spid="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11"/>
                                        </p:tgtEl>
                                        <p:attrNameLst>
                                          <p:attrName>fillcolor</p:attrName>
                                        </p:attrNameLst>
                                      </p:cBhvr>
                                      <p:to>
                                        <a:srgbClr val="FF0000"/>
                                      </p:to>
                                    </p:animClr>
                                    <p:set>
                                      <p:cBhvr>
                                        <p:cTn id="19" dur="1000" fill="hold"/>
                                        <p:tgtEl>
                                          <p:spTgt spid="11"/>
                                        </p:tgtEl>
                                        <p:attrNameLst>
                                          <p:attrName>fill.type</p:attrName>
                                        </p:attrNameLst>
                                      </p:cBhvr>
                                      <p:to>
                                        <p:strVal val="solid"/>
                                      </p:to>
                                    </p:set>
                                    <p:set>
                                      <p:cBhvr>
                                        <p:cTn id="20" dur="1000" fill="hold"/>
                                        <p:tgtEl>
                                          <p:spTgt spid="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1000" fill="hold"/>
                                        <p:tgtEl>
                                          <p:spTgt spid="10"/>
                                        </p:tgtEl>
                                        <p:attrNameLst>
                                          <p:attrName>fillcolor</p:attrName>
                                        </p:attrNameLst>
                                      </p:cBhvr>
                                      <p:to>
                                        <a:srgbClr val="FF0000"/>
                                      </p:to>
                                    </p:animClr>
                                    <p:set>
                                      <p:cBhvr>
                                        <p:cTn id="23" dur="1000" fill="hold"/>
                                        <p:tgtEl>
                                          <p:spTgt spid="10"/>
                                        </p:tgtEl>
                                        <p:attrNameLst>
                                          <p:attrName>fill.type</p:attrName>
                                        </p:attrNameLst>
                                      </p:cBhvr>
                                      <p:to>
                                        <p:strVal val="solid"/>
                                      </p:to>
                                    </p:set>
                                    <p:set>
                                      <p:cBhvr>
                                        <p:cTn id="24" dur="1000" fill="hold"/>
                                        <p:tgtEl>
                                          <p:spTgt spid="1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29"/>
                                        </p:tgtEl>
                                        <p:attrNameLst>
                                          <p:attrName>fillcolor</p:attrName>
                                        </p:attrNameLst>
                                      </p:cBhvr>
                                      <p:to>
                                        <a:srgbClr val="FF0000"/>
                                      </p:to>
                                    </p:animClr>
                                    <p:set>
                                      <p:cBhvr>
                                        <p:cTn id="27" dur="1000" fill="hold"/>
                                        <p:tgtEl>
                                          <p:spTgt spid="29"/>
                                        </p:tgtEl>
                                        <p:attrNameLst>
                                          <p:attrName>fill.type</p:attrName>
                                        </p:attrNameLst>
                                      </p:cBhvr>
                                      <p:to>
                                        <p:strVal val="solid"/>
                                      </p:to>
                                    </p:set>
                                    <p:set>
                                      <p:cBhvr>
                                        <p:cTn id="28" dur="1000" fill="hold"/>
                                        <p:tgtEl>
                                          <p:spTgt spid="29"/>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1000" fill="hold"/>
                                        <p:tgtEl>
                                          <p:spTgt spid="5"/>
                                        </p:tgtEl>
                                        <p:attrNameLst>
                                          <p:attrName>fillcolor</p:attrName>
                                        </p:attrNameLst>
                                      </p:cBhvr>
                                      <p:to>
                                        <a:srgbClr val="00B050"/>
                                      </p:to>
                                    </p:animClr>
                                    <p:set>
                                      <p:cBhvr>
                                        <p:cTn id="33" dur="1000" fill="hold"/>
                                        <p:tgtEl>
                                          <p:spTgt spid="5"/>
                                        </p:tgtEl>
                                        <p:attrNameLst>
                                          <p:attrName>fill.type</p:attrName>
                                        </p:attrNameLst>
                                      </p:cBhvr>
                                      <p:to>
                                        <p:strVal val="solid"/>
                                      </p:to>
                                    </p:set>
                                    <p:set>
                                      <p:cBhvr>
                                        <p:cTn id="34" dur="10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6"/>
                                        </p:tgtEl>
                                        <p:attrNameLst>
                                          <p:attrName>fillcolor</p:attrName>
                                        </p:attrNameLst>
                                      </p:cBhvr>
                                      <p:to>
                                        <a:srgbClr val="00B050"/>
                                      </p:to>
                                    </p:animClr>
                                    <p:set>
                                      <p:cBhvr>
                                        <p:cTn id="37" dur="1000" fill="hold"/>
                                        <p:tgtEl>
                                          <p:spTgt spid="6"/>
                                        </p:tgtEl>
                                        <p:attrNameLst>
                                          <p:attrName>fill.type</p:attrName>
                                        </p:attrNameLst>
                                      </p:cBhvr>
                                      <p:to>
                                        <p:strVal val="solid"/>
                                      </p:to>
                                    </p:set>
                                    <p:set>
                                      <p:cBhvr>
                                        <p:cTn id="38" dur="1000" fill="hold"/>
                                        <p:tgtEl>
                                          <p:spTgt spid="6"/>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13"/>
                                        </p:tgtEl>
                                        <p:attrNameLst>
                                          <p:attrName>fillcolor</p:attrName>
                                        </p:attrNameLst>
                                      </p:cBhvr>
                                      <p:to>
                                        <a:srgbClr val="00B050"/>
                                      </p:to>
                                    </p:animClr>
                                    <p:set>
                                      <p:cBhvr>
                                        <p:cTn id="41" dur="1000" fill="hold"/>
                                        <p:tgtEl>
                                          <p:spTgt spid="13"/>
                                        </p:tgtEl>
                                        <p:attrNameLst>
                                          <p:attrName>fill.type</p:attrName>
                                        </p:attrNameLst>
                                      </p:cBhvr>
                                      <p:to>
                                        <p:strVal val="solid"/>
                                      </p:to>
                                    </p:set>
                                    <p:set>
                                      <p:cBhvr>
                                        <p:cTn id="42" dur="1000" fill="hold"/>
                                        <p:tgtEl>
                                          <p:spTgt spid="13"/>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1000" fill="hold"/>
                                        <p:tgtEl>
                                          <p:spTgt spid="11"/>
                                        </p:tgtEl>
                                        <p:attrNameLst>
                                          <p:attrName>fillcolor</p:attrName>
                                        </p:attrNameLst>
                                      </p:cBhvr>
                                      <p:to>
                                        <a:srgbClr val="00B0F0"/>
                                      </p:to>
                                    </p:animClr>
                                    <p:set>
                                      <p:cBhvr>
                                        <p:cTn id="47" dur="1000" fill="hold"/>
                                        <p:tgtEl>
                                          <p:spTgt spid="11"/>
                                        </p:tgtEl>
                                        <p:attrNameLst>
                                          <p:attrName>fill.type</p:attrName>
                                        </p:attrNameLst>
                                      </p:cBhvr>
                                      <p:to>
                                        <p:strVal val="solid"/>
                                      </p:to>
                                    </p:set>
                                    <p:set>
                                      <p:cBhvr>
                                        <p:cTn id="48" dur="1000" fill="hold"/>
                                        <p:tgtEl>
                                          <p:spTgt spid="11"/>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1000" fill="hold"/>
                                        <p:tgtEl>
                                          <p:spTgt spid="10"/>
                                        </p:tgtEl>
                                        <p:attrNameLst>
                                          <p:attrName>fillcolor</p:attrName>
                                        </p:attrNameLst>
                                      </p:cBhvr>
                                      <p:to>
                                        <a:srgbClr val="00B0F0"/>
                                      </p:to>
                                    </p:animClr>
                                    <p:set>
                                      <p:cBhvr>
                                        <p:cTn id="51" dur="1000" fill="hold"/>
                                        <p:tgtEl>
                                          <p:spTgt spid="10"/>
                                        </p:tgtEl>
                                        <p:attrNameLst>
                                          <p:attrName>fill.type</p:attrName>
                                        </p:attrNameLst>
                                      </p:cBhvr>
                                      <p:to>
                                        <p:strVal val="solid"/>
                                      </p:to>
                                    </p:set>
                                    <p:set>
                                      <p:cBhvr>
                                        <p:cTn id="52" dur="1000" fill="hold"/>
                                        <p:tgtEl>
                                          <p:spTgt spid="10"/>
                                        </p:tgtEl>
                                        <p:attrNameLst>
                                          <p:attrName>fill.on</p:attrName>
                                        </p:attrNameLst>
                                      </p:cBhvr>
                                      <p:to>
                                        <p:strVal val="true"/>
                                      </p:to>
                                    </p:set>
                                  </p:childTnLst>
                                </p:cTn>
                              </p:par>
                              <p:par>
                                <p:cTn id="53" presetID="1" presetClass="emph" presetSubtype="2" fill="hold" nodeType="withEffect">
                                  <p:stCondLst>
                                    <p:cond delay="0"/>
                                  </p:stCondLst>
                                  <p:childTnLst>
                                    <p:animClr clrSpc="rgb" dir="cw">
                                      <p:cBhvr>
                                        <p:cTn id="54" dur="1000" fill="hold"/>
                                        <p:tgtEl>
                                          <p:spTgt spid="29"/>
                                        </p:tgtEl>
                                        <p:attrNameLst>
                                          <p:attrName>fillcolor</p:attrName>
                                        </p:attrNameLst>
                                      </p:cBhvr>
                                      <p:to>
                                        <a:srgbClr val="00B0F0"/>
                                      </p:to>
                                    </p:animClr>
                                    <p:set>
                                      <p:cBhvr>
                                        <p:cTn id="55" dur="1000" fill="hold"/>
                                        <p:tgtEl>
                                          <p:spTgt spid="29"/>
                                        </p:tgtEl>
                                        <p:attrNameLst>
                                          <p:attrName>fill.type</p:attrName>
                                        </p:attrNameLst>
                                      </p:cBhvr>
                                      <p:to>
                                        <p:strVal val="solid"/>
                                      </p:to>
                                    </p:set>
                                    <p:set>
                                      <p:cBhvr>
                                        <p:cTn id="56" dur="1000" fill="hold"/>
                                        <p:tgtEl>
                                          <p:spTgt spid="29"/>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5"/>
                                        </p:tgtEl>
                                        <p:attrNameLst>
                                          <p:attrName>fillcolor</p:attrName>
                                        </p:attrNameLst>
                                      </p:cBhvr>
                                      <p:to>
                                        <a:srgbClr val="FFFF00"/>
                                      </p:to>
                                    </p:animClr>
                                    <p:set>
                                      <p:cBhvr>
                                        <p:cTn id="61" dur="1000" fill="hold"/>
                                        <p:tgtEl>
                                          <p:spTgt spid="5"/>
                                        </p:tgtEl>
                                        <p:attrNameLst>
                                          <p:attrName>fill.type</p:attrName>
                                        </p:attrNameLst>
                                      </p:cBhvr>
                                      <p:to>
                                        <p:strVal val="solid"/>
                                      </p:to>
                                    </p:set>
                                    <p:set>
                                      <p:cBhvr>
                                        <p:cTn id="62" dur="1000" fill="hold"/>
                                        <p:tgtEl>
                                          <p:spTgt spid="5"/>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1000" fill="hold"/>
                                        <p:tgtEl>
                                          <p:spTgt spid="6"/>
                                        </p:tgtEl>
                                        <p:attrNameLst>
                                          <p:attrName>fillcolor</p:attrName>
                                        </p:attrNameLst>
                                      </p:cBhvr>
                                      <p:to>
                                        <a:srgbClr val="FFFF00"/>
                                      </p:to>
                                    </p:animClr>
                                    <p:set>
                                      <p:cBhvr>
                                        <p:cTn id="65" dur="1000" fill="hold"/>
                                        <p:tgtEl>
                                          <p:spTgt spid="6"/>
                                        </p:tgtEl>
                                        <p:attrNameLst>
                                          <p:attrName>fill.type</p:attrName>
                                        </p:attrNameLst>
                                      </p:cBhvr>
                                      <p:to>
                                        <p:strVal val="solid"/>
                                      </p:to>
                                    </p:set>
                                    <p:set>
                                      <p:cBhvr>
                                        <p:cTn id="66" dur="1000" fill="hold"/>
                                        <p:tgtEl>
                                          <p:spTgt spid="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1000" fill="hold"/>
                                        <p:tgtEl>
                                          <p:spTgt spid="13"/>
                                        </p:tgtEl>
                                        <p:attrNameLst>
                                          <p:attrName>fillcolor</p:attrName>
                                        </p:attrNameLst>
                                      </p:cBhvr>
                                      <p:to>
                                        <a:srgbClr val="FFFF00"/>
                                      </p:to>
                                    </p:animClr>
                                    <p:set>
                                      <p:cBhvr>
                                        <p:cTn id="69" dur="1000" fill="hold"/>
                                        <p:tgtEl>
                                          <p:spTgt spid="13"/>
                                        </p:tgtEl>
                                        <p:attrNameLst>
                                          <p:attrName>fill.type</p:attrName>
                                        </p:attrNameLst>
                                      </p:cBhvr>
                                      <p:to>
                                        <p:strVal val="solid"/>
                                      </p:to>
                                    </p:set>
                                    <p:set>
                                      <p:cBhvr>
                                        <p:cTn id="70" dur="1000" fill="hold"/>
                                        <p:tgtEl>
                                          <p:spTgt spid="13"/>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1000" fill="hold"/>
                                        <p:tgtEl>
                                          <p:spTgt spid="7"/>
                                        </p:tgtEl>
                                        <p:attrNameLst>
                                          <p:attrName>fillcolor</p:attrName>
                                        </p:attrNameLst>
                                      </p:cBhvr>
                                      <p:to>
                                        <a:srgbClr val="FFFF00"/>
                                      </p:to>
                                    </p:animClr>
                                    <p:set>
                                      <p:cBhvr>
                                        <p:cTn id="73" dur="1000" fill="hold"/>
                                        <p:tgtEl>
                                          <p:spTgt spid="7"/>
                                        </p:tgtEl>
                                        <p:attrNameLst>
                                          <p:attrName>fill.type</p:attrName>
                                        </p:attrNameLst>
                                      </p:cBhvr>
                                      <p:to>
                                        <p:strVal val="solid"/>
                                      </p:to>
                                    </p:set>
                                    <p:set>
                                      <p:cBhvr>
                                        <p:cTn id="74" dur="1000" fill="hold"/>
                                        <p:tgtEl>
                                          <p:spTgt spid="7"/>
                                        </p:tgtEl>
                                        <p:attrNameLst>
                                          <p:attrName>fill.on</p:attrName>
                                        </p:attrNameLst>
                                      </p:cBhvr>
                                      <p:to>
                                        <p:strVal val="true"/>
                                      </p:to>
                                    </p:set>
                                  </p:childTnLst>
                                </p:cTn>
                              </p:par>
                              <p:par>
                                <p:cTn id="75" presetID="1" presetClass="emph" presetSubtype="2" fill="hold" nodeType="withEffect">
                                  <p:stCondLst>
                                    <p:cond delay="0"/>
                                  </p:stCondLst>
                                  <p:childTnLst>
                                    <p:animClr clrSpc="rgb" dir="cw">
                                      <p:cBhvr>
                                        <p:cTn id="76" dur="1000" fill="hold"/>
                                        <p:tgtEl>
                                          <p:spTgt spid="17"/>
                                        </p:tgtEl>
                                        <p:attrNameLst>
                                          <p:attrName>fillcolor</p:attrName>
                                        </p:attrNameLst>
                                      </p:cBhvr>
                                      <p:to>
                                        <a:srgbClr val="FFFF00"/>
                                      </p:to>
                                    </p:animClr>
                                    <p:set>
                                      <p:cBhvr>
                                        <p:cTn id="77" dur="1000" fill="hold"/>
                                        <p:tgtEl>
                                          <p:spTgt spid="17"/>
                                        </p:tgtEl>
                                        <p:attrNameLst>
                                          <p:attrName>fill.type</p:attrName>
                                        </p:attrNameLst>
                                      </p:cBhvr>
                                      <p:to>
                                        <p:strVal val="solid"/>
                                      </p:to>
                                    </p:set>
                                    <p:set>
                                      <p:cBhvr>
                                        <p:cTn id="78" dur="1000" fill="hold"/>
                                        <p:tgtEl>
                                          <p:spTgt spid="17"/>
                                        </p:tgtEl>
                                        <p:attrNameLst>
                                          <p:attrName>fill.on</p:attrName>
                                        </p:attrNameLst>
                                      </p:cBhvr>
                                      <p:to>
                                        <p:strVal val="true"/>
                                      </p:to>
                                    </p:set>
                                  </p:childTnLst>
                                </p:cTn>
                              </p:par>
                              <p:par>
                                <p:cTn id="79" presetID="1" presetClass="emph" presetSubtype="2" fill="hold" nodeType="withEffect">
                                  <p:stCondLst>
                                    <p:cond delay="0"/>
                                  </p:stCondLst>
                                  <p:childTnLst>
                                    <p:animClr clrSpc="rgb" dir="cw">
                                      <p:cBhvr>
                                        <p:cTn id="80" dur="1000" fill="hold"/>
                                        <p:tgtEl>
                                          <p:spTgt spid="20"/>
                                        </p:tgtEl>
                                        <p:attrNameLst>
                                          <p:attrName>fillcolor</p:attrName>
                                        </p:attrNameLst>
                                      </p:cBhvr>
                                      <p:to>
                                        <a:srgbClr val="FFFF00"/>
                                      </p:to>
                                    </p:animClr>
                                    <p:set>
                                      <p:cBhvr>
                                        <p:cTn id="81" dur="1000" fill="hold"/>
                                        <p:tgtEl>
                                          <p:spTgt spid="20"/>
                                        </p:tgtEl>
                                        <p:attrNameLst>
                                          <p:attrName>fill.type</p:attrName>
                                        </p:attrNameLst>
                                      </p:cBhvr>
                                      <p:to>
                                        <p:strVal val="solid"/>
                                      </p:to>
                                    </p:set>
                                    <p:set>
                                      <p:cBhvr>
                                        <p:cTn id="82" dur="1000" fill="hold"/>
                                        <p:tgtEl>
                                          <p:spTgt spid="20"/>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問題として定義</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71</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472903">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pPr algn="l"/>
                          <a:r>
                            <a:rPr kumimoji="1" lang="ja-JP" altLang="en-US" sz="2800" dirty="0"/>
                            <a:t>頂点数が奇数のグラフ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各プレイヤーの最初の自分の領地 </a:t>
                          </a:r>
                          <a14:m>
                            <m:oMath xmlns:m="http://schemas.openxmlformats.org/officeDocument/2006/math">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extLst>
                      <a:ext uri="{0D108BD9-81ED-4DB2-BD59-A6C34878D82A}">
                        <a16:rowId xmlns:a16="http://schemas.microsoft.com/office/drawing/2014/main" xmlns="" val="10001"/>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022484356"/>
                  </p:ext>
                </p:extLst>
              </p:nvPr>
            </p:nvGraphicFramePr>
            <p:xfrm>
              <a:off x="1044785" y="2389239"/>
              <a:ext cx="7127456" cy="2331551"/>
            </p:xfrm>
            <a:graphic>
              <a:graphicData uri="http://schemas.openxmlformats.org/drawingml/2006/table">
                <a:tbl>
                  <a:tblPr firstRow="1" bandRow="1">
                    <a:tableStyleId>{93296810-A885-4BE3-A3E7-6D5BEEA58F35}</a:tableStyleId>
                  </a:tblPr>
                  <a:tblGrid>
                    <a:gridCol w="7127456">
                      <a:extLst>
                        <a:ext uri="{9D8B030D-6E8A-4147-A177-3AD203B41FA5}">
                          <a16:colId xmlns:a16="http://schemas.microsoft.com/office/drawing/2014/main" xmlns="" val="20000"/>
                        </a:ext>
                      </a:extLst>
                    </a:gridCol>
                  </a:tblGrid>
                  <a:tr h="518160">
                    <a:tc>
                      <a:txBody>
                        <a:bodyPr/>
                        <a:lstStyle/>
                        <a:p>
                          <a:pPr algn="ctr"/>
                          <a:r>
                            <a:rPr kumimoji="1" lang="ja-JP" altLang="en-US" sz="2800" dirty="0"/>
                            <a:t>入力</a:t>
                          </a:r>
                        </a:p>
                      </a:txBody>
                      <a:tcPr/>
                    </a:tc>
                    <a:extLst>
                      <a:ext uri="{0D108BD9-81ED-4DB2-BD59-A6C34878D82A}">
                        <a16:rowId xmlns:a16="http://schemas.microsoft.com/office/drawing/2014/main" xmlns="" val="10000"/>
                      </a:ext>
                    </a:extLst>
                  </a:tr>
                  <a:tr h="1813391">
                    <a:tc>
                      <a:txBody>
                        <a:bodyPr/>
                        <a:lstStyle/>
                        <a:p>
                          <a:endParaRPr lang="ja-JP"/>
                        </a:p>
                      </a:txBody>
                      <a:tcPr>
                        <a:blipFill rotWithShape="0">
                          <a:blip r:embed="rId2"/>
                          <a:stretch>
                            <a:fillRect l="-85" t="-32776" r="-342" b="-7358"/>
                          </a:stretch>
                        </a:blipFill>
                      </a:tcPr>
                    </a:tc>
                    <a:extLst>
                      <a:ext uri="{0D108BD9-81ED-4DB2-BD59-A6C34878D82A}">
                        <a16:rowId xmlns:a16="http://schemas.microsoft.com/office/drawing/2014/main" xmlns="" val="10001"/>
                      </a:ext>
                    </a:extLst>
                  </a:tr>
                </a:tbl>
              </a:graphicData>
            </a:graphic>
          </p:graphicFrame>
        </mc:Fallback>
      </mc:AlternateContent>
      <p:graphicFrame>
        <p:nvGraphicFramePr>
          <p:cNvPr id="25" name="コンテンツ プレースホルダー 4"/>
          <p:cNvGraphicFramePr>
            <a:graphicFrameLocks/>
          </p:cNvGraphicFramePr>
          <p:nvPr>
            <p:extLst>
              <p:ext uri="{D42A27DB-BD31-4B8C-83A1-F6EECF244321}">
                <p14:modId xmlns:p14="http://schemas.microsoft.com/office/powerpoint/2010/main" val="637160918"/>
              </p:ext>
            </p:extLst>
          </p:nvPr>
        </p:nvGraphicFramePr>
        <p:xfrm>
          <a:off x="1044785" y="5002738"/>
          <a:ext cx="7127456" cy="1560108"/>
        </p:xfrm>
        <a:graphic>
          <a:graphicData uri="http://schemas.openxmlformats.org/drawingml/2006/table">
            <a:tbl>
              <a:tblPr firstRow="1" bandRow="1">
                <a:tableStyleId>{21E4AEA4-8DFA-4A89-87EB-49C32662AFE0}</a:tableStyleId>
              </a:tblPr>
              <a:tblGrid>
                <a:gridCol w="7127456">
                  <a:extLst>
                    <a:ext uri="{9D8B030D-6E8A-4147-A177-3AD203B41FA5}">
                      <a16:colId xmlns:a16="http://schemas.microsoft.com/office/drawing/2014/main" xmlns="" val="20000"/>
                    </a:ext>
                  </a:extLst>
                </a:gridCol>
              </a:tblGrid>
              <a:tr h="443664">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1041948">
                <a:tc>
                  <a:txBody>
                    <a:bodyPr/>
                    <a:lstStyle/>
                    <a:p>
                      <a:pPr algn="l"/>
                      <a:r>
                        <a:rPr kumimoji="1" lang="ja-JP" altLang="en-US" sz="2800" b="0" baseline="0" dirty="0">
                          <a:latin typeface="+mn-ea"/>
                          <a:ea typeface="+mn-ea"/>
                        </a:rPr>
                        <a:t>ルールに従ってゲームをした際に，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先手が勝てるかどうか</a:t>
                      </a:r>
                      <a:endParaRPr kumimoji="1" lang="en-US" altLang="ja-JP" sz="2800" b="0" baseline="0" dirty="0">
                        <a:latin typeface="+mn-ea"/>
                        <a:ea typeface="+mn-ea"/>
                      </a:endParaRPr>
                    </a:p>
                  </a:txBody>
                  <a:tcPr/>
                </a:tc>
                <a:extLst>
                  <a:ext uri="{0D108BD9-81ED-4DB2-BD59-A6C34878D82A}">
                    <a16:rowId xmlns:a16="http://schemas.microsoft.com/office/drawing/2014/main" xmlns="" val="10001"/>
                  </a:ext>
                </a:extLst>
              </a:tr>
            </a:tbl>
          </a:graphicData>
        </a:graphic>
      </p:graphicFrame>
      <p:sp>
        <p:nvSpPr>
          <p:cNvPr id="26" name="正方形/長方形 25"/>
          <p:cNvSpPr/>
          <p:nvPr/>
        </p:nvSpPr>
        <p:spPr>
          <a:xfrm>
            <a:off x="1044784" y="802121"/>
            <a:ext cx="6717887" cy="1569660"/>
          </a:xfrm>
          <a:prstGeom prst="rect">
            <a:avLst/>
          </a:prstGeom>
        </p:spPr>
        <p:txBody>
          <a:bodyPr wrap="square">
            <a:spAutoFit/>
          </a:bodyPr>
          <a:lstStyle/>
          <a:p>
            <a:pPr marL="514350" indent="-514350">
              <a:buFont typeface="+mj-lt"/>
              <a:buAutoNum type="arabicPeriod"/>
            </a:pPr>
            <a:r>
              <a:rPr lang="ja-JP" altLang="en-US" sz="2400" dirty="0"/>
              <a:t>現在の自分の色を変えないことはできない</a:t>
            </a:r>
            <a:endParaRPr lang="en-US" altLang="ja-JP" sz="2400" dirty="0"/>
          </a:p>
          <a:p>
            <a:pPr marL="514350" indent="-514350">
              <a:buFont typeface="+mj-lt"/>
              <a:buAutoNum type="arabicPeriod"/>
            </a:pPr>
            <a:r>
              <a:rPr lang="ja-JP" altLang="en-US" sz="2400" dirty="0"/>
              <a:t>相手の色に変えることはできない</a:t>
            </a:r>
            <a:endParaRPr lang="en-US" altLang="ja-JP" sz="2400" dirty="0"/>
          </a:p>
          <a:p>
            <a:pPr marL="514350" indent="-514350">
              <a:buFont typeface="+mj-lt"/>
              <a:buAutoNum type="arabicPeriod"/>
            </a:pPr>
            <a:r>
              <a:rPr lang="ja-JP" altLang="en-US" sz="2400" dirty="0">
                <a:solidFill>
                  <a:srgbClr val="FF0000"/>
                </a:solidFill>
              </a:rPr>
              <a:t>ルール</a:t>
            </a:r>
            <a:r>
              <a:rPr lang="en-US" altLang="ja-JP" sz="2400" dirty="0">
                <a:solidFill>
                  <a:srgbClr val="FF0000"/>
                </a:solidFill>
              </a:rPr>
              <a:t>1,2</a:t>
            </a:r>
            <a:r>
              <a:rPr lang="ja-JP" altLang="en-US" sz="2400" dirty="0">
                <a:solidFill>
                  <a:srgbClr val="FF0000"/>
                </a:solidFill>
              </a:rPr>
              <a:t>に反さない限り領地を増やす操作をしなければならない</a:t>
            </a:r>
            <a:endParaRPr lang="en-US" altLang="ja-JP" sz="2400" dirty="0">
              <a:solidFill>
                <a:srgbClr val="FF0000"/>
              </a:solidFill>
            </a:endParaRPr>
          </a:p>
        </p:txBody>
      </p:sp>
    </p:spTree>
    <p:extLst>
      <p:ext uri="{BB962C8B-B14F-4D97-AF65-F5344CB8AC3E}">
        <p14:creationId xmlns:p14="http://schemas.microsoft.com/office/powerpoint/2010/main" val="887547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72</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2142309"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1308666"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H="1" flipV="1">
            <a:off x="2592309"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2910507"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858666"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2143500"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3438887"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673700" y="2019374"/>
            <a:ext cx="1244062" cy="400110"/>
          </a:xfrm>
          <a:prstGeom prst="rect">
            <a:avLst/>
          </a:prstGeom>
          <a:noFill/>
        </p:spPr>
        <p:txBody>
          <a:bodyPr wrap="square" rtlCol="0">
            <a:spAutoFit/>
          </a:bodyPr>
          <a:lstStyle/>
          <a:p>
            <a:r>
              <a:rPr kumimoji="1" lang="ja-JP" altLang="en-US" sz="2000" dirty="0"/>
              <a:t>自分の番</a:t>
            </a:r>
          </a:p>
        </p:txBody>
      </p:sp>
      <p:sp>
        <p:nvSpPr>
          <p:cNvPr id="26" name="楕円 25">
            <a:extLst>
              <a:ext uri="{FF2B5EF4-FFF2-40B4-BE49-F238E27FC236}">
                <a16:creationId xmlns:a16="http://schemas.microsoft.com/office/drawing/2014/main" xmlns="" id="{F12EFDEC-5DF5-4646-ACEF-05CC05DB63DF}"/>
              </a:ext>
            </a:extLst>
          </p:cNvPr>
          <p:cNvSpPr/>
          <p:nvPr/>
        </p:nvSpPr>
        <p:spPr>
          <a:xfrm>
            <a:off x="6273724" y="183533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26" idx="3"/>
          </p:cNvCxnSpPr>
          <p:nvPr/>
        </p:nvCxnSpPr>
        <p:spPr>
          <a:xfrm flipV="1">
            <a:off x="5440081" y="2603528"/>
            <a:ext cx="965445" cy="8254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xmlns="" id="{AA0D34E2-EA8E-488B-87DC-F9CC44D8EA88}"/>
              </a:ext>
            </a:extLst>
          </p:cNvPr>
          <p:cNvCxnSpPr>
            <a:cxnSpLocks/>
            <a:stCxn id="31" idx="0"/>
            <a:endCxn id="26" idx="4"/>
          </p:cNvCxnSpPr>
          <p:nvPr/>
        </p:nvCxnSpPr>
        <p:spPr>
          <a:xfrm flipH="1" flipV="1">
            <a:off x="6723724" y="2735330"/>
            <a:ext cx="1191" cy="6929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26" idx="5"/>
          </p:cNvCxnSpPr>
          <p:nvPr/>
        </p:nvCxnSpPr>
        <p:spPr>
          <a:xfrm flipH="1" flipV="1">
            <a:off x="7041922" y="2603528"/>
            <a:ext cx="978380" cy="82480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4990081" y="3429000"/>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1" name="楕円 30">
            <a:extLst>
              <a:ext uri="{FF2B5EF4-FFF2-40B4-BE49-F238E27FC236}">
                <a16:creationId xmlns:a16="http://schemas.microsoft.com/office/drawing/2014/main" xmlns="" id="{1EC6BFDC-9AB4-456D-A936-BCC845B1AFB4}"/>
              </a:ext>
            </a:extLst>
          </p:cNvPr>
          <p:cNvSpPr/>
          <p:nvPr/>
        </p:nvSpPr>
        <p:spPr>
          <a:xfrm>
            <a:off x="6274915"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32" name="楕円 31">
            <a:extLst>
              <a:ext uri="{FF2B5EF4-FFF2-40B4-BE49-F238E27FC236}">
                <a16:creationId xmlns:a16="http://schemas.microsoft.com/office/drawing/2014/main" xmlns="" id="{AE3A7636-4985-4541-9175-B49890FE7919}"/>
              </a:ext>
            </a:extLst>
          </p:cNvPr>
          <p:cNvSpPr/>
          <p:nvPr/>
        </p:nvSpPr>
        <p:spPr>
          <a:xfrm>
            <a:off x="7570302" y="342832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805115" y="2019374"/>
            <a:ext cx="1244062" cy="400110"/>
          </a:xfrm>
          <a:prstGeom prst="rect">
            <a:avLst/>
          </a:prstGeom>
          <a:noFill/>
        </p:spPr>
        <p:txBody>
          <a:bodyPr wrap="square" rtlCol="0">
            <a:spAutoFit/>
          </a:bodyPr>
          <a:lstStyle/>
          <a:p>
            <a:r>
              <a:rPr kumimoji="1" lang="ja-JP" altLang="en-US" sz="2000" dirty="0"/>
              <a:t>相手の番</a:t>
            </a:r>
          </a:p>
        </p:txBody>
      </p:sp>
    </p:spTree>
    <p:extLst>
      <p:ext uri="{BB962C8B-B14F-4D97-AF65-F5344CB8AC3E}">
        <p14:creationId xmlns:p14="http://schemas.microsoft.com/office/powerpoint/2010/main" val="42411104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644544"/>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自分の領地が一番多くなる操作を選ぶ</a:t>
            </a:r>
            <a:endParaRPr lang="en-US" altLang="ja-JP" dirty="0"/>
          </a:p>
          <a:p>
            <a:pPr marL="457200" indent="-457200">
              <a:buFont typeface="Arial" panose="020B0604020202020204" pitchFamily="34" charset="0"/>
              <a:buChar char="•"/>
            </a:pPr>
            <a:r>
              <a:rPr lang="ja-JP" altLang="en-US" dirty="0"/>
              <a:t>うまく広い範囲を囲めそうな操作を選ぶ</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73</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rgbClr val="7030A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それぞれの操作の数手先まで手を進める</a:t>
            </a:r>
          </a:p>
        </p:txBody>
      </p:sp>
      <p:sp>
        <p:nvSpPr>
          <p:cNvPr id="131" name="角丸四角形吹き出し 130"/>
          <p:cNvSpPr/>
          <p:nvPr/>
        </p:nvSpPr>
        <p:spPr>
          <a:xfrm>
            <a:off x="1884061" y="5323341"/>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2"/>
            <a:ext cx="45721" cy="504000"/>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6269" y="2795380"/>
            <a:ext cx="45721" cy="504000"/>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795992"/>
            <a:ext cx="45721" cy="504000"/>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8"/>
            <a:ext cx="45721" cy="504000"/>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26840" y="1964174"/>
            <a:ext cx="1500895" cy="400110"/>
          </a:xfrm>
          <a:prstGeom prst="rect">
            <a:avLst/>
          </a:prstGeom>
          <a:noFill/>
        </p:spPr>
        <p:txBody>
          <a:bodyPr wrap="square" rtlCol="0">
            <a:spAutoFit/>
          </a:bodyPr>
          <a:lstStyle/>
          <a:p>
            <a:r>
              <a:rPr kumimoji="1" lang="ja-JP" altLang="en-US" sz="2000" dirty="0"/>
              <a:t>自分の操作</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7705146" y="2463066"/>
            <a:ext cx="1500895" cy="400110"/>
          </a:xfrm>
          <a:prstGeom prst="rect">
            <a:avLst/>
          </a:prstGeom>
          <a:noFill/>
        </p:spPr>
        <p:txBody>
          <a:bodyPr wrap="square" rtlCol="0">
            <a:spAutoFit/>
          </a:bodyPr>
          <a:lstStyle/>
          <a:p>
            <a:r>
              <a:rPr lang="ja-JP" altLang="en-US" sz="2000" dirty="0"/>
              <a:t>相手</a:t>
            </a:r>
            <a:r>
              <a:rPr kumimoji="1" lang="ja-JP" altLang="en-US" sz="2000" dirty="0"/>
              <a:t>の操作</a:t>
            </a:r>
          </a:p>
        </p:txBody>
      </p:sp>
      <p:cxnSp>
        <p:nvCxnSpPr>
          <p:cNvPr id="115" name="直線コネクタ 114"/>
          <p:cNvCxnSpPr/>
          <p:nvPr/>
        </p:nvCxnSpPr>
        <p:spPr>
          <a:xfrm flipV="1">
            <a:off x="994859" y="3079585"/>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wipe(up)">
                                      <p:cBhvr>
                                        <p:cTn id="17" dur="500"/>
                                        <p:tgtEl>
                                          <p:spTgt spid="93"/>
                                        </p:tgtEl>
                                      </p:cBhvr>
                                    </p:animEffect>
                                  </p:childTnLst>
                                </p:cTn>
                              </p:par>
                              <p:par>
                                <p:cTn id="18" presetID="22" presetClass="entr" presetSubtype="1" fill="hold"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up)">
                                      <p:cBhvr>
                                        <p:cTn id="20" dur="500"/>
                                        <p:tgtEl>
                                          <p:spTgt spid="105"/>
                                        </p:tgtEl>
                                      </p:cBhvr>
                                    </p:animEffect>
                                  </p:childTnLst>
                                </p:cTn>
                              </p:par>
                              <p:par>
                                <p:cTn id="21" presetID="22" presetClass="entr" presetSubtype="1"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wipe(up)">
                                      <p:cBhvr>
                                        <p:cTn id="26" dur="500"/>
                                        <p:tgtEl>
                                          <p:spTgt spid="10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wipe(left)">
                                      <p:cBhvr>
                                        <p:cTn id="30" dur="500"/>
                                        <p:tgtEl>
                                          <p:spTgt spid="1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1"/>
                                        </p:tgtEl>
                                        <p:attrNameLst>
                                          <p:attrName>style.visibility</p:attrName>
                                        </p:attrNameLst>
                                      </p:cBhvr>
                                      <p:to>
                                        <p:strVal val="visible"/>
                                      </p:to>
                                    </p:set>
                                    <p:animEffect transition="in" filter="fade">
                                      <p:cBhvr>
                                        <p:cTn id="50"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13" grpId="0"/>
      <p:bldP spid="11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74</a:t>
            </a:fld>
            <a:endParaRPr lang="ja-JP" altLang="en-US" dirty="0"/>
          </a:p>
        </p:txBody>
      </p:sp>
      <p:sp>
        <p:nvSpPr>
          <p:cNvPr id="5" name="楕円 19">
            <a:extLst>
              <a:ext uri="{FF2B5EF4-FFF2-40B4-BE49-F238E27FC236}">
                <a16:creationId xmlns:a16="http://schemas.microsoft.com/office/drawing/2014/main" xmlns="" id="{C3A38CDE-7027-4CD0-812A-A579F92E280A}"/>
              </a:ext>
            </a:extLst>
          </p:cNvPr>
          <p:cNvSpPr/>
          <p:nvPr/>
        </p:nvSpPr>
        <p:spPr>
          <a:xfrm>
            <a:off x="7951987"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086600"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5985655"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120268"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094411"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229024"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128079"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262692" y="561363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622692" y="4940168"/>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329437" y="4940168"/>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71487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628307"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558758"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489209" y="4325610"/>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2670772"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517943" y="2978225"/>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400268" y="182048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030772" y="2435046"/>
            <a:ext cx="1474938"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014826" y="2435046"/>
            <a:ext cx="1863117" cy="54317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074879" y="3592783"/>
            <a:ext cx="70133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285330" y="3592783"/>
            <a:ext cx="70297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5918758" y="3592783"/>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132501" y="3592783"/>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589024" y="4940168"/>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242865" y="4940168"/>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480268" y="4940168"/>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173316" y="4940168"/>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446600" y="4940168"/>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103767" y="4940168"/>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2704962" y="1904653"/>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165393" y="3109727"/>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18630" y="5773575"/>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332531" y="4485555"/>
            <a:ext cx="1244062" cy="400110"/>
          </a:xfrm>
          <a:prstGeom prst="rect">
            <a:avLst/>
          </a:prstGeom>
          <a:noFill/>
        </p:spPr>
        <p:txBody>
          <a:bodyPr wrap="square" rtlCol="0">
            <a:spAutoFit/>
          </a:bodyPr>
          <a:lstStyle/>
          <a:p>
            <a:r>
              <a:rPr kumimoji="1" lang="ja-JP" altLang="en-US" sz="2000" dirty="0"/>
              <a:t>自分の番</a:t>
            </a:r>
          </a:p>
        </p:txBody>
      </p:sp>
    </p:spTree>
    <p:extLst>
      <p:ext uri="{BB962C8B-B14F-4D97-AF65-F5344CB8AC3E}">
        <p14:creationId xmlns:p14="http://schemas.microsoft.com/office/powerpoint/2010/main" val="11991177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15783E1-2349-45E3-AA5E-EC034E1A4A53}"/>
              </a:ext>
            </a:extLst>
          </p:cNvPr>
          <p:cNvSpPr>
            <a:spLocks noGrp="1"/>
          </p:cNvSpPr>
          <p:nvPr>
            <p:ph type="title"/>
          </p:nvPr>
        </p:nvSpPr>
        <p:spPr/>
        <p:txBody>
          <a:bodyPr/>
          <a:lstStyle/>
          <a:p>
            <a:r>
              <a:rPr kumimoji="1" lang="en-US" altLang="ja-JP" dirty="0"/>
              <a:t>minimax</a:t>
            </a:r>
            <a:r>
              <a:rPr kumimoji="1" lang="ja-JP" altLang="en-US" dirty="0"/>
              <a:t>法</a:t>
            </a:r>
          </a:p>
        </p:txBody>
      </p:sp>
      <p:sp>
        <p:nvSpPr>
          <p:cNvPr id="4" name="スライド番号プレースホルダー 3">
            <a:extLst>
              <a:ext uri="{FF2B5EF4-FFF2-40B4-BE49-F238E27FC236}">
                <a16:creationId xmlns:a16="http://schemas.microsoft.com/office/drawing/2014/main" xmlns="" id="{90509AEA-E5E0-4A5D-978B-966CD86113FD}"/>
              </a:ext>
            </a:extLst>
          </p:cNvPr>
          <p:cNvSpPr>
            <a:spLocks noGrp="1"/>
          </p:cNvSpPr>
          <p:nvPr>
            <p:ph type="sldNum" sz="quarter" idx="4"/>
          </p:nvPr>
        </p:nvSpPr>
        <p:spPr/>
        <p:txBody>
          <a:bodyPr/>
          <a:lstStyle/>
          <a:p>
            <a:fld id="{06866E33-5310-403C-85EB-90D9101399C4}" type="slidenum">
              <a:rPr lang="ja-JP" altLang="en-US" smtClean="0"/>
              <a:pPr/>
              <a:t>75</a:t>
            </a:fld>
            <a:endParaRPr lang="ja-JP" altLang="en-US" dirty="0"/>
          </a:p>
        </p:txBody>
      </p:sp>
      <p:grpSp>
        <p:nvGrpSpPr>
          <p:cNvPr id="34" name="グループ化 33">
            <a:extLst>
              <a:ext uri="{FF2B5EF4-FFF2-40B4-BE49-F238E27FC236}">
                <a16:creationId xmlns:a16="http://schemas.microsoft.com/office/drawing/2014/main" xmlns="" id="{6D9512AE-A863-4A6D-B51C-CE18C3C6E571}"/>
              </a:ext>
            </a:extLst>
          </p:cNvPr>
          <p:cNvGrpSpPr/>
          <p:nvPr/>
        </p:nvGrpSpPr>
        <p:grpSpPr>
          <a:xfrm>
            <a:off x="-56181" y="1170425"/>
            <a:ext cx="8372183" cy="3769434"/>
            <a:chOff x="-56181" y="1170425"/>
            <a:chExt cx="8372183" cy="3769434"/>
          </a:xfrm>
        </p:grpSpPr>
        <p:sp>
          <p:nvSpPr>
            <p:cNvPr id="5" name="楕円 4">
              <a:extLst>
                <a:ext uri="{FF2B5EF4-FFF2-40B4-BE49-F238E27FC236}">
                  <a16:creationId xmlns:a16="http://schemas.microsoft.com/office/drawing/2014/main" xmlns="" id="{D76E2DD1-EED6-44BA-AFB3-8E571D3BF462}"/>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6" name="直線コネクタ 5">
              <a:extLst>
                <a:ext uri="{FF2B5EF4-FFF2-40B4-BE49-F238E27FC236}">
                  <a16:creationId xmlns:a16="http://schemas.microsoft.com/office/drawing/2014/main" xmlns="" id="{C3FE5ABA-70AD-4351-8E9A-E20F79EE1838}"/>
                </a:ext>
              </a:extLst>
            </p:cNvPr>
            <p:cNvCxnSpPr>
              <a:cxnSpLocks/>
              <a:stCxn id="9"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xmlns="" id="{EA371B8C-6D5A-444D-8D14-507D63CA5620}"/>
                </a:ext>
              </a:extLst>
            </p:cNvPr>
            <p:cNvCxnSpPr>
              <a:cxnSpLocks/>
              <a:stCxn id="10"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xmlns="" id="{23B96D21-14AF-4308-8916-FC168D46ECE5}"/>
                </a:ext>
              </a:extLst>
            </p:cNvPr>
            <p:cNvCxnSpPr>
              <a:cxnSpLocks/>
              <a:stCxn id="11"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 name="楕円 8">
              <a:extLst>
                <a:ext uri="{FF2B5EF4-FFF2-40B4-BE49-F238E27FC236}">
                  <a16:creationId xmlns:a16="http://schemas.microsoft.com/office/drawing/2014/main" xmlns="" id="{912CE3E0-F2E7-43DE-8E75-2B8970BA0DAF}"/>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9">
              <a:extLst>
                <a:ext uri="{FF2B5EF4-FFF2-40B4-BE49-F238E27FC236}">
                  <a16:creationId xmlns:a16="http://schemas.microsoft.com/office/drawing/2014/main" xmlns="" id="{470B400A-27B2-4D16-8E9A-E7EEE14038C9}"/>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0">
              <a:extLst>
                <a:ext uri="{FF2B5EF4-FFF2-40B4-BE49-F238E27FC236}">
                  <a16:creationId xmlns:a16="http://schemas.microsoft.com/office/drawing/2014/main" xmlns="" id="{BA00F7D7-194E-433E-96A7-F6A70B78BB5D}"/>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テキスト ボックス 11">
              <a:extLst>
                <a:ext uri="{FF2B5EF4-FFF2-40B4-BE49-F238E27FC236}">
                  <a16:creationId xmlns:a16="http://schemas.microsoft.com/office/drawing/2014/main" xmlns="" id="{D22F2AE1-F4BF-490C-93C6-B2785FBA3AC9}"/>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13" name="直線コネクタ 12">
              <a:extLst>
                <a:ext uri="{FF2B5EF4-FFF2-40B4-BE49-F238E27FC236}">
                  <a16:creationId xmlns:a16="http://schemas.microsoft.com/office/drawing/2014/main" xmlns="" id="{8A3181FF-6B3D-44A4-8329-36436F18C39D}"/>
                </a:ext>
              </a:extLst>
            </p:cNvPr>
            <p:cNvCxnSpPr>
              <a:cxnSpLocks/>
              <a:stCxn id="15" idx="0"/>
              <a:endCxn id="9"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xmlns="" id="{85F8389A-A98B-413B-BAB7-E1BA84CF2FFE}"/>
                </a:ext>
              </a:extLst>
            </p:cNvPr>
            <p:cNvCxnSpPr>
              <a:cxnSpLocks/>
              <a:stCxn id="16" idx="0"/>
              <a:endCxn id="9"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14">
              <a:extLst>
                <a:ext uri="{FF2B5EF4-FFF2-40B4-BE49-F238E27FC236}">
                  <a16:creationId xmlns:a16="http://schemas.microsoft.com/office/drawing/2014/main" xmlns="" id="{5CA96E5F-5E2B-4869-B9DC-71864C51731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 name="楕円 15">
              <a:extLst>
                <a:ext uri="{FF2B5EF4-FFF2-40B4-BE49-F238E27FC236}">
                  <a16:creationId xmlns:a16="http://schemas.microsoft.com/office/drawing/2014/main" xmlns="" id="{988A2EBB-8460-4D92-A833-484BBFD4A530}"/>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7" name="直線コネクタ 16">
              <a:extLst>
                <a:ext uri="{FF2B5EF4-FFF2-40B4-BE49-F238E27FC236}">
                  <a16:creationId xmlns:a16="http://schemas.microsoft.com/office/drawing/2014/main" xmlns="" id="{BCFFAFF8-6ABC-41EC-88CD-462F6242DB42}"/>
                </a:ext>
              </a:extLst>
            </p:cNvPr>
            <p:cNvCxnSpPr>
              <a:cxnSpLocks/>
              <a:stCxn id="19" idx="0"/>
              <a:endCxn id="10"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xmlns="" id="{9D3969F4-6E54-4BC7-AF24-1BB932DB731C}"/>
                </a:ext>
              </a:extLst>
            </p:cNvPr>
            <p:cNvCxnSpPr>
              <a:cxnSpLocks/>
              <a:stCxn id="20" idx="0"/>
              <a:endCxn id="10"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xmlns="" id="{1088008A-5CB2-41E9-A789-D02B6F57C484}"/>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0" name="楕円 19">
              <a:extLst>
                <a:ext uri="{FF2B5EF4-FFF2-40B4-BE49-F238E27FC236}">
                  <a16:creationId xmlns:a16="http://schemas.microsoft.com/office/drawing/2014/main" xmlns="" id="{C3A38CDE-7027-4CD0-812A-A579F92E280A}"/>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21" name="直線コネクタ 20">
              <a:extLst>
                <a:ext uri="{FF2B5EF4-FFF2-40B4-BE49-F238E27FC236}">
                  <a16:creationId xmlns:a16="http://schemas.microsoft.com/office/drawing/2014/main" xmlns="" id="{F78E0A1C-6B96-4A20-A4CC-F7F2B52CFC1B}"/>
                </a:ext>
              </a:extLst>
            </p:cNvPr>
            <p:cNvCxnSpPr>
              <a:cxnSpLocks/>
              <a:stCxn id="23" idx="0"/>
              <a:endCxn id="11"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xmlns="" id="{4879645D-18F4-4B13-81A3-00E1BAA3C985}"/>
                </a:ext>
              </a:extLst>
            </p:cNvPr>
            <p:cNvCxnSpPr>
              <a:cxnSpLocks/>
              <a:stCxn id="24" idx="0"/>
              <a:endCxn id="11"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22">
              <a:extLst>
                <a:ext uri="{FF2B5EF4-FFF2-40B4-BE49-F238E27FC236}">
                  <a16:creationId xmlns:a16="http://schemas.microsoft.com/office/drawing/2014/main" xmlns="" id="{B98154CB-D97F-47F9-9607-5217F509922E}"/>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23">
              <a:extLst>
                <a:ext uri="{FF2B5EF4-FFF2-40B4-BE49-F238E27FC236}">
                  <a16:creationId xmlns:a16="http://schemas.microsoft.com/office/drawing/2014/main" xmlns="" id="{5A07DEE4-109C-46BF-9402-C07EEA54AE63}"/>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テキスト ボックス 25">
              <a:extLst>
                <a:ext uri="{FF2B5EF4-FFF2-40B4-BE49-F238E27FC236}">
                  <a16:creationId xmlns:a16="http://schemas.microsoft.com/office/drawing/2014/main" xmlns="" id="{A04F69D7-5357-4C3C-BD7D-60671754E8F0}"/>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sp>
          <p:nvSpPr>
            <p:cNvPr id="27" name="テキスト ボックス 26">
              <a:extLst>
                <a:ext uri="{FF2B5EF4-FFF2-40B4-BE49-F238E27FC236}">
                  <a16:creationId xmlns:a16="http://schemas.microsoft.com/office/drawing/2014/main" xmlns="" id="{20C02E0E-488A-4019-8582-48F3F3B60A31}"/>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388515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4A32EFE-194D-4847-986C-2D18E4F099B5}"/>
              </a:ext>
            </a:extLst>
          </p:cNvPr>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4" name="スライド番号プレースホルダー 3">
            <a:extLst>
              <a:ext uri="{FF2B5EF4-FFF2-40B4-BE49-F238E27FC236}">
                <a16:creationId xmlns:a16="http://schemas.microsoft.com/office/drawing/2014/main" xmlns="" id="{D0195BD2-D0D2-442E-882D-18AB991AE448}"/>
              </a:ext>
            </a:extLst>
          </p:cNvPr>
          <p:cNvSpPr>
            <a:spLocks noGrp="1"/>
          </p:cNvSpPr>
          <p:nvPr>
            <p:ph type="sldNum" sz="quarter" idx="4"/>
          </p:nvPr>
        </p:nvSpPr>
        <p:spPr/>
        <p:txBody>
          <a:bodyPr/>
          <a:lstStyle/>
          <a:p>
            <a:fld id="{06866E33-5310-403C-85EB-90D9101399C4}" type="slidenum">
              <a:rPr lang="ja-JP" altLang="en-US" smtClean="0"/>
              <a:pPr/>
              <a:t>76</a:t>
            </a:fld>
            <a:endParaRPr lang="ja-JP" altLang="en-US" dirty="0"/>
          </a:p>
        </p:txBody>
      </p:sp>
      <p:sp>
        <p:nvSpPr>
          <p:cNvPr id="5" name="楕円 4">
            <a:extLst>
              <a:ext uri="{FF2B5EF4-FFF2-40B4-BE49-F238E27FC236}">
                <a16:creationId xmlns:a16="http://schemas.microsoft.com/office/drawing/2014/main" xmlns="" id="{B5F52D58-1F80-4311-8872-1FCB2D8F0E9E}"/>
              </a:ext>
            </a:extLst>
          </p:cNvPr>
          <p:cNvSpPr/>
          <p:nvPr/>
        </p:nvSpPr>
        <p:spPr>
          <a:xfrm>
            <a:off x="4213901" y="1170425"/>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 name="直線コネクタ 6">
            <a:extLst>
              <a:ext uri="{FF2B5EF4-FFF2-40B4-BE49-F238E27FC236}">
                <a16:creationId xmlns:a16="http://schemas.microsoft.com/office/drawing/2014/main" xmlns="" id="{05526B9C-CC61-409B-B323-D9E0C8A8E085}"/>
              </a:ext>
            </a:extLst>
          </p:cNvPr>
          <p:cNvCxnSpPr>
            <a:cxnSpLocks/>
            <a:stCxn id="16" idx="0"/>
            <a:endCxn id="5" idx="3"/>
          </p:cNvCxnSpPr>
          <p:nvPr/>
        </p:nvCxnSpPr>
        <p:spPr>
          <a:xfrm flipV="1">
            <a:off x="2198929" y="1938623"/>
            <a:ext cx="2160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xmlns="" id="{6CC459BD-7E3A-4E85-BDCF-45CAA0ABBDF1}"/>
              </a:ext>
            </a:extLst>
          </p:cNvPr>
          <p:cNvCxnSpPr>
            <a:cxnSpLocks/>
            <a:stCxn id="21" idx="0"/>
            <a:endCxn id="5" idx="4"/>
          </p:cNvCxnSpPr>
          <p:nvPr/>
        </p:nvCxnSpPr>
        <p:spPr>
          <a:xfrm flipV="1">
            <a:off x="4663901" y="2070425"/>
            <a:ext cx="0" cy="60989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BBEDA490-2CA2-49A4-839A-75648CBC5D5E}"/>
              </a:ext>
            </a:extLst>
          </p:cNvPr>
          <p:cNvCxnSpPr>
            <a:cxnSpLocks/>
            <a:stCxn id="23" idx="0"/>
            <a:endCxn id="5" idx="5"/>
          </p:cNvCxnSpPr>
          <p:nvPr/>
        </p:nvCxnSpPr>
        <p:spPr>
          <a:xfrm flipH="1" flipV="1">
            <a:off x="4982099" y="1938623"/>
            <a:ext cx="2304000" cy="74169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xmlns="" id="{6E9ACDC4-7003-482E-AD01-A259D47E9203}"/>
              </a:ext>
            </a:extLst>
          </p:cNvPr>
          <p:cNvSpPr/>
          <p:nvPr/>
        </p:nvSpPr>
        <p:spPr>
          <a:xfrm>
            <a:off x="174892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21" name="楕円 20">
            <a:extLst>
              <a:ext uri="{FF2B5EF4-FFF2-40B4-BE49-F238E27FC236}">
                <a16:creationId xmlns:a16="http://schemas.microsoft.com/office/drawing/2014/main" xmlns="" id="{1A1BD876-EAA7-4F3A-87E0-3A7A484ACC3B}"/>
              </a:ext>
            </a:extLst>
          </p:cNvPr>
          <p:cNvSpPr/>
          <p:nvPr/>
        </p:nvSpPr>
        <p:spPr>
          <a:xfrm>
            <a:off x="4213901"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23" name="楕円 22">
            <a:extLst>
              <a:ext uri="{FF2B5EF4-FFF2-40B4-BE49-F238E27FC236}">
                <a16:creationId xmlns:a16="http://schemas.microsoft.com/office/drawing/2014/main" xmlns="" id="{AB75489E-12A6-4042-BDE1-B37BF9A06932}"/>
              </a:ext>
            </a:extLst>
          </p:cNvPr>
          <p:cNvSpPr/>
          <p:nvPr/>
        </p:nvSpPr>
        <p:spPr>
          <a:xfrm>
            <a:off x="6809869" y="2680322"/>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25" name="テキスト ボックス 24">
            <a:extLst>
              <a:ext uri="{FF2B5EF4-FFF2-40B4-BE49-F238E27FC236}">
                <a16:creationId xmlns:a16="http://schemas.microsoft.com/office/drawing/2014/main" xmlns="" id="{D3C455BF-CB93-4B14-9357-649B691434E3}"/>
              </a:ext>
            </a:extLst>
          </p:cNvPr>
          <p:cNvSpPr txBox="1"/>
          <p:nvPr/>
        </p:nvSpPr>
        <p:spPr>
          <a:xfrm>
            <a:off x="2647856" y="1348222"/>
            <a:ext cx="1244062" cy="400110"/>
          </a:xfrm>
          <a:prstGeom prst="rect">
            <a:avLst/>
          </a:prstGeom>
          <a:noFill/>
        </p:spPr>
        <p:txBody>
          <a:bodyPr wrap="square" rtlCol="0">
            <a:spAutoFit/>
          </a:bodyPr>
          <a:lstStyle/>
          <a:p>
            <a:r>
              <a:rPr kumimoji="1" lang="ja-JP" altLang="en-US" sz="2000" dirty="0"/>
              <a:t>自分の番</a:t>
            </a:r>
          </a:p>
        </p:txBody>
      </p:sp>
      <p:cxnSp>
        <p:nvCxnSpPr>
          <p:cNvPr id="27" name="直線コネクタ 26">
            <a:extLst>
              <a:ext uri="{FF2B5EF4-FFF2-40B4-BE49-F238E27FC236}">
                <a16:creationId xmlns:a16="http://schemas.microsoft.com/office/drawing/2014/main" xmlns="" id="{4A5DBCB5-31CF-49CE-A1FD-BC34D95AB5E8}"/>
              </a:ext>
            </a:extLst>
          </p:cNvPr>
          <p:cNvCxnSpPr>
            <a:cxnSpLocks/>
            <a:stCxn id="30" idx="0"/>
            <a:endCxn id="16" idx="3"/>
          </p:cNvCxnSpPr>
          <p:nvPr/>
        </p:nvCxnSpPr>
        <p:spPr>
          <a:xfrm flipV="1">
            <a:off x="1637881" y="3448520"/>
            <a:ext cx="242850"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xmlns="" id="{2538A3B6-28D1-45B9-BEC6-78F25D0EA54A}"/>
              </a:ext>
            </a:extLst>
          </p:cNvPr>
          <p:cNvCxnSpPr>
            <a:cxnSpLocks/>
            <a:stCxn id="32" idx="0"/>
            <a:endCxn id="16" idx="5"/>
          </p:cNvCxnSpPr>
          <p:nvPr/>
        </p:nvCxnSpPr>
        <p:spPr>
          <a:xfrm flipH="1" flipV="1">
            <a:off x="2517127" y="3448520"/>
            <a:ext cx="256471"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xmlns="" id="{0B7B70CB-AA4A-4972-9CA7-4137E9A23BC8}"/>
              </a:ext>
            </a:extLst>
          </p:cNvPr>
          <p:cNvSpPr/>
          <p:nvPr/>
        </p:nvSpPr>
        <p:spPr>
          <a:xfrm>
            <a:off x="1187881"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１</a:t>
            </a:r>
          </a:p>
        </p:txBody>
      </p:sp>
      <p:sp>
        <p:nvSpPr>
          <p:cNvPr id="32" name="楕円 31">
            <a:extLst>
              <a:ext uri="{FF2B5EF4-FFF2-40B4-BE49-F238E27FC236}">
                <a16:creationId xmlns:a16="http://schemas.microsoft.com/office/drawing/2014/main" xmlns="" id="{AE3A7636-4985-4541-9175-B49890FE7919}"/>
              </a:ext>
            </a:extLst>
          </p:cNvPr>
          <p:cNvSpPr/>
          <p:nvPr/>
        </p:nvSpPr>
        <p:spPr>
          <a:xfrm>
            <a:off x="2323598"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800" dirty="0"/>
              <a:t>７</a:t>
            </a:r>
            <a:endParaRPr kumimoji="1" lang="ja-JP" altLang="en-US" sz="2800" dirty="0"/>
          </a:p>
        </p:txBody>
      </p:sp>
      <p:sp>
        <p:nvSpPr>
          <p:cNvPr id="33" name="テキスト ボックス 32">
            <a:extLst>
              <a:ext uri="{FF2B5EF4-FFF2-40B4-BE49-F238E27FC236}">
                <a16:creationId xmlns:a16="http://schemas.microsoft.com/office/drawing/2014/main" xmlns="" id="{5F95C3B5-5F6A-4966-A33F-6AAA908713B4}"/>
              </a:ext>
            </a:extLst>
          </p:cNvPr>
          <p:cNvSpPr txBox="1"/>
          <p:nvPr/>
        </p:nvSpPr>
        <p:spPr>
          <a:xfrm>
            <a:off x="406747" y="2797288"/>
            <a:ext cx="1244062" cy="400110"/>
          </a:xfrm>
          <a:prstGeom prst="rect">
            <a:avLst/>
          </a:prstGeom>
          <a:noFill/>
        </p:spPr>
        <p:txBody>
          <a:bodyPr wrap="square" rtlCol="0">
            <a:spAutoFit/>
          </a:bodyPr>
          <a:lstStyle/>
          <a:p>
            <a:r>
              <a:rPr kumimoji="1" lang="ja-JP" altLang="en-US" sz="2000" dirty="0"/>
              <a:t>相手の番</a:t>
            </a:r>
          </a:p>
        </p:txBody>
      </p:sp>
      <p:cxnSp>
        <p:nvCxnSpPr>
          <p:cNvPr id="54" name="直線コネクタ 53">
            <a:extLst>
              <a:ext uri="{FF2B5EF4-FFF2-40B4-BE49-F238E27FC236}">
                <a16:creationId xmlns:a16="http://schemas.microsoft.com/office/drawing/2014/main" xmlns="" id="{41E4E074-07BE-4555-9662-85CC851D23CA}"/>
              </a:ext>
            </a:extLst>
          </p:cNvPr>
          <p:cNvCxnSpPr>
            <a:cxnSpLocks/>
            <a:stCxn id="56" idx="0"/>
            <a:endCxn id="21" idx="3"/>
          </p:cNvCxnSpPr>
          <p:nvPr/>
        </p:nvCxnSpPr>
        <p:spPr>
          <a:xfrm flipV="1">
            <a:off x="4042710" y="3448520"/>
            <a:ext cx="30299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a:extLst>
              <a:ext uri="{FF2B5EF4-FFF2-40B4-BE49-F238E27FC236}">
                <a16:creationId xmlns:a16="http://schemas.microsoft.com/office/drawing/2014/main" xmlns="" id="{B9EFC515-ED36-42E0-A42F-6AB1FB986E8D}"/>
              </a:ext>
            </a:extLst>
          </p:cNvPr>
          <p:cNvCxnSpPr>
            <a:cxnSpLocks/>
            <a:stCxn id="57" idx="0"/>
            <a:endCxn id="21" idx="5"/>
          </p:cNvCxnSpPr>
          <p:nvPr/>
        </p:nvCxnSpPr>
        <p:spPr>
          <a:xfrm flipH="1" flipV="1">
            <a:off x="4982099" y="3448520"/>
            <a:ext cx="329723"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xmlns="" id="{E24B1F33-B5B9-4A45-821E-CB6FB7ABC94C}"/>
              </a:ext>
            </a:extLst>
          </p:cNvPr>
          <p:cNvSpPr/>
          <p:nvPr/>
        </p:nvSpPr>
        <p:spPr>
          <a:xfrm>
            <a:off x="3592710"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３</a:t>
            </a:r>
          </a:p>
        </p:txBody>
      </p:sp>
      <p:sp>
        <p:nvSpPr>
          <p:cNvPr id="57" name="楕円 56">
            <a:extLst>
              <a:ext uri="{FF2B5EF4-FFF2-40B4-BE49-F238E27FC236}">
                <a16:creationId xmlns:a16="http://schemas.microsoft.com/office/drawing/2014/main" xmlns="" id="{DD9AE9CA-850C-4C5A-B53F-4DD0807420FC}"/>
              </a:ext>
            </a:extLst>
          </p:cNvPr>
          <p:cNvSpPr/>
          <p:nvPr/>
        </p:nvSpPr>
        <p:spPr>
          <a:xfrm>
            <a:off x="486182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６</a:t>
            </a:r>
          </a:p>
        </p:txBody>
      </p:sp>
      <p:cxnSp>
        <p:nvCxnSpPr>
          <p:cNvPr id="60" name="直線コネクタ 59">
            <a:extLst>
              <a:ext uri="{FF2B5EF4-FFF2-40B4-BE49-F238E27FC236}">
                <a16:creationId xmlns:a16="http://schemas.microsoft.com/office/drawing/2014/main" xmlns="" id="{20A5F519-469D-43CC-B7B9-954EB2EEFD71}"/>
              </a:ext>
            </a:extLst>
          </p:cNvPr>
          <p:cNvCxnSpPr>
            <a:cxnSpLocks/>
            <a:stCxn id="62" idx="0"/>
            <a:endCxn id="23" idx="3"/>
          </p:cNvCxnSpPr>
          <p:nvPr/>
        </p:nvCxnSpPr>
        <p:spPr>
          <a:xfrm flipV="1">
            <a:off x="6697409" y="3448520"/>
            <a:ext cx="244262"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xmlns="" id="{7C6730E5-C590-4291-8126-330581C42625}"/>
              </a:ext>
            </a:extLst>
          </p:cNvPr>
          <p:cNvCxnSpPr>
            <a:cxnSpLocks/>
            <a:stCxn id="63" idx="0"/>
            <a:endCxn id="23" idx="5"/>
          </p:cNvCxnSpPr>
          <p:nvPr/>
        </p:nvCxnSpPr>
        <p:spPr>
          <a:xfrm flipH="1" flipV="1">
            <a:off x="7578067" y="3448520"/>
            <a:ext cx="287935" cy="59133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2" name="楕円 61">
            <a:extLst>
              <a:ext uri="{FF2B5EF4-FFF2-40B4-BE49-F238E27FC236}">
                <a16:creationId xmlns:a16="http://schemas.microsoft.com/office/drawing/2014/main" xmlns="" id="{22433B62-F97D-44AC-B26A-970EBD236A54}"/>
              </a:ext>
            </a:extLst>
          </p:cNvPr>
          <p:cNvSpPr/>
          <p:nvPr/>
        </p:nvSpPr>
        <p:spPr>
          <a:xfrm>
            <a:off x="6247409"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５</a:t>
            </a:r>
          </a:p>
        </p:txBody>
      </p:sp>
      <p:sp>
        <p:nvSpPr>
          <p:cNvPr id="63" name="楕円 62">
            <a:extLst>
              <a:ext uri="{FF2B5EF4-FFF2-40B4-BE49-F238E27FC236}">
                <a16:creationId xmlns:a16="http://schemas.microsoft.com/office/drawing/2014/main" xmlns="" id="{F30E6140-9758-42B8-AABA-07C02DBDDACB}"/>
              </a:ext>
            </a:extLst>
          </p:cNvPr>
          <p:cNvSpPr/>
          <p:nvPr/>
        </p:nvSpPr>
        <p:spPr>
          <a:xfrm>
            <a:off x="7416002" y="4039859"/>
            <a:ext cx="900000" cy="90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４</a:t>
            </a:r>
          </a:p>
        </p:txBody>
      </p:sp>
      <p:sp>
        <p:nvSpPr>
          <p:cNvPr id="75" name="テキスト ボックス 74">
            <a:extLst>
              <a:ext uri="{FF2B5EF4-FFF2-40B4-BE49-F238E27FC236}">
                <a16:creationId xmlns:a16="http://schemas.microsoft.com/office/drawing/2014/main" xmlns="" id="{1BCACA7D-B9C4-4AB6-8D0F-401087FF0495}"/>
              </a:ext>
            </a:extLst>
          </p:cNvPr>
          <p:cNvSpPr txBox="1"/>
          <p:nvPr/>
        </p:nvSpPr>
        <p:spPr>
          <a:xfrm>
            <a:off x="-56181" y="4289804"/>
            <a:ext cx="1244062" cy="400110"/>
          </a:xfrm>
          <a:prstGeom prst="rect">
            <a:avLst/>
          </a:prstGeom>
          <a:noFill/>
        </p:spPr>
        <p:txBody>
          <a:bodyPr wrap="square" rtlCol="0">
            <a:spAutoFit/>
          </a:bodyPr>
          <a:lstStyle/>
          <a:p>
            <a:r>
              <a:rPr kumimoji="1" lang="ja-JP" altLang="en-US" sz="2000" dirty="0"/>
              <a:t>自分の番</a:t>
            </a:r>
          </a:p>
        </p:txBody>
      </p:sp>
      <p:sp>
        <p:nvSpPr>
          <p:cNvPr id="92" name="円: 塗りつぶしなし 91">
            <a:extLst>
              <a:ext uri="{FF2B5EF4-FFF2-40B4-BE49-F238E27FC236}">
                <a16:creationId xmlns:a16="http://schemas.microsoft.com/office/drawing/2014/main" xmlns="" id="{61B72AFA-E794-4B02-9D76-0E3CCA04311F}"/>
              </a:ext>
            </a:extLst>
          </p:cNvPr>
          <p:cNvSpPr/>
          <p:nvPr/>
        </p:nvSpPr>
        <p:spPr>
          <a:xfrm>
            <a:off x="6809869" y="2680322"/>
            <a:ext cx="900000" cy="900000"/>
          </a:xfrm>
          <a:prstGeom prst="donut">
            <a:avLst>
              <a:gd name="adj" fmla="val 19179"/>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967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arn(inVertic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barn(inVertical)">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barn(inVertical)">
                                      <p:cBhvr>
                                        <p:cTn id="17" dur="500"/>
                                        <p:tgtEl>
                                          <p:spTgt spid="2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fade">
                                      <p:cBhvr>
                                        <p:cTn id="2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minimax</a:t>
            </a:r>
            <a:r>
              <a:rPr lang="ja-JP" altLang="en-US" dirty="0"/>
              <a:t>法</a:t>
            </a:r>
            <a:endParaRPr kumimoji="1" lang="ja-JP" altLang="en-US" dirty="0"/>
          </a:p>
        </p:txBody>
      </p:sp>
      <p:sp>
        <p:nvSpPr>
          <p:cNvPr id="3" name="コンテンツ プレースホルダー 2"/>
          <p:cNvSpPr>
            <a:spLocks noGrp="1"/>
          </p:cNvSpPr>
          <p:nvPr>
            <p:ph idx="1"/>
          </p:nvPr>
        </p:nvSpPr>
        <p:spPr>
          <a:xfrm>
            <a:off x="822959" y="758816"/>
            <a:ext cx="7543801" cy="623936"/>
          </a:xfrm>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77</a:t>
            </a:fld>
            <a:endParaRPr lang="ja-JP" altLang="en-US" dirty="0"/>
          </a:p>
        </p:txBody>
      </p:sp>
      <p:grpSp>
        <p:nvGrpSpPr>
          <p:cNvPr id="30" name="グループ化 29"/>
          <p:cNvGrpSpPr/>
          <p:nvPr/>
        </p:nvGrpSpPr>
        <p:grpSpPr>
          <a:xfrm>
            <a:off x="268180" y="1889308"/>
            <a:ext cx="8653357" cy="4455473"/>
            <a:chOff x="268180" y="1889308"/>
            <a:chExt cx="8653357" cy="4455473"/>
          </a:xfrm>
        </p:grpSpPr>
        <p:sp>
          <p:nvSpPr>
            <p:cNvPr id="5" name="楕円 19">
              <a:extLst>
                <a:ext uri="{FF2B5EF4-FFF2-40B4-BE49-F238E27FC236}">
                  <a16:creationId xmlns:a16="http://schemas.microsoft.com/office/drawing/2014/main" xmlns="" id="{C3A38CDE-7027-4CD0-812A-A579F92E280A}"/>
                </a:ext>
              </a:extLst>
            </p:cNvPr>
            <p:cNvSpPr/>
            <p:nvPr/>
          </p:nvSpPr>
          <p:spPr>
            <a:xfrm>
              <a:off x="8201537"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 name="楕円 19">
              <a:extLst>
                <a:ext uri="{FF2B5EF4-FFF2-40B4-BE49-F238E27FC236}">
                  <a16:creationId xmlns:a16="http://schemas.microsoft.com/office/drawing/2014/main" xmlns="" id="{C3A38CDE-7027-4CD0-812A-A579F92E280A}"/>
                </a:ext>
              </a:extLst>
            </p:cNvPr>
            <p:cNvSpPr/>
            <p:nvPr/>
          </p:nvSpPr>
          <p:spPr>
            <a:xfrm>
              <a:off x="7336150"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 name="楕円 19">
              <a:extLst>
                <a:ext uri="{FF2B5EF4-FFF2-40B4-BE49-F238E27FC236}">
                  <a16:creationId xmlns:a16="http://schemas.microsoft.com/office/drawing/2014/main" xmlns="" id="{C3A38CDE-7027-4CD0-812A-A579F92E280A}"/>
                </a:ext>
              </a:extLst>
            </p:cNvPr>
            <p:cNvSpPr/>
            <p:nvPr/>
          </p:nvSpPr>
          <p:spPr>
            <a:xfrm>
              <a:off x="6235205"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8" name="楕円 19">
              <a:extLst>
                <a:ext uri="{FF2B5EF4-FFF2-40B4-BE49-F238E27FC236}">
                  <a16:creationId xmlns:a16="http://schemas.microsoft.com/office/drawing/2014/main" xmlns="" id="{C3A38CDE-7027-4CD0-812A-A579F92E280A}"/>
                </a:ext>
              </a:extLst>
            </p:cNvPr>
            <p:cNvSpPr/>
            <p:nvPr/>
          </p:nvSpPr>
          <p:spPr>
            <a:xfrm>
              <a:off x="5369818"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 name="楕円 19">
              <a:extLst>
                <a:ext uri="{FF2B5EF4-FFF2-40B4-BE49-F238E27FC236}">
                  <a16:creationId xmlns:a16="http://schemas.microsoft.com/office/drawing/2014/main" xmlns="" id="{C3A38CDE-7027-4CD0-812A-A579F92E280A}"/>
                </a:ext>
              </a:extLst>
            </p:cNvPr>
            <p:cNvSpPr/>
            <p:nvPr/>
          </p:nvSpPr>
          <p:spPr>
            <a:xfrm>
              <a:off x="4343961"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 name="楕円 19">
              <a:extLst>
                <a:ext uri="{FF2B5EF4-FFF2-40B4-BE49-F238E27FC236}">
                  <a16:creationId xmlns:a16="http://schemas.microsoft.com/office/drawing/2014/main" xmlns="" id="{C3A38CDE-7027-4CD0-812A-A579F92E280A}"/>
                </a:ext>
              </a:extLst>
            </p:cNvPr>
            <p:cNvSpPr/>
            <p:nvPr/>
          </p:nvSpPr>
          <p:spPr>
            <a:xfrm>
              <a:off x="3478574"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 name="楕円 19">
              <a:extLst>
                <a:ext uri="{FF2B5EF4-FFF2-40B4-BE49-F238E27FC236}">
                  <a16:creationId xmlns:a16="http://schemas.microsoft.com/office/drawing/2014/main" xmlns="" id="{C3A38CDE-7027-4CD0-812A-A579F92E280A}"/>
                </a:ext>
              </a:extLst>
            </p:cNvPr>
            <p:cNvSpPr/>
            <p:nvPr/>
          </p:nvSpPr>
          <p:spPr>
            <a:xfrm>
              <a:off x="2377629"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 name="楕円 19">
              <a:extLst>
                <a:ext uri="{FF2B5EF4-FFF2-40B4-BE49-F238E27FC236}">
                  <a16:creationId xmlns:a16="http://schemas.microsoft.com/office/drawing/2014/main" xmlns="" id="{C3A38CDE-7027-4CD0-812A-A579F92E280A}"/>
                </a:ext>
              </a:extLst>
            </p:cNvPr>
            <p:cNvSpPr/>
            <p:nvPr/>
          </p:nvSpPr>
          <p:spPr>
            <a:xfrm>
              <a:off x="1512242" y="562478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4" name="直線コネクタ 13"/>
            <p:cNvCxnSpPr>
              <a:stCxn id="12" idx="0"/>
              <a:endCxn id="23" idx="3"/>
            </p:cNvCxnSpPr>
            <p:nvPr/>
          </p:nvCxnSpPr>
          <p:spPr>
            <a:xfrm flipV="1">
              <a:off x="1872242" y="4951319"/>
              <a:ext cx="19762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1" idx="0"/>
              <a:endCxn id="23" idx="5"/>
            </p:cNvCxnSpPr>
            <p:nvPr/>
          </p:nvCxnSpPr>
          <p:spPr>
            <a:xfrm flipH="1" flipV="1">
              <a:off x="2578987" y="4951319"/>
              <a:ext cx="15864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3" name="楕円 19">
              <a:extLst>
                <a:ext uri="{FF2B5EF4-FFF2-40B4-BE49-F238E27FC236}">
                  <a16:creationId xmlns:a16="http://schemas.microsoft.com/office/drawing/2014/main" xmlns="" id="{C3A38CDE-7027-4CD0-812A-A579F92E280A}"/>
                </a:ext>
              </a:extLst>
            </p:cNvPr>
            <p:cNvSpPr/>
            <p:nvPr/>
          </p:nvSpPr>
          <p:spPr>
            <a:xfrm>
              <a:off x="196442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4" name="楕円 19">
              <a:extLst>
                <a:ext uri="{FF2B5EF4-FFF2-40B4-BE49-F238E27FC236}">
                  <a16:creationId xmlns:a16="http://schemas.microsoft.com/office/drawing/2014/main" xmlns="" id="{C3A38CDE-7027-4CD0-812A-A579F92E280A}"/>
                </a:ext>
              </a:extLst>
            </p:cNvPr>
            <p:cNvSpPr/>
            <p:nvPr/>
          </p:nvSpPr>
          <p:spPr>
            <a:xfrm>
              <a:off x="3877857"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5" name="楕円 19">
              <a:extLst>
                <a:ext uri="{FF2B5EF4-FFF2-40B4-BE49-F238E27FC236}">
                  <a16:creationId xmlns:a16="http://schemas.microsoft.com/office/drawing/2014/main" xmlns="" id="{C3A38CDE-7027-4CD0-812A-A579F92E280A}"/>
                </a:ext>
              </a:extLst>
            </p:cNvPr>
            <p:cNvSpPr/>
            <p:nvPr/>
          </p:nvSpPr>
          <p:spPr>
            <a:xfrm>
              <a:off x="5808308"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6" name="楕円 19">
              <a:extLst>
                <a:ext uri="{FF2B5EF4-FFF2-40B4-BE49-F238E27FC236}">
                  <a16:creationId xmlns:a16="http://schemas.microsoft.com/office/drawing/2014/main" xmlns="" id="{C3A38CDE-7027-4CD0-812A-A579F92E280A}"/>
                </a:ext>
              </a:extLst>
            </p:cNvPr>
            <p:cNvSpPr/>
            <p:nvPr/>
          </p:nvSpPr>
          <p:spPr>
            <a:xfrm>
              <a:off x="7738759" y="4336761"/>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7" name="楕円 19">
              <a:extLst>
                <a:ext uri="{FF2B5EF4-FFF2-40B4-BE49-F238E27FC236}">
                  <a16:creationId xmlns:a16="http://schemas.microsoft.com/office/drawing/2014/main" xmlns="" id="{C3A38CDE-7027-4CD0-812A-A579F92E280A}"/>
                </a:ext>
              </a:extLst>
            </p:cNvPr>
            <p:cNvSpPr/>
            <p:nvPr/>
          </p:nvSpPr>
          <p:spPr>
            <a:xfrm>
              <a:off x="3004484"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8" name="楕円 19">
              <a:extLst>
                <a:ext uri="{FF2B5EF4-FFF2-40B4-BE49-F238E27FC236}">
                  <a16:creationId xmlns:a16="http://schemas.microsoft.com/office/drawing/2014/main" xmlns="" id="{C3A38CDE-7027-4CD0-812A-A579F92E280A}"/>
                </a:ext>
              </a:extLst>
            </p:cNvPr>
            <p:cNvSpPr/>
            <p:nvPr/>
          </p:nvSpPr>
          <p:spPr>
            <a:xfrm>
              <a:off x="6767493" y="2989376"/>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29" name="楕円 19">
              <a:extLst>
                <a:ext uri="{FF2B5EF4-FFF2-40B4-BE49-F238E27FC236}">
                  <a16:creationId xmlns:a16="http://schemas.microsoft.com/office/drawing/2014/main" xmlns="" id="{C3A38CDE-7027-4CD0-812A-A579F92E280A}"/>
                </a:ext>
              </a:extLst>
            </p:cNvPr>
            <p:cNvSpPr/>
            <p:nvPr/>
          </p:nvSpPr>
          <p:spPr>
            <a:xfrm>
              <a:off x="4861691" y="1889308"/>
              <a:ext cx="720000" cy="72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31" name="直線コネクタ 30"/>
            <p:cNvCxnSpPr>
              <a:stCxn id="29" idx="3"/>
              <a:endCxn id="27" idx="0"/>
            </p:cNvCxnSpPr>
            <p:nvPr/>
          </p:nvCxnSpPr>
          <p:spPr>
            <a:xfrm flipH="1">
              <a:off x="3364484" y="2503866"/>
              <a:ext cx="1602649"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29" idx="5"/>
              <a:endCxn id="28" idx="0"/>
            </p:cNvCxnSpPr>
            <p:nvPr/>
          </p:nvCxnSpPr>
          <p:spPr>
            <a:xfrm>
              <a:off x="5476249" y="2503866"/>
              <a:ext cx="1651244" cy="4855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7" name="直線コネクタ 36"/>
            <p:cNvCxnSpPr>
              <a:stCxn id="27" idx="3"/>
              <a:endCxn id="23" idx="0"/>
            </p:cNvCxnSpPr>
            <p:nvPr/>
          </p:nvCxnSpPr>
          <p:spPr>
            <a:xfrm flipH="1">
              <a:off x="2324429" y="3603934"/>
              <a:ext cx="78549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27" idx="5"/>
              <a:endCxn id="24" idx="0"/>
            </p:cNvCxnSpPr>
            <p:nvPr/>
          </p:nvCxnSpPr>
          <p:spPr>
            <a:xfrm>
              <a:off x="3619042" y="3603934"/>
              <a:ext cx="618815"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3" name="直線コネクタ 42"/>
            <p:cNvCxnSpPr>
              <a:stCxn id="28" idx="3"/>
              <a:endCxn id="25" idx="0"/>
            </p:cNvCxnSpPr>
            <p:nvPr/>
          </p:nvCxnSpPr>
          <p:spPr>
            <a:xfrm flipH="1">
              <a:off x="6168308" y="3603934"/>
              <a:ext cx="704627"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28" idx="5"/>
              <a:endCxn id="26" idx="0"/>
            </p:cNvCxnSpPr>
            <p:nvPr/>
          </p:nvCxnSpPr>
          <p:spPr>
            <a:xfrm>
              <a:off x="7382051" y="3603934"/>
              <a:ext cx="716708" cy="732827"/>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p:cNvCxnSpPr>
              <a:stCxn id="24" idx="3"/>
              <a:endCxn id="10" idx="0"/>
            </p:cNvCxnSpPr>
            <p:nvPr/>
          </p:nvCxnSpPr>
          <p:spPr>
            <a:xfrm flipH="1">
              <a:off x="3838574" y="4951319"/>
              <a:ext cx="144725"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24" idx="5"/>
              <a:endCxn id="9" idx="0"/>
            </p:cNvCxnSpPr>
            <p:nvPr/>
          </p:nvCxnSpPr>
          <p:spPr>
            <a:xfrm>
              <a:off x="4492415" y="4951319"/>
              <a:ext cx="211546"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5" name="直線コネクタ 54"/>
            <p:cNvCxnSpPr>
              <a:stCxn id="25" idx="3"/>
              <a:endCxn id="8" idx="0"/>
            </p:cNvCxnSpPr>
            <p:nvPr/>
          </p:nvCxnSpPr>
          <p:spPr>
            <a:xfrm flipH="1">
              <a:off x="5729818" y="4951319"/>
              <a:ext cx="183932"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25" idx="5"/>
              <a:endCxn id="7" idx="0"/>
            </p:cNvCxnSpPr>
            <p:nvPr/>
          </p:nvCxnSpPr>
          <p:spPr>
            <a:xfrm>
              <a:off x="6422866" y="4951319"/>
              <a:ext cx="172339"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1" name="直線コネクタ 60"/>
            <p:cNvCxnSpPr>
              <a:stCxn id="26" idx="3"/>
              <a:endCxn id="6" idx="0"/>
            </p:cNvCxnSpPr>
            <p:nvPr/>
          </p:nvCxnSpPr>
          <p:spPr>
            <a:xfrm flipH="1">
              <a:off x="7696150" y="4951319"/>
              <a:ext cx="148051"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26" idx="5"/>
              <a:endCxn id="5" idx="0"/>
            </p:cNvCxnSpPr>
            <p:nvPr/>
          </p:nvCxnSpPr>
          <p:spPr>
            <a:xfrm>
              <a:off x="8353317" y="4951319"/>
              <a:ext cx="208220" cy="67346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テキスト ボックス 65">
              <a:extLst>
                <a:ext uri="{FF2B5EF4-FFF2-40B4-BE49-F238E27FC236}">
                  <a16:creationId xmlns:a16="http://schemas.microsoft.com/office/drawing/2014/main" xmlns="" id="{D22F2AE1-F4BF-490C-93C6-B2785FBA3AC9}"/>
                </a:ext>
              </a:extLst>
            </p:cNvPr>
            <p:cNvSpPr txBox="1"/>
            <p:nvPr/>
          </p:nvSpPr>
          <p:spPr>
            <a:xfrm>
              <a:off x="3102453" y="1980351"/>
              <a:ext cx="1244062" cy="400110"/>
            </a:xfrm>
            <a:prstGeom prst="rect">
              <a:avLst/>
            </a:prstGeom>
            <a:noFill/>
          </p:spPr>
          <p:txBody>
            <a:bodyPr wrap="square" rtlCol="0">
              <a:spAutoFit/>
            </a:bodyPr>
            <a:lstStyle/>
            <a:p>
              <a:r>
                <a:rPr kumimoji="1" lang="ja-JP" altLang="en-US" sz="2000" dirty="0"/>
                <a:t>自分の番</a:t>
              </a:r>
            </a:p>
          </p:txBody>
        </p:sp>
        <p:sp>
          <p:nvSpPr>
            <p:cNvPr id="67" name="テキスト ボックス 66">
              <a:extLst>
                <a:ext uri="{FF2B5EF4-FFF2-40B4-BE49-F238E27FC236}">
                  <a16:creationId xmlns:a16="http://schemas.microsoft.com/office/drawing/2014/main" xmlns="" id="{A04F69D7-5357-4C3C-BD7D-60671754E8F0}"/>
                </a:ext>
              </a:extLst>
            </p:cNvPr>
            <p:cNvSpPr txBox="1"/>
            <p:nvPr/>
          </p:nvSpPr>
          <p:spPr>
            <a:xfrm>
              <a:off x="1414943" y="3120878"/>
              <a:ext cx="1244062" cy="400110"/>
            </a:xfrm>
            <a:prstGeom prst="rect">
              <a:avLst/>
            </a:prstGeom>
            <a:noFill/>
          </p:spPr>
          <p:txBody>
            <a:bodyPr wrap="square" rtlCol="0">
              <a:spAutoFit/>
            </a:bodyPr>
            <a:lstStyle/>
            <a:p>
              <a:r>
                <a:rPr kumimoji="1" lang="ja-JP" altLang="en-US" sz="2000" dirty="0"/>
                <a:t>相手の番</a:t>
              </a:r>
            </a:p>
          </p:txBody>
        </p:sp>
        <p:sp>
          <p:nvSpPr>
            <p:cNvPr id="68" name="テキスト ボックス 67">
              <a:extLst>
                <a:ext uri="{FF2B5EF4-FFF2-40B4-BE49-F238E27FC236}">
                  <a16:creationId xmlns:a16="http://schemas.microsoft.com/office/drawing/2014/main" xmlns="" id="{A04F69D7-5357-4C3C-BD7D-60671754E8F0}"/>
                </a:ext>
              </a:extLst>
            </p:cNvPr>
            <p:cNvSpPr txBox="1"/>
            <p:nvPr/>
          </p:nvSpPr>
          <p:spPr>
            <a:xfrm>
              <a:off x="268180" y="5784726"/>
              <a:ext cx="1244062" cy="400110"/>
            </a:xfrm>
            <a:prstGeom prst="rect">
              <a:avLst/>
            </a:prstGeom>
            <a:noFill/>
          </p:spPr>
          <p:txBody>
            <a:bodyPr wrap="square" rtlCol="0">
              <a:spAutoFit/>
            </a:bodyPr>
            <a:lstStyle/>
            <a:p>
              <a:r>
                <a:rPr kumimoji="1" lang="ja-JP" altLang="en-US" sz="2000" dirty="0"/>
                <a:t>相手の番</a:t>
              </a:r>
            </a:p>
          </p:txBody>
        </p:sp>
        <p:sp>
          <p:nvSpPr>
            <p:cNvPr id="69" name="テキスト ボックス 68">
              <a:extLst>
                <a:ext uri="{FF2B5EF4-FFF2-40B4-BE49-F238E27FC236}">
                  <a16:creationId xmlns:a16="http://schemas.microsoft.com/office/drawing/2014/main" xmlns="" id="{D22F2AE1-F4BF-490C-93C6-B2785FBA3AC9}"/>
                </a:ext>
              </a:extLst>
            </p:cNvPr>
            <p:cNvSpPr txBox="1"/>
            <p:nvPr/>
          </p:nvSpPr>
          <p:spPr>
            <a:xfrm>
              <a:off x="582081" y="4496706"/>
              <a:ext cx="1244062" cy="400110"/>
            </a:xfrm>
            <a:prstGeom prst="rect">
              <a:avLst/>
            </a:prstGeom>
            <a:noFill/>
          </p:spPr>
          <p:txBody>
            <a:bodyPr wrap="square" rtlCol="0">
              <a:spAutoFit/>
            </a:bodyPr>
            <a:lstStyle/>
            <a:p>
              <a:r>
                <a:rPr kumimoji="1" lang="ja-JP" altLang="en-US" sz="2000" dirty="0"/>
                <a:t>自分の番</a:t>
              </a:r>
            </a:p>
          </p:txBody>
        </p:sp>
      </p:grpSp>
    </p:spTree>
    <p:extLst>
      <p:ext uri="{BB962C8B-B14F-4D97-AF65-F5344CB8AC3E}">
        <p14:creationId xmlns:p14="http://schemas.microsoft.com/office/powerpoint/2010/main" val="41067735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grpSp>
        <p:nvGrpSpPr>
          <p:cNvPr id="49" name="グループ化 48"/>
          <p:cNvGrpSpPr/>
          <p:nvPr/>
        </p:nvGrpSpPr>
        <p:grpSpPr>
          <a:xfrm>
            <a:off x="627921" y="4262243"/>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lang="en-US" altLang="ja-JP" sz="2400" dirty="0">
                  <a:solidFill>
                    <a:srgbClr val="00B050"/>
                  </a:solidFill>
                </a:rPr>
                <a:t>30</a:t>
              </a:r>
              <a:r>
                <a:rPr kumimoji="1" lang="en-US" altLang="ja-JP" sz="2400" dirty="0">
                  <a:solidFill>
                    <a:srgbClr val="00B050"/>
                  </a:solidFill>
                </a:rPr>
                <a:t>%</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lang="en-US" altLang="ja-JP" sz="2400" dirty="0">
                  <a:solidFill>
                    <a:srgbClr val="00B050"/>
                  </a:solidFill>
                </a:rPr>
                <a:t>20</a:t>
              </a:r>
              <a:r>
                <a:rPr kumimoji="1" lang="en-US" altLang="ja-JP" sz="2400" dirty="0">
                  <a:solidFill>
                    <a:srgbClr val="00B050"/>
                  </a:solidFill>
                </a:rPr>
                <a:t>%</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a:solidFill>
                    <a:srgbClr val="00B050"/>
                  </a:solidFill>
                </a:rPr>
                <a:t>80%</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a:solidFill>
                    <a:srgbClr val="00B050"/>
                  </a:solidFill>
                </a:rPr>
                <a:t>90%</a:t>
              </a:r>
              <a:endParaRPr kumimoji="1" lang="ja-JP" altLang="en-US" sz="2400" dirty="0">
                <a:solidFill>
                  <a:srgbClr val="00B050"/>
                </a:solidFill>
              </a:endParaRPr>
            </a:p>
          </p:txBody>
        </p:sp>
      </p:grpSp>
      <p:sp>
        <p:nvSpPr>
          <p:cNvPr id="70" name="コンテンツ プレースホルダー 2"/>
          <p:cNvSpPr txBox="1">
            <a:spLocks/>
          </p:cNvSpPr>
          <p:nvPr/>
        </p:nvSpPr>
        <p:spPr>
          <a:xfrm>
            <a:off x="372082" y="1678430"/>
            <a:ext cx="4088040" cy="56787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プレイアウト数を増やす</a:t>
            </a:r>
          </a:p>
        </p:txBody>
      </p:sp>
      <p:sp>
        <p:nvSpPr>
          <p:cNvPr id="71" name="正方形/長方形 70"/>
          <p:cNvSpPr/>
          <p:nvPr/>
        </p:nvSpPr>
        <p:spPr>
          <a:xfrm>
            <a:off x="4744593" y="1645225"/>
            <a:ext cx="4298054" cy="523220"/>
          </a:xfrm>
          <a:prstGeom prst="rect">
            <a:avLst/>
          </a:prstGeom>
        </p:spPr>
        <p:txBody>
          <a:bodyPr wrap="square">
            <a:spAutoFit/>
          </a:bodyPr>
          <a:lstStyle/>
          <a:p>
            <a:r>
              <a:rPr lang="ja-JP" altLang="en-US" sz="2800" dirty="0">
                <a:solidFill>
                  <a:srgbClr val="0070C0"/>
                </a:solidFill>
              </a:rPr>
              <a:t>選択を間違える</a:t>
            </a:r>
            <a:r>
              <a:rPr lang="ja-JP" altLang="en-US" sz="2800" dirty="0"/>
              <a:t>ことが減る</a:t>
            </a:r>
            <a:endParaRPr lang="en-US" altLang="ja-JP" sz="2800" dirty="0"/>
          </a:p>
        </p:txBody>
      </p:sp>
      <p:sp>
        <p:nvSpPr>
          <p:cNvPr id="73" name="下矢印 72"/>
          <p:cNvSpPr/>
          <p:nvPr/>
        </p:nvSpPr>
        <p:spPr>
          <a:xfrm rot="16200000">
            <a:off x="4237114" y="1746899"/>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5542570" y="3056049"/>
            <a:ext cx="3518912" cy="1754326"/>
          </a:xfrm>
          <a:prstGeom prst="rect">
            <a:avLst/>
          </a:prstGeom>
          <a:ln>
            <a:solidFill>
              <a:srgbClr val="FF0000"/>
            </a:solidFill>
          </a:ln>
        </p:spPr>
        <p:txBody>
          <a:bodyPr wrap="none">
            <a:spAutoFit/>
          </a:bodyPr>
          <a:lstStyle/>
          <a:p>
            <a:r>
              <a:rPr lang="ja-JP" altLang="en-US" sz="3600" dirty="0">
                <a:solidFill>
                  <a:srgbClr val="FF0000"/>
                </a:solidFill>
              </a:rPr>
              <a:t>どれくらいやれば</a:t>
            </a:r>
            <a:endParaRPr lang="en-US" altLang="ja-JP" sz="3600" dirty="0">
              <a:solidFill>
                <a:srgbClr val="FF0000"/>
              </a:solidFill>
            </a:endParaRPr>
          </a:p>
          <a:p>
            <a:r>
              <a:rPr lang="ja-JP" altLang="en-US" sz="3600" dirty="0">
                <a:solidFill>
                  <a:srgbClr val="FF0000"/>
                </a:solidFill>
              </a:rPr>
              <a:t>間違えなくなる</a:t>
            </a:r>
            <a:endParaRPr lang="en-US" altLang="ja-JP" sz="3600" dirty="0">
              <a:solidFill>
                <a:srgbClr val="FF0000"/>
              </a:solidFill>
            </a:endParaRPr>
          </a:p>
          <a:p>
            <a:r>
              <a:rPr lang="ja-JP" altLang="en-US" sz="3600" dirty="0">
                <a:solidFill>
                  <a:srgbClr val="FF0000"/>
                </a:solidFill>
              </a:rPr>
              <a:t>のか？</a:t>
            </a:r>
            <a:endParaRPr lang="en-US" altLang="ja-JP" sz="3600" dirty="0">
              <a:solidFill>
                <a:srgbClr val="FF0000"/>
              </a:solidFill>
            </a:endParaRPr>
          </a:p>
        </p:txBody>
      </p:sp>
      <p:sp>
        <p:nvSpPr>
          <p:cNvPr id="3" name="正方形/長方形 2">
            <a:extLst>
              <a:ext uri="{FF2B5EF4-FFF2-40B4-BE49-F238E27FC236}">
                <a16:creationId xmlns:a16="http://schemas.microsoft.com/office/drawing/2014/main" xmlns="" id="{FF4D83E1-EEA3-4479-A427-2B0FCAFF87B0}"/>
              </a:ext>
            </a:extLst>
          </p:cNvPr>
          <p:cNvSpPr/>
          <p:nvPr/>
        </p:nvSpPr>
        <p:spPr>
          <a:xfrm>
            <a:off x="359128" y="2214230"/>
            <a:ext cx="8770930" cy="461665"/>
          </a:xfrm>
          <a:prstGeom prst="rect">
            <a:avLst/>
          </a:prstGeom>
        </p:spPr>
        <p:txBody>
          <a:bodyPr wrap="square">
            <a:spAutoFit/>
          </a:bodyPr>
          <a:lstStyle/>
          <a:p>
            <a:r>
              <a:rPr lang="ja-JP" altLang="en-US" sz="2400" dirty="0">
                <a:solidFill>
                  <a:srgbClr val="0070C0"/>
                </a:solidFill>
              </a:rPr>
              <a:t>選択を間違える</a:t>
            </a:r>
            <a:r>
              <a:rPr lang="ja-JP" altLang="en-US" sz="2400" dirty="0"/>
              <a:t>・・・実際の勝率が低い操作を選択する</a:t>
            </a:r>
          </a:p>
        </p:txBody>
      </p:sp>
      <p:sp>
        <p:nvSpPr>
          <p:cNvPr id="57" name="コンテンツ プレースホルダー 2">
            <a:extLst>
              <a:ext uri="{FF2B5EF4-FFF2-40B4-BE49-F238E27FC236}">
                <a16:creationId xmlns:a16="http://schemas.microsoft.com/office/drawing/2014/main" xmlns="" id="{4793D32F-DA76-493E-9B2D-31CBD88265A9}"/>
              </a:ext>
            </a:extLst>
          </p:cNvPr>
          <p:cNvSpPr txBox="1">
            <a:spLocks/>
          </p:cNvSpPr>
          <p:nvPr/>
        </p:nvSpPr>
        <p:spPr>
          <a:xfrm>
            <a:off x="473433" y="923933"/>
            <a:ext cx="8043549"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モンテカルロ法は一番勝率が高そうな操作を選択する</a:t>
            </a:r>
          </a:p>
        </p:txBody>
      </p:sp>
      <p:sp>
        <p:nvSpPr>
          <p:cNvPr id="54" name="テキスト ボックス 53"/>
          <p:cNvSpPr txBox="1"/>
          <p:nvPr/>
        </p:nvSpPr>
        <p:spPr>
          <a:xfrm>
            <a:off x="4513865" y="6446719"/>
            <a:ext cx="1467068" cy="400110"/>
          </a:xfrm>
          <a:prstGeom prst="rect">
            <a:avLst/>
          </a:prstGeom>
          <a:noFill/>
        </p:spPr>
        <p:txBody>
          <a:bodyPr wrap="none" rtlCol="0">
            <a:spAutoFit/>
          </a:bodyPr>
          <a:lstStyle/>
          <a:p>
            <a:r>
              <a:rPr kumimoji="1" lang="ja-JP" altLang="en-US" sz="2000" dirty="0"/>
              <a:t>実際の勝率</a:t>
            </a:r>
          </a:p>
        </p:txBody>
      </p:sp>
      <p:grpSp>
        <p:nvGrpSpPr>
          <p:cNvPr id="55" name="グループ化 54"/>
          <p:cNvGrpSpPr/>
          <p:nvPr/>
        </p:nvGrpSpPr>
        <p:grpSpPr>
          <a:xfrm>
            <a:off x="222555" y="6452540"/>
            <a:ext cx="4157799" cy="471823"/>
            <a:chOff x="612870" y="4089115"/>
            <a:chExt cx="4157799" cy="471823"/>
          </a:xfrm>
        </p:grpSpPr>
        <p:sp>
          <p:nvSpPr>
            <p:cNvPr id="56" name="テキスト ボックス 55"/>
            <p:cNvSpPr txBox="1"/>
            <p:nvPr/>
          </p:nvSpPr>
          <p:spPr>
            <a:xfrm>
              <a:off x="612870" y="4099273"/>
              <a:ext cx="748923" cy="461665"/>
            </a:xfrm>
            <a:prstGeom prst="rect">
              <a:avLst/>
            </a:prstGeom>
            <a:noFill/>
          </p:spPr>
          <p:txBody>
            <a:bodyPr wrap="none" rtlCol="0">
              <a:spAutoFit/>
            </a:bodyPr>
            <a:lstStyle/>
            <a:p>
              <a:r>
                <a:rPr kumimoji="1" lang="en-US" altLang="ja-JP" sz="2400" dirty="0"/>
                <a:t>21%</a:t>
              </a:r>
              <a:endParaRPr kumimoji="1" lang="ja-JP" altLang="en-US" sz="2400" dirty="0"/>
            </a:p>
          </p:txBody>
        </p:sp>
        <p:sp>
          <p:nvSpPr>
            <p:cNvPr id="58" name="テキスト ボックス 57"/>
            <p:cNvSpPr txBox="1"/>
            <p:nvPr/>
          </p:nvSpPr>
          <p:spPr>
            <a:xfrm>
              <a:off x="1755974" y="4099273"/>
              <a:ext cx="748923" cy="461665"/>
            </a:xfrm>
            <a:prstGeom prst="rect">
              <a:avLst/>
            </a:prstGeom>
            <a:noFill/>
          </p:spPr>
          <p:txBody>
            <a:bodyPr wrap="none" rtlCol="0">
              <a:spAutoFit/>
            </a:bodyPr>
            <a:lstStyle/>
            <a:p>
              <a:r>
                <a:rPr kumimoji="1" lang="en-US" altLang="ja-JP" sz="2400" dirty="0"/>
                <a:t>14%</a:t>
              </a:r>
              <a:endParaRPr kumimoji="1" lang="ja-JP" altLang="en-US" sz="2400" dirty="0"/>
            </a:p>
          </p:txBody>
        </p:sp>
        <p:sp>
          <p:nvSpPr>
            <p:cNvPr id="59" name="テキスト ボックス 58"/>
            <p:cNvSpPr txBox="1"/>
            <p:nvPr/>
          </p:nvSpPr>
          <p:spPr>
            <a:xfrm>
              <a:off x="2814264" y="4089115"/>
              <a:ext cx="748923" cy="461665"/>
            </a:xfrm>
            <a:prstGeom prst="rect">
              <a:avLst/>
            </a:prstGeom>
            <a:noFill/>
          </p:spPr>
          <p:txBody>
            <a:bodyPr wrap="none" rtlCol="0">
              <a:spAutoFit/>
            </a:bodyPr>
            <a:lstStyle/>
            <a:p>
              <a:r>
                <a:rPr kumimoji="1" lang="en-US" altLang="ja-JP" sz="2400" dirty="0"/>
                <a:t>73%</a:t>
              </a:r>
              <a:endParaRPr kumimoji="1" lang="ja-JP" altLang="en-US" sz="2400" dirty="0"/>
            </a:p>
          </p:txBody>
        </p:sp>
        <p:sp>
          <p:nvSpPr>
            <p:cNvPr id="60" name="テキスト ボックス 59"/>
            <p:cNvSpPr txBox="1"/>
            <p:nvPr/>
          </p:nvSpPr>
          <p:spPr>
            <a:xfrm>
              <a:off x="4021746" y="4099273"/>
              <a:ext cx="748923" cy="461665"/>
            </a:xfrm>
            <a:prstGeom prst="rect">
              <a:avLst/>
            </a:prstGeom>
            <a:noFill/>
          </p:spPr>
          <p:txBody>
            <a:bodyPr wrap="none" rtlCol="0">
              <a:spAutoFit/>
            </a:bodyPr>
            <a:lstStyle/>
            <a:p>
              <a:r>
                <a:rPr kumimoji="1" lang="en-US" altLang="ja-JP" sz="2400" dirty="0"/>
                <a:t>88%</a:t>
              </a:r>
              <a:endParaRPr kumimoji="1" lang="ja-JP" altLang="en-US" sz="2400" dirty="0"/>
            </a:p>
          </p:txBody>
        </p:sp>
      </p:grpSp>
      <p:sp>
        <p:nvSpPr>
          <p:cNvPr id="61" name="円/楕円 60"/>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4104128" y="595152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570349" y="596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4007941" y="570410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3696350" y="569713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3844732" y="545217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乗算記号 68"/>
          <p:cNvSpPr/>
          <p:nvPr/>
        </p:nvSpPr>
        <p:spPr>
          <a:xfrm>
            <a:off x="2550612" y="590923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円/楕円 77"/>
          <p:cNvSpPr/>
          <p:nvPr/>
        </p:nvSpPr>
        <p:spPr>
          <a:xfrm>
            <a:off x="2888194" y="59665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2693046" y="570182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2421117" y="571373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1545678" y="595714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582929" y="594701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855282" y="597438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乗算記号 84"/>
          <p:cNvSpPr/>
          <p:nvPr/>
        </p:nvSpPr>
        <p:spPr>
          <a:xfrm>
            <a:off x="291434" y="565973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564011" y="56409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474342" y="540308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1243179" y="588769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435920" y="5678431"/>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1689326" y="566817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572658" y="53948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円/楕円 92"/>
          <p:cNvSpPr/>
          <p:nvPr/>
        </p:nvSpPr>
        <p:spPr>
          <a:xfrm>
            <a:off x="2594887" y="542455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モンテカルロ法の特徴</a:t>
            </a:r>
            <a:endParaRPr kumimoji="1" lang="ja-JP" altLang="en-US" dirty="0"/>
          </a:p>
        </p:txBody>
      </p:sp>
      <p:sp>
        <p:nvSpPr>
          <p:cNvPr id="3" name="コンテンツ プレースホルダー 2"/>
          <p:cNvSpPr>
            <a:spLocks noGrp="1"/>
          </p:cNvSpPr>
          <p:nvPr>
            <p:ph idx="1"/>
          </p:nvPr>
        </p:nvSpPr>
        <p:spPr>
          <a:xfrm>
            <a:off x="473435" y="2655673"/>
            <a:ext cx="4088040" cy="567875"/>
          </a:xfrm>
        </p:spPr>
        <p:txBody>
          <a:bodyPr/>
          <a:lstStyle/>
          <a:p>
            <a:r>
              <a:rPr kumimoji="1" lang="ja-JP" altLang="en-US" dirty="0"/>
              <a:t>プレイアウト数を増やす</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79</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次の操作</a:t>
            </a:r>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4" name="正方形/長方形 43"/>
          <p:cNvSpPr/>
          <p:nvPr/>
        </p:nvSpPr>
        <p:spPr>
          <a:xfrm>
            <a:off x="5079951" y="2615987"/>
            <a:ext cx="3801402" cy="523220"/>
          </a:xfrm>
          <a:prstGeom prst="rect">
            <a:avLst/>
          </a:prstGeom>
        </p:spPr>
        <p:txBody>
          <a:bodyPr wrap="square">
            <a:spAutoFit/>
          </a:bodyPr>
          <a:lstStyle/>
          <a:p>
            <a:pPr marL="457200" indent="-45720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p:txBody>
      </p:sp>
      <p:sp>
        <p:nvSpPr>
          <p:cNvPr id="45" name="下矢印 44"/>
          <p:cNvSpPr/>
          <p:nvPr/>
        </p:nvSpPr>
        <p:spPr>
          <a:xfrm rot="16200000">
            <a:off x="4338467" y="272414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gr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コンテンツ プレースホルダー 2"/>
              <p:cNvSpPr txBox="1">
                <a:spLocks/>
              </p:cNvSpPr>
              <p:nvPr/>
            </p:nvSpPr>
            <p:spPr>
              <a:xfrm>
                <a:off x="822960" y="1538220"/>
                <a:ext cx="8058393" cy="1003524"/>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14:m>
                  <m:oMath xmlns:m="http://schemas.openxmlformats.org/officeDocument/2006/math">
                    <m:f>
                      <m:fPr>
                        <m:ctrlPr>
                          <a:rPr lang="en-US" altLang="ja-JP" i="1" smtClean="0">
                            <a:latin typeface="Cambria Math" panose="02040503050406030204" pitchFamily="18" charset="0"/>
                          </a:rPr>
                        </m:ctrlPr>
                      </m:fPr>
                      <m:num>
                        <m:r>
                          <a:rPr lang="ja-JP" altLang="en-US" i="1" smtClean="0">
                            <a:solidFill>
                              <a:srgbClr val="FF0000"/>
                            </a:solidFill>
                            <a:latin typeface="Cambria Math" panose="02040503050406030204" pitchFamily="18" charset="0"/>
                          </a:rPr>
                          <m:t>勝利</m:t>
                        </m:r>
                        <m:r>
                          <a:rPr lang="ja-JP" altLang="en-US" i="1">
                            <a:solidFill>
                              <a:srgbClr val="FF0000"/>
                            </a:solidFill>
                            <a:latin typeface="Cambria Math" panose="02040503050406030204" pitchFamily="18" charset="0"/>
                          </a:rPr>
                          <m:t>する盤面</m:t>
                        </m:r>
                        <m:r>
                          <a:rPr lang="ja-JP" altLang="en-US" i="1" smtClean="0">
                            <a:solidFill>
                              <a:srgbClr val="FF0000"/>
                            </a:solidFill>
                            <a:latin typeface="Cambria Math" panose="02040503050406030204" pitchFamily="18" charset="0"/>
                          </a:rPr>
                          <m:t>の</m:t>
                        </m:r>
                        <m:r>
                          <a:rPr lang="ja-JP" altLang="en-US" i="1">
                            <a:solidFill>
                              <a:srgbClr val="FF0000"/>
                            </a:solidFill>
                            <a:latin typeface="Cambria Math" panose="02040503050406030204" pitchFamily="18" charset="0"/>
                          </a:rPr>
                          <m:t>数</m:t>
                        </m:r>
                      </m:num>
                      <m:den>
                        <m:r>
                          <a:rPr lang="ja-JP" altLang="en-US" i="1" smtClean="0">
                            <a:solidFill>
                              <a:srgbClr val="002060"/>
                            </a:solidFill>
                            <a:latin typeface="Cambria Math" panose="02040503050406030204" pitchFamily="18" charset="0"/>
                          </a:rPr>
                          <m:t>この操作以降</m:t>
                        </m:r>
                        <m:r>
                          <a:rPr lang="ja-JP" altLang="en-US" i="1">
                            <a:solidFill>
                              <a:srgbClr val="002060"/>
                            </a:solidFill>
                            <a:latin typeface="Cambria Math" panose="02040503050406030204" pitchFamily="18" charset="0"/>
                          </a:rPr>
                          <m:t>の</m:t>
                        </m:r>
                        <m:r>
                          <a:rPr lang="ja-JP" altLang="en-US" i="1" smtClean="0">
                            <a:solidFill>
                              <a:srgbClr val="002060"/>
                            </a:solidFill>
                            <a:latin typeface="Cambria Math" panose="02040503050406030204" pitchFamily="18" charset="0"/>
                          </a:rPr>
                          <m:t>全ての</m:t>
                        </m:r>
                        <m:r>
                          <a:rPr lang="ja-JP" altLang="en-US" i="1">
                            <a:solidFill>
                              <a:srgbClr val="002060"/>
                            </a:solidFill>
                            <a:latin typeface="Cambria Math" panose="02040503050406030204" pitchFamily="18" charset="0"/>
                          </a:rPr>
                          <m:t>終了</m:t>
                        </m:r>
                        <m:r>
                          <a:rPr lang="ja-JP" altLang="en-US" i="1" smtClean="0">
                            <a:solidFill>
                              <a:srgbClr val="002060"/>
                            </a:solidFill>
                            <a:latin typeface="Cambria Math" panose="02040503050406030204" pitchFamily="18" charset="0"/>
                          </a:rPr>
                          <m:t>盤面</m:t>
                        </m:r>
                        <m:r>
                          <a:rPr lang="ja-JP" altLang="en-US" i="1">
                            <a:solidFill>
                              <a:srgbClr val="002060"/>
                            </a:solidFill>
                            <a:latin typeface="Cambria Math" panose="02040503050406030204" pitchFamily="18" charset="0"/>
                          </a:rPr>
                          <m:t>の数</m:t>
                        </m:r>
                      </m:den>
                    </m:f>
                  </m:oMath>
                </a14:m>
                <a:r>
                  <a:rPr lang="ja-JP" altLang="en-US" dirty="0"/>
                  <a:t>　が大きい操作</a:t>
                </a:r>
                <a:endParaRPr lang="en-US" altLang="ja-JP" dirty="0"/>
              </a:p>
            </p:txBody>
          </p:sp>
        </mc:Choice>
        <mc:Fallback xmlns="">
          <p:sp>
            <p:nvSpPr>
              <p:cNvPr id="78" name="コンテンツ プレースホルダー 2"/>
              <p:cNvSpPr txBox="1">
                <a:spLocks noRot="1" noChangeAspect="1" noMove="1" noResize="1" noEditPoints="1" noAdjustHandles="1" noChangeArrowheads="1" noChangeShapeType="1" noTextEdit="1"/>
              </p:cNvSpPr>
              <p:nvPr/>
            </p:nvSpPr>
            <p:spPr>
              <a:xfrm>
                <a:off x="822960" y="1538220"/>
                <a:ext cx="8058393" cy="1003524"/>
              </a:xfrm>
              <a:prstGeom prst="rect">
                <a:avLst/>
              </a:prstGeom>
              <a:blipFill rotWithShape="0">
                <a:blip r:embed="rId3"/>
                <a:stretch>
                  <a:fillRect r="-303"/>
                </a:stretch>
              </a:blipFill>
            </p:spPr>
            <p:txBody>
              <a:bodyPr/>
              <a:lstStyle/>
              <a:p>
                <a:r>
                  <a:rPr lang="ja-JP" altLang="en-US">
                    <a:noFill/>
                  </a:rPr>
                  <a:t> </a:t>
                </a:r>
              </a:p>
            </p:txBody>
          </p:sp>
        </mc:Fallback>
      </mc:AlternateContent>
      <p:sp>
        <p:nvSpPr>
          <p:cNvPr id="52" name="コンテンツ プレースホルダー 2"/>
          <p:cNvSpPr txBox="1">
            <a:spLocks/>
          </p:cNvSpPr>
          <p:nvPr/>
        </p:nvSpPr>
        <p:spPr>
          <a:xfrm>
            <a:off x="473435" y="923933"/>
            <a:ext cx="5353433" cy="48506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最終的に勝てる可能性の高い操作</a:t>
            </a:r>
          </a:p>
        </p:txBody>
      </p:sp>
      <p:sp>
        <p:nvSpPr>
          <p:cNvPr id="53" name="下矢印 52"/>
          <p:cNvSpPr/>
          <p:nvPr/>
        </p:nvSpPr>
        <p:spPr>
          <a:xfrm rot="16200000">
            <a:off x="259362" y="179720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10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xEl>
                                              <p:pRg st="0" end="0"/>
                                            </p:txEl>
                                          </p:spTgt>
                                        </p:tgtEl>
                                        <p:attrNameLst>
                                          <p:attrName>style.visibility</p:attrName>
                                        </p:attrNameLst>
                                      </p:cBhvr>
                                      <p:to>
                                        <p:strVal val="visible"/>
                                      </p:to>
                                    </p:set>
                                    <p:animEffect transition="in" filter="fade">
                                      <p:cBhvr>
                                        <p:cTn id="23" dur="500"/>
                                        <p:tgtEl>
                                          <p:spTgt spid="4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500"/>
                                        <p:tgtEl>
                                          <p:spTgt spid="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5" grpId="0" animBg="1"/>
      <p:bldP spid="48" grpId="0" animBg="1"/>
      <p:bldP spid="50" grpId="0" animBg="1"/>
      <p:bldP spid="51" grpId="0" animBg="1"/>
      <p:bldP spid="72" grpId="0" animBg="1"/>
      <p:bldP spid="78" grpId="0"/>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2526846"/>
          </a:xfrm>
        </p:spPr>
        <p:txBody>
          <a:bodyPr>
            <a:spAutoFit/>
          </a:bodyPr>
          <a:lstStyle/>
          <a:p>
            <a:r>
              <a:rPr kumimoji="1" lang="en-US" altLang="ja-JP" sz="3600" dirty="0">
                <a:solidFill>
                  <a:schemeClr val="accent2"/>
                </a:solidFill>
              </a:rPr>
              <a:t>Honey-Bee</a:t>
            </a:r>
          </a:p>
          <a:p>
            <a:r>
              <a:rPr lang="ja-JP" altLang="en-US" dirty="0"/>
              <a:t>六角形のグリッドグラフ上で行う二人用の</a:t>
            </a:r>
            <a:r>
              <a:rPr lang="ja-JP" altLang="en-US" dirty="0" smtClean="0"/>
              <a:t>ゲーム．</a:t>
            </a:r>
            <a:endParaRPr lang="en-US" altLang="ja-JP" dirty="0"/>
          </a:p>
          <a:p>
            <a:r>
              <a:rPr kumimoji="1" lang="ja-JP" altLang="en-US" dirty="0"/>
              <a:t>交互に自分の領地の色を変えていくことで自分の領地を拡大し，</a:t>
            </a:r>
            <a:endParaRPr kumimoji="1" lang="en-US" altLang="ja-JP" dirty="0"/>
          </a:p>
          <a:p>
            <a:r>
              <a:rPr kumimoji="1" lang="ja-JP" altLang="en-US" dirty="0"/>
              <a:t>半分以上の点を自分の領地にした方の勝ち．</a:t>
            </a:r>
            <a:endParaRPr kumimoji="1"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6" name="正方形/長方形 5"/>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31028659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2959" y="2460978"/>
            <a:ext cx="7543801" cy="3408116"/>
          </a:xfrm>
        </p:spPr>
        <p:txBody>
          <a:bodyPr/>
          <a:lstStyle/>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80</a:t>
            </a:fld>
            <a:endParaRPr lang="ja-JP" altLang="en-US" dirty="0"/>
          </a:p>
        </p:txBody>
      </p:sp>
      <p:sp>
        <p:nvSpPr>
          <p:cNvPr id="6" name="タイトル 1"/>
          <p:cNvSpPr>
            <a:spLocks noGrp="1"/>
          </p:cNvSpPr>
          <p:nvPr>
            <p:ph type="title"/>
          </p:nvPr>
        </p:nvSpPr>
        <p:spPr/>
        <p:txBody>
          <a:bodyPr>
            <a:noAutofit/>
          </a:bodyPr>
          <a:lstStyle/>
          <a:p>
            <a:r>
              <a:rPr kumimoji="1" lang="ja-JP" altLang="en-US" dirty="0"/>
              <a:t>今回の試み</a:t>
            </a:r>
          </a:p>
        </p:txBody>
      </p:sp>
    </p:spTree>
    <p:extLst>
      <p:ext uri="{BB962C8B-B14F-4D97-AF65-F5344CB8AC3E}">
        <p14:creationId xmlns:p14="http://schemas.microsoft.com/office/powerpoint/2010/main" val="284074284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類似したゲーム</a:t>
            </a:r>
          </a:p>
        </p:txBody>
      </p:sp>
      <p:sp>
        <p:nvSpPr>
          <p:cNvPr id="3" name="コンテンツ プレースホルダー 2"/>
          <p:cNvSpPr>
            <a:spLocks noGrp="1"/>
          </p:cNvSpPr>
          <p:nvPr>
            <p:ph idx="1"/>
          </p:nvPr>
        </p:nvSpPr>
        <p:spPr>
          <a:xfrm>
            <a:off x="822959" y="758816"/>
            <a:ext cx="7543801" cy="5109970"/>
          </a:xfrm>
        </p:spPr>
        <p:txBody>
          <a:bodyPr/>
          <a:lstStyle/>
          <a:p>
            <a:r>
              <a:rPr kumimoji="1" lang="en-US" altLang="ja-JP" sz="3600" dirty="0">
                <a:solidFill>
                  <a:schemeClr val="accent2"/>
                </a:solidFill>
              </a:rPr>
              <a:t>Honey-Bee</a:t>
            </a:r>
          </a:p>
          <a:p>
            <a:r>
              <a:rPr lang="ja-JP" altLang="en-US" dirty="0"/>
              <a:t>盤面を</a:t>
            </a:r>
            <a:r>
              <a:rPr kumimoji="1" lang="ja-JP" altLang="en-US" dirty="0"/>
              <a:t>連結グラフに一般化し，</a:t>
            </a:r>
            <a:endParaRPr kumimoji="1" lang="en-US" altLang="ja-JP" dirty="0"/>
          </a:p>
          <a:p>
            <a:r>
              <a:rPr kumimoji="1" lang="ja-JP" altLang="en-US" dirty="0">
                <a:solidFill>
                  <a:srgbClr val="FF0000"/>
                </a:solidFill>
              </a:rPr>
              <a:t>プレイヤーの勝敗を決定する問題</a:t>
            </a:r>
            <a:r>
              <a:rPr kumimoji="1" lang="ja-JP" altLang="en-US" dirty="0"/>
              <a:t>について研究が行われてきた．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77" y="3294769"/>
            <a:ext cx="4440486" cy="3183745"/>
          </a:xfrm>
          <a:prstGeom prst="rect">
            <a:avLst/>
          </a:prstGeom>
        </p:spPr>
      </p:pic>
      <p:sp>
        <p:nvSpPr>
          <p:cNvPr id="7" name="正方形/長方形 6"/>
          <p:cNvSpPr/>
          <p:nvPr/>
        </p:nvSpPr>
        <p:spPr>
          <a:xfrm>
            <a:off x="6502941" y="5955294"/>
            <a:ext cx="1538111" cy="523220"/>
          </a:xfrm>
          <a:prstGeom prst="rect">
            <a:avLst/>
          </a:prstGeom>
        </p:spPr>
        <p:txBody>
          <a:bodyPr wrap="square">
            <a:spAutoFit/>
          </a:bodyPr>
          <a:lstStyle/>
          <a:p>
            <a:pPr algn="ctr"/>
            <a:r>
              <a:rPr lang="en-US" altLang="ja-JP" sz="2800" dirty="0"/>
              <a:t>[</a:t>
            </a:r>
            <a:r>
              <a:rPr lang="en-US" altLang="ja-JP" sz="2800" dirty="0">
                <a:solidFill>
                  <a:prstClr val="black"/>
                </a:solidFill>
              </a:rPr>
              <a:t>RG12</a:t>
            </a:r>
            <a:r>
              <a:rPr lang="en-US" altLang="ja-JP" sz="2800" dirty="0"/>
              <a:t>]</a:t>
            </a:r>
            <a:endParaRPr lang="ja-JP" altLang="en-US" sz="2800" dirty="0"/>
          </a:p>
        </p:txBody>
      </p:sp>
    </p:spTree>
    <p:extLst>
      <p:ext uri="{BB962C8B-B14F-4D97-AF65-F5344CB8AC3E}">
        <p14:creationId xmlns:p14="http://schemas.microsoft.com/office/powerpoint/2010/main" val="157412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4965</TotalTime>
  <Words>3588</Words>
  <Application>Microsoft Office PowerPoint</Application>
  <PresentationFormat>画面に合わせる (4:3)</PresentationFormat>
  <Paragraphs>891</Paragraphs>
  <Slides>80</Slides>
  <Notes>26</Notes>
  <HiddenSlides>13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80</vt:i4>
      </vt:variant>
    </vt:vector>
  </HeadingPairs>
  <TitlesOfParts>
    <vt:vector size="86"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類似したゲーム</vt:lpstr>
      <vt:lpstr>類似したゲーム</vt:lpstr>
      <vt:lpstr>Honey-Beeの既知の結果</vt:lpstr>
      <vt:lpstr>既存のアルゴリズム</vt:lpstr>
      <vt:lpstr>minimax法</vt:lpstr>
      <vt:lpstr>minimax法</vt:lpstr>
      <vt:lpstr>minimax法</vt:lpstr>
      <vt:lpstr>minimax法</vt:lpstr>
      <vt:lpstr>minimax法</vt:lpstr>
      <vt:lpstr>minimax法の特徴</vt:lpstr>
      <vt:lpstr>アルゴリズムの特徴</vt:lpstr>
      <vt:lpstr>モンテカルロ法　とは</vt:lpstr>
      <vt:lpstr>モンテカルロ法　とは</vt:lpstr>
      <vt:lpstr>モンテカルロ法　とは</vt:lpstr>
      <vt:lpstr>アルゴリズムの特徴</vt:lpstr>
      <vt:lpstr>モンテカルロ法の特徴</vt:lpstr>
      <vt:lpstr>モンテカルロ法の特徴</vt:lpstr>
      <vt:lpstr>今回の実験</vt:lpstr>
      <vt:lpstr>実験結果</vt:lpstr>
      <vt:lpstr>考察</vt:lpstr>
      <vt:lpstr>考察</vt:lpstr>
      <vt:lpstr>考察</vt:lpstr>
      <vt:lpstr>考察</vt:lpstr>
      <vt:lpstr>考察</vt:lpstr>
      <vt:lpstr>考察</vt:lpstr>
      <vt:lpstr>考察</vt:lpstr>
      <vt:lpstr>モンテカルロ法の強さの評価</vt:lpstr>
      <vt:lpstr>モンテカルロ法の強さの評価</vt:lpstr>
      <vt:lpstr>今後の課題</vt:lpstr>
      <vt:lpstr>PowerPoint プレゼンテーション</vt:lpstr>
      <vt:lpstr>考察</vt:lpstr>
      <vt:lpstr>考察</vt:lpstr>
      <vt:lpstr>問題の盤面</vt:lpstr>
      <vt:lpstr>問題の盤面</vt:lpstr>
      <vt:lpstr>問題の盤面</vt:lpstr>
      <vt:lpstr>現在のアルゴリズム</vt:lpstr>
      <vt:lpstr>minimax法</vt:lpstr>
      <vt:lpstr>モンテカルロ法の特徴</vt:lpstr>
      <vt:lpstr>playout数と勝率の関係</vt:lpstr>
      <vt:lpstr>現在のAI</vt:lpstr>
      <vt:lpstr>ああ</vt:lpstr>
      <vt:lpstr>Flood-ItのAIの作成</vt:lpstr>
      <vt:lpstr>当面の</vt:lpstr>
      <vt:lpstr>AIの強化</vt:lpstr>
      <vt:lpstr>AIの強化</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当面の目標</vt:lpstr>
      <vt:lpstr>AIの強化</vt:lpstr>
      <vt:lpstr>AIの強化</vt:lpstr>
      <vt:lpstr>AIの強化</vt:lpstr>
      <vt:lpstr>当面の目標</vt:lpstr>
      <vt:lpstr>二人用Flood-Itで考えられる戦略</vt:lpstr>
      <vt:lpstr>二人用Flood-Itで考えられる戦略</vt:lpstr>
      <vt:lpstr>問題として定義</vt:lpstr>
      <vt:lpstr>ルール3の動機</vt:lpstr>
      <vt:lpstr>ルール3の動機</vt:lpstr>
      <vt:lpstr>ルール3の動機</vt:lpstr>
      <vt:lpstr>問題として定義</vt:lpstr>
      <vt:lpstr>PowerPoint プレゼンテーション</vt:lpstr>
      <vt:lpstr>現在のAI</vt:lpstr>
      <vt:lpstr>minimax法</vt:lpstr>
      <vt:lpstr>minimax法</vt:lpstr>
      <vt:lpstr>minimax法</vt:lpstr>
      <vt:lpstr>minimax法</vt:lpstr>
      <vt:lpstr>モンテカルロ法の特徴</vt:lpstr>
      <vt:lpstr>モンテカルロ法の特徴</vt:lpstr>
      <vt:lpstr>今回の試み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307</cp:revision>
  <dcterms:created xsi:type="dcterms:W3CDTF">2018-10-26T05:41:54Z</dcterms:created>
  <dcterms:modified xsi:type="dcterms:W3CDTF">2018-12-07T11:17:00Z</dcterms:modified>
</cp:coreProperties>
</file>