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handoutMasterIdLst>
    <p:handoutMasterId r:id="rId50"/>
  </p:handoutMasterIdLst>
  <p:sldIdLst>
    <p:sldId id="256" r:id="rId2"/>
    <p:sldId id="259" r:id="rId3"/>
    <p:sldId id="267" r:id="rId4"/>
    <p:sldId id="265" r:id="rId5"/>
    <p:sldId id="260" r:id="rId6"/>
    <p:sldId id="261" r:id="rId7"/>
    <p:sldId id="289" r:id="rId8"/>
    <p:sldId id="534" r:id="rId9"/>
    <p:sldId id="438" r:id="rId10"/>
    <p:sldId id="470" r:id="rId11"/>
    <p:sldId id="426" r:id="rId12"/>
    <p:sldId id="458" r:id="rId13"/>
    <p:sldId id="437" r:id="rId14"/>
    <p:sldId id="461" r:id="rId15"/>
    <p:sldId id="454" r:id="rId16"/>
    <p:sldId id="463" r:id="rId17"/>
    <p:sldId id="507" r:id="rId18"/>
    <p:sldId id="518" r:id="rId19"/>
    <p:sldId id="509" r:id="rId20"/>
    <p:sldId id="494" r:id="rId21"/>
    <p:sldId id="536" r:id="rId22"/>
    <p:sldId id="535" r:id="rId23"/>
    <p:sldId id="528" r:id="rId24"/>
    <p:sldId id="525" r:id="rId25"/>
    <p:sldId id="495" r:id="rId26"/>
    <p:sldId id="496" r:id="rId27"/>
    <p:sldId id="497" r:id="rId28"/>
    <p:sldId id="527" r:id="rId29"/>
    <p:sldId id="499" r:id="rId30"/>
    <p:sldId id="510" r:id="rId31"/>
    <p:sldId id="516" r:id="rId32"/>
    <p:sldId id="517" r:id="rId33"/>
    <p:sldId id="500" r:id="rId34"/>
    <p:sldId id="502" r:id="rId35"/>
    <p:sldId id="501" r:id="rId36"/>
    <p:sldId id="505" r:id="rId37"/>
    <p:sldId id="537" r:id="rId38"/>
    <p:sldId id="513" r:id="rId39"/>
    <p:sldId id="515" r:id="rId40"/>
    <p:sldId id="538" r:id="rId41"/>
    <p:sldId id="529" r:id="rId42"/>
    <p:sldId id="519" r:id="rId43"/>
    <p:sldId id="520" r:id="rId44"/>
    <p:sldId id="521" r:id="rId45"/>
    <p:sldId id="522" r:id="rId46"/>
    <p:sldId id="523" r:id="rId47"/>
    <p:sldId id="524" r:id="rId4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FF"/>
    <a:srgbClr val="00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8" autoAdjust="0"/>
    <p:restoredTop sz="94074" autoAdjust="0"/>
  </p:normalViewPr>
  <p:slideViewPr>
    <p:cSldViewPr snapToGrid="0">
      <p:cViewPr varScale="1">
        <p:scale>
          <a:sx n="102" d="100"/>
          <a:sy n="102" d="100"/>
        </p:scale>
        <p:origin x="114" y="144"/>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__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___7.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tx>
                <c:rich>
                  <a:bodyPr/>
                  <a:lstStyle/>
                  <a:p>
                    <a:r>
                      <a:rPr lang="en-US" altLang="ja-JP" dirty="0" smtClean="0">
                        <a:solidFill>
                          <a:schemeClr val="bg1"/>
                        </a:solidFill>
                      </a:rPr>
                      <a:t>63.9%</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337463656"/>
        <c:axId val="352505416"/>
      </c:barChart>
      <c:catAx>
        <c:axId val="337463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52505416"/>
        <c:crosses val="autoZero"/>
        <c:auto val="1"/>
        <c:lblAlgn val="ctr"/>
        <c:lblOffset val="100"/>
        <c:noMultiLvlLbl val="0"/>
      </c:catAx>
      <c:valAx>
        <c:axId val="3525054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37463656"/>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361041504"/>
        <c:axId val="337281312"/>
      </c:barChart>
      <c:catAx>
        <c:axId val="36104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37281312"/>
        <c:crosses val="autoZero"/>
        <c:auto val="1"/>
        <c:lblAlgn val="ctr"/>
        <c:lblOffset val="100"/>
        <c:noMultiLvlLbl val="0"/>
      </c:catAx>
      <c:valAx>
        <c:axId val="33728131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61041504"/>
        <c:crosses val="autoZero"/>
        <c:crossBetween val="between"/>
        <c:majorUnit val="10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337283664"/>
        <c:axId val="337280920"/>
      </c:barChart>
      <c:catAx>
        <c:axId val="33728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37280920"/>
        <c:crosses val="autoZero"/>
        <c:auto val="1"/>
        <c:lblAlgn val="ctr"/>
        <c:lblOffset val="100"/>
        <c:noMultiLvlLbl val="0"/>
      </c:catAx>
      <c:valAx>
        <c:axId val="33728092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37283664"/>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362475792"/>
        <c:axId val="362473440"/>
      </c:barChart>
      <c:catAx>
        <c:axId val="36247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2473440"/>
        <c:crosses val="autoZero"/>
        <c:auto val="1"/>
        <c:lblAlgn val="ctr"/>
        <c:lblOffset val="100"/>
        <c:noMultiLvlLbl val="0"/>
      </c:catAx>
      <c:valAx>
        <c:axId val="36247344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62475792"/>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2019/3/4</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2019/3/4</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実験早口で</a:t>
            </a:r>
            <a:r>
              <a:rPr kumimoji="1" lang="en-US" altLang="ja-JP" dirty="0"/>
              <a:t>7</a:t>
            </a:r>
            <a:r>
              <a:rPr kumimoji="1" lang="ja-JP" altLang="en-US" dirty="0"/>
              <a:t>分半</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40</a:t>
            </a:fld>
            <a:endParaRPr kumimoji="1" lang="ja-JP" altLang="en-US"/>
          </a:p>
        </p:txBody>
      </p:sp>
    </p:spTree>
    <p:extLst>
      <p:ext uri="{BB962C8B-B14F-4D97-AF65-F5344CB8AC3E}">
        <p14:creationId xmlns:p14="http://schemas.microsoft.com/office/powerpoint/2010/main" val="47102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早口で</a:t>
            </a:r>
            <a:r>
              <a:rPr kumimoji="1" lang="en-US" altLang="ja-JP" dirty="0"/>
              <a:t>5</a:t>
            </a:r>
            <a:r>
              <a:rPr kumimoji="1" lang="ja-JP" altLang="en-US"/>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mc:Choice xmlns:a14="http://schemas.microsoft.com/office/drawing/2010/main"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問題例</a:t>
                </a:r>
                <a:endParaRPr lang="en-US" altLang="ja-JP" dirty="0" smtClean="0"/>
              </a:p>
              <a:p>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smtClean="0"/>
              </a:p>
              <a:p>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 xmlns:a16="http://schemas.microsoft.com/office/drawing/2014/main"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 xmlns:a16="http://schemas.microsoft.com/office/drawing/2014/main"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 xmlns:a16="http://schemas.microsoft.com/office/drawing/2014/main"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 xmlns:a16="http://schemas.microsoft.com/office/drawing/2014/main"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 xmlns:a16="http://schemas.microsoft.com/office/drawing/2014/main"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 xmlns:a16="http://schemas.microsoft.com/office/drawing/2014/main"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 xmlns:a16="http://schemas.microsoft.com/office/drawing/2014/main"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84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90" name="グループ化 89">
            <a:extLst>
              <a:ext uri="{FF2B5EF4-FFF2-40B4-BE49-F238E27FC236}">
                <a16:creationId xmlns="" xmlns:a16="http://schemas.microsoft.com/office/drawing/2014/main"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 xmlns:a16="http://schemas.microsoft.com/office/drawing/2014/main"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nvGrpSpPr>
            <p:cNvPr id="524" name="グループ化 523">
              <a:extLst>
                <a:ext uri="{FF2B5EF4-FFF2-40B4-BE49-F238E27FC236}">
                  <a16:creationId xmlns="" xmlns:a16="http://schemas.microsoft.com/office/drawing/2014/main"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 xmlns:a16="http://schemas.microsoft.com/office/drawing/2014/main"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 xmlns:a16="http://schemas.microsoft.com/office/drawing/2014/main"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 xmlns:a16="http://schemas.microsoft.com/office/drawing/2014/main"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 xmlns:a16="http://schemas.microsoft.com/office/drawing/2014/main"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 xmlns:a16="http://schemas.microsoft.com/office/drawing/2014/main"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 xmlns:a16="http://schemas.microsoft.com/office/drawing/2014/main"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 xmlns:a16="http://schemas.microsoft.com/office/drawing/2014/main"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 xmlns:a16="http://schemas.microsoft.com/office/drawing/2014/main"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 xmlns:a16="http://schemas.microsoft.com/office/drawing/2014/main"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 xmlns:a16="http://schemas.microsoft.com/office/drawing/2014/main"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 xmlns:a16="http://schemas.microsoft.com/office/drawing/2014/main"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 xmlns:a16="http://schemas.microsoft.com/office/drawing/2014/main"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 xmlns:a16="http://schemas.microsoft.com/office/drawing/2014/main"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 xmlns:a16="http://schemas.microsoft.com/office/drawing/2014/main"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 xmlns:a16="http://schemas.microsoft.com/office/drawing/2014/main"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 xmlns:a16="http://schemas.microsoft.com/office/drawing/2014/main"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 xmlns:a16="http://schemas.microsoft.com/office/drawing/2014/main"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 xmlns:a16="http://schemas.microsoft.com/office/drawing/2014/main"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 xmlns:a16="http://schemas.microsoft.com/office/drawing/2014/main"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 xmlns:a16="http://schemas.microsoft.com/office/drawing/2014/main"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 xmlns:a16="http://schemas.microsoft.com/office/drawing/2014/main"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 xmlns:a16="http://schemas.microsoft.com/office/drawing/2014/main"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 xmlns:a16="http://schemas.microsoft.com/office/drawing/2014/main"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 xmlns:a16="http://schemas.microsoft.com/office/drawing/2014/main"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 xmlns:a16="http://schemas.microsoft.com/office/drawing/2014/main"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 xmlns:a16="http://schemas.microsoft.com/office/drawing/2014/main"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 xmlns:a16="http://schemas.microsoft.com/office/drawing/2014/main"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 xmlns:a16="http://schemas.microsoft.com/office/drawing/2014/main"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 xmlns:a16="http://schemas.microsoft.com/office/drawing/2014/main"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 xmlns:a16="http://schemas.microsoft.com/office/drawing/2014/main"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 xmlns:a16="http://schemas.microsoft.com/office/drawing/2014/main"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 xmlns:a16="http://schemas.microsoft.com/office/drawing/2014/main"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 xmlns:a16="http://schemas.microsoft.com/office/drawing/2014/main"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 xmlns:a16="http://schemas.microsoft.com/office/drawing/2014/main"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 xmlns:a16="http://schemas.microsoft.com/office/drawing/2014/main"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 xmlns:a16="http://schemas.microsoft.com/office/drawing/2014/main"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 xmlns:a16="http://schemas.microsoft.com/office/drawing/2014/main"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 xmlns:a16="http://schemas.microsoft.com/office/drawing/2014/main"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 xmlns:a16="http://schemas.microsoft.com/office/drawing/2014/main"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 xmlns:a16="http://schemas.microsoft.com/office/drawing/2014/main"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 xmlns:a16="http://schemas.microsoft.com/office/drawing/2014/main"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 xmlns:a16="http://schemas.microsoft.com/office/drawing/2014/main"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 xmlns:a16="http://schemas.microsoft.com/office/drawing/2014/main"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 xmlns:a16="http://schemas.microsoft.com/office/drawing/2014/main"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 xmlns:a16="http://schemas.microsoft.com/office/drawing/2014/main"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 xmlns:a16="http://schemas.microsoft.com/office/drawing/2014/main"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 xmlns:a16="http://schemas.microsoft.com/office/drawing/2014/main"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 xmlns:a16="http://schemas.microsoft.com/office/drawing/2014/main"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 xmlns:a16="http://schemas.microsoft.com/office/drawing/2014/main"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 xmlns:a16="http://schemas.microsoft.com/office/drawing/2014/main"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 xmlns:a16="http://schemas.microsoft.com/office/drawing/2014/main"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 xmlns:a16="http://schemas.microsoft.com/office/drawing/2014/main"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 xmlns:a16="http://schemas.microsoft.com/office/drawing/2014/main"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 xmlns:a16="http://schemas.microsoft.com/office/drawing/2014/main"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 xmlns:a16="http://schemas.microsoft.com/office/drawing/2014/main"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 xmlns:a16="http://schemas.microsoft.com/office/drawing/2014/main"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 xmlns:a16="http://schemas.microsoft.com/office/drawing/2014/main"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 xmlns:a16="http://schemas.microsoft.com/office/drawing/2014/main"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 xmlns:a16="http://schemas.microsoft.com/office/drawing/2014/main"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 xmlns:a16="http://schemas.microsoft.com/office/drawing/2014/main"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 xmlns:a16="http://schemas.microsoft.com/office/drawing/2014/main"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 xmlns:a16="http://schemas.microsoft.com/office/drawing/2014/main"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 xmlns:a16="http://schemas.microsoft.com/office/drawing/2014/main"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 xmlns:a16="http://schemas.microsoft.com/office/drawing/2014/main"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 xmlns:a16="http://schemas.microsoft.com/office/drawing/2014/main"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92610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1568447449"/>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3625486030"/>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graphicFrame>
        <p:nvGraphicFramePr>
          <p:cNvPr id="12"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プレイアウトに必要な操作の数はゲームの進み具合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計算量は変わらず高い勝率を記録している．</a:t>
            </a:r>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
        <p:nvSpPr>
          <p:cNvPr id="7" name="コンテンツ プレースホルダー 2"/>
          <p:cNvSpPr txBox="1">
            <a:spLocks/>
          </p:cNvSpPr>
          <p:nvPr/>
        </p:nvSpPr>
        <p:spPr>
          <a:xfrm>
            <a:off x="822959" y="1625406"/>
            <a:ext cx="7784593" cy="40509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solidFill>
                  <a:srgbClr val="00B050"/>
                </a:solidFill>
              </a:rPr>
              <a:t>理論的な結果</a:t>
            </a:r>
            <a:endParaRPr lang="en-US" altLang="ja-JP" dirty="0" smtClean="0">
              <a:solidFill>
                <a:srgbClr val="00B050"/>
              </a:solidFill>
            </a:endParaRPr>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必勝法を求めることは難しいことを示した．</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solidFill>
                  <a:srgbClr val="7030A0"/>
                </a:solidFill>
              </a:rPr>
              <a:t>実験的な結果</a:t>
            </a:r>
            <a:endParaRPr lang="en-US" altLang="ja-JP" dirty="0" smtClean="0">
              <a:solidFill>
                <a:srgbClr val="7030A0"/>
              </a:solidFill>
            </a:endParaRPr>
          </a:p>
          <a:p>
            <a:r>
              <a:rPr lang="ja-JP" altLang="en-US" dirty="0" smtClean="0"/>
              <a:t>モンテカルロ法に基づいた対戦アルゴリズムを作り，</a:t>
            </a:r>
            <a:endParaRPr lang="en-US" altLang="ja-JP" dirty="0" smtClean="0"/>
          </a:p>
          <a:p>
            <a:r>
              <a:rPr lang="ja-JP" altLang="en-US" dirty="0" smtClean="0"/>
              <a:t>実験をすることで既存手法よりも良い手法である</a:t>
            </a:r>
            <a:endParaRPr lang="en-US" altLang="ja-JP" dirty="0" smtClean="0"/>
          </a:p>
          <a:p>
            <a:r>
              <a:rPr lang="ja-JP" altLang="en-US" dirty="0" smtClean="0"/>
              <a:t>ことを示した．</a:t>
            </a:r>
            <a:endParaRPr lang="ja-JP" altLang="en-US" dirty="0"/>
          </a:p>
        </p:txBody>
      </p:sp>
    </p:spTree>
    <p:extLst>
      <p:ext uri="{BB962C8B-B14F-4D97-AF65-F5344CB8AC3E}">
        <p14:creationId xmlns:p14="http://schemas.microsoft.com/office/powerpoint/2010/main" val="2052405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4</a:t>
            </a:r>
            <a:r>
              <a:rPr kumimoji="1" lang="ja-JP" altLang="en-US" sz="2800" dirty="0"/>
              <a:t>色で難しいと言いたい</a:t>
            </a:r>
          </a:p>
        </p:txBody>
      </p:sp>
    </p:spTree>
    <p:extLst>
      <p:ext uri="{BB962C8B-B14F-4D97-AF65-F5344CB8AC3E}">
        <p14:creationId xmlns:p14="http://schemas.microsoft.com/office/powerpoint/2010/main" val="1708801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784593"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644564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41415248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11180</TotalTime>
  <Words>2326</Words>
  <Application>Microsoft Office PowerPoint</Application>
  <PresentationFormat>画面に合わせる (4:3)</PresentationFormat>
  <Paragraphs>659</Paragraphs>
  <Slides>47</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623</cp:revision>
  <cp:lastPrinted>2019-02-07T03:59:06Z</cp:lastPrinted>
  <dcterms:created xsi:type="dcterms:W3CDTF">2018-10-26T05:41:54Z</dcterms:created>
  <dcterms:modified xsi:type="dcterms:W3CDTF">2019-03-04T08:02:13Z</dcterms:modified>
</cp:coreProperties>
</file>