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1.xml" ContentType="application/vnd.openxmlformats-officedocument.drawingml.chart+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2.xml" ContentType="application/vnd.openxmlformats-officedocument.drawingml.chart+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36.xml" ContentType="application/vnd.openxmlformats-officedocument.presentationml.notesSlide+xml"/>
  <Override PartName="/ppt/charts/chart5.xml" ContentType="application/vnd.openxmlformats-officedocument.drawingml.chart+xml"/>
  <Override PartName="/ppt/notesSlides/notesSlide37.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notesSlides/notesSlide38.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rts/chart11.xml" ContentType="application/vnd.openxmlformats-officedocument.drawingml.chart+xml"/>
  <Override PartName="/ppt/notesSlides/notesSlide41.xml" ContentType="application/vnd.openxmlformats-officedocument.presentationml.notesSlide+xml"/>
  <Override PartName="/ppt/charts/chart12.xml" ContentType="application/vnd.openxmlformats-officedocument.drawingml.chart+xml"/>
  <Override PartName="/ppt/notesSlides/notesSlide42.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notesSlides/notesSlide43.xml" ContentType="application/vnd.openxmlformats-officedocument.presentationml.notesSlide+xml"/>
  <Override PartName="/ppt/charts/chart15.xml" ContentType="application/vnd.openxmlformats-officedocument.drawingml.chart+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notesSlides/notesSlide47.xml" ContentType="application/vnd.openxmlformats-officedocument.presentationml.notesSlide+xml"/>
  <Override PartName="/ppt/charts/chart19.xml" ContentType="application/vnd.openxmlformats-officedocument.drawingml.chart+xml"/>
  <Override PartName="/ppt/charts/chart20.xml" ContentType="application/vnd.openxmlformats-officedocument.drawingml.chart+xml"/>
  <Override PartName="/ppt/notesSlides/notesSlide48.xml" ContentType="application/vnd.openxmlformats-officedocument.presentationml.notesSlide+xml"/>
  <Override PartName="/ppt/charts/chart21.xml" ContentType="application/vnd.openxmlformats-officedocument.drawingml.chart+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256" r:id="rId2"/>
    <p:sldId id="287" r:id="rId3"/>
    <p:sldId id="257" r:id="rId4"/>
    <p:sldId id="258" r:id="rId5"/>
    <p:sldId id="304" r:id="rId6"/>
    <p:sldId id="260" r:id="rId7"/>
    <p:sldId id="262" r:id="rId8"/>
    <p:sldId id="261" r:id="rId9"/>
    <p:sldId id="263" r:id="rId10"/>
    <p:sldId id="264" r:id="rId11"/>
    <p:sldId id="265" r:id="rId12"/>
    <p:sldId id="266" r:id="rId13"/>
    <p:sldId id="267" r:id="rId14"/>
    <p:sldId id="268" r:id="rId15"/>
    <p:sldId id="269" r:id="rId16"/>
    <p:sldId id="270" r:id="rId17"/>
    <p:sldId id="272" r:id="rId18"/>
    <p:sldId id="279" r:id="rId19"/>
    <p:sldId id="320" r:id="rId20"/>
    <p:sldId id="288" r:id="rId21"/>
    <p:sldId id="305" r:id="rId22"/>
    <p:sldId id="321" r:id="rId23"/>
    <p:sldId id="280" r:id="rId24"/>
    <p:sldId id="289" r:id="rId25"/>
    <p:sldId id="282" r:id="rId26"/>
    <p:sldId id="290" r:id="rId27"/>
    <p:sldId id="292" r:id="rId28"/>
    <p:sldId id="291" r:id="rId29"/>
    <p:sldId id="285" r:id="rId30"/>
    <p:sldId id="295" r:id="rId31"/>
    <p:sldId id="316" r:id="rId32"/>
    <p:sldId id="315" r:id="rId33"/>
    <p:sldId id="322" r:id="rId34"/>
    <p:sldId id="299" r:id="rId35"/>
    <p:sldId id="297" r:id="rId36"/>
    <p:sldId id="298" r:id="rId37"/>
    <p:sldId id="313" r:id="rId38"/>
    <p:sldId id="309" r:id="rId39"/>
    <p:sldId id="300" r:id="rId40"/>
    <p:sldId id="319" r:id="rId41"/>
    <p:sldId id="318" r:id="rId42"/>
    <p:sldId id="296" r:id="rId43"/>
    <p:sldId id="301" r:id="rId44"/>
    <p:sldId id="306" r:id="rId45"/>
    <p:sldId id="307" r:id="rId46"/>
    <p:sldId id="317" r:id="rId47"/>
    <p:sldId id="310" r:id="rId48"/>
    <p:sldId id="314" r:id="rId49"/>
    <p:sldId id="311" r:id="rId50"/>
    <p:sldId id="271" r:id="rId51"/>
    <p:sldId id="273" r:id="rId52"/>
    <p:sldId id="274" r:id="rId53"/>
    <p:sldId id="275" r:id="rId54"/>
    <p:sldId id="276" r:id="rId55"/>
    <p:sldId id="277" r:id="rId56"/>
    <p:sldId id="278" r:id="rId57"/>
    <p:sldId id="259" r:id="rId58"/>
    <p:sldId id="293" r:id="rId59"/>
  </p:sldIdLst>
  <p:sldSz cx="9144000" cy="6858000" type="screen4x3"/>
  <p:notesSz cx="9926638" cy="6797675"/>
  <p:defaultTextStyle>
    <a:defPPr>
      <a:defRPr lang="ja-JP"/>
    </a:defPPr>
    <a:lvl1pPr algn="l" rtl="0" fontAlgn="base">
      <a:spcBef>
        <a:spcPct val="0"/>
      </a:spcBef>
      <a:spcAft>
        <a:spcPct val="0"/>
      </a:spcAft>
      <a:defRPr kumimoji="1" sz="24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4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4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4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400" kern="1200">
        <a:solidFill>
          <a:schemeClr val="tx1"/>
        </a:solidFill>
        <a:latin typeface="Arial" charset="0"/>
        <a:ea typeface="ＭＳ Ｐゴシック" charset="-128"/>
        <a:cs typeface="+mn-cs"/>
      </a:defRPr>
    </a:lvl5pPr>
    <a:lvl6pPr marL="2286000" algn="l" defTabSz="914400" rtl="0" eaLnBrk="1" latinLnBrk="0" hangingPunct="1">
      <a:defRPr kumimoji="1" sz="2400" kern="1200">
        <a:solidFill>
          <a:schemeClr val="tx1"/>
        </a:solidFill>
        <a:latin typeface="Arial" charset="0"/>
        <a:ea typeface="ＭＳ Ｐゴシック" charset="-128"/>
        <a:cs typeface="+mn-cs"/>
      </a:defRPr>
    </a:lvl6pPr>
    <a:lvl7pPr marL="2743200" algn="l" defTabSz="914400" rtl="0" eaLnBrk="1" latinLnBrk="0" hangingPunct="1">
      <a:defRPr kumimoji="1" sz="2400" kern="1200">
        <a:solidFill>
          <a:schemeClr val="tx1"/>
        </a:solidFill>
        <a:latin typeface="Arial" charset="0"/>
        <a:ea typeface="ＭＳ Ｐゴシック" charset="-128"/>
        <a:cs typeface="+mn-cs"/>
      </a:defRPr>
    </a:lvl7pPr>
    <a:lvl8pPr marL="3200400" algn="l" defTabSz="914400" rtl="0" eaLnBrk="1" latinLnBrk="0" hangingPunct="1">
      <a:defRPr kumimoji="1" sz="2400" kern="1200">
        <a:solidFill>
          <a:schemeClr val="tx1"/>
        </a:solidFill>
        <a:latin typeface="Arial" charset="0"/>
        <a:ea typeface="ＭＳ Ｐゴシック" charset="-128"/>
        <a:cs typeface="+mn-cs"/>
      </a:defRPr>
    </a:lvl8pPr>
    <a:lvl9pPr marL="3657600" algn="l" defTabSz="914400" rtl="0" eaLnBrk="1" latinLnBrk="0" hangingPunct="1">
      <a:defRPr kumimoji="1" sz="2400" kern="1200">
        <a:solidFill>
          <a:schemeClr val="tx1"/>
        </a:solidFill>
        <a:latin typeface="Arial" charset="0"/>
        <a:ea typeface="ＭＳ Ｐゴシック" charset="-128"/>
        <a:cs typeface="+mn-cs"/>
      </a:defRPr>
    </a:lvl9pPr>
  </p:defaultTextStyle>
  <p:extLst>
    <p:ext uri="{521415D9-36F7-43E2-AB2F-B90AF26B5E84}">
      <p14:sectionLst xmlns:p14="http://schemas.microsoft.com/office/powerpoint/2010/main">
        <p14:section name="既定のセクション" id="{DF6E0BD1-31F8-4366-A47F-7FD44BCCE7EB}">
          <p14:sldIdLst>
            <p14:sldId id="256"/>
            <p14:sldId id="287"/>
            <p14:sldId id="257"/>
            <p14:sldId id="258"/>
            <p14:sldId id="304"/>
            <p14:sldId id="260"/>
            <p14:sldId id="262"/>
            <p14:sldId id="261"/>
            <p14:sldId id="263"/>
            <p14:sldId id="264"/>
            <p14:sldId id="265"/>
            <p14:sldId id="266"/>
            <p14:sldId id="267"/>
            <p14:sldId id="268"/>
            <p14:sldId id="269"/>
            <p14:sldId id="270"/>
            <p14:sldId id="272"/>
            <p14:sldId id="279"/>
            <p14:sldId id="320"/>
            <p14:sldId id="288"/>
            <p14:sldId id="305"/>
            <p14:sldId id="321"/>
            <p14:sldId id="280"/>
            <p14:sldId id="289"/>
            <p14:sldId id="282"/>
            <p14:sldId id="290"/>
            <p14:sldId id="292"/>
            <p14:sldId id="291"/>
            <p14:sldId id="285"/>
            <p14:sldId id="295"/>
            <p14:sldId id="316"/>
            <p14:sldId id="315"/>
            <p14:sldId id="322"/>
            <p14:sldId id="299"/>
            <p14:sldId id="297"/>
            <p14:sldId id="298"/>
            <p14:sldId id="313"/>
            <p14:sldId id="309"/>
            <p14:sldId id="300"/>
            <p14:sldId id="319"/>
            <p14:sldId id="318"/>
            <p14:sldId id="296"/>
            <p14:sldId id="301"/>
            <p14:sldId id="306"/>
            <p14:sldId id="307"/>
            <p14:sldId id="317"/>
            <p14:sldId id="310"/>
            <p14:sldId id="314"/>
            <p14:sldId id="311"/>
          </p14:sldIdLst>
        </p14:section>
        <p14:section name="mattix動作" id="{73619C81-C4CA-4760-8424-2756D7BAF4C5}">
          <p14:sldIdLst>
            <p14:sldId id="271"/>
            <p14:sldId id="273"/>
            <p14:sldId id="274"/>
            <p14:sldId id="275"/>
            <p14:sldId id="276"/>
            <p14:sldId id="277"/>
            <p14:sldId id="278"/>
            <p14:sldId id="259"/>
            <p14:sldId id="29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4372"/>
    <a:srgbClr val="FFCC66"/>
    <a:srgbClr val="FFFF66"/>
    <a:srgbClr val="000000"/>
    <a:srgbClr val="24348D"/>
    <a:srgbClr val="666666"/>
    <a:srgbClr val="800040"/>
    <a:srgbClr val="9C593C"/>
    <a:srgbClr val="804000"/>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41" autoAdjust="0"/>
    <p:restoredTop sz="88863" autoAdjust="0"/>
  </p:normalViewPr>
  <p:slideViewPr>
    <p:cSldViewPr>
      <p:cViewPr varScale="1">
        <p:scale>
          <a:sx n="100" d="100"/>
          <a:sy n="100" d="100"/>
        </p:scale>
        <p:origin x="-202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rts/_rels/chart1.xml.rels><?xml version="1.0" encoding="UTF-8" standalone="yes"?>
<Relationships xmlns="http://schemas.openxmlformats.org/package/2006/relationships"><Relationship Id="rId1" Type="http://schemas.openxmlformats.org/officeDocument/2006/relationships/oleObject" Target="file:///C:\Users\Busujima\Documents\UCB1&#31777;&#26131;&#26908;&#35388;.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Busujima\Desktop\&#26032;&#12375;&#12356;&#12501;&#12457;&#12523;&#12480;\&#12414;&#12390;&#12355;&#12387;&#12367;&#12377;2%20-%20Busujima\&#20445;&#23384;&#36942;&#21435;&#12525;&#12464;\&#20013;&#38291;&#30330;&#34920;&#29992;&#35299;&#26512;-2.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Busujima\Desktop\&#26032;&#12375;&#12356;&#12501;&#12457;&#12523;&#12480;\&#12414;&#12390;&#12355;&#12387;&#12367;&#12377;2%20-%20Busujima\&#20445;&#23384;&#36942;&#21435;&#12525;&#12464;\&#20013;&#38291;&#30330;&#34920;&#29992;&#35299;&#26512;-2.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Busujima\Desktop\&#26032;&#12375;&#12356;&#12501;&#12457;&#12523;&#12480;\&#12414;&#12390;&#12355;&#12387;&#12367;&#12377;2%20-%20Busujima\&#20445;&#23384;&#36942;&#21435;&#12525;&#12464;\&#20013;&#38291;&#30330;&#34920;&#29992;&#35299;&#26512;-2.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Busujima\Desktop\&#26032;&#12375;&#12356;&#12501;&#12457;&#12523;&#12480;\&#12414;&#12390;&#12355;&#12387;&#12367;&#12377;2%20-%20Busujima\&#20445;&#23384;&#36942;&#21435;&#12525;&#12464;\&#20013;&#38291;&#30330;&#34920;&#29992;&#35299;&#26512;\&#20013;&#38291;&#30330;&#34920;&#29992;&#35299;&#26512;.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Busujima\Desktop\&#26032;&#12375;&#12356;&#12501;&#12457;&#12523;&#12480;\&#12414;&#12390;&#12355;&#12387;&#12367;&#12377;2%20-%20Busujima\&#20445;&#23384;&#36942;&#21435;&#12525;&#12464;\&#20013;&#38291;&#30330;&#34920;&#29992;&#35299;&#26512;\&#20013;&#38291;&#30330;&#34920;&#29992;&#35299;&#26512;.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16.xml.rels><?xml version="1.0" encoding="UTF-8" standalone="yes"?>
<Relationships xmlns="http://schemas.openxmlformats.org/package/2006/relationships"><Relationship Id="rId1" Type="http://schemas.openxmlformats.org/officeDocument/2006/relationships/oleObject" Target="file:///C:\Users\Busujima\Desktop\&#26032;&#12375;&#12356;&#12501;&#12457;&#12523;&#12480;\&#12414;&#12390;&#12355;&#12387;&#12367;&#12377;2%20-%20Busujima\&#20445;&#23384;&#36942;&#21435;&#12525;&#12464;\&#20013;&#38291;&#30330;&#34920;&#29992;&#35299;&#26512;-2.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Users\Busujima\Desktop\&#26032;&#12375;&#12356;&#12501;&#12457;&#12523;&#12480;\&#12414;&#12390;&#12355;&#12387;&#12367;&#12377;2%20-%20Busujima\&#20445;&#23384;&#36942;&#21435;&#12525;&#12464;\&#20013;&#38291;&#30330;&#34920;&#29992;&#35299;&#26512;-2.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C:\Users\Busujima\Desktop\&#26032;&#12375;&#12356;&#12501;&#12457;&#12523;&#12480;\&#12414;&#12390;&#12355;&#12387;&#12367;&#12377;2%20-%20Busujima\&#20445;&#23384;&#36942;&#21435;&#12525;&#12464;\&#20013;&#38291;&#30330;&#34920;&#29992;&#35299;&#26512;-2.xlsx"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C:\Users\Busujima\Desktop\&#26032;&#12375;&#12356;&#12501;&#12457;&#12523;&#12480;\&#12414;&#12390;&#12355;&#12387;&#12367;&#12377;2%20-%20Busujima\&#20445;&#23384;&#36942;&#21435;&#12525;&#12464;\&#20013;&#38291;&#30330;&#34920;&#29992;&#35299;&#26512;-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Busujima\Documents\mattix&#24471;&#28857;&#20998;&#24067;.xlsx"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file:///C:\Users\Busujima\Desktop\&#26032;&#12375;&#12356;&#12501;&#12457;&#12523;&#12480;\&#12414;&#12390;&#12355;&#12387;&#12367;&#12377;2%20-%20Busujima\&#20445;&#23384;&#36942;&#21435;&#12525;&#12464;\&#20013;&#38291;&#30330;&#34920;&#29992;&#35299;&#26512;-2.xlsx"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file:///C:\Users\Busujima\Desktop\&#12414;&#12390;&#12355;&#12387;&#12367;&#12377;2%20-%20Busujima\&#20445;&#23384;&#36942;&#21435;&#12525;&#12464;\&#20013;&#38291;&#30330;&#34920;&#29992;&#35299;&#26512;-3.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Busujima\Desktop\&#26032;&#12375;&#12356;&#12501;&#12457;&#12523;&#12480;\&#12414;&#12390;&#12355;&#12387;&#12367;&#12377;2%20-%20Busujima\&#20445;&#23384;&#36942;&#21435;&#12525;&#12464;\&#20013;&#38291;&#30330;&#34920;&#29992;&#35299;&#26512;-4.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Busujima\Desktop\&#26032;&#12375;&#12356;&#12501;&#12457;&#12523;&#12480;\&#12414;&#12390;&#12355;&#12387;&#12367;&#12377;2%20-%20Busujima\&#20445;&#23384;&#36942;&#21435;&#12525;&#12464;\&#20013;&#38291;&#30330;&#34920;&#29992;&#35299;&#26512;-2.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Busujima\Desktop\&#26032;&#12375;&#12356;&#12501;&#12457;&#12523;&#12480;\&#12414;&#12390;&#12355;&#12387;&#12367;&#12377;2%20-%20Busujima\&#20445;&#23384;&#36942;&#21435;&#12525;&#12464;\&#20013;&#38291;&#30330;&#34920;&#29992;&#35299;&#26512;-4.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Busujima\Desktop\&#12414;&#12390;&#12355;&#12387;&#12367;&#12377;2%20-%20Busujima\&#20445;&#23384;&#36942;&#21435;&#12525;&#12464;\&#20013;&#38291;&#30330;&#34920;&#29992;&#35299;&#26512;-3.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Busujima\Desktop\&#26032;&#12375;&#12356;&#12501;&#12457;&#12523;&#12480;\&#12414;&#12390;&#12355;&#12387;&#12367;&#12377;2%20-%20Busujima\&#20445;&#23384;&#36942;&#21435;&#12525;&#12464;\&#20013;&#38291;&#30330;&#34920;&#29992;&#35299;&#26512;-3.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Busujima\Desktop\&#26032;&#12375;&#12356;&#12501;&#12457;&#12523;&#12480;\&#12414;&#12390;&#12355;&#12387;&#12367;&#12377;2%20-%20Busujima\&#20445;&#23384;&#36942;&#21435;&#12525;&#12464;\&#20013;&#38291;&#30330;&#34920;&#29992;&#35299;&#26512;-3.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Busujima\Desktop\&#26032;&#12375;&#12356;&#12501;&#12457;&#12523;&#12480;\&#12414;&#12390;&#12355;&#12387;&#12367;&#12377;2%20-%20Busujima\&#20445;&#23384;&#36942;&#21435;&#12525;&#12464;\&#20013;&#38291;&#30330;&#34920;&#29992;&#35299;&#26512;-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ja-JP"/>
              <a:t>UCB1</a:t>
            </a:r>
            <a:r>
              <a:rPr lang="ja-JP" altLang="en-US"/>
              <a:t>値の変化</a:t>
            </a:r>
          </a:p>
        </c:rich>
      </c:tx>
      <c:layout>
        <c:manualLayout>
          <c:xMode val="edge"/>
          <c:yMode val="edge"/>
          <c:x val="0.39292955162611592"/>
          <c:y val="5.1141552511415507E-2"/>
        </c:manualLayout>
      </c:layout>
      <c:overlay val="1"/>
    </c:title>
    <c:autoTitleDeleted val="0"/>
    <c:plotArea>
      <c:layout>
        <c:manualLayout>
          <c:layoutTarget val="inner"/>
          <c:xMode val="edge"/>
          <c:yMode val="edge"/>
          <c:x val="0.10624721672824072"/>
          <c:y val="4.0557149534390387E-2"/>
          <c:w val="0.8406564582270819"/>
          <c:h val="0.81678840829827792"/>
        </c:manualLayout>
      </c:layout>
      <c:scatterChart>
        <c:scatterStyle val="lineMarker"/>
        <c:varyColors val="0"/>
        <c:ser>
          <c:idx val="0"/>
          <c:order val="0"/>
          <c:tx>
            <c:v>期待値0</c:v>
          </c:tx>
          <c:marker>
            <c:symbol val="none"/>
          </c:marker>
          <c:xVal>
            <c:numRef>
              <c:f>[UCB1簡易検証.xlsx]Sheet1!$A$5:$A$1002</c:f>
              <c:numCache>
                <c:formatCode>General</c:formatCode>
                <c:ptCount val="998"/>
                <c:pt idx="0">
                  <c:v>3</c:v>
                </c:pt>
                <c:pt idx="1">
                  <c:v>4</c:v>
                </c:pt>
                <c:pt idx="2">
                  <c:v>5</c:v>
                </c:pt>
                <c:pt idx="3">
                  <c:v>6</c:v>
                </c:pt>
                <c:pt idx="4">
                  <c:v>7</c:v>
                </c:pt>
                <c:pt idx="5">
                  <c:v>8</c:v>
                </c:pt>
                <c:pt idx="6">
                  <c:v>9</c:v>
                </c:pt>
                <c:pt idx="7">
                  <c:v>10</c:v>
                </c:pt>
                <c:pt idx="8">
                  <c:v>11</c:v>
                </c:pt>
                <c:pt idx="9">
                  <c:v>12</c:v>
                </c:pt>
                <c:pt idx="10">
                  <c:v>13</c:v>
                </c:pt>
                <c:pt idx="11">
                  <c:v>14</c:v>
                </c:pt>
                <c:pt idx="12">
                  <c:v>15</c:v>
                </c:pt>
                <c:pt idx="13">
                  <c:v>16</c:v>
                </c:pt>
                <c:pt idx="14">
                  <c:v>17</c:v>
                </c:pt>
                <c:pt idx="15">
                  <c:v>18</c:v>
                </c:pt>
                <c:pt idx="16">
                  <c:v>19</c:v>
                </c:pt>
                <c:pt idx="17">
                  <c:v>20</c:v>
                </c:pt>
                <c:pt idx="18">
                  <c:v>21</c:v>
                </c:pt>
                <c:pt idx="19">
                  <c:v>22</c:v>
                </c:pt>
                <c:pt idx="20">
                  <c:v>23</c:v>
                </c:pt>
                <c:pt idx="21">
                  <c:v>24</c:v>
                </c:pt>
                <c:pt idx="22">
                  <c:v>25</c:v>
                </c:pt>
                <c:pt idx="23">
                  <c:v>26</c:v>
                </c:pt>
                <c:pt idx="24">
                  <c:v>27</c:v>
                </c:pt>
                <c:pt idx="25">
                  <c:v>28</c:v>
                </c:pt>
                <c:pt idx="26">
                  <c:v>29</c:v>
                </c:pt>
                <c:pt idx="27">
                  <c:v>30</c:v>
                </c:pt>
                <c:pt idx="28">
                  <c:v>31</c:v>
                </c:pt>
                <c:pt idx="29">
                  <c:v>32</c:v>
                </c:pt>
                <c:pt idx="30">
                  <c:v>33</c:v>
                </c:pt>
                <c:pt idx="31">
                  <c:v>34</c:v>
                </c:pt>
                <c:pt idx="32">
                  <c:v>35</c:v>
                </c:pt>
                <c:pt idx="33">
                  <c:v>36</c:v>
                </c:pt>
                <c:pt idx="34">
                  <c:v>37</c:v>
                </c:pt>
                <c:pt idx="35">
                  <c:v>38</c:v>
                </c:pt>
                <c:pt idx="36">
                  <c:v>39</c:v>
                </c:pt>
                <c:pt idx="37">
                  <c:v>40</c:v>
                </c:pt>
                <c:pt idx="38">
                  <c:v>41</c:v>
                </c:pt>
                <c:pt idx="39">
                  <c:v>42</c:v>
                </c:pt>
                <c:pt idx="40">
                  <c:v>43</c:v>
                </c:pt>
                <c:pt idx="41">
                  <c:v>44</c:v>
                </c:pt>
                <c:pt idx="42">
                  <c:v>45</c:v>
                </c:pt>
                <c:pt idx="43">
                  <c:v>46</c:v>
                </c:pt>
                <c:pt idx="44">
                  <c:v>47</c:v>
                </c:pt>
                <c:pt idx="45">
                  <c:v>48</c:v>
                </c:pt>
                <c:pt idx="46">
                  <c:v>49</c:v>
                </c:pt>
                <c:pt idx="47">
                  <c:v>50</c:v>
                </c:pt>
                <c:pt idx="48">
                  <c:v>51</c:v>
                </c:pt>
                <c:pt idx="49">
                  <c:v>52</c:v>
                </c:pt>
                <c:pt idx="50">
                  <c:v>53</c:v>
                </c:pt>
                <c:pt idx="51">
                  <c:v>54</c:v>
                </c:pt>
                <c:pt idx="52">
                  <c:v>55</c:v>
                </c:pt>
                <c:pt idx="53">
                  <c:v>56</c:v>
                </c:pt>
                <c:pt idx="54">
                  <c:v>57</c:v>
                </c:pt>
                <c:pt idx="55">
                  <c:v>58</c:v>
                </c:pt>
                <c:pt idx="56">
                  <c:v>59</c:v>
                </c:pt>
                <c:pt idx="57">
                  <c:v>60</c:v>
                </c:pt>
                <c:pt idx="58">
                  <c:v>61</c:v>
                </c:pt>
                <c:pt idx="59">
                  <c:v>62</c:v>
                </c:pt>
                <c:pt idx="60">
                  <c:v>63</c:v>
                </c:pt>
                <c:pt idx="61">
                  <c:v>64</c:v>
                </c:pt>
                <c:pt idx="62">
                  <c:v>65</c:v>
                </c:pt>
                <c:pt idx="63">
                  <c:v>66</c:v>
                </c:pt>
                <c:pt idx="64">
                  <c:v>67</c:v>
                </c:pt>
                <c:pt idx="65">
                  <c:v>68</c:v>
                </c:pt>
                <c:pt idx="66">
                  <c:v>69</c:v>
                </c:pt>
                <c:pt idx="67">
                  <c:v>70</c:v>
                </c:pt>
                <c:pt idx="68">
                  <c:v>71</c:v>
                </c:pt>
                <c:pt idx="69">
                  <c:v>72</c:v>
                </c:pt>
                <c:pt idx="70">
                  <c:v>73</c:v>
                </c:pt>
                <c:pt idx="71">
                  <c:v>74</c:v>
                </c:pt>
                <c:pt idx="72">
                  <c:v>75</c:v>
                </c:pt>
                <c:pt idx="73">
                  <c:v>76</c:v>
                </c:pt>
                <c:pt idx="74">
                  <c:v>77</c:v>
                </c:pt>
                <c:pt idx="75">
                  <c:v>78</c:v>
                </c:pt>
                <c:pt idx="76">
                  <c:v>79</c:v>
                </c:pt>
                <c:pt idx="77">
                  <c:v>80</c:v>
                </c:pt>
                <c:pt idx="78">
                  <c:v>81</c:v>
                </c:pt>
                <c:pt idx="79">
                  <c:v>82</c:v>
                </c:pt>
                <c:pt idx="80">
                  <c:v>83</c:v>
                </c:pt>
                <c:pt idx="81">
                  <c:v>84</c:v>
                </c:pt>
                <c:pt idx="82">
                  <c:v>85</c:v>
                </c:pt>
                <c:pt idx="83">
                  <c:v>86</c:v>
                </c:pt>
                <c:pt idx="84">
                  <c:v>87</c:v>
                </c:pt>
                <c:pt idx="85">
                  <c:v>88</c:v>
                </c:pt>
                <c:pt idx="86">
                  <c:v>89</c:v>
                </c:pt>
                <c:pt idx="87">
                  <c:v>90</c:v>
                </c:pt>
                <c:pt idx="88">
                  <c:v>91</c:v>
                </c:pt>
                <c:pt idx="89">
                  <c:v>92</c:v>
                </c:pt>
                <c:pt idx="90">
                  <c:v>93</c:v>
                </c:pt>
                <c:pt idx="91">
                  <c:v>94</c:v>
                </c:pt>
                <c:pt idx="92">
                  <c:v>95</c:v>
                </c:pt>
                <c:pt idx="93">
                  <c:v>96</c:v>
                </c:pt>
                <c:pt idx="94">
                  <c:v>97</c:v>
                </c:pt>
                <c:pt idx="95">
                  <c:v>98</c:v>
                </c:pt>
                <c:pt idx="96">
                  <c:v>99</c:v>
                </c:pt>
                <c:pt idx="97">
                  <c:v>100</c:v>
                </c:pt>
                <c:pt idx="98">
                  <c:v>101</c:v>
                </c:pt>
                <c:pt idx="99">
                  <c:v>102</c:v>
                </c:pt>
                <c:pt idx="100">
                  <c:v>103</c:v>
                </c:pt>
                <c:pt idx="101">
                  <c:v>104</c:v>
                </c:pt>
                <c:pt idx="102">
                  <c:v>105</c:v>
                </c:pt>
                <c:pt idx="103">
                  <c:v>106</c:v>
                </c:pt>
                <c:pt idx="104">
                  <c:v>107</c:v>
                </c:pt>
                <c:pt idx="105">
                  <c:v>108</c:v>
                </c:pt>
                <c:pt idx="106">
                  <c:v>109</c:v>
                </c:pt>
                <c:pt idx="107">
                  <c:v>110</c:v>
                </c:pt>
                <c:pt idx="108">
                  <c:v>111</c:v>
                </c:pt>
                <c:pt idx="109">
                  <c:v>112</c:v>
                </c:pt>
                <c:pt idx="110">
                  <c:v>113</c:v>
                </c:pt>
                <c:pt idx="111">
                  <c:v>114</c:v>
                </c:pt>
                <c:pt idx="112">
                  <c:v>115</c:v>
                </c:pt>
                <c:pt idx="113">
                  <c:v>116</c:v>
                </c:pt>
                <c:pt idx="114">
                  <c:v>117</c:v>
                </c:pt>
                <c:pt idx="115">
                  <c:v>118</c:v>
                </c:pt>
                <c:pt idx="116">
                  <c:v>119</c:v>
                </c:pt>
                <c:pt idx="117">
                  <c:v>120</c:v>
                </c:pt>
                <c:pt idx="118">
                  <c:v>121</c:v>
                </c:pt>
                <c:pt idx="119">
                  <c:v>122</c:v>
                </c:pt>
                <c:pt idx="120">
                  <c:v>123</c:v>
                </c:pt>
                <c:pt idx="121">
                  <c:v>124</c:v>
                </c:pt>
                <c:pt idx="122">
                  <c:v>125</c:v>
                </c:pt>
                <c:pt idx="123">
                  <c:v>126</c:v>
                </c:pt>
                <c:pt idx="124">
                  <c:v>127</c:v>
                </c:pt>
                <c:pt idx="125">
                  <c:v>128</c:v>
                </c:pt>
                <c:pt idx="126">
                  <c:v>129</c:v>
                </c:pt>
                <c:pt idx="127">
                  <c:v>130</c:v>
                </c:pt>
                <c:pt idx="128">
                  <c:v>131</c:v>
                </c:pt>
                <c:pt idx="129">
                  <c:v>132</c:v>
                </c:pt>
                <c:pt idx="130">
                  <c:v>133</c:v>
                </c:pt>
                <c:pt idx="131">
                  <c:v>134</c:v>
                </c:pt>
                <c:pt idx="132">
                  <c:v>135</c:v>
                </c:pt>
                <c:pt idx="133">
                  <c:v>136</c:v>
                </c:pt>
                <c:pt idx="134">
                  <c:v>137</c:v>
                </c:pt>
                <c:pt idx="135">
                  <c:v>138</c:v>
                </c:pt>
                <c:pt idx="136">
                  <c:v>139</c:v>
                </c:pt>
                <c:pt idx="137">
                  <c:v>140</c:v>
                </c:pt>
                <c:pt idx="138">
                  <c:v>141</c:v>
                </c:pt>
                <c:pt idx="139">
                  <c:v>142</c:v>
                </c:pt>
                <c:pt idx="140">
                  <c:v>143</c:v>
                </c:pt>
                <c:pt idx="141">
                  <c:v>144</c:v>
                </c:pt>
                <c:pt idx="142">
                  <c:v>145</c:v>
                </c:pt>
                <c:pt idx="143">
                  <c:v>146</c:v>
                </c:pt>
                <c:pt idx="144">
                  <c:v>147</c:v>
                </c:pt>
                <c:pt idx="145">
                  <c:v>148</c:v>
                </c:pt>
                <c:pt idx="146">
                  <c:v>149</c:v>
                </c:pt>
                <c:pt idx="147">
                  <c:v>150</c:v>
                </c:pt>
                <c:pt idx="148">
                  <c:v>151</c:v>
                </c:pt>
                <c:pt idx="149">
                  <c:v>152</c:v>
                </c:pt>
                <c:pt idx="150">
                  <c:v>153</c:v>
                </c:pt>
                <c:pt idx="151">
                  <c:v>154</c:v>
                </c:pt>
                <c:pt idx="152">
                  <c:v>155</c:v>
                </c:pt>
                <c:pt idx="153">
                  <c:v>156</c:v>
                </c:pt>
                <c:pt idx="154">
                  <c:v>157</c:v>
                </c:pt>
                <c:pt idx="155">
                  <c:v>158</c:v>
                </c:pt>
                <c:pt idx="156">
                  <c:v>159</c:v>
                </c:pt>
                <c:pt idx="157">
                  <c:v>160</c:v>
                </c:pt>
                <c:pt idx="158">
                  <c:v>161</c:v>
                </c:pt>
                <c:pt idx="159">
                  <c:v>162</c:v>
                </c:pt>
                <c:pt idx="160">
                  <c:v>163</c:v>
                </c:pt>
                <c:pt idx="161">
                  <c:v>164</c:v>
                </c:pt>
                <c:pt idx="162">
                  <c:v>165</c:v>
                </c:pt>
                <c:pt idx="163">
                  <c:v>166</c:v>
                </c:pt>
                <c:pt idx="164">
                  <c:v>167</c:v>
                </c:pt>
                <c:pt idx="165">
                  <c:v>168</c:v>
                </c:pt>
                <c:pt idx="166">
                  <c:v>169</c:v>
                </c:pt>
                <c:pt idx="167">
                  <c:v>170</c:v>
                </c:pt>
                <c:pt idx="168">
                  <c:v>171</c:v>
                </c:pt>
                <c:pt idx="169">
                  <c:v>172</c:v>
                </c:pt>
                <c:pt idx="170">
                  <c:v>173</c:v>
                </c:pt>
                <c:pt idx="171">
                  <c:v>174</c:v>
                </c:pt>
                <c:pt idx="172">
                  <c:v>175</c:v>
                </c:pt>
                <c:pt idx="173">
                  <c:v>176</c:v>
                </c:pt>
                <c:pt idx="174">
                  <c:v>177</c:v>
                </c:pt>
                <c:pt idx="175">
                  <c:v>178</c:v>
                </c:pt>
                <c:pt idx="176">
                  <c:v>179</c:v>
                </c:pt>
                <c:pt idx="177">
                  <c:v>180</c:v>
                </c:pt>
                <c:pt idx="178">
                  <c:v>181</c:v>
                </c:pt>
                <c:pt idx="179">
                  <c:v>182</c:v>
                </c:pt>
                <c:pt idx="180">
                  <c:v>183</c:v>
                </c:pt>
                <c:pt idx="181">
                  <c:v>184</c:v>
                </c:pt>
                <c:pt idx="182">
                  <c:v>185</c:v>
                </c:pt>
                <c:pt idx="183">
                  <c:v>186</c:v>
                </c:pt>
                <c:pt idx="184">
                  <c:v>187</c:v>
                </c:pt>
                <c:pt idx="185">
                  <c:v>188</c:v>
                </c:pt>
                <c:pt idx="186">
                  <c:v>189</c:v>
                </c:pt>
                <c:pt idx="187">
                  <c:v>190</c:v>
                </c:pt>
                <c:pt idx="188">
                  <c:v>191</c:v>
                </c:pt>
                <c:pt idx="189">
                  <c:v>192</c:v>
                </c:pt>
                <c:pt idx="190">
                  <c:v>193</c:v>
                </c:pt>
                <c:pt idx="191">
                  <c:v>194</c:v>
                </c:pt>
                <c:pt idx="192">
                  <c:v>195</c:v>
                </c:pt>
                <c:pt idx="193">
                  <c:v>196</c:v>
                </c:pt>
                <c:pt idx="194">
                  <c:v>197</c:v>
                </c:pt>
                <c:pt idx="195">
                  <c:v>198</c:v>
                </c:pt>
                <c:pt idx="196">
                  <c:v>199</c:v>
                </c:pt>
                <c:pt idx="197">
                  <c:v>200</c:v>
                </c:pt>
                <c:pt idx="198">
                  <c:v>201</c:v>
                </c:pt>
                <c:pt idx="199">
                  <c:v>202</c:v>
                </c:pt>
                <c:pt idx="200">
                  <c:v>203</c:v>
                </c:pt>
                <c:pt idx="201">
                  <c:v>204</c:v>
                </c:pt>
                <c:pt idx="202">
                  <c:v>205</c:v>
                </c:pt>
                <c:pt idx="203">
                  <c:v>206</c:v>
                </c:pt>
                <c:pt idx="204">
                  <c:v>207</c:v>
                </c:pt>
                <c:pt idx="205">
                  <c:v>208</c:v>
                </c:pt>
                <c:pt idx="206">
                  <c:v>209</c:v>
                </c:pt>
                <c:pt idx="207">
                  <c:v>210</c:v>
                </c:pt>
                <c:pt idx="208">
                  <c:v>211</c:v>
                </c:pt>
                <c:pt idx="209">
                  <c:v>212</c:v>
                </c:pt>
                <c:pt idx="210">
                  <c:v>213</c:v>
                </c:pt>
                <c:pt idx="211">
                  <c:v>214</c:v>
                </c:pt>
                <c:pt idx="212">
                  <c:v>215</c:v>
                </c:pt>
                <c:pt idx="213">
                  <c:v>216</c:v>
                </c:pt>
                <c:pt idx="214">
                  <c:v>217</c:v>
                </c:pt>
                <c:pt idx="215">
                  <c:v>218</c:v>
                </c:pt>
                <c:pt idx="216">
                  <c:v>219</c:v>
                </c:pt>
                <c:pt idx="217">
                  <c:v>220</c:v>
                </c:pt>
                <c:pt idx="218">
                  <c:v>221</c:v>
                </c:pt>
                <c:pt idx="219">
                  <c:v>222</c:v>
                </c:pt>
                <c:pt idx="220">
                  <c:v>223</c:v>
                </c:pt>
                <c:pt idx="221">
                  <c:v>224</c:v>
                </c:pt>
                <c:pt idx="222">
                  <c:v>225</c:v>
                </c:pt>
                <c:pt idx="223">
                  <c:v>226</c:v>
                </c:pt>
                <c:pt idx="224">
                  <c:v>227</c:v>
                </c:pt>
                <c:pt idx="225">
                  <c:v>228</c:v>
                </c:pt>
                <c:pt idx="226">
                  <c:v>229</c:v>
                </c:pt>
                <c:pt idx="227">
                  <c:v>230</c:v>
                </c:pt>
                <c:pt idx="228">
                  <c:v>231</c:v>
                </c:pt>
                <c:pt idx="229">
                  <c:v>232</c:v>
                </c:pt>
                <c:pt idx="230">
                  <c:v>233</c:v>
                </c:pt>
                <c:pt idx="231">
                  <c:v>234</c:v>
                </c:pt>
                <c:pt idx="232">
                  <c:v>235</c:v>
                </c:pt>
                <c:pt idx="233">
                  <c:v>236</c:v>
                </c:pt>
                <c:pt idx="234">
                  <c:v>237</c:v>
                </c:pt>
                <c:pt idx="235">
                  <c:v>238</c:v>
                </c:pt>
                <c:pt idx="236">
                  <c:v>239</c:v>
                </c:pt>
                <c:pt idx="237">
                  <c:v>240</c:v>
                </c:pt>
                <c:pt idx="238">
                  <c:v>241</c:v>
                </c:pt>
                <c:pt idx="239">
                  <c:v>242</c:v>
                </c:pt>
                <c:pt idx="240">
                  <c:v>243</c:v>
                </c:pt>
                <c:pt idx="241">
                  <c:v>244</c:v>
                </c:pt>
                <c:pt idx="242">
                  <c:v>245</c:v>
                </c:pt>
                <c:pt idx="243">
                  <c:v>246</c:v>
                </c:pt>
                <c:pt idx="244">
                  <c:v>247</c:v>
                </c:pt>
                <c:pt idx="245">
                  <c:v>248</c:v>
                </c:pt>
                <c:pt idx="246">
                  <c:v>249</c:v>
                </c:pt>
                <c:pt idx="247">
                  <c:v>250</c:v>
                </c:pt>
                <c:pt idx="248">
                  <c:v>251</c:v>
                </c:pt>
                <c:pt idx="249">
                  <c:v>252</c:v>
                </c:pt>
                <c:pt idx="250">
                  <c:v>253</c:v>
                </c:pt>
                <c:pt idx="251">
                  <c:v>254</c:v>
                </c:pt>
                <c:pt idx="252">
                  <c:v>255</c:v>
                </c:pt>
                <c:pt idx="253">
                  <c:v>256</c:v>
                </c:pt>
                <c:pt idx="254">
                  <c:v>257</c:v>
                </c:pt>
                <c:pt idx="255">
                  <c:v>258</c:v>
                </c:pt>
                <c:pt idx="256">
                  <c:v>259</c:v>
                </c:pt>
                <c:pt idx="257">
                  <c:v>260</c:v>
                </c:pt>
                <c:pt idx="258">
                  <c:v>261</c:v>
                </c:pt>
                <c:pt idx="259">
                  <c:v>262</c:v>
                </c:pt>
                <c:pt idx="260">
                  <c:v>263</c:v>
                </c:pt>
                <c:pt idx="261">
                  <c:v>264</c:v>
                </c:pt>
                <c:pt idx="262">
                  <c:v>265</c:v>
                </c:pt>
                <c:pt idx="263">
                  <c:v>266</c:v>
                </c:pt>
                <c:pt idx="264">
                  <c:v>267</c:v>
                </c:pt>
                <c:pt idx="265">
                  <c:v>268</c:v>
                </c:pt>
                <c:pt idx="266">
                  <c:v>269</c:v>
                </c:pt>
                <c:pt idx="267">
                  <c:v>270</c:v>
                </c:pt>
                <c:pt idx="268">
                  <c:v>271</c:v>
                </c:pt>
                <c:pt idx="269">
                  <c:v>272</c:v>
                </c:pt>
                <c:pt idx="270">
                  <c:v>273</c:v>
                </c:pt>
                <c:pt idx="271">
                  <c:v>274</c:v>
                </c:pt>
                <c:pt idx="272">
                  <c:v>275</c:v>
                </c:pt>
                <c:pt idx="273">
                  <c:v>276</c:v>
                </c:pt>
                <c:pt idx="274">
                  <c:v>277</c:v>
                </c:pt>
                <c:pt idx="275">
                  <c:v>278</c:v>
                </c:pt>
                <c:pt idx="276">
                  <c:v>279</c:v>
                </c:pt>
                <c:pt idx="277">
                  <c:v>280</c:v>
                </c:pt>
                <c:pt idx="278">
                  <c:v>281</c:v>
                </c:pt>
                <c:pt idx="279">
                  <c:v>282</c:v>
                </c:pt>
                <c:pt idx="280">
                  <c:v>283</c:v>
                </c:pt>
                <c:pt idx="281">
                  <c:v>284</c:v>
                </c:pt>
                <c:pt idx="282">
                  <c:v>285</c:v>
                </c:pt>
                <c:pt idx="283">
                  <c:v>286</c:v>
                </c:pt>
                <c:pt idx="284">
                  <c:v>287</c:v>
                </c:pt>
                <c:pt idx="285">
                  <c:v>288</c:v>
                </c:pt>
                <c:pt idx="286">
                  <c:v>289</c:v>
                </c:pt>
                <c:pt idx="287">
                  <c:v>290</c:v>
                </c:pt>
                <c:pt idx="288">
                  <c:v>291</c:v>
                </c:pt>
                <c:pt idx="289">
                  <c:v>292</c:v>
                </c:pt>
                <c:pt idx="290">
                  <c:v>293</c:v>
                </c:pt>
                <c:pt idx="291">
                  <c:v>294</c:v>
                </c:pt>
                <c:pt idx="292">
                  <c:v>295</c:v>
                </c:pt>
                <c:pt idx="293">
                  <c:v>296</c:v>
                </c:pt>
                <c:pt idx="294">
                  <c:v>297</c:v>
                </c:pt>
                <c:pt idx="295">
                  <c:v>298</c:v>
                </c:pt>
                <c:pt idx="296">
                  <c:v>299</c:v>
                </c:pt>
                <c:pt idx="297">
                  <c:v>300</c:v>
                </c:pt>
                <c:pt idx="298">
                  <c:v>301</c:v>
                </c:pt>
                <c:pt idx="299">
                  <c:v>302</c:v>
                </c:pt>
                <c:pt idx="300">
                  <c:v>303</c:v>
                </c:pt>
                <c:pt idx="301">
                  <c:v>304</c:v>
                </c:pt>
                <c:pt idx="302">
                  <c:v>305</c:v>
                </c:pt>
                <c:pt idx="303">
                  <c:v>306</c:v>
                </c:pt>
                <c:pt idx="304">
                  <c:v>307</c:v>
                </c:pt>
                <c:pt idx="305">
                  <c:v>308</c:v>
                </c:pt>
                <c:pt idx="306">
                  <c:v>309</c:v>
                </c:pt>
                <c:pt idx="307">
                  <c:v>310</c:v>
                </c:pt>
                <c:pt idx="308">
                  <c:v>311</c:v>
                </c:pt>
                <c:pt idx="309">
                  <c:v>312</c:v>
                </c:pt>
                <c:pt idx="310">
                  <c:v>313</c:v>
                </c:pt>
                <c:pt idx="311">
                  <c:v>314</c:v>
                </c:pt>
                <c:pt idx="312">
                  <c:v>315</c:v>
                </c:pt>
                <c:pt idx="313">
                  <c:v>316</c:v>
                </c:pt>
                <c:pt idx="314">
                  <c:v>317</c:v>
                </c:pt>
                <c:pt idx="315">
                  <c:v>318</c:v>
                </c:pt>
                <c:pt idx="316">
                  <c:v>319</c:v>
                </c:pt>
                <c:pt idx="317">
                  <c:v>320</c:v>
                </c:pt>
                <c:pt idx="318">
                  <c:v>321</c:v>
                </c:pt>
                <c:pt idx="319">
                  <c:v>322</c:v>
                </c:pt>
                <c:pt idx="320">
                  <c:v>323</c:v>
                </c:pt>
                <c:pt idx="321">
                  <c:v>324</c:v>
                </c:pt>
                <c:pt idx="322">
                  <c:v>325</c:v>
                </c:pt>
                <c:pt idx="323">
                  <c:v>326</c:v>
                </c:pt>
                <c:pt idx="324">
                  <c:v>327</c:v>
                </c:pt>
                <c:pt idx="325">
                  <c:v>328</c:v>
                </c:pt>
                <c:pt idx="326">
                  <c:v>329</c:v>
                </c:pt>
                <c:pt idx="327">
                  <c:v>330</c:v>
                </c:pt>
                <c:pt idx="328">
                  <c:v>331</c:v>
                </c:pt>
                <c:pt idx="329">
                  <c:v>332</c:v>
                </c:pt>
                <c:pt idx="330">
                  <c:v>333</c:v>
                </c:pt>
                <c:pt idx="331">
                  <c:v>334</c:v>
                </c:pt>
                <c:pt idx="332">
                  <c:v>335</c:v>
                </c:pt>
                <c:pt idx="333">
                  <c:v>336</c:v>
                </c:pt>
                <c:pt idx="334">
                  <c:v>337</c:v>
                </c:pt>
                <c:pt idx="335">
                  <c:v>338</c:v>
                </c:pt>
                <c:pt idx="336">
                  <c:v>339</c:v>
                </c:pt>
                <c:pt idx="337">
                  <c:v>340</c:v>
                </c:pt>
                <c:pt idx="338">
                  <c:v>341</c:v>
                </c:pt>
                <c:pt idx="339">
                  <c:v>342</c:v>
                </c:pt>
                <c:pt idx="340">
                  <c:v>343</c:v>
                </c:pt>
                <c:pt idx="341">
                  <c:v>344</c:v>
                </c:pt>
                <c:pt idx="342">
                  <c:v>345</c:v>
                </c:pt>
                <c:pt idx="343">
                  <c:v>346</c:v>
                </c:pt>
                <c:pt idx="344">
                  <c:v>347</c:v>
                </c:pt>
                <c:pt idx="345">
                  <c:v>348</c:v>
                </c:pt>
                <c:pt idx="346">
                  <c:v>349</c:v>
                </c:pt>
                <c:pt idx="347">
                  <c:v>350</c:v>
                </c:pt>
                <c:pt idx="348">
                  <c:v>351</c:v>
                </c:pt>
                <c:pt idx="349">
                  <c:v>352</c:v>
                </c:pt>
                <c:pt idx="350">
                  <c:v>353</c:v>
                </c:pt>
                <c:pt idx="351">
                  <c:v>354</c:v>
                </c:pt>
                <c:pt idx="352">
                  <c:v>355</c:v>
                </c:pt>
                <c:pt idx="353">
                  <c:v>356</c:v>
                </c:pt>
                <c:pt idx="354">
                  <c:v>357</c:v>
                </c:pt>
                <c:pt idx="355">
                  <c:v>358</c:v>
                </c:pt>
                <c:pt idx="356">
                  <c:v>359</c:v>
                </c:pt>
                <c:pt idx="357">
                  <c:v>360</c:v>
                </c:pt>
                <c:pt idx="358">
                  <c:v>361</c:v>
                </c:pt>
                <c:pt idx="359">
                  <c:v>362</c:v>
                </c:pt>
                <c:pt idx="360">
                  <c:v>363</c:v>
                </c:pt>
                <c:pt idx="361">
                  <c:v>364</c:v>
                </c:pt>
                <c:pt idx="362">
                  <c:v>365</c:v>
                </c:pt>
                <c:pt idx="363">
                  <c:v>366</c:v>
                </c:pt>
                <c:pt idx="364">
                  <c:v>367</c:v>
                </c:pt>
                <c:pt idx="365">
                  <c:v>368</c:v>
                </c:pt>
                <c:pt idx="366">
                  <c:v>369</c:v>
                </c:pt>
                <c:pt idx="367">
                  <c:v>370</c:v>
                </c:pt>
                <c:pt idx="368">
                  <c:v>371</c:v>
                </c:pt>
                <c:pt idx="369">
                  <c:v>372</c:v>
                </c:pt>
                <c:pt idx="370">
                  <c:v>373</c:v>
                </c:pt>
                <c:pt idx="371">
                  <c:v>374</c:v>
                </c:pt>
                <c:pt idx="372">
                  <c:v>375</c:v>
                </c:pt>
                <c:pt idx="373">
                  <c:v>376</c:v>
                </c:pt>
                <c:pt idx="374">
                  <c:v>377</c:v>
                </c:pt>
                <c:pt idx="375">
                  <c:v>378</c:v>
                </c:pt>
                <c:pt idx="376">
                  <c:v>379</c:v>
                </c:pt>
                <c:pt idx="377">
                  <c:v>380</c:v>
                </c:pt>
                <c:pt idx="378">
                  <c:v>381</c:v>
                </c:pt>
                <c:pt idx="379">
                  <c:v>382</c:v>
                </c:pt>
                <c:pt idx="380">
                  <c:v>383</c:v>
                </c:pt>
                <c:pt idx="381">
                  <c:v>384</c:v>
                </c:pt>
                <c:pt idx="382">
                  <c:v>385</c:v>
                </c:pt>
                <c:pt idx="383">
                  <c:v>386</c:v>
                </c:pt>
                <c:pt idx="384">
                  <c:v>387</c:v>
                </c:pt>
                <c:pt idx="385">
                  <c:v>388</c:v>
                </c:pt>
                <c:pt idx="386">
                  <c:v>389</c:v>
                </c:pt>
                <c:pt idx="387">
                  <c:v>390</c:v>
                </c:pt>
                <c:pt idx="388">
                  <c:v>391</c:v>
                </c:pt>
                <c:pt idx="389">
                  <c:v>392</c:v>
                </c:pt>
                <c:pt idx="390">
                  <c:v>393</c:v>
                </c:pt>
                <c:pt idx="391">
                  <c:v>394</c:v>
                </c:pt>
                <c:pt idx="392">
                  <c:v>395</c:v>
                </c:pt>
                <c:pt idx="393">
                  <c:v>396</c:v>
                </c:pt>
                <c:pt idx="394">
                  <c:v>397</c:v>
                </c:pt>
                <c:pt idx="395">
                  <c:v>398</c:v>
                </c:pt>
                <c:pt idx="396">
                  <c:v>399</c:v>
                </c:pt>
                <c:pt idx="397">
                  <c:v>400</c:v>
                </c:pt>
                <c:pt idx="398">
                  <c:v>401</c:v>
                </c:pt>
                <c:pt idx="399">
                  <c:v>402</c:v>
                </c:pt>
                <c:pt idx="400">
                  <c:v>403</c:v>
                </c:pt>
                <c:pt idx="401">
                  <c:v>404</c:v>
                </c:pt>
                <c:pt idx="402">
                  <c:v>405</c:v>
                </c:pt>
                <c:pt idx="403">
                  <c:v>406</c:v>
                </c:pt>
                <c:pt idx="404">
                  <c:v>407</c:v>
                </c:pt>
                <c:pt idx="405">
                  <c:v>408</c:v>
                </c:pt>
                <c:pt idx="406">
                  <c:v>409</c:v>
                </c:pt>
                <c:pt idx="407">
                  <c:v>410</c:v>
                </c:pt>
                <c:pt idx="408">
                  <c:v>411</c:v>
                </c:pt>
                <c:pt idx="409">
                  <c:v>412</c:v>
                </c:pt>
                <c:pt idx="410">
                  <c:v>413</c:v>
                </c:pt>
                <c:pt idx="411">
                  <c:v>414</c:v>
                </c:pt>
                <c:pt idx="412">
                  <c:v>415</c:v>
                </c:pt>
                <c:pt idx="413">
                  <c:v>416</c:v>
                </c:pt>
                <c:pt idx="414">
                  <c:v>417</c:v>
                </c:pt>
                <c:pt idx="415">
                  <c:v>418</c:v>
                </c:pt>
                <c:pt idx="416">
                  <c:v>419</c:v>
                </c:pt>
                <c:pt idx="417">
                  <c:v>420</c:v>
                </c:pt>
                <c:pt idx="418">
                  <c:v>421</c:v>
                </c:pt>
                <c:pt idx="419">
                  <c:v>422</c:v>
                </c:pt>
                <c:pt idx="420">
                  <c:v>423</c:v>
                </c:pt>
                <c:pt idx="421">
                  <c:v>424</c:v>
                </c:pt>
                <c:pt idx="422">
                  <c:v>425</c:v>
                </c:pt>
                <c:pt idx="423">
                  <c:v>426</c:v>
                </c:pt>
                <c:pt idx="424">
                  <c:v>427</c:v>
                </c:pt>
                <c:pt idx="425">
                  <c:v>428</c:v>
                </c:pt>
                <c:pt idx="426">
                  <c:v>429</c:v>
                </c:pt>
                <c:pt idx="427">
                  <c:v>430</c:v>
                </c:pt>
                <c:pt idx="428">
                  <c:v>431</c:v>
                </c:pt>
                <c:pt idx="429">
                  <c:v>432</c:v>
                </c:pt>
                <c:pt idx="430">
                  <c:v>433</c:v>
                </c:pt>
                <c:pt idx="431">
                  <c:v>434</c:v>
                </c:pt>
                <c:pt idx="432">
                  <c:v>435</c:v>
                </c:pt>
                <c:pt idx="433">
                  <c:v>436</c:v>
                </c:pt>
                <c:pt idx="434">
                  <c:v>437</c:v>
                </c:pt>
                <c:pt idx="435">
                  <c:v>438</c:v>
                </c:pt>
                <c:pt idx="436">
                  <c:v>439</c:v>
                </c:pt>
                <c:pt idx="437">
                  <c:v>440</c:v>
                </c:pt>
                <c:pt idx="438">
                  <c:v>441</c:v>
                </c:pt>
                <c:pt idx="439">
                  <c:v>442</c:v>
                </c:pt>
                <c:pt idx="440">
                  <c:v>443</c:v>
                </c:pt>
                <c:pt idx="441">
                  <c:v>444</c:v>
                </c:pt>
                <c:pt idx="442">
                  <c:v>445</c:v>
                </c:pt>
                <c:pt idx="443">
                  <c:v>446</c:v>
                </c:pt>
                <c:pt idx="444">
                  <c:v>447</c:v>
                </c:pt>
                <c:pt idx="445">
                  <c:v>448</c:v>
                </c:pt>
                <c:pt idx="446">
                  <c:v>449</c:v>
                </c:pt>
                <c:pt idx="447">
                  <c:v>450</c:v>
                </c:pt>
                <c:pt idx="448">
                  <c:v>451</c:v>
                </c:pt>
                <c:pt idx="449">
                  <c:v>452</c:v>
                </c:pt>
                <c:pt idx="450">
                  <c:v>453</c:v>
                </c:pt>
                <c:pt idx="451">
                  <c:v>454</c:v>
                </c:pt>
                <c:pt idx="452">
                  <c:v>455</c:v>
                </c:pt>
                <c:pt idx="453">
                  <c:v>456</c:v>
                </c:pt>
                <c:pt idx="454">
                  <c:v>457</c:v>
                </c:pt>
                <c:pt idx="455">
                  <c:v>458</c:v>
                </c:pt>
                <c:pt idx="456">
                  <c:v>459</c:v>
                </c:pt>
                <c:pt idx="457">
                  <c:v>460</c:v>
                </c:pt>
                <c:pt idx="458">
                  <c:v>461</c:v>
                </c:pt>
                <c:pt idx="459">
                  <c:v>462</c:v>
                </c:pt>
                <c:pt idx="460">
                  <c:v>463</c:v>
                </c:pt>
                <c:pt idx="461">
                  <c:v>464</c:v>
                </c:pt>
                <c:pt idx="462">
                  <c:v>465</c:v>
                </c:pt>
                <c:pt idx="463">
                  <c:v>466</c:v>
                </c:pt>
                <c:pt idx="464">
                  <c:v>467</c:v>
                </c:pt>
                <c:pt idx="465">
                  <c:v>468</c:v>
                </c:pt>
                <c:pt idx="466">
                  <c:v>469</c:v>
                </c:pt>
                <c:pt idx="467">
                  <c:v>470</c:v>
                </c:pt>
                <c:pt idx="468">
                  <c:v>471</c:v>
                </c:pt>
                <c:pt idx="469">
                  <c:v>472</c:v>
                </c:pt>
                <c:pt idx="470">
                  <c:v>473</c:v>
                </c:pt>
                <c:pt idx="471">
                  <c:v>474</c:v>
                </c:pt>
                <c:pt idx="472">
                  <c:v>475</c:v>
                </c:pt>
                <c:pt idx="473">
                  <c:v>476</c:v>
                </c:pt>
                <c:pt idx="474">
                  <c:v>477</c:v>
                </c:pt>
                <c:pt idx="475">
                  <c:v>478</c:v>
                </c:pt>
                <c:pt idx="476">
                  <c:v>479</c:v>
                </c:pt>
                <c:pt idx="477">
                  <c:v>480</c:v>
                </c:pt>
                <c:pt idx="478">
                  <c:v>481</c:v>
                </c:pt>
                <c:pt idx="479">
                  <c:v>482</c:v>
                </c:pt>
                <c:pt idx="480">
                  <c:v>483</c:v>
                </c:pt>
                <c:pt idx="481">
                  <c:v>484</c:v>
                </c:pt>
                <c:pt idx="482">
                  <c:v>485</c:v>
                </c:pt>
                <c:pt idx="483">
                  <c:v>486</c:v>
                </c:pt>
                <c:pt idx="484">
                  <c:v>487</c:v>
                </c:pt>
                <c:pt idx="485">
                  <c:v>488</c:v>
                </c:pt>
                <c:pt idx="486">
                  <c:v>489</c:v>
                </c:pt>
                <c:pt idx="487">
                  <c:v>490</c:v>
                </c:pt>
                <c:pt idx="488">
                  <c:v>491</c:v>
                </c:pt>
                <c:pt idx="489">
                  <c:v>492</c:v>
                </c:pt>
                <c:pt idx="490">
                  <c:v>493</c:v>
                </c:pt>
                <c:pt idx="491">
                  <c:v>494</c:v>
                </c:pt>
                <c:pt idx="492">
                  <c:v>495</c:v>
                </c:pt>
                <c:pt idx="493">
                  <c:v>496</c:v>
                </c:pt>
                <c:pt idx="494">
                  <c:v>497</c:v>
                </c:pt>
                <c:pt idx="495">
                  <c:v>498</c:v>
                </c:pt>
                <c:pt idx="496">
                  <c:v>499</c:v>
                </c:pt>
                <c:pt idx="497">
                  <c:v>500</c:v>
                </c:pt>
                <c:pt idx="498">
                  <c:v>501</c:v>
                </c:pt>
                <c:pt idx="499">
                  <c:v>502</c:v>
                </c:pt>
                <c:pt idx="500">
                  <c:v>503</c:v>
                </c:pt>
                <c:pt idx="501">
                  <c:v>504</c:v>
                </c:pt>
                <c:pt idx="502">
                  <c:v>505</c:v>
                </c:pt>
                <c:pt idx="503">
                  <c:v>506</c:v>
                </c:pt>
                <c:pt idx="504">
                  <c:v>507</c:v>
                </c:pt>
                <c:pt idx="505">
                  <c:v>508</c:v>
                </c:pt>
                <c:pt idx="506">
                  <c:v>509</c:v>
                </c:pt>
                <c:pt idx="507">
                  <c:v>510</c:v>
                </c:pt>
                <c:pt idx="508">
                  <c:v>511</c:v>
                </c:pt>
                <c:pt idx="509">
                  <c:v>512</c:v>
                </c:pt>
                <c:pt idx="510">
                  <c:v>513</c:v>
                </c:pt>
                <c:pt idx="511">
                  <c:v>514</c:v>
                </c:pt>
                <c:pt idx="512">
                  <c:v>515</c:v>
                </c:pt>
                <c:pt idx="513">
                  <c:v>516</c:v>
                </c:pt>
                <c:pt idx="514">
                  <c:v>517</c:v>
                </c:pt>
                <c:pt idx="515">
                  <c:v>518</c:v>
                </c:pt>
                <c:pt idx="516">
                  <c:v>519</c:v>
                </c:pt>
                <c:pt idx="517">
                  <c:v>520</c:v>
                </c:pt>
                <c:pt idx="518">
                  <c:v>521</c:v>
                </c:pt>
                <c:pt idx="519">
                  <c:v>522</c:v>
                </c:pt>
                <c:pt idx="520">
                  <c:v>523</c:v>
                </c:pt>
                <c:pt idx="521">
                  <c:v>524</c:v>
                </c:pt>
                <c:pt idx="522">
                  <c:v>525</c:v>
                </c:pt>
                <c:pt idx="523">
                  <c:v>526</c:v>
                </c:pt>
                <c:pt idx="524">
                  <c:v>527</c:v>
                </c:pt>
                <c:pt idx="525">
                  <c:v>528</c:v>
                </c:pt>
                <c:pt idx="526">
                  <c:v>529</c:v>
                </c:pt>
                <c:pt idx="527">
                  <c:v>530</c:v>
                </c:pt>
                <c:pt idx="528">
                  <c:v>531</c:v>
                </c:pt>
                <c:pt idx="529">
                  <c:v>532</c:v>
                </c:pt>
                <c:pt idx="530">
                  <c:v>533</c:v>
                </c:pt>
                <c:pt idx="531">
                  <c:v>534</c:v>
                </c:pt>
                <c:pt idx="532">
                  <c:v>535</c:v>
                </c:pt>
                <c:pt idx="533">
                  <c:v>536</c:v>
                </c:pt>
                <c:pt idx="534">
                  <c:v>537</c:v>
                </c:pt>
                <c:pt idx="535">
                  <c:v>538</c:v>
                </c:pt>
                <c:pt idx="536">
                  <c:v>539</c:v>
                </c:pt>
                <c:pt idx="537">
                  <c:v>540</c:v>
                </c:pt>
                <c:pt idx="538">
                  <c:v>541</c:v>
                </c:pt>
                <c:pt idx="539">
                  <c:v>542</c:v>
                </c:pt>
                <c:pt idx="540">
                  <c:v>543</c:v>
                </c:pt>
                <c:pt idx="541">
                  <c:v>544</c:v>
                </c:pt>
                <c:pt idx="542">
                  <c:v>545</c:v>
                </c:pt>
                <c:pt idx="543">
                  <c:v>546</c:v>
                </c:pt>
                <c:pt idx="544">
                  <c:v>547</c:v>
                </c:pt>
                <c:pt idx="545">
                  <c:v>548</c:v>
                </c:pt>
                <c:pt idx="546">
                  <c:v>549</c:v>
                </c:pt>
                <c:pt idx="547">
                  <c:v>550</c:v>
                </c:pt>
                <c:pt idx="548">
                  <c:v>551</c:v>
                </c:pt>
                <c:pt idx="549">
                  <c:v>552</c:v>
                </c:pt>
                <c:pt idx="550">
                  <c:v>553</c:v>
                </c:pt>
                <c:pt idx="551">
                  <c:v>554</c:v>
                </c:pt>
                <c:pt idx="552">
                  <c:v>555</c:v>
                </c:pt>
                <c:pt idx="553">
                  <c:v>556</c:v>
                </c:pt>
                <c:pt idx="554">
                  <c:v>557</c:v>
                </c:pt>
                <c:pt idx="555">
                  <c:v>558</c:v>
                </c:pt>
                <c:pt idx="556">
                  <c:v>559</c:v>
                </c:pt>
                <c:pt idx="557">
                  <c:v>560</c:v>
                </c:pt>
                <c:pt idx="558">
                  <c:v>561</c:v>
                </c:pt>
                <c:pt idx="559">
                  <c:v>562</c:v>
                </c:pt>
                <c:pt idx="560">
                  <c:v>563</c:v>
                </c:pt>
                <c:pt idx="561">
                  <c:v>564</c:v>
                </c:pt>
                <c:pt idx="562">
                  <c:v>565</c:v>
                </c:pt>
                <c:pt idx="563">
                  <c:v>566</c:v>
                </c:pt>
                <c:pt idx="564">
                  <c:v>567</c:v>
                </c:pt>
                <c:pt idx="565">
                  <c:v>568</c:v>
                </c:pt>
                <c:pt idx="566">
                  <c:v>569</c:v>
                </c:pt>
                <c:pt idx="567">
                  <c:v>570</c:v>
                </c:pt>
                <c:pt idx="568">
                  <c:v>571</c:v>
                </c:pt>
                <c:pt idx="569">
                  <c:v>572</c:v>
                </c:pt>
                <c:pt idx="570">
                  <c:v>573</c:v>
                </c:pt>
                <c:pt idx="571">
                  <c:v>574</c:v>
                </c:pt>
                <c:pt idx="572">
                  <c:v>575</c:v>
                </c:pt>
                <c:pt idx="573">
                  <c:v>576</c:v>
                </c:pt>
                <c:pt idx="574">
                  <c:v>577</c:v>
                </c:pt>
                <c:pt idx="575">
                  <c:v>578</c:v>
                </c:pt>
                <c:pt idx="576">
                  <c:v>579</c:v>
                </c:pt>
                <c:pt idx="577">
                  <c:v>580</c:v>
                </c:pt>
                <c:pt idx="578">
                  <c:v>581</c:v>
                </c:pt>
                <c:pt idx="579">
                  <c:v>582</c:v>
                </c:pt>
                <c:pt idx="580">
                  <c:v>583</c:v>
                </c:pt>
                <c:pt idx="581">
                  <c:v>584</c:v>
                </c:pt>
                <c:pt idx="582">
                  <c:v>585</c:v>
                </c:pt>
                <c:pt idx="583">
                  <c:v>586</c:v>
                </c:pt>
                <c:pt idx="584">
                  <c:v>587</c:v>
                </c:pt>
                <c:pt idx="585">
                  <c:v>588</c:v>
                </c:pt>
                <c:pt idx="586">
                  <c:v>589</c:v>
                </c:pt>
                <c:pt idx="587">
                  <c:v>590</c:v>
                </c:pt>
                <c:pt idx="588">
                  <c:v>591</c:v>
                </c:pt>
                <c:pt idx="589">
                  <c:v>592</c:v>
                </c:pt>
                <c:pt idx="590">
                  <c:v>593</c:v>
                </c:pt>
                <c:pt idx="591">
                  <c:v>594</c:v>
                </c:pt>
                <c:pt idx="592">
                  <c:v>595</c:v>
                </c:pt>
                <c:pt idx="593">
                  <c:v>596</c:v>
                </c:pt>
                <c:pt idx="594">
                  <c:v>597</c:v>
                </c:pt>
                <c:pt idx="595">
                  <c:v>598</c:v>
                </c:pt>
                <c:pt idx="596">
                  <c:v>599</c:v>
                </c:pt>
                <c:pt idx="597">
                  <c:v>600</c:v>
                </c:pt>
                <c:pt idx="598">
                  <c:v>601</c:v>
                </c:pt>
                <c:pt idx="599">
                  <c:v>602</c:v>
                </c:pt>
                <c:pt idx="600">
                  <c:v>603</c:v>
                </c:pt>
                <c:pt idx="601">
                  <c:v>604</c:v>
                </c:pt>
                <c:pt idx="602">
                  <c:v>605</c:v>
                </c:pt>
                <c:pt idx="603">
                  <c:v>606</c:v>
                </c:pt>
                <c:pt idx="604">
                  <c:v>607</c:v>
                </c:pt>
                <c:pt idx="605">
                  <c:v>608</c:v>
                </c:pt>
                <c:pt idx="606">
                  <c:v>609</c:v>
                </c:pt>
                <c:pt idx="607">
                  <c:v>610</c:v>
                </c:pt>
                <c:pt idx="608">
                  <c:v>611</c:v>
                </c:pt>
                <c:pt idx="609">
                  <c:v>612</c:v>
                </c:pt>
                <c:pt idx="610">
                  <c:v>613</c:v>
                </c:pt>
                <c:pt idx="611">
                  <c:v>614</c:v>
                </c:pt>
                <c:pt idx="612">
                  <c:v>615</c:v>
                </c:pt>
                <c:pt idx="613">
                  <c:v>616</c:v>
                </c:pt>
                <c:pt idx="614">
                  <c:v>617</c:v>
                </c:pt>
                <c:pt idx="615">
                  <c:v>618</c:v>
                </c:pt>
                <c:pt idx="616">
                  <c:v>619</c:v>
                </c:pt>
                <c:pt idx="617">
                  <c:v>620</c:v>
                </c:pt>
                <c:pt idx="618">
                  <c:v>621</c:v>
                </c:pt>
                <c:pt idx="619">
                  <c:v>622</c:v>
                </c:pt>
                <c:pt idx="620">
                  <c:v>623</c:v>
                </c:pt>
                <c:pt idx="621">
                  <c:v>624</c:v>
                </c:pt>
                <c:pt idx="622">
                  <c:v>625</c:v>
                </c:pt>
                <c:pt idx="623">
                  <c:v>626</c:v>
                </c:pt>
                <c:pt idx="624">
                  <c:v>627</c:v>
                </c:pt>
                <c:pt idx="625">
                  <c:v>628</c:v>
                </c:pt>
                <c:pt idx="626">
                  <c:v>629</c:v>
                </c:pt>
                <c:pt idx="627">
                  <c:v>630</c:v>
                </c:pt>
                <c:pt idx="628">
                  <c:v>631</c:v>
                </c:pt>
                <c:pt idx="629">
                  <c:v>632</c:v>
                </c:pt>
                <c:pt idx="630">
                  <c:v>633</c:v>
                </c:pt>
                <c:pt idx="631">
                  <c:v>634</c:v>
                </c:pt>
                <c:pt idx="632">
                  <c:v>635</c:v>
                </c:pt>
                <c:pt idx="633">
                  <c:v>636</c:v>
                </c:pt>
                <c:pt idx="634">
                  <c:v>637</c:v>
                </c:pt>
                <c:pt idx="635">
                  <c:v>638</c:v>
                </c:pt>
                <c:pt idx="636">
                  <c:v>639</c:v>
                </c:pt>
                <c:pt idx="637">
                  <c:v>640</c:v>
                </c:pt>
                <c:pt idx="638">
                  <c:v>641</c:v>
                </c:pt>
                <c:pt idx="639">
                  <c:v>642</c:v>
                </c:pt>
                <c:pt idx="640">
                  <c:v>643</c:v>
                </c:pt>
                <c:pt idx="641">
                  <c:v>644</c:v>
                </c:pt>
                <c:pt idx="642">
                  <c:v>645</c:v>
                </c:pt>
                <c:pt idx="643">
                  <c:v>646</c:v>
                </c:pt>
                <c:pt idx="644">
                  <c:v>647</c:v>
                </c:pt>
                <c:pt idx="645">
                  <c:v>648</c:v>
                </c:pt>
                <c:pt idx="646">
                  <c:v>649</c:v>
                </c:pt>
                <c:pt idx="647">
                  <c:v>650</c:v>
                </c:pt>
                <c:pt idx="648">
                  <c:v>651</c:v>
                </c:pt>
                <c:pt idx="649">
                  <c:v>652</c:v>
                </c:pt>
                <c:pt idx="650">
                  <c:v>653</c:v>
                </c:pt>
                <c:pt idx="651">
                  <c:v>654</c:v>
                </c:pt>
                <c:pt idx="652">
                  <c:v>655</c:v>
                </c:pt>
                <c:pt idx="653">
                  <c:v>656</c:v>
                </c:pt>
                <c:pt idx="654">
                  <c:v>657</c:v>
                </c:pt>
                <c:pt idx="655">
                  <c:v>658</c:v>
                </c:pt>
                <c:pt idx="656">
                  <c:v>659</c:v>
                </c:pt>
                <c:pt idx="657">
                  <c:v>660</c:v>
                </c:pt>
                <c:pt idx="658">
                  <c:v>661</c:v>
                </c:pt>
                <c:pt idx="659">
                  <c:v>662</c:v>
                </c:pt>
                <c:pt idx="660">
                  <c:v>663</c:v>
                </c:pt>
                <c:pt idx="661">
                  <c:v>664</c:v>
                </c:pt>
                <c:pt idx="662">
                  <c:v>665</c:v>
                </c:pt>
                <c:pt idx="663">
                  <c:v>666</c:v>
                </c:pt>
                <c:pt idx="664">
                  <c:v>667</c:v>
                </c:pt>
                <c:pt idx="665">
                  <c:v>668</c:v>
                </c:pt>
                <c:pt idx="666">
                  <c:v>669</c:v>
                </c:pt>
                <c:pt idx="667">
                  <c:v>670</c:v>
                </c:pt>
                <c:pt idx="668">
                  <c:v>671</c:v>
                </c:pt>
                <c:pt idx="669">
                  <c:v>672</c:v>
                </c:pt>
                <c:pt idx="670">
                  <c:v>673</c:v>
                </c:pt>
                <c:pt idx="671">
                  <c:v>674</c:v>
                </c:pt>
                <c:pt idx="672">
                  <c:v>675</c:v>
                </c:pt>
                <c:pt idx="673">
                  <c:v>676</c:v>
                </c:pt>
                <c:pt idx="674">
                  <c:v>677</c:v>
                </c:pt>
                <c:pt idx="675">
                  <c:v>678</c:v>
                </c:pt>
                <c:pt idx="676">
                  <c:v>679</c:v>
                </c:pt>
                <c:pt idx="677">
                  <c:v>680</c:v>
                </c:pt>
                <c:pt idx="678">
                  <c:v>681</c:v>
                </c:pt>
                <c:pt idx="679">
                  <c:v>682</c:v>
                </c:pt>
                <c:pt idx="680">
                  <c:v>683</c:v>
                </c:pt>
                <c:pt idx="681">
                  <c:v>684</c:v>
                </c:pt>
                <c:pt idx="682">
                  <c:v>685</c:v>
                </c:pt>
                <c:pt idx="683">
                  <c:v>686</c:v>
                </c:pt>
                <c:pt idx="684">
                  <c:v>687</c:v>
                </c:pt>
                <c:pt idx="685">
                  <c:v>688</c:v>
                </c:pt>
                <c:pt idx="686">
                  <c:v>689</c:v>
                </c:pt>
                <c:pt idx="687">
                  <c:v>690</c:v>
                </c:pt>
                <c:pt idx="688">
                  <c:v>691</c:v>
                </c:pt>
                <c:pt idx="689">
                  <c:v>692</c:v>
                </c:pt>
                <c:pt idx="690">
                  <c:v>693</c:v>
                </c:pt>
                <c:pt idx="691">
                  <c:v>694</c:v>
                </c:pt>
                <c:pt idx="692">
                  <c:v>695</c:v>
                </c:pt>
                <c:pt idx="693">
                  <c:v>696</c:v>
                </c:pt>
                <c:pt idx="694">
                  <c:v>697</c:v>
                </c:pt>
                <c:pt idx="695">
                  <c:v>698</c:v>
                </c:pt>
                <c:pt idx="696">
                  <c:v>699</c:v>
                </c:pt>
                <c:pt idx="697">
                  <c:v>700</c:v>
                </c:pt>
                <c:pt idx="698">
                  <c:v>701</c:v>
                </c:pt>
                <c:pt idx="699">
                  <c:v>702</c:v>
                </c:pt>
                <c:pt idx="700">
                  <c:v>703</c:v>
                </c:pt>
                <c:pt idx="701">
                  <c:v>704</c:v>
                </c:pt>
                <c:pt idx="702">
                  <c:v>705</c:v>
                </c:pt>
                <c:pt idx="703">
                  <c:v>706</c:v>
                </c:pt>
                <c:pt idx="704">
                  <c:v>707</c:v>
                </c:pt>
                <c:pt idx="705">
                  <c:v>708</c:v>
                </c:pt>
                <c:pt idx="706">
                  <c:v>709</c:v>
                </c:pt>
                <c:pt idx="707">
                  <c:v>710</c:v>
                </c:pt>
                <c:pt idx="708">
                  <c:v>711</c:v>
                </c:pt>
                <c:pt idx="709">
                  <c:v>712</c:v>
                </c:pt>
                <c:pt idx="710">
                  <c:v>713</c:v>
                </c:pt>
                <c:pt idx="711">
                  <c:v>714</c:v>
                </c:pt>
                <c:pt idx="712">
                  <c:v>715</c:v>
                </c:pt>
                <c:pt idx="713">
                  <c:v>716</c:v>
                </c:pt>
                <c:pt idx="714">
                  <c:v>717</c:v>
                </c:pt>
                <c:pt idx="715">
                  <c:v>718</c:v>
                </c:pt>
                <c:pt idx="716">
                  <c:v>719</c:v>
                </c:pt>
                <c:pt idx="717">
                  <c:v>720</c:v>
                </c:pt>
                <c:pt idx="718">
                  <c:v>721</c:v>
                </c:pt>
                <c:pt idx="719">
                  <c:v>722</c:v>
                </c:pt>
                <c:pt idx="720">
                  <c:v>723</c:v>
                </c:pt>
                <c:pt idx="721">
                  <c:v>724</c:v>
                </c:pt>
                <c:pt idx="722">
                  <c:v>725</c:v>
                </c:pt>
                <c:pt idx="723">
                  <c:v>726</c:v>
                </c:pt>
                <c:pt idx="724">
                  <c:v>727</c:v>
                </c:pt>
                <c:pt idx="725">
                  <c:v>728</c:v>
                </c:pt>
                <c:pt idx="726">
                  <c:v>729</c:v>
                </c:pt>
                <c:pt idx="727">
                  <c:v>730</c:v>
                </c:pt>
                <c:pt idx="728">
                  <c:v>731</c:v>
                </c:pt>
                <c:pt idx="729">
                  <c:v>732</c:v>
                </c:pt>
                <c:pt idx="730">
                  <c:v>733</c:v>
                </c:pt>
                <c:pt idx="731">
                  <c:v>734</c:v>
                </c:pt>
                <c:pt idx="732">
                  <c:v>735</c:v>
                </c:pt>
                <c:pt idx="733">
                  <c:v>736</c:v>
                </c:pt>
                <c:pt idx="734">
                  <c:v>737</c:v>
                </c:pt>
                <c:pt idx="735">
                  <c:v>738</c:v>
                </c:pt>
                <c:pt idx="736">
                  <c:v>739</c:v>
                </c:pt>
                <c:pt idx="737">
                  <c:v>740</c:v>
                </c:pt>
                <c:pt idx="738">
                  <c:v>741</c:v>
                </c:pt>
                <c:pt idx="739">
                  <c:v>742</c:v>
                </c:pt>
                <c:pt idx="740">
                  <c:v>743</c:v>
                </c:pt>
                <c:pt idx="741">
                  <c:v>744</c:v>
                </c:pt>
                <c:pt idx="742">
                  <c:v>745</c:v>
                </c:pt>
                <c:pt idx="743">
                  <c:v>746</c:v>
                </c:pt>
                <c:pt idx="744">
                  <c:v>747</c:v>
                </c:pt>
                <c:pt idx="745">
                  <c:v>748</c:v>
                </c:pt>
                <c:pt idx="746">
                  <c:v>749</c:v>
                </c:pt>
                <c:pt idx="747">
                  <c:v>750</c:v>
                </c:pt>
                <c:pt idx="748">
                  <c:v>751</c:v>
                </c:pt>
                <c:pt idx="749">
                  <c:v>752</c:v>
                </c:pt>
                <c:pt idx="750">
                  <c:v>753</c:v>
                </c:pt>
                <c:pt idx="751">
                  <c:v>754</c:v>
                </c:pt>
                <c:pt idx="752">
                  <c:v>755</c:v>
                </c:pt>
                <c:pt idx="753">
                  <c:v>756</c:v>
                </c:pt>
                <c:pt idx="754">
                  <c:v>757</c:v>
                </c:pt>
                <c:pt idx="755">
                  <c:v>758</c:v>
                </c:pt>
                <c:pt idx="756">
                  <c:v>759</c:v>
                </c:pt>
                <c:pt idx="757">
                  <c:v>760</c:v>
                </c:pt>
                <c:pt idx="758">
                  <c:v>761</c:v>
                </c:pt>
                <c:pt idx="759">
                  <c:v>762</c:v>
                </c:pt>
                <c:pt idx="760">
                  <c:v>763</c:v>
                </c:pt>
                <c:pt idx="761">
                  <c:v>764</c:v>
                </c:pt>
                <c:pt idx="762">
                  <c:v>765</c:v>
                </c:pt>
                <c:pt idx="763">
                  <c:v>766</c:v>
                </c:pt>
                <c:pt idx="764">
                  <c:v>767</c:v>
                </c:pt>
                <c:pt idx="765">
                  <c:v>768</c:v>
                </c:pt>
                <c:pt idx="766">
                  <c:v>769</c:v>
                </c:pt>
                <c:pt idx="767">
                  <c:v>770</c:v>
                </c:pt>
                <c:pt idx="768">
                  <c:v>771</c:v>
                </c:pt>
                <c:pt idx="769">
                  <c:v>772</c:v>
                </c:pt>
                <c:pt idx="770">
                  <c:v>773</c:v>
                </c:pt>
                <c:pt idx="771">
                  <c:v>774</c:v>
                </c:pt>
                <c:pt idx="772">
                  <c:v>775</c:v>
                </c:pt>
                <c:pt idx="773">
                  <c:v>776</c:v>
                </c:pt>
                <c:pt idx="774">
                  <c:v>777</c:v>
                </c:pt>
                <c:pt idx="775">
                  <c:v>778</c:v>
                </c:pt>
                <c:pt idx="776">
                  <c:v>779</c:v>
                </c:pt>
                <c:pt idx="777">
                  <c:v>780</c:v>
                </c:pt>
                <c:pt idx="778">
                  <c:v>781</c:v>
                </c:pt>
                <c:pt idx="779">
                  <c:v>782</c:v>
                </c:pt>
                <c:pt idx="780">
                  <c:v>783</c:v>
                </c:pt>
                <c:pt idx="781">
                  <c:v>784</c:v>
                </c:pt>
                <c:pt idx="782">
                  <c:v>785</c:v>
                </c:pt>
                <c:pt idx="783">
                  <c:v>786</c:v>
                </c:pt>
                <c:pt idx="784">
                  <c:v>787</c:v>
                </c:pt>
                <c:pt idx="785">
                  <c:v>788</c:v>
                </c:pt>
                <c:pt idx="786">
                  <c:v>789</c:v>
                </c:pt>
                <c:pt idx="787">
                  <c:v>790</c:v>
                </c:pt>
                <c:pt idx="788">
                  <c:v>791</c:v>
                </c:pt>
                <c:pt idx="789">
                  <c:v>792</c:v>
                </c:pt>
                <c:pt idx="790">
                  <c:v>793</c:v>
                </c:pt>
                <c:pt idx="791">
                  <c:v>794</c:v>
                </c:pt>
                <c:pt idx="792">
                  <c:v>795</c:v>
                </c:pt>
                <c:pt idx="793">
                  <c:v>796</c:v>
                </c:pt>
                <c:pt idx="794">
                  <c:v>797</c:v>
                </c:pt>
                <c:pt idx="795">
                  <c:v>798</c:v>
                </c:pt>
                <c:pt idx="796">
                  <c:v>799</c:v>
                </c:pt>
                <c:pt idx="797">
                  <c:v>800</c:v>
                </c:pt>
                <c:pt idx="798">
                  <c:v>801</c:v>
                </c:pt>
                <c:pt idx="799">
                  <c:v>802</c:v>
                </c:pt>
                <c:pt idx="800">
                  <c:v>803</c:v>
                </c:pt>
                <c:pt idx="801">
                  <c:v>804</c:v>
                </c:pt>
                <c:pt idx="802">
                  <c:v>805</c:v>
                </c:pt>
                <c:pt idx="803">
                  <c:v>806</c:v>
                </c:pt>
                <c:pt idx="804">
                  <c:v>807</c:v>
                </c:pt>
                <c:pt idx="805">
                  <c:v>808</c:v>
                </c:pt>
                <c:pt idx="806">
                  <c:v>809</c:v>
                </c:pt>
                <c:pt idx="807">
                  <c:v>810</c:v>
                </c:pt>
                <c:pt idx="808">
                  <c:v>811</c:v>
                </c:pt>
                <c:pt idx="809">
                  <c:v>812</c:v>
                </c:pt>
                <c:pt idx="810">
                  <c:v>813</c:v>
                </c:pt>
                <c:pt idx="811">
                  <c:v>814</c:v>
                </c:pt>
                <c:pt idx="812">
                  <c:v>815</c:v>
                </c:pt>
                <c:pt idx="813">
                  <c:v>816</c:v>
                </c:pt>
                <c:pt idx="814">
                  <c:v>817</c:v>
                </c:pt>
                <c:pt idx="815">
                  <c:v>818</c:v>
                </c:pt>
                <c:pt idx="816">
                  <c:v>819</c:v>
                </c:pt>
                <c:pt idx="817">
                  <c:v>820</c:v>
                </c:pt>
                <c:pt idx="818">
                  <c:v>821</c:v>
                </c:pt>
                <c:pt idx="819">
                  <c:v>822</c:v>
                </c:pt>
                <c:pt idx="820">
                  <c:v>823</c:v>
                </c:pt>
                <c:pt idx="821">
                  <c:v>824</c:v>
                </c:pt>
                <c:pt idx="822">
                  <c:v>825</c:v>
                </c:pt>
                <c:pt idx="823">
                  <c:v>826</c:v>
                </c:pt>
                <c:pt idx="824">
                  <c:v>827</c:v>
                </c:pt>
                <c:pt idx="825">
                  <c:v>828</c:v>
                </c:pt>
                <c:pt idx="826">
                  <c:v>829</c:v>
                </c:pt>
                <c:pt idx="827">
                  <c:v>830</c:v>
                </c:pt>
                <c:pt idx="828">
                  <c:v>831</c:v>
                </c:pt>
                <c:pt idx="829">
                  <c:v>832</c:v>
                </c:pt>
                <c:pt idx="830">
                  <c:v>833</c:v>
                </c:pt>
                <c:pt idx="831">
                  <c:v>834</c:v>
                </c:pt>
                <c:pt idx="832">
                  <c:v>835</c:v>
                </c:pt>
                <c:pt idx="833">
                  <c:v>836</c:v>
                </c:pt>
                <c:pt idx="834">
                  <c:v>837</c:v>
                </c:pt>
                <c:pt idx="835">
                  <c:v>838</c:v>
                </c:pt>
                <c:pt idx="836">
                  <c:v>839</c:v>
                </c:pt>
                <c:pt idx="837">
                  <c:v>840</c:v>
                </c:pt>
                <c:pt idx="838">
                  <c:v>841</c:v>
                </c:pt>
                <c:pt idx="839">
                  <c:v>842</c:v>
                </c:pt>
                <c:pt idx="840">
                  <c:v>843</c:v>
                </c:pt>
                <c:pt idx="841">
                  <c:v>844</c:v>
                </c:pt>
                <c:pt idx="842">
                  <c:v>845</c:v>
                </c:pt>
                <c:pt idx="843">
                  <c:v>846</c:v>
                </c:pt>
                <c:pt idx="844">
                  <c:v>847</c:v>
                </c:pt>
                <c:pt idx="845">
                  <c:v>848</c:v>
                </c:pt>
                <c:pt idx="846">
                  <c:v>849</c:v>
                </c:pt>
                <c:pt idx="847">
                  <c:v>850</c:v>
                </c:pt>
                <c:pt idx="848">
                  <c:v>851</c:v>
                </c:pt>
                <c:pt idx="849">
                  <c:v>852</c:v>
                </c:pt>
                <c:pt idx="850">
                  <c:v>853</c:v>
                </c:pt>
                <c:pt idx="851">
                  <c:v>854</c:v>
                </c:pt>
                <c:pt idx="852">
                  <c:v>855</c:v>
                </c:pt>
                <c:pt idx="853">
                  <c:v>856</c:v>
                </c:pt>
                <c:pt idx="854">
                  <c:v>857</c:v>
                </c:pt>
                <c:pt idx="855">
                  <c:v>858</c:v>
                </c:pt>
                <c:pt idx="856">
                  <c:v>859</c:v>
                </c:pt>
                <c:pt idx="857">
                  <c:v>860</c:v>
                </c:pt>
                <c:pt idx="858">
                  <c:v>861</c:v>
                </c:pt>
                <c:pt idx="859">
                  <c:v>862</c:v>
                </c:pt>
                <c:pt idx="860">
                  <c:v>863</c:v>
                </c:pt>
                <c:pt idx="861">
                  <c:v>864</c:v>
                </c:pt>
                <c:pt idx="862">
                  <c:v>865</c:v>
                </c:pt>
                <c:pt idx="863">
                  <c:v>866</c:v>
                </c:pt>
                <c:pt idx="864">
                  <c:v>867</c:v>
                </c:pt>
                <c:pt idx="865">
                  <c:v>868</c:v>
                </c:pt>
                <c:pt idx="866">
                  <c:v>869</c:v>
                </c:pt>
                <c:pt idx="867">
                  <c:v>870</c:v>
                </c:pt>
                <c:pt idx="868">
                  <c:v>871</c:v>
                </c:pt>
                <c:pt idx="869">
                  <c:v>872</c:v>
                </c:pt>
                <c:pt idx="870">
                  <c:v>873</c:v>
                </c:pt>
                <c:pt idx="871">
                  <c:v>874</c:v>
                </c:pt>
                <c:pt idx="872">
                  <c:v>875</c:v>
                </c:pt>
                <c:pt idx="873">
                  <c:v>876</c:v>
                </c:pt>
                <c:pt idx="874">
                  <c:v>877</c:v>
                </c:pt>
                <c:pt idx="875">
                  <c:v>878</c:v>
                </c:pt>
                <c:pt idx="876">
                  <c:v>879</c:v>
                </c:pt>
                <c:pt idx="877">
                  <c:v>880</c:v>
                </c:pt>
                <c:pt idx="878">
                  <c:v>881</c:v>
                </c:pt>
                <c:pt idx="879">
                  <c:v>882</c:v>
                </c:pt>
                <c:pt idx="880">
                  <c:v>883</c:v>
                </c:pt>
                <c:pt idx="881">
                  <c:v>884</c:v>
                </c:pt>
                <c:pt idx="882">
                  <c:v>885</c:v>
                </c:pt>
                <c:pt idx="883">
                  <c:v>886</c:v>
                </c:pt>
                <c:pt idx="884">
                  <c:v>887</c:v>
                </c:pt>
                <c:pt idx="885">
                  <c:v>888</c:v>
                </c:pt>
                <c:pt idx="886">
                  <c:v>889</c:v>
                </c:pt>
                <c:pt idx="887">
                  <c:v>890</c:v>
                </c:pt>
                <c:pt idx="888">
                  <c:v>891</c:v>
                </c:pt>
                <c:pt idx="889">
                  <c:v>892</c:v>
                </c:pt>
                <c:pt idx="890">
                  <c:v>893</c:v>
                </c:pt>
                <c:pt idx="891">
                  <c:v>894</c:v>
                </c:pt>
                <c:pt idx="892">
                  <c:v>895</c:v>
                </c:pt>
                <c:pt idx="893">
                  <c:v>896</c:v>
                </c:pt>
                <c:pt idx="894">
                  <c:v>897</c:v>
                </c:pt>
                <c:pt idx="895">
                  <c:v>898</c:v>
                </c:pt>
                <c:pt idx="896">
                  <c:v>899</c:v>
                </c:pt>
                <c:pt idx="897">
                  <c:v>900</c:v>
                </c:pt>
                <c:pt idx="898">
                  <c:v>901</c:v>
                </c:pt>
                <c:pt idx="899">
                  <c:v>902</c:v>
                </c:pt>
                <c:pt idx="900">
                  <c:v>903</c:v>
                </c:pt>
                <c:pt idx="901">
                  <c:v>904</c:v>
                </c:pt>
                <c:pt idx="902">
                  <c:v>905</c:v>
                </c:pt>
                <c:pt idx="903">
                  <c:v>906</c:v>
                </c:pt>
                <c:pt idx="904">
                  <c:v>907</c:v>
                </c:pt>
                <c:pt idx="905">
                  <c:v>908</c:v>
                </c:pt>
                <c:pt idx="906">
                  <c:v>909</c:v>
                </c:pt>
                <c:pt idx="907">
                  <c:v>910</c:v>
                </c:pt>
                <c:pt idx="908">
                  <c:v>911</c:v>
                </c:pt>
                <c:pt idx="909">
                  <c:v>912</c:v>
                </c:pt>
                <c:pt idx="910">
                  <c:v>913</c:v>
                </c:pt>
                <c:pt idx="911">
                  <c:v>914</c:v>
                </c:pt>
                <c:pt idx="912">
                  <c:v>915</c:v>
                </c:pt>
                <c:pt idx="913">
                  <c:v>916</c:v>
                </c:pt>
                <c:pt idx="914">
                  <c:v>917</c:v>
                </c:pt>
                <c:pt idx="915">
                  <c:v>918</c:v>
                </c:pt>
                <c:pt idx="916">
                  <c:v>919</c:v>
                </c:pt>
                <c:pt idx="917">
                  <c:v>920</c:v>
                </c:pt>
                <c:pt idx="918">
                  <c:v>921</c:v>
                </c:pt>
                <c:pt idx="919">
                  <c:v>922</c:v>
                </c:pt>
                <c:pt idx="920">
                  <c:v>923</c:v>
                </c:pt>
                <c:pt idx="921">
                  <c:v>924</c:v>
                </c:pt>
                <c:pt idx="922">
                  <c:v>925</c:v>
                </c:pt>
                <c:pt idx="923">
                  <c:v>926</c:v>
                </c:pt>
                <c:pt idx="924">
                  <c:v>927</c:v>
                </c:pt>
                <c:pt idx="925">
                  <c:v>928</c:v>
                </c:pt>
                <c:pt idx="926">
                  <c:v>929</c:v>
                </c:pt>
                <c:pt idx="927">
                  <c:v>930</c:v>
                </c:pt>
                <c:pt idx="928">
                  <c:v>931</c:v>
                </c:pt>
                <c:pt idx="929">
                  <c:v>932</c:v>
                </c:pt>
                <c:pt idx="930">
                  <c:v>933</c:v>
                </c:pt>
                <c:pt idx="931">
                  <c:v>934</c:v>
                </c:pt>
                <c:pt idx="932">
                  <c:v>935</c:v>
                </c:pt>
                <c:pt idx="933">
                  <c:v>936</c:v>
                </c:pt>
                <c:pt idx="934">
                  <c:v>937</c:v>
                </c:pt>
                <c:pt idx="935">
                  <c:v>938</c:v>
                </c:pt>
                <c:pt idx="936">
                  <c:v>939</c:v>
                </c:pt>
                <c:pt idx="937">
                  <c:v>940</c:v>
                </c:pt>
                <c:pt idx="938">
                  <c:v>941</c:v>
                </c:pt>
                <c:pt idx="939">
                  <c:v>942</c:v>
                </c:pt>
                <c:pt idx="940">
                  <c:v>943</c:v>
                </c:pt>
                <c:pt idx="941">
                  <c:v>944</c:v>
                </c:pt>
                <c:pt idx="942">
                  <c:v>945</c:v>
                </c:pt>
                <c:pt idx="943">
                  <c:v>946</c:v>
                </c:pt>
                <c:pt idx="944">
                  <c:v>947</c:v>
                </c:pt>
                <c:pt idx="945">
                  <c:v>948</c:v>
                </c:pt>
                <c:pt idx="946">
                  <c:v>949</c:v>
                </c:pt>
                <c:pt idx="947">
                  <c:v>950</c:v>
                </c:pt>
                <c:pt idx="948">
                  <c:v>951</c:v>
                </c:pt>
                <c:pt idx="949">
                  <c:v>952</c:v>
                </c:pt>
                <c:pt idx="950">
                  <c:v>953</c:v>
                </c:pt>
                <c:pt idx="951">
                  <c:v>954</c:v>
                </c:pt>
                <c:pt idx="952">
                  <c:v>955</c:v>
                </c:pt>
                <c:pt idx="953">
                  <c:v>956</c:v>
                </c:pt>
                <c:pt idx="954">
                  <c:v>957</c:v>
                </c:pt>
                <c:pt idx="955">
                  <c:v>958</c:v>
                </c:pt>
                <c:pt idx="956">
                  <c:v>959</c:v>
                </c:pt>
                <c:pt idx="957">
                  <c:v>960</c:v>
                </c:pt>
                <c:pt idx="958">
                  <c:v>961</c:v>
                </c:pt>
                <c:pt idx="959">
                  <c:v>962</c:v>
                </c:pt>
                <c:pt idx="960">
                  <c:v>963</c:v>
                </c:pt>
                <c:pt idx="961">
                  <c:v>964</c:v>
                </c:pt>
                <c:pt idx="962">
                  <c:v>965</c:v>
                </c:pt>
                <c:pt idx="963">
                  <c:v>966</c:v>
                </c:pt>
                <c:pt idx="964">
                  <c:v>967</c:v>
                </c:pt>
                <c:pt idx="965">
                  <c:v>968</c:v>
                </c:pt>
                <c:pt idx="966">
                  <c:v>969</c:v>
                </c:pt>
                <c:pt idx="967">
                  <c:v>970</c:v>
                </c:pt>
                <c:pt idx="968">
                  <c:v>971</c:v>
                </c:pt>
                <c:pt idx="969">
                  <c:v>972</c:v>
                </c:pt>
                <c:pt idx="970">
                  <c:v>973</c:v>
                </c:pt>
                <c:pt idx="971">
                  <c:v>974</c:v>
                </c:pt>
                <c:pt idx="972">
                  <c:v>975</c:v>
                </c:pt>
                <c:pt idx="973">
                  <c:v>976</c:v>
                </c:pt>
                <c:pt idx="974">
                  <c:v>977</c:v>
                </c:pt>
                <c:pt idx="975">
                  <c:v>978</c:v>
                </c:pt>
                <c:pt idx="976">
                  <c:v>979</c:v>
                </c:pt>
                <c:pt idx="977">
                  <c:v>980</c:v>
                </c:pt>
                <c:pt idx="978">
                  <c:v>981</c:v>
                </c:pt>
                <c:pt idx="979">
                  <c:v>982</c:v>
                </c:pt>
                <c:pt idx="980">
                  <c:v>983</c:v>
                </c:pt>
                <c:pt idx="981">
                  <c:v>984</c:v>
                </c:pt>
                <c:pt idx="982">
                  <c:v>985</c:v>
                </c:pt>
                <c:pt idx="983">
                  <c:v>986</c:v>
                </c:pt>
                <c:pt idx="984">
                  <c:v>987</c:v>
                </c:pt>
                <c:pt idx="985">
                  <c:v>988</c:v>
                </c:pt>
                <c:pt idx="986">
                  <c:v>989</c:v>
                </c:pt>
                <c:pt idx="987">
                  <c:v>990</c:v>
                </c:pt>
                <c:pt idx="988">
                  <c:v>991</c:v>
                </c:pt>
                <c:pt idx="989">
                  <c:v>992</c:v>
                </c:pt>
                <c:pt idx="990">
                  <c:v>993</c:v>
                </c:pt>
                <c:pt idx="991">
                  <c:v>994</c:v>
                </c:pt>
                <c:pt idx="992">
                  <c:v>995</c:v>
                </c:pt>
                <c:pt idx="993">
                  <c:v>996</c:v>
                </c:pt>
                <c:pt idx="994">
                  <c:v>997</c:v>
                </c:pt>
                <c:pt idx="995">
                  <c:v>998</c:v>
                </c:pt>
                <c:pt idx="996">
                  <c:v>999</c:v>
                </c:pt>
                <c:pt idx="997">
                  <c:v>1000</c:v>
                </c:pt>
              </c:numCache>
            </c:numRef>
          </c:xVal>
          <c:yVal>
            <c:numRef>
              <c:f>[UCB1簡易検証.xlsx]Sheet1!$B$5:$B$1002</c:f>
              <c:numCache>
                <c:formatCode>General</c:formatCode>
                <c:ptCount val="998"/>
                <c:pt idx="0">
                  <c:v>1.4823038073675112</c:v>
                </c:pt>
                <c:pt idx="1">
                  <c:v>1.6651092223153954</c:v>
                </c:pt>
                <c:pt idx="2">
                  <c:v>1.7941225779941015</c:v>
                </c:pt>
                <c:pt idx="3">
                  <c:v>1.8930184728248454</c:v>
                </c:pt>
                <c:pt idx="4">
                  <c:v>1.9727697022487511</c:v>
                </c:pt>
                <c:pt idx="5">
                  <c:v>2.0393339803376178</c:v>
                </c:pt>
                <c:pt idx="6">
                  <c:v>1.4823038073675112</c:v>
                </c:pt>
                <c:pt idx="7">
                  <c:v>1.2389740629499462</c:v>
                </c:pt>
                <c:pt idx="8">
                  <c:v>1.264356298094903</c:v>
                </c:pt>
                <c:pt idx="9">
                  <c:v>1.2870914626365915</c:v>
                </c:pt>
                <c:pt idx="10">
                  <c:v>1.3076567738927869</c:v>
                </c:pt>
                <c:pt idx="11">
                  <c:v>1.3264130401488214</c:v>
                </c:pt>
                <c:pt idx="12">
                  <c:v>1.3436393864183971</c:v>
                </c:pt>
                <c:pt idx="13">
                  <c:v>1.3595559868917453</c:v>
                </c:pt>
                <c:pt idx="14">
                  <c:v>1.3743394398901159</c:v>
                </c:pt>
                <c:pt idx="15">
                  <c:v>1.388133460897802</c:v>
                </c:pt>
                <c:pt idx="16">
                  <c:v>1.4010565011605682</c:v>
                </c:pt>
                <c:pt idx="17">
                  <c:v>1.4132072916016227</c:v>
                </c:pt>
                <c:pt idx="18">
                  <c:v>1.4246689528269185</c:v>
                </c:pt>
                <c:pt idx="19">
                  <c:v>1.4355120929151186</c:v>
                </c:pt>
                <c:pt idx="20">
                  <c:v>1.4457971770916209</c:v>
                </c:pt>
                <c:pt idx="21">
                  <c:v>1.4555763647316127</c:v>
                </c:pt>
                <c:pt idx="22">
                  <c:v>1.4648949506974214</c:v>
                </c:pt>
                <c:pt idx="23">
                  <c:v>1.4737925086934687</c:v>
                </c:pt>
                <c:pt idx="24">
                  <c:v>1.4823038073675112</c:v>
                </c:pt>
                <c:pt idx="25">
                  <c:v>1.4904595510949421</c:v>
                </c:pt>
                <c:pt idx="26">
                  <c:v>1.4982869840780335</c:v>
                </c:pt>
                <c:pt idx="27">
                  <c:v>1.5058103868376336</c:v>
                </c:pt>
                <c:pt idx="28">
                  <c:v>1.5130514872237817</c:v>
                </c:pt>
                <c:pt idx="29">
                  <c:v>1.5200298029533776</c:v>
                </c:pt>
                <c:pt idx="30">
                  <c:v>1.3222154819594423</c:v>
                </c:pt>
                <c:pt idx="31">
                  <c:v>1.1876633402805967</c:v>
                </c:pt>
                <c:pt idx="32">
                  <c:v>1.1925347896794312</c:v>
                </c:pt>
                <c:pt idx="33">
                  <c:v>1.1972500053800141</c:v>
                </c:pt>
                <c:pt idx="34">
                  <c:v>1.2018182745563863</c:v>
                </c:pt>
                <c:pt idx="35">
                  <c:v>1.2062480938391382</c:v>
                </c:pt>
                <c:pt idx="36">
                  <c:v>1.2105472557698267</c:v>
                </c:pt>
                <c:pt idx="37">
                  <c:v>1.2147229238166104</c:v>
                </c:pt>
                <c:pt idx="38">
                  <c:v>1.2187816977136321</c:v>
                </c:pt>
                <c:pt idx="39">
                  <c:v>1.2227296705786392</c:v>
                </c:pt>
                <c:pt idx="40">
                  <c:v>1.2265724790151722</c:v>
                </c:pt>
                <c:pt idx="41">
                  <c:v>1.2303153472046524</c:v>
                </c:pt>
                <c:pt idx="42">
                  <c:v>1.2339631258299932</c:v>
                </c:pt>
                <c:pt idx="43">
                  <c:v>1.2375203265383716</c:v>
                </c:pt>
                <c:pt idx="44">
                  <c:v>1.2409911525405906</c:v>
                </c:pt>
                <c:pt idx="45">
                  <c:v>1.2443795258534096</c:v>
                </c:pt>
                <c:pt idx="46">
                  <c:v>1.2476891116156503</c:v>
                </c:pt>
                <c:pt idx="47">
                  <c:v>1.250923339845915</c:v>
                </c:pt>
                <c:pt idx="48">
                  <c:v>1.2540854249570601</c:v>
                </c:pt>
                <c:pt idx="49">
                  <c:v>1.2571783832983174</c:v>
                </c:pt>
                <c:pt idx="50">
                  <c:v>1.2602050489586403</c:v>
                </c:pt>
                <c:pt idx="51">
                  <c:v>1.2631680880333027</c:v>
                </c:pt>
                <c:pt idx="52">
                  <c:v>1.2660700115289787</c:v>
                </c:pt>
                <c:pt idx="53">
                  <c:v>1.2689131870597214</c:v>
                </c:pt>
                <c:pt idx="54">
                  <c:v>1.2716998494667757</c:v>
                </c:pt>
                <c:pt idx="55">
                  <c:v>1.2744321104784544</c:v>
                </c:pt>
                <c:pt idx="56">
                  <c:v>1.2771119675119671</c:v>
                </c:pt>
                <c:pt idx="57">
                  <c:v>1.2797413117067216</c:v>
                </c:pt>
                <c:pt idx="58">
                  <c:v>1.2823219352679438</c:v>
                </c:pt>
                <c:pt idx="59">
                  <c:v>1.2848555381902032</c:v>
                </c:pt>
                <c:pt idx="60">
                  <c:v>1.2873437344224008</c:v>
                </c:pt>
                <c:pt idx="61">
                  <c:v>1.2897880575287819</c:v>
                </c:pt>
                <c:pt idx="62">
                  <c:v>1.2921899658944325</c:v>
                </c:pt>
                <c:pt idx="63">
                  <c:v>1.2945508475183856</c:v>
                </c:pt>
                <c:pt idx="64">
                  <c:v>1.2968720244327836</c:v>
                </c:pt>
                <c:pt idx="65">
                  <c:v>1.2991547567824409</c:v>
                </c:pt>
                <c:pt idx="66">
                  <c:v>1.301400246595529</c:v>
                </c:pt>
                <c:pt idx="67">
                  <c:v>1.3036096412729326</c:v>
                </c:pt>
                <c:pt idx="68">
                  <c:v>1.3057840368209921</c:v>
                </c:pt>
                <c:pt idx="69">
                  <c:v>1.3079244808498778</c:v>
                </c:pt>
                <c:pt idx="70">
                  <c:v>1.310031975357608</c:v>
                </c:pt>
                <c:pt idx="71">
                  <c:v>1.3121074793177836</c:v>
                </c:pt>
                <c:pt idx="72">
                  <c:v>1.3141519110873461</c:v>
                </c:pt>
                <c:pt idx="73">
                  <c:v>1.316166150649124</c:v>
                </c:pt>
                <c:pt idx="74">
                  <c:v>1.3181510417025333</c:v>
                </c:pt>
                <c:pt idx="75">
                  <c:v>1.3201073936145638</c:v>
                </c:pt>
                <c:pt idx="76">
                  <c:v>1.3220359832420632</c:v>
                </c:pt>
                <c:pt idx="77">
                  <c:v>1.3239375566353393</c:v>
                </c:pt>
                <c:pt idx="78">
                  <c:v>1.3258128306322035</c:v>
                </c:pt>
                <c:pt idx="79">
                  <c:v>1.3276624943507673</c:v>
                </c:pt>
                <c:pt idx="80">
                  <c:v>1.3294872105885935</c:v>
                </c:pt>
                <c:pt idx="81">
                  <c:v>1.3312876171351273</c:v>
                </c:pt>
                <c:pt idx="82">
                  <c:v>1.333064328003764</c:v>
                </c:pt>
                <c:pt idx="83">
                  <c:v>1.3348179345893592</c:v>
                </c:pt>
                <c:pt idx="84">
                  <c:v>1.3365490067565176</c:v>
                </c:pt>
                <c:pt idx="85">
                  <c:v>1.221656909621547</c:v>
                </c:pt>
                <c:pt idx="86">
                  <c:v>1.1324608312030853</c:v>
                </c:pt>
                <c:pt idx="87">
                  <c:v>1.1338694394896827</c:v>
                </c:pt>
                <c:pt idx="88">
                  <c:v>1.1352607638168233</c:v>
                </c:pt>
                <c:pt idx="89">
                  <c:v>1.1366352068463228</c:v>
                </c:pt>
                <c:pt idx="90">
                  <c:v>1.1379931575432323</c:v>
                </c:pt>
                <c:pt idx="91">
                  <c:v>1.1393349917849953</c:v>
                </c:pt>
                <c:pt idx="92">
                  <c:v>1.1406610729372859</c:v>
                </c:pt>
                <c:pt idx="93">
                  <c:v>1.1419717523986854</c:v>
                </c:pt>
                <c:pt idx="94">
                  <c:v>1.1432673701161926</c:v>
                </c:pt>
                <c:pt idx="95">
                  <c:v>1.1445482550734118</c:v>
                </c:pt>
                <c:pt idx="96">
                  <c:v>1.1458147257531386</c:v>
                </c:pt>
                <c:pt idx="97">
                  <c:v>1.1470670905759226</c:v>
                </c:pt>
                <c:pt idx="98">
                  <c:v>1.1483056483160943</c:v>
                </c:pt>
                <c:pt idx="99">
                  <c:v>1.1495306884966168</c:v>
                </c:pt>
                <c:pt idx="100">
                  <c:v>1.1507424917640456</c:v>
                </c:pt>
                <c:pt idx="101">
                  <c:v>1.151941330244777</c:v>
                </c:pt>
                <c:pt idx="102">
                  <c:v>1.1531274678836958</c:v>
                </c:pt>
                <c:pt idx="103">
                  <c:v>1.1543011607662468</c:v>
                </c:pt>
                <c:pt idx="104">
                  <c:v>1.1554626574248956</c:v>
                </c:pt>
                <c:pt idx="105">
                  <c:v>1.1566121991308707</c:v>
                </c:pt>
                <c:pt idx="106">
                  <c:v>1.1577500201720261</c:v>
                </c:pt>
                <c:pt idx="107">
                  <c:v>1.1588763481176085</c:v>
                </c:pt>
                <c:pt idx="108">
                  <c:v>1.1599914040706549</c:v>
                </c:pt>
                <c:pt idx="109">
                  <c:v>1.1610954029087106</c:v>
                </c:pt>
                <c:pt idx="110">
                  <c:v>1.1621885535135044</c:v>
                </c:pt>
                <c:pt idx="111">
                  <c:v>1.1632710589901829</c:v>
                </c:pt>
                <c:pt idx="112">
                  <c:v>1.1643431168766669</c:v>
                </c:pt>
                <c:pt idx="113">
                  <c:v>1.1654049193436544</c:v>
                </c:pt>
                <c:pt idx="114">
                  <c:v>1.1664566533857701</c:v>
                </c:pt>
                <c:pt idx="115">
                  <c:v>1.1674985010043195</c:v>
                </c:pt>
                <c:pt idx="116">
                  <c:v>1.1685306393820929</c:v>
                </c:pt>
                <c:pt idx="117">
                  <c:v>1.1695532410506215</c:v>
                </c:pt>
                <c:pt idx="118">
                  <c:v>1.1705664740502768</c:v>
                </c:pt>
                <c:pt idx="119">
                  <c:v>1.1715705020835745</c:v>
                </c:pt>
                <c:pt idx="120">
                  <c:v>1.1725654846620255</c:v>
                </c:pt>
                <c:pt idx="121">
                  <c:v>1.1735515772468554</c:v>
                </c:pt>
                <c:pt idx="122">
                  <c:v>1.1745289313838976</c:v>
                </c:pt>
                <c:pt idx="123">
                  <c:v>1.1754976948329441</c:v>
                </c:pt>
                <c:pt idx="124">
                  <c:v>1.1764580116918255</c:v>
                </c:pt>
                <c:pt idx="125">
                  <c:v>1.1774100225154747</c:v>
                </c:pt>
                <c:pt idx="126">
                  <c:v>1.1783538644302147</c:v>
                </c:pt>
                <c:pt idx="127">
                  <c:v>1.1792896712434968</c:v>
                </c:pt>
                <c:pt idx="128">
                  <c:v>1.1802175735493072</c:v>
                </c:pt>
                <c:pt idx="129">
                  <c:v>1.1811376988294404</c:v>
                </c:pt>
                <c:pt idx="130">
                  <c:v>1.1820501715508349</c:v>
                </c:pt>
                <c:pt idx="131">
                  <c:v>1.1829551132591527</c:v>
                </c:pt>
                <c:pt idx="132">
                  <c:v>1.1838526426687728</c:v>
                </c:pt>
                <c:pt idx="133">
                  <c:v>1.1847428757493637</c:v>
                </c:pt>
                <c:pt idx="134">
                  <c:v>1.1856259258091875</c:v>
                </c:pt>
                <c:pt idx="135">
                  <c:v>1.1865019035752842</c:v>
                </c:pt>
                <c:pt idx="136">
                  <c:v>1.1873709172706721</c:v>
                </c:pt>
                <c:pt idx="137">
                  <c:v>1.1882330726887</c:v>
                </c:pt>
                <c:pt idx="138">
                  <c:v>1.1890884732646707</c:v>
                </c:pt>
                <c:pt idx="139">
                  <c:v>1.189937220144859</c:v>
                </c:pt>
                <c:pt idx="140">
                  <c:v>1.1907794122530369</c:v>
                </c:pt>
                <c:pt idx="141">
                  <c:v>1.1916151463546083</c:v>
                </c:pt>
                <c:pt idx="142">
                  <c:v>1.1924445171184603</c:v>
                </c:pt>
                <c:pt idx="143">
                  <c:v>1.1932676171766254</c:v>
                </c:pt>
                <c:pt idx="144">
                  <c:v>1.1940845371818454</c:v>
                </c:pt>
                <c:pt idx="145">
                  <c:v>1.1948953658631267</c:v>
                </c:pt>
                <c:pt idx="146">
                  <c:v>1.1957001900793716</c:v>
                </c:pt>
                <c:pt idx="147">
                  <c:v>1.1964990948711585</c:v>
                </c:pt>
                <c:pt idx="148">
                  <c:v>1.1972921635107547</c:v>
                </c:pt>
                <c:pt idx="149">
                  <c:v>1.1980794775504284</c:v>
                </c:pt>
                <c:pt idx="150">
                  <c:v>1.1988611168691292</c:v>
                </c:pt>
                <c:pt idx="151">
                  <c:v>1.1996371597176052</c:v>
                </c:pt>
                <c:pt idx="152">
                  <c:v>1.2004076827620149</c:v>
                </c:pt>
                <c:pt idx="153">
                  <c:v>1.2011727611260989</c:v>
                </c:pt>
                <c:pt idx="154">
                  <c:v>1.2019324684319601</c:v>
                </c:pt>
                <c:pt idx="155">
                  <c:v>1.2026868768395167</c:v>
                </c:pt>
                <c:pt idx="156">
                  <c:v>1.2034360570846689</c:v>
                </c:pt>
                <c:pt idx="157">
                  <c:v>1.2041800785162404</c:v>
                </c:pt>
                <c:pt idx="158">
                  <c:v>1.2049190091317299</c:v>
                </c:pt>
                <c:pt idx="159">
                  <c:v>1.2056529156119262</c:v>
                </c:pt>
                <c:pt idx="160">
                  <c:v>1.2063818633544288</c:v>
                </c:pt>
                <c:pt idx="161">
                  <c:v>1.2071059165061104</c:v>
                </c:pt>
                <c:pt idx="162">
                  <c:v>1.2078251379945668</c:v>
                </c:pt>
                <c:pt idx="163">
                  <c:v>1.2085395895585882</c:v>
                </c:pt>
                <c:pt idx="164">
                  <c:v>1.2092493317776889</c:v>
                </c:pt>
                <c:pt idx="165">
                  <c:v>1.2099544241007307</c:v>
                </c:pt>
                <c:pt idx="166">
                  <c:v>1.2106549248736727</c:v>
                </c:pt>
                <c:pt idx="167">
                  <c:v>1.2113508913664779</c:v>
                </c:pt>
                <c:pt idx="168">
                  <c:v>1.2120423797992097</c:v>
                </c:pt>
                <c:pt idx="169">
                  <c:v>1.2127294453673443</c:v>
                </c:pt>
                <c:pt idx="170">
                  <c:v>1.2134121422663304</c:v>
                </c:pt>
                <c:pt idx="171">
                  <c:v>1.2140905237154187</c:v>
                </c:pt>
                <c:pt idx="172">
                  <c:v>1.2147646419807907</c:v>
                </c:pt>
                <c:pt idx="173">
                  <c:v>1.2154345483980089</c:v>
                </c:pt>
                <c:pt idx="174">
                  <c:v>1.2161002933938148</c:v>
                </c:pt>
                <c:pt idx="175">
                  <c:v>1.2167619265072929</c:v>
                </c:pt>
                <c:pt idx="176">
                  <c:v>1.2174194964104261</c:v>
                </c:pt>
                <c:pt idx="177">
                  <c:v>1.2180730509280644</c:v>
                </c:pt>
                <c:pt idx="178">
                  <c:v>1.218722637057321</c:v>
                </c:pt>
                <c:pt idx="179">
                  <c:v>1.2193683009864218</c:v>
                </c:pt>
                <c:pt idx="180">
                  <c:v>1.220010088113024</c:v>
                </c:pt>
                <c:pt idx="181">
                  <c:v>1.2206480430620199</c:v>
                </c:pt>
                <c:pt idx="182">
                  <c:v>1.2212822097028451</c:v>
                </c:pt>
                <c:pt idx="183">
                  <c:v>1.2219126311663089</c:v>
                </c:pt>
                <c:pt idx="184">
                  <c:v>1.2225393498609578</c:v>
                </c:pt>
                <c:pt idx="185">
                  <c:v>1.2231624074889937</c:v>
                </c:pt>
                <c:pt idx="186">
                  <c:v>1.2237818450617557</c:v>
                </c:pt>
                <c:pt idx="187">
                  <c:v>1.2243977029147826</c:v>
                </c:pt>
                <c:pt idx="188">
                  <c:v>1.2250100207224697</c:v>
                </c:pt>
                <c:pt idx="189">
                  <c:v>1.225618837512332</c:v>
                </c:pt>
                <c:pt idx="190">
                  <c:v>1.2262241916788865</c:v>
                </c:pt>
                <c:pt idx="191">
                  <c:v>1.2268261209971651</c:v>
                </c:pt>
                <c:pt idx="192">
                  <c:v>1.2274246626358722</c:v>
                </c:pt>
                <c:pt idx="193">
                  <c:v>1.2280198531701951</c:v>
                </c:pt>
                <c:pt idx="194">
                  <c:v>1.2286117285942801</c:v>
                </c:pt>
                <c:pt idx="195">
                  <c:v>1.2292003243333838</c:v>
                </c:pt>
                <c:pt idx="196">
                  <c:v>1.2297856752557093</c:v>
                </c:pt>
                <c:pt idx="197">
                  <c:v>1.230367815683939</c:v>
                </c:pt>
                <c:pt idx="198">
                  <c:v>1.2309467794064715</c:v>
                </c:pt>
                <c:pt idx="199">
                  <c:v>1.2315225996883701</c:v>
                </c:pt>
                <c:pt idx="200">
                  <c:v>1.2320953092820361</c:v>
                </c:pt>
                <c:pt idx="201">
                  <c:v>1.232664940437612</c:v>
                </c:pt>
                <c:pt idx="202">
                  <c:v>1.2332315249131225</c:v>
                </c:pt>
                <c:pt idx="203">
                  <c:v>1.2337950939843618</c:v>
                </c:pt>
                <c:pt idx="204">
                  <c:v>1.1546340105489454</c:v>
                </c:pt>
                <c:pt idx="205">
                  <c:v>1.0890911684826756</c:v>
                </c:pt>
                <c:pt idx="206">
                  <c:v>1.0895803730452902</c:v>
                </c:pt>
                <c:pt idx="207">
                  <c:v>1.0900670245160227</c:v>
                </c:pt>
                <c:pt idx="208">
                  <c:v>1.0905511484745345</c:v>
                </c:pt>
                <c:pt idx="209">
                  <c:v>1.0910327701231843</c:v>
                </c:pt>
                <c:pt idx="210">
                  <c:v>1.0915119142943603</c:v>
                </c:pt>
                <c:pt idx="211">
                  <c:v>1.0919886054576304</c:v>
                </c:pt>
                <c:pt idx="212">
                  <c:v>1.0924628677267263</c:v>
                </c:pt>
                <c:pt idx="213">
                  <c:v>1.0929347248663588</c:v>
                </c:pt>
                <c:pt idx="214">
                  <c:v>1.0934042002988709</c:v>
                </c:pt>
                <c:pt idx="215">
                  <c:v>1.0938713171107355</c:v>
                </c:pt>
                <c:pt idx="216">
                  <c:v>1.0943360980588999</c:v>
                </c:pt>
                <c:pt idx="217">
                  <c:v>1.0947985655769803</c:v>
                </c:pt>
                <c:pt idx="218">
                  <c:v>1.0952587417813151</c:v>
                </c:pt>
                <c:pt idx="219">
                  <c:v>1.095716648476875</c:v>
                </c:pt>
                <c:pt idx="220">
                  <c:v>1.0961723071630378</c:v>
                </c:pt>
                <c:pt idx="221">
                  <c:v>1.0966257390392322</c:v>
                </c:pt>
                <c:pt idx="222">
                  <c:v>1.097076965010449</c:v>
                </c:pt>
                <c:pt idx="223">
                  <c:v>1.0975260056926301</c:v>
                </c:pt>
                <c:pt idx="224">
                  <c:v>1.0979728814179339</c:v>
                </c:pt>
                <c:pt idx="225">
                  <c:v>1.0984176122398823</c:v>
                </c:pt>
                <c:pt idx="226">
                  <c:v>1.0988602179383913</c:v>
                </c:pt>
                <c:pt idx="227">
                  <c:v>1.0993007180246901</c:v>
                </c:pt>
                <c:pt idx="228">
                  <c:v>1.09973913174613</c:v>
                </c:pt>
                <c:pt idx="229">
                  <c:v>1.1001754780908877</c:v>
                </c:pt>
                <c:pt idx="230">
                  <c:v>1.1006097757925628</c:v>
                </c:pt>
                <c:pt idx="231">
                  <c:v>1.1010420433346768</c:v>
                </c:pt>
                <c:pt idx="232">
                  <c:v>1.1014722989550707</c:v>
                </c:pt>
                <c:pt idx="233">
                  <c:v>1.1019005606502099</c:v>
                </c:pt>
                <c:pt idx="234">
                  <c:v>1.1023268461793929</c:v>
                </c:pt>
                <c:pt idx="235">
                  <c:v>1.1027511730688715</c:v>
                </c:pt>
                <c:pt idx="236">
                  <c:v>1.1031735586158802</c:v>
                </c:pt>
                <c:pt idx="237">
                  <c:v>1.1035940198925802</c:v>
                </c:pt>
                <c:pt idx="238">
                  <c:v>1.1040125737499202</c:v>
                </c:pt>
                <c:pt idx="239">
                  <c:v>1.1044292368214137</c:v>
                </c:pt>
                <c:pt idx="240">
                  <c:v>1.1048440255268361</c:v>
                </c:pt>
                <c:pt idx="241">
                  <c:v>1.1052569560758463</c:v>
                </c:pt>
                <c:pt idx="242">
                  <c:v>1.105668044471529</c:v>
                </c:pt>
                <c:pt idx="243">
                  <c:v>1.1060773065138663</c:v>
                </c:pt>
                <c:pt idx="244">
                  <c:v>1.1064847578031347</c:v>
                </c:pt>
                <c:pt idx="245">
                  <c:v>1.1068904137432318</c:v>
                </c:pt>
                <c:pt idx="246">
                  <c:v>1.1072942895449356</c:v>
                </c:pt>
                <c:pt idx="247">
                  <c:v>1.1076964002290968</c:v>
                </c:pt>
                <c:pt idx="248">
                  <c:v>1.1080967606297629</c:v>
                </c:pt>
                <c:pt idx="249">
                  <c:v>1.1084953853972432</c:v>
                </c:pt>
                <c:pt idx="250">
                  <c:v>1.1088922890011075</c:v>
                </c:pt>
                <c:pt idx="251">
                  <c:v>1.1092874857331256</c:v>
                </c:pt>
                <c:pt idx="252">
                  <c:v>1.1096809897101485</c:v>
                </c:pt>
                <c:pt idx="253">
                  <c:v>1.1100728148769303</c:v>
                </c:pt>
                <c:pt idx="254">
                  <c:v>1.1104629750088943</c:v>
                </c:pt>
                <c:pt idx="255">
                  <c:v>1.110851483714844</c:v>
                </c:pt>
                <c:pt idx="256">
                  <c:v>1.11123835443962</c:v>
                </c:pt>
                <c:pt idx="257">
                  <c:v>1.1116236004667055</c:v>
                </c:pt>
                <c:pt idx="258">
                  <c:v>1.1120072349207779</c:v>
                </c:pt>
                <c:pt idx="259">
                  <c:v>1.1123892707702139</c:v>
                </c:pt>
                <c:pt idx="260">
                  <c:v>1.1127697208295428</c:v>
                </c:pt>
                <c:pt idx="261">
                  <c:v>1.1131485977618538</c:v>
                </c:pt>
                <c:pt idx="262">
                  <c:v>1.1135259140811549</c:v>
                </c:pt>
                <c:pt idx="263">
                  <c:v>1.1139016821546883</c:v>
                </c:pt>
                <c:pt idx="264">
                  <c:v>1.1142759142051994</c:v>
                </c:pt>
                <c:pt idx="265">
                  <c:v>1.1146486223131642</c:v>
                </c:pt>
                <c:pt idx="266">
                  <c:v>1.1150198184189712</c:v>
                </c:pt>
                <c:pt idx="267">
                  <c:v>1.1153895143250656</c:v>
                </c:pt>
                <c:pt idx="268">
                  <c:v>1.1157577216980497</c:v>
                </c:pt>
                <c:pt idx="269">
                  <c:v>1.1161244520707454</c:v>
                </c:pt>
                <c:pt idx="270">
                  <c:v>1.1164897168442172</c:v>
                </c:pt>
                <c:pt idx="271">
                  <c:v>1.1168535272897566</c:v>
                </c:pt>
                <c:pt idx="272">
                  <c:v>1.1172158945508321</c:v>
                </c:pt>
                <c:pt idx="273">
                  <c:v>1.1175768296449988</c:v>
                </c:pt>
                <c:pt idx="274">
                  <c:v>1.1179363434657765</c:v>
                </c:pt>
                <c:pt idx="275">
                  <c:v>1.1182944467844909</c:v>
                </c:pt>
                <c:pt idx="276">
                  <c:v>1.1186511502520808</c:v>
                </c:pt>
                <c:pt idx="277">
                  <c:v>1.1190064644008739</c:v>
                </c:pt>
                <c:pt idx="278">
                  <c:v>1.1193603996463284</c:v>
                </c:pt>
                <c:pt idx="279">
                  <c:v>1.1197129662887433</c:v>
                </c:pt>
                <c:pt idx="280">
                  <c:v>1.1200641745149384</c:v>
                </c:pt>
                <c:pt idx="281">
                  <c:v>1.1204140343999034</c:v>
                </c:pt>
                <c:pt idx="282">
                  <c:v>1.1207625559084167</c:v>
                </c:pt>
                <c:pt idx="283">
                  <c:v>1.1211097488966359</c:v>
                </c:pt>
                <c:pt idx="284">
                  <c:v>1.1214556231136608</c:v>
                </c:pt>
                <c:pt idx="285">
                  <c:v>1.1218001882030653</c:v>
                </c:pt>
                <c:pt idx="286">
                  <c:v>1.1221434537044057</c:v>
                </c:pt>
                <c:pt idx="287">
                  <c:v>1.1224854290547006</c:v>
                </c:pt>
                <c:pt idx="288">
                  <c:v>1.1228261235898849</c:v>
                </c:pt>
                <c:pt idx="289">
                  <c:v>1.1231655465462369</c:v>
                </c:pt>
                <c:pt idx="290">
                  <c:v>1.1235037070617839</c:v>
                </c:pt>
                <c:pt idx="291">
                  <c:v>1.1238406141776789</c:v>
                </c:pt>
                <c:pt idx="292">
                  <c:v>1.1241762768395573</c:v>
                </c:pt>
                <c:pt idx="293">
                  <c:v>1.1245107038988666</c:v>
                </c:pt>
                <c:pt idx="294">
                  <c:v>1.1248439041141762</c:v>
                </c:pt>
                <c:pt idx="295">
                  <c:v>1.1251758861524623</c:v>
                </c:pt>
                <c:pt idx="296">
                  <c:v>1.1255066585903719</c:v>
                </c:pt>
                <c:pt idx="297">
                  <c:v>1.1258362299154645</c:v>
                </c:pt>
                <c:pt idx="298">
                  <c:v>1.1261646085274346</c:v>
                </c:pt>
                <c:pt idx="299">
                  <c:v>1.1264918027393096</c:v>
                </c:pt>
                <c:pt idx="300">
                  <c:v>1.1268178207786315</c:v>
                </c:pt>
                <c:pt idx="301">
                  <c:v>1.1271426707886156</c:v>
                </c:pt>
                <c:pt idx="302">
                  <c:v>1.1274663608292919</c:v>
                </c:pt>
                <c:pt idx="303">
                  <c:v>1.1277888988786253</c:v>
                </c:pt>
                <c:pt idx="304">
                  <c:v>1.1281102928336195</c:v>
                </c:pt>
                <c:pt idx="305">
                  <c:v>1.1284305505113998</c:v>
                </c:pt>
                <c:pt idx="306">
                  <c:v>1.1287496796502803</c:v>
                </c:pt>
                <c:pt idx="307">
                  <c:v>1.1290676879108112</c:v>
                </c:pt>
                <c:pt idx="308">
                  <c:v>1.1293845828768116</c:v>
                </c:pt>
                <c:pt idx="309">
                  <c:v>1.1297003720563827</c:v>
                </c:pt>
                <c:pt idx="310">
                  <c:v>1.1300150628829051</c:v>
                </c:pt>
                <c:pt idx="311">
                  <c:v>1.1303286627160216</c:v>
                </c:pt>
                <c:pt idx="312">
                  <c:v>1.1306411788426005</c:v>
                </c:pt>
                <c:pt idx="313">
                  <c:v>1.1309526184776868</c:v>
                </c:pt>
                <c:pt idx="314">
                  <c:v>1.131262988765436</c:v>
                </c:pt>
                <c:pt idx="315">
                  <c:v>1.131572296780033</c:v>
                </c:pt>
                <c:pt idx="316">
                  <c:v>1.1318805495265973</c:v>
                </c:pt>
                <c:pt idx="317">
                  <c:v>1.1321877539420719</c:v>
                </c:pt>
                <c:pt idx="318">
                  <c:v>1.1324939168960999</c:v>
                </c:pt>
                <c:pt idx="319">
                  <c:v>1.132799045191885</c:v>
                </c:pt>
                <c:pt idx="320">
                  <c:v>1.1331031455670413</c:v>
                </c:pt>
                <c:pt idx="321">
                  <c:v>1.1334062246944268</c:v>
                </c:pt>
                <c:pt idx="322">
                  <c:v>1.1337082891829644</c:v>
                </c:pt>
                <c:pt idx="323">
                  <c:v>1.1340093455784517</c:v>
                </c:pt>
                <c:pt idx="324">
                  <c:v>1.1343094003643561</c:v>
                </c:pt>
                <c:pt idx="325">
                  <c:v>1.1346084599625981</c:v>
                </c:pt>
                <c:pt idx="326">
                  <c:v>1.1349065307343227</c:v>
                </c:pt>
                <c:pt idx="327">
                  <c:v>1.1352036189806582</c:v>
                </c:pt>
                <c:pt idx="328">
                  <c:v>1.1354997309434647</c:v>
                </c:pt>
                <c:pt idx="329">
                  <c:v>1.1357948728060683</c:v>
                </c:pt>
                <c:pt idx="330">
                  <c:v>1.1360890506939874</c:v>
                </c:pt>
                <c:pt idx="331">
                  <c:v>1.1363822706756443</c:v>
                </c:pt>
                <c:pt idx="332">
                  <c:v>1.1366745387630695</c:v>
                </c:pt>
                <c:pt idx="333">
                  <c:v>1.1369658609125923</c:v>
                </c:pt>
                <c:pt idx="334">
                  <c:v>1.1372562430255218</c:v>
                </c:pt>
                <c:pt idx="335">
                  <c:v>1.1375456909488193</c:v>
                </c:pt>
                <c:pt idx="336">
                  <c:v>1.1378342104757568</c:v>
                </c:pt>
                <c:pt idx="337">
                  <c:v>1.1381218073465704</c:v>
                </c:pt>
                <c:pt idx="338">
                  <c:v>1.1384084872490987</c:v>
                </c:pt>
                <c:pt idx="339">
                  <c:v>1.1386942558194164</c:v>
                </c:pt>
                <c:pt idx="340">
                  <c:v>1.1389791186424543</c:v>
                </c:pt>
                <c:pt idx="341">
                  <c:v>1.1392630812526137</c:v>
                </c:pt>
                <c:pt idx="342">
                  <c:v>1.1395461491343688</c:v>
                </c:pt>
                <c:pt idx="343">
                  <c:v>1.1398283277228611</c:v>
                </c:pt>
                <c:pt idx="344">
                  <c:v>1.1401096224044871</c:v>
                </c:pt>
                <c:pt idx="345">
                  <c:v>1.1403900385174728</c:v>
                </c:pt>
                <c:pt idx="346">
                  <c:v>1.1406695813524448</c:v>
                </c:pt>
                <c:pt idx="347">
                  <c:v>1.1409482561529889</c:v>
                </c:pt>
                <c:pt idx="348">
                  <c:v>1.1412260681162036</c:v>
                </c:pt>
                <c:pt idx="349">
                  <c:v>1.1415030223932436</c:v>
                </c:pt>
                <c:pt idx="350">
                  <c:v>1.1417791240898563</c:v>
                </c:pt>
                <c:pt idx="351">
                  <c:v>1.1420543782669093</c:v>
                </c:pt>
                <c:pt idx="352">
                  <c:v>1.1423287899409129</c:v>
                </c:pt>
                <c:pt idx="353">
                  <c:v>1.1426023640845324</c:v>
                </c:pt>
                <c:pt idx="354">
                  <c:v>1.1428751056270943</c:v>
                </c:pt>
                <c:pt idx="355">
                  <c:v>1.143147019455085</c:v>
                </c:pt>
                <c:pt idx="356">
                  <c:v>1.1434181104126424</c:v>
                </c:pt>
                <c:pt idx="357">
                  <c:v>1.1436883833020404</c:v>
                </c:pt>
                <c:pt idx="358">
                  <c:v>1.1439578428841666</c:v>
                </c:pt>
                <c:pt idx="359">
                  <c:v>1.1442264938789941</c:v>
                </c:pt>
                <c:pt idx="360">
                  <c:v>1.1444943409660442</c:v>
                </c:pt>
                <c:pt idx="361">
                  <c:v>1.1447613887848458</c:v>
                </c:pt>
                <c:pt idx="362">
                  <c:v>1.1450276419353853</c:v>
                </c:pt>
                <c:pt idx="363">
                  <c:v>1.1452931049785529</c:v>
                </c:pt>
                <c:pt idx="364">
                  <c:v>1.1455577824365804</c:v>
                </c:pt>
                <c:pt idx="365">
                  <c:v>1.1458216787934743</c:v>
                </c:pt>
                <c:pt idx="366">
                  <c:v>1.1460847984954428</c:v>
                </c:pt>
                <c:pt idx="367">
                  <c:v>1.1463471459513155</c:v>
                </c:pt>
                <c:pt idx="368">
                  <c:v>1.14660872553296</c:v>
                </c:pt>
                <c:pt idx="369">
                  <c:v>1.1468695415756898</c:v>
                </c:pt>
                <c:pt idx="370">
                  <c:v>1.1471295983786678</c:v>
                </c:pt>
                <c:pt idx="371">
                  <c:v>1.1473889002053055</c:v>
                </c:pt>
                <c:pt idx="372">
                  <c:v>1.1476474512836548</c:v>
                </c:pt>
                <c:pt idx="373">
                  <c:v>1.1479052558067959</c:v>
                </c:pt>
                <c:pt idx="374">
                  <c:v>1.1481623179332181</c:v>
                </c:pt>
                <c:pt idx="375">
                  <c:v>1.148418641787198</c:v>
                </c:pt>
                <c:pt idx="376">
                  <c:v>1.1486742314591709</c:v>
                </c:pt>
                <c:pt idx="377">
                  <c:v>1.1489290910060967</c:v>
                </c:pt>
                <c:pt idx="378">
                  <c:v>1.1491832244518232</c:v>
                </c:pt>
                <c:pt idx="379">
                  <c:v>1.1494366357874408</c:v>
                </c:pt>
                <c:pt idx="380">
                  <c:v>1.1496893289716377</c:v>
                </c:pt>
                <c:pt idx="381">
                  <c:v>1.1499413079310445</c:v>
                </c:pt>
                <c:pt idx="382">
                  <c:v>1.1501925765605789</c:v>
                </c:pt>
                <c:pt idx="383">
                  <c:v>1.150443138723783</c:v>
                </c:pt>
                <c:pt idx="384">
                  <c:v>1.1506929982531573</c:v>
                </c:pt>
                <c:pt idx="385">
                  <c:v>1.1509421589504907</c:v>
                </c:pt>
                <c:pt idx="386">
                  <c:v>1.1511906245871848</c:v>
                </c:pt>
                <c:pt idx="387">
                  <c:v>1.1514383989045751</c:v>
                </c:pt>
                <c:pt idx="388">
                  <c:v>1.1516854856142478</c:v>
                </c:pt>
                <c:pt idx="389">
                  <c:v>1.1519318883983514</c:v>
                </c:pt>
                <c:pt idx="390">
                  <c:v>1.1521776109099058</c:v>
                </c:pt>
                <c:pt idx="391">
                  <c:v>1.1524226567731064</c:v>
                </c:pt>
                <c:pt idx="392">
                  <c:v>1.1526670295836252</c:v>
                </c:pt>
                <c:pt idx="393">
                  <c:v>1.1529107329089063</c:v>
                </c:pt>
                <c:pt idx="394">
                  <c:v>1.1531537702884584</c:v>
                </c:pt>
                <c:pt idx="395">
                  <c:v>1.1533961452341455</c:v>
                </c:pt>
                <c:pt idx="396">
                  <c:v>1.1536378612304705</c:v>
                </c:pt>
                <c:pt idx="397">
                  <c:v>1.1538789217348568</c:v>
                </c:pt>
                <c:pt idx="398">
                  <c:v>1.1541193301779278</c:v>
                </c:pt>
                <c:pt idx="399">
                  <c:v>1.1543590899637792</c:v>
                </c:pt>
                <c:pt idx="400">
                  <c:v>1.1545982044702519</c:v>
                </c:pt>
                <c:pt idx="401">
                  <c:v>1.154836677049198</c:v>
                </c:pt>
                <c:pt idx="402">
                  <c:v>1.1550745110267455</c:v>
                </c:pt>
                <c:pt idx="403">
                  <c:v>1.1553117097035599</c:v>
                </c:pt>
                <c:pt idx="404">
                  <c:v>1.1555482763551002</c:v>
                </c:pt>
                <c:pt idx="405">
                  <c:v>1.1557842142318744</c:v>
                </c:pt>
                <c:pt idx="406">
                  <c:v>1.1560195265596898</c:v>
                </c:pt>
                <c:pt idx="407">
                  <c:v>1.1562542165399012</c:v>
                </c:pt>
                <c:pt idx="408">
                  <c:v>1.156488287349656</c:v>
                </c:pt>
                <c:pt idx="409">
                  <c:v>1.1567217421421365</c:v>
                </c:pt>
                <c:pt idx="410">
                  <c:v>1.1569545840467967</c:v>
                </c:pt>
                <c:pt idx="411">
                  <c:v>1.1571868161696004</c:v>
                </c:pt>
                <c:pt idx="412">
                  <c:v>1.1574184415932534</c:v>
                </c:pt>
                <c:pt idx="413">
                  <c:v>1.157649463377433</c:v>
                </c:pt>
                <c:pt idx="414">
                  <c:v>1.1578798845590161</c:v>
                </c:pt>
                <c:pt idx="415">
                  <c:v>1.1581097081523031</c:v>
                </c:pt>
                <c:pt idx="416">
                  <c:v>1.1583389371492399</c:v>
                </c:pt>
                <c:pt idx="417">
                  <c:v>1.1585675745196369</c:v>
                </c:pt>
                <c:pt idx="418">
                  <c:v>1.1587956232113852</c:v>
                </c:pt>
                <c:pt idx="419">
                  <c:v>1.1590230861506707</c:v>
                </c:pt>
                <c:pt idx="420">
                  <c:v>1.1592499662421847</c:v>
                </c:pt>
                <c:pt idx="421">
                  <c:v>1.159476266369333</c:v>
                </c:pt>
                <c:pt idx="422">
                  <c:v>1.1597019893944418</c:v>
                </c:pt>
                <c:pt idx="423">
                  <c:v>1.1599271381589613</c:v>
                </c:pt>
                <c:pt idx="424">
                  <c:v>1.1601517154836665</c:v>
                </c:pt>
                <c:pt idx="425">
                  <c:v>1.160375724168857</c:v>
                </c:pt>
                <c:pt idx="426">
                  <c:v>1.1605991669945521</c:v>
                </c:pt>
                <c:pt idx="427">
                  <c:v>1.1608220467206858</c:v>
                </c:pt>
                <c:pt idx="428">
                  <c:v>1.1610443660872978</c:v>
                </c:pt>
                <c:pt idx="429">
                  <c:v>1.1612661278147238</c:v>
                </c:pt>
                <c:pt idx="430">
                  <c:v>1.161487334603782</c:v>
                </c:pt>
                <c:pt idx="431">
                  <c:v>1.1617079891359585</c:v>
                </c:pt>
                <c:pt idx="432">
                  <c:v>1.1619280940735899</c:v>
                </c:pt>
                <c:pt idx="433">
                  <c:v>1.1621476520600444</c:v>
                </c:pt>
                <c:pt idx="434">
                  <c:v>1.1623666657199001</c:v>
                </c:pt>
                <c:pt idx="435">
                  <c:v>1.1625851376591207</c:v>
                </c:pt>
                <c:pt idx="436">
                  <c:v>1.1628030704652321</c:v>
                </c:pt>
                <c:pt idx="437">
                  <c:v>1.1630204667074919</c:v>
                </c:pt>
                <c:pt idx="438">
                  <c:v>1.1632373289370628</c:v>
                </c:pt>
                <c:pt idx="439">
                  <c:v>1.1634536596871783</c:v>
                </c:pt>
                <c:pt idx="440">
                  <c:v>1.163669461473311</c:v>
                </c:pt>
                <c:pt idx="441">
                  <c:v>1.1638847367933367</c:v>
                </c:pt>
                <c:pt idx="442">
                  <c:v>1.1640994881276963</c:v>
                </c:pt>
                <c:pt idx="443">
                  <c:v>1.164313717939558</c:v>
                </c:pt>
                <c:pt idx="444">
                  <c:v>1.1645274286749749</c:v>
                </c:pt>
                <c:pt idx="445">
                  <c:v>1.164740622763043</c:v>
                </c:pt>
                <c:pt idx="446">
                  <c:v>1.1649533026160561</c:v>
                </c:pt>
                <c:pt idx="447">
                  <c:v>1.1651654706296599</c:v>
                </c:pt>
                <c:pt idx="448">
                  <c:v>1.1653771291830031</c:v>
                </c:pt>
                <c:pt idx="449">
                  <c:v>1.1655882806388875</c:v>
                </c:pt>
                <c:pt idx="450">
                  <c:v>1.165798927343918</c:v>
                </c:pt>
                <c:pt idx="451">
                  <c:v>1.1660090716286471</c:v>
                </c:pt>
                <c:pt idx="452">
                  <c:v>1.1662187158077215</c:v>
                </c:pt>
                <c:pt idx="453">
                  <c:v>1.1065706312309564</c:v>
                </c:pt>
                <c:pt idx="454">
                  <c:v>1.0552624310305001</c:v>
                </c:pt>
                <c:pt idx="455">
                  <c:v>1.0554507166578118</c:v>
                </c:pt>
                <c:pt idx="456">
                  <c:v>1.0556385581559409</c:v>
                </c:pt>
                <c:pt idx="457">
                  <c:v>1.0558259575485434</c:v>
                </c:pt>
                <c:pt idx="458">
                  <c:v>1.056012916845644</c:v>
                </c:pt>
                <c:pt idx="459">
                  <c:v>1.0561994380437592</c:v>
                </c:pt>
                <c:pt idx="460">
                  <c:v>1.0563855231260149</c:v>
                </c:pt>
                <c:pt idx="461">
                  <c:v>1.0565711740622679</c:v>
                </c:pt>
                <c:pt idx="462">
                  <c:v>1.0567563928092205</c:v>
                </c:pt>
                <c:pt idx="463">
                  <c:v>1.0569411813105387</c:v>
                </c:pt>
                <c:pt idx="464">
                  <c:v>1.0571255414969662</c:v>
                </c:pt>
                <c:pt idx="465">
                  <c:v>1.0573094752864372</c:v>
                </c:pt>
                <c:pt idx="466">
                  <c:v>1.0574929845841901</c:v>
                </c:pt>
                <c:pt idx="467">
                  <c:v>1.0576760712828774</c:v>
                </c:pt>
                <c:pt idx="468">
                  <c:v>1.0578587372626767</c:v>
                </c:pt>
                <c:pt idx="469">
                  <c:v>1.0580409843913983</c:v>
                </c:pt>
                <c:pt idx="470">
                  <c:v>1.0582228145245931</c:v>
                </c:pt>
                <c:pt idx="471">
                  <c:v>1.0584042295056595</c:v>
                </c:pt>
                <c:pt idx="472">
                  <c:v>1.0585852311659474</c:v>
                </c:pt>
                <c:pt idx="473">
                  <c:v>1.0587658213248636</c:v>
                </c:pt>
                <c:pt idx="474">
                  <c:v>1.0589460017899739</c:v>
                </c:pt>
                <c:pt idx="475">
                  <c:v>1.0591257743571052</c:v>
                </c:pt>
                <c:pt idx="476">
                  <c:v>1.0593051408104461</c:v>
                </c:pt>
                <c:pt idx="477">
                  <c:v>1.0594841029226474</c:v>
                </c:pt>
                <c:pt idx="478">
                  <c:v>1.0596626624549188</c:v>
                </c:pt>
                <c:pt idx="479">
                  <c:v>1.0598408211571293</c:v>
                </c:pt>
                <c:pt idx="480">
                  <c:v>1.060018580767901</c:v>
                </c:pt>
                <c:pt idx="481">
                  <c:v>1.0601959430147061</c:v>
                </c:pt>
                <c:pt idx="482">
                  <c:v>1.0603729096139616</c:v>
                </c:pt>
                <c:pt idx="483">
                  <c:v>1.0605494822711217</c:v>
                </c:pt>
                <c:pt idx="484">
                  <c:v>1.0607256626807715</c:v>
                </c:pt>
                <c:pt idx="485">
                  <c:v>1.0609014525267177</c:v>
                </c:pt>
                <c:pt idx="486">
                  <c:v>1.06107685348208</c:v>
                </c:pt>
                <c:pt idx="487">
                  <c:v>1.0612518672093798</c:v>
                </c:pt>
                <c:pt idx="488">
                  <c:v>1.0614264953606298</c:v>
                </c:pt>
                <c:pt idx="489">
                  <c:v>1.0616007395774216</c:v>
                </c:pt>
                <c:pt idx="490">
                  <c:v>1.0617746014910123</c:v>
                </c:pt>
                <c:pt idx="491">
                  <c:v>1.0619480827224108</c:v>
                </c:pt>
                <c:pt idx="492">
                  <c:v>1.0621211848824621</c:v>
                </c:pt>
                <c:pt idx="493">
                  <c:v>1.0622939095719335</c:v>
                </c:pt>
                <c:pt idx="494">
                  <c:v>1.0624662583815954</c:v>
                </c:pt>
                <c:pt idx="495">
                  <c:v>1.0626382328923056</c:v>
                </c:pt>
                <c:pt idx="496">
                  <c:v>1.0628098346750909</c:v>
                </c:pt>
                <c:pt idx="497">
                  <c:v>1.0629810652912266</c:v>
                </c:pt>
                <c:pt idx="498">
                  <c:v>1.0631519262923179</c:v>
                </c:pt>
                <c:pt idx="499">
                  <c:v>1.0633224192203783</c:v>
                </c:pt>
                <c:pt idx="500">
                  <c:v>1.0634925456079083</c:v>
                </c:pt>
                <c:pt idx="501">
                  <c:v>1.0636623069779729</c:v>
                </c:pt>
                <c:pt idx="502">
                  <c:v>1.0638317048442782</c:v>
                </c:pt>
                <c:pt idx="503">
                  <c:v>1.0640007407112482</c:v>
                </c:pt>
                <c:pt idx="504">
                  <c:v>1.0641694160740984</c:v>
                </c:pt>
                <c:pt idx="505">
                  <c:v>1.0643377324189127</c:v>
                </c:pt>
                <c:pt idx="506">
                  <c:v>1.0645056912227147</c:v>
                </c:pt>
                <c:pt idx="507">
                  <c:v>1.0646732939535422</c:v>
                </c:pt>
                <c:pt idx="508">
                  <c:v>1.0648405420705191</c:v>
                </c:pt>
                <c:pt idx="509">
                  <c:v>1.0650074370239271</c:v>
                </c:pt>
                <c:pt idx="510">
                  <c:v>1.065173980255276</c:v>
                </c:pt>
                <c:pt idx="511">
                  <c:v>1.0653401731973744</c:v>
                </c:pt>
                <c:pt idx="512">
                  <c:v>1.0655060172743991</c:v>
                </c:pt>
                <c:pt idx="513">
                  <c:v>1.0656715139019632</c:v>
                </c:pt>
                <c:pt idx="514">
                  <c:v>1.0658366644871853</c:v>
                </c:pt>
                <c:pt idx="515">
                  <c:v>1.0660014704287559</c:v>
                </c:pt>
                <c:pt idx="516">
                  <c:v>1.0661659331170041</c:v>
                </c:pt>
                <c:pt idx="517">
                  <c:v>1.0663300539339653</c:v>
                </c:pt>
                <c:pt idx="518">
                  <c:v>1.0664938342534438</c:v>
                </c:pt>
                <c:pt idx="519">
                  <c:v>1.0666572754410806</c:v>
                </c:pt>
                <c:pt idx="520">
                  <c:v>1.0668203788544148</c:v>
                </c:pt>
                <c:pt idx="521">
                  <c:v>1.0669831458429495</c:v>
                </c:pt>
                <c:pt idx="522">
                  <c:v>1.0671455777482133</c:v>
                </c:pt>
                <c:pt idx="523">
                  <c:v>1.0673076759038229</c:v>
                </c:pt>
                <c:pt idx="524">
                  <c:v>1.067469441635545</c:v>
                </c:pt>
                <c:pt idx="525">
                  <c:v>1.0676308762613569</c:v>
                </c:pt>
                <c:pt idx="526">
                  <c:v>1.067791981091508</c:v>
                </c:pt>
                <c:pt idx="527">
                  <c:v>1.0679527574285781</c:v>
                </c:pt>
                <c:pt idx="528">
                  <c:v>1.0681132065675383</c:v>
                </c:pt>
                <c:pt idx="529">
                  <c:v>1.0682733297958096</c:v>
                </c:pt>
                <c:pt idx="530">
                  <c:v>1.0684331283933195</c:v>
                </c:pt>
                <c:pt idx="531">
                  <c:v>1.0685926036325617</c:v>
                </c:pt>
                <c:pt idx="532">
                  <c:v>1.0687517567786524</c:v>
                </c:pt>
                <c:pt idx="533">
                  <c:v>1.0689105890893862</c:v>
                </c:pt>
                <c:pt idx="534">
                  <c:v>1.0690691018152929</c:v>
                </c:pt>
                <c:pt idx="535">
                  <c:v>1.0692272961996931</c:v>
                </c:pt>
                <c:pt idx="536">
                  <c:v>1.0693851734787525</c:v>
                </c:pt>
                <c:pt idx="537">
                  <c:v>1.0695427348815365</c:v>
                </c:pt>
                <c:pt idx="538">
                  <c:v>1.0696999816300645</c:v>
                </c:pt>
                <c:pt idx="539">
                  <c:v>1.0698569149393633</c:v>
                </c:pt>
                <c:pt idx="540">
                  <c:v>1.0700135360175196</c:v>
                </c:pt>
                <c:pt idx="541">
                  <c:v>1.0701698460657323</c:v>
                </c:pt>
                <c:pt idx="542">
                  <c:v>1.0703258462783654</c:v>
                </c:pt>
                <c:pt idx="543">
                  <c:v>1.0704815378429979</c:v>
                </c:pt>
                <c:pt idx="544">
                  <c:v>1.0706369219404765</c:v>
                </c:pt>
                <c:pt idx="545">
                  <c:v>1.0707919997449651</c:v>
                </c:pt>
                <c:pt idx="546">
                  <c:v>1.0709467724239936</c:v>
                </c:pt>
                <c:pt idx="547">
                  <c:v>1.0711012411385106</c:v>
                </c:pt>
                <c:pt idx="548">
                  <c:v>1.0712554070429292</c:v>
                </c:pt>
                <c:pt idx="549">
                  <c:v>1.0714092712851777</c:v>
                </c:pt>
                <c:pt idx="550">
                  <c:v>1.0715628350067472</c:v>
                </c:pt>
                <c:pt idx="551">
                  <c:v>1.0717160993427388</c:v>
                </c:pt>
                <c:pt idx="552">
                  <c:v>1.0718690654219118</c:v>
                </c:pt>
                <c:pt idx="553">
                  <c:v>1.0720217343667298</c:v>
                </c:pt>
                <c:pt idx="554">
                  <c:v>1.0721741072934075</c:v>
                </c:pt>
                <c:pt idx="555">
                  <c:v>1.0723261853119568</c:v>
                </c:pt>
                <c:pt idx="556">
                  <c:v>1.0724779695262319</c:v>
                </c:pt>
                <c:pt idx="557">
                  <c:v>1.0726294610339748</c:v>
                </c:pt>
                <c:pt idx="558">
                  <c:v>1.0727806609268606</c:v>
                </c:pt>
                <c:pt idx="559">
                  <c:v>1.0729315702905406</c:v>
                </c:pt>
                <c:pt idx="560">
                  <c:v>1.0730821902046874</c:v>
                </c:pt>
                <c:pt idx="561">
                  <c:v>1.0732325217430376</c:v>
                </c:pt>
                <c:pt idx="562">
                  <c:v>1.0733825659734355</c:v>
                </c:pt>
                <c:pt idx="563">
                  <c:v>1.0735323239578756</c:v>
                </c:pt>
                <c:pt idx="564">
                  <c:v>1.0736817967525449</c:v>
                </c:pt>
                <c:pt idx="565">
                  <c:v>1.0738309854078656</c:v>
                </c:pt>
                <c:pt idx="566">
                  <c:v>1.0739798909685354</c:v>
                </c:pt>
                <c:pt idx="567">
                  <c:v>1.0741285144735706</c:v>
                </c:pt>
                <c:pt idx="568">
                  <c:v>1.0742768569563443</c:v>
                </c:pt>
                <c:pt idx="569">
                  <c:v>1.07442491944463</c:v>
                </c:pt>
                <c:pt idx="570">
                  <c:v>1.0745727029606393</c:v>
                </c:pt>
                <c:pt idx="571">
                  <c:v>1.0747202085210632</c:v>
                </c:pt>
                <c:pt idx="572">
                  <c:v>1.0748674371371105</c:v>
                </c:pt>
                <c:pt idx="573">
                  <c:v>1.0750143898145477</c:v>
                </c:pt>
                <c:pt idx="574">
                  <c:v>1.0751610675537369</c:v>
                </c:pt>
                <c:pt idx="575">
                  <c:v>1.0753074713496751</c:v>
                </c:pt>
                <c:pt idx="576">
                  <c:v>1.075453602192032</c:v>
                </c:pt>
                <c:pt idx="577">
                  <c:v>1.0755994610651871</c:v>
                </c:pt>
                <c:pt idx="578">
                  <c:v>1.0757450489482678</c:v>
                </c:pt>
                <c:pt idx="579">
                  <c:v>1.0758903668151862</c:v>
                </c:pt>
                <c:pt idx="580">
                  <c:v>1.0760354156346759</c:v>
                </c:pt>
                <c:pt idx="581">
                  <c:v>1.0761801963703279</c:v>
                </c:pt>
                <c:pt idx="582">
                  <c:v>1.0763247099806281</c:v>
                </c:pt>
                <c:pt idx="583">
                  <c:v>1.076468957418991</c:v>
                </c:pt>
                <c:pt idx="584">
                  <c:v>1.0766129396337973</c:v>
                </c:pt>
                <c:pt idx="585">
                  <c:v>1.0767566575684278</c:v>
                </c:pt>
                <c:pt idx="586">
                  <c:v>1.0769001121612978</c:v>
                </c:pt>
                <c:pt idx="587">
                  <c:v>1.0770433043458933</c:v>
                </c:pt>
                <c:pt idx="588">
                  <c:v>1.0771862350508046</c:v>
                </c:pt>
                <c:pt idx="589">
                  <c:v>1.0773289051997583</c:v>
                </c:pt>
                <c:pt idx="590">
                  <c:v>1.0774713157116549</c:v>
                </c:pt>
                <c:pt idx="591">
                  <c:v>1.0776134675005982</c:v>
                </c:pt>
                <c:pt idx="592">
                  <c:v>1.077755361475931</c:v>
                </c:pt>
                <c:pt idx="593">
                  <c:v>1.0778969985422666</c:v>
                </c:pt>
                <c:pt idx="594">
                  <c:v>1.0780383795995225</c:v>
                </c:pt>
                <c:pt idx="595">
                  <c:v>1.0781795055429508</c:v>
                </c:pt>
                <c:pt idx="596">
                  <c:v>1.0783203772631726</c:v>
                </c:pt>
                <c:pt idx="597">
                  <c:v>1.0784609956462072</c:v>
                </c:pt>
                <c:pt idx="598">
                  <c:v>1.0786013615735053</c:v>
                </c:pt>
                <c:pt idx="599">
                  <c:v>1.0787414759219796</c:v>
                </c:pt>
                <c:pt idx="600">
                  <c:v>1.0788813395640358</c:v>
                </c:pt>
                <c:pt idx="601">
                  <c:v>1.0790209533676025</c:v>
                </c:pt>
                <c:pt idx="602">
                  <c:v>1.0791603181961631</c:v>
                </c:pt>
                <c:pt idx="603">
                  <c:v>1.0792994349087841</c:v>
                </c:pt>
                <c:pt idx="604">
                  <c:v>1.0794383043601468</c:v>
                </c:pt>
                <c:pt idx="605">
                  <c:v>1.0795769274005751</c:v>
                </c:pt>
                <c:pt idx="606">
                  <c:v>1.0797153048760666</c:v>
                </c:pt>
                <c:pt idx="607">
                  <c:v>1.0798534376283206</c:v>
                </c:pt>
                <c:pt idx="608">
                  <c:v>1.0799913264947671</c:v>
                </c:pt>
                <c:pt idx="609">
                  <c:v>1.0801289723085956</c:v>
                </c:pt>
                <c:pt idx="610">
                  <c:v>1.080266375898784</c:v>
                </c:pt>
                <c:pt idx="611">
                  <c:v>1.080403538090126</c:v>
                </c:pt>
                <c:pt idx="612">
                  <c:v>1.0805404597032591</c:v>
                </c:pt>
                <c:pt idx="613">
                  <c:v>1.080677141554693</c:v>
                </c:pt>
                <c:pt idx="614">
                  <c:v>1.0808135844568361</c:v>
                </c:pt>
                <c:pt idx="615">
                  <c:v>1.0809497892180233</c:v>
                </c:pt>
                <c:pt idx="616">
                  <c:v>1.0810857566425436</c:v>
                </c:pt>
                <c:pt idx="617">
                  <c:v>1.0812214875306654</c:v>
                </c:pt>
                <c:pt idx="618">
                  <c:v>1.0813569826786644</c:v>
                </c:pt>
                <c:pt idx="619">
                  <c:v>1.0814922428788492</c:v>
                </c:pt>
                <c:pt idx="620">
                  <c:v>1.0816272689195876</c:v>
                </c:pt>
                <c:pt idx="621">
                  <c:v>1.0817620615853334</c:v>
                </c:pt>
                <c:pt idx="622">
                  <c:v>1.0818966216566501</c:v>
                </c:pt>
                <c:pt idx="623">
                  <c:v>1.082030949910239</c:v>
                </c:pt>
                <c:pt idx="624">
                  <c:v>1.0821650471189621</c:v>
                </c:pt>
                <c:pt idx="625">
                  <c:v>1.0822989140518686</c:v>
                </c:pt>
                <c:pt idx="626">
                  <c:v>1.0824325514742197</c:v>
                </c:pt>
                <c:pt idx="627">
                  <c:v>1.0825659601475122</c:v>
                </c:pt>
                <c:pt idx="628">
                  <c:v>1.0826991408295048</c:v>
                </c:pt>
                <c:pt idx="629">
                  <c:v>1.0828320942742407</c:v>
                </c:pt>
                <c:pt idx="630">
                  <c:v>1.0829648212320722</c:v>
                </c:pt>
                <c:pt idx="631">
                  <c:v>1.0830973224496852</c:v>
                </c:pt>
                <c:pt idx="632">
                  <c:v>1.0832295986701226</c:v>
                </c:pt>
                <c:pt idx="633">
                  <c:v>1.0833616506328072</c:v>
                </c:pt>
                <c:pt idx="634">
                  <c:v>1.0834934790735655</c:v>
                </c:pt>
                <c:pt idx="635">
                  <c:v>1.0836250847246511</c:v>
                </c:pt>
                <c:pt idx="636">
                  <c:v>1.0837564683147674</c:v>
                </c:pt>
                <c:pt idx="637">
                  <c:v>1.0838876305690899</c:v>
                </c:pt>
                <c:pt idx="638">
                  <c:v>1.0840185722092899</c:v>
                </c:pt>
                <c:pt idx="639">
                  <c:v>1.0841492939535555</c:v>
                </c:pt>
                <c:pt idx="640">
                  <c:v>1.0842797965166153</c:v>
                </c:pt>
                <c:pt idx="641">
                  <c:v>1.0844100806097592</c:v>
                </c:pt>
                <c:pt idx="642">
                  <c:v>1.0845401469408609</c:v>
                </c:pt>
                <c:pt idx="643">
                  <c:v>1.0846699962143997</c:v>
                </c:pt>
                <c:pt idx="644">
                  <c:v>1.0847996291314816</c:v>
                </c:pt>
                <c:pt idx="645">
                  <c:v>1.0849290463898611</c:v>
                </c:pt>
                <c:pt idx="646">
                  <c:v>1.0850582486839622</c:v>
                </c:pt>
                <c:pt idx="647">
                  <c:v>1.0851872367048994</c:v>
                </c:pt>
                <c:pt idx="648">
                  <c:v>1.085316011140498</c:v>
                </c:pt>
                <c:pt idx="649">
                  <c:v>1.0854445726753166</c:v>
                </c:pt>
                <c:pt idx="650">
                  <c:v>1.0855729219906654</c:v>
                </c:pt>
                <c:pt idx="651">
                  <c:v>1.0857010597646279</c:v>
                </c:pt>
                <c:pt idx="652">
                  <c:v>1.0858289866720812</c:v>
                </c:pt>
                <c:pt idx="653">
                  <c:v>1.0859567033847151</c:v>
                </c:pt>
                <c:pt idx="654">
                  <c:v>1.0860842105710529</c:v>
                </c:pt>
                <c:pt idx="655">
                  <c:v>1.086211508896471</c:v>
                </c:pt>
                <c:pt idx="656">
                  <c:v>1.0863385990232184</c:v>
                </c:pt>
                <c:pt idx="657">
                  <c:v>1.0864654816104351</c:v>
                </c:pt>
                <c:pt idx="658">
                  <c:v>1.0865921573141737</c:v>
                </c:pt>
                <c:pt idx="659">
                  <c:v>1.0867186267874167</c:v>
                </c:pt>
                <c:pt idx="660">
                  <c:v>1.0868448906800958</c:v>
                </c:pt>
                <c:pt idx="661">
                  <c:v>1.0869709496391113</c:v>
                </c:pt>
                <c:pt idx="662">
                  <c:v>1.0870968043083504</c:v>
                </c:pt>
                <c:pt idx="663">
                  <c:v>1.087222455328706</c:v>
                </c:pt>
                <c:pt idx="664">
                  <c:v>1.0873479033380944</c:v>
                </c:pt>
                <c:pt idx="665">
                  <c:v>1.0874731489714748</c:v>
                </c:pt>
                <c:pt idx="666">
                  <c:v>1.0875981928608669</c:v>
                </c:pt>
                <c:pt idx="667">
                  <c:v>1.0877230356353682</c:v>
                </c:pt>
                <c:pt idx="668">
                  <c:v>1.0878476779211728</c:v>
                </c:pt>
                <c:pt idx="669">
                  <c:v>1.0879721203415889</c:v>
                </c:pt>
                <c:pt idx="670">
                  <c:v>1.088096363517056</c:v>
                </c:pt>
                <c:pt idx="671">
                  <c:v>1.0882204080651632</c:v>
                </c:pt>
                <c:pt idx="672">
                  <c:v>1.0883442546006654</c:v>
                </c:pt>
                <c:pt idx="673">
                  <c:v>1.0884679037355016</c:v>
                </c:pt>
                <c:pt idx="674">
                  <c:v>1.088591356078811</c:v>
                </c:pt>
                <c:pt idx="675">
                  <c:v>1.0887146122369507</c:v>
                </c:pt>
                <c:pt idx="676">
                  <c:v>1.0888376728135121</c:v>
                </c:pt>
                <c:pt idx="677">
                  <c:v>1.0889605384093379</c:v>
                </c:pt>
                <c:pt idx="678">
                  <c:v>1.0890832096225382</c:v>
                </c:pt>
                <c:pt idx="679">
                  <c:v>1.0892056870485076</c:v>
                </c:pt>
                <c:pt idx="680">
                  <c:v>1.0893279712799404</c:v>
                </c:pt>
                <c:pt idx="681">
                  <c:v>1.0894500629068486</c:v>
                </c:pt>
                <c:pt idx="682">
                  <c:v>1.0895719625165758</c:v>
                </c:pt>
                <c:pt idx="683">
                  <c:v>1.0896936706938152</c:v>
                </c:pt>
                <c:pt idx="684">
                  <c:v>1.0898151880206235</c:v>
                </c:pt>
                <c:pt idx="685">
                  <c:v>1.0899365150764386</c:v>
                </c:pt>
                <c:pt idx="686">
                  <c:v>1.0900576524380934</c:v>
                </c:pt>
                <c:pt idx="687">
                  <c:v>1.0901786006798324</c:v>
                </c:pt>
                <c:pt idx="688">
                  <c:v>1.0902993603733266</c:v>
                </c:pt>
                <c:pt idx="689">
                  <c:v>1.0904199320876897</c:v>
                </c:pt>
                <c:pt idx="690">
                  <c:v>1.0905403163894911</c:v>
                </c:pt>
                <c:pt idx="691">
                  <c:v>1.0906605138427734</c:v>
                </c:pt>
                <c:pt idx="692">
                  <c:v>1.0907805250090656</c:v>
                </c:pt>
                <c:pt idx="693">
                  <c:v>1.0909003504473991</c:v>
                </c:pt>
                <c:pt idx="694">
                  <c:v>1.091019990714321</c:v>
                </c:pt>
                <c:pt idx="695">
                  <c:v>1.0911394463639101</c:v>
                </c:pt>
                <c:pt idx="696">
                  <c:v>1.0912587179477911</c:v>
                </c:pt>
                <c:pt idx="697">
                  <c:v>1.0913778060151476</c:v>
                </c:pt>
                <c:pt idx="698">
                  <c:v>1.0914967111127387</c:v>
                </c:pt>
                <c:pt idx="699">
                  <c:v>1.0916154337849113</c:v>
                </c:pt>
                <c:pt idx="700">
                  <c:v>1.091733974573615</c:v>
                </c:pt>
                <c:pt idx="701">
                  <c:v>1.0918523340184159</c:v>
                </c:pt>
                <c:pt idx="702">
                  <c:v>1.09197051265651</c:v>
                </c:pt>
                <c:pt idx="703">
                  <c:v>1.0920885110227385</c:v>
                </c:pt>
                <c:pt idx="704">
                  <c:v>1.0922063296495996</c:v>
                </c:pt>
                <c:pt idx="705">
                  <c:v>1.0923239690672626</c:v>
                </c:pt>
                <c:pt idx="706">
                  <c:v>1.0924414298035825</c:v>
                </c:pt>
                <c:pt idx="707">
                  <c:v>1.0925587123841123</c:v>
                </c:pt>
                <c:pt idx="708">
                  <c:v>1.0926758173321158</c:v>
                </c:pt>
                <c:pt idx="709">
                  <c:v>1.0927927451685824</c:v>
                </c:pt>
                <c:pt idx="710">
                  <c:v>1.092909496412239</c:v>
                </c:pt>
                <c:pt idx="711">
                  <c:v>1.0930260715795628</c:v>
                </c:pt>
                <c:pt idx="712">
                  <c:v>1.0931424711847955</c:v>
                </c:pt>
                <c:pt idx="713">
                  <c:v>1.0932586957399546</c:v>
                </c:pt>
                <c:pt idx="714">
                  <c:v>1.0933747457548471</c:v>
                </c:pt>
                <c:pt idx="715">
                  <c:v>1.0934906217370819</c:v>
                </c:pt>
                <c:pt idx="716">
                  <c:v>1.0936063241920821</c:v>
                </c:pt>
                <c:pt idx="717">
                  <c:v>1.0937218536230982</c:v>
                </c:pt>
                <c:pt idx="718">
                  <c:v>1.0938372105312189</c:v>
                </c:pt>
                <c:pt idx="719">
                  <c:v>1.0939523954153851</c:v>
                </c:pt>
                <c:pt idx="720">
                  <c:v>1.0940674087724016</c:v>
                </c:pt>
                <c:pt idx="721">
                  <c:v>1.0941822510969481</c:v>
                </c:pt>
                <c:pt idx="722">
                  <c:v>1.0942969228815929</c:v>
                </c:pt>
                <c:pt idx="723">
                  <c:v>1.0944114246168033</c:v>
                </c:pt>
                <c:pt idx="724">
                  <c:v>1.0945257567909592</c:v>
                </c:pt>
                <c:pt idx="725">
                  <c:v>1.0946399198903625</c:v>
                </c:pt>
                <c:pt idx="726">
                  <c:v>1.0947539143992513</c:v>
                </c:pt>
                <c:pt idx="727">
                  <c:v>1.0948677407998098</c:v>
                </c:pt>
                <c:pt idx="728">
                  <c:v>1.0949813995721802</c:v>
                </c:pt>
                <c:pt idx="729">
                  <c:v>1.0950948911944747</c:v>
                </c:pt>
                <c:pt idx="730">
                  <c:v>1.0952082161427863</c:v>
                </c:pt>
                <c:pt idx="731">
                  <c:v>1.0953213748911996</c:v>
                </c:pt>
                <c:pt idx="732">
                  <c:v>1.0954343679118042</c:v>
                </c:pt>
                <c:pt idx="733">
                  <c:v>1.0955471956747025</c:v>
                </c:pt>
                <c:pt idx="734">
                  <c:v>1.0956598586480235</c:v>
                </c:pt>
                <c:pt idx="735">
                  <c:v>1.0957723572979323</c:v>
                </c:pt>
                <c:pt idx="736">
                  <c:v>1.0958846920886423</c:v>
                </c:pt>
                <c:pt idx="737">
                  <c:v>1.0959968634824244</c:v>
                </c:pt>
                <c:pt idx="738">
                  <c:v>1.0961088719396186</c:v>
                </c:pt>
                <c:pt idx="739">
                  <c:v>1.0962207179186449</c:v>
                </c:pt>
                <c:pt idx="740">
                  <c:v>1.0963324018760134</c:v>
                </c:pt>
                <c:pt idx="741">
                  <c:v>1.0964439242663357</c:v>
                </c:pt>
                <c:pt idx="742">
                  <c:v>1.0965552855423337</c:v>
                </c:pt>
                <c:pt idx="743">
                  <c:v>1.0966664861548516</c:v>
                </c:pt>
                <c:pt idx="744">
                  <c:v>1.0967775265528654</c:v>
                </c:pt>
                <c:pt idx="745">
                  <c:v>1.0968884071834935</c:v>
                </c:pt>
                <c:pt idx="746">
                  <c:v>1.0969991284920064</c:v>
                </c:pt>
                <c:pt idx="747">
                  <c:v>1.0971096909218376</c:v>
                </c:pt>
                <c:pt idx="748">
                  <c:v>1.0972200949145929</c:v>
                </c:pt>
                <c:pt idx="749">
                  <c:v>1.0973303409100603</c:v>
                </c:pt>
                <c:pt idx="750">
                  <c:v>1.0974404293462205</c:v>
                </c:pt>
                <c:pt idx="751">
                  <c:v>1.0975503606592569</c:v>
                </c:pt>
                <c:pt idx="752">
                  <c:v>1.0976601352835638</c:v>
                </c:pt>
                <c:pt idx="753">
                  <c:v>1.0977697536517583</c:v>
                </c:pt>
                <c:pt idx="754">
                  <c:v>1.0978792161946884</c:v>
                </c:pt>
                <c:pt idx="755">
                  <c:v>1.0979885233414428</c:v>
                </c:pt>
                <c:pt idx="756">
                  <c:v>1.098097675519361</c:v>
                </c:pt>
                <c:pt idx="757">
                  <c:v>1.0982066731540419</c:v>
                </c:pt>
                <c:pt idx="758">
                  <c:v>1.0983155166693541</c:v>
                </c:pt>
                <c:pt idx="759">
                  <c:v>1.0984242064874445</c:v>
                </c:pt>
                <c:pt idx="760">
                  <c:v>1.0985327430287479</c:v>
                </c:pt>
                <c:pt idx="761">
                  <c:v>1.098641126711996</c:v>
                </c:pt>
                <c:pt idx="762">
                  <c:v>1.0987493579542265</c:v>
                </c:pt>
                <c:pt idx="763">
                  <c:v>1.0988574371707924</c:v>
                </c:pt>
                <c:pt idx="764">
                  <c:v>1.0989653647753712</c:v>
                </c:pt>
                <c:pt idx="765">
                  <c:v>1.0990731411799732</c:v>
                </c:pt>
                <c:pt idx="766">
                  <c:v>1.0991807667949505</c:v>
                </c:pt>
                <c:pt idx="767">
                  <c:v>1.0992882420290064</c:v>
                </c:pt>
                <c:pt idx="768">
                  <c:v>1.099395567289204</c:v>
                </c:pt>
                <c:pt idx="769">
                  <c:v>1.0995027429809743</c:v>
                </c:pt>
                <c:pt idx="770">
                  <c:v>1.0996097695081255</c:v>
                </c:pt>
                <c:pt idx="771">
                  <c:v>1.0997166472728515</c:v>
                </c:pt>
                <c:pt idx="772">
                  <c:v>1.0998233766757401</c:v>
                </c:pt>
                <c:pt idx="773">
                  <c:v>1.0999299581157818</c:v>
                </c:pt>
                <c:pt idx="774">
                  <c:v>1.1000363919903779</c:v>
                </c:pt>
                <c:pt idx="775">
                  <c:v>1.1001426786953501</c:v>
                </c:pt>
                <c:pt idx="776">
                  <c:v>1.1002488186249466</c:v>
                </c:pt>
                <c:pt idx="777">
                  <c:v>1.1003548121718523</c:v>
                </c:pt>
                <c:pt idx="778">
                  <c:v>1.1004606597271962</c:v>
                </c:pt>
                <c:pt idx="779">
                  <c:v>1.1005663616805594</c:v>
                </c:pt>
                <c:pt idx="780">
                  <c:v>1.1006719184199838</c:v>
                </c:pt>
                <c:pt idx="781">
                  <c:v>1.1007773303319801</c:v>
                </c:pt>
                <c:pt idx="782">
                  <c:v>1.1008825978015349</c:v>
                </c:pt>
                <c:pt idx="783">
                  <c:v>1.1009877212121195</c:v>
                </c:pt>
                <c:pt idx="784">
                  <c:v>1.1010927009456977</c:v>
                </c:pt>
                <c:pt idx="785">
                  <c:v>1.1011975373827332</c:v>
                </c:pt>
                <c:pt idx="786">
                  <c:v>1.1013022309021983</c:v>
                </c:pt>
                <c:pt idx="787">
                  <c:v>1.1014067818815805</c:v>
                </c:pt>
                <c:pt idx="788">
                  <c:v>1.1015111906968911</c:v>
                </c:pt>
                <c:pt idx="789">
                  <c:v>1.101615457722672</c:v>
                </c:pt>
                <c:pt idx="790">
                  <c:v>1.1017195833320044</c:v>
                </c:pt>
                <c:pt idx="791">
                  <c:v>1.1018235678965151</c:v>
                </c:pt>
                <c:pt idx="792">
                  <c:v>1.1019274117863853</c:v>
                </c:pt>
                <c:pt idx="793">
                  <c:v>1.102031115370357</c:v>
                </c:pt>
                <c:pt idx="794">
                  <c:v>1.1021346790157409</c:v>
                </c:pt>
                <c:pt idx="795">
                  <c:v>1.1022381030884232</c:v>
                </c:pt>
                <c:pt idx="796">
                  <c:v>1.1023413879528736</c:v>
                </c:pt>
                <c:pt idx="797">
                  <c:v>1.1024445339721529</c:v>
                </c:pt>
                <c:pt idx="798">
                  <c:v>1.1025475415079191</c:v>
                </c:pt>
                <c:pt idx="799">
                  <c:v>1.1026504109204345</c:v>
                </c:pt>
                <c:pt idx="800">
                  <c:v>1.1027531425685739</c:v>
                </c:pt>
                <c:pt idx="801">
                  <c:v>1.102855736809832</c:v>
                </c:pt>
                <c:pt idx="802">
                  <c:v>1.1029581940003284</c:v>
                </c:pt>
                <c:pt idx="803">
                  <c:v>1.1030605144948162</c:v>
                </c:pt>
                <c:pt idx="804">
                  <c:v>1.1031626986466889</c:v>
                </c:pt>
                <c:pt idx="805">
                  <c:v>1.1032647468079864</c:v>
                </c:pt>
                <c:pt idx="806">
                  <c:v>1.1033666593294025</c:v>
                </c:pt>
                <c:pt idx="807">
                  <c:v>1.103468436560292</c:v>
                </c:pt>
                <c:pt idx="808">
                  <c:v>1.1035700788486769</c:v>
                </c:pt>
                <c:pt idx="809">
                  <c:v>1.1036715865412532</c:v>
                </c:pt>
                <c:pt idx="810">
                  <c:v>1.1037729599833976</c:v>
                </c:pt>
                <c:pt idx="811">
                  <c:v>1.1038741995191743</c:v>
                </c:pt>
                <c:pt idx="812">
                  <c:v>1.1039753054913422</c:v>
                </c:pt>
                <c:pt idx="813">
                  <c:v>1.1040762782413596</c:v>
                </c:pt>
                <c:pt idx="814">
                  <c:v>1.1041771181093929</c:v>
                </c:pt>
                <c:pt idx="815">
                  <c:v>1.1042778254343215</c:v>
                </c:pt>
                <c:pt idx="816">
                  <c:v>1.1043784005537454</c:v>
                </c:pt>
                <c:pt idx="817">
                  <c:v>1.1044788438039905</c:v>
                </c:pt>
                <c:pt idx="818">
                  <c:v>1.1045791555201159</c:v>
                </c:pt>
                <c:pt idx="819">
                  <c:v>1.1046793360359195</c:v>
                </c:pt>
                <c:pt idx="820">
                  <c:v>1.1047793856839447</c:v>
                </c:pt>
                <c:pt idx="821">
                  <c:v>1.104879304795487</c:v>
                </c:pt>
                <c:pt idx="822">
                  <c:v>1.1049790937005988</c:v>
                </c:pt>
                <c:pt idx="823">
                  <c:v>1.1050787527280972</c:v>
                </c:pt>
                <c:pt idx="824">
                  <c:v>1.1051782822055694</c:v>
                </c:pt>
                <c:pt idx="825">
                  <c:v>1.1052776824593784</c:v>
                </c:pt>
                <c:pt idx="826">
                  <c:v>1.10537695381467</c:v>
                </c:pt>
                <c:pt idx="827">
                  <c:v>1.1054760965953778</c:v>
                </c:pt>
                <c:pt idx="828">
                  <c:v>1.1055751111242305</c:v>
                </c:pt>
                <c:pt idx="829">
                  <c:v>1.1056739977227554</c:v>
                </c:pt>
                <c:pt idx="830">
                  <c:v>1.1057727567112876</c:v>
                </c:pt>
                <c:pt idx="831">
                  <c:v>1.1058713884089733</c:v>
                </c:pt>
                <c:pt idx="832">
                  <c:v>1.1059698931337767</c:v>
                </c:pt>
                <c:pt idx="833">
                  <c:v>1.1060682712024854</c:v>
                </c:pt>
                <c:pt idx="834">
                  <c:v>1.1061665229307167</c:v>
                </c:pt>
                <c:pt idx="835">
                  <c:v>1.1062646486329228</c:v>
                </c:pt>
                <c:pt idx="836">
                  <c:v>1.1063626486223965</c:v>
                </c:pt>
                <c:pt idx="837">
                  <c:v>1.1064605232112779</c:v>
                </c:pt>
                <c:pt idx="838">
                  <c:v>1.1065582727105574</c:v>
                </c:pt>
                <c:pt idx="839">
                  <c:v>1.1066558974300849</c:v>
                </c:pt>
                <c:pt idx="840">
                  <c:v>1.1067533976785726</c:v>
                </c:pt>
                <c:pt idx="841">
                  <c:v>1.1068507737636015</c:v>
                </c:pt>
                <c:pt idx="842">
                  <c:v>1.1069480259916267</c:v>
                </c:pt>
                <c:pt idx="843">
                  <c:v>1.1070451546679831</c:v>
                </c:pt>
                <c:pt idx="844">
                  <c:v>1.1071421600968909</c:v>
                </c:pt>
                <c:pt idx="845">
                  <c:v>1.1072390425814607</c:v>
                </c:pt>
                <c:pt idx="846">
                  <c:v>1.1073358024236983</c:v>
                </c:pt>
                <c:pt idx="847">
                  <c:v>1.1074324399245115</c:v>
                </c:pt>
                <c:pt idx="848">
                  <c:v>1.107528955383714</c:v>
                </c:pt>
                <c:pt idx="849">
                  <c:v>1.1076253491000314</c:v>
                </c:pt>
                <c:pt idx="850">
                  <c:v>1.1077216213711063</c:v>
                </c:pt>
                <c:pt idx="851">
                  <c:v>1.1078177724935032</c:v>
                </c:pt>
                <c:pt idx="852">
                  <c:v>1.107913802762714</c:v>
                </c:pt>
                <c:pt idx="853">
                  <c:v>1.1080097124731634</c:v>
                </c:pt>
                <c:pt idx="854">
                  <c:v>1.1081055019182129</c:v>
                </c:pt>
                <c:pt idx="855">
                  <c:v>1.1082011713901672</c:v>
                </c:pt>
                <c:pt idx="856">
                  <c:v>1.1082967211802783</c:v>
                </c:pt>
                <c:pt idx="857">
                  <c:v>1.1083921515787512</c:v>
                </c:pt>
                <c:pt idx="858">
                  <c:v>1.1084874628747483</c:v>
                </c:pt>
                <c:pt idx="859">
                  <c:v>1.1085826553563947</c:v>
                </c:pt>
                <c:pt idx="860">
                  <c:v>1.1086777293107832</c:v>
                </c:pt>
                <c:pt idx="861">
                  <c:v>1.1087726850239785</c:v>
                </c:pt>
                <c:pt idx="862">
                  <c:v>1.1088675227810234</c:v>
                </c:pt>
                <c:pt idx="863">
                  <c:v>1.1089622428659422</c:v>
                </c:pt>
                <c:pt idx="864">
                  <c:v>1.1090568455617462</c:v>
                </c:pt>
                <c:pt idx="865">
                  <c:v>1.1091513311504391</c:v>
                </c:pt>
                <c:pt idx="866">
                  <c:v>1.1092456999130202</c:v>
                </c:pt>
                <c:pt idx="867">
                  <c:v>1.1093399521294904</c:v>
                </c:pt>
                <c:pt idx="868">
                  <c:v>1.1094340880788567</c:v>
                </c:pt>
                <c:pt idx="869">
                  <c:v>1.1095281080391364</c:v>
                </c:pt>
                <c:pt idx="870">
                  <c:v>1.1096220122873621</c:v>
                </c:pt>
                <c:pt idx="871">
                  <c:v>1.1097158010995867</c:v>
                </c:pt>
                <c:pt idx="872">
                  <c:v>1.1098094747508866</c:v>
                </c:pt>
                <c:pt idx="873">
                  <c:v>1.1099030335153683</c:v>
                </c:pt>
                <c:pt idx="874">
                  <c:v>1.1099964776661708</c:v>
                </c:pt>
                <c:pt idx="875">
                  <c:v>1.1100898074754719</c:v>
                </c:pt>
                <c:pt idx="876">
                  <c:v>1.1101830232144916</c:v>
                </c:pt>
                <c:pt idx="877">
                  <c:v>1.1102761251534972</c:v>
                </c:pt>
                <c:pt idx="878">
                  <c:v>1.1103691135618068</c:v>
                </c:pt>
                <c:pt idx="879">
                  <c:v>1.1104619887077951</c:v>
                </c:pt>
                <c:pt idx="880">
                  <c:v>1.1105547508588964</c:v>
                </c:pt>
                <c:pt idx="881">
                  <c:v>1.11064740028161</c:v>
                </c:pt>
                <c:pt idx="882">
                  <c:v>1.1107399372415039</c:v>
                </c:pt>
                <c:pt idx="883">
                  <c:v>1.1108323620032192</c:v>
                </c:pt>
                <c:pt idx="884">
                  <c:v>1.1109246748304749</c:v>
                </c:pt>
                <c:pt idx="885">
                  <c:v>1.1110168759860712</c:v>
                </c:pt>
                <c:pt idx="886">
                  <c:v>1.1111089657318947</c:v>
                </c:pt>
                <c:pt idx="887">
                  <c:v>1.1112009443289221</c:v>
                </c:pt>
                <c:pt idx="888">
                  <c:v>1.1112928120372243</c:v>
                </c:pt>
                <c:pt idx="889">
                  <c:v>1.1113845691159712</c:v>
                </c:pt>
                <c:pt idx="890">
                  <c:v>1.1114762158234344</c:v>
                </c:pt>
                <c:pt idx="891">
                  <c:v>1.1115677524169933</c:v>
                </c:pt>
                <c:pt idx="892">
                  <c:v>1.1116591791531378</c:v>
                </c:pt>
                <c:pt idx="893">
                  <c:v>1.1117504962874727</c:v>
                </c:pt>
                <c:pt idx="894">
                  <c:v>1.1118417040747217</c:v>
                </c:pt>
                <c:pt idx="895">
                  <c:v>1.1119328027687316</c:v>
                </c:pt>
                <c:pt idx="896">
                  <c:v>1.1120237926224763</c:v>
                </c:pt>
                <c:pt idx="897">
                  <c:v>1.1121146738880605</c:v>
                </c:pt>
                <c:pt idx="898">
                  <c:v>1.112205446816724</c:v>
                </c:pt>
                <c:pt idx="899">
                  <c:v>1.1122961116588452</c:v>
                </c:pt>
                <c:pt idx="900">
                  <c:v>1.1123866686639454</c:v>
                </c:pt>
                <c:pt idx="901">
                  <c:v>1.1124771180806925</c:v>
                </c:pt>
                <c:pt idx="902">
                  <c:v>1.1125674601569051</c:v>
                </c:pt>
                <c:pt idx="903">
                  <c:v>1.1126576951395559</c:v>
                </c:pt>
                <c:pt idx="904">
                  <c:v>1.1127478232747758</c:v>
                </c:pt>
                <c:pt idx="905">
                  <c:v>1.1128378448078582</c:v>
                </c:pt>
                <c:pt idx="906">
                  <c:v>1.1129277599832614</c:v>
                </c:pt>
                <c:pt idx="907">
                  <c:v>1.1130175690446136</c:v>
                </c:pt>
                <c:pt idx="908">
                  <c:v>1.1131072722347162</c:v>
                </c:pt>
                <c:pt idx="909">
                  <c:v>1.1131968697955477</c:v>
                </c:pt>
                <c:pt idx="910">
                  <c:v>1.1132863619682671</c:v>
                </c:pt>
                <c:pt idx="911">
                  <c:v>1.1133757489932179</c:v>
                </c:pt>
                <c:pt idx="912">
                  <c:v>1.1134650311099312</c:v>
                </c:pt>
                <c:pt idx="913">
                  <c:v>1.1135542085571302</c:v>
                </c:pt>
                <c:pt idx="914">
                  <c:v>1.1136432815727326</c:v>
                </c:pt>
                <c:pt idx="915">
                  <c:v>1.1137322503938556</c:v>
                </c:pt>
                <c:pt idx="916">
                  <c:v>1.1138211152568185</c:v>
                </c:pt>
                <c:pt idx="917">
                  <c:v>1.1139098763971467</c:v>
                </c:pt>
                <c:pt idx="918">
                  <c:v>1.1139985340495746</c:v>
                </c:pt>
                <c:pt idx="919">
                  <c:v>1.11408708844805</c:v>
                </c:pt>
                <c:pt idx="920">
                  <c:v>1.1141755398257371</c:v>
                </c:pt>
                <c:pt idx="921">
                  <c:v>1.1142638884150202</c:v>
                </c:pt>
                <c:pt idx="922">
                  <c:v>1.1143521344475065</c:v>
                </c:pt>
                <c:pt idx="923">
                  <c:v>1.1144402781540304</c:v>
                </c:pt>
                <c:pt idx="924">
                  <c:v>1.1145283197646565</c:v>
                </c:pt>
                <c:pt idx="925">
                  <c:v>1.1146162595086828</c:v>
                </c:pt>
                <c:pt idx="926">
                  <c:v>1.114704097614645</c:v>
                </c:pt>
                <c:pt idx="927">
                  <c:v>1.1147918343103183</c:v>
                </c:pt>
                <c:pt idx="928">
                  <c:v>1.1148794698227222</c:v>
                </c:pt>
                <c:pt idx="929">
                  <c:v>1.1149670043781232</c:v>
                </c:pt>
                <c:pt idx="930">
                  <c:v>1.115054438202038</c:v>
                </c:pt>
                <c:pt idx="931">
                  <c:v>1.1151417715192371</c:v>
                </c:pt>
                <c:pt idx="932">
                  <c:v>1.1152290045537478</c:v>
                </c:pt>
                <c:pt idx="933">
                  <c:v>1.1153161375288574</c:v>
                </c:pt>
                <c:pt idx="934">
                  <c:v>1.1154031706671175</c:v>
                </c:pt>
                <c:pt idx="935">
                  <c:v>1.1154901041903449</c:v>
                </c:pt>
                <c:pt idx="936">
                  <c:v>1.1155769383196272</c:v>
                </c:pt>
                <c:pt idx="937">
                  <c:v>1.1156636732753249</c:v>
                </c:pt>
                <c:pt idx="938">
                  <c:v>1.1157503092770744</c:v>
                </c:pt>
                <c:pt idx="939">
                  <c:v>1.1158368465437918</c:v>
                </c:pt>
                <c:pt idx="940">
                  <c:v>1.1159232852936749</c:v>
                </c:pt>
                <c:pt idx="941">
                  <c:v>1.116009625744208</c:v>
                </c:pt>
                <c:pt idx="942">
                  <c:v>1.1160958681121638</c:v>
                </c:pt>
                <c:pt idx="943">
                  <c:v>1.1161820126136057</c:v>
                </c:pt>
                <c:pt idx="944">
                  <c:v>1.1162680594638936</c:v>
                </c:pt>
                <c:pt idx="945">
                  <c:v>1.1163540088776842</c:v>
                </c:pt>
                <c:pt idx="946">
                  <c:v>1.1164398610689352</c:v>
                </c:pt>
                <c:pt idx="947">
                  <c:v>1.1165256162509081</c:v>
                </c:pt>
                <c:pt idx="948">
                  <c:v>1.1166112746361718</c:v>
                </c:pt>
                <c:pt idx="949">
                  <c:v>1.1166968364366046</c:v>
                </c:pt>
                <c:pt idx="950">
                  <c:v>1.1167823018633978</c:v>
                </c:pt>
                <c:pt idx="951">
                  <c:v>1.1168676711270586</c:v>
                </c:pt>
                <c:pt idx="952">
                  <c:v>1.1169529444374124</c:v>
                </c:pt>
                <c:pt idx="953">
                  <c:v>1.1170381220036072</c:v>
                </c:pt>
                <c:pt idx="954">
                  <c:v>1.1171232040341148</c:v>
                </c:pt>
                <c:pt idx="955">
                  <c:v>1.1172081907367344</c:v>
                </c:pt>
                <c:pt idx="956">
                  <c:v>1.117293082318596</c:v>
                </c:pt>
                <c:pt idx="957">
                  <c:v>1.1173778789861624</c:v>
                </c:pt>
                <c:pt idx="958">
                  <c:v>1.1174625809452325</c:v>
                </c:pt>
                <c:pt idx="959">
                  <c:v>1.1175471884009442</c:v>
                </c:pt>
                <c:pt idx="960">
                  <c:v>1.117631701557777</c:v>
                </c:pt>
                <c:pt idx="961">
                  <c:v>1.1177161206195545</c:v>
                </c:pt>
                <c:pt idx="962">
                  <c:v>1.1178004457894479</c:v>
                </c:pt>
                <c:pt idx="963">
                  <c:v>1.1178846772699782</c:v>
                </c:pt>
                <c:pt idx="964">
                  <c:v>1.1179688152630194</c:v>
                </c:pt>
                <c:pt idx="965">
                  <c:v>1.1180528599698005</c:v>
                </c:pt>
                <c:pt idx="966">
                  <c:v>1.1181368115909094</c:v>
                </c:pt>
                <c:pt idx="967">
                  <c:v>1.1182206703262942</c:v>
                </c:pt>
                <c:pt idx="968">
                  <c:v>1.1183044363752674</c:v>
                </c:pt>
                <c:pt idx="969">
                  <c:v>1.1183881099365072</c:v>
                </c:pt>
                <c:pt idx="970">
                  <c:v>1.1184716912080606</c:v>
                </c:pt>
                <c:pt idx="971">
                  <c:v>1.1185551803873468</c:v>
                </c:pt>
                <c:pt idx="972">
                  <c:v>1.1186385776711592</c:v>
                </c:pt>
                <c:pt idx="973">
                  <c:v>1.1187218832556676</c:v>
                </c:pt>
                <c:pt idx="974">
                  <c:v>1.1188050973364219</c:v>
                </c:pt>
                <c:pt idx="975">
                  <c:v>1.1188882201083536</c:v>
                </c:pt>
                <c:pt idx="976">
                  <c:v>1.1189712517657791</c:v>
                </c:pt>
                <c:pt idx="977">
                  <c:v>1.119054192502402</c:v>
                </c:pt>
                <c:pt idx="978">
                  <c:v>1.1191370425113161</c:v>
                </c:pt>
                <c:pt idx="979">
                  <c:v>1.1192198019850066</c:v>
                </c:pt>
                <c:pt idx="980">
                  <c:v>1.1193024711153547</c:v>
                </c:pt>
                <c:pt idx="981">
                  <c:v>1.0717295909768356</c:v>
                </c:pt>
                <c:pt idx="982">
                  <c:v>1.0297603635478341</c:v>
                </c:pt>
                <c:pt idx="983">
                  <c:v>1.0298361598296659</c:v>
                </c:pt>
                <c:pt idx="984">
                  <c:v>1.0299118737082076</c:v>
                </c:pt>
                <c:pt idx="985">
                  <c:v>1.0299875053572154</c:v>
                </c:pt>
                <c:pt idx="986">
                  <c:v>1.0300630549499021</c:v>
                </c:pt>
                <c:pt idx="987">
                  <c:v>1.0301385226589403</c:v>
                </c:pt>
                <c:pt idx="988">
                  <c:v>1.0302139086564639</c:v>
                </c:pt>
                <c:pt idx="989">
                  <c:v>1.0302892131140706</c:v>
                </c:pt>
                <c:pt idx="990">
                  <c:v>1.0303644362028248</c:v>
                </c:pt>
                <c:pt idx="991">
                  <c:v>1.030439578093258</c:v>
                </c:pt>
                <c:pt idx="992">
                  <c:v>1.0305146389553725</c:v>
                </c:pt>
                <c:pt idx="993">
                  <c:v>1.0305896189586439</c:v>
                </c:pt>
                <c:pt idx="994">
                  <c:v>1.0306645182720215</c:v>
                </c:pt>
                <c:pt idx="995">
                  <c:v>1.0307393370639322</c:v>
                </c:pt>
                <c:pt idx="996">
                  <c:v>1.0308140755022817</c:v>
                </c:pt>
                <c:pt idx="997">
                  <c:v>1.0308887337544568</c:v>
                </c:pt>
              </c:numCache>
            </c:numRef>
          </c:yVal>
          <c:smooth val="0"/>
        </c:ser>
        <c:ser>
          <c:idx val="1"/>
          <c:order val="1"/>
          <c:tx>
            <c:v>期待値1</c:v>
          </c:tx>
          <c:marker>
            <c:symbol val="none"/>
          </c:marker>
          <c:xVal>
            <c:numRef>
              <c:f>[UCB1簡易検証.xlsx]Sheet1!$A$5:$A$1002</c:f>
              <c:numCache>
                <c:formatCode>General</c:formatCode>
                <c:ptCount val="998"/>
                <c:pt idx="0">
                  <c:v>3</c:v>
                </c:pt>
                <c:pt idx="1">
                  <c:v>4</c:v>
                </c:pt>
                <c:pt idx="2">
                  <c:v>5</c:v>
                </c:pt>
                <c:pt idx="3">
                  <c:v>6</c:v>
                </c:pt>
                <c:pt idx="4">
                  <c:v>7</c:v>
                </c:pt>
                <c:pt idx="5">
                  <c:v>8</c:v>
                </c:pt>
                <c:pt idx="6">
                  <c:v>9</c:v>
                </c:pt>
                <c:pt idx="7">
                  <c:v>10</c:v>
                </c:pt>
                <c:pt idx="8">
                  <c:v>11</c:v>
                </c:pt>
                <c:pt idx="9">
                  <c:v>12</c:v>
                </c:pt>
                <c:pt idx="10">
                  <c:v>13</c:v>
                </c:pt>
                <c:pt idx="11">
                  <c:v>14</c:v>
                </c:pt>
                <c:pt idx="12">
                  <c:v>15</c:v>
                </c:pt>
                <c:pt idx="13">
                  <c:v>16</c:v>
                </c:pt>
                <c:pt idx="14">
                  <c:v>17</c:v>
                </c:pt>
                <c:pt idx="15">
                  <c:v>18</c:v>
                </c:pt>
                <c:pt idx="16">
                  <c:v>19</c:v>
                </c:pt>
                <c:pt idx="17">
                  <c:v>20</c:v>
                </c:pt>
                <c:pt idx="18">
                  <c:v>21</c:v>
                </c:pt>
                <c:pt idx="19">
                  <c:v>22</c:v>
                </c:pt>
                <c:pt idx="20">
                  <c:v>23</c:v>
                </c:pt>
                <c:pt idx="21">
                  <c:v>24</c:v>
                </c:pt>
                <c:pt idx="22">
                  <c:v>25</c:v>
                </c:pt>
                <c:pt idx="23">
                  <c:v>26</c:v>
                </c:pt>
                <c:pt idx="24">
                  <c:v>27</c:v>
                </c:pt>
                <c:pt idx="25">
                  <c:v>28</c:v>
                </c:pt>
                <c:pt idx="26">
                  <c:v>29</c:v>
                </c:pt>
                <c:pt idx="27">
                  <c:v>30</c:v>
                </c:pt>
                <c:pt idx="28">
                  <c:v>31</c:v>
                </c:pt>
                <c:pt idx="29">
                  <c:v>32</c:v>
                </c:pt>
                <c:pt idx="30">
                  <c:v>33</c:v>
                </c:pt>
                <c:pt idx="31">
                  <c:v>34</c:v>
                </c:pt>
                <c:pt idx="32">
                  <c:v>35</c:v>
                </c:pt>
                <c:pt idx="33">
                  <c:v>36</c:v>
                </c:pt>
                <c:pt idx="34">
                  <c:v>37</c:v>
                </c:pt>
                <c:pt idx="35">
                  <c:v>38</c:v>
                </c:pt>
                <c:pt idx="36">
                  <c:v>39</c:v>
                </c:pt>
                <c:pt idx="37">
                  <c:v>40</c:v>
                </c:pt>
                <c:pt idx="38">
                  <c:v>41</c:v>
                </c:pt>
                <c:pt idx="39">
                  <c:v>42</c:v>
                </c:pt>
                <c:pt idx="40">
                  <c:v>43</c:v>
                </c:pt>
                <c:pt idx="41">
                  <c:v>44</c:v>
                </c:pt>
                <c:pt idx="42">
                  <c:v>45</c:v>
                </c:pt>
                <c:pt idx="43">
                  <c:v>46</c:v>
                </c:pt>
                <c:pt idx="44">
                  <c:v>47</c:v>
                </c:pt>
                <c:pt idx="45">
                  <c:v>48</c:v>
                </c:pt>
                <c:pt idx="46">
                  <c:v>49</c:v>
                </c:pt>
                <c:pt idx="47">
                  <c:v>50</c:v>
                </c:pt>
                <c:pt idx="48">
                  <c:v>51</c:v>
                </c:pt>
                <c:pt idx="49">
                  <c:v>52</c:v>
                </c:pt>
                <c:pt idx="50">
                  <c:v>53</c:v>
                </c:pt>
                <c:pt idx="51">
                  <c:v>54</c:v>
                </c:pt>
                <c:pt idx="52">
                  <c:v>55</c:v>
                </c:pt>
                <c:pt idx="53">
                  <c:v>56</c:v>
                </c:pt>
                <c:pt idx="54">
                  <c:v>57</c:v>
                </c:pt>
                <c:pt idx="55">
                  <c:v>58</c:v>
                </c:pt>
                <c:pt idx="56">
                  <c:v>59</c:v>
                </c:pt>
                <c:pt idx="57">
                  <c:v>60</c:v>
                </c:pt>
                <c:pt idx="58">
                  <c:v>61</c:v>
                </c:pt>
                <c:pt idx="59">
                  <c:v>62</c:v>
                </c:pt>
                <c:pt idx="60">
                  <c:v>63</c:v>
                </c:pt>
                <c:pt idx="61">
                  <c:v>64</c:v>
                </c:pt>
                <c:pt idx="62">
                  <c:v>65</c:v>
                </c:pt>
                <c:pt idx="63">
                  <c:v>66</c:v>
                </c:pt>
                <c:pt idx="64">
                  <c:v>67</c:v>
                </c:pt>
                <c:pt idx="65">
                  <c:v>68</c:v>
                </c:pt>
                <c:pt idx="66">
                  <c:v>69</c:v>
                </c:pt>
                <c:pt idx="67">
                  <c:v>70</c:v>
                </c:pt>
                <c:pt idx="68">
                  <c:v>71</c:v>
                </c:pt>
                <c:pt idx="69">
                  <c:v>72</c:v>
                </c:pt>
                <c:pt idx="70">
                  <c:v>73</c:v>
                </c:pt>
                <c:pt idx="71">
                  <c:v>74</c:v>
                </c:pt>
                <c:pt idx="72">
                  <c:v>75</c:v>
                </c:pt>
                <c:pt idx="73">
                  <c:v>76</c:v>
                </c:pt>
                <c:pt idx="74">
                  <c:v>77</c:v>
                </c:pt>
                <c:pt idx="75">
                  <c:v>78</c:v>
                </c:pt>
                <c:pt idx="76">
                  <c:v>79</c:v>
                </c:pt>
                <c:pt idx="77">
                  <c:v>80</c:v>
                </c:pt>
                <c:pt idx="78">
                  <c:v>81</c:v>
                </c:pt>
                <c:pt idx="79">
                  <c:v>82</c:v>
                </c:pt>
                <c:pt idx="80">
                  <c:v>83</c:v>
                </c:pt>
                <c:pt idx="81">
                  <c:v>84</c:v>
                </c:pt>
                <c:pt idx="82">
                  <c:v>85</c:v>
                </c:pt>
                <c:pt idx="83">
                  <c:v>86</c:v>
                </c:pt>
                <c:pt idx="84">
                  <c:v>87</c:v>
                </c:pt>
                <c:pt idx="85">
                  <c:v>88</c:v>
                </c:pt>
                <c:pt idx="86">
                  <c:v>89</c:v>
                </c:pt>
                <c:pt idx="87">
                  <c:v>90</c:v>
                </c:pt>
                <c:pt idx="88">
                  <c:v>91</c:v>
                </c:pt>
                <c:pt idx="89">
                  <c:v>92</c:v>
                </c:pt>
                <c:pt idx="90">
                  <c:v>93</c:v>
                </c:pt>
                <c:pt idx="91">
                  <c:v>94</c:v>
                </c:pt>
                <c:pt idx="92">
                  <c:v>95</c:v>
                </c:pt>
                <c:pt idx="93">
                  <c:v>96</c:v>
                </c:pt>
                <c:pt idx="94">
                  <c:v>97</c:v>
                </c:pt>
                <c:pt idx="95">
                  <c:v>98</c:v>
                </c:pt>
                <c:pt idx="96">
                  <c:v>99</c:v>
                </c:pt>
                <c:pt idx="97">
                  <c:v>100</c:v>
                </c:pt>
                <c:pt idx="98">
                  <c:v>101</c:v>
                </c:pt>
                <c:pt idx="99">
                  <c:v>102</c:v>
                </c:pt>
                <c:pt idx="100">
                  <c:v>103</c:v>
                </c:pt>
                <c:pt idx="101">
                  <c:v>104</c:v>
                </c:pt>
                <c:pt idx="102">
                  <c:v>105</c:v>
                </c:pt>
                <c:pt idx="103">
                  <c:v>106</c:v>
                </c:pt>
                <c:pt idx="104">
                  <c:v>107</c:v>
                </c:pt>
                <c:pt idx="105">
                  <c:v>108</c:v>
                </c:pt>
                <c:pt idx="106">
                  <c:v>109</c:v>
                </c:pt>
                <c:pt idx="107">
                  <c:v>110</c:v>
                </c:pt>
                <c:pt idx="108">
                  <c:v>111</c:v>
                </c:pt>
                <c:pt idx="109">
                  <c:v>112</c:v>
                </c:pt>
                <c:pt idx="110">
                  <c:v>113</c:v>
                </c:pt>
                <c:pt idx="111">
                  <c:v>114</c:v>
                </c:pt>
                <c:pt idx="112">
                  <c:v>115</c:v>
                </c:pt>
                <c:pt idx="113">
                  <c:v>116</c:v>
                </c:pt>
                <c:pt idx="114">
                  <c:v>117</c:v>
                </c:pt>
                <c:pt idx="115">
                  <c:v>118</c:v>
                </c:pt>
                <c:pt idx="116">
                  <c:v>119</c:v>
                </c:pt>
                <c:pt idx="117">
                  <c:v>120</c:v>
                </c:pt>
                <c:pt idx="118">
                  <c:v>121</c:v>
                </c:pt>
                <c:pt idx="119">
                  <c:v>122</c:v>
                </c:pt>
                <c:pt idx="120">
                  <c:v>123</c:v>
                </c:pt>
                <c:pt idx="121">
                  <c:v>124</c:v>
                </c:pt>
                <c:pt idx="122">
                  <c:v>125</c:v>
                </c:pt>
                <c:pt idx="123">
                  <c:v>126</c:v>
                </c:pt>
                <c:pt idx="124">
                  <c:v>127</c:v>
                </c:pt>
                <c:pt idx="125">
                  <c:v>128</c:v>
                </c:pt>
                <c:pt idx="126">
                  <c:v>129</c:v>
                </c:pt>
                <c:pt idx="127">
                  <c:v>130</c:v>
                </c:pt>
                <c:pt idx="128">
                  <c:v>131</c:v>
                </c:pt>
                <c:pt idx="129">
                  <c:v>132</c:v>
                </c:pt>
                <c:pt idx="130">
                  <c:v>133</c:v>
                </c:pt>
                <c:pt idx="131">
                  <c:v>134</c:v>
                </c:pt>
                <c:pt idx="132">
                  <c:v>135</c:v>
                </c:pt>
                <c:pt idx="133">
                  <c:v>136</c:v>
                </c:pt>
                <c:pt idx="134">
                  <c:v>137</c:v>
                </c:pt>
                <c:pt idx="135">
                  <c:v>138</c:v>
                </c:pt>
                <c:pt idx="136">
                  <c:v>139</c:v>
                </c:pt>
                <c:pt idx="137">
                  <c:v>140</c:v>
                </c:pt>
                <c:pt idx="138">
                  <c:v>141</c:v>
                </c:pt>
                <c:pt idx="139">
                  <c:v>142</c:v>
                </c:pt>
                <c:pt idx="140">
                  <c:v>143</c:v>
                </c:pt>
                <c:pt idx="141">
                  <c:v>144</c:v>
                </c:pt>
                <c:pt idx="142">
                  <c:v>145</c:v>
                </c:pt>
                <c:pt idx="143">
                  <c:v>146</c:v>
                </c:pt>
                <c:pt idx="144">
                  <c:v>147</c:v>
                </c:pt>
                <c:pt idx="145">
                  <c:v>148</c:v>
                </c:pt>
                <c:pt idx="146">
                  <c:v>149</c:v>
                </c:pt>
                <c:pt idx="147">
                  <c:v>150</c:v>
                </c:pt>
                <c:pt idx="148">
                  <c:v>151</c:v>
                </c:pt>
                <c:pt idx="149">
                  <c:v>152</c:v>
                </c:pt>
                <c:pt idx="150">
                  <c:v>153</c:v>
                </c:pt>
                <c:pt idx="151">
                  <c:v>154</c:v>
                </c:pt>
                <c:pt idx="152">
                  <c:v>155</c:v>
                </c:pt>
                <c:pt idx="153">
                  <c:v>156</c:v>
                </c:pt>
                <c:pt idx="154">
                  <c:v>157</c:v>
                </c:pt>
                <c:pt idx="155">
                  <c:v>158</c:v>
                </c:pt>
                <c:pt idx="156">
                  <c:v>159</c:v>
                </c:pt>
                <c:pt idx="157">
                  <c:v>160</c:v>
                </c:pt>
                <c:pt idx="158">
                  <c:v>161</c:v>
                </c:pt>
                <c:pt idx="159">
                  <c:v>162</c:v>
                </c:pt>
                <c:pt idx="160">
                  <c:v>163</c:v>
                </c:pt>
                <c:pt idx="161">
                  <c:v>164</c:v>
                </c:pt>
                <c:pt idx="162">
                  <c:v>165</c:v>
                </c:pt>
                <c:pt idx="163">
                  <c:v>166</c:v>
                </c:pt>
                <c:pt idx="164">
                  <c:v>167</c:v>
                </c:pt>
                <c:pt idx="165">
                  <c:v>168</c:v>
                </c:pt>
                <c:pt idx="166">
                  <c:v>169</c:v>
                </c:pt>
                <c:pt idx="167">
                  <c:v>170</c:v>
                </c:pt>
                <c:pt idx="168">
                  <c:v>171</c:v>
                </c:pt>
                <c:pt idx="169">
                  <c:v>172</c:v>
                </c:pt>
                <c:pt idx="170">
                  <c:v>173</c:v>
                </c:pt>
                <c:pt idx="171">
                  <c:v>174</c:v>
                </c:pt>
                <c:pt idx="172">
                  <c:v>175</c:v>
                </c:pt>
                <c:pt idx="173">
                  <c:v>176</c:v>
                </c:pt>
                <c:pt idx="174">
                  <c:v>177</c:v>
                </c:pt>
                <c:pt idx="175">
                  <c:v>178</c:v>
                </c:pt>
                <c:pt idx="176">
                  <c:v>179</c:v>
                </c:pt>
                <c:pt idx="177">
                  <c:v>180</c:v>
                </c:pt>
                <c:pt idx="178">
                  <c:v>181</c:v>
                </c:pt>
                <c:pt idx="179">
                  <c:v>182</c:v>
                </c:pt>
                <c:pt idx="180">
                  <c:v>183</c:v>
                </c:pt>
                <c:pt idx="181">
                  <c:v>184</c:v>
                </c:pt>
                <c:pt idx="182">
                  <c:v>185</c:v>
                </c:pt>
                <c:pt idx="183">
                  <c:v>186</c:v>
                </c:pt>
                <c:pt idx="184">
                  <c:v>187</c:v>
                </c:pt>
                <c:pt idx="185">
                  <c:v>188</c:v>
                </c:pt>
                <c:pt idx="186">
                  <c:v>189</c:v>
                </c:pt>
                <c:pt idx="187">
                  <c:v>190</c:v>
                </c:pt>
                <c:pt idx="188">
                  <c:v>191</c:v>
                </c:pt>
                <c:pt idx="189">
                  <c:v>192</c:v>
                </c:pt>
                <c:pt idx="190">
                  <c:v>193</c:v>
                </c:pt>
                <c:pt idx="191">
                  <c:v>194</c:v>
                </c:pt>
                <c:pt idx="192">
                  <c:v>195</c:v>
                </c:pt>
                <c:pt idx="193">
                  <c:v>196</c:v>
                </c:pt>
                <c:pt idx="194">
                  <c:v>197</c:v>
                </c:pt>
                <c:pt idx="195">
                  <c:v>198</c:v>
                </c:pt>
                <c:pt idx="196">
                  <c:v>199</c:v>
                </c:pt>
                <c:pt idx="197">
                  <c:v>200</c:v>
                </c:pt>
                <c:pt idx="198">
                  <c:v>201</c:v>
                </c:pt>
                <c:pt idx="199">
                  <c:v>202</c:v>
                </c:pt>
                <c:pt idx="200">
                  <c:v>203</c:v>
                </c:pt>
                <c:pt idx="201">
                  <c:v>204</c:v>
                </c:pt>
                <c:pt idx="202">
                  <c:v>205</c:v>
                </c:pt>
                <c:pt idx="203">
                  <c:v>206</c:v>
                </c:pt>
                <c:pt idx="204">
                  <c:v>207</c:v>
                </c:pt>
                <c:pt idx="205">
                  <c:v>208</c:v>
                </c:pt>
                <c:pt idx="206">
                  <c:v>209</c:v>
                </c:pt>
                <c:pt idx="207">
                  <c:v>210</c:v>
                </c:pt>
                <c:pt idx="208">
                  <c:v>211</c:v>
                </c:pt>
                <c:pt idx="209">
                  <c:v>212</c:v>
                </c:pt>
                <c:pt idx="210">
                  <c:v>213</c:v>
                </c:pt>
                <c:pt idx="211">
                  <c:v>214</c:v>
                </c:pt>
                <c:pt idx="212">
                  <c:v>215</c:v>
                </c:pt>
                <c:pt idx="213">
                  <c:v>216</c:v>
                </c:pt>
                <c:pt idx="214">
                  <c:v>217</c:v>
                </c:pt>
                <c:pt idx="215">
                  <c:v>218</c:v>
                </c:pt>
                <c:pt idx="216">
                  <c:v>219</c:v>
                </c:pt>
                <c:pt idx="217">
                  <c:v>220</c:v>
                </c:pt>
                <c:pt idx="218">
                  <c:v>221</c:v>
                </c:pt>
                <c:pt idx="219">
                  <c:v>222</c:v>
                </c:pt>
                <c:pt idx="220">
                  <c:v>223</c:v>
                </c:pt>
                <c:pt idx="221">
                  <c:v>224</c:v>
                </c:pt>
                <c:pt idx="222">
                  <c:v>225</c:v>
                </c:pt>
                <c:pt idx="223">
                  <c:v>226</c:v>
                </c:pt>
                <c:pt idx="224">
                  <c:v>227</c:v>
                </c:pt>
                <c:pt idx="225">
                  <c:v>228</c:v>
                </c:pt>
                <c:pt idx="226">
                  <c:v>229</c:v>
                </c:pt>
                <c:pt idx="227">
                  <c:v>230</c:v>
                </c:pt>
                <c:pt idx="228">
                  <c:v>231</c:v>
                </c:pt>
                <c:pt idx="229">
                  <c:v>232</c:v>
                </c:pt>
                <c:pt idx="230">
                  <c:v>233</c:v>
                </c:pt>
                <c:pt idx="231">
                  <c:v>234</c:v>
                </c:pt>
                <c:pt idx="232">
                  <c:v>235</c:v>
                </c:pt>
                <c:pt idx="233">
                  <c:v>236</c:v>
                </c:pt>
                <c:pt idx="234">
                  <c:v>237</c:v>
                </c:pt>
                <c:pt idx="235">
                  <c:v>238</c:v>
                </c:pt>
                <c:pt idx="236">
                  <c:v>239</c:v>
                </c:pt>
                <c:pt idx="237">
                  <c:v>240</c:v>
                </c:pt>
                <c:pt idx="238">
                  <c:v>241</c:v>
                </c:pt>
                <c:pt idx="239">
                  <c:v>242</c:v>
                </c:pt>
                <c:pt idx="240">
                  <c:v>243</c:v>
                </c:pt>
                <c:pt idx="241">
                  <c:v>244</c:v>
                </c:pt>
                <c:pt idx="242">
                  <c:v>245</c:v>
                </c:pt>
                <c:pt idx="243">
                  <c:v>246</c:v>
                </c:pt>
                <c:pt idx="244">
                  <c:v>247</c:v>
                </c:pt>
                <c:pt idx="245">
                  <c:v>248</c:v>
                </c:pt>
                <c:pt idx="246">
                  <c:v>249</c:v>
                </c:pt>
                <c:pt idx="247">
                  <c:v>250</c:v>
                </c:pt>
                <c:pt idx="248">
                  <c:v>251</c:v>
                </c:pt>
                <c:pt idx="249">
                  <c:v>252</c:v>
                </c:pt>
                <c:pt idx="250">
                  <c:v>253</c:v>
                </c:pt>
                <c:pt idx="251">
                  <c:v>254</c:v>
                </c:pt>
                <c:pt idx="252">
                  <c:v>255</c:v>
                </c:pt>
                <c:pt idx="253">
                  <c:v>256</c:v>
                </c:pt>
                <c:pt idx="254">
                  <c:v>257</c:v>
                </c:pt>
                <c:pt idx="255">
                  <c:v>258</c:v>
                </c:pt>
                <c:pt idx="256">
                  <c:v>259</c:v>
                </c:pt>
                <c:pt idx="257">
                  <c:v>260</c:v>
                </c:pt>
                <c:pt idx="258">
                  <c:v>261</c:v>
                </c:pt>
                <c:pt idx="259">
                  <c:v>262</c:v>
                </c:pt>
                <c:pt idx="260">
                  <c:v>263</c:v>
                </c:pt>
                <c:pt idx="261">
                  <c:v>264</c:v>
                </c:pt>
                <c:pt idx="262">
                  <c:v>265</c:v>
                </c:pt>
                <c:pt idx="263">
                  <c:v>266</c:v>
                </c:pt>
                <c:pt idx="264">
                  <c:v>267</c:v>
                </c:pt>
                <c:pt idx="265">
                  <c:v>268</c:v>
                </c:pt>
                <c:pt idx="266">
                  <c:v>269</c:v>
                </c:pt>
                <c:pt idx="267">
                  <c:v>270</c:v>
                </c:pt>
                <c:pt idx="268">
                  <c:v>271</c:v>
                </c:pt>
                <c:pt idx="269">
                  <c:v>272</c:v>
                </c:pt>
                <c:pt idx="270">
                  <c:v>273</c:v>
                </c:pt>
                <c:pt idx="271">
                  <c:v>274</c:v>
                </c:pt>
                <c:pt idx="272">
                  <c:v>275</c:v>
                </c:pt>
                <c:pt idx="273">
                  <c:v>276</c:v>
                </c:pt>
                <c:pt idx="274">
                  <c:v>277</c:v>
                </c:pt>
                <c:pt idx="275">
                  <c:v>278</c:v>
                </c:pt>
                <c:pt idx="276">
                  <c:v>279</c:v>
                </c:pt>
                <c:pt idx="277">
                  <c:v>280</c:v>
                </c:pt>
                <c:pt idx="278">
                  <c:v>281</c:v>
                </c:pt>
                <c:pt idx="279">
                  <c:v>282</c:v>
                </c:pt>
                <c:pt idx="280">
                  <c:v>283</c:v>
                </c:pt>
                <c:pt idx="281">
                  <c:v>284</c:v>
                </c:pt>
                <c:pt idx="282">
                  <c:v>285</c:v>
                </c:pt>
                <c:pt idx="283">
                  <c:v>286</c:v>
                </c:pt>
                <c:pt idx="284">
                  <c:v>287</c:v>
                </c:pt>
                <c:pt idx="285">
                  <c:v>288</c:v>
                </c:pt>
                <c:pt idx="286">
                  <c:v>289</c:v>
                </c:pt>
                <c:pt idx="287">
                  <c:v>290</c:v>
                </c:pt>
                <c:pt idx="288">
                  <c:v>291</c:v>
                </c:pt>
                <c:pt idx="289">
                  <c:v>292</c:v>
                </c:pt>
                <c:pt idx="290">
                  <c:v>293</c:v>
                </c:pt>
                <c:pt idx="291">
                  <c:v>294</c:v>
                </c:pt>
                <c:pt idx="292">
                  <c:v>295</c:v>
                </c:pt>
                <c:pt idx="293">
                  <c:v>296</c:v>
                </c:pt>
                <c:pt idx="294">
                  <c:v>297</c:v>
                </c:pt>
                <c:pt idx="295">
                  <c:v>298</c:v>
                </c:pt>
                <c:pt idx="296">
                  <c:v>299</c:v>
                </c:pt>
                <c:pt idx="297">
                  <c:v>300</c:v>
                </c:pt>
                <c:pt idx="298">
                  <c:v>301</c:v>
                </c:pt>
                <c:pt idx="299">
                  <c:v>302</c:v>
                </c:pt>
                <c:pt idx="300">
                  <c:v>303</c:v>
                </c:pt>
                <c:pt idx="301">
                  <c:v>304</c:v>
                </c:pt>
                <c:pt idx="302">
                  <c:v>305</c:v>
                </c:pt>
                <c:pt idx="303">
                  <c:v>306</c:v>
                </c:pt>
                <c:pt idx="304">
                  <c:v>307</c:v>
                </c:pt>
                <c:pt idx="305">
                  <c:v>308</c:v>
                </c:pt>
                <c:pt idx="306">
                  <c:v>309</c:v>
                </c:pt>
                <c:pt idx="307">
                  <c:v>310</c:v>
                </c:pt>
                <c:pt idx="308">
                  <c:v>311</c:v>
                </c:pt>
                <c:pt idx="309">
                  <c:v>312</c:v>
                </c:pt>
                <c:pt idx="310">
                  <c:v>313</c:v>
                </c:pt>
                <c:pt idx="311">
                  <c:v>314</c:v>
                </c:pt>
                <c:pt idx="312">
                  <c:v>315</c:v>
                </c:pt>
                <c:pt idx="313">
                  <c:v>316</c:v>
                </c:pt>
                <c:pt idx="314">
                  <c:v>317</c:v>
                </c:pt>
                <c:pt idx="315">
                  <c:v>318</c:v>
                </c:pt>
                <c:pt idx="316">
                  <c:v>319</c:v>
                </c:pt>
                <c:pt idx="317">
                  <c:v>320</c:v>
                </c:pt>
                <c:pt idx="318">
                  <c:v>321</c:v>
                </c:pt>
                <c:pt idx="319">
                  <c:v>322</c:v>
                </c:pt>
                <c:pt idx="320">
                  <c:v>323</c:v>
                </c:pt>
                <c:pt idx="321">
                  <c:v>324</c:v>
                </c:pt>
                <c:pt idx="322">
                  <c:v>325</c:v>
                </c:pt>
                <c:pt idx="323">
                  <c:v>326</c:v>
                </c:pt>
                <c:pt idx="324">
                  <c:v>327</c:v>
                </c:pt>
                <c:pt idx="325">
                  <c:v>328</c:v>
                </c:pt>
                <c:pt idx="326">
                  <c:v>329</c:v>
                </c:pt>
                <c:pt idx="327">
                  <c:v>330</c:v>
                </c:pt>
                <c:pt idx="328">
                  <c:v>331</c:v>
                </c:pt>
                <c:pt idx="329">
                  <c:v>332</c:v>
                </c:pt>
                <c:pt idx="330">
                  <c:v>333</c:v>
                </c:pt>
                <c:pt idx="331">
                  <c:v>334</c:v>
                </c:pt>
                <c:pt idx="332">
                  <c:v>335</c:v>
                </c:pt>
                <c:pt idx="333">
                  <c:v>336</c:v>
                </c:pt>
                <c:pt idx="334">
                  <c:v>337</c:v>
                </c:pt>
                <c:pt idx="335">
                  <c:v>338</c:v>
                </c:pt>
                <c:pt idx="336">
                  <c:v>339</c:v>
                </c:pt>
                <c:pt idx="337">
                  <c:v>340</c:v>
                </c:pt>
                <c:pt idx="338">
                  <c:v>341</c:v>
                </c:pt>
                <c:pt idx="339">
                  <c:v>342</c:v>
                </c:pt>
                <c:pt idx="340">
                  <c:v>343</c:v>
                </c:pt>
                <c:pt idx="341">
                  <c:v>344</c:v>
                </c:pt>
                <c:pt idx="342">
                  <c:v>345</c:v>
                </c:pt>
                <c:pt idx="343">
                  <c:v>346</c:v>
                </c:pt>
                <c:pt idx="344">
                  <c:v>347</c:v>
                </c:pt>
                <c:pt idx="345">
                  <c:v>348</c:v>
                </c:pt>
                <c:pt idx="346">
                  <c:v>349</c:v>
                </c:pt>
                <c:pt idx="347">
                  <c:v>350</c:v>
                </c:pt>
                <c:pt idx="348">
                  <c:v>351</c:v>
                </c:pt>
                <c:pt idx="349">
                  <c:v>352</c:v>
                </c:pt>
                <c:pt idx="350">
                  <c:v>353</c:v>
                </c:pt>
                <c:pt idx="351">
                  <c:v>354</c:v>
                </c:pt>
                <c:pt idx="352">
                  <c:v>355</c:v>
                </c:pt>
                <c:pt idx="353">
                  <c:v>356</c:v>
                </c:pt>
                <c:pt idx="354">
                  <c:v>357</c:v>
                </c:pt>
                <c:pt idx="355">
                  <c:v>358</c:v>
                </c:pt>
                <c:pt idx="356">
                  <c:v>359</c:v>
                </c:pt>
                <c:pt idx="357">
                  <c:v>360</c:v>
                </c:pt>
                <c:pt idx="358">
                  <c:v>361</c:v>
                </c:pt>
                <c:pt idx="359">
                  <c:v>362</c:v>
                </c:pt>
                <c:pt idx="360">
                  <c:v>363</c:v>
                </c:pt>
                <c:pt idx="361">
                  <c:v>364</c:v>
                </c:pt>
                <c:pt idx="362">
                  <c:v>365</c:v>
                </c:pt>
                <c:pt idx="363">
                  <c:v>366</c:v>
                </c:pt>
                <c:pt idx="364">
                  <c:v>367</c:v>
                </c:pt>
                <c:pt idx="365">
                  <c:v>368</c:v>
                </c:pt>
                <c:pt idx="366">
                  <c:v>369</c:v>
                </c:pt>
                <c:pt idx="367">
                  <c:v>370</c:v>
                </c:pt>
                <c:pt idx="368">
                  <c:v>371</c:v>
                </c:pt>
                <c:pt idx="369">
                  <c:v>372</c:v>
                </c:pt>
                <c:pt idx="370">
                  <c:v>373</c:v>
                </c:pt>
                <c:pt idx="371">
                  <c:v>374</c:v>
                </c:pt>
                <c:pt idx="372">
                  <c:v>375</c:v>
                </c:pt>
                <c:pt idx="373">
                  <c:v>376</c:v>
                </c:pt>
                <c:pt idx="374">
                  <c:v>377</c:v>
                </c:pt>
                <c:pt idx="375">
                  <c:v>378</c:v>
                </c:pt>
                <c:pt idx="376">
                  <c:v>379</c:v>
                </c:pt>
                <c:pt idx="377">
                  <c:v>380</c:v>
                </c:pt>
                <c:pt idx="378">
                  <c:v>381</c:v>
                </c:pt>
                <c:pt idx="379">
                  <c:v>382</c:v>
                </c:pt>
                <c:pt idx="380">
                  <c:v>383</c:v>
                </c:pt>
                <c:pt idx="381">
                  <c:v>384</c:v>
                </c:pt>
                <c:pt idx="382">
                  <c:v>385</c:v>
                </c:pt>
                <c:pt idx="383">
                  <c:v>386</c:v>
                </c:pt>
                <c:pt idx="384">
                  <c:v>387</c:v>
                </c:pt>
                <c:pt idx="385">
                  <c:v>388</c:v>
                </c:pt>
                <c:pt idx="386">
                  <c:v>389</c:v>
                </c:pt>
                <c:pt idx="387">
                  <c:v>390</c:v>
                </c:pt>
                <c:pt idx="388">
                  <c:v>391</c:v>
                </c:pt>
                <c:pt idx="389">
                  <c:v>392</c:v>
                </c:pt>
                <c:pt idx="390">
                  <c:v>393</c:v>
                </c:pt>
                <c:pt idx="391">
                  <c:v>394</c:v>
                </c:pt>
                <c:pt idx="392">
                  <c:v>395</c:v>
                </c:pt>
                <c:pt idx="393">
                  <c:v>396</c:v>
                </c:pt>
                <c:pt idx="394">
                  <c:v>397</c:v>
                </c:pt>
                <c:pt idx="395">
                  <c:v>398</c:v>
                </c:pt>
                <c:pt idx="396">
                  <c:v>399</c:v>
                </c:pt>
                <c:pt idx="397">
                  <c:v>400</c:v>
                </c:pt>
                <c:pt idx="398">
                  <c:v>401</c:v>
                </c:pt>
                <c:pt idx="399">
                  <c:v>402</c:v>
                </c:pt>
                <c:pt idx="400">
                  <c:v>403</c:v>
                </c:pt>
                <c:pt idx="401">
                  <c:v>404</c:v>
                </c:pt>
                <c:pt idx="402">
                  <c:v>405</c:v>
                </c:pt>
                <c:pt idx="403">
                  <c:v>406</c:v>
                </c:pt>
                <c:pt idx="404">
                  <c:v>407</c:v>
                </c:pt>
                <c:pt idx="405">
                  <c:v>408</c:v>
                </c:pt>
                <c:pt idx="406">
                  <c:v>409</c:v>
                </c:pt>
                <c:pt idx="407">
                  <c:v>410</c:v>
                </c:pt>
                <c:pt idx="408">
                  <c:v>411</c:v>
                </c:pt>
                <c:pt idx="409">
                  <c:v>412</c:v>
                </c:pt>
                <c:pt idx="410">
                  <c:v>413</c:v>
                </c:pt>
                <c:pt idx="411">
                  <c:v>414</c:v>
                </c:pt>
                <c:pt idx="412">
                  <c:v>415</c:v>
                </c:pt>
                <c:pt idx="413">
                  <c:v>416</c:v>
                </c:pt>
                <c:pt idx="414">
                  <c:v>417</c:v>
                </c:pt>
                <c:pt idx="415">
                  <c:v>418</c:v>
                </c:pt>
                <c:pt idx="416">
                  <c:v>419</c:v>
                </c:pt>
                <c:pt idx="417">
                  <c:v>420</c:v>
                </c:pt>
                <c:pt idx="418">
                  <c:v>421</c:v>
                </c:pt>
                <c:pt idx="419">
                  <c:v>422</c:v>
                </c:pt>
                <c:pt idx="420">
                  <c:v>423</c:v>
                </c:pt>
                <c:pt idx="421">
                  <c:v>424</c:v>
                </c:pt>
                <c:pt idx="422">
                  <c:v>425</c:v>
                </c:pt>
                <c:pt idx="423">
                  <c:v>426</c:v>
                </c:pt>
                <c:pt idx="424">
                  <c:v>427</c:v>
                </c:pt>
                <c:pt idx="425">
                  <c:v>428</c:v>
                </c:pt>
                <c:pt idx="426">
                  <c:v>429</c:v>
                </c:pt>
                <c:pt idx="427">
                  <c:v>430</c:v>
                </c:pt>
                <c:pt idx="428">
                  <c:v>431</c:v>
                </c:pt>
                <c:pt idx="429">
                  <c:v>432</c:v>
                </c:pt>
                <c:pt idx="430">
                  <c:v>433</c:v>
                </c:pt>
                <c:pt idx="431">
                  <c:v>434</c:v>
                </c:pt>
                <c:pt idx="432">
                  <c:v>435</c:v>
                </c:pt>
                <c:pt idx="433">
                  <c:v>436</c:v>
                </c:pt>
                <c:pt idx="434">
                  <c:v>437</c:v>
                </c:pt>
                <c:pt idx="435">
                  <c:v>438</c:v>
                </c:pt>
                <c:pt idx="436">
                  <c:v>439</c:v>
                </c:pt>
                <c:pt idx="437">
                  <c:v>440</c:v>
                </c:pt>
                <c:pt idx="438">
                  <c:v>441</c:v>
                </c:pt>
                <c:pt idx="439">
                  <c:v>442</c:v>
                </c:pt>
                <c:pt idx="440">
                  <c:v>443</c:v>
                </c:pt>
                <c:pt idx="441">
                  <c:v>444</c:v>
                </c:pt>
                <c:pt idx="442">
                  <c:v>445</c:v>
                </c:pt>
                <c:pt idx="443">
                  <c:v>446</c:v>
                </c:pt>
                <c:pt idx="444">
                  <c:v>447</c:v>
                </c:pt>
                <c:pt idx="445">
                  <c:v>448</c:v>
                </c:pt>
                <c:pt idx="446">
                  <c:v>449</c:v>
                </c:pt>
                <c:pt idx="447">
                  <c:v>450</c:v>
                </c:pt>
                <c:pt idx="448">
                  <c:v>451</c:v>
                </c:pt>
                <c:pt idx="449">
                  <c:v>452</c:v>
                </c:pt>
                <c:pt idx="450">
                  <c:v>453</c:v>
                </c:pt>
                <c:pt idx="451">
                  <c:v>454</c:v>
                </c:pt>
                <c:pt idx="452">
                  <c:v>455</c:v>
                </c:pt>
                <c:pt idx="453">
                  <c:v>456</c:v>
                </c:pt>
                <c:pt idx="454">
                  <c:v>457</c:v>
                </c:pt>
                <c:pt idx="455">
                  <c:v>458</c:v>
                </c:pt>
                <c:pt idx="456">
                  <c:v>459</c:v>
                </c:pt>
                <c:pt idx="457">
                  <c:v>460</c:v>
                </c:pt>
                <c:pt idx="458">
                  <c:v>461</c:v>
                </c:pt>
                <c:pt idx="459">
                  <c:v>462</c:v>
                </c:pt>
                <c:pt idx="460">
                  <c:v>463</c:v>
                </c:pt>
                <c:pt idx="461">
                  <c:v>464</c:v>
                </c:pt>
                <c:pt idx="462">
                  <c:v>465</c:v>
                </c:pt>
                <c:pt idx="463">
                  <c:v>466</c:v>
                </c:pt>
                <c:pt idx="464">
                  <c:v>467</c:v>
                </c:pt>
                <c:pt idx="465">
                  <c:v>468</c:v>
                </c:pt>
                <c:pt idx="466">
                  <c:v>469</c:v>
                </c:pt>
                <c:pt idx="467">
                  <c:v>470</c:v>
                </c:pt>
                <c:pt idx="468">
                  <c:v>471</c:v>
                </c:pt>
                <c:pt idx="469">
                  <c:v>472</c:v>
                </c:pt>
                <c:pt idx="470">
                  <c:v>473</c:v>
                </c:pt>
                <c:pt idx="471">
                  <c:v>474</c:v>
                </c:pt>
                <c:pt idx="472">
                  <c:v>475</c:v>
                </c:pt>
                <c:pt idx="473">
                  <c:v>476</c:v>
                </c:pt>
                <c:pt idx="474">
                  <c:v>477</c:v>
                </c:pt>
                <c:pt idx="475">
                  <c:v>478</c:v>
                </c:pt>
                <c:pt idx="476">
                  <c:v>479</c:v>
                </c:pt>
                <c:pt idx="477">
                  <c:v>480</c:v>
                </c:pt>
                <c:pt idx="478">
                  <c:v>481</c:v>
                </c:pt>
                <c:pt idx="479">
                  <c:v>482</c:v>
                </c:pt>
                <c:pt idx="480">
                  <c:v>483</c:v>
                </c:pt>
                <c:pt idx="481">
                  <c:v>484</c:v>
                </c:pt>
                <c:pt idx="482">
                  <c:v>485</c:v>
                </c:pt>
                <c:pt idx="483">
                  <c:v>486</c:v>
                </c:pt>
                <c:pt idx="484">
                  <c:v>487</c:v>
                </c:pt>
                <c:pt idx="485">
                  <c:v>488</c:v>
                </c:pt>
                <c:pt idx="486">
                  <c:v>489</c:v>
                </c:pt>
                <c:pt idx="487">
                  <c:v>490</c:v>
                </c:pt>
                <c:pt idx="488">
                  <c:v>491</c:v>
                </c:pt>
                <c:pt idx="489">
                  <c:v>492</c:v>
                </c:pt>
                <c:pt idx="490">
                  <c:v>493</c:v>
                </c:pt>
                <c:pt idx="491">
                  <c:v>494</c:v>
                </c:pt>
                <c:pt idx="492">
                  <c:v>495</c:v>
                </c:pt>
                <c:pt idx="493">
                  <c:v>496</c:v>
                </c:pt>
                <c:pt idx="494">
                  <c:v>497</c:v>
                </c:pt>
                <c:pt idx="495">
                  <c:v>498</c:v>
                </c:pt>
                <c:pt idx="496">
                  <c:v>499</c:v>
                </c:pt>
                <c:pt idx="497">
                  <c:v>500</c:v>
                </c:pt>
                <c:pt idx="498">
                  <c:v>501</c:v>
                </c:pt>
                <c:pt idx="499">
                  <c:v>502</c:v>
                </c:pt>
                <c:pt idx="500">
                  <c:v>503</c:v>
                </c:pt>
                <c:pt idx="501">
                  <c:v>504</c:v>
                </c:pt>
                <c:pt idx="502">
                  <c:v>505</c:v>
                </c:pt>
                <c:pt idx="503">
                  <c:v>506</c:v>
                </c:pt>
                <c:pt idx="504">
                  <c:v>507</c:v>
                </c:pt>
                <c:pt idx="505">
                  <c:v>508</c:v>
                </c:pt>
                <c:pt idx="506">
                  <c:v>509</c:v>
                </c:pt>
                <c:pt idx="507">
                  <c:v>510</c:v>
                </c:pt>
                <c:pt idx="508">
                  <c:v>511</c:v>
                </c:pt>
                <c:pt idx="509">
                  <c:v>512</c:v>
                </c:pt>
                <c:pt idx="510">
                  <c:v>513</c:v>
                </c:pt>
                <c:pt idx="511">
                  <c:v>514</c:v>
                </c:pt>
                <c:pt idx="512">
                  <c:v>515</c:v>
                </c:pt>
                <c:pt idx="513">
                  <c:v>516</c:v>
                </c:pt>
                <c:pt idx="514">
                  <c:v>517</c:v>
                </c:pt>
                <c:pt idx="515">
                  <c:v>518</c:v>
                </c:pt>
                <c:pt idx="516">
                  <c:v>519</c:v>
                </c:pt>
                <c:pt idx="517">
                  <c:v>520</c:v>
                </c:pt>
                <c:pt idx="518">
                  <c:v>521</c:v>
                </c:pt>
                <c:pt idx="519">
                  <c:v>522</c:v>
                </c:pt>
                <c:pt idx="520">
                  <c:v>523</c:v>
                </c:pt>
                <c:pt idx="521">
                  <c:v>524</c:v>
                </c:pt>
                <c:pt idx="522">
                  <c:v>525</c:v>
                </c:pt>
                <c:pt idx="523">
                  <c:v>526</c:v>
                </c:pt>
                <c:pt idx="524">
                  <c:v>527</c:v>
                </c:pt>
                <c:pt idx="525">
                  <c:v>528</c:v>
                </c:pt>
                <c:pt idx="526">
                  <c:v>529</c:v>
                </c:pt>
                <c:pt idx="527">
                  <c:v>530</c:v>
                </c:pt>
                <c:pt idx="528">
                  <c:v>531</c:v>
                </c:pt>
                <c:pt idx="529">
                  <c:v>532</c:v>
                </c:pt>
                <c:pt idx="530">
                  <c:v>533</c:v>
                </c:pt>
                <c:pt idx="531">
                  <c:v>534</c:v>
                </c:pt>
                <c:pt idx="532">
                  <c:v>535</c:v>
                </c:pt>
                <c:pt idx="533">
                  <c:v>536</c:v>
                </c:pt>
                <c:pt idx="534">
                  <c:v>537</c:v>
                </c:pt>
                <c:pt idx="535">
                  <c:v>538</c:v>
                </c:pt>
                <c:pt idx="536">
                  <c:v>539</c:v>
                </c:pt>
                <c:pt idx="537">
                  <c:v>540</c:v>
                </c:pt>
                <c:pt idx="538">
                  <c:v>541</c:v>
                </c:pt>
                <c:pt idx="539">
                  <c:v>542</c:v>
                </c:pt>
                <c:pt idx="540">
                  <c:v>543</c:v>
                </c:pt>
                <c:pt idx="541">
                  <c:v>544</c:v>
                </c:pt>
                <c:pt idx="542">
                  <c:v>545</c:v>
                </c:pt>
                <c:pt idx="543">
                  <c:v>546</c:v>
                </c:pt>
                <c:pt idx="544">
                  <c:v>547</c:v>
                </c:pt>
                <c:pt idx="545">
                  <c:v>548</c:v>
                </c:pt>
                <c:pt idx="546">
                  <c:v>549</c:v>
                </c:pt>
                <c:pt idx="547">
                  <c:v>550</c:v>
                </c:pt>
                <c:pt idx="548">
                  <c:v>551</c:v>
                </c:pt>
                <c:pt idx="549">
                  <c:v>552</c:v>
                </c:pt>
                <c:pt idx="550">
                  <c:v>553</c:v>
                </c:pt>
                <c:pt idx="551">
                  <c:v>554</c:v>
                </c:pt>
                <c:pt idx="552">
                  <c:v>555</c:v>
                </c:pt>
                <c:pt idx="553">
                  <c:v>556</c:v>
                </c:pt>
                <c:pt idx="554">
                  <c:v>557</c:v>
                </c:pt>
                <c:pt idx="555">
                  <c:v>558</c:v>
                </c:pt>
                <c:pt idx="556">
                  <c:v>559</c:v>
                </c:pt>
                <c:pt idx="557">
                  <c:v>560</c:v>
                </c:pt>
                <c:pt idx="558">
                  <c:v>561</c:v>
                </c:pt>
                <c:pt idx="559">
                  <c:v>562</c:v>
                </c:pt>
                <c:pt idx="560">
                  <c:v>563</c:v>
                </c:pt>
                <c:pt idx="561">
                  <c:v>564</c:v>
                </c:pt>
                <c:pt idx="562">
                  <c:v>565</c:v>
                </c:pt>
                <c:pt idx="563">
                  <c:v>566</c:v>
                </c:pt>
                <c:pt idx="564">
                  <c:v>567</c:v>
                </c:pt>
                <c:pt idx="565">
                  <c:v>568</c:v>
                </c:pt>
                <c:pt idx="566">
                  <c:v>569</c:v>
                </c:pt>
                <c:pt idx="567">
                  <c:v>570</c:v>
                </c:pt>
                <c:pt idx="568">
                  <c:v>571</c:v>
                </c:pt>
                <c:pt idx="569">
                  <c:v>572</c:v>
                </c:pt>
                <c:pt idx="570">
                  <c:v>573</c:v>
                </c:pt>
                <c:pt idx="571">
                  <c:v>574</c:v>
                </c:pt>
                <c:pt idx="572">
                  <c:v>575</c:v>
                </c:pt>
                <c:pt idx="573">
                  <c:v>576</c:v>
                </c:pt>
                <c:pt idx="574">
                  <c:v>577</c:v>
                </c:pt>
                <c:pt idx="575">
                  <c:v>578</c:v>
                </c:pt>
                <c:pt idx="576">
                  <c:v>579</c:v>
                </c:pt>
                <c:pt idx="577">
                  <c:v>580</c:v>
                </c:pt>
                <c:pt idx="578">
                  <c:v>581</c:v>
                </c:pt>
                <c:pt idx="579">
                  <c:v>582</c:v>
                </c:pt>
                <c:pt idx="580">
                  <c:v>583</c:v>
                </c:pt>
                <c:pt idx="581">
                  <c:v>584</c:v>
                </c:pt>
                <c:pt idx="582">
                  <c:v>585</c:v>
                </c:pt>
                <c:pt idx="583">
                  <c:v>586</c:v>
                </c:pt>
                <c:pt idx="584">
                  <c:v>587</c:v>
                </c:pt>
                <c:pt idx="585">
                  <c:v>588</c:v>
                </c:pt>
                <c:pt idx="586">
                  <c:v>589</c:v>
                </c:pt>
                <c:pt idx="587">
                  <c:v>590</c:v>
                </c:pt>
                <c:pt idx="588">
                  <c:v>591</c:v>
                </c:pt>
                <c:pt idx="589">
                  <c:v>592</c:v>
                </c:pt>
                <c:pt idx="590">
                  <c:v>593</c:v>
                </c:pt>
                <c:pt idx="591">
                  <c:v>594</c:v>
                </c:pt>
                <c:pt idx="592">
                  <c:v>595</c:v>
                </c:pt>
                <c:pt idx="593">
                  <c:v>596</c:v>
                </c:pt>
                <c:pt idx="594">
                  <c:v>597</c:v>
                </c:pt>
                <c:pt idx="595">
                  <c:v>598</c:v>
                </c:pt>
                <c:pt idx="596">
                  <c:v>599</c:v>
                </c:pt>
                <c:pt idx="597">
                  <c:v>600</c:v>
                </c:pt>
                <c:pt idx="598">
                  <c:v>601</c:v>
                </c:pt>
                <c:pt idx="599">
                  <c:v>602</c:v>
                </c:pt>
                <c:pt idx="600">
                  <c:v>603</c:v>
                </c:pt>
                <c:pt idx="601">
                  <c:v>604</c:v>
                </c:pt>
                <c:pt idx="602">
                  <c:v>605</c:v>
                </c:pt>
                <c:pt idx="603">
                  <c:v>606</c:v>
                </c:pt>
                <c:pt idx="604">
                  <c:v>607</c:v>
                </c:pt>
                <c:pt idx="605">
                  <c:v>608</c:v>
                </c:pt>
                <c:pt idx="606">
                  <c:v>609</c:v>
                </c:pt>
                <c:pt idx="607">
                  <c:v>610</c:v>
                </c:pt>
                <c:pt idx="608">
                  <c:v>611</c:v>
                </c:pt>
                <c:pt idx="609">
                  <c:v>612</c:v>
                </c:pt>
                <c:pt idx="610">
                  <c:v>613</c:v>
                </c:pt>
                <c:pt idx="611">
                  <c:v>614</c:v>
                </c:pt>
                <c:pt idx="612">
                  <c:v>615</c:v>
                </c:pt>
                <c:pt idx="613">
                  <c:v>616</c:v>
                </c:pt>
                <c:pt idx="614">
                  <c:v>617</c:v>
                </c:pt>
                <c:pt idx="615">
                  <c:v>618</c:v>
                </c:pt>
                <c:pt idx="616">
                  <c:v>619</c:v>
                </c:pt>
                <c:pt idx="617">
                  <c:v>620</c:v>
                </c:pt>
                <c:pt idx="618">
                  <c:v>621</c:v>
                </c:pt>
                <c:pt idx="619">
                  <c:v>622</c:v>
                </c:pt>
                <c:pt idx="620">
                  <c:v>623</c:v>
                </c:pt>
                <c:pt idx="621">
                  <c:v>624</c:v>
                </c:pt>
                <c:pt idx="622">
                  <c:v>625</c:v>
                </c:pt>
                <c:pt idx="623">
                  <c:v>626</c:v>
                </c:pt>
                <c:pt idx="624">
                  <c:v>627</c:v>
                </c:pt>
                <c:pt idx="625">
                  <c:v>628</c:v>
                </c:pt>
                <c:pt idx="626">
                  <c:v>629</c:v>
                </c:pt>
                <c:pt idx="627">
                  <c:v>630</c:v>
                </c:pt>
                <c:pt idx="628">
                  <c:v>631</c:v>
                </c:pt>
                <c:pt idx="629">
                  <c:v>632</c:v>
                </c:pt>
                <c:pt idx="630">
                  <c:v>633</c:v>
                </c:pt>
                <c:pt idx="631">
                  <c:v>634</c:v>
                </c:pt>
                <c:pt idx="632">
                  <c:v>635</c:v>
                </c:pt>
                <c:pt idx="633">
                  <c:v>636</c:v>
                </c:pt>
                <c:pt idx="634">
                  <c:v>637</c:v>
                </c:pt>
                <c:pt idx="635">
                  <c:v>638</c:v>
                </c:pt>
                <c:pt idx="636">
                  <c:v>639</c:v>
                </c:pt>
                <c:pt idx="637">
                  <c:v>640</c:v>
                </c:pt>
                <c:pt idx="638">
                  <c:v>641</c:v>
                </c:pt>
                <c:pt idx="639">
                  <c:v>642</c:v>
                </c:pt>
                <c:pt idx="640">
                  <c:v>643</c:v>
                </c:pt>
                <c:pt idx="641">
                  <c:v>644</c:v>
                </c:pt>
                <c:pt idx="642">
                  <c:v>645</c:v>
                </c:pt>
                <c:pt idx="643">
                  <c:v>646</c:v>
                </c:pt>
                <c:pt idx="644">
                  <c:v>647</c:v>
                </c:pt>
                <c:pt idx="645">
                  <c:v>648</c:v>
                </c:pt>
                <c:pt idx="646">
                  <c:v>649</c:v>
                </c:pt>
                <c:pt idx="647">
                  <c:v>650</c:v>
                </c:pt>
                <c:pt idx="648">
                  <c:v>651</c:v>
                </c:pt>
                <c:pt idx="649">
                  <c:v>652</c:v>
                </c:pt>
                <c:pt idx="650">
                  <c:v>653</c:v>
                </c:pt>
                <c:pt idx="651">
                  <c:v>654</c:v>
                </c:pt>
                <c:pt idx="652">
                  <c:v>655</c:v>
                </c:pt>
                <c:pt idx="653">
                  <c:v>656</c:v>
                </c:pt>
                <c:pt idx="654">
                  <c:v>657</c:v>
                </c:pt>
                <c:pt idx="655">
                  <c:v>658</c:v>
                </c:pt>
                <c:pt idx="656">
                  <c:v>659</c:v>
                </c:pt>
                <c:pt idx="657">
                  <c:v>660</c:v>
                </c:pt>
                <c:pt idx="658">
                  <c:v>661</c:v>
                </c:pt>
                <c:pt idx="659">
                  <c:v>662</c:v>
                </c:pt>
                <c:pt idx="660">
                  <c:v>663</c:v>
                </c:pt>
                <c:pt idx="661">
                  <c:v>664</c:v>
                </c:pt>
                <c:pt idx="662">
                  <c:v>665</c:v>
                </c:pt>
                <c:pt idx="663">
                  <c:v>666</c:v>
                </c:pt>
                <c:pt idx="664">
                  <c:v>667</c:v>
                </c:pt>
                <c:pt idx="665">
                  <c:v>668</c:v>
                </c:pt>
                <c:pt idx="666">
                  <c:v>669</c:v>
                </c:pt>
                <c:pt idx="667">
                  <c:v>670</c:v>
                </c:pt>
                <c:pt idx="668">
                  <c:v>671</c:v>
                </c:pt>
                <c:pt idx="669">
                  <c:v>672</c:v>
                </c:pt>
                <c:pt idx="670">
                  <c:v>673</c:v>
                </c:pt>
                <c:pt idx="671">
                  <c:v>674</c:v>
                </c:pt>
                <c:pt idx="672">
                  <c:v>675</c:v>
                </c:pt>
                <c:pt idx="673">
                  <c:v>676</c:v>
                </c:pt>
                <c:pt idx="674">
                  <c:v>677</c:v>
                </c:pt>
                <c:pt idx="675">
                  <c:v>678</c:v>
                </c:pt>
                <c:pt idx="676">
                  <c:v>679</c:v>
                </c:pt>
                <c:pt idx="677">
                  <c:v>680</c:v>
                </c:pt>
                <c:pt idx="678">
                  <c:v>681</c:v>
                </c:pt>
                <c:pt idx="679">
                  <c:v>682</c:v>
                </c:pt>
                <c:pt idx="680">
                  <c:v>683</c:v>
                </c:pt>
                <c:pt idx="681">
                  <c:v>684</c:v>
                </c:pt>
                <c:pt idx="682">
                  <c:v>685</c:v>
                </c:pt>
                <c:pt idx="683">
                  <c:v>686</c:v>
                </c:pt>
                <c:pt idx="684">
                  <c:v>687</c:v>
                </c:pt>
                <c:pt idx="685">
                  <c:v>688</c:v>
                </c:pt>
                <c:pt idx="686">
                  <c:v>689</c:v>
                </c:pt>
                <c:pt idx="687">
                  <c:v>690</c:v>
                </c:pt>
                <c:pt idx="688">
                  <c:v>691</c:v>
                </c:pt>
                <c:pt idx="689">
                  <c:v>692</c:v>
                </c:pt>
                <c:pt idx="690">
                  <c:v>693</c:v>
                </c:pt>
                <c:pt idx="691">
                  <c:v>694</c:v>
                </c:pt>
                <c:pt idx="692">
                  <c:v>695</c:v>
                </c:pt>
                <c:pt idx="693">
                  <c:v>696</c:v>
                </c:pt>
                <c:pt idx="694">
                  <c:v>697</c:v>
                </c:pt>
                <c:pt idx="695">
                  <c:v>698</c:v>
                </c:pt>
                <c:pt idx="696">
                  <c:v>699</c:v>
                </c:pt>
                <c:pt idx="697">
                  <c:v>700</c:v>
                </c:pt>
                <c:pt idx="698">
                  <c:v>701</c:v>
                </c:pt>
                <c:pt idx="699">
                  <c:v>702</c:v>
                </c:pt>
                <c:pt idx="700">
                  <c:v>703</c:v>
                </c:pt>
                <c:pt idx="701">
                  <c:v>704</c:v>
                </c:pt>
                <c:pt idx="702">
                  <c:v>705</c:v>
                </c:pt>
                <c:pt idx="703">
                  <c:v>706</c:v>
                </c:pt>
                <c:pt idx="704">
                  <c:v>707</c:v>
                </c:pt>
                <c:pt idx="705">
                  <c:v>708</c:v>
                </c:pt>
                <c:pt idx="706">
                  <c:v>709</c:v>
                </c:pt>
                <c:pt idx="707">
                  <c:v>710</c:v>
                </c:pt>
                <c:pt idx="708">
                  <c:v>711</c:v>
                </c:pt>
                <c:pt idx="709">
                  <c:v>712</c:v>
                </c:pt>
                <c:pt idx="710">
                  <c:v>713</c:v>
                </c:pt>
                <c:pt idx="711">
                  <c:v>714</c:v>
                </c:pt>
                <c:pt idx="712">
                  <c:v>715</c:v>
                </c:pt>
                <c:pt idx="713">
                  <c:v>716</c:v>
                </c:pt>
                <c:pt idx="714">
                  <c:v>717</c:v>
                </c:pt>
                <c:pt idx="715">
                  <c:v>718</c:v>
                </c:pt>
                <c:pt idx="716">
                  <c:v>719</c:v>
                </c:pt>
                <c:pt idx="717">
                  <c:v>720</c:v>
                </c:pt>
                <c:pt idx="718">
                  <c:v>721</c:v>
                </c:pt>
                <c:pt idx="719">
                  <c:v>722</c:v>
                </c:pt>
                <c:pt idx="720">
                  <c:v>723</c:v>
                </c:pt>
                <c:pt idx="721">
                  <c:v>724</c:v>
                </c:pt>
                <c:pt idx="722">
                  <c:v>725</c:v>
                </c:pt>
                <c:pt idx="723">
                  <c:v>726</c:v>
                </c:pt>
                <c:pt idx="724">
                  <c:v>727</c:v>
                </c:pt>
                <c:pt idx="725">
                  <c:v>728</c:v>
                </c:pt>
                <c:pt idx="726">
                  <c:v>729</c:v>
                </c:pt>
                <c:pt idx="727">
                  <c:v>730</c:v>
                </c:pt>
                <c:pt idx="728">
                  <c:v>731</c:v>
                </c:pt>
                <c:pt idx="729">
                  <c:v>732</c:v>
                </c:pt>
                <c:pt idx="730">
                  <c:v>733</c:v>
                </c:pt>
                <c:pt idx="731">
                  <c:v>734</c:v>
                </c:pt>
                <c:pt idx="732">
                  <c:v>735</c:v>
                </c:pt>
                <c:pt idx="733">
                  <c:v>736</c:v>
                </c:pt>
                <c:pt idx="734">
                  <c:v>737</c:v>
                </c:pt>
                <c:pt idx="735">
                  <c:v>738</c:v>
                </c:pt>
                <c:pt idx="736">
                  <c:v>739</c:v>
                </c:pt>
                <c:pt idx="737">
                  <c:v>740</c:v>
                </c:pt>
                <c:pt idx="738">
                  <c:v>741</c:v>
                </c:pt>
                <c:pt idx="739">
                  <c:v>742</c:v>
                </c:pt>
                <c:pt idx="740">
                  <c:v>743</c:v>
                </c:pt>
                <c:pt idx="741">
                  <c:v>744</c:v>
                </c:pt>
                <c:pt idx="742">
                  <c:v>745</c:v>
                </c:pt>
                <c:pt idx="743">
                  <c:v>746</c:v>
                </c:pt>
                <c:pt idx="744">
                  <c:v>747</c:v>
                </c:pt>
                <c:pt idx="745">
                  <c:v>748</c:v>
                </c:pt>
                <c:pt idx="746">
                  <c:v>749</c:v>
                </c:pt>
                <c:pt idx="747">
                  <c:v>750</c:v>
                </c:pt>
                <c:pt idx="748">
                  <c:v>751</c:v>
                </c:pt>
                <c:pt idx="749">
                  <c:v>752</c:v>
                </c:pt>
                <c:pt idx="750">
                  <c:v>753</c:v>
                </c:pt>
                <c:pt idx="751">
                  <c:v>754</c:v>
                </c:pt>
                <c:pt idx="752">
                  <c:v>755</c:v>
                </c:pt>
                <c:pt idx="753">
                  <c:v>756</c:v>
                </c:pt>
                <c:pt idx="754">
                  <c:v>757</c:v>
                </c:pt>
                <c:pt idx="755">
                  <c:v>758</c:v>
                </c:pt>
                <c:pt idx="756">
                  <c:v>759</c:v>
                </c:pt>
                <c:pt idx="757">
                  <c:v>760</c:v>
                </c:pt>
                <c:pt idx="758">
                  <c:v>761</c:v>
                </c:pt>
                <c:pt idx="759">
                  <c:v>762</c:v>
                </c:pt>
                <c:pt idx="760">
                  <c:v>763</c:v>
                </c:pt>
                <c:pt idx="761">
                  <c:v>764</c:v>
                </c:pt>
                <c:pt idx="762">
                  <c:v>765</c:v>
                </c:pt>
                <c:pt idx="763">
                  <c:v>766</c:v>
                </c:pt>
                <c:pt idx="764">
                  <c:v>767</c:v>
                </c:pt>
                <c:pt idx="765">
                  <c:v>768</c:v>
                </c:pt>
                <c:pt idx="766">
                  <c:v>769</c:v>
                </c:pt>
                <c:pt idx="767">
                  <c:v>770</c:v>
                </c:pt>
                <c:pt idx="768">
                  <c:v>771</c:v>
                </c:pt>
                <c:pt idx="769">
                  <c:v>772</c:v>
                </c:pt>
                <c:pt idx="770">
                  <c:v>773</c:v>
                </c:pt>
                <c:pt idx="771">
                  <c:v>774</c:v>
                </c:pt>
                <c:pt idx="772">
                  <c:v>775</c:v>
                </c:pt>
                <c:pt idx="773">
                  <c:v>776</c:v>
                </c:pt>
                <c:pt idx="774">
                  <c:v>777</c:v>
                </c:pt>
                <c:pt idx="775">
                  <c:v>778</c:v>
                </c:pt>
                <c:pt idx="776">
                  <c:v>779</c:v>
                </c:pt>
                <c:pt idx="777">
                  <c:v>780</c:v>
                </c:pt>
                <c:pt idx="778">
                  <c:v>781</c:v>
                </c:pt>
                <c:pt idx="779">
                  <c:v>782</c:v>
                </c:pt>
                <c:pt idx="780">
                  <c:v>783</c:v>
                </c:pt>
                <c:pt idx="781">
                  <c:v>784</c:v>
                </c:pt>
                <c:pt idx="782">
                  <c:v>785</c:v>
                </c:pt>
                <c:pt idx="783">
                  <c:v>786</c:v>
                </c:pt>
                <c:pt idx="784">
                  <c:v>787</c:v>
                </c:pt>
                <c:pt idx="785">
                  <c:v>788</c:v>
                </c:pt>
                <c:pt idx="786">
                  <c:v>789</c:v>
                </c:pt>
                <c:pt idx="787">
                  <c:v>790</c:v>
                </c:pt>
                <c:pt idx="788">
                  <c:v>791</c:v>
                </c:pt>
                <c:pt idx="789">
                  <c:v>792</c:v>
                </c:pt>
                <c:pt idx="790">
                  <c:v>793</c:v>
                </c:pt>
                <c:pt idx="791">
                  <c:v>794</c:v>
                </c:pt>
                <c:pt idx="792">
                  <c:v>795</c:v>
                </c:pt>
                <c:pt idx="793">
                  <c:v>796</c:v>
                </c:pt>
                <c:pt idx="794">
                  <c:v>797</c:v>
                </c:pt>
                <c:pt idx="795">
                  <c:v>798</c:v>
                </c:pt>
                <c:pt idx="796">
                  <c:v>799</c:v>
                </c:pt>
                <c:pt idx="797">
                  <c:v>800</c:v>
                </c:pt>
                <c:pt idx="798">
                  <c:v>801</c:v>
                </c:pt>
                <c:pt idx="799">
                  <c:v>802</c:v>
                </c:pt>
                <c:pt idx="800">
                  <c:v>803</c:v>
                </c:pt>
                <c:pt idx="801">
                  <c:v>804</c:v>
                </c:pt>
                <c:pt idx="802">
                  <c:v>805</c:v>
                </c:pt>
                <c:pt idx="803">
                  <c:v>806</c:v>
                </c:pt>
                <c:pt idx="804">
                  <c:v>807</c:v>
                </c:pt>
                <c:pt idx="805">
                  <c:v>808</c:v>
                </c:pt>
                <c:pt idx="806">
                  <c:v>809</c:v>
                </c:pt>
                <c:pt idx="807">
                  <c:v>810</c:v>
                </c:pt>
                <c:pt idx="808">
                  <c:v>811</c:v>
                </c:pt>
                <c:pt idx="809">
                  <c:v>812</c:v>
                </c:pt>
                <c:pt idx="810">
                  <c:v>813</c:v>
                </c:pt>
                <c:pt idx="811">
                  <c:v>814</c:v>
                </c:pt>
                <c:pt idx="812">
                  <c:v>815</c:v>
                </c:pt>
                <c:pt idx="813">
                  <c:v>816</c:v>
                </c:pt>
                <c:pt idx="814">
                  <c:v>817</c:v>
                </c:pt>
                <c:pt idx="815">
                  <c:v>818</c:v>
                </c:pt>
                <c:pt idx="816">
                  <c:v>819</c:v>
                </c:pt>
                <c:pt idx="817">
                  <c:v>820</c:v>
                </c:pt>
                <c:pt idx="818">
                  <c:v>821</c:v>
                </c:pt>
                <c:pt idx="819">
                  <c:v>822</c:v>
                </c:pt>
                <c:pt idx="820">
                  <c:v>823</c:v>
                </c:pt>
                <c:pt idx="821">
                  <c:v>824</c:v>
                </c:pt>
                <c:pt idx="822">
                  <c:v>825</c:v>
                </c:pt>
                <c:pt idx="823">
                  <c:v>826</c:v>
                </c:pt>
                <c:pt idx="824">
                  <c:v>827</c:v>
                </c:pt>
                <c:pt idx="825">
                  <c:v>828</c:v>
                </c:pt>
                <c:pt idx="826">
                  <c:v>829</c:v>
                </c:pt>
                <c:pt idx="827">
                  <c:v>830</c:v>
                </c:pt>
                <c:pt idx="828">
                  <c:v>831</c:v>
                </c:pt>
                <c:pt idx="829">
                  <c:v>832</c:v>
                </c:pt>
                <c:pt idx="830">
                  <c:v>833</c:v>
                </c:pt>
                <c:pt idx="831">
                  <c:v>834</c:v>
                </c:pt>
                <c:pt idx="832">
                  <c:v>835</c:v>
                </c:pt>
                <c:pt idx="833">
                  <c:v>836</c:v>
                </c:pt>
                <c:pt idx="834">
                  <c:v>837</c:v>
                </c:pt>
                <c:pt idx="835">
                  <c:v>838</c:v>
                </c:pt>
                <c:pt idx="836">
                  <c:v>839</c:v>
                </c:pt>
                <c:pt idx="837">
                  <c:v>840</c:v>
                </c:pt>
                <c:pt idx="838">
                  <c:v>841</c:v>
                </c:pt>
                <c:pt idx="839">
                  <c:v>842</c:v>
                </c:pt>
                <c:pt idx="840">
                  <c:v>843</c:v>
                </c:pt>
                <c:pt idx="841">
                  <c:v>844</c:v>
                </c:pt>
                <c:pt idx="842">
                  <c:v>845</c:v>
                </c:pt>
                <c:pt idx="843">
                  <c:v>846</c:v>
                </c:pt>
                <c:pt idx="844">
                  <c:v>847</c:v>
                </c:pt>
                <c:pt idx="845">
                  <c:v>848</c:v>
                </c:pt>
                <c:pt idx="846">
                  <c:v>849</c:v>
                </c:pt>
                <c:pt idx="847">
                  <c:v>850</c:v>
                </c:pt>
                <c:pt idx="848">
                  <c:v>851</c:v>
                </c:pt>
                <c:pt idx="849">
                  <c:v>852</c:v>
                </c:pt>
                <c:pt idx="850">
                  <c:v>853</c:v>
                </c:pt>
                <c:pt idx="851">
                  <c:v>854</c:v>
                </c:pt>
                <c:pt idx="852">
                  <c:v>855</c:v>
                </c:pt>
                <c:pt idx="853">
                  <c:v>856</c:v>
                </c:pt>
                <c:pt idx="854">
                  <c:v>857</c:v>
                </c:pt>
                <c:pt idx="855">
                  <c:v>858</c:v>
                </c:pt>
                <c:pt idx="856">
                  <c:v>859</c:v>
                </c:pt>
                <c:pt idx="857">
                  <c:v>860</c:v>
                </c:pt>
                <c:pt idx="858">
                  <c:v>861</c:v>
                </c:pt>
                <c:pt idx="859">
                  <c:v>862</c:v>
                </c:pt>
                <c:pt idx="860">
                  <c:v>863</c:v>
                </c:pt>
                <c:pt idx="861">
                  <c:v>864</c:v>
                </c:pt>
                <c:pt idx="862">
                  <c:v>865</c:v>
                </c:pt>
                <c:pt idx="863">
                  <c:v>866</c:v>
                </c:pt>
                <c:pt idx="864">
                  <c:v>867</c:v>
                </c:pt>
                <c:pt idx="865">
                  <c:v>868</c:v>
                </c:pt>
                <c:pt idx="866">
                  <c:v>869</c:v>
                </c:pt>
                <c:pt idx="867">
                  <c:v>870</c:v>
                </c:pt>
                <c:pt idx="868">
                  <c:v>871</c:v>
                </c:pt>
                <c:pt idx="869">
                  <c:v>872</c:v>
                </c:pt>
                <c:pt idx="870">
                  <c:v>873</c:v>
                </c:pt>
                <c:pt idx="871">
                  <c:v>874</c:v>
                </c:pt>
                <c:pt idx="872">
                  <c:v>875</c:v>
                </c:pt>
                <c:pt idx="873">
                  <c:v>876</c:v>
                </c:pt>
                <c:pt idx="874">
                  <c:v>877</c:v>
                </c:pt>
                <c:pt idx="875">
                  <c:v>878</c:v>
                </c:pt>
                <c:pt idx="876">
                  <c:v>879</c:v>
                </c:pt>
                <c:pt idx="877">
                  <c:v>880</c:v>
                </c:pt>
                <c:pt idx="878">
                  <c:v>881</c:v>
                </c:pt>
                <c:pt idx="879">
                  <c:v>882</c:v>
                </c:pt>
                <c:pt idx="880">
                  <c:v>883</c:v>
                </c:pt>
                <c:pt idx="881">
                  <c:v>884</c:v>
                </c:pt>
                <c:pt idx="882">
                  <c:v>885</c:v>
                </c:pt>
                <c:pt idx="883">
                  <c:v>886</c:v>
                </c:pt>
                <c:pt idx="884">
                  <c:v>887</c:v>
                </c:pt>
                <c:pt idx="885">
                  <c:v>888</c:v>
                </c:pt>
                <c:pt idx="886">
                  <c:v>889</c:v>
                </c:pt>
                <c:pt idx="887">
                  <c:v>890</c:v>
                </c:pt>
                <c:pt idx="888">
                  <c:v>891</c:v>
                </c:pt>
                <c:pt idx="889">
                  <c:v>892</c:v>
                </c:pt>
                <c:pt idx="890">
                  <c:v>893</c:v>
                </c:pt>
                <c:pt idx="891">
                  <c:v>894</c:v>
                </c:pt>
                <c:pt idx="892">
                  <c:v>895</c:v>
                </c:pt>
                <c:pt idx="893">
                  <c:v>896</c:v>
                </c:pt>
                <c:pt idx="894">
                  <c:v>897</c:v>
                </c:pt>
                <c:pt idx="895">
                  <c:v>898</c:v>
                </c:pt>
                <c:pt idx="896">
                  <c:v>899</c:v>
                </c:pt>
                <c:pt idx="897">
                  <c:v>900</c:v>
                </c:pt>
                <c:pt idx="898">
                  <c:v>901</c:v>
                </c:pt>
                <c:pt idx="899">
                  <c:v>902</c:v>
                </c:pt>
                <c:pt idx="900">
                  <c:v>903</c:v>
                </c:pt>
                <c:pt idx="901">
                  <c:v>904</c:v>
                </c:pt>
                <c:pt idx="902">
                  <c:v>905</c:v>
                </c:pt>
                <c:pt idx="903">
                  <c:v>906</c:v>
                </c:pt>
                <c:pt idx="904">
                  <c:v>907</c:v>
                </c:pt>
                <c:pt idx="905">
                  <c:v>908</c:v>
                </c:pt>
                <c:pt idx="906">
                  <c:v>909</c:v>
                </c:pt>
                <c:pt idx="907">
                  <c:v>910</c:v>
                </c:pt>
                <c:pt idx="908">
                  <c:v>911</c:v>
                </c:pt>
                <c:pt idx="909">
                  <c:v>912</c:v>
                </c:pt>
                <c:pt idx="910">
                  <c:v>913</c:v>
                </c:pt>
                <c:pt idx="911">
                  <c:v>914</c:v>
                </c:pt>
                <c:pt idx="912">
                  <c:v>915</c:v>
                </c:pt>
                <c:pt idx="913">
                  <c:v>916</c:v>
                </c:pt>
                <c:pt idx="914">
                  <c:v>917</c:v>
                </c:pt>
                <c:pt idx="915">
                  <c:v>918</c:v>
                </c:pt>
                <c:pt idx="916">
                  <c:v>919</c:v>
                </c:pt>
                <c:pt idx="917">
                  <c:v>920</c:v>
                </c:pt>
                <c:pt idx="918">
                  <c:v>921</c:v>
                </c:pt>
                <c:pt idx="919">
                  <c:v>922</c:v>
                </c:pt>
                <c:pt idx="920">
                  <c:v>923</c:v>
                </c:pt>
                <c:pt idx="921">
                  <c:v>924</c:v>
                </c:pt>
                <c:pt idx="922">
                  <c:v>925</c:v>
                </c:pt>
                <c:pt idx="923">
                  <c:v>926</c:v>
                </c:pt>
                <c:pt idx="924">
                  <c:v>927</c:v>
                </c:pt>
                <c:pt idx="925">
                  <c:v>928</c:v>
                </c:pt>
                <c:pt idx="926">
                  <c:v>929</c:v>
                </c:pt>
                <c:pt idx="927">
                  <c:v>930</c:v>
                </c:pt>
                <c:pt idx="928">
                  <c:v>931</c:v>
                </c:pt>
                <c:pt idx="929">
                  <c:v>932</c:v>
                </c:pt>
                <c:pt idx="930">
                  <c:v>933</c:v>
                </c:pt>
                <c:pt idx="931">
                  <c:v>934</c:v>
                </c:pt>
                <c:pt idx="932">
                  <c:v>935</c:v>
                </c:pt>
                <c:pt idx="933">
                  <c:v>936</c:v>
                </c:pt>
                <c:pt idx="934">
                  <c:v>937</c:v>
                </c:pt>
                <c:pt idx="935">
                  <c:v>938</c:v>
                </c:pt>
                <c:pt idx="936">
                  <c:v>939</c:v>
                </c:pt>
                <c:pt idx="937">
                  <c:v>940</c:v>
                </c:pt>
                <c:pt idx="938">
                  <c:v>941</c:v>
                </c:pt>
                <c:pt idx="939">
                  <c:v>942</c:v>
                </c:pt>
                <c:pt idx="940">
                  <c:v>943</c:v>
                </c:pt>
                <c:pt idx="941">
                  <c:v>944</c:v>
                </c:pt>
                <c:pt idx="942">
                  <c:v>945</c:v>
                </c:pt>
                <c:pt idx="943">
                  <c:v>946</c:v>
                </c:pt>
                <c:pt idx="944">
                  <c:v>947</c:v>
                </c:pt>
                <c:pt idx="945">
                  <c:v>948</c:v>
                </c:pt>
                <c:pt idx="946">
                  <c:v>949</c:v>
                </c:pt>
                <c:pt idx="947">
                  <c:v>950</c:v>
                </c:pt>
                <c:pt idx="948">
                  <c:v>951</c:v>
                </c:pt>
                <c:pt idx="949">
                  <c:v>952</c:v>
                </c:pt>
                <c:pt idx="950">
                  <c:v>953</c:v>
                </c:pt>
                <c:pt idx="951">
                  <c:v>954</c:v>
                </c:pt>
                <c:pt idx="952">
                  <c:v>955</c:v>
                </c:pt>
                <c:pt idx="953">
                  <c:v>956</c:v>
                </c:pt>
                <c:pt idx="954">
                  <c:v>957</c:v>
                </c:pt>
                <c:pt idx="955">
                  <c:v>958</c:v>
                </c:pt>
                <c:pt idx="956">
                  <c:v>959</c:v>
                </c:pt>
                <c:pt idx="957">
                  <c:v>960</c:v>
                </c:pt>
                <c:pt idx="958">
                  <c:v>961</c:v>
                </c:pt>
                <c:pt idx="959">
                  <c:v>962</c:v>
                </c:pt>
                <c:pt idx="960">
                  <c:v>963</c:v>
                </c:pt>
                <c:pt idx="961">
                  <c:v>964</c:v>
                </c:pt>
                <c:pt idx="962">
                  <c:v>965</c:v>
                </c:pt>
                <c:pt idx="963">
                  <c:v>966</c:v>
                </c:pt>
                <c:pt idx="964">
                  <c:v>967</c:v>
                </c:pt>
                <c:pt idx="965">
                  <c:v>968</c:v>
                </c:pt>
                <c:pt idx="966">
                  <c:v>969</c:v>
                </c:pt>
                <c:pt idx="967">
                  <c:v>970</c:v>
                </c:pt>
                <c:pt idx="968">
                  <c:v>971</c:v>
                </c:pt>
                <c:pt idx="969">
                  <c:v>972</c:v>
                </c:pt>
                <c:pt idx="970">
                  <c:v>973</c:v>
                </c:pt>
                <c:pt idx="971">
                  <c:v>974</c:v>
                </c:pt>
                <c:pt idx="972">
                  <c:v>975</c:v>
                </c:pt>
                <c:pt idx="973">
                  <c:v>976</c:v>
                </c:pt>
                <c:pt idx="974">
                  <c:v>977</c:v>
                </c:pt>
                <c:pt idx="975">
                  <c:v>978</c:v>
                </c:pt>
                <c:pt idx="976">
                  <c:v>979</c:v>
                </c:pt>
                <c:pt idx="977">
                  <c:v>980</c:v>
                </c:pt>
                <c:pt idx="978">
                  <c:v>981</c:v>
                </c:pt>
                <c:pt idx="979">
                  <c:v>982</c:v>
                </c:pt>
                <c:pt idx="980">
                  <c:v>983</c:v>
                </c:pt>
                <c:pt idx="981">
                  <c:v>984</c:v>
                </c:pt>
                <c:pt idx="982">
                  <c:v>985</c:v>
                </c:pt>
                <c:pt idx="983">
                  <c:v>986</c:v>
                </c:pt>
                <c:pt idx="984">
                  <c:v>987</c:v>
                </c:pt>
                <c:pt idx="985">
                  <c:v>988</c:v>
                </c:pt>
                <c:pt idx="986">
                  <c:v>989</c:v>
                </c:pt>
                <c:pt idx="987">
                  <c:v>990</c:v>
                </c:pt>
                <c:pt idx="988">
                  <c:v>991</c:v>
                </c:pt>
                <c:pt idx="989">
                  <c:v>992</c:v>
                </c:pt>
                <c:pt idx="990">
                  <c:v>993</c:v>
                </c:pt>
                <c:pt idx="991">
                  <c:v>994</c:v>
                </c:pt>
                <c:pt idx="992">
                  <c:v>995</c:v>
                </c:pt>
                <c:pt idx="993">
                  <c:v>996</c:v>
                </c:pt>
                <c:pt idx="994">
                  <c:v>997</c:v>
                </c:pt>
                <c:pt idx="995">
                  <c:v>998</c:v>
                </c:pt>
                <c:pt idx="996">
                  <c:v>999</c:v>
                </c:pt>
                <c:pt idx="997">
                  <c:v>1000</c:v>
                </c:pt>
              </c:numCache>
            </c:numRef>
          </c:xVal>
          <c:yVal>
            <c:numRef>
              <c:f>[UCB1簡易検証.xlsx]Sheet1!$C$5:$C$1002</c:f>
              <c:numCache>
                <c:formatCode>General</c:formatCode>
                <c:ptCount val="998"/>
                <c:pt idx="0">
                  <c:v>2.4823038073675114</c:v>
                </c:pt>
                <c:pt idx="1">
                  <c:v>2.1774100225154749</c:v>
                </c:pt>
                <c:pt idx="2">
                  <c:v>2.0358371533640796</c:v>
                </c:pt>
                <c:pt idx="3">
                  <c:v>1.9465092364124228</c:v>
                </c:pt>
                <c:pt idx="4">
                  <c:v>1.8822494316360454</c:v>
                </c:pt>
                <c:pt idx="5">
                  <c:v>1.8325546111576978</c:v>
                </c:pt>
                <c:pt idx="6">
                  <c:v>1.8558085022044397</c:v>
                </c:pt>
                <c:pt idx="7">
                  <c:v>1.8760869616261555</c:v>
                </c:pt>
                <c:pt idx="8">
                  <c:v>1.8277154916305776</c:v>
                </c:pt>
                <c:pt idx="9">
                  <c:v>1.7881793339380323</c:v>
                </c:pt>
                <c:pt idx="10">
                  <c:v>1.754975990414638</c:v>
                </c:pt>
                <c:pt idx="11">
                  <c:v>1.726506342658515</c:v>
                </c:pt>
                <c:pt idx="12">
                  <c:v>1.7016927845123999</c:v>
                </c:pt>
                <c:pt idx="13">
                  <c:v>1.6797779934458728</c:v>
                </c:pt>
                <c:pt idx="14">
                  <c:v>1.6602113116333652</c:v>
                </c:pt>
                <c:pt idx="15">
                  <c:v>1.6425809296330101</c:v>
                </c:pt>
                <c:pt idx="16">
                  <c:v>1.6265715153826088</c:v>
                </c:pt>
                <c:pt idx="17">
                  <c:v>1.6119367076702042</c:v>
                </c:pt>
                <c:pt idx="18">
                  <c:v>1.5984806682929724</c:v>
                </c:pt>
                <c:pt idx="19">
                  <c:v>1.5860453578727993</c:v>
                </c:pt>
                <c:pt idx="20">
                  <c:v>1.5745015428433453</c:v>
                </c:pt>
                <c:pt idx="21">
                  <c:v>1.5637423019738668</c:v>
                </c:pt>
                <c:pt idx="22">
                  <c:v>1.5536782480542288</c:v>
                </c:pt>
                <c:pt idx="23">
                  <c:v>1.5442339518677508</c:v>
                </c:pt>
                <c:pt idx="24">
                  <c:v>1.5353452251466644</c:v>
                </c:pt>
                <c:pt idx="25">
                  <c:v>1.5269570278317455</c:v>
                </c:pt>
                <c:pt idx="26">
                  <c:v>1.5190218361484591</c:v>
                </c:pt>
                <c:pt idx="27">
                  <c:v>1.5114983556377926</c:v>
                </c:pt>
                <c:pt idx="28">
                  <c:v>1.5043504957412606</c:v>
                </c:pt>
                <c:pt idx="29">
                  <c:v>1.497546545044476</c:v>
                </c:pt>
                <c:pt idx="30">
                  <c:v>1.4997504778434418</c:v>
                </c:pt>
                <c:pt idx="31">
                  <c:v>1.5018793626116143</c:v>
                </c:pt>
                <c:pt idx="32">
                  <c:v>1.4951731192560362</c:v>
                </c:pt>
                <c:pt idx="33">
                  <c:v>1.4887752679542416</c:v>
                </c:pt>
                <c:pt idx="34">
                  <c:v>1.4826618339759698</c:v>
                </c:pt>
                <c:pt idx="35">
                  <c:v>1.4768114249710247</c:v>
                </c:pt>
                <c:pt idx="36">
                  <c:v>1.4712048802372197</c:v>
                </c:pt>
                <c:pt idx="37">
                  <c:v>1.4658249768588258</c:v>
                </c:pt>
                <c:pt idx="38">
                  <c:v>1.4606561820896242</c:v>
                </c:pt>
                <c:pt idx="39">
                  <c:v>1.455684443586627</c:v>
                </c:pt>
                <c:pt idx="40">
                  <c:v>1.4508970108149024</c:v>
                </c:pt>
                <c:pt idx="41">
                  <c:v>1.4462822822714141</c:v>
                </c:pt>
                <c:pt idx="42">
                  <c:v>1.4418296742115253</c:v>
                </c:pt>
                <c:pt idx="43">
                  <c:v>1.4375295073757366</c:v>
                </c:pt>
                <c:pt idx="44">
                  <c:v>1.4333729088581773</c:v>
                </c:pt>
                <c:pt idx="45">
                  <c:v>1.4293517267711033</c:v>
                </c:pt>
                <c:pt idx="46">
                  <c:v>1.4254584557704086</c:v>
                </c:pt>
                <c:pt idx="47">
                  <c:v>1.4216861718380875</c:v>
                </c:pt>
                <c:pt idx="48">
                  <c:v>1.4180284749856868</c:v>
                </c:pt>
                <c:pt idx="49">
                  <c:v>1.4144794387610973</c:v>
                </c:pt>
                <c:pt idx="50">
                  <c:v>1.4110335656197042</c:v>
                </c:pt>
                <c:pt idx="51">
                  <c:v>1.4076857473678039</c:v>
                </c:pt>
                <c:pt idx="52">
                  <c:v>1.4044312300075341</c:v>
                </c:pt>
                <c:pt idx="53">
                  <c:v>1.4012655824132016</c:v>
                </c:pt>
                <c:pt idx="54">
                  <c:v>1.3981846683527115</c:v>
                </c:pt>
                <c:pt idx="55">
                  <c:v>1.3951846214378998</c:v>
                </c:pt>
                <c:pt idx="56">
                  <c:v>1.3922618226464005</c:v>
                </c:pt>
                <c:pt idx="57">
                  <c:v>1.3894128801072343</c:v>
                </c:pt>
                <c:pt idx="58">
                  <c:v>1.3866346108841978</c:v>
                </c:pt>
                <c:pt idx="59">
                  <c:v>1.3839240245266677</c:v>
                </c:pt>
                <c:pt idx="60">
                  <c:v>1.3812783081876541</c:v>
                </c:pt>
                <c:pt idx="61">
                  <c:v>1.3786948131347472</c:v>
                </c:pt>
                <c:pt idx="62">
                  <c:v>1.3761710425016807</c:v>
                </c:pt>
                <c:pt idx="63">
                  <c:v>1.3737046401471991</c:v>
                </c:pt>
                <c:pt idx="64">
                  <c:v>1.3712933805042331</c:v>
                </c:pt>
                <c:pt idx="65">
                  <c:v>1.3689351593164774</c:v>
                </c:pt>
                <c:pt idx="66">
                  <c:v>1.3666279851716507</c:v>
                </c:pt>
                <c:pt idx="67">
                  <c:v>1.3643699717512991</c:v>
                </c:pt>
                <c:pt idx="68">
                  <c:v>1.3621593307261881</c:v>
                </c:pt>
                <c:pt idx="69">
                  <c:v>1.3599943652343556</c:v>
                </c:pt>
                <c:pt idx="70">
                  <c:v>1.3578734638858871</c:v>
                </c:pt>
                <c:pt idx="71">
                  <c:v>1.3557950952446123</c:v>
                </c:pt>
                <c:pt idx="72">
                  <c:v>1.3537578027422894</c:v>
                </c:pt>
                <c:pt idx="73">
                  <c:v>1.3517601999855799</c:v>
                </c:pt>
                <c:pt idx="74">
                  <c:v>1.3498009664202695</c:v>
                </c:pt>
                <c:pt idx="75">
                  <c:v>1.3478788433208702</c:v>
                </c:pt>
                <c:pt idx="76">
                  <c:v>1.3459926300769853</c:v>
                </c:pt>
                <c:pt idx="77">
                  <c:v>1.3441411807506962</c:v>
                </c:pt>
                <c:pt idx="78">
                  <c:v>1.3423234008817759</c:v>
                </c:pt>
                <c:pt idx="79">
                  <c:v>1.3405382445198164</c:v>
                </c:pt>
                <c:pt idx="80">
                  <c:v>1.3387847114643598</c:v>
                </c:pt>
                <c:pt idx="81">
                  <c:v>1.3370618446959379</c:v>
                </c:pt>
                <c:pt idx="82">
                  <c:v>1.335368727982523</c:v>
                </c:pt>
                <c:pt idx="83">
                  <c:v>1.3337044836473397</c:v>
                </c:pt>
                <c:pt idx="84">
                  <c:v>1.3320682704852667</c:v>
                </c:pt>
                <c:pt idx="85">
                  <c:v>1.3324928965909084</c:v>
                </c:pt>
                <c:pt idx="86">
                  <c:v>1.3329121920983176</c:v>
                </c:pt>
                <c:pt idx="87">
                  <c:v>1.331287572018494</c:v>
                </c:pt>
                <c:pt idx="88">
                  <c:v>1.3296898691127568</c:v>
                </c:pt>
                <c:pt idx="89">
                  <c:v>1.3281183213215653</c:v>
                </c:pt>
                <c:pt idx="90">
                  <c:v>1.3265721969777895</c:v>
                </c:pt>
                <c:pt idx="91">
                  <c:v>1.3250507932498024</c:v>
                </c:pt>
                <c:pt idx="92">
                  <c:v>1.3235534346816076</c:v>
                </c:pt>
                <c:pt idx="93">
                  <c:v>1.3220794718229083</c:v>
                </c:pt>
                <c:pt idx="94">
                  <c:v>1.3206282799426035</c:v>
                </c:pt>
                <c:pt idx="95">
                  <c:v>1.3191992578197502</c:v>
                </c:pt>
                <c:pt idx="96">
                  <c:v>1.3177918266065114</c:v>
                </c:pt>
                <c:pt idx="97">
                  <c:v>1.3164054287580527</c:v>
                </c:pt>
                <c:pt idx="98">
                  <c:v>1.3150395270247595</c:v>
                </c:pt>
                <c:pt idx="99">
                  <c:v>1.3136936035025082</c:v>
                </c:pt>
                <c:pt idx="100">
                  <c:v>1.3123671587370638</c:v>
                </c:pt>
                <c:pt idx="101">
                  <c:v>1.3110597108789757</c:v>
                </c:pt>
                <c:pt idx="102">
                  <c:v>1.3097707948856261</c:v>
                </c:pt>
                <c:pt idx="103">
                  <c:v>1.3084999617673403</c:v>
                </c:pt>
                <c:pt idx="104">
                  <c:v>1.3072467778746946</c:v>
                </c:pt>
                <c:pt idx="105">
                  <c:v>1.30601082422438</c:v>
                </c:pt>
                <c:pt idx="106">
                  <c:v>1.3047916958611629</c:v>
                </c:pt>
                <c:pt idx="107">
                  <c:v>1.3035890012536755</c:v>
                </c:pt>
                <c:pt idx="108">
                  <c:v>1.3024023617219229</c:v>
                </c:pt>
                <c:pt idx="109">
                  <c:v>1.3012314108945497</c:v>
                </c:pt>
                <c:pt idx="110">
                  <c:v>1.300075794194046</c:v>
                </c:pt>
                <c:pt idx="111">
                  <c:v>1.298935168348202</c:v>
                </c:pt>
                <c:pt idx="112">
                  <c:v>1.2978092009262348</c:v>
                </c:pt>
                <c:pt idx="113">
                  <c:v>1.2966975698981225</c:v>
                </c:pt>
                <c:pt idx="114">
                  <c:v>1.2955999632157789</c:v>
                </c:pt>
                <c:pt idx="115">
                  <c:v>1.294516078414796</c:v>
                </c:pt>
                <c:pt idx="116">
                  <c:v>1.293445622235563</c:v>
                </c:pt>
                <c:pt idx="117">
                  <c:v>1.2923883102626554</c:v>
                </c:pt>
                <c:pt idx="118">
                  <c:v>1.2913438665814549</c:v>
                </c:pt>
                <c:pt idx="119">
                  <c:v>1.2903120234510319</c:v>
                </c:pt>
                <c:pt idx="120">
                  <c:v>1.289292520992384</c:v>
                </c:pt>
                <c:pt idx="121">
                  <c:v>1.2882851068911803</c:v>
                </c:pt>
                <c:pt idx="122">
                  <c:v>1.2872895361142189</c:v>
                </c:pt>
                <c:pt idx="123">
                  <c:v>1.286305570638852</c:v>
                </c:pt>
                <c:pt idx="124">
                  <c:v>1.2853329791946784</c:v>
                </c:pt>
                <c:pt idx="125">
                  <c:v>1.2843715370168522</c:v>
                </c:pt>
                <c:pt idx="126">
                  <c:v>1.283421025610388</c:v>
                </c:pt>
                <c:pt idx="127">
                  <c:v>1.2824812325248884</c:v>
                </c:pt>
                <c:pt idx="128">
                  <c:v>1.2815519511391504</c:v>
                </c:pt>
                <c:pt idx="129">
                  <c:v>1.28063298045514</c:v>
                </c:pt>
                <c:pt idx="130">
                  <c:v>1.2797241249008531</c:v>
                </c:pt>
                <c:pt idx="131">
                  <c:v>1.2788251941416158</c:v>
                </c:pt>
                <c:pt idx="132">
                  <c:v>1.2779360028993938</c:v>
                </c:pt>
                <c:pt idx="133">
                  <c:v>1.2770563707797131</c:v>
                </c:pt>
                <c:pt idx="134">
                  <c:v>1.2761861221058126</c:v>
                </c:pt>
                <c:pt idx="135">
                  <c:v>1.275325085759675</c:v>
                </c:pt>
                <c:pt idx="136">
                  <c:v>1.2744730950295948</c:v>
                </c:pt>
                <c:pt idx="137">
                  <c:v>1.2736299874639747</c:v>
                </c:pt>
                <c:pt idx="138">
                  <c:v>1.2727956047310403</c:v>
                </c:pt>
                <c:pt idx="139">
                  <c:v>1.2719697924842011</c:v>
                </c:pt>
                <c:pt idx="140">
                  <c:v>1.2711524002327816</c:v>
                </c:pt>
                <c:pt idx="141">
                  <c:v>1.270343281217875</c:v>
                </c:pt>
                <c:pt idx="142">
                  <c:v>1.2695422922930777</c:v>
                </c:pt>
                <c:pt idx="143">
                  <c:v>1.2687492938098801</c:v>
                </c:pt>
                <c:pt idx="144">
                  <c:v>1.267964149507498</c:v>
                </c:pt>
                <c:pt idx="145">
                  <c:v>1.2671867264069434</c:v>
                </c:pt>
                <c:pt idx="146">
                  <c:v>1.266416894709139</c:v>
                </c:pt>
                <c:pt idx="147">
                  <c:v>1.2656545276968996</c:v>
                </c:pt>
                <c:pt idx="148">
                  <c:v>1.2648995016406024</c:v>
                </c:pt>
                <c:pt idx="149">
                  <c:v>1.2641516957073855</c:v>
                </c:pt>
                <c:pt idx="150">
                  <c:v>1.2634109918737175</c:v>
                </c:pt>
                <c:pt idx="151">
                  <c:v>1.2626772748411916</c:v>
                </c:pt>
                <c:pt idx="152">
                  <c:v>1.2619504319554034</c:v>
                </c:pt>
                <c:pt idx="153">
                  <c:v>1.2612303531277789</c:v>
                </c:pt>
                <c:pt idx="154">
                  <c:v>1.2605169307602271</c:v>
                </c:pt>
                <c:pt idx="155">
                  <c:v>1.2598100596724966</c:v>
                </c:pt>
                <c:pt idx="156">
                  <c:v>1.25910963703212</c:v>
                </c:pt>
                <c:pt idx="157">
                  <c:v>1.2584155622868407</c:v>
                </c:pt>
                <c:pt idx="158">
                  <c:v>1.2577277370994149</c:v>
                </c:pt>
                <c:pt idx="159">
                  <c:v>1.2570460652846931</c:v>
                </c:pt>
                <c:pt idx="160">
                  <c:v>1.2563704527488841</c:v>
                </c:pt>
                <c:pt idx="161">
                  <c:v>1.2557008074309173</c:v>
                </c:pt>
                <c:pt idx="162">
                  <c:v>1.2550370392458094</c:v>
                </c:pt>
                <c:pt idx="163">
                  <c:v>1.2543790600299647</c:v>
                </c:pt>
                <c:pt idx="164">
                  <c:v>1.2537267834883228</c:v>
                </c:pt>
                <c:pt idx="165">
                  <c:v>1.2530801251432848</c:v>
                </c:pt>
                <c:pt idx="166">
                  <c:v>1.2524390022853458</c:v>
                </c:pt>
                <c:pt idx="167">
                  <c:v>1.2518033339253656</c:v>
                </c:pt>
                <c:pt idx="168">
                  <c:v>1.2511730407484163</c:v>
                </c:pt>
                <c:pt idx="169">
                  <c:v>1.2505480450691422</c:v>
                </c:pt>
                <c:pt idx="170">
                  <c:v>1.2499282707885746</c:v>
                </c:pt>
                <c:pt idx="171">
                  <c:v>1.2493136433523462</c:v>
                </c:pt>
                <c:pt idx="172">
                  <c:v>1.2487040897102517</c:v>
                </c:pt>
                <c:pt idx="173">
                  <c:v>1.2480995382771023</c:v>
                </c:pt>
                <c:pt idx="174">
                  <c:v>1.2474999188948246</c:v>
                </c:pt>
                <c:pt idx="175">
                  <c:v>1.2469051627957606</c:v>
                </c:pt>
                <c:pt idx="176">
                  <c:v>1.24631520256712</c:v>
                </c:pt>
                <c:pt idx="177">
                  <c:v>1.2457299721165447</c:v>
                </c:pt>
                <c:pt idx="178">
                  <c:v>1.2451494066387423</c:v>
                </c:pt>
                <c:pt idx="179">
                  <c:v>1.2445734425831527</c:v>
                </c:pt>
                <c:pt idx="180">
                  <c:v>1.2440020176226048</c:v>
                </c:pt>
                <c:pt idx="181">
                  <c:v>1.2434350706229342</c:v>
                </c:pt>
                <c:pt idx="182">
                  <c:v>1.2428725416135211</c:v>
                </c:pt>
                <c:pt idx="183">
                  <c:v>1.2423143717587186</c:v>
                </c:pt>
                <c:pt idx="184">
                  <c:v>1.2417605033301393</c:v>
                </c:pt>
                <c:pt idx="185">
                  <c:v>1.2412108796797696</c:v>
                </c:pt>
                <c:pt idx="186">
                  <c:v>1.2406654452138821</c:v>
                </c:pt>
                <c:pt idx="187">
                  <c:v>1.2401241453677176</c:v>
                </c:pt>
                <c:pt idx="188">
                  <c:v>1.239586926580913</c:v>
                </c:pt>
                <c:pt idx="189">
                  <c:v>1.239053736273644</c:v>
                </c:pt>
                <c:pt idx="190">
                  <c:v>1.2385245228234634</c:v>
                </c:pt>
                <c:pt idx="191">
                  <c:v>1.2379992355428069</c:v>
                </c:pt>
                <c:pt idx="192">
                  <c:v>1.2374778246571463</c:v>
                </c:pt>
                <c:pt idx="193">
                  <c:v>1.2369602412837664</c:v>
                </c:pt>
                <c:pt idx="194">
                  <c:v>1.2364464374111463</c:v>
                </c:pt>
                <c:pt idx="195">
                  <c:v>1.2359363658789229</c:v>
                </c:pt>
                <c:pt idx="196">
                  <c:v>1.2354299803584186</c:v>
                </c:pt>
                <c:pt idx="197">
                  <c:v>1.2349272353337135</c:v>
                </c:pt>
                <c:pt idx="198">
                  <c:v>1.2344280860832457</c:v>
                </c:pt>
                <c:pt idx="199">
                  <c:v>1.233932488661919</c:v>
                </c:pt>
                <c:pt idx="200">
                  <c:v>1.2334403998837058</c:v>
                </c:pt>
                <c:pt idx="201">
                  <c:v>1.2329517773047263</c:v>
                </c:pt>
                <c:pt idx="202">
                  <c:v>1.2324665792067877</c:v>
                </c:pt>
                <c:pt idx="203">
                  <c:v>1.231984764581372</c:v>
                </c:pt>
                <c:pt idx="204">
                  <c:v>1.2320901686772188</c:v>
                </c:pt>
                <c:pt idx="205">
                  <c:v>1.2321950172970753</c:v>
                </c:pt>
                <c:pt idx="206">
                  <c:v>1.2317149143393333</c:v>
                </c:pt>
                <c:pt idx="207">
                  <c:v>1.2312381354949367</c:v>
                </c:pt>
                <c:pt idx="208">
                  <c:v>1.2307646414338216</c:v>
                </c:pt>
                <c:pt idx="209">
                  <c:v>1.2302943934836885</c:v>
                </c:pt>
                <c:pt idx="210">
                  <c:v>1.2298273536158035</c:v>
                </c:pt>
                <c:pt idx="211">
                  <c:v>1.229363484431176</c:v>
                </c:pt>
                <c:pt idx="212">
                  <c:v>1.2289027491470976</c:v>
                </c:pt>
                <c:pt idx="213">
                  <c:v>1.2284451115840354</c:v>
                </c:pt>
                <c:pt idx="214">
                  <c:v>1.2279905361528636</c:v>
                </c:pt>
                <c:pt idx="215">
                  <c:v>1.2275389878424281</c:v>
                </c:pt>
                <c:pt idx="216">
                  <c:v>1.2270904322074312</c:v>
                </c:pt>
                <c:pt idx="217">
                  <c:v>1.2266448353566257</c:v>
                </c:pt>
                <c:pt idx="218">
                  <c:v>1.2262021639413121</c:v>
                </c:pt>
                <c:pt idx="219">
                  <c:v>1.2257623851441264</c:v>
                </c:pt>
                <c:pt idx="220">
                  <c:v>1.2253254666681133</c:v>
                </c:pt>
                <c:pt idx="221">
                  <c:v>1.2248913767260721</c:v>
                </c:pt>
                <c:pt idx="222">
                  <c:v>1.2244600840301718</c:v>
                </c:pt>
                <c:pt idx="223">
                  <c:v>1.2240315577818242</c:v>
                </c:pt>
                <c:pt idx="224">
                  <c:v>1.2236057676618066</c:v>
                </c:pt>
                <c:pt idx="225">
                  <c:v>1.2231826838206321</c:v>
                </c:pt>
                <c:pt idx="226">
                  <c:v>1.2227622768691528</c:v>
                </c:pt>
                <c:pt idx="227">
                  <c:v>1.2223445178693968</c:v>
                </c:pt>
                <c:pt idx="228">
                  <c:v>1.2219293783256244</c:v>
                </c:pt>
                <c:pt idx="229">
                  <c:v>1.221516830175605</c:v>
                </c:pt>
                <c:pt idx="230">
                  <c:v>1.2211068457821022</c:v>
                </c:pt>
                <c:pt idx="231">
                  <c:v>1.2206993979245644</c:v>
                </c:pt>
                <c:pt idx="232">
                  <c:v>1.2202944597910141</c:v>
                </c:pt>
                <c:pt idx="233">
                  <c:v>1.2198920049701312</c:v>
                </c:pt>
                <c:pt idx="234">
                  <c:v>1.2194920074435218</c:v>
                </c:pt>
                <c:pt idx="235">
                  <c:v>1.2190944415781733</c:v>
                </c:pt>
                <c:pt idx="236">
                  <c:v>1.2186992821190821</c:v>
                </c:pt>
                <c:pt idx="237">
                  <c:v>1.2183065041820587</c:v>
                </c:pt>
                <c:pt idx="238">
                  <c:v>1.2179160832466971</c:v>
                </c:pt>
                <c:pt idx="239">
                  <c:v>1.2175279951495084</c:v>
                </c:pt>
                <c:pt idx="240">
                  <c:v>1.2171422160772132</c:v>
                </c:pt>
                <c:pt idx="241">
                  <c:v>1.2167587225601886</c:v>
                </c:pt>
                <c:pt idx="242">
                  <c:v>1.2163774914660641</c:v>
                </c:pt>
                <c:pt idx="243">
                  <c:v>1.2159984999934648</c:v>
                </c:pt>
                <c:pt idx="244">
                  <c:v>1.2156217256658963</c:v>
                </c:pt>
                <c:pt idx="245">
                  <c:v>1.2152471463257677</c:v>
                </c:pt>
                <c:pt idx="246">
                  <c:v>1.2148747401285487</c:v>
                </c:pt>
                <c:pt idx="247">
                  <c:v>1.2145044855370599</c:v>
                </c:pt>
                <c:pt idx="248">
                  <c:v>1.2141363613158871</c:v>
                </c:pt>
                <c:pt idx="249">
                  <c:v>1.2137703465259235</c:v>
                </c:pt>
                <c:pt idx="250">
                  <c:v>1.2134064205190298</c:v>
                </c:pt>
                <c:pt idx="251">
                  <c:v>1.2130445629328144</c:v>
                </c:pt>
                <c:pt idx="252">
                  <c:v>1.2126847536855261</c:v>
                </c:pt>
                <c:pt idx="253">
                  <c:v>1.2123269729710602</c:v>
                </c:pt>
                <c:pt idx="254">
                  <c:v>1.2119712012540735</c:v>
                </c:pt>
                <c:pt idx="255">
                  <c:v>1.2116174192652029</c:v>
                </c:pt>
                <c:pt idx="256">
                  <c:v>1.2112656079963908</c:v>
                </c:pt>
                <c:pt idx="257">
                  <c:v>1.2109157486963082</c:v>
                </c:pt>
                <c:pt idx="258">
                  <c:v>1.2105678228658776</c:v>
                </c:pt>
                <c:pt idx="259">
                  <c:v>1.2102218122538912</c:v>
                </c:pt>
                <c:pt idx="260">
                  <c:v>1.2098776988527213</c:v>
                </c:pt>
                <c:pt idx="261">
                  <c:v>1.2095354648941228</c:v>
                </c:pt>
                <c:pt idx="262">
                  <c:v>1.2091950928451243</c:v>
                </c:pt>
                <c:pt idx="263">
                  <c:v>1.208856565404004</c:v>
                </c:pt>
                <c:pt idx="264">
                  <c:v>1.208519865496352</c:v>
                </c:pt>
                <c:pt idx="265">
                  <c:v>1.2081849762712127</c:v>
                </c:pt>
                <c:pt idx="266">
                  <c:v>1.2078518810973089</c:v>
                </c:pt>
                <c:pt idx="267">
                  <c:v>1.2075205635593433</c:v>
                </c:pt>
                <c:pt idx="268">
                  <c:v>1.2071910074543761</c:v>
                </c:pt>
                <c:pt idx="269">
                  <c:v>1.2068631967882775</c:v>
                </c:pt>
                <c:pt idx="270">
                  <c:v>1.206537115772252</c:v>
                </c:pt>
                <c:pt idx="271">
                  <c:v>1.2062127488194345</c:v>
                </c:pt>
                <c:pt idx="272">
                  <c:v>1.2058900805415551</c:v>
                </c:pt>
                <c:pt idx="273">
                  <c:v>1.2055690957456711</c:v>
                </c:pt>
                <c:pt idx="274">
                  <c:v>1.2052497794309642</c:v>
                </c:pt>
                <c:pt idx="275">
                  <c:v>1.2049321167856044</c:v>
                </c:pt>
                <c:pt idx="276">
                  <c:v>1.2046160931836738</c:v>
                </c:pt>
                <c:pt idx="277">
                  <c:v>1.2043016941821534</c:v>
                </c:pt>
                <c:pt idx="278">
                  <c:v>1.2039889055179687</c:v>
                </c:pt>
                <c:pt idx="279">
                  <c:v>1.2036777131050951</c:v>
                </c:pt>
                <c:pt idx="280">
                  <c:v>1.2033681030317185</c:v>
                </c:pt>
                <c:pt idx="281">
                  <c:v>1.2030600615574536</c:v>
                </c:pt>
                <c:pt idx="282">
                  <c:v>1.2027535751106146</c:v>
                </c:pt>
                <c:pt idx="283">
                  <c:v>1.2024486302855411</c:v>
                </c:pt>
                <c:pt idx="284">
                  <c:v>1.202145213839974</c:v>
                </c:pt>
                <c:pt idx="285">
                  <c:v>1.2018433126924839</c:v>
                </c:pt>
                <c:pt idx="286">
                  <c:v>1.2015429139199481</c:v>
                </c:pt>
                <c:pt idx="287">
                  <c:v>1.2012440047550754</c:v>
                </c:pt>
                <c:pt idx="288">
                  <c:v>1.2009465725839807</c:v>
                </c:pt>
                <c:pt idx="289">
                  <c:v>1.2006506049438028</c:v>
                </c:pt>
                <c:pt idx="290">
                  <c:v>1.20035608952037</c:v>
                </c:pt>
                <c:pt idx="291">
                  <c:v>1.2000630141459077</c:v>
                </c:pt>
                <c:pt idx="292">
                  <c:v>1.199771366796792</c:v>
                </c:pt>
                <c:pt idx="293">
                  <c:v>1.1994811355913426</c:v>
                </c:pt>
                <c:pt idx="294">
                  <c:v>1.1991923087876593</c:v>
                </c:pt>
                <c:pt idx="295">
                  <c:v>1.1989048747814972</c:v>
                </c:pt>
                <c:pt idx="296">
                  <c:v>1.1986188221041834</c:v>
                </c:pt>
                <c:pt idx="297">
                  <c:v>1.1983341394205695</c:v>
                </c:pt>
                <c:pt idx="298">
                  <c:v>1.198050815527026</c:v>
                </c:pt>
                <c:pt idx="299">
                  <c:v>1.197768839349469</c:v>
                </c:pt>
                <c:pt idx="300">
                  <c:v>1.1974881999414266</c:v>
                </c:pt>
                <c:pt idx="301">
                  <c:v>1.1972088864821393</c:v>
                </c:pt>
                <c:pt idx="302">
                  <c:v>1.196930888274695</c:v>
                </c:pt>
                <c:pt idx="303">
                  <c:v>1.1966541947441982</c:v>
                </c:pt>
                <c:pt idx="304">
                  <c:v>1.1963787954359724</c:v>
                </c:pt>
                <c:pt idx="305">
                  <c:v>1.1961046800137942</c:v>
                </c:pt>
                <c:pt idx="306">
                  <c:v>1.1958318382581601</c:v>
                </c:pt>
                <c:pt idx="307">
                  <c:v>1.1955602600645845</c:v>
                </c:pt>
                <c:pt idx="308">
                  <c:v>1.1952899354419266</c:v>
                </c:pt>
                <c:pt idx="309">
                  <c:v>1.1950208545107486</c:v>
                </c:pt>
                <c:pt idx="310">
                  <c:v>1.1947530075017023</c:v>
                </c:pt>
                <c:pt idx="311">
                  <c:v>1.1944863847539451</c:v>
                </c:pt>
                <c:pt idx="312">
                  <c:v>1.1942209767135825</c:v>
                </c:pt>
                <c:pt idx="313">
                  <c:v>1.1939567739321388</c:v>
                </c:pt>
                <c:pt idx="314">
                  <c:v>1.1936937670650556</c:v>
                </c:pt>
                <c:pt idx="315">
                  <c:v>1.1934319468702137</c:v>
                </c:pt>
                <c:pt idx="316">
                  <c:v>1.193171304206484</c:v>
                </c:pt>
                <c:pt idx="317">
                  <c:v>1.1929118300323012</c:v>
                </c:pt>
                <c:pt idx="318">
                  <c:v>1.1926535154042632</c:v>
                </c:pt>
                <c:pt idx="319">
                  <c:v>1.1923963514757547</c:v>
                </c:pt>
                <c:pt idx="320">
                  <c:v>1.1921403294955932</c:v>
                </c:pt>
                <c:pt idx="321">
                  <c:v>1.1918854408067003</c:v>
                </c:pt>
                <c:pt idx="322">
                  <c:v>1.1916316768447939</c:v>
                </c:pt>
                <c:pt idx="323">
                  <c:v>1.1913790291371031</c:v>
                </c:pt>
                <c:pt idx="324">
                  <c:v>1.1911274893011055</c:v>
                </c:pt>
                <c:pt idx="325">
                  <c:v>1.190877049043285</c:v>
                </c:pt>
                <c:pt idx="326">
                  <c:v>1.1906277001579113</c:v>
                </c:pt>
                <c:pt idx="327">
                  <c:v>1.1903794345258392</c:v>
                </c:pt>
                <c:pt idx="328">
                  <c:v>1.1901322441133289</c:v>
                </c:pt>
                <c:pt idx="329">
                  <c:v>1.1898861209708849</c:v>
                </c:pt>
                <c:pt idx="330">
                  <c:v>1.1896410572321148</c:v>
                </c:pt>
                <c:pt idx="331">
                  <c:v>1.1893970451126075</c:v>
                </c:pt>
                <c:pt idx="332">
                  <c:v>1.1891540769088289</c:v>
                </c:pt>
                <c:pt idx="333">
                  <c:v>1.1889121449970372</c:v>
                </c:pt>
                <c:pt idx="334">
                  <c:v>1.1886712418322143</c:v>
                </c:pt>
                <c:pt idx="335">
                  <c:v>1.1884313599470158</c:v>
                </c:pt>
                <c:pt idx="336">
                  <c:v>1.1881924919507387</c:v>
                </c:pt>
                <c:pt idx="337">
                  <c:v>1.1879546305283049</c:v>
                </c:pt>
                <c:pt idx="338">
                  <c:v>1.1877177684392604</c:v>
                </c:pt>
                <c:pt idx="339">
                  <c:v>1.1874818985167941</c:v>
                </c:pt>
                <c:pt idx="340">
                  <c:v>1.1872470136667679</c:v>
                </c:pt>
                <c:pt idx="341">
                  <c:v>1.187013106866766</c:v>
                </c:pt>
                <c:pt idx="342">
                  <c:v>1.186780171165158</c:v>
                </c:pt>
                <c:pt idx="343">
                  <c:v>1.1865481996801766</c:v>
                </c:pt>
                <c:pt idx="344">
                  <c:v>1.1863171855990109</c:v>
                </c:pt>
                <c:pt idx="345">
                  <c:v>1.1860871221769138</c:v>
                </c:pt>
                <c:pt idx="346">
                  <c:v>1.1858580027363237</c:v>
                </c:pt>
                <c:pt idx="347">
                  <c:v>1.185629820665999</c:v>
                </c:pt>
                <c:pt idx="348">
                  <c:v>1.1854025694201684</c:v>
                </c:pt>
                <c:pt idx="349">
                  <c:v>1.1851762425176926</c:v>
                </c:pt>
                <c:pt idx="350">
                  <c:v>1.1849508335412398</c:v>
                </c:pt>
                <c:pt idx="351">
                  <c:v>1.1847263361364742</c:v>
                </c:pt>
                <c:pt idx="352">
                  <c:v>1.1845027440112574</c:v>
                </c:pt>
                <c:pt idx="353">
                  <c:v>1.1842800509348614</c:v>
                </c:pt>
                <c:pt idx="354">
                  <c:v>1.1840582507371944</c:v>
                </c:pt>
                <c:pt idx="355">
                  <c:v>1.1838373373080391</c:v>
                </c:pt>
                <c:pt idx="356">
                  <c:v>1.183617304596301</c:v>
                </c:pt>
                <c:pt idx="357">
                  <c:v>1.1833981466092698</c:v>
                </c:pt>
                <c:pt idx="358">
                  <c:v>1.1831798574118915</c:v>
                </c:pt>
                <c:pt idx="359">
                  <c:v>1.1829624311260525</c:v>
                </c:pt>
                <c:pt idx="360">
                  <c:v>1.1827458619298725</c:v>
                </c:pt>
                <c:pt idx="361">
                  <c:v>1.1825301440570108</c:v>
                </c:pt>
                <c:pt idx="362">
                  <c:v>1.1823152717959804</c:v>
                </c:pt>
                <c:pt idx="363">
                  <c:v>1.1821012394894752</c:v>
                </c:pt>
                <c:pt idx="364">
                  <c:v>1.181888041533705</c:v>
                </c:pt>
                <c:pt idx="365">
                  <c:v>1.181675672377742</c:v>
                </c:pt>
                <c:pt idx="366">
                  <c:v>1.1814641265228762</c:v>
                </c:pt>
                <c:pt idx="367">
                  <c:v>1.1812533985219813</c:v>
                </c:pt>
                <c:pt idx="368">
                  <c:v>1.1810434829788885</c:v>
                </c:pt>
                <c:pt idx="369">
                  <c:v>1.1808343745477714</c:v>
                </c:pt>
                <c:pt idx="370">
                  <c:v>1.1806260679325393</c:v>
                </c:pt>
                <c:pt idx="371">
                  <c:v>1.180418557886239</c:v>
                </c:pt>
                <c:pt idx="372">
                  <c:v>1.1802118392104655</c:v>
                </c:pt>
                <c:pt idx="373">
                  <c:v>1.1800059067547826</c:v>
                </c:pt>
                <c:pt idx="374">
                  <c:v>1.1798007554161496</c:v>
                </c:pt>
                <c:pt idx="375">
                  <c:v>1.1795963801383595</c:v>
                </c:pt>
                <c:pt idx="376">
                  <c:v>1.1793927759114822</c:v>
                </c:pt>
                <c:pt idx="377">
                  <c:v>1.179189937771318</c:v>
                </c:pt>
                <c:pt idx="378">
                  <c:v>1.1789878607988584</c:v>
                </c:pt>
                <c:pt idx="379">
                  <c:v>1.1787865401197539</c:v>
                </c:pt>
                <c:pt idx="380">
                  <c:v>1.1785859709037907</c:v>
                </c:pt>
                <c:pt idx="381">
                  <c:v>1.1783861483643745</c:v>
                </c:pt>
                <c:pt idx="382">
                  <c:v>1.1781870677580208</c:v>
                </c:pt>
                <c:pt idx="383">
                  <c:v>1.1779887243838543</c:v>
                </c:pt>
                <c:pt idx="384">
                  <c:v>1.1777911135831134</c:v>
                </c:pt>
                <c:pt idx="385">
                  <c:v>1.1775942307386631</c:v>
                </c:pt>
                <c:pt idx="386">
                  <c:v>1.1773980712745151</c:v>
                </c:pt>
                <c:pt idx="387">
                  <c:v>1.1772026306553527</c:v>
                </c:pt>
                <c:pt idx="388">
                  <c:v>1.1770079043860648</c:v>
                </c:pt>
                <c:pt idx="389">
                  <c:v>1.1768138880112853</c:v>
                </c:pt>
                <c:pt idx="390">
                  <c:v>1.1766205771149383</c:v>
                </c:pt>
                <c:pt idx="391">
                  <c:v>1.1764279673197915</c:v>
                </c:pt>
                <c:pt idx="392">
                  <c:v>1.1762360542870136</c:v>
                </c:pt>
                <c:pt idx="393">
                  <c:v>1.1760448337157399</c:v>
                </c:pt>
                <c:pt idx="394">
                  <c:v>1.1758543013426428</c:v>
                </c:pt>
                <c:pt idx="395">
                  <c:v>1.1756644529415083</c:v>
                </c:pt>
                <c:pt idx="396">
                  <c:v>1.1754752843228189</c:v>
                </c:pt>
                <c:pt idx="397">
                  <c:v>1.1752867913333414</c:v>
                </c:pt>
                <c:pt idx="398">
                  <c:v>1.1750989698557215</c:v>
                </c:pt>
                <c:pt idx="399">
                  <c:v>1.1749118158080829</c:v>
                </c:pt>
                <c:pt idx="400">
                  <c:v>1.1747253251436323</c:v>
                </c:pt>
                <c:pt idx="401">
                  <c:v>1.1745394938502698</c:v>
                </c:pt>
                <c:pt idx="402">
                  <c:v>1.1743543179502052</c:v>
                </c:pt>
                <c:pt idx="403">
                  <c:v>1.1741697934995776</c:v>
                </c:pt>
                <c:pt idx="404">
                  <c:v>1.1739859165880833</c:v>
                </c:pt>
                <c:pt idx="405">
                  <c:v>1.1738026833386046</c:v>
                </c:pt>
                <c:pt idx="406">
                  <c:v>1.1736200899068485</c:v>
                </c:pt>
                <c:pt idx="407">
                  <c:v>1.1734381324809853</c:v>
                </c:pt>
                <c:pt idx="408">
                  <c:v>1.1732568072812952</c:v>
                </c:pt>
                <c:pt idx="409">
                  <c:v>1.17307611055982</c:v>
                </c:pt>
                <c:pt idx="410">
                  <c:v>1.1728960386000162</c:v>
                </c:pt>
                <c:pt idx="411">
                  <c:v>1.1727165877164163</c:v>
                </c:pt>
                <c:pt idx="412">
                  <c:v>1.1725377542542923</c:v>
                </c:pt>
                <c:pt idx="413">
                  <c:v>1.1723595345893245</c:v>
                </c:pt>
                <c:pt idx="414">
                  <c:v>1.1721819251272754</c:v>
                </c:pt>
                <c:pt idx="415">
                  <c:v>1.1720049223036655</c:v>
                </c:pt>
                <c:pt idx="416">
                  <c:v>1.1718285225834564</c:v>
                </c:pt>
                <c:pt idx="417">
                  <c:v>1.171652722460736</c:v>
                </c:pt>
                <c:pt idx="418">
                  <c:v>1.1714775184584088</c:v>
                </c:pt>
                <c:pt idx="419">
                  <c:v>1.1713029071278886</c:v>
                </c:pt>
                <c:pt idx="420">
                  <c:v>1.1711288850487986</c:v>
                </c:pt>
                <c:pt idx="421">
                  <c:v>1.1709554488286711</c:v>
                </c:pt>
                <c:pt idx="422">
                  <c:v>1.1707825951026545</c:v>
                </c:pt>
                <c:pt idx="423">
                  <c:v>1.1706103205332223</c:v>
                </c:pt>
                <c:pt idx="424">
                  <c:v>1.1704386218098874</c:v>
                </c:pt>
                <c:pt idx="425">
                  <c:v>1.1702674956489172</c:v>
                </c:pt>
                <c:pt idx="426">
                  <c:v>1.1700969387930558</c:v>
                </c:pt>
                <c:pt idx="427">
                  <c:v>1.1699269480112475</c:v>
                </c:pt>
                <c:pt idx="428">
                  <c:v>1.1697575200983643</c:v>
                </c:pt>
                <c:pt idx="429">
                  <c:v>1.1695886518749377</c:v>
                </c:pt>
                <c:pt idx="430">
                  <c:v>1.1694203401868928</c:v>
                </c:pt>
                <c:pt idx="431">
                  <c:v>1.1692525819052864</c:v>
                </c:pt>
                <c:pt idx="432">
                  <c:v>1.1690853739260478</c:v>
                </c:pt>
                <c:pt idx="433">
                  <c:v>1.1689187131697245</c:v>
                </c:pt>
                <c:pt idx="434">
                  <c:v>1.1687525965812282</c:v>
                </c:pt>
                <c:pt idx="435">
                  <c:v>1.1685870211295872</c:v>
                </c:pt>
                <c:pt idx="436">
                  <c:v>1.1684219838076997</c:v>
                </c:pt>
                <c:pt idx="437">
                  <c:v>1.1682574816320912</c:v>
                </c:pt>
                <c:pt idx="438">
                  <c:v>1.1680935116426743</c:v>
                </c:pt>
                <c:pt idx="439">
                  <c:v>1.167930070902512</c:v>
                </c:pt>
                <c:pt idx="440">
                  <c:v>1.1677671564975836</c:v>
                </c:pt>
                <c:pt idx="441">
                  <c:v>1.167604765536554</c:v>
                </c:pt>
                <c:pt idx="442">
                  <c:v>1.1674428951505453</c:v>
                </c:pt>
                <c:pt idx="443">
                  <c:v>1.1672815424929111</c:v>
                </c:pt>
                <c:pt idx="444">
                  <c:v>1.1671207047390144</c:v>
                </c:pt>
                <c:pt idx="445">
                  <c:v>1.1669603790860075</c:v>
                </c:pt>
                <c:pt idx="446">
                  <c:v>1.1668005627526143</c:v>
                </c:pt>
                <c:pt idx="447">
                  <c:v>1.1666412529789172</c:v>
                </c:pt>
                <c:pt idx="448">
                  <c:v>1.1664824470261432</c:v>
                </c:pt>
                <c:pt idx="449">
                  <c:v>1.1663241421764563</c:v>
                </c:pt>
                <c:pt idx="450">
                  <c:v>1.1661663357327499</c:v>
                </c:pt>
                <c:pt idx="451">
                  <c:v>1.1660090250184418</c:v>
                </c:pt>
                <c:pt idx="452">
                  <c:v>1.1658522073772741</c:v>
                </c:pt>
                <c:pt idx="453">
                  <c:v>1.1658819508439511</c:v>
                </c:pt>
                <c:pt idx="454">
                  <c:v>1.1659116238404266</c:v>
                </c:pt>
                <c:pt idx="455">
                  <c:v>1.1657550895283397</c:v>
                </c:pt>
                <c:pt idx="456">
                  <c:v>1.1655990442166291</c:v>
                </c:pt>
                <c:pt idx="457">
                  <c:v>1.1654434852995117</c:v>
                </c:pt>
                <c:pt idx="458">
                  <c:v>1.1652884101908385</c:v>
                </c:pt>
                <c:pt idx="459">
                  <c:v>1.1651338163239033</c:v>
                </c:pt>
                <c:pt idx="460">
                  <c:v>1.1649797011512528</c:v>
                </c:pt>
                <c:pt idx="461">
                  <c:v>1.1648260621445015</c:v>
                </c:pt>
                <c:pt idx="462">
                  <c:v>1.1646728967941462</c:v>
                </c:pt>
                <c:pt idx="463">
                  <c:v>1.1645202026093842</c:v>
                </c:pt>
                <c:pt idx="464">
                  <c:v>1.1643679771179329</c:v>
                </c:pt>
                <c:pt idx="465">
                  <c:v>1.1642162178658524</c:v>
                </c:pt>
                <c:pt idx="466">
                  <c:v>1.1640649224173694</c:v>
                </c:pt>
                <c:pt idx="467">
                  <c:v>1.1639140883547028</c:v>
                </c:pt>
                <c:pt idx="468">
                  <c:v>1.1637637132778929</c:v>
                </c:pt>
                <c:pt idx="469">
                  <c:v>1.1636137948046312</c:v>
                </c:pt>
                <c:pt idx="470">
                  <c:v>1.1634643305700927</c:v>
                </c:pt>
                <c:pt idx="471">
                  <c:v>1.1633153182267699</c:v>
                </c:pt>
                <c:pt idx="472">
                  <c:v>1.1631667554443095</c:v>
                </c:pt>
                <c:pt idx="473">
                  <c:v>1.1630186399093492</c:v>
                </c:pt>
                <c:pt idx="474">
                  <c:v>1.1628709693253592</c:v>
                </c:pt>
                <c:pt idx="475">
                  <c:v>1.1627237414124829</c:v>
                </c:pt>
                <c:pt idx="476">
                  <c:v>1.1625769539073809</c:v>
                </c:pt>
                <c:pt idx="477">
                  <c:v>1.1624306045630757</c:v>
                </c:pt>
                <c:pt idx="478">
                  <c:v>1.1622846911487996</c:v>
                </c:pt>
                <c:pt idx="479">
                  <c:v>1.1621392114498434</c:v>
                </c:pt>
                <c:pt idx="480">
                  <c:v>1.1619941632674071</c:v>
                </c:pt>
                <c:pt idx="481">
                  <c:v>1.1618495444184516</c:v>
                </c:pt>
                <c:pt idx="482">
                  <c:v>1.1617053527355534</c:v>
                </c:pt>
                <c:pt idx="483">
                  <c:v>1.1615615860667601</c:v>
                </c:pt>
                <c:pt idx="484">
                  <c:v>1.1614182422754475</c:v>
                </c:pt>
                <c:pt idx="485">
                  <c:v>1.161275319240179</c:v>
                </c:pt>
                <c:pt idx="486">
                  <c:v>1.1611328148545648</c:v>
                </c:pt>
                <c:pt idx="487">
                  <c:v>1.1609907270271256</c:v>
                </c:pt>
                <c:pt idx="488">
                  <c:v>1.1608490536811555</c:v>
                </c:pt>
                <c:pt idx="489">
                  <c:v>1.160707792754587</c:v>
                </c:pt>
                <c:pt idx="490">
                  <c:v>1.1605669421998577</c:v>
                </c:pt>
                <c:pt idx="491">
                  <c:v>1.1604264999837786</c:v>
                </c:pt>
                <c:pt idx="492">
                  <c:v>1.1602864640874038</c:v>
                </c:pt>
                <c:pt idx="493">
                  <c:v>1.1601468325059014</c:v>
                </c:pt>
                <c:pt idx="494">
                  <c:v>1.1600076032484259</c:v>
                </c:pt>
                <c:pt idx="495">
                  <c:v>1.1598687743379923</c:v>
                </c:pt>
                <c:pt idx="496">
                  <c:v>1.1597303438113513</c:v>
                </c:pt>
                <c:pt idx="497">
                  <c:v>1.1595923097188658</c:v>
                </c:pt>
                <c:pt idx="498">
                  <c:v>1.1594546701243897</c:v>
                </c:pt>
                <c:pt idx="499">
                  <c:v>1.1593174231051462</c:v>
                </c:pt>
                <c:pt idx="500">
                  <c:v>1.1591805667516091</c:v>
                </c:pt>
                <c:pt idx="501">
                  <c:v>1.1590440991673847</c:v>
                </c:pt>
                <c:pt idx="502">
                  <c:v>1.1589080184690952</c:v>
                </c:pt>
                <c:pt idx="503">
                  <c:v>1.1587723227862627</c:v>
                </c:pt>
                <c:pt idx="504">
                  <c:v>1.158637010261196</c:v>
                </c:pt>
                <c:pt idx="505">
                  <c:v>1.1585020790488771</c:v>
                </c:pt>
                <c:pt idx="506">
                  <c:v>1.1583675273168486</c:v>
                </c:pt>
                <c:pt idx="507">
                  <c:v>1.1582333532451052</c:v>
                </c:pt>
                <c:pt idx="508">
                  <c:v>1.1580995550259825</c:v>
                </c:pt>
                <c:pt idx="509">
                  <c:v>1.1579661308640496</c:v>
                </c:pt>
                <c:pt idx="510">
                  <c:v>1.1578330789760023</c:v>
                </c:pt>
                <c:pt idx="511">
                  <c:v>1.1577003975905571</c:v>
                </c:pt>
                <c:pt idx="512">
                  <c:v>1.1575680849483461</c:v>
                </c:pt>
                <c:pt idx="513">
                  <c:v>1.157436139301814</c:v>
                </c:pt>
                <c:pt idx="514">
                  <c:v>1.1573045589151152</c:v>
                </c:pt>
                <c:pt idx="515">
                  <c:v>1.1571733420640125</c:v>
                </c:pt>
                <c:pt idx="516">
                  <c:v>1.1570424870357772</c:v>
                </c:pt>
                <c:pt idx="517">
                  <c:v>1.1569119921290887</c:v>
                </c:pt>
                <c:pt idx="518">
                  <c:v>1.156781855653938</c:v>
                </c:pt>
                <c:pt idx="519">
                  <c:v>1.1566520759315286</c:v>
                </c:pt>
                <c:pt idx="520">
                  <c:v>1.1565226512941822</c:v>
                </c:pt>
                <c:pt idx="521">
                  <c:v>1.1563935800852423</c:v>
                </c:pt>
                <c:pt idx="522">
                  <c:v>1.15626486065898</c:v>
                </c:pt>
                <c:pt idx="523">
                  <c:v>1.1561364913805023</c:v>
                </c:pt>
                <c:pt idx="524">
                  <c:v>1.1560084706256579</c:v>
                </c:pt>
                <c:pt idx="525">
                  <c:v>1.1558807967809475</c:v>
                </c:pt>
                <c:pt idx="526">
                  <c:v>1.1557534682434327</c:v>
                </c:pt>
                <c:pt idx="527">
                  <c:v>1.1556264834206476</c:v>
                </c:pt>
                <c:pt idx="528">
                  <c:v>1.1554998407305088</c:v>
                </c:pt>
                <c:pt idx="529">
                  <c:v>1.1553735386012298</c:v>
                </c:pt>
                <c:pt idx="530">
                  <c:v>1.1552475754712328</c:v>
                </c:pt>
                <c:pt idx="531">
                  <c:v>1.1551219497890641</c:v>
                </c:pt>
                <c:pt idx="532">
                  <c:v>1.1549966600133084</c:v>
                </c:pt>
                <c:pt idx="533">
                  <c:v>1.1548717046125057</c:v>
                </c:pt>
                <c:pt idx="534">
                  <c:v>1.1547470820650678</c:v>
                </c:pt>
                <c:pt idx="535">
                  <c:v>1.1546227908591959</c:v>
                </c:pt>
                <c:pt idx="536">
                  <c:v>1.1544988294927996</c:v>
                </c:pt>
                <c:pt idx="537">
                  <c:v>1.1543751964734159</c:v>
                </c:pt>
                <c:pt idx="538">
                  <c:v>1.1542518903181298</c:v>
                </c:pt>
                <c:pt idx="539">
                  <c:v>1.1541289095534955</c:v>
                </c:pt>
                <c:pt idx="540">
                  <c:v>1.1540062527154575</c:v>
                </c:pt>
                <c:pt idx="541">
                  <c:v>1.1538839183492742</c:v>
                </c:pt>
                <c:pt idx="542">
                  <c:v>1.1537619050094405</c:v>
                </c:pt>
                <c:pt idx="543">
                  <c:v>1.1536402112596131</c:v>
                </c:pt>
                <c:pt idx="544">
                  <c:v>1.1535188356725337</c:v>
                </c:pt>
                <c:pt idx="545">
                  <c:v>1.1533977768299566</c:v>
                </c:pt>
                <c:pt idx="546">
                  <c:v>1.1532770333225744</c:v>
                </c:pt>
                <c:pt idx="547">
                  <c:v>1.1531566037499446</c:v>
                </c:pt>
                <c:pt idx="548">
                  <c:v>1.1530364867204184</c:v>
                </c:pt>
                <c:pt idx="549">
                  <c:v>1.1529166808510691</c:v>
                </c:pt>
                <c:pt idx="550">
                  <c:v>1.1527971847676215</c:v>
                </c:pt>
                <c:pt idx="551">
                  <c:v>1.1526779971043812</c:v>
                </c:pt>
                <c:pt idx="552">
                  <c:v>1.1525591165041669</c:v>
                </c:pt>
                <c:pt idx="553">
                  <c:v>1.1524405416182402</c:v>
                </c:pt>
                <c:pt idx="554">
                  <c:v>1.1523222711062389</c:v>
                </c:pt>
                <c:pt idx="555">
                  <c:v>1.1522043036361087</c:v>
                </c:pt>
                <c:pt idx="556">
                  <c:v>1.1520866378840382</c:v>
                </c:pt>
                <c:pt idx="557">
                  <c:v>1.1519692725343913</c:v>
                </c:pt>
                <c:pt idx="558">
                  <c:v>1.151852206279643</c:v>
                </c:pt>
                <c:pt idx="559">
                  <c:v>1.1517354378203144</c:v>
                </c:pt>
                <c:pt idx="560">
                  <c:v>1.151618965864909</c:v>
                </c:pt>
                <c:pt idx="561">
                  <c:v>1.1515027891298488</c:v>
                </c:pt>
                <c:pt idx="562">
                  <c:v>1.151386906339412</c:v>
                </c:pt>
                <c:pt idx="563">
                  <c:v>1.1512713162256707</c:v>
                </c:pt>
                <c:pt idx="564">
                  <c:v>1.1511560175284297</c:v>
                </c:pt>
                <c:pt idx="565">
                  <c:v>1.151041008995165</c:v>
                </c:pt>
                <c:pt idx="566">
                  <c:v>1.1509262893809638</c:v>
                </c:pt>
                <c:pt idx="567">
                  <c:v>1.1508118574484643</c:v>
                </c:pt>
                <c:pt idx="568">
                  <c:v>1.1506977119677972</c:v>
                </c:pt>
                <c:pt idx="569">
                  <c:v>1.150583851716527</c:v>
                </c:pt>
                <c:pt idx="570">
                  <c:v>1.150470275479593</c:v>
                </c:pt>
                <c:pt idx="571">
                  <c:v>1.1503569820492527</c:v>
                </c:pt>
                <c:pt idx="572">
                  <c:v>1.1502439702250249</c:v>
                </c:pt>
                <c:pt idx="573">
                  <c:v>1.1501312388136324</c:v>
                </c:pt>
                <c:pt idx="574">
                  <c:v>1.1500187866289473</c:v>
                </c:pt>
                <c:pt idx="575">
                  <c:v>1.1499066124919344</c:v>
                </c:pt>
                <c:pt idx="576">
                  <c:v>1.1497947152305976</c:v>
                </c:pt>
                <c:pt idx="577">
                  <c:v>1.1496830936799249</c:v>
                </c:pt>
                <c:pt idx="578">
                  <c:v>1.1495717466818345</c:v>
                </c:pt>
                <c:pt idx="579">
                  <c:v>1.1494606730851218</c:v>
                </c:pt>
                <c:pt idx="580">
                  <c:v>1.1493498717454069</c:v>
                </c:pt>
                <c:pt idx="581">
                  <c:v>1.1492393415250817</c:v>
                </c:pt>
                <c:pt idx="582">
                  <c:v>1.1491290812932582</c:v>
                </c:pt>
                <c:pt idx="583">
                  <c:v>1.149019089925718</c:v>
                </c:pt>
                <c:pt idx="584">
                  <c:v>1.1489093663048604</c:v>
                </c:pt>
                <c:pt idx="585">
                  <c:v>1.1487999093196528</c:v>
                </c:pt>
                <c:pt idx="586">
                  <c:v>1.1486907178655803</c:v>
                </c:pt>
                <c:pt idx="587">
                  <c:v>1.1485817908445966</c:v>
                </c:pt>
                <c:pt idx="588">
                  <c:v>1.148473127165075</c:v>
                </c:pt>
                <c:pt idx="589">
                  <c:v>1.1483647257417597</c:v>
                </c:pt>
                <c:pt idx="590">
                  <c:v>1.1482565854957185</c:v>
                </c:pt>
                <c:pt idx="591">
                  <c:v>1.148148705354294</c:v>
                </c:pt>
                <c:pt idx="592">
                  <c:v>1.1480410842510571</c:v>
                </c:pt>
                <c:pt idx="593">
                  <c:v>1.1479337211257603</c:v>
                </c:pt>
                <c:pt idx="594">
                  <c:v>1.1478266149242913</c:v>
                </c:pt>
                <c:pt idx="595">
                  <c:v>1.1477197645986272</c:v>
                </c:pt>
                <c:pt idx="596">
                  <c:v>1.1476131691067888</c:v>
                </c:pt>
                <c:pt idx="597">
                  <c:v>1.1475068274127955</c:v>
                </c:pt>
                <c:pt idx="598">
                  <c:v>1.1474007384866214</c:v>
                </c:pt>
                <c:pt idx="599">
                  <c:v>1.1472949013041505</c:v>
                </c:pt>
                <c:pt idx="600">
                  <c:v>1.1471893148471319</c:v>
                </c:pt>
                <c:pt idx="601">
                  <c:v>1.147083978103139</c:v>
                </c:pt>
                <c:pt idx="602">
                  <c:v>1.1469788900655233</c:v>
                </c:pt>
                <c:pt idx="603">
                  <c:v>1.1468740497333749</c:v>
                </c:pt>
                <c:pt idx="604">
                  <c:v>1.1467694561114772</c:v>
                </c:pt>
                <c:pt idx="605">
                  <c:v>1.1466651082102672</c:v>
                </c:pt>
                <c:pt idx="606">
                  <c:v>1.1465610050457937</c:v>
                </c:pt>
                <c:pt idx="607">
                  <c:v>1.1464571456396748</c:v>
                </c:pt>
                <c:pt idx="608">
                  <c:v>1.146353529019059</c:v>
                </c:pt>
                <c:pt idx="609">
                  <c:v>1.1462501542165833</c:v>
                </c:pt>
                <c:pt idx="610">
                  <c:v>1.1461470202703343</c:v>
                </c:pt>
                <c:pt idx="611">
                  <c:v>1.1460441262238079</c:v>
                </c:pt>
                <c:pt idx="612">
                  <c:v>1.14594147112587</c:v>
                </c:pt>
                <c:pt idx="613">
                  <c:v>1.1458390540307175</c:v>
                </c:pt>
                <c:pt idx="614">
                  <c:v>1.1457368739978404</c:v>
                </c:pt>
                <c:pt idx="615">
                  <c:v>1.1456349300919826</c:v>
                </c:pt>
                <c:pt idx="616">
                  <c:v>1.1455332213831042</c:v>
                </c:pt>
                <c:pt idx="617">
                  <c:v>1.1454317469463444</c:v>
                </c:pt>
                <c:pt idx="618">
                  <c:v>1.1453305058619838</c:v>
                </c:pt>
                <c:pt idx="619">
                  <c:v>1.1452294972154071</c:v>
                </c:pt>
                <c:pt idx="620">
                  <c:v>1.1451287200970675</c:v>
                </c:pt>
                <c:pt idx="621">
                  <c:v>1.1450281736024492</c:v>
                </c:pt>
                <c:pt idx="622">
                  <c:v>1.1449278568320331</c:v>
                </c:pt>
                <c:pt idx="623">
                  <c:v>1.1448277688912587</c:v>
                </c:pt>
                <c:pt idx="624">
                  <c:v>1.1447279088904914</c:v>
                </c:pt>
                <c:pt idx="625">
                  <c:v>1.1446282759449853</c:v>
                </c:pt>
                <c:pt idx="626">
                  <c:v>1.1445288691748501</c:v>
                </c:pt>
                <c:pt idx="627">
                  <c:v>1.1444296877050153</c:v>
                </c:pt>
                <c:pt idx="628">
                  <c:v>1.1443307306651971</c:v>
                </c:pt>
                <c:pt idx="629">
                  <c:v>1.144231997189864</c:v>
                </c:pt>
                <c:pt idx="630">
                  <c:v>1.144133486418204</c:v>
                </c:pt>
                <c:pt idx="631">
                  <c:v>1.1440351974940899</c:v>
                </c:pt>
                <c:pt idx="632">
                  <c:v>1.1439371295660481</c:v>
                </c:pt>
                <c:pt idx="633">
                  <c:v>1.1438392817872243</c:v>
                </c:pt>
                <c:pt idx="634">
                  <c:v>1.1437416533153524</c:v>
                </c:pt>
                <c:pt idx="635">
                  <c:v>1.1436442433127214</c:v>
                </c:pt>
                <c:pt idx="636">
                  <c:v>1.1435470509461445</c:v>
                </c:pt>
                <c:pt idx="637">
                  <c:v>1.143450075386927</c:v>
                </c:pt>
                <c:pt idx="638">
                  <c:v>1.1433533158108342</c:v>
                </c:pt>
                <c:pt idx="639">
                  <c:v>1.1432567713980624</c:v>
                </c:pt>
                <c:pt idx="640">
                  <c:v>1.1431604413332059</c:v>
                </c:pt>
                <c:pt idx="641">
                  <c:v>1.1430643248052281</c:v>
                </c:pt>
                <c:pt idx="642">
                  <c:v>1.1429684210074305</c:v>
                </c:pt>
                <c:pt idx="643">
                  <c:v>1.1428727291374228</c:v>
                </c:pt>
                <c:pt idx="644">
                  <c:v>1.1427772483970935</c:v>
                </c:pt>
                <c:pt idx="645">
                  <c:v>1.1426819779925799</c:v>
                </c:pt>
                <c:pt idx="646">
                  <c:v>1.1425869171342393</c:v>
                </c:pt>
                <c:pt idx="647">
                  <c:v>1.1424920650366197</c:v>
                </c:pt>
                <c:pt idx="648">
                  <c:v>1.1423974209184311</c:v>
                </c:pt>
                <c:pt idx="649">
                  <c:v>1.1423029840025176</c:v>
                </c:pt>
                <c:pt idx="650">
                  <c:v>1.1422087535158281</c:v>
                </c:pt>
                <c:pt idx="651">
                  <c:v>1.1421147286893887</c:v>
                </c:pt>
                <c:pt idx="652">
                  <c:v>1.1420209087582756</c:v>
                </c:pt>
                <c:pt idx="653">
                  <c:v>1.1419272929615865</c:v>
                </c:pt>
                <c:pt idx="654">
                  <c:v>1.1418338805424137</c:v>
                </c:pt>
                <c:pt idx="655">
                  <c:v>1.1417406707478175</c:v>
                </c:pt>
                <c:pt idx="656">
                  <c:v>1.1416476628287984</c:v>
                </c:pt>
                <c:pt idx="657">
                  <c:v>1.1415548560402704</c:v>
                </c:pt>
                <c:pt idx="658">
                  <c:v>1.1414622496410363</c:v>
                </c:pt>
                <c:pt idx="659">
                  <c:v>1.1413698428937593</c:v>
                </c:pt>
                <c:pt idx="660">
                  <c:v>1.1412776350649381</c:v>
                </c:pt>
                <c:pt idx="661">
                  <c:v>1.1411856254248811</c:v>
                </c:pt>
                <c:pt idx="662">
                  <c:v>1.1410938132476807</c:v>
                </c:pt>
                <c:pt idx="663">
                  <c:v>1.1410021978111877</c:v>
                </c:pt>
                <c:pt idx="664">
                  <c:v>1.1409107783969865</c:v>
                </c:pt>
                <c:pt idx="665">
                  <c:v>1.1408195542903703</c:v>
                </c:pt>
                <c:pt idx="666">
                  <c:v>1.1407285247803156</c:v>
                </c:pt>
                <c:pt idx="667">
                  <c:v>1.1406376891594585</c:v>
                </c:pt>
                <c:pt idx="668">
                  <c:v>1.1405470467240699</c:v>
                </c:pt>
                <c:pt idx="669">
                  <c:v>1.1404565967740314</c:v>
                </c:pt>
                <c:pt idx="670">
                  <c:v>1.1403663386128116</c:v>
                </c:pt>
                <c:pt idx="671">
                  <c:v>1.1402762715474419</c:v>
                </c:pt>
                <c:pt idx="672">
                  <c:v>1.1401863948884936</c:v>
                </c:pt>
                <c:pt idx="673">
                  <c:v>1.1400967079500537</c:v>
                </c:pt>
                <c:pt idx="674">
                  <c:v>1.1400072100497027</c:v>
                </c:pt>
                <c:pt idx="675">
                  <c:v>1.1399179005084907</c:v>
                </c:pt>
                <c:pt idx="676">
                  <c:v>1.1398287786509149</c:v>
                </c:pt>
                <c:pt idx="677">
                  <c:v>1.1397398438048978</c:v>
                </c:pt>
                <c:pt idx="678">
                  <c:v>1.1396510953017631</c:v>
                </c:pt>
                <c:pt idx="679">
                  <c:v>1.1395625324762149</c:v>
                </c:pt>
                <c:pt idx="680">
                  <c:v>1.139474154666315</c:v>
                </c:pt>
                <c:pt idx="681">
                  <c:v>1.1393859612134609</c:v>
                </c:pt>
                <c:pt idx="682">
                  <c:v>1.1392979514623649</c:v>
                </c:pt>
                <c:pt idx="683">
                  <c:v>1.1392101247610311</c:v>
                </c:pt>
                <c:pt idx="684">
                  <c:v>1.1391224804607354</c:v>
                </c:pt>
                <c:pt idx="685">
                  <c:v>1.1390350179160034</c:v>
                </c:pt>
                <c:pt idx="686">
                  <c:v>1.1389477364845899</c:v>
                </c:pt>
                <c:pt idx="687">
                  <c:v>1.1388606355274575</c:v>
                </c:pt>
                <c:pt idx="688">
                  <c:v>1.1387737144087566</c:v>
                </c:pt>
                <c:pt idx="689">
                  <c:v>1.1386869724958042</c:v>
                </c:pt>
                <c:pt idx="690">
                  <c:v>1.1386004091590638</c:v>
                </c:pt>
                <c:pt idx="691">
                  <c:v>1.1385140237721252</c:v>
                </c:pt>
                <c:pt idx="692">
                  <c:v>1.1384278157116843</c:v>
                </c:pt>
                <c:pt idx="693">
                  <c:v>1.1383417843575232</c:v>
                </c:pt>
                <c:pt idx="694">
                  <c:v>1.1382559290924907</c:v>
                </c:pt>
                <c:pt idx="695">
                  <c:v>1.1381702493024823</c:v>
                </c:pt>
                <c:pt idx="696">
                  <c:v>1.1380847443764215</c:v>
                </c:pt>
                <c:pt idx="697">
                  <c:v>1.137999413706239</c:v>
                </c:pt>
                <c:pt idx="698">
                  <c:v>1.1379142566868556</c:v>
                </c:pt>
                <c:pt idx="699">
                  <c:v>1.1378292727161619</c:v>
                </c:pt>
                <c:pt idx="700">
                  <c:v>1.1377444611949992</c:v>
                </c:pt>
                <c:pt idx="701">
                  <c:v>1.1376598215271416</c:v>
                </c:pt>
                <c:pt idx="702">
                  <c:v>1.1375753531192778</c:v>
                </c:pt>
                <c:pt idx="703">
                  <c:v>1.1374910553809912</c:v>
                </c:pt>
                <c:pt idx="704">
                  <c:v>1.1374069277247429</c:v>
                </c:pt>
                <c:pt idx="705">
                  <c:v>1.1373229695658533</c:v>
                </c:pt>
                <c:pt idx="706">
                  <c:v>1.1372391803224835</c:v>
                </c:pt>
                <c:pt idx="707">
                  <c:v>1.1371555594156189</c:v>
                </c:pt>
                <c:pt idx="708">
                  <c:v>1.1370721062690494</c:v>
                </c:pt>
                <c:pt idx="709">
                  <c:v>1.1369888203093541</c:v>
                </c:pt>
                <c:pt idx="710">
                  <c:v>1.1369057009658818</c:v>
                </c:pt>
                <c:pt idx="711">
                  <c:v>1.1368227476707355</c:v>
                </c:pt>
                <c:pt idx="712">
                  <c:v>1.1367399598587538</c:v>
                </c:pt>
                <c:pt idx="713">
                  <c:v>1.1366573369674944</c:v>
                </c:pt>
                <c:pt idx="714">
                  <c:v>1.1365748784372176</c:v>
                </c:pt>
                <c:pt idx="715">
                  <c:v>1.1364925837108693</c:v>
                </c:pt>
                <c:pt idx="716">
                  <c:v>1.1364104522340635</c:v>
                </c:pt>
                <c:pt idx="717">
                  <c:v>1.1363284834550671</c:v>
                </c:pt>
                <c:pt idx="718">
                  <c:v>1.1362466768247825</c:v>
                </c:pt>
                <c:pt idx="719">
                  <c:v>1.1361650317967324</c:v>
                </c:pt>
                <c:pt idx="720">
                  <c:v>1.1360835478270421</c:v>
                </c:pt>
                <c:pt idx="721">
                  <c:v>1.1360022243744246</c:v>
                </c:pt>
                <c:pt idx="722">
                  <c:v>1.1359210609001646</c:v>
                </c:pt>
                <c:pt idx="723">
                  <c:v>1.1358400568681029</c:v>
                </c:pt>
                <c:pt idx="724">
                  <c:v>1.1357592117446191</c:v>
                </c:pt>
                <c:pt idx="725">
                  <c:v>1.1356785249986188</c:v>
                </c:pt>
                <c:pt idx="726">
                  <c:v>1.1355979961015155</c:v>
                </c:pt>
                <c:pt idx="727">
                  <c:v>1.1355176245272172</c:v>
                </c:pt>
                <c:pt idx="728">
                  <c:v>1.1354374097521103</c:v>
                </c:pt>
                <c:pt idx="729">
                  <c:v>1.1353573512550441</c:v>
                </c:pt>
                <c:pt idx="730">
                  <c:v>1.1352774485173174</c:v>
                </c:pt>
                <c:pt idx="731">
                  <c:v>1.1351977010226619</c:v>
                </c:pt>
                <c:pt idx="732">
                  <c:v>1.1351181082572279</c:v>
                </c:pt>
                <c:pt idx="733">
                  <c:v>1.1350386697095709</c:v>
                </c:pt>
                <c:pt idx="734">
                  <c:v>1.1349593848706352</c:v>
                </c:pt>
                <c:pt idx="735">
                  <c:v>1.1348802532337405</c:v>
                </c:pt>
                <c:pt idx="736">
                  <c:v>1.1348012742945679</c:v>
                </c:pt>
                <c:pt idx="737">
                  <c:v>1.1347224475511446</c:v>
                </c:pt>
                <c:pt idx="738">
                  <c:v>1.1346437725038307</c:v>
                </c:pt>
                <c:pt idx="739">
                  <c:v>1.1345652486553051</c:v>
                </c:pt>
                <c:pt idx="740">
                  <c:v>1.1344868755105506</c:v>
                </c:pt>
                <c:pt idx="741">
                  <c:v>1.1344086525768415</c:v>
                </c:pt>
                <c:pt idx="742">
                  <c:v>1.1343305793637295</c:v>
                </c:pt>
                <c:pt idx="743">
                  <c:v>1.1342526553830294</c:v>
                </c:pt>
                <c:pt idx="744">
                  <c:v>1.1341748801488061</c:v>
                </c:pt>
                <c:pt idx="745">
                  <c:v>1.134097253177361</c:v>
                </c:pt>
                <c:pt idx="746">
                  <c:v>1.1340197739872195</c:v>
                </c:pt>
                <c:pt idx="747">
                  <c:v>1.1339424420991167</c:v>
                </c:pt>
                <c:pt idx="748">
                  <c:v>1.1338652570359846</c:v>
                </c:pt>
                <c:pt idx="749">
                  <c:v>1.1337882183229397</c:v>
                </c:pt>
                <c:pt idx="750">
                  <c:v>1.1337113254872693</c:v>
                </c:pt>
                <c:pt idx="751">
                  <c:v>1.1336345780584187</c:v>
                </c:pt>
                <c:pt idx="752">
                  <c:v>1.1335579755679797</c:v>
                </c:pt>
                <c:pt idx="753">
                  <c:v>1.1334815175496755</c:v>
                </c:pt>
                <c:pt idx="754">
                  <c:v>1.1334052035393511</c:v>
                </c:pt>
                <c:pt idx="755">
                  <c:v>1.1333290330749586</c:v>
                </c:pt>
                <c:pt idx="756">
                  <c:v>1.1332530056965457</c:v>
                </c:pt>
                <c:pt idx="757">
                  <c:v>1.1331771209462438</c:v>
                </c:pt>
                <c:pt idx="758">
                  <c:v>1.1331013783682544</c:v>
                </c:pt>
                <c:pt idx="759">
                  <c:v>1.1330257775088386</c:v>
                </c:pt>
                <c:pt idx="760">
                  <c:v>1.1329503179163047</c:v>
                </c:pt>
                <c:pt idx="761">
                  <c:v>1.1328749991409952</c:v>
                </c:pt>
                <c:pt idx="762">
                  <c:v>1.1327998207352761</c:v>
                </c:pt>
                <c:pt idx="763">
                  <c:v>1.1327247822535249</c:v>
                </c:pt>
                <c:pt idx="764">
                  <c:v>1.1326498832521186</c:v>
                </c:pt>
                <c:pt idx="765">
                  <c:v>1.1325751232894221</c:v>
                </c:pt>
                <c:pt idx="766">
                  <c:v>1.1325005019257774</c:v>
                </c:pt>
                <c:pt idx="767">
                  <c:v>1.1324260187234911</c:v>
                </c:pt>
                <c:pt idx="768">
                  <c:v>1.132351673246824</c:v>
                </c:pt>
                <c:pt idx="769">
                  <c:v>1.1322774650619791</c:v>
                </c:pt>
                <c:pt idx="770">
                  <c:v>1.1322033937370908</c:v>
                </c:pt>
                <c:pt idx="771">
                  <c:v>1.1321294588422139</c:v>
                </c:pt>
                <c:pt idx="772">
                  <c:v>1.1320556599493121</c:v>
                </c:pt>
                <c:pt idx="773">
                  <c:v>1.1319819966322475</c:v>
                </c:pt>
                <c:pt idx="774">
                  <c:v>1.1319084684667695</c:v>
                </c:pt>
                <c:pt idx="775">
                  <c:v>1.1318350750305042</c:v>
                </c:pt>
                <c:pt idx="776">
                  <c:v>1.131761815902943</c:v>
                </c:pt>
                <c:pt idx="777">
                  <c:v>1.1316886906654331</c:v>
                </c:pt>
                <c:pt idx="778">
                  <c:v>1.1316156989011659</c:v>
                </c:pt>
                <c:pt idx="779">
                  <c:v>1.1315428401951668</c:v>
                </c:pt>
                <c:pt idx="780">
                  <c:v>1.1314701141342851</c:v>
                </c:pt>
                <c:pt idx="781">
                  <c:v>1.1313975203071835</c:v>
                </c:pt>
                <c:pt idx="782">
                  <c:v>1.1313250583043273</c:v>
                </c:pt>
                <c:pt idx="783">
                  <c:v>1.1312527277179747</c:v>
                </c:pt>
                <c:pt idx="784">
                  <c:v>1.1311805281421667</c:v>
                </c:pt>
                <c:pt idx="785">
                  <c:v>1.131108459172717</c:v>
                </c:pt>
                <c:pt idx="786">
                  <c:v>1.1310365204072017</c:v>
                </c:pt>
                <c:pt idx="787">
                  <c:v>1.130964711444949</c:v>
                </c:pt>
                <c:pt idx="788">
                  <c:v>1.1308930318870312</c:v>
                </c:pt>
                <c:pt idx="789">
                  <c:v>1.130821481336252</c:v>
                </c:pt>
                <c:pt idx="790">
                  <c:v>1.1307500593971398</c:v>
                </c:pt>
                <c:pt idx="791">
                  <c:v>1.1306787656759354</c:v>
                </c:pt>
                <c:pt idx="792">
                  <c:v>1.1306075997805842</c:v>
                </c:pt>
                <c:pt idx="793">
                  <c:v>1.1305365613207263</c:v>
                </c:pt>
                <c:pt idx="794">
                  <c:v>1.1304656499076862</c:v>
                </c:pt>
                <c:pt idx="795">
                  <c:v>1.1303948651544642</c:v>
                </c:pt>
                <c:pt idx="796">
                  <c:v>1.1303242066757271</c:v>
                </c:pt>
                <c:pt idx="797">
                  <c:v>1.1302536740877982</c:v>
                </c:pt>
                <c:pt idx="798">
                  <c:v>1.1301832670086494</c:v>
                </c:pt>
                <c:pt idx="799">
                  <c:v>1.1301129850578902</c:v>
                </c:pt>
                <c:pt idx="800">
                  <c:v>1.1300428278567602</c:v>
                </c:pt>
                <c:pt idx="801">
                  <c:v>1.1299727950281198</c:v>
                </c:pt>
                <c:pt idx="802">
                  <c:v>1.1299028861964404</c:v>
                </c:pt>
                <c:pt idx="803">
                  <c:v>1.1298331009877964</c:v>
                </c:pt>
                <c:pt idx="804">
                  <c:v>1.1297634390298563</c:v>
                </c:pt>
                <c:pt idx="805">
                  <c:v>1.1296938999518726</c:v>
                </c:pt>
                <c:pt idx="806">
                  <c:v>1.1296244833846756</c:v>
                </c:pt>
                <c:pt idx="807">
                  <c:v>1.1295551889606619</c:v>
                </c:pt>
                <c:pt idx="808">
                  <c:v>1.1294860163137879</c:v>
                </c:pt>
                <c:pt idx="809">
                  <c:v>1.1294169650795605</c:v>
                </c:pt>
                <c:pt idx="810">
                  <c:v>1.1293480348950284</c:v>
                </c:pt>
                <c:pt idx="811">
                  <c:v>1.1292792253987742</c:v>
                </c:pt>
                <c:pt idx="812">
                  <c:v>1.1292105362309055</c:v>
                </c:pt>
                <c:pt idx="813">
                  <c:v>1.1291419670330465</c:v>
                </c:pt>
                <c:pt idx="814">
                  <c:v>1.1290735174483304</c:v>
                </c:pt>
                <c:pt idx="815">
                  <c:v>1.1290051871213913</c:v>
                </c:pt>
                <c:pt idx="816">
                  <c:v>1.1289369756983547</c:v>
                </c:pt>
                <c:pt idx="817">
                  <c:v>1.1288688828268305</c:v>
                </c:pt>
                <c:pt idx="818">
                  <c:v>1.1288009081559054</c:v>
                </c:pt>
                <c:pt idx="819">
                  <c:v>1.1287330513361333</c:v>
                </c:pt>
                <c:pt idx="820">
                  <c:v>1.1286653120195291</c:v>
                </c:pt>
                <c:pt idx="821">
                  <c:v>1.1285976898595595</c:v>
                </c:pt>
                <c:pt idx="822">
                  <c:v>1.1285301845111357</c:v>
                </c:pt>
                <c:pt idx="823">
                  <c:v>1.1284627956306061</c:v>
                </c:pt>
                <c:pt idx="824">
                  <c:v>1.1283955228757478</c:v>
                </c:pt>
                <c:pt idx="825">
                  <c:v>1.1283283659057588</c:v>
                </c:pt>
                <c:pt idx="826">
                  <c:v>1.1282613243812512</c:v>
                </c:pt>
                <c:pt idx="827">
                  <c:v>1.1281943979642433</c:v>
                </c:pt>
                <c:pt idx="828">
                  <c:v>1.1281275863181515</c:v>
                </c:pt>
                <c:pt idx="829">
                  <c:v>1.1280608891077839</c:v>
                </c:pt>
                <c:pt idx="830">
                  <c:v>1.1279943059993316</c:v>
                </c:pt>
                <c:pt idx="831">
                  <c:v>1.1279278366603624</c:v>
                </c:pt>
                <c:pt idx="832">
                  <c:v>1.1278614807598129</c:v>
                </c:pt>
                <c:pt idx="833">
                  <c:v>1.1277952379679812</c:v>
                </c:pt>
                <c:pt idx="834">
                  <c:v>1.1277291079565204</c:v>
                </c:pt>
                <c:pt idx="835">
                  <c:v>1.1276630903984299</c:v>
                </c:pt>
                <c:pt idx="836">
                  <c:v>1.1275971849680499</c:v>
                </c:pt>
                <c:pt idx="837">
                  <c:v>1.1275313913410534</c:v>
                </c:pt>
                <c:pt idx="838">
                  <c:v>1.1274657091944393</c:v>
                </c:pt>
                <c:pt idx="839">
                  <c:v>1.1274001382065253</c:v>
                </c:pt>
                <c:pt idx="840">
                  <c:v>1.1273346780569413</c:v>
                </c:pt>
                <c:pt idx="841">
                  <c:v>1.127269328426622</c:v>
                </c:pt>
                <c:pt idx="842">
                  <c:v>1.1272040889978003</c:v>
                </c:pt>
                <c:pt idx="843">
                  <c:v>1.1271389594540009</c:v>
                </c:pt>
                <c:pt idx="844">
                  <c:v>1.1270739394800326</c:v>
                </c:pt>
                <c:pt idx="845">
                  <c:v>1.1270090287619821</c:v>
                </c:pt>
                <c:pt idx="846">
                  <c:v>1.1269442269872072</c:v>
                </c:pt>
                <c:pt idx="847">
                  <c:v>1.1268795338443303</c:v>
                </c:pt>
                <c:pt idx="848">
                  <c:v>1.126814949023232</c:v>
                </c:pt>
                <c:pt idx="849">
                  <c:v>1.1267504722150434</c:v>
                </c:pt>
                <c:pt idx="850">
                  <c:v>1.1266861031121409</c:v>
                </c:pt>
                <c:pt idx="851">
                  <c:v>1.1266218414081397</c:v>
                </c:pt>
                <c:pt idx="852">
                  <c:v>1.1265576867978855</c:v>
                </c:pt>
                <c:pt idx="853">
                  <c:v>1.1264936389774509</c:v>
                </c:pt>
                <c:pt idx="854">
                  <c:v>1.1264296976441266</c:v>
                </c:pt>
                <c:pt idx="855">
                  <c:v>1.1263658624964166</c:v>
                </c:pt>
                <c:pt idx="856">
                  <c:v>1.1263021332340311</c:v>
                </c:pt>
                <c:pt idx="857">
                  <c:v>1.1262385095578809</c:v>
                </c:pt>
                <c:pt idx="858">
                  <c:v>1.1261749911700702</c:v>
                </c:pt>
                <c:pt idx="859">
                  <c:v>1.1261115777738921</c:v>
                </c:pt>
                <c:pt idx="860">
                  <c:v>1.1260482690738207</c:v>
                </c:pt>
                <c:pt idx="861">
                  <c:v>1.1259850647755059</c:v>
                </c:pt>
                <c:pt idx="862">
                  <c:v>1.1259219645857672</c:v>
                </c:pt>
                <c:pt idx="863">
                  <c:v>1.1258589682125884</c:v>
                </c:pt>
                <c:pt idx="864">
                  <c:v>1.1257960753651099</c:v>
                </c:pt>
                <c:pt idx="865">
                  <c:v>1.1257332857536249</c:v>
                </c:pt>
                <c:pt idx="866">
                  <c:v>1.1256705990895717</c:v>
                </c:pt>
                <c:pt idx="867">
                  <c:v>1.1256080150855288</c:v>
                </c:pt>
                <c:pt idx="868">
                  <c:v>1.1255455334552089</c:v>
                </c:pt>
                <c:pt idx="869">
                  <c:v>1.1254831539134533</c:v>
                </c:pt>
                <c:pt idx="870">
                  <c:v>1.1254208761762254</c:v>
                </c:pt>
                <c:pt idx="871">
                  <c:v>1.1253586999606062</c:v>
                </c:pt>
                <c:pt idx="872">
                  <c:v>1.1252966249847876</c:v>
                </c:pt>
                <c:pt idx="873">
                  <c:v>1.1252346509680669</c:v>
                </c:pt>
                <c:pt idx="874">
                  <c:v>1.1251727776308413</c:v>
                </c:pt>
                <c:pt idx="875">
                  <c:v>1.1251110046946036</c:v>
                </c:pt>
                <c:pt idx="876">
                  <c:v>1.1250493318819339</c:v>
                </c:pt>
                <c:pt idx="877">
                  <c:v>1.1249877589164967</c:v>
                </c:pt>
                <c:pt idx="878">
                  <c:v>1.1249262855230344</c:v>
                </c:pt>
                <c:pt idx="879">
                  <c:v>1.1248649114273612</c:v>
                </c:pt>
                <c:pt idx="880">
                  <c:v>1.1248036363563589</c:v>
                </c:pt>
                <c:pt idx="881">
                  <c:v>1.1247424600379714</c:v>
                </c:pt>
                <c:pt idx="882">
                  <c:v>1.1246813822011981</c:v>
                </c:pt>
                <c:pt idx="883">
                  <c:v>1.12462040257609</c:v>
                </c:pt>
                <c:pt idx="884">
                  <c:v>1.124559520893744</c:v>
                </c:pt>
                <c:pt idx="885">
                  <c:v>1.1244987368862973</c:v>
                </c:pt>
                <c:pt idx="886">
                  <c:v>1.1244380502869229</c:v>
                </c:pt>
                <c:pt idx="887">
                  <c:v>1.1243774608298234</c:v>
                </c:pt>
                <c:pt idx="888">
                  <c:v>1.1243169682502268</c:v>
                </c:pt>
                <c:pt idx="889">
                  <c:v>1.1242565722843811</c:v>
                </c:pt>
                <c:pt idx="890">
                  <c:v>1.1241962726695496</c:v>
                </c:pt>
                <c:pt idx="891">
                  <c:v>1.1241360691440041</c:v>
                </c:pt>
                <c:pt idx="892">
                  <c:v>1.1240759614470228</c:v>
                </c:pt>
                <c:pt idx="893">
                  <c:v>1.1240159493188826</c:v>
                </c:pt>
                <c:pt idx="894">
                  <c:v>1.1239560325008557</c:v>
                </c:pt>
                <c:pt idx="895">
                  <c:v>1.1238962107352046</c:v>
                </c:pt>
                <c:pt idx="896">
                  <c:v>1.123836483765176</c:v>
                </c:pt>
                <c:pt idx="897">
                  <c:v>1.1237768513349977</c:v>
                </c:pt>
                <c:pt idx="898">
                  <c:v>1.1237173131898721</c:v>
                </c:pt>
                <c:pt idx="899">
                  <c:v>1.1236578690759726</c:v>
                </c:pt>
                <c:pt idx="900">
                  <c:v>1.1235985187404385</c:v>
                </c:pt>
                <c:pt idx="901">
                  <c:v>1.1235392619313693</c:v>
                </c:pt>
                <c:pt idx="902">
                  <c:v>1.1234800983978219</c:v>
                </c:pt>
                <c:pt idx="903">
                  <c:v>1.123421027889804</c:v>
                </c:pt>
                <c:pt idx="904">
                  <c:v>1.1233620501582706</c:v>
                </c:pt>
                <c:pt idx="905">
                  <c:v>1.1233031649551191</c:v>
                </c:pt>
                <c:pt idx="906">
                  <c:v>1.1232443720331842</c:v>
                </c:pt>
                <c:pt idx="907">
                  <c:v>1.123185671146234</c:v>
                </c:pt>
                <c:pt idx="908">
                  <c:v>1.1231270620489651</c:v>
                </c:pt>
                <c:pt idx="909">
                  <c:v>1.1230685444969981</c:v>
                </c:pt>
                <c:pt idx="910">
                  <c:v>1.1230101182468735</c:v>
                </c:pt>
                <c:pt idx="911">
                  <c:v>1.1229517830560463</c:v>
                </c:pt>
                <c:pt idx="912">
                  <c:v>1.1228935386828827</c:v>
                </c:pt>
                <c:pt idx="913">
                  <c:v>1.1228353848866544</c:v>
                </c:pt>
                <c:pt idx="914">
                  <c:v>1.1227773214275354</c:v>
                </c:pt>
                <c:pt idx="915">
                  <c:v>1.1227193480665976</c:v>
                </c:pt>
                <c:pt idx="916">
                  <c:v>1.1226614645658048</c:v>
                </c:pt>
                <c:pt idx="917">
                  <c:v>1.1226036706880107</c:v>
                </c:pt>
                <c:pt idx="918">
                  <c:v>1.1225459661969532</c:v>
                </c:pt>
                <c:pt idx="919">
                  <c:v>1.1224883508572501</c:v>
                </c:pt>
                <c:pt idx="920">
                  <c:v>1.1224308244343952</c:v>
                </c:pt>
                <c:pt idx="921">
                  <c:v>1.1223733866947549</c:v>
                </c:pt>
                <c:pt idx="922">
                  <c:v>1.1223160374055625</c:v>
                </c:pt>
                <c:pt idx="923">
                  <c:v>1.1222587763349146</c:v>
                </c:pt>
                <c:pt idx="924">
                  <c:v>1.1222016032517677</c:v>
                </c:pt>
                <c:pt idx="925">
                  <c:v>1.1221445179259328</c:v>
                </c:pt>
                <c:pt idx="926">
                  <c:v>1.1220875201280727</c:v>
                </c:pt>
                <c:pt idx="927">
                  <c:v>1.1220306096296968</c:v>
                </c:pt>
                <c:pt idx="928">
                  <c:v>1.1219737862031574</c:v>
                </c:pt>
                <c:pt idx="929">
                  <c:v>1.1219170496216462</c:v>
                </c:pt>
                <c:pt idx="930">
                  <c:v>1.1218603996591894</c:v>
                </c:pt>
                <c:pt idx="931">
                  <c:v>1.1218038360906446</c:v>
                </c:pt>
                <c:pt idx="932">
                  <c:v>1.1217473586916962</c:v>
                </c:pt>
                <c:pt idx="933">
                  <c:v>1.1216909672388515</c:v>
                </c:pt>
                <c:pt idx="934">
                  <c:v>1.1216346615094377</c:v>
                </c:pt>
                <c:pt idx="935">
                  <c:v>1.1215784412815968</c:v>
                </c:pt>
                <c:pt idx="936">
                  <c:v>1.1215223063342823</c:v>
                </c:pt>
                <c:pt idx="937">
                  <c:v>1.1214662564472555</c:v>
                </c:pt>
                <c:pt idx="938">
                  <c:v>1.1214102914010815</c:v>
                </c:pt>
                <c:pt idx="939">
                  <c:v>1.1213544109771254</c:v>
                </c:pt>
                <c:pt idx="940">
                  <c:v>1.1212986149575488</c:v>
                </c:pt>
                <c:pt idx="941">
                  <c:v>1.1212429031253053</c:v>
                </c:pt>
                <c:pt idx="942">
                  <c:v>1.1211872752641376</c:v>
                </c:pt>
                <c:pt idx="943">
                  <c:v>1.1211317311585738</c:v>
                </c:pt>
                <c:pt idx="944">
                  <c:v>1.1210762705939228</c:v>
                </c:pt>
                <c:pt idx="945">
                  <c:v>1.1210208933562715</c:v>
                </c:pt>
                <c:pt idx="946">
                  <c:v>1.1209655992324812</c:v>
                </c:pt>
                <c:pt idx="947">
                  <c:v>1.1209103880101834</c:v>
                </c:pt>
                <c:pt idx="948">
                  <c:v>1.1208552594777763</c:v>
                </c:pt>
                <c:pt idx="949">
                  <c:v>1.1208002134244219</c:v>
                </c:pt>
                <c:pt idx="950">
                  <c:v>1.1207452496400414</c:v>
                </c:pt>
                <c:pt idx="951">
                  <c:v>1.1206903679153126</c:v>
                </c:pt>
                <c:pt idx="952">
                  <c:v>1.1206355680416658</c:v>
                </c:pt>
                <c:pt idx="953">
                  <c:v>1.1205808498112806</c:v>
                </c:pt>
                <c:pt idx="954">
                  <c:v>1.1205262130170821</c:v>
                </c:pt>
                <c:pt idx="955">
                  <c:v>1.120471657452738</c:v>
                </c:pt>
                <c:pt idx="956">
                  <c:v>1.1204171829126546</c:v>
                </c:pt>
                <c:pt idx="957">
                  <c:v>1.1203627891919736</c:v>
                </c:pt>
                <c:pt idx="958">
                  <c:v>1.1203084760865687</c:v>
                </c:pt>
                <c:pt idx="959">
                  <c:v>1.1202542433930422</c:v>
                </c:pt>
                <c:pt idx="960">
                  <c:v>1.120200090908722</c:v>
                </c:pt>
                <c:pt idx="961">
                  <c:v>1.1201460184316574</c:v>
                </c:pt>
                <c:pt idx="962">
                  <c:v>1.1200920257606164</c:v>
                </c:pt>
                <c:pt idx="963">
                  <c:v>1.1200381126950825</c:v>
                </c:pt>
                <c:pt idx="964">
                  <c:v>1.119984279035251</c:v>
                </c:pt>
                <c:pt idx="965">
                  <c:v>1.1199305245820264</c:v>
                </c:pt>
                <c:pt idx="966">
                  <c:v>1.1198768491370179</c:v>
                </c:pt>
                <c:pt idx="967">
                  <c:v>1.1198232525025378</c:v>
                </c:pt>
                <c:pt idx="968">
                  <c:v>1.1197697344815964</c:v>
                </c:pt>
                <c:pt idx="969">
                  <c:v>1.1197162948779011</c:v>
                </c:pt>
                <c:pt idx="970">
                  <c:v>1.119662933495851</c:v>
                </c:pt>
                <c:pt idx="971">
                  <c:v>1.1196096501405353</c:v>
                </c:pt>
                <c:pt idx="972">
                  <c:v>1.1195564446177289</c:v>
                </c:pt>
                <c:pt idx="973">
                  <c:v>1.1195033167338908</c:v>
                </c:pt>
                <c:pt idx="974">
                  <c:v>1.1194502662961594</c:v>
                </c:pt>
                <c:pt idx="975">
                  <c:v>1.1193972931123506</c:v>
                </c:pt>
                <c:pt idx="976">
                  <c:v>1.1193443969909542</c:v>
                </c:pt>
                <c:pt idx="977">
                  <c:v>1.1192915777411307</c:v>
                </c:pt>
                <c:pt idx="978">
                  <c:v>1.1192388351727087</c:v>
                </c:pt>
                <c:pt idx="979">
                  <c:v>1.1191861690961817</c:v>
                </c:pt>
                <c:pt idx="980">
                  <c:v>1.1191335793227051</c:v>
                </c:pt>
                <c:pt idx="981">
                  <c:v>1.1191423686620603</c:v>
                </c:pt>
                <c:pt idx="982">
                  <c:v>1.1191511484263255</c:v>
                </c:pt>
                <c:pt idx="983">
                  <c:v>1.1190986066076769</c:v>
                </c:pt>
                <c:pt idx="984">
                  <c:v>1.1190461407903163</c:v>
                </c:pt>
                <c:pt idx="985">
                  <c:v>1.1189937507870966</c:v>
                </c:pt>
                <c:pt idx="986">
                  <c:v>1.1189414364115229</c:v>
                </c:pt>
                <c:pt idx="987">
                  <c:v>1.118889197477748</c:v>
                </c:pt>
                <c:pt idx="988">
                  <c:v>1.1188370338005702</c:v>
                </c:pt>
                <c:pt idx="989">
                  <c:v>1.118784945195431</c:v>
                </c:pt>
                <c:pt idx="990">
                  <c:v>1.1187329314784105</c:v>
                </c:pt>
                <c:pt idx="991">
                  <c:v>1.1186809924662264</c:v>
                </c:pt>
                <c:pt idx="992">
                  <c:v>1.1186291279762302</c:v>
                </c:pt>
                <c:pt idx="993">
                  <c:v>1.1185773378264041</c:v>
                </c:pt>
                <c:pt idx="994">
                  <c:v>1.1185256218353588</c:v>
                </c:pt>
                <c:pt idx="995">
                  <c:v>1.1184739798223307</c:v>
                </c:pt>
                <c:pt idx="996">
                  <c:v>1.1184224116071786</c:v>
                </c:pt>
                <c:pt idx="997">
                  <c:v>1.1183709170103813</c:v>
                </c:pt>
              </c:numCache>
            </c:numRef>
          </c:yVal>
          <c:smooth val="0"/>
        </c:ser>
        <c:dLbls>
          <c:showLegendKey val="0"/>
          <c:showVal val="0"/>
          <c:showCatName val="0"/>
          <c:showSerName val="0"/>
          <c:showPercent val="0"/>
          <c:showBubbleSize val="0"/>
        </c:dLbls>
        <c:axId val="84647296"/>
        <c:axId val="85046784"/>
      </c:scatterChart>
      <c:valAx>
        <c:axId val="84647296"/>
        <c:scaling>
          <c:logBase val="10"/>
          <c:orientation val="minMax"/>
          <c:max val="1000"/>
          <c:min val="3"/>
        </c:scaling>
        <c:delete val="0"/>
        <c:axPos val="b"/>
        <c:minorGridlines/>
        <c:title>
          <c:tx>
            <c:rich>
              <a:bodyPr/>
              <a:lstStyle/>
              <a:p>
                <a:pPr>
                  <a:defRPr/>
                </a:pPr>
                <a:r>
                  <a:rPr lang="ja-JP" altLang="en-US"/>
                  <a:t>試行回数</a:t>
                </a:r>
              </a:p>
            </c:rich>
          </c:tx>
          <c:layout/>
          <c:overlay val="0"/>
        </c:title>
        <c:numFmt formatCode="General" sourceLinked="1"/>
        <c:majorTickMark val="out"/>
        <c:minorTickMark val="none"/>
        <c:tickLblPos val="nextTo"/>
        <c:crossAx val="85046784"/>
        <c:crosses val="autoZero"/>
        <c:crossBetween val="midCat"/>
      </c:valAx>
      <c:valAx>
        <c:axId val="85046784"/>
        <c:scaling>
          <c:orientation val="minMax"/>
        </c:scaling>
        <c:delete val="0"/>
        <c:axPos val="l"/>
        <c:majorGridlines/>
        <c:title>
          <c:tx>
            <c:rich>
              <a:bodyPr rot="-5400000" vert="horz"/>
              <a:lstStyle/>
              <a:p>
                <a:pPr>
                  <a:defRPr/>
                </a:pPr>
                <a:r>
                  <a:rPr lang="en-US" altLang="ja-JP"/>
                  <a:t>UCB1</a:t>
                </a:r>
                <a:r>
                  <a:rPr lang="ja-JP" altLang="en-US"/>
                  <a:t>値</a:t>
                </a:r>
              </a:p>
            </c:rich>
          </c:tx>
          <c:layout/>
          <c:overlay val="0"/>
        </c:title>
        <c:numFmt formatCode="General" sourceLinked="1"/>
        <c:majorTickMark val="out"/>
        <c:minorTickMark val="none"/>
        <c:tickLblPos val="nextTo"/>
        <c:crossAx val="84647296"/>
        <c:crosses val="autoZero"/>
        <c:crossBetween val="midCat"/>
      </c:valAx>
    </c:plotArea>
    <c:legend>
      <c:legendPos val="r"/>
      <c:layout>
        <c:manualLayout>
          <c:xMode val="edge"/>
          <c:yMode val="edge"/>
          <c:x val="0.69683905735620022"/>
          <c:y val="0.32070154244418075"/>
          <c:w val="0.22733164882264545"/>
          <c:h val="0.13211260921151974"/>
        </c:manualLayout>
      </c:layout>
      <c:overlay val="0"/>
      <c:txPr>
        <a:bodyPr/>
        <a:lstStyle/>
        <a:p>
          <a:pPr>
            <a:defRPr sz="1400"/>
          </a:pPr>
          <a:endParaRPr lang="ja-JP"/>
        </a:p>
      </c:txPr>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altLang="ja-JP" sz="1400"/>
              <a:t>UCB1 VS 10</a:t>
            </a:r>
            <a:r>
              <a:rPr lang="ja-JP" altLang="en-US" sz="1400"/>
              <a:t>手読み</a:t>
            </a:r>
          </a:p>
        </c:rich>
      </c:tx>
      <c:layout>
        <c:manualLayout>
          <c:xMode val="edge"/>
          <c:yMode val="edge"/>
          <c:x val="0.3089031182503405"/>
          <c:y val="0"/>
        </c:manualLayout>
      </c:layout>
      <c:overlay val="1"/>
    </c:title>
    <c:autoTitleDeleted val="0"/>
    <c:plotArea>
      <c:layout>
        <c:manualLayout>
          <c:layoutTarget val="inner"/>
          <c:xMode val="edge"/>
          <c:yMode val="edge"/>
          <c:x val="0.13051618547681548"/>
          <c:y val="0.10102379646548319"/>
          <c:w val="0.80780336832895849"/>
          <c:h val="0.71818139192556996"/>
        </c:manualLayout>
      </c:layout>
      <c:scatterChart>
        <c:scatterStyle val="lineMarker"/>
        <c:varyColors val="0"/>
        <c:ser>
          <c:idx val="0"/>
          <c:order val="0"/>
          <c:tx>
            <c:strRef>
              <c:f>'[中間発表用解析-2.xlsx]集計'!$C$60</c:f>
              <c:strCache>
                <c:ptCount val="1"/>
                <c:pt idx="0">
                  <c:v>先手時</c:v>
                </c:pt>
              </c:strCache>
            </c:strRef>
          </c:tx>
          <c:xVal>
            <c:numRef>
              <c:f>'[中間発表用解析-2.xlsx]集計'!$B$61:$B$70</c:f>
              <c:numCache>
                <c:formatCode>General</c:formatCode>
                <c:ptCount val="10"/>
                <c:pt idx="0">
                  <c:v>50</c:v>
                </c:pt>
                <c:pt idx="1">
                  <c:v>100</c:v>
                </c:pt>
                <c:pt idx="2">
                  <c:v>200</c:v>
                </c:pt>
                <c:pt idx="3">
                  <c:v>500</c:v>
                </c:pt>
                <c:pt idx="4">
                  <c:v>1000</c:v>
                </c:pt>
                <c:pt idx="5">
                  <c:v>2000</c:v>
                </c:pt>
                <c:pt idx="6">
                  <c:v>5000</c:v>
                </c:pt>
                <c:pt idx="7">
                  <c:v>10000</c:v>
                </c:pt>
                <c:pt idx="8">
                  <c:v>20000</c:v>
                </c:pt>
                <c:pt idx="9">
                  <c:v>50000</c:v>
                </c:pt>
              </c:numCache>
            </c:numRef>
          </c:xVal>
          <c:yVal>
            <c:numRef>
              <c:f>'[中間発表用解析-2.xlsx]集計'!$C$61:$C$70</c:f>
              <c:numCache>
                <c:formatCode>General</c:formatCode>
                <c:ptCount val="10"/>
                <c:pt idx="0">
                  <c:v>11</c:v>
                </c:pt>
                <c:pt idx="1">
                  <c:v>16.8</c:v>
                </c:pt>
                <c:pt idx="2">
                  <c:v>26</c:v>
                </c:pt>
                <c:pt idx="3">
                  <c:v>37.5</c:v>
                </c:pt>
                <c:pt idx="4">
                  <c:v>44.7</c:v>
                </c:pt>
                <c:pt idx="5">
                  <c:v>49.8</c:v>
                </c:pt>
                <c:pt idx="6">
                  <c:v>49.7</c:v>
                </c:pt>
                <c:pt idx="7">
                  <c:v>52.1</c:v>
                </c:pt>
                <c:pt idx="8">
                  <c:v>53.3</c:v>
                </c:pt>
                <c:pt idx="9">
                  <c:v>51.6</c:v>
                </c:pt>
              </c:numCache>
            </c:numRef>
          </c:yVal>
          <c:smooth val="0"/>
        </c:ser>
        <c:ser>
          <c:idx val="1"/>
          <c:order val="1"/>
          <c:tx>
            <c:strRef>
              <c:f>'[中間発表用解析-2.xlsx]集計'!$D$60</c:f>
              <c:strCache>
                <c:ptCount val="1"/>
                <c:pt idx="0">
                  <c:v>後手時</c:v>
                </c:pt>
              </c:strCache>
            </c:strRef>
          </c:tx>
          <c:xVal>
            <c:numRef>
              <c:f>'[中間発表用解析-2.xlsx]集計'!$B$61:$B$70</c:f>
              <c:numCache>
                <c:formatCode>General</c:formatCode>
                <c:ptCount val="10"/>
                <c:pt idx="0">
                  <c:v>50</c:v>
                </c:pt>
                <c:pt idx="1">
                  <c:v>100</c:v>
                </c:pt>
                <c:pt idx="2">
                  <c:v>200</c:v>
                </c:pt>
                <c:pt idx="3">
                  <c:v>500</c:v>
                </c:pt>
                <c:pt idx="4">
                  <c:v>1000</c:v>
                </c:pt>
                <c:pt idx="5">
                  <c:v>2000</c:v>
                </c:pt>
                <c:pt idx="6">
                  <c:v>5000</c:v>
                </c:pt>
                <c:pt idx="7">
                  <c:v>10000</c:v>
                </c:pt>
                <c:pt idx="8">
                  <c:v>20000</c:v>
                </c:pt>
                <c:pt idx="9">
                  <c:v>50000</c:v>
                </c:pt>
              </c:numCache>
            </c:numRef>
          </c:xVal>
          <c:yVal>
            <c:numRef>
              <c:f>'[中間発表用解析-2.xlsx]集計'!$D$61:$D$70</c:f>
              <c:numCache>
                <c:formatCode>General</c:formatCode>
                <c:ptCount val="10"/>
                <c:pt idx="0">
                  <c:v>6.7</c:v>
                </c:pt>
                <c:pt idx="1">
                  <c:v>12.4</c:v>
                </c:pt>
                <c:pt idx="2">
                  <c:v>16.8</c:v>
                </c:pt>
                <c:pt idx="3">
                  <c:v>25.9</c:v>
                </c:pt>
                <c:pt idx="4">
                  <c:v>26.6</c:v>
                </c:pt>
                <c:pt idx="5">
                  <c:v>33.200000000000003</c:v>
                </c:pt>
                <c:pt idx="6">
                  <c:v>33.799999999999997</c:v>
                </c:pt>
                <c:pt idx="7">
                  <c:v>36</c:v>
                </c:pt>
                <c:pt idx="8">
                  <c:v>36</c:v>
                </c:pt>
                <c:pt idx="9">
                  <c:v>35.6</c:v>
                </c:pt>
              </c:numCache>
            </c:numRef>
          </c:yVal>
          <c:smooth val="0"/>
        </c:ser>
        <c:dLbls>
          <c:showLegendKey val="0"/>
          <c:showVal val="0"/>
          <c:showCatName val="0"/>
          <c:showSerName val="0"/>
          <c:showPercent val="0"/>
          <c:showBubbleSize val="0"/>
        </c:dLbls>
        <c:axId val="84834560"/>
        <c:axId val="84836736"/>
      </c:scatterChart>
      <c:valAx>
        <c:axId val="84834560"/>
        <c:scaling>
          <c:logBase val="10"/>
          <c:orientation val="minMax"/>
          <c:min val="10"/>
        </c:scaling>
        <c:delete val="0"/>
        <c:axPos val="b"/>
        <c:majorGridlines/>
        <c:minorGridlines/>
        <c:title>
          <c:tx>
            <c:rich>
              <a:bodyPr/>
              <a:lstStyle/>
              <a:p>
                <a:pPr>
                  <a:defRPr/>
                </a:pPr>
                <a:r>
                  <a:rPr lang="en-US" altLang="ja-JP"/>
                  <a:t>UCB1</a:t>
                </a:r>
                <a:r>
                  <a:rPr lang="ja-JP" altLang="en-US"/>
                  <a:t>試行回数</a:t>
                </a:r>
              </a:p>
            </c:rich>
          </c:tx>
          <c:layout/>
          <c:overlay val="0"/>
        </c:title>
        <c:numFmt formatCode="General" sourceLinked="1"/>
        <c:majorTickMark val="out"/>
        <c:minorTickMark val="none"/>
        <c:tickLblPos val="nextTo"/>
        <c:crossAx val="84836736"/>
        <c:crosses val="autoZero"/>
        <c:crossBetween val="midCat"/>
      </c:valAx>
      <c:valAx>
        <c:axId val="84836736"/>
        <c:scaling>
          <c:orientation val="minMax"/>
          <c:max val="100"/>
        </c:scaling>
        <c:delete val="0"/>
        <c:axPos val="l"/>
        <c:majorGridlines/>
        <c:title>
          <c:tx>
            <c:rich>
              <a:bodyPr rot="-5400000" vert="horz"/>
              <a:lstStyle/>
              <a:p>
                <a:pPr>
                  <a:defRPr/>
                </a:pPr>
                <a:r>
                  <a:rPr lang="en-US" altLang="ja-JP"/>
                  <a:t>UCB1</a:t>
                </a:r>
                <a:r>
                  <a:rPr lang="ja-JP" altLang="en-US"/>
                  <a:t>勝率</a:t>
                </a:r>
                <a:r>
                  <a:rPr lang="en-US" altLang="ja-JP"/>
                  <a:t>[%]</a:t>
                </a:r>
                <a:endParaRPr lang="ja-JP" altLang="en-US"/>
              </a:p>
            </c:rich>
          </c:tx>
          <c:layout/>
          <c:overlay val="0"/>
        </c:title>
        <c:numFmt formatCode="General" sourceLinked="1"/>
        <c:majorTickMark val="out"/>
        <c:minorTickMark val="none"/>
        <c:tickLblPos val="nextTo"/>
        <c:crossAx val="84834560"/>
        <c:crosses val="autoZero"/>
        <c:crossBetween val="midCat"/>
      </c:valAx>
    </c:plotArea>
    <c:legend>
      <c:legendPos val="r"/>
      <c:layout>
        <c:manualLayout>
          <c:xMode val="edge"/>
          <c:yMode val="edge"/>
          <c:x val="0.69240843682664655"/>
          <c:y val="7.9859108101426254E-2"/>
          <c:w val="0.22598418267311449"/>
          <c:h val="0.16743438320210036"/>
        </c:manualLayout>
      </c:layout>
      <c:overlay val="0"/>
    </c:legend>
    <c:plotVisOnly val="1"/>
    <c:dispBlanksAs val="gap"/>
    <c:showDLblsOverMax val="0"/>
  </c:chart>
  <c:spPr>
    <a:solidFill>
      <a:schemeClr val="bg1"/>
    </a:solidFill>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altLang="ja-JP" sz="1400"/>
              <a:t>UCB1_10 VS 10</a:t>
            </a:r>
            <a:r>
              <a:rPr lang="ja-JP" altLang="en-US" sz="1400"/>
              <a:t>手読み</a:t>
            </a:r>
          </a:p>
        </c:rich>
      </c:tx>
      <c:layout>
        <c:manualLayout>
          <c:xMode val="edge"/>
          <c:yMode val="edge"/>
          <c:x val="0.28713146750172769"/>
          <c:y val="1.9266782418918976E-3"/>
        </c:manualLayout>
      </c:layout>
      <c:overlay val="1"/>
    </c:title>
    <c:autoTitleDeleted val="0"/>
    <c:plotArea>
      <c:layout>
        <c:manualLayout>
          <c:layoutTarget val="inner"/>
          <c:xMode val="edge"/>
          <c:yMode val="edge"/>
          <c:x val="0.12614644999761931"/>
          <c:y val="0.10102379646548319"/>
          <c:w val="0.80242398662053438"/>
          <c:h val="0.70867268066871081"/>
        </c:manualLayout>
      </c:layout>
      <c:scatterChart>
        <c:scatterStyle val="lineMarker"/>
        <c:varyColors val="0"/>
        <c:ser>
          <c:idx val="0"/>
          <c:order val="0"/>
          <c:tx>
            <c:strRef>
              <c:f>'[中間発表用解析-2.xlsx]集計'!$C$4</c:f>
              <c:strCache>
                <c:ptCount val="1"/>
                <c:pt idx="0">
                  <c:v>先手時</c:v>
                </c:pt>
              </c:strCache>
            </c:strRef>
          </c:tx>
          <c:xVal>
            <c:numRef>
              <c:f>'[中間発表用解析-2.xlsx]集計'!$B$5:$B$14</c:f>
              <c:numCache>
                <c:formatCode>General</c:formatCode>
                <c:ptCount val="10"/>
                <c:pt idx="0">
                  <c:v>50</c:v>
                </c:pt>
                <c:pt idx="1">
                  <c:v>100</c:v>
                </c:pt>
                <c:pt idx="2">
                  <c:v>200</c:v>
                </c:pt>
                <c:pt idx="3">
                  <c:v>500</c:v>
                </c:pt>
                <c:pt idx="4">
                  <c:v>1000</c:v>
                </c:pt>
                <c:pt idx="5">
                  <c:v>2000</c:v>
                </c:pt>
                <c:pt idx="6">
                  <c:v>5000</c:v>
                </c:pt>
                <c:pt idx="7">
                  <c:v>10000</c:v>
                </c:pt>
                <c:pt idx="8">
                  <c:v>20000</c:v>
                </c:pt>
                <c:pt idx="9">
                  <c:v>50000</c:v>
                </c:pt>
              </c:numCache>
            </c:numRef>
          </c:xVal>
          <c:yVal>
            <c:numRef>
              <c:f>'[中間発表用解析-2.xlsx]集計'!$C$5:$C$14</c:f>
              <c:numCache>
                <c:formatCode>General</c:formatCode>
                <c:ptCount val="10"/>
                <c:pt idx="0">
                  <c:v>17.2</c:v>
                </c:pt>
                <c:pt idx="1">
                  <c:v>29.7</c:v>
                </c:pt>
                <c:pt idx="2">
                  <c:v>36.799999999999997</c:v>
                </c:pt>
                <c:pt idx="3">
                  <c:v>44</c:v>
                </c:pt>
                <c:pt idx="4">
                  <c:v>47.2</c:v>
                </c:pt>
                <c:pt idx="5">
                  <c:v>46.4</c:v>
                </c:pt>
                <c:pt idx="6">
                  <c:v>49.9</c:v>
                </c:pt>
                <c:pt idx="7">
                  <c:v>49.5</c:v>
                </c:pt>
                <c:pt idx="8">
                  <c:v>50.8</c:v>
                </c:pt>
                <c:pt idx="9">
                  <c:v>49.5</c:v>
                </c:pt>
              </c:numCache>
            </c:numRef>
          </c:yVal>
          <c:smooth val="0"/>
        </c:ser>
        <c:ser>
          <c:idx val="1"/>
          <c:order val="1"/>
          <c:tx>
            <c:strRef>
              <c:f>'[中間発表用解析-2.xlsx]集計'!$D$4</c:f>
              <c:strCache>
                <c:ptCount val="1"/>
                <c:pt idx="0">
                  <c:v>後手時</c:v>
                </c:pt>
              </c:strCache>
            </c:strRef>
          </c:tx>
          <c:xVal>
            <c:numRef>
              <c:f>'[中間発表用解析-2.xlsx]集計'!$B$5:$B$14</c:f>
              <c:numCache>
                <c:formatCode>General</c:formatCode>
                <c:ptCount val="10"/>
                <c:pt idx="0">
                  <c:v>50</c:v>
                </c:pt>
                <c:pt idx="1">
                  <c:v>100</c:v>
                </c:pt>
                <c:pt idx="2">
                  <c:v>200</c:v>
                </c:pt>
                <c:pt idx="3">
                  <c:v>500</c:v>
                </c:pt>
                <c:pt idx="4">
                  <c:v>1000</c:v>
                </c:pt>
                <c:pt idx="5">
                  <c:v>2000</c:v>
                </c:pt>
                <c:pt idx="6">
                  <c:v>5000</c:v>
                </c:pt>
                <c:pt idx="7">
                  <c:v>10000</c:v>
                </c:pt>
                <c:pt idx="8">
                  <c:v>20000</c:v>
                </c:pt>
                <c:pt idx="9">
                  <c:v>50000</c:v>
                </c:pt>
              </c:numCache>
            </c:numRef>
          </c:xVal>
          <c:yVal>
            <c:numRef>
              <c:f>'[中間発表用解析-2.xlsx]集計'!$D$5:$D$14</c:f>
              <c:numCache>
                <c:formatCode>General</c:formatCode>
                <c:ptCount val="10"/>
                <c:pt idx="0">
                  <c:v>11.4</c:v>
                </c:pt>
                <c:pt idx="1">
                  <c:v>12.4</c:v>
                </c:pt>
                <c:pt idx="2">
                  <c:v>19.899999999999999</c:v>
                </c:pt>
                <c:pt idx="3">
                  <c:v>26.5</c:v>
                </c:pt>
                <c:pt idx="4">
                  <c:v>25.7</c:v>
                </c:pt>
                <c:pt idx="5">
                  <c:v>30</c:v>
                </c:pt>
                <c:pt idx="6">
                  <c:v>31.4</c:v>
                </c:pt>
                <c:pt idx="7">
                  <c:v>30.1</c:v>
                </c:pt>
                <c:pt idx="8">
                  <c:v>32.200000000000003</c:v>
                </c:pt>
                <c:pt idx="9">
                  <c:v>30.7</c:v>
                </c:pt>
              </c:numCache>
            </c:numRef>
          </c:yVal>
          <c:smooth val="0"/>
        </c:ser>
        <c:dLbls>
          <c:showLegendKey val="0"/>
          <c:showVal val="0"/>
          <c:showCatName val="0"/>
          <c:showSerName val="0"/>
          <c:showPercent val="0"/>
          <c:showBubbleSize val="0"/>
        </c:dLbls>
        <c:axId val="84916480"/>
        <c:axId val="84926848"/>
      </c:scatterChart>
      <c:valAx>
        <c:axId val="84916480"/>
        <c:scaling>
          <c:logBase val="10"/>
          <c:orientation val="minMax"/>
          <c:min val="10"/>
        </c:scaling>
        <c:delete val="0"/>
        <c:axPos val="b"/>
        <c:majorGridlines/>
        <c:minorGridlines/>
        <c:title>
          <c:tx>
            <c:rich>
              <a:bodyPr/>
              <a:lstStyle/>
              <a:p>
                <a:pPr>
                  <a:defRPr/>
                </a:pPr>
                <a:r>
                  <a:rPr lang="en-US" altLang="ja-JP"/>
                  <a:t>UCB1_10</a:t>
                </a:r>
                <a:r>
                  <a:rPr lang="ja-JP" altLang="en-US"/>
                  <a:t>試行回数</a:t>
                </a:r>
              </a:p>
            </c:rich>
          </c:tx>
          <c:layout/>
          <c:overlay val="0"/>
        </c:title>
        <c:numFmt formatCode="General" sourceLinked="1"/>
        <c:majorTickMark val="out"/>
        <c:minorTickMark val="none"/>
        <c:tickLblPos val="nextTo"/>
        <c:crossAx val="84926848"/>
        <c:crosses val="autoZero"/>
        <c:crossBetween val="midCat"/>
      </c:valAx>
      <c:valAx>
        <c:axId val="84926848"/>
        <c:scaling>
          <c:orientation val="minMax"/>
          <c:max val="100"/>
        </c:scaling>
        <c:delete val="0"/>
        <c:axPos val="l"/>
        <c:majorGridlines/>
        <c:title>
          <c:tx>
            <c:rich>
              <a:bodyPr rot="-5400000" vert="horz"/>
              <a:lstStyle/>
              <a:p>
                <a:pPr>
                  <a:defRPr/>
                </a:pPr>
                <a:r>
                  <a:rPr lang="en-US" altLang="ja-JP"/>
                  <a:t>UCB1_10</a:t>
                </a:r>
                <a:r>
                  <a:rPr lang="ja-JP" altLang="en-US"/>
                  <a:t>勝率</a:t>
                </a:r>
                <a:r>
                  <a:rPr lang="en-US" altLang="ja-JP"/>
                  <a:t>[%]</a:t>
                </a:r>
                <a:endParaRPr lang="ja-JP" altLang="en-US"/>
              </a:p>
            </c:rich>
          </c:tx>
          <c:layout/>
          <c:overlay val="0"/>
        </c:title>
        <c:numFmt formatCode="General" sourceLinked="1"/>
        <c:majorTickMark val="out"/>
        <c:minorTickMark val="none"/>
        <c:tickLblPos val="nextTo"/>
        <c:crossAx val="84916480"/>
        <c:crosses val="autoZero"/>
        <c:crossBetween val="midCat"/>
      </c:valAx>
    </c:plotArea>
    <c:legend>
      <c:legendPos val="r"/>
      <c:layout>
        <c:manualLayout>
          <c:xMode val="edge"/>
          <c:yMode val="edge"/>
          <c:x val="0.69004668031235705"/>
          <c:y val="7.9859108101426254E-2"/>
          <c:w val="0.21390852405288299"/>
          <c:h val="0.16743438320209994"/>
        </c:manualLayout>
      </c:layout>
      <c:overlay val="0"/>
    </c:legend>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altLang="ja-JP" sz="1400"/>
              <a:t>UCB1_TUNED</a:t>
            </a:r>
            <a:r>
              <a:rPr lang="en-US" altLang="ja-JP" sz="1400" baseline="0"/>
              <a:t> VS 6</a:t>
            </a:r>
            <a:r>
              <a:rPr lang="ja-JP" altLang="en-US" sz="1400" baseline="0"/>
              <a:t>手読み</a:t>
            </a:r>
            <a:endParaRPr lang="ja-JP" altLang="en-US" sz="1400"/>
          </a:p>
        </c:rich>
      </c:tx>
      <c:layout/>
      <c:overlay val="1"/>
    </c:title>
    <c:autoTitleDeleted val="0"/>
    <c:plotArea>
      <c:layout>
        <c:manualLayout>
          <c:layoutTarget val="inner"/>
          <c:xMode val="edge"/>
          <c:yMode val="edge"/>
          <c:x val="0.12496062992125993"/>
          <c:y val="5.1400554097404488E-2"/>
          <c:w val="0.81335892388451458"/>
          <c:h val="0.79095290172061805"/>
        </c:manualLayout>
      </c:layout>
      <c:scatterChart>
        <c:scatterStyle val="lineMarker"/>
        <c:varyColors val="0"/>
        <c:ser>
          <c:idx val="0"/>
          <c:order val="0"/>
          <c:tx>
            <c:strRef>
              <c:f>'[中間発表用解析-2.xlsx]集計'!$C$32</c:f>
              <c:strCache>
                <c:ptCount val="1"/>
                <c:pt idx="0">
                  <c:v>先手時</c:v>
                </c:pt>
              </c:strCache>
            </c:strRef>
          </c:tx>
          <c:xVal>
            <c:numRef>
              <c:f>'[中間発表用解析-2.xlsx]集計'!$B$33:$B$42</c:f>
              <c:numCache>
                <c:formatCode>General</c:formatCode>
                <c:ptCount val="10"/>
                <c:pt idx="0">
                  <c:v>50</c:v>
                </c:pt>
                <c:pt idx="1">
                  <c:v>100</c:v>
                </c:pt>
                <c:pt idx="2">
                  <c:v>200</c:v>
                </c:pt>
                <c:pt idx="3">
                  <c:v>500</c:v>
                </c:pt>
                <c:pt idx="4">
                  <c:v>1000</c:v>
                </c:pt>
                <c:pt idx="5">
                  <c:v>2000</c:v>
                </c:pt>
                <c:pt idx="6">
                  <c:v>5000</c:v>
                </c:pt>
                <c:pt idx="7">
                  <c:v>10000</c:v>
                </c:pt>
                <c:pt idx="8">
                  <c:v>20000</c:v>
                </c:pt>
                <c:pt idx="9">
                  <c:v>50000</c:v>
                </c:pt>
              </c:numCache>
            </c:numRef>
          </c:xVal>
          <c:yVal>
            <c:numRef>
              <c:f>'[中間発表用解析-2.xlsx]集計'!$C$33:$C$42</c:f>
              <c:numCache>
                <c:formatCode>General</c:formatCode>
                <c:ptCount val="10"/>
                <c:pt idx="0">
                  <c:v>23.1</c:v>
                </c:pt>
                <c:pt idx="1">
                  <c:v>32.200000000000003</c:v>
                </c:pt>
                <c:pt idx="2">
                  <c:v>43.9</c:v>
                </c:pt>
                <c:pt idx="3">
                  <c:v>53</c:v>
                </c:pt>
                <c:pt idx="4">
                  <c:v>59.6</c:v>
                </c:pt>
                <c:pt idx="5">
                  <c:v>64.599999999999994</c:v>
                </c:pt>
                <c:pt idx="6">
                  <c:v>61</c:v>
                </c:pt>
                <c:pt idx="7">
                  <c:v>62.9</c:v>
                </c:pt>
                <c:pt idx="8">
                  <c:v>65.2</c:v>
                </c:pt>
                <c:pt idx="9">
                  <c:v>63</c:v>
                </c:pt>
              </c:numCache>
            </c:numRef>
          </c:yVal>
          <c:smooth val="0"/>
        </c:ser>
        <c:ser>
          <c:idx val="1"/>
          <c:order val="1"/>
          <c:tx>
            <c:strRef>
              <c:f>'[中間発表用解析-2.xlsx]集計'!$D$32</c:f>
              <c:strCache>
                <c:ptCount val="1"/>
                <c:pt idx="0">
                  <c:v>後手時</c:v>
                </c:pt>
              </c:strCache>
            </c:strRef>
          </c:tx>
          <c:xVal>
            <c:numRef>
              <c:f>'[中間発表用解析-2.xlsx]集計'!$B$33:$B$42</c:f>
              <c:numCache>
                <c:formatCode>General</c:formatCode>
                <c:ptCount val="10"/>
                <c:pt idx="0">
                  <c:v>50</c:v>
                </c:pt>
                <c:pt idx="1">
                  <c:v>100</c:v>
                </c:pt>
                <c:pt idx="2">
                  <c:v>200</c:v>
                </c:pt>
                <c:pt idx="3">
                  <c:v>500</c:v>
                </c:pt>
                <c:pt idx="4">
                  <c:v>1000</c:v>
                </c:pt>
                <c:pt idx="5">
                  <c:v>2000</c:v>
                </c:pt>
                <c:pt idx="6">
                  <c:v>5000</c:v>
                </c:pt>
                <c:pt idx="7">
                  <c:v>10000</c:v>
                </c:pt>
                <c:pt idx="8">
                  <c:v>20000</c:v>
                </c:pt>
                <c:pt idx="9">
                  <c:v>50000</c:v>
                </c:pt>
              </c:numCache>
            </c:numRef>
          </c:xVal>
          <c:yVal>
            <c:numRef>
              <c:f>'[中間発表用解析-2.xlsx]集計'!$D$33:$D$42</c:f>
              <c:numCache>
                <c:formatCode>General</c:formatCode>
                <c:ptCount val="10"/>
                <c:pt idx="0">
                  <c:v>11.3</c:v>
                </c:pt>
                <c:pt idx="1">
                  <c:v>22.4</c:v>
                </c:pt>
                <c:pt idx="2">
                  <c:v>24.2</c:v>
                </c:pt>
                <c:pt idx="3">
                  <c:v>33.200000000000003</c:v>
                </c:pt>
                <c:pt idx="4">
                  <c:v>36.5</c:v>
                </c:pt>
                <c:pt idx="5">
                  <c:v>41</c:v>
                </c:pt>
                <c:pt idx="6">
                  <c:v>41.9</c:v>
                </c:pt>
                <c:pt idx="7">
                  <c:v>39.700000000000003</c:v>
                </c:pt>
                <c:pt idx="8">
                  <c:v>39.700000000000003</c:v>
                </c:pt>
                <c:pt idx="9">
                  <c:v>43</c:v>
                </c:pt>
              </c:numCache>
            </c:numRef>
          </c:yVal>
          <c:smooth val="0"/>
        </c:ser>
        <c:dLbls>
          <c:showLegendKey val="0"/>
          <c:showVal val="0"/>
          <c:showCatName val="0"/>
          <c:showSerName val="0"/>
          <c:showPercent val="0"/>
          <c:showBubbleSize val="0"/>
        </c:dLbls>
        <c:axId val="42144128"/>
        <c:axId val="42146048"/>
      </c:scatterChart>
      <c:valAx>
        <c:axId val="42144128"/>
        <c:scaling>
          <c:logBase val="10"/>
          <c:orientation val="minMax"/>
          <c:min val="10"/>
        </c:scaling>
        <c:delete val="0"/>
        <c:axPos val="b"/>
        <c:majorGridlines/>
        <c:minorGridlines/>
        <c:title>
          <c:tx>
            <c:rich>
              <a:bodyPr/>
              <a:lstStyle/>
              <a:p>
                <a:pPr>
                  <a:defRPr/>
                </a:pPr>
                <a:r>
                  <a:rPr lang="en-US" altLang="ja-JP"/>
                  <a:t>UCB1_TUNED</a:t>
                </a:r>
                <a:r>
                  <a:rPr lang="ja-JP" altLang="en-US"/>
                  <a:t>試行回数</a:t>
                </a:r>
              </a:p>
            </c:rich>
          </c:tx>
          <c:layout/>
          <c:overlay val="0"/>
        </c:title>
        <c:numFmt formatCode="General" sourceLinked="1"/>
        <c:majorTickMark val="out"/>
        <c:minorTickMark val="none"/>
        <c:tickLblPos val="nextTo"/>
        <c:crossAx val="42146048"/>
        <c:crosses val="autoZero"/>
        <c:crossBetween val="midCat"/>
      </c:valAx>
      <c:valAx>
        <c:axId val="42146048"/>
        <c:scaling>
          <c:orientation val="minMax"/>
          <c:max val="100"/>
        </c:scaling>
        <c:delete val="0"/>
        <c:axPos val="l"/>
        <c:majorGridlines/>
        <c:title>
          <c:tx>
            <c:rich>
              <a:bodyPr rot="-5400000" vert="horz"/>
              <a:lstStyle/>
              <a:p>
                <a:pPr>
                  <a:defRPr/>
                </a:pPr>
                <a:r>
                  <a:rPr lang="en-US" altLang="ja-JP"/>
                  <a:t>UCB1_TUNED</a:t>
                </a:r>
                <a:r>
                  <a:rPr lang="ja-JP" altLang="en-US"/>
                  <a:t>勝率</a:t>
                </a:r>
                <a:r>
                  <a:rPr lang="en-US" altLang="ja-JP"/>
                  <a:t>[%]</a:t>
                </a:r>
                <a:endParaRPr lang="ja-JP" altLang="en-US"/>
              </a:p>
            </c:rich>
          </c:tx>
          <c:layout/>
          <c:overlay val="0"/>
        </c:title>
        <c:numFmt formatCode="General" sourceLinked="1"/>
        <c:majorTickMark val="out"/>
        <c:minorTickMark val="none"/>
        <c:tickLblPos val="nextTo"/>
        <c:crossAx val="42144128"/>
        <c:crosses val="autoZero"/>
        <c:crossBetween val="midCat"/>
      </c:valAx>
    </c:plotArea>
    <c:legend>
      <c:legendPos val="r"/>
      <c:layout>
        <c:manualLayout>
          <c:xMode val="edge"/>
          <c:yMode val="edge"/>
          <c:x val="0.5166666666666665"/>
          <c:y val="0.13850503062117261"/>
          <c:w val="0.16666666666666666"/>
          <c:h val="0.16743438320210019"/>
        </c:manualLayout>
      </c:layout>
      <c:overlay val="0"/>
    </c:legend>
    <c:plotVisOnly val="1"/>
    <c:dispBlanksAs val="gap"/>
    <c:showDLblsOverMax val="0"/>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ja-JP" altLang="en-US" sz="1400"/>
              <a:t>モンテカルロ法</a:t>
            </a:r>
            <a:r>
              <a:rPr lang="en-US" altLang="ja-JP" sz="1400"/>
              <a:t>(10000)</a:t>
            </a:r>
            <a:r>
              <a:rPr lang="ja-JP" altLang="en-US" sz="1400"/>
              <a:t> </a:t>
            </a:r>
            <a:r>
              <a:rPr lang="en-US" altLang="ja-JP" sz="1400"/>
              <a:t>VS </a:t>
            </a:r>
            <a:r>
              <a:rPr lang="ja-JP" altLang="en-US" sz="1400"/>
              <a:t>完全読み</a:t>
            </a:r>
          </a:p>
        </c:rich>
      </c:tx>
      <c:layout>
        <c:manualLayout>
          <c:xMode val="edge"/>
          <c:yMode val="edge"/>
          <c:x val="0.20218737750841784"/>
          <c:y val="2.7259079475499867E-2"/>
        </c:manualLayout>
      </c:layout>
      <c:overlay val="1"/>
    </c:title>
    <c:autoTitleDeleted val="0"/>
    <c:plotArea>
      <c:layout>
        <c:manualLayout>
          <c:layoutTarget val="inner"/>
          <c:xMode val="edge"/>
          <c:yMode val="edge"/>
          <c:x val="0.11090701574391114"/>
          <c:y val="3.6641979158545793E-2"/>
          <c:w val="0.85769581000177197"/>
          <c:h val="0.80807203555001172"/>
        </c:manualLayout>
      </c:layout>
      <c:lineChart>
        <c:grouping val="standard"/>
        <c:varyColors val="0"/>
        <c:ser>
          <c:idx val="0"/>
          <c:order val="0"/>
          <c:tx>
            <c:strRef>
              <c:f>[中間発表用解析.xlsx]集計!$C$5</c:f>
              <c:strCache>
                <c:ptCount val="1"/>
                <c:pt idx="0">
                  <c:v>先手時</c:v>
                </c:pt>
              </c:strCache>
            </c:strRef>
          </c:tx>
          <c:cat>
            <c:strRef>
              <c:f>[中間発表用解析.xlsx]集計!$B$6:$B$15</c:f>
              <c:strCache>
                <c:ptCount val="10"/>
                <c:pt idx="0">
                  <c:v>a01</c:v>
                </c:pt>
                <c:pt idx="1">
                  <c:v>a02</c:v>
                </c:pt>
                <c:pt idx="2">
                  <c:v>a03</c:v>
                </c:pt>
                <c:pt idx="3">
                  <c:v>a04</c:v>
                </c:pt>
                <c:pt idx="4">
                  <c:v>a05</c:v>
                </c:pt>
                <c:pt idx="5">
                  <c:v>a06</c:v>
                </c:pt>
                <c:pt idx="6">
                  <c:v>a07</c:v>
                </c:pt>
                <c:pt idx="7">
                  <c:v>a08</c:v>
                </c:pt>
                <c:pt idx="8">
                  <c:v>a09</c:v>
                </c:pt>
                <c:pt idx="9">
                  <c:v>a10</c:v>
                </c:pt>
              </c:strCache>
            </c:strRef>
          </c:cat>
          <c:val>
            <c:numRef>
              <c:f>[中間発表用解析.xlsx]集計!$C$6:$C$15</c:f>
              <c:numCache>
                <c:formatCode>General</c:formatCode>
                <c:ptCount val="10"/>
                <c:pt idx="0">
                  <c:v>84</c:v>
                </c:pt>
                <c:pt idx="1">
                  <c:v>75</c:v>
                </c:pt>
                <c:pt idx="2">
                  <c:v>67</c:v>
                </c:pt>
                <c:pt idx="3">
                  <c:v>57.5</c:v>
                </c:pt>
                <c:pt idx="4">
                  <c:v>71</c:v>
                </c:pt>
                <c:pt idx="5">
                  <c:v>61.5</c:v>
                </c:pt>
                <c:pt idx="6">
                  <c:v>57</c:v>
                </c:pt>
                <c:pt idx="7">
                  <c:v>51.5</c:v>
                </c:pt>
                <c:pt idx="8">
                  <c:v>62</c:v>
                </c:pt>
                <c:pt idx="9">
                  <c:v>54</c:v>
                </c:pt>
              </c:numCache>
            </c:numRef>
          </c:val>
          <c:smooth val="0"/>
        </c:ser>
        <c:ser>
          <c:idx val="1"/>
          <c:order val="1"/>
          <c:tx>
            <c:strRef>
              <c:f>[中間発表用解析.xlsx]集計!$D$5</c:f>
              <c:strCache>
                <c:ptCount val="1"/>
                <c:pt idx="0">
                  <c:v>後手時</c:v>
                </c:pt>
              </c:strCache>
            </c:strRef>
          </c:tx>
          <c:cat>
            <c:strRef>
              <c:f>[中間発表用解析.xlsx]集計!$B$6:$B$15</c:f>
              <c:strCache>
                <c:ptCount val="10"/>
                <c:pt idx="0">
                  <c:v>a01</c:v>
                </c:pt>
                <c:pt idx="1">
                  <c:v>a02</c:v>
                </c:pt>
                <c:pt idx="2">
                  <c:v>a03</c:v>
                </c:pt>
                <c:pt idx="3">
                  <c:v>a04</c:v>
                </c:pt>
                <c:pt idx="4">
                  <c:v>a05</c:v>
                </c:pt>
                <c:pt idx="5">
                  <c:v>a06</c:v>
                </c:pt>
                <c:pt idx="6">
                  <c:v>a07</c:v>
                </c:pt>
                <c:pt idx="7">
                  <c:v>a08</c:v>
                </c:pt>
                <c:pt idx="8">
                  <c:v>a09</c:v>
                </c:pt>
                <c:pt idx="9">
                  <c:v>a10</c:v>
                </c:pt>
              </c:strCache>
            </c:strRef>
          </c:cat>
          <c:val>
            <c:numRef>
              <c:f>[中間発表用解析.xlsx]集計!$D$6:$D$15</c:f>
              <c:numCache>
                <c:formatCode>General</c:formatCode>
                <c:ptCount val="10"/>
                <c:pt idx="0">
                  <c:v>81.5</c:v>
                </c:pt>
                <c:pt idx="1">
                  <c:v>68</c:v>
                </c:pt>
                <c:pt idx="2">
                  <c:v>55</c:v>
                </c:pt>
                <c:pt idx="3">
                  <c:v>48.5</c:v>
                </c:pt>
                <c:pt idx="4">
                  <c:v>46</c:v>
                </c:pt>
                <c:pt idx="5">
                  <c:v>45.5</c:v>
                </c:pt>
                <c:pt idx="6">
                  <c:v>50</c:v>
                </c:pt>
                <c:pt idx="7">
                  <c:v>35.5</c:v>
                </c:pt>
                <c:pt idx="8">
                  <c:v>40</c:v>
                </c:pt>
                <c:pt idx="9">
                  <c:v>36</c:v>
                </c:pt>
              </c:numCache>
            </c:numRef>
          </c:val>
          <c:smooth val="0"/>
        </c:ser>
        <c:dLbls>
          <c:showLegendKey val="0"/>
          <c:showVal val="0"/>
          <c:showCatName val="0"/>
          <c:showSerName val="0"/>
          <c:showPercent val="0"/>
          <c:showBubbleSize val="0"/>
        </c:dLbls>
        <c:marker val="1"/>
        <c:smooth val="0"/>
        <c:axId val="41863808"/>
        <c:axId val="41865984"/>
      </c:lineChart>
      <c:catAx>
        <c:axId val="41863808"/>
        <c:scaling>
          <c:orientation val="minMax"/>
        </c:scaling>
        <c:delete val="0"/>
        <c:axPos val="b"/>
        <c:title>
          <c:tx>
            <c:rich>
              <a:bodyPr/>
              <a:lstStyle/>
              <a:p>
                <a:pPr>
                  <a:defRPr/>
                </a:pPr>
                <a:r>
                  <a:rPr lang="ja-JP" altLang="en-US"/>
                  <a:t>完全読み手数</a:t>
                </a:r>
              </a:p>
            </c:rich>
          </c:tx>
          <c:layout/>
          <c:overlay val="0"/>
        </c:title>
        <c:majorTickMark val="out"/>
        <c:minorTickMark val="none"/>
        <c:tickLblPos val="nextTo"/>
        <c:crossAx val="41865984"/>
        <c:crosses val="autoZero"/>
        <c:auto val="1"/>
        <c:lblAlgn val="ctr"/>
        <c:lblOffset val="100"/>
        <c:noMultiLvlLbl val="0"/>
      </c:catAx>
      <c:valAx>
        <c:axId val="41865984"/>
        <c:scaling>
          <c:orientation val="minMax"/>
          <c:max val="100"/>
        </c:scaling>
        <c:delete val="0"/>
        <c:axPos val="l"/>
        <c:majorGridlines/>
        <c:title>
          <c:tx>
            <c:rich>
              <a:bodyPr rot="-5400000" vert="horz"/>
              <a:lstStyle/>
              <a:p>
                <a:pPr>
                  <a:defRPr/>
                </a:pPr>
                <a:r>
                  <a:rPr lang="ja-JP" altLang="en-US"/>
                  <a:t>モンテカルロ法</a:t>
                </a:r>
                <a:r>
                  <a:rPr lang="en-US" altLang="ja-JP"/>
                  <a:t>(10000)</a:t>
                </a:r>
                <a:r>
                  <a:rPr lang="ja-JP" altLang="en-US"/>
                  <a:t>勝率</a:t>
                </a:r>
                <a:r>
                  <a:rPr lang="en-US" altLang="ja-JP"/>
                  <a:t>[%]</a:t>
                </a:r>
                <a:endParaRPr lang="ja-JP" altLang="en-US"/>
              </a:p>
            </c:rich>
          </c:tx>
          <c:layout/>
          <c:overlay val="0"/>
        </c:title>
        <c:numFmt formatCode="General" sourceLinked="1"/>
        <c:majorTickMark val="out"/>
        <c:minorTickMark val="none"/>
        <c:tickLblPos val="nextTo"/>
        <c:crossAx val="41863808"/>
        <c:crosses val="autoZero"/>
        <c:crossBetween val="between"/>
      </c:valAx>
    </c:plotArea>
    <c:legend>
      <c:legendPos val="r"/>
      <c:layout>
        <c:manualLayout>
          <c:xMode val="edge"/>
          <c:yMode val="edge"/>
          <c:x val="0.73847773005642259"/>
          <c:y val="0.14329071489826151"/>
          <c:w val="0.22584864565515245"/>
          <c:h val="0.12858960629921257"/>
        </c:manualLayout>
      </c:layout>
      <c:overlay val="0"/>
    </c:legend>
    <c:plotVisOnly val="1"/>
    <c:dispBlanksAs val="gap"/>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altLang="ja-JP" sz="1400"/>
              <a:t>UCB1(50000)</a:t>
            </a:r>
            <a:r>
              <a:rPr lang="en-US" altLang="ja-JP" sz="1400" baseline="0"/>
              <a:t> </a:t>
            </a:r>
            <a:r>
              <a:rPr lang="en-US" altLang="ja-JP" sz="1400"/>
              <a:t>VS </a:t>
            </a:r>
            <a:r>
              <a:rPr lang="ja-JP" altLang="en-US" sz="1400"/>
              <a:t>完全読み</a:t>
            </a:r>
          </a:p>
        </c:rich>
      </c:tx>
      <c:layout>
        <c:manualLayout>
          <c:xMode val="edge"/>
          <c:yMode val="edge"/>
          <c:x val="0.27830455259026687"/>
          <c:y val="3.6303630363036306E-2"/>
        </c:manualLayout>
      </c:layout>
      <c:overlay val="1"/>
    </c:title>
    <c:autoTitleDeleted val="0"/>
    <c:plotArea>
      <c:layout>
        <c:manualLayout>
          <c:layoutTarget val="inner"/>
          <c:xMode val="edge"/>
          <c:yMode val="edge"/>
          <c:x val="0.11090701574391114"/>
          <c:y val="3.6641979158545807E-2"/>
          <c:w val="0.85769581000177264"/>
          <c:h val="0.80807203555001172"/>
        </c:manualLayout>
      </c:layout>
      <c:lineChart>
        <c:grouping val="standard"/>
        <c:varyColors val="0"/>
        <c:ser>
          <c:idx val="0"/>
          <c:order val="0"/>
          <c:tx>
            <c:strRef>
              <c:f>[中間発表用解析.xlsx]集計!$C$19</c:f>
              <c:strCache>
                <c:ptCount val="1"/>
                <c:pt idx="0">
                  <c:v>先手時</c:v>
                </c:pt>
              </c:strCache>
            </c:strRef>
          </c:tx>
          <c:cat>
            <c:strRef>
              <c:f>[中間発表用解析.xlsx]集計!$B$20:$B$29</c:f>
              <c:strCache>
                <c:ptCount val="10"/>
                <c:pt idx="0">
                  <c:v>a01</c:v>
                </c:pt>
                <c:pt idx="1">
                  <c:v>a02</c:v>
                </c:pt>
                <c:pt idx="2">
                  <c:v>a03</c:v>
                </c:pt>
                <c:pt idx="3">
                  <c:v>a04</c:v>
                </c:pt>
                <c:pt idx="4">
                  <c:v>a05</c:v>
                </c:pt>
                <c:pt idx="5">
                  <c:v>a06</c:v>
                </c:pt>
                <c:pt idx="6">
                  <c:v>a07</c:v>
                </c:pt>
                <c:pt idx="7">
                  <c:v>a08</c:v>
                </c:pt>
                <c:pt idx="8">
                  <c:v>a09</c:v>
                </c:pt>
                <c:pt idx="9">
                  <c:v>a10</c:v>
                </c:pt>
              </c:strCache>
            </c:strRef>
          </c:cat>
          <c:val>
            <c:numRef>
              <c:f>[中間発表用解析.xlsx]集計!$C$20:$C$29</c:f>
              <c:numCache>
                <c:formatCode>General</c:formatCode>
                <c:ptCount val="10"/>
                <c:pt idx="0">
                  <c:v>79</c:v>
                </c:pt>
                <c:pt idx="1">
                  <c:v>73.5</c:v>
                </c:pt>
                <c:pt idx="2">
                  <c:v>61.5</c:v>
                </c:pt>
                <c:pt idx="3">
                  <c:v>65.5</c:v>
                </c:pt>
                <c:pt idx="4">
                  <c:v>66.5</c:v>
                </c:pt>
                <c:pt idx="5">
                  <c:v>63</c:v>
                </c:pt>
                <c:pt idx="6">
                  <c:v>59</c:v>
                </c:pt>
                <c:pt idx="7">
                  <c:v>55</c:v>
                </c:pt>
                <c:pt idx="8">
                  <c:v>53</c:v>
                </c:pt>
                <c:pt idx="9">
                  <c:v>48.5</c:v>
                </c:pt>
              </c:numCache>
            </c:numRef>
          </c:val>
          <c:smooth val="0"/>
        </c:ser>
        <c:ser>
          <c:idx val="1"/>
          <c:order val="1"/>
          <c:tx>
            <c:strRef>
              <c:f>[中間発表用解析.xlsx]集計!$D$19</c:f>
              <c:strCache>
                <c:ptCount val="1"/>
                <c:pt idx="0">
                  <c:v>後手時</c:v>
                </c:pt>
              </c:strCache>
            </c:strRef>
          </c:tx>
          <c:cat>
            <c:strRef>
              <c:f>[中間発表用解析.xlsx]集計!$B$20:$B$29</c:f>
              <c:strCache>
                <c:ptCount val="10"/>
                <c:pt idx="0">
                  <c:v>a01</c:v>
                </c:pt>
                <c:pt idx="1">
                  <c:v>a02</c:v>
                </c:pt>
                <c:pt idx="2">
                  <c:v>a03</c:v>
                </c:pt>
                <c:pt idx="3">
                  <c:v>a04</c:v>
                </c:pt>
                <c:pt idx="4">
                  <c:v>a05</c:v>
                </c:pt>
                <c:pt idx="5">
                  <c:v>a06</c:v>
                </c:pt>
                <c:pt idx="6">
                  <c:v>a07</c:v>
                </c:pt>
                <c:pt idx="7">
                  <c:v>a08</c:v>
                </c:pt>
                <c:pt idx="8">
                  <c:v>a09</c:v>
                </c:pt>
                <c:pt idx="9">
                  <c:v>a10</c:v>
                </c:pt>
              </c:strCache>
            </c:strRef>
          </c:cat>
          <c:val>
            <c:numRef>
              <c:f>[中間発表用解析.xlsx]集計!$D$20:$D$29</c:f>
              <c:numCache>
                <c:formatCode>General</c:formatCode>
                <c:ptCount val="10"/>
                <c:pt idx="0">
                  <c:v>79</c:v>
                </c:pt>
                <c:pt idx="1">
                  <c:v>63.5</c:v>
                </c:pt>
                <c:pt idx="2">
                  <c:v>56</c:v>
                </c:pt>
                <c:pt idx="3">
                  <c:v>49</c:v>
                </c:pt>
                <c:pt idx="4">
                  <c:v>49.5</c:v>
                </c:pt>
                <c:pt idx="5">
                  <c:v>42.5</c:v>
                </c:pt>
                <c:pt idx="6">
                  <c:v>41</c:v>
                </c:pt>
                <c:pt idx="7">
                  <c:v>34</c:v>
                </c:pt>
                <c:pt idx="8">
                  <c:v>42.5</c:v>
                </c:pt>
                <c:pt idx="9">
                  <c:v>38.5</c:v>
                </c:pt>
              </c:numCache>
            </c:numRef>
          </c:val>
          <c:smooth val="0"/>
        </c:ser>
        <c:dLbls>
          <c:showLegendKey val="0"/>
          <c:showVal val="0"/>
          <c:showCatName val="0"/>
          <c:showSerName val="0"/>
          <c:showPercent val="0"/>
          <c:showBubbleSize val="0"/>
        </c:dLbls>
        <c:marker val="1"/>
        <c:smooth val="0"/>
        <c:axId val="41899904"/>
        <c:axId val="41906176"/>
      </c:lineChart>
      <c:catAx>
        <c:axId val="41899904"/>
        <c:scaling>
          <c:orientation val="minMax"/>
        </c:scaling>
        <c:delete val="0"/>
        <c:axPos val="b"/>
        <c:title>
          <c:tx>
            <c:rich>
              <a:bodyPr/>
              <a:lstStyle/>
              <a:p>
                <a:pPr>
                  <a:defRPr/>
                </a:pPr>
                <a:r>
                  <a:rPr lang="ja-JP" altLang="en-US"/>
                  <a:t>完全読み手数</a:t>
                </a:r>
              </a:p>
            </c:rich>
          </c:tx>
          <c:layout/>
          <c:overlay val="0"/>
        </c:title>
        <c:majorTickMark val="out"/>
        <c:minorTickMark val="none"/>
        <c:tickLblPos val="nextTo"/>
        <c:crossAx val="41906176"/>
        <c:crosses val="autoZero"/>
        <c:auto val="1"/>
        <c:lblAlgn val="ctr"/>
        <c:lblOffset val="100"/>
        <c:noMultiLvlLbl val="0"/>
      </c:catAx>
      <c:valAx>
        <c:axId val="41906176"/>
        <c:scaling>
          <c:orientation val="minMax"/>
          <c:max val="100"/>
        </c:scaling>
        <c:delete val="0"/>
        <c:axPos val="l"/>
        <c:majorGridlines/>
        <c:title>
          <c:tx>
            <c:rich>
              <a:bodyPr rot="-5400000" vert="horz"/>
              <a:lstStyle/>
              <a:p>
                <a:pPr>
                  <a:defRPr/>
                </a:pPr>
                <a:r>
                  <a:rPr lang="en-US" altLang="ja-JP"/>
                  <a:t>UCB1(50000)</a:t>
                </a:r>
                <a:r>
                  <a:rPr lang="ja-JP" altLang="ja-JP" sz="1000" b="1" i="0" u="none" strike="noStrike" baseline="0"/>
                  <a:t>勝率</a:t>
                </a:r>
                <a:r>
                  <a:rPr lang="en-US" altLang="ja-JP" sz="1000" b="1" i="0" u="none" strike="noStrike" baseline="0"/>
                  <a:t>[%]</a:t>
                </a:r>
                <a:endParaRPr lang="ja-JP" altLang="en-US"/>
              </a:p>
            </c:rich>
          </c:tx>
          <c:layout/>
          <c:overlay val="0"/>
        </c:title>
        <c:numFmt formatCode="General" sourceLinked="1"/>
        <c:majorTickMark val="out"/>
        <c:minorTickMark val="none"/>
        <c:tickLblPos val="nextTo"/>
        <c:crossAx val="41899904"/>
        <c:crosses val="autoZero"/>
        <c:crossBetween val="between"/>
      </c:valAx>
    </c:plotArea>
    <c:legend>
      <c:legendPos val="r"/>
      <c:layout>
        <c:manualLayout>
          <c:xMode val="edge"/>
          <c:yMode val="edge"/>
          <c:x val="0.7385850805849159"/>
          <c:y val="0.14329071489826156"/>
          <c:w val="0.21759411789494651"/>
          <c:h val="0.11935916426288298"/>
        </c:manualLayout>
      </c:layout>
      <c:overlay val="0"/>
    </c:legend>
    <c:plotVisOnly val="1"/>
    <c:dispBlanksAs val="gap"/>
    <c:showDLblsOverMax val="0"/>
  </c:chart>
  <c:spPr>
    <a:solidFill>
      <a:schemeClr val="bg1"/>
    </a:solidFill>
  </c:sp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altLang="ja-JP" sz="1400"/>
              <a:t>UCB1</a:t>
            </a:r>
            <a:r>
              <a:rPr lang="ja-JP" altLang="en-US" sz="1400"/>
              <a:t> </a:t>
            </a:r>
            <a:r>
              <a:rPr lang="en-US" altLang="ja-JP" sz="1400"/>
              <a:t>VS</a:t>
            </a:r>
            <a:r>
              <a:rPr lang="en-US" altLang="ja-JP" sz="1400" baseline="0"/>
              <a:t> 10</a:t>
            </a:r>
            <a:r>
              <a:rPr lang="ja-JP" altLang="en-US" sz="1400" baseline="0"/>
              <a:t>手読み</a:t>
            </a:r>
            <a:endParaRPr lang="ja-JP" altLang="en-US" sz="1400"/>
          </a:p>
        </c:rich>
      </c:tx>
      <c:layout>
        <c:manualLayout>
          <c:xMode val="edge"/>
          <c:yMode val="edge"/>
          <c:x val="0.39678686867840041"/>
          <c:y val="3.6035941189802544E-2"/>
        </c:manualLayout>
      </c:layout>
      <c:overlay val="1"/>
    </c:title>
    <c:autoTitleDeleted val="0"/>
    <c:plotArea>
      <c:layout>
        <c:manualLayout>
          <c:layoutTarget val="inner"/>
          <c:xMode val="edge"/>
          <c:yMode val="edge"/>
          <c:x val="0.10635425428920596"/>
          <c:y val="4.4454533273430914E-2"/>
          <c:w val="0.81346070674686932"/>
          <c:h val="0.81119450158820261"/>
        </c:manualLayout>
      </c:layout>
      <c:scatterChart>
        <c:scatterStyle val="lineMarker"/>
        <c:varyColors val="0"/>
        <c:ser>
          <c:idx val="0"/>
          <c:order val="0"/>
          <c:tx>
            <c:strRef>
              <c:f>[中間発表用解析.xlsx]集計!$C$46</c:f>
              <c:strCache>
                <c:ptCount val="1"/>
                <c:pt idx="0">
                  <c:v>先手時</c:v>
                </c:pt>
              </c:strCache>
            </c:strRef>
          </c:tx>
          <c:xVal>
            <c:numRef>
              <c:f>[中間発表用解析.xlsx]集計!$B$47:$B$55</c:f>
              <c:numCache>
                <c:formatCode>General</c:formatCode>
                <c:ptCount val="9"/>
                <c:pt idx="0">
                  <c:v>2000</c:v>
                </c:pt>
                <c:pt idx="1">
                  <c:v>5000</c:v>
                </c:pt>
                <c:pt idx="2">
                  <c:v>10000</c:v>
                </c:pt>
                <c:pt idx="3">
                  <c:v>20000</c:v>
                </c:pt>
                <c:pt idx="4">
                  <c:v>50000</c:v>
                </c:pt>
                <c:pt idx="5">
                  <c:v>100000</c:v>
                </c:pt>
                <c:pt idx="6">
                  <c:v>200000</c:v>
                </c:pt>
                <c:pt idx="7">
                  <c:v>500000</c:v>
                </c:pt>
                <c:pt idx="8">
                  <c:v>900000</c:v>
                </c:pt>
              </c:numCache>
            </c:numRef>
          </c:xVal>
          <c:yVal>
            <c:numRef>
              <c:f>[中間発表用解析.xlsx]集計!$C$47:$C$55</c:f>
              <c:numCache>
                <c:formatCode>General</c:formatCode>
                <c:ptCount val="9"/>
                <c:pt idx="0">
                  <c:v>45.1</c:v>
                </c:pt>
                <c:pt idx="1">
                  <c:v>49.2</c:v>
                </c:pt>
                <c:pt idx="2">
                  <c:v>49.7</c:v>
                </c:pt>
                <c:pt idx="3">
                  <c:v>50.6</c:v>
                </c:pt>
                <c:pt idx="4">
                  <c:v>51.3</c:v>
                </c:pt>
                <c:pt idx="5">
                  <c:v>53.4</c:v>
                </c:pt>
                <c:pt idx="6">
                  <c:v>48</c:v>
                </c:pt>
                <c:pt idx="7">
                  <c:v>52</c:v>
                </c:pt>
                <c:pt idx="8">
                  <c:v>51.8</c:v>
                </c:pt>
              </c:numCache>
            </c:numRef>
          </c:yVal>
          <c:smooth val="0"/>
        </c:ser>
        <c:ser>
          <c:idx val="1"/>
          <c:order val="1"/>
          <c:tx>
            <c:strRef>
              <c:f>[中間発表用解析.xlsx]集計!$D$46</c:f>
              <c:strCache>
                <c:ptCount val="1"/>
                <c:pt idx="0">
                  <c:v>後手時</c:v>
                </c:pt>
              </c:strCache>
            </c:strRef>
          </c:tx>
          <c:xVal>
            <c:numRef>
              <c:f>[中間発表用解析.xlsx]集計!$B$47:$B$55</c:f>
              <c:numCache>
                <c:formatCode>General</c:formatCode>
                <c:ptCount val="9"/>
                <c:pt idx="0">
                  <c:v>2000</c:v>
                </c:pt>
                <c:pt idx="1">
                  <c:v>5000</c:v>
                </c:pt>
                <c:pt idx="2">
                  <c:v>10000</c:v>
                </c:pt>
                <c:pt idx="3">
                  <c:v>20000</c:v>
                </c:pt>
                <c:pt idx="4">
                  <c:v>50000</c:v>
                </c:pt>
                <c:pt idx="5">
                  <c:v>100000</c:v>
                </c:pt>
                <c:pt idx="6">
                  <c:v>200000</c:v>
                </c:pt>
                <c:pt idx="7">
                  <c:v>500000</c:v>
                </c:pt>
                <c:pt idx="8">
                  <c:v>900000</c:v>
                </c:pt>
              </c:numCache>
            </c:numRef>
          </c:xVal>
          <c:yVal>
            <c:numRef>
              <c:f>[中間発表用解析.xlsx]集計!$D$47:$D$55</c:f>
              <c:numCache>
                <c:formatCode>General</c:formatCode>
                <c:ptCount val="9"/>
                <c:pt idx="0">
                  <c:v>33.5</c:v>
                </c:pt>
                <c:pt idx="1">
                  <c:v>34.799999999999997</c:v>
                </c:pt>
                <c:pt idx="2">
                  <c:v>36.700000000000003</c:v>
                </c:pt>
                <c:pt idx="3">
                  <c:v>33.9</c:v>
                </c:pt>
                <c:pt idx="4">
                  <c:v>34.4</c:v>
                </c:pt>
                <c:pt idx="5">
                  <c:v>36</c:v>
                </c:pt>
                <c:pt idx="6">
                  <c:v>36.9</c:v>
                </c:pt>
                <c:pt idx="7">
                  <c:v>36.1</c:v>
                </c:pt>
                <c:pt idx="8">
                  <c:v>36.700000000000003</c:v>
                </c:pt>
              </c:numCache>
            </c:numRef>
          </c:yVal>
          <c:smooth val="0"/>
        </c:ser>
        <c:dLbls>
          <c:showLegendKey val="0"/>
          <c:showVal val="0"/>
          <c:showCatName val="0"/>
          <c:showSerName val="0"/>
          <c:showPercent val="0"/>
          <c:showBubbleSize val="0"/>
        </c:dLbls>
        <c:axId val="107665664"/>
        <c:axId val="107954560"/>
      </c:scatterChart>
      <c:valAx>
        <c:axId val="107665664"/>
        <c:scaling>
          <c:logBase val="10"/>
          <c:orientation val="minMax"/>
          <c:max val="1000000"/>
          <c:min val="1000"/>
        </c:scaling>
        <c:delete val="0"/>
        <c:axPos val="b"/>
        <c:minorGridlines/>
        <c:title>
          <c:tx>
            <c:rich>
              <a:bodyPr/>
              <a:lstStyle/>
              <a:p>
                <a:pPr>
                  <a:defRPr/>
                </a:pPr>
                <a:r>
                  <a:rPr lang="en-US" altLang="ja-JP"/>
                  <a:t>UCB1</a:t>
                </a:r>
                <a:r>
                  <a:rPr lang="ja-JP" altLang="en-US"/>
                  <a:t>試行回数</a:t>
                </a:r>
              </a:p>
            </c:rich>
          </c:tx>
          <c:overlay val="0"/>
        </c:title>
        <c:numFmt formatCode="General" sourceLinked="1"/>
        <c:majorTickMark val="none"/>
        <c:minorTickMark val="none"/>
        <c:tickLblPos val="nextTo"/>
        <c:crossAx val="107954560"/>
        <c:crosses val="autoZero"/>
        <c:crossBetween val="midCat"/>
      </c:valAx>
      <c:valAx>
        <c:axId val="107954560"/>
        <c:scaling>
          <c:orientation val="minMax"/>
          <c:max val="100"/>
        </c:scaling>
        <c:delete val="0"/>
        <c:axPos val="l"/>
        <c:majorGridlines/>
        <c:title>
          <c:tx>
            <c:rich>
              <a:bodyPr rot="-5400000" vert="horz"/>
              <a:lstStyle/>
              <a:p>
                <a:pPr>
                  <a:defRPr/>
                </a:pPr>
                <a:r>
                  <a:rPr lang="en-US" altLang="ja-JP"/>
                  <a:t>UCB</a:t>
                </a:r>
                <a:r>
                  <a:rPr lang="en-US" altLang="ja-JP" i="0"/>
                  <a:t>1</a:t>
                </a:r>
                <a:r>
                  <a:rPr lang="ja-JP" altLang="ja-JP" sz="1000" b="1" i="0" u="none" strike="noStrike" baseline="0"/>
                  <a:t>勝率</a:t>
                </a:r>
                <a:r>
                  <a:rPr lang="en-US" altLang="ja-JP" sz="1000" b="1" i="0" u="none" strike="noStrike" baseline="0"/>
                  <a:t>[%]</a:t>
                </a:r>
                <a:endParaRPr lang="ja-JP" altLang="en-US" i="0"/>
              </a:p>
            </c:rich>
          </c:tx>
          <c:overlay val="0"/>
        </c:title>
        <c:numFmt formatCode="General" sourceLinked="1"/>
        <c:majorTickMark val="out"/>
        <c:minorTickMark val="none"/>
        <c:tickLblPos val="nextTo"/>
        <c:crossAx val="107665664"/>
        <c:crosses val="autoZero"/>
        <c:crossBetween val="midCat"/>
      </c:valAx>
    </c:plotArea>
    <c:legend>
      <c:legendPos val="r"/>
      <c:layout>
        <c:manualLayout>
          <c:xMode val="edge"/>
          <c:yMode val="edge"/>
          <c:x val="0.65960879343997925"/>
          <c:y val="0.22324011726946391"/>
          <c:w val="0.21447840120938944"/>
          <c:h val="0.13432061939332787"/>
        </c:manualLayout>
      </c:layout>
      <c:overlay val="0"/>
    </c:legend>
    <c:plotVisOnly val="1"/>
    <c:dispBlanksAs val="gap"/>
    <c:showDLblsOverMax val="0"/>
  </c:chart>
  <c:spPr>
    <a:solidFill>
      <a:schemeClr val="bg1"/>
    </a:solidFill>
  </c:sp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altLang="ja-JP" sz="1400"/>
              <a:t>UCB1_TUNED</a:t>
            </a:r>
            <a:r>
              <a:rPr lang="en-US" altLang="ja-JP" sz="1400" baseline="0"/>
              <a:t> VS 6</a:t>
            </a:r>
            <a:r>
              <a:rPr lang="ja-JP" altLang="en-US" sz="1400" baseline="0"/>
              <a:t>手読み</a:t>
            </a:r>
            <a:endParaRPr lang="ja-JP" altLang="en-US" sz="1400"/>
          </a:p>
        </c:rich>
      </c:tx>
      <c:layout>
        <c:manualLayout>
          <c:xMode val="edge"/>
          <c:yMode val="edge"/>
          <c:x val="0.23690814980671665"/>
          <c:y val="0"/>
        </c:manualLayout>
      </c:layout>
      <c:overlay val="1"/>
    </c:title>
    <c:autoTitleDeleted val="0"/>
    <c:plotArea>
      <c:layout>
        <c:manualLayout>
          <c:layoutTarget val="inner"/>
          <c:xMode val="edge"/>
          <c:yMode val="edge"/>
          <c:x val="0.11826416248147167"/>
          <c:y val="0.11809998367864051"/>
          <c:w val="0.8133588195803505"/>
          <c:h val="0.72425345940102226"/>
        </c:manualLayout>
      </c:layout>
      <c:scatterChart>
        <c:scatterStyle val="lineMarker"/>
        <c:varyColors val="0"/>
        <c:ser>
          <c:idx val="0"/>
          <c:order val="0"/>
          <c:tx>
            <c:strRef>
              <c:f>'[中間発表用解析-2.xlsx]集計'!$C$32</c:f>
              <c:strCache>
                <c:ptCount val="1"/>
                <c:pt idx="0">
                  <c:v>先手時</c:v>
                </c:pt>
              </c:strCache>
            </c:strRef>
          </c:tx>
          <c:xVal>
            <c:numRef>
              <c:f>'[中間発表用解析-2.xlsx]集計'!$B$33:$B$42</c:f>
              <c:numCache>
                <c:formatCode>General</c:formatCode>
                <c:ptCount val="10"/>
                <c:pt idx="0">
                  <c:v>50</c:v>
                </c:pt>
                <c:pt idx="1">
                  <c:v>100</c:v>
                </c:pt>
                <c:pt idx="2">
                  <c:v>200</c:v>
                </c:pt>
                <c:pt idx="3">
                  <c:v>500</c:v>
                </c:pt>
                <c:pt idx="4">
                  <c:v>1000</c:v>
                </c:pt>
                <c:pt idx="5">
                  <c:v>2000</c:v>
                </c:pt>
                <c:pt idx="6">
                  <c:v>5000</c:v>
                </c:pt>
                <c:pt idx="7">
                  <c:v>10000</c:v>
                </c:pt>
                <c:pt idx="8">
                  <c:v>20000</c:v>
                </c:pt>
                <c:pt idx="9">
                  <c:v>50000</c:v>
                </c:pt>
              </c:numCache>
            </c:numRef>
          </c:xVal>
          <c:yVal>
            <c:numRef>
              <c:f>'[中間発表用解析-2.xlsx]集計'!$C$33:$C$42</c:f>
              <c:numCache>
                <c:formatCode>General</c:formatCode>
                <c:ptCount val="10"/>
                <c:pt idx="0">
                  <c:v>23.1</c:v>
                </c:pt>
                <c:pt idx="1">
                  <c:v>32.200000000000003</c:v>
                </c:pt>
                <c:pt idx="2">
                  <c:v>43.9</c:v>
                </c:pt>
                <c:pt idx="3">
                  <c:v>53</c:v>
                </c:pt>
                <c:pt idx="4">
                  <c:v>59.6</c:v>
                </c:pt>
                <c:pt idx="5">
                  <c:v>64.599999999999994</c:v>
                </c:pt>
                <c:pt idx="6">
                  <c:v>61</c:v>
                </c:pt>
                <c:pt idx="7">
                  <c:v>62.9</c:v>
                </c:pt>
                <c:pt idx="8">
                  <c:v>65.2</c:v>
                </c:pt>
                <c:pt idx="9">
                  <c:v>63</c:v>
                </c:pt>
              </c:numCache>
            </c:numRef>
          </c:yVal>
          <c:smooth val="0"/>
        </c:ser>
        <c:ser>
          <c:idx val="1"/>
          <c:order val="1"/>
          <c:tx>
            <c:strRef>
              <c:f>'[中間発表用解析-2.xlsx]集計'!$D$32</c:f>
              <c:strCache>
                <c:ptCount val="1"/>
                <c:pt idx="0">
                  <c:v>後手時</c:v>
                </c:pt>
              </c:strCache>
            </c:strRef>
          </c:tx>
          <c:xVal>
            <c:numRef>
              <c:f>'[中間発表用解析-2.xlsx]集計'!$B$33:$B$42</c:f>
              <c:numCache>
                <c:formatCode>General</c:formatCode>
                <c:ptCount val="10"/>
                <c:pt idx="0">
                  <c:v>50</c:v>
                </c:pt>
                <c:pt idx="1">
                  <c:v>100</c:v>
                </c:pt>
                <c:pt idx="2">
                  <c:v>200</c:v>
                </c:pt>
                <c:pt idx="3">
                  <c:v>500</c:v>
                </c:pt>
                <c:pt idx="4">
                  <c:v>1000</c:v>
                </c:pt>
                <c:pt idx="5">
                  <c:v>2000</c:v>
                </c:pt>
                <c:pt idx="6">
                  <c:v>5000</c:v>
                </c:pt>
                <c:pt idx="7">
                  <c:v>10000</c:v>
                </c:pt>
                <c:pt idx="8">
                  <c:v>20000</c:v>
                </c:pt>
                <c:pt idx="9">
                  <c:v>50000</c:v>
                </c:pt>
              </c:numCache>
            </c:numRef>
          </c:xVal>
          <c:yVal>
            <c:numRef>
              <c:f>'[中間発表用解析-2.xlsx]集計'!$D$33:$D$42</c:f>
              <c:numCache>
                <c:formatCode>General</c:formatCode>
                <c:ptCount val="10"/>
                <c:pt idx="0">
                  <c:v>11.3</c:v>
                </c:pt>
                <c:pt idx="1">
                  <c:v>22.4</c:v>
                </c:pt>
                <c:pt idx="2">
                  <c:v>24.2</c:v>
                </c:pt>
                <c:pt idx="3">
                  <c:v>33.200000000000003</c:v>
                </c:pt>
                <c:pt idx="4">
                  <c:v>36.5</c:v>
                </c:pt>
                <c:pt idx="5">
                  <c:v>41</c:v>
                </c:pt>
                <c:pt idx="6">
                  <c:v>41.9</c:v>
                </c:pt>
                <c:pt idx="7">
                  <c:v>39.700000000000003</c:v>
                </c:pt>
                <c:pt idx="8">
                  <c:v>39.700000000000003</c:v>
                </c:pt>
                <c:pt idx="9">
                  <c:v>43</c:v>
                </c:pt>
              </c:numCache>
            </c:numRef>
          </c:yVal>
          <c:smooth val="0"/>
        </c:ser>
        <c:dLbls>
          <c:showLegendKey val="0"/>
          <c:showVal val="0"/>
          <c:showCatName val="0"/>
          <c:showSerName val="0"/>
          <c:showPercent val="0"/>
          <c:showBubbleSize val="0"/>
        </c:dLbls>
        <c:axId val="41984768"/>
        <c:axId val="41986688"/>
      </c:scatterChart>
      <c:valAx>
        <c:axId val="41984768"/>
        <c:scaling>
          <c:logBase val="10"/>
          <c:orientation val="minMax"/>
          <c:min val="10"/>
        </c:scaling>
        <c:delete val="0"/>
        <c:axPos val="b"/>
        <c:majorGridlines/>
        <c:minorGridlines/>
        <c:title>
          <c:tx>
            <c:rich>
              <a:bodyPr/>
              <a:lstStyle/>
              <a:p>
                <a:pPr>
                  <a:defRPr/>
                </a:pPr>
                <a:r>
                  <a:rPr lang="en-US" altLang="ja-JP"/>
                  <a:t>UCB1_TUNED</a:t>
                </a:r>
                <a:r>
                  <a:rPr lang="ja-JP" altLang="en-US"/>
                  <a:t>試行回数</a:t>
                </a:r>
              </a:p>
            </c:rich>
          </c:tx>
          <c:overlay val="0"/>
        </c:title>
        <c:numFmt formatCode="General" sourceLinked="1"/>
        <c:majorTickMark val="out"/>
        <c:minorTickMark val="none"/>
        <c:tickLblPos val="nextTo"/>
        <c:crossAx val="41986688"/>
        <c:crosses val="autoZero"/>
        <c:crossBetween val="midCat"/>
      </c:valAx>
      <c:valAx>
        <c:axId val="41986688"/>
        <c:scaling>
          <c:orientation val="minMax"/>
          <c:max val="100"/>
        </c:scaling>
        <c:delete val="0"/>
        <c:axPos val="l"/>
        <c:majorGridlines/>
        <c:title>
          <c:tx>
            <c:rich>
              <a:bodyPr rot="-5400000" vert="horz"/>
              <a:lstStyle/>
              <a:p>
                <a:pPr>
                  <a:defRPr/>
                </a:pPr>
                <a:r>
                  <a:rPr lang="en-US" altLang="ja-JP"/>
                  <a:t>UCB1_TUNED</a:t>
                </a:r>
                <a:r>
                  <a:rPr lang="ja-JP" altLang="en-US"/>
                  <a:t>勝率</a:t>
                </a:r>
                <a:r>
                  <a:rPr lang="en-US" altLang="ja-JP"/>
                  <a:t>[%]</a:t>
                </a:r>
                <a:endParaRPr lang="ja-JP" altLang="en-US"/>
              </a:p>
            </c:rich>
          </c:tx>
          <c:overlay val="0"/>
        </c:title>
        <c:numFmt formatCode="General" sourceLinked="1"/>
        <c:majorTickMark val="out"/>
        <c:minorTickMark val="none"/>
        <c:tickLblPos val="nextTo"/>
        <c:crossAx val="41984768"/>
        <c:crosses val="autoZero"/>
        <c:crossBetween val="midCat"/>
      </c:valAx>
    </c:plotArea>
    <c:legend>
      <c:legendPos val="r"/>
      <c:layout>
        <c:manualLayout>
          <c:xMode val="edge"/>
          <c:yMode val="edge"/>
          <c:x val="0.64630568113514453"/>
          <c:y val="0.11798201741699134"/>
          <c:w val="0.21490442182587499"/>
          <c:h val="0.16743438320210047"/>
        </c:manualLayout>
      </c:layout>
      <c:overlay val="0"/>
    </c:legend>
    <c:plotVisOnly val="1"/>
    <c:dispBlanksAs val="gap"/>
    <c:showDLblsOverMax val="0"/>
  </c:chart>
  <c:spPr>
    <a:solidFill>
      <a:schemeClr val="bg1"/>
    </a:solidFill>
  </c:sp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altLang="ja-JP" sz="1400"/>
              <a:t>UCB1_TUNED VS 10</a:t>
            </a:r>
            <a:r>
              <a:rPr lang="ja-JP" altLang="en-US" sz="1400"/>
              <a:t>手読み</a:t>
            </a:r>
          </a:p>
        </c:rich>
      </c:tx>
      <c:layout>
        <c:manualLayout>
          <c:xMode val="edge"/>
          <c:yMode val="edge"/>
          <c:x val="0.22277006750071121"/>
          <c:y val="5.0994001579609469E-3"/>
        </c:manualLayout>
      </c:layout>
      <c:overlay val="1"/>
    </c:title>
    <c:autoTitleDeleted val="0"/>
    <c:plotArea>
      <c:layout>
        <c:manualLayout>
          <c:layoutTarget val="inner"/>
          <c:xMode val="edge"/>
          <c:yMode val="edge"/>
          <c:x val="0.12018062450849579"/>
          <c:y val="0.11769295106302417"/>
          <c:w val="0.81084451081381126"/>
          <c:h val="0.70151243390354268"/>
        </c:manualLayout>
      </c:layout>
      <c:scatterChart>
        <c:scatterStyle val="lineMarker"/>
        <c:varyColors val="0"/>
        <c:ser>
          <c:idx val="0"/>
          <c:order val="0"/>
          <c:tx>
            <c:strRef>
              <c:f>'[中間発表用解析-2.xlsx]集計'!$C$46</c:f>
              <c:strCache>
                <c:ptCount val="1"/>
                <c:pt idx="0">
                  <c:v>先手時</c:v>
                </c:pt>
              </c:strCache>
            </c:strRef>
          </c:tx>
          <c:xVal>
            <c:numRef>
              <c:f>'[中間発表用解析-2.xlsx]集計'!$B$47:$B$56</c:f>
              <c:numCache>
                <c:formatCode>General</c:formatCode>
                <c:ptCount val="10"/>
                <c:pt idx="0">
                  <c:v>50</c:v>
                </c:pt>
                <c:pt idx="1">
                  <c:v>100</c:v>
                </c:pt>
                <c:pt idx="2">
                  <c:v>200</c:v>
                </c:pt>
                <c:pt idx="3">
                  <c:v>500</c:v>
                </c:pt>
                <c:pt idx="4">
                  <c:v>1000</c:v>
                </c:pt>
                <c:pt idx="5">
                  <c:v>2000</c:v>
                </c:pt>
                <c:pt idx="6">
                  <c:v>5000</c:v>
                </c:pt>
                <c:pt idx="7">
                  <c:v>10000</c:v>
                </c:pt>
                <c:pt idx="8">
                  <c:v>20000</c:v>
                </c:pt>
                <c:pt idx="9">
                  <c:v>50000</c:v>
                </c:pt>
              </c:numCache>
            </c:numRef>
          </c:xVal>
          <c:yVal>
            <c:numRef>
              <c:f>'[中間発表用解析-2.xlsx]集計'!$C$47:$C$56</c:f>
              <c:numCache>
                <c:formatCode>General</c:formatCode>
                <c:ptCount val="10"/>
                <c:pt idx="0">
                  <c:v>13.6</c:v>
                </c:pt>
                <c:pt idx="1">
                  <c:v>20.100000000000001</c:v>
                </c:pt>
                <c:pt idx="2">
                  <c:v>30.6</c:v>
                </c:pt>
                <c:pt idx="3">
                  <c:v>40.4</c:v>
                </c:pt>
                <c:pt idx="4">
                  <c:v>41.6</c:v>
                </c:pt>
                <c:pt idx="5">
                  <c:v>49</c:v>
                </c:pt>
                <c:pt idx="6">
                  <c:v>49.4</c:v>
                </c:pt>
                <c:pt idx="7">
                  <c:v>49.5</c:v>
                </c:pt>
                <c:pt idx="8">
                  <c:v>52.8</c:v>
                </c:pt>
                <c:pt idx="9">
                  <c:v>49.9</c:v>
                </c:pt>
              </c:numCache>
            </c:numRef>
          </c:yVal>
          <c:smooth val="0"/>
        </c:ser>
        <c:ser>
          <c:idx val="1"/>
          <c:order val="1"/>
          <c:tx>
            <c:strRef>
              <c:f>'[中間発表用解析-2.xlsx]集計'!$D$46</c:f>
              <c:strCache>
                <c:ptCount val="1"/>
                <c:pt idx="0">
                  <c:v>後手時</c:v>
                </c:pt>
              </c:strCache>
            </c:strRef>
          </c:tx>
          <c:xVal>
            <c:numRef>
              <c:f>'[中間発表用解析-2.xlsx]集計'!$B$47:$B$56</c:f>
              <c:numCache>
                <c:formatCode>General</c:formatCode>
                <c:ptCount val="10"/>
                <c:pt idx="0">
                  <c:v>50</c:v>
                </c:pt>
                <c:pt idx="1">
                  <c:v>100</c:v>
                </c:pt>
                <c:pt idx="2">
                  <c:v>200</c:v>
                </c:pt>
                <c:pt idx="3">
                  <c:v>500</c:v>
                </c:pt>
                <c:pt idx="4">
                  <c:v>1000</c:v>
                </c:pt>
                <c:pt idx="5">
                  <c:v>2000</c:v>
                </c:pt>
                <c:pt idx="6">
                  <c:v>5000</c:v>
                </c:pt>
                <c:pt idx="7">
                  <c:v>10000</c:v>
                </c:pt>
                <c:pt idx="8">
                  <c:v>20000</c:v>
                </c:pt>
                <c:pt idx="9">
                  <c:v>50000</c:v>
                </c:pt>
              </c:numCache>
            </c:numRef>
          </c:xVal>
          <c:yVal>
            <c:numRef>
              <c:f>'[中間発表用解析-2.xlsx]集計'!$D$47:$D$56</c:f>
              <c:numCache>
                <c:formatCode>General</c:formatCode>
                <c:ptCount val="10"/>
                <c:pt idx="0">
                  <c:v>7.8</c:v>
                </c:pt>
                <c:pt idx="1">
                  <c:v>13.3</c:v>
                </c:pt>
                <c:pt idx="2">
                  <c:v>20</c:v>
                </c:pt>
                <c:pt idx="3">
                  <c:v>27.9</c:v>
                </c:pt>
                <c:pt idx="4">
                  <c:v>32.4</c:v>
                </c:pt>
                <c:pt idx="5">
                  <c:v>33.1</c:v>
                </c:pt>
                <c:pt idx="6">
                  <c:v>35.4</c:v>
                </c:pt>
                <c:pt idx="7">
                  <c:v>32.9</c:v>
                </c:pt>
                <c:pt idx="8">
                  <c:v>32.9</c:v>
                </c:pt>
                <c:pt idx="9">
                  <c:v>34.9</c:v>
                </c:pt>
              </c:numCache>
            </c:numRef>
          </c:yVal>
          <c:smooth val="0"/>
        </c:ser>
        <c:dLbls>
          <c:showLegendKey val="0"/>
          <c:showVal val="0"/>
          <c:showCatName val="0"/>
          <c:showSerName val="0"/>
          <c:showPercent val="0"/>
          <c:showBubbleSize val="0"/>
        </c:dLbls>
        <c:axId val="42008576"/>
        <c:axId val="42010496"/>
      </c:scatterChart>
      <c:valAx>
        <c:axId val="42008576"/>
        <c:scaling>
          <c:logBase val="10"/>
          <c:orientation val="minMax"/>
          <c:min val="10"/>
        </c:scaling>
        <c:delete val="0"/>
        <c:axPos val="b"/>
        <c:majorGridlines/>
        <c:minorGridlines/>
        <c:title>
          <c:tx>
            <c:rich>
              <a:bodyPr/>
              <a:lstStyle/>
              <a:p>
                <a:pPr>
                  <a:defRPr/>
                </a:pPr>
                <a:r>
                  <a:rPr lang="en-US" altLang="ja-JP"/>
                  <a:t>UCB1_TUNED</a:t>
                </a:r>
                <a:r>
                  <a:rPr lang="ja-JP" altLang="en-US"/>
                  <a:t>試行回数</a:t>
                </a:r>
              </a:p>
            </c:rich>
          </c:tx>
          <c:overlay val="0"/>
        </c:title>
        <c:numFmt formatCode="General" sourceLinked="1"/>
        <c:majorTickMark val="out"/>
        <c:minorTickMark val="none"/>
        <c:tickLblPos val="nextTo"/>
        <c:crossAx val="42010496"/>
        <c:crosses val="autoZero"/>
        <c:crossBetween val="midCat"/>
      </c:valAx>
      <c:valAx>
        <c:axId val="42010496"/>
        <c:scaling>
          <c:orientation val="minMax"/>
          <c:max val="100"/>
        </c:scaling>
        <c:delete val="0"/>
        <c:axPos val="l"/>
        <c:majorGridlines/>
        <c:title>
          <c:tx>
            <c:rich>
              <a:bodyPr rot="-5400000" vert="horz"/>
              <a:lstStyle/>
              <a:p>
                <a:pPr>
                  <a:defRPr/>
                </a:pPr>
                <a:r>
                  <a:rPr lang="en-US" altLang="ja-JP"/>
                  <a:t>UCB1_TUNED</a:t>
                </a:r>
                <a:r>
                  <a:rPr lang="ja-JP" altLang="en-US"/>
                  <a:t>勝率</a:t>
                </a:r>
                <a:r>
                  <a:rPr lang="en-US" altLang="ja-JP"/>
                  <a:t>[%]</a:t>
                </a:r>
                <a:endParaRPr lang="ja-JP" altLang="en-US"/>
              </a:p>
            </c:rich>
          </c:tx>
          <c:overlay val="0"/>
        </c:title>
        <c:numFmt formatCode="General" sourceLinked="1"/>
        <c:majorTickMark val="out"/>
        <c:minorTickMark val="none"/>
        <c:tickLblPos val="nextTo"/>
        <c:crossAx val="42008576"/>
        <c:crosses val="autoZero"/>
        <c:crossBetween val="midCat"/>
      </c:valAx>
    </c:plotArea>
    <c:legend>
      <c:legendPos val="r"/>
      <c:layout>
        <c:manualLayout>
          <c:xMode val="edge"/>
          <c:yMode val="edge"/>
          <c:x val="0.63831539412771587"/>
          <c:y val="0.11810732751680493"/>
          <c:w val="0.22140870258211534"/>
          <c:h val="0.16743438320210058"/>
        </c:manualLayout>
      </c:layout>
      <c:overlay val="0"/>
    </c:legend>
    <c:plotVisOnly val="1"/>
    <c:dispBlanksAs val="gap"/>
    <c:showDLblsOverMax val="0"/>
  </c:chart>
  <c:spPr>
    <a:solidFill>
      <a:schemeClr val="bg1"/>
    </a:solidFill>
  </c:sp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altLang="ja-JP" sz="1400"/>
              <a:t>UCB1 VS 10</a:t>
            </a:r>
            <a:r>
              <a:rPr lang="ja-JP" altLang="en-US" sz="1400"/>
              <a:t>手読み</a:t>
            </a:r>
          </a:p>
        </c:rich>
      </c:tx>
      <c:layout>
        <c:manualLayout>
          <c:xMode val="edge"/>
          <c:yMode val="edge"/>
          <c:x val="0.30371882382750637"/>
          <c:y val="0"/>
        </c:manualLayout>
      </c:layout>
      <c:overlay val="1"/>
    </c:title>
    <c:autoTitleDeleted val="0"/>
    <c:plotArea>
      <c:layout>
        <c:manualLayout>
          <c:layoutTarget val="inner"/>
          <c:xMode val="edge"/>
          <c:yMode val="edge"/>
          <c:x val="0.13051618547681576"/>
          <c:y val="0.10909320799401569"/>
          <c:w val="0.80780337082982212"/>
          <c:h val="0.7101120694615638"/>
        </c:manualLayout>
      </c:layout>
      <c:scatterChart>
        <c:scatterStyle val="lineMarker"/>
        <c:varyColors val="0"/>
        <c:ser>
          <c:idx val="0"/>
          <c:order val="0"/>
          <c:tx>
            <c:strRef>
              <c:f>'[中間発表用解析-2.xlsx]集計'!$C$60</c:f>
              <c:strCache>
                <c:ptCount val="1"/>
                <c:pt idx="0">
                  <c:v>先手時</c:v>
                </c:pt>
              </c:strCache>
            </c:strRef>
          </c:tx>
          <c:xVal>
            <c:numRef>
              <c:f>'[中間発表用解析-2.xlsx]集計'!$B$61:$B$70</c:f>
              <c:numCache>
                <c:formatCode>General</c:formatCode>
                <c:ptCount val="10"/>
                <c:pt idx="0">
                  <c:v>50</c:v>
                </c:pt>
                <c:pt idx="1">
                  <c:v>100</c:v>
                </c:pt>
                <c:pt idx="2">
                  <c:v>200</c:v>
                </c:pt>
                <c:pt idx="3">
                  <c:v>500</c:v>
                </c:pt>
                <c:pt idx="4">
                  <c:v>1000</c:v>
                </c:pt>
                <c:pt idx="5">
                  <c:v>2000</c:v>
                </c:pt>
                <c:pt idx="6">
                  <c:v>5000</c:v>
                </c:pt>
                <c:pt idx="7">
                  <c:v>10000</c:v>
                </c:pt>
                <c:pt idx="8">
                  <c:v>20000</c:v>
                </c:pt>
                <c:pt idx="9">
                  <c:v>50000</c:v>
                </c:pt>
              </c:numCache>
            </c:numRef>
          </c:xVal>
          <c:yVal>
            <c:numRef>
              <c:f>'[中間発表用解析-2.xlsx]集計'!$C$61:$C$70</c:f>
              <c:numCache>
                <c:formatCode>General</c:formatCode>
                <c:ptCount val="10"/>
                <c:pt idx="0">
                  <c:v>11</c:v>
                </c:pt>
                <c:pt idx="1">
                  <c:v>16.8</c:v>
                </c:pt>
                <c:pt idx="2">
                  <c:v>26</c:v>
                </c:pt>
                <c:pt idx="3">
                  <c:v>37.5</c:v>
                </c:pt>
                <c:pt idx="4">
                  <c:v>44.7</c:v>
                </c:pt>
                <c:pt idx="5">
                  <c:v>49.8</c:v>
                </c:pt>
                <c:pt idx="6">
                  <c:v>49.7</c:v>
                </c:pt>
                <c:pt idx="7">
                  <c:v>52.1</c:v>
                </c:pt>
                <c:pt idx="8">
                  <c:v>53.3</c:v>
                </c:pt>
                <c:pt idx="9">
                  <c:v>51.6</c:v>
                </c:pt>
              </c:numCache>
            </c:numRef>
          </c:yVal>
          <c:smooth val="0"/>
        </c:ser>
        <c:ser>
          <c:idx val="1"/>
          <c:order val="1"/>
          <c:tx>
            <c:strRef>
              <c:f>'[中間発表用解析-2.xlsx]集計'!$D$60</c:f>
              <c:strCache>
                <c:ptCount val="1"/>
                <c:pt idx="0">
                  <c:v>後手時</c:v>
                </c:pt>
              </c:strCache>
            </c:strRef>
          </c:tx>
          <c:xVal>
            <c:numRef>
              <c:f>'[中間発表用解析-2.xlsx]集計'!$B$61:$B$70</c:f>
              <c:numCache>
                <c:formatCode>General</c:formatCode>
                <c:ptCount val="10"/>
                <c:pt idx="0">
                  <c:v>50</c:v>
                </c:pt>
                <c:pt idx="1">
                  <c:v>100</c:v>
                </c:pt>
                <c:pt idx="2">
                  <c:v>200</c:v>
                </c:pt>
                <c:pt idx="3">
                  <c:v>500</c:v>
                </c:pt>
                <c:pt idx="4">
                  <c:v>1000</c:v>
                </c:pt>
                <c:pt idx="5">
                  <c:v>2000</c:v>
                </c:pt>
                <c:pt idx="6">
                  <c:v>5000</c:v>
                </c:pt>
                <c:pt idx="7">
                  <c:v>10000</c:v>
                </c:pt>
                <c:pt idx="8">
                  <c:v>20000</c:v>
                </c:pt>
                <c:pt idx="9">
                  <c:v>50000</c:v>
                </c:pt>
              </c:numCache>
            </c:numRef>
          </c:xVal>
          <c:yVal>
            <c:numRef>
              <c:f>'[中間発表用解析-2.xlsx]集計'!$D$61:$D$70</c:f>
              <c:numCache>
                <c:formatCode>General</c:formatCode>
                <c:ptCount val="10"/>
                <c:pt idx="0">
                  <c:v>6.7</c:v>
                </c:pt>
                <c:pt idx="1">
                  <c:v>12.4</c:v>
                </c:pt>
                <c:pt idx="2">
                  <c:v>16.8</c:v>
                </c:pt>
                <c:pt idx="3">
                  <c:v>25.9</c:v>
                </c:pt>
                <c:pt idx="4">
                  <c:v>26.6</c:v>
                </c:pt>
                <c:pt idx="5">
                  <c:v>33.200000000000003</c:v>
                </c:pt>
                <c:pt idx="6">
                  <c:v>33.799999999999997</c:v>
                </c:pt>
                <c:pt idx="7">
                  <c:v>36</c:v>
                </c:pt>
                <c:pt idx="8">
                  <c:v>36</c:v>
                </c:pt>
                <c:pt idx="9">
                  <c:v>35.6</c:v>
                </c:pt>
              </c:numCache>
            </c:numRef>
          </c:yVal>
          <c:smooth val="0"/>
        </c:ser>
        <c:dLbls>
          <c:showLegendKey val="0"/>
          <c:showVal val="0"/>
          <c:showCatName val="0"/>
          <c:showSerName val="0"/>
          <c:showPercent val="0"/>
          <c:showBubbleSize val="0"/>
        </c:dLbls>
        <c:axId val="42040320"/>
        <c:axId val="42046592"/>
      </c:scatterChart>
      <c:valAx>
        <c:axId val="42040320"/>
        <c:scaling>
          <c:logBase val="10"/>
          <c:orientation val="minMax"/>
          <c:min val="10"/>
        </c:scaling>
        <c:delete val="0"/>
        <c:axPos val="b"/>
        <c:majorGridlines/>
        <c:minorGridlines/>
        <c:title>
          <c:tx>
            <c:rich>
              <a:bodyPr/>
              <a:lstStyle/>
              <a:p>
                <a:pPr>
                  <a:defRPr/>
                </a:pPr>
                <a:r>
                  <a:rPr lang="en-US" altLang="ja-JP"/>
                  <a:t>UCB1</a:t>
                </a:r>
                <a:r>
                  <a:rPr lang="ja-JP" altLang="en-US"/>
                  <a:t>試行回数</a:t>
                </a:r>
              </a:p>
            </c:rich>
          </c:tx>
          <c:overlay val="0"/>
        </c:title>
        <c:numFmt formatCode="General" sourceLinked="1"/>
        <c:majorTickMark val="out"/>
        <c:minorTickMark val="none"/>
        <c:tickLblPos val="nextTo"/>
        <c:crossAx val="42046592"/>
        <c:crosses val="autoZero"/>
        <c:crossBetween val="midCat"/>
      </c:valAx>
      <c:valAx>
        <c:axId val="42046592"/>
        <c:scaling>
          <c:orientation val="minMax"/>
          <c:max val="100"/>
        </c:scaling>
        <c:delete val="0"/>
        <c:axPos val="l"/>
        <c:majorGridlines/>
        <c:title>
          <c:tx>
            <c:rich>
              <a:bodyPr rot="-5400000" vert="horz"/>
              <a:lstStyle/>
              <a:p>
                <a:pPr>
                  <a:defRPr/>
                </a:pPr>
                <a:r>
                  <a:rPr lang="en-US" altLang="ja-JP"/>
                  <a:t>UCB1</a:t>
                </a:r>
                <a:r>
                  <a:rPr lang="ja-JP" altLang="en-US"/>
                  <a:t>勝率</a:t>
                </a:r>
                <a:r>
                  <a:rPr lang="en-US" altLang="ja-JP"/>
                  <a:t>[%]</a:t>
                </a:r>
                <a:endParaRPr lang="ja-JP" altLang="en-US"/>
              </a:p>
            </c:rich>
          </c:tx>
          <c:overlay val="0"/>
        </c:title>
        <c:numFmt formatCode="General" sourceLinked="1"/>
        <c:majorTickMark val="out"/>
        <c:minorTickMark val="none"/>
        <c:tickLblPos val="nextTo"/>
        <c:crossAx val="42040320"/>
        <c:crosses val="autoZero"/>
        <c:crossBetween val="midCat"/>
      </c:valAx>
    </c:plotArea>
    <c:legend>
      <c:legendPos val="r"/>
      <c:layout>
        <c:manualLayout>
          <c:xMode val="edge"/>
          <c:yMode val="edge"/>
          <c:x val="0.58614125995463029"/>
          <c:y val="0.16254387532291326"/>
          <c:w val="0.26772040428473992"/>
          <c:h val="0.16262678037656308"/>
        </c:manualLayout>
      </c:layout>
      <c:overlay val="0"/>
    </c:legend>
    <c:plotVisOnly val="1"/>
    <c:dispBlanksAs val="gap"/>
    <c:showDLblsOverMax val="0"/>
  </c:chart>
  <c:spPr>
    <a:solidFill>
      <a:schemeClr val="bg1"/>
    </a:solidFill>
  </c:sp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altLang="ja-JP" sz="1400"/>
              <a:t>UCB1_TUNED VS 10</a:t>
            </a:r>
            <a:r>
              <a:rPr lang="ja-JP" altLang="en-US" sz="1400"/>
              <a:t>手読み</a:t>
            </a:r>
          </a:p>
        </c:rich>
      </c:tx>
      <c:layout>
        <c:manualLayout>
          <c:xMode val="edge"/>
          <c:yMode val="edge"/>
          <c:x val="0.20127056589671855"/>
          <c:y val="5.0925925925925923E-2"/>
        </c:manualLayout>
      </c:layout>
      <c:overlay val="1"/>
    </c:title>
    <c:autoTitleDeleted val="0"/>
    <c:plotArea>
      <c:layout>
        <c:manualLayout>
          <c:layoutTarget val="inner"/>
          <c:xMode val="edge"/>
          <c:yMode val="edge"/>
          <c:x val="0.13051618547681546"/>
          <c:y val="5.1400554097404488E-2"/>
          <c:w val="0.8078033683289586"/>
          <c:h val="0.76780475357247069"/>
        </c:manualLayout>
      </c:layout>
      <c:scatterChart>
        <c:scatterStyle val="lineMarker"/>
        <c:varyColors val="0"/>
        <c:ser>
          <c:idx val="0"/>
          <c:order val="0"/>
          <c:tx>
            <c:strRef>
              <c:f>'[中間発表用解析-2.xlsx]集計'!$C$46</c:f>
              <c:strCache>
                <c:ptCount val="1"/>
                <c:pt idx="0">
                  <c:v>先手時</c:v>
                </c:pt>
              </c:strCache>
            </c:strRef>
          </c:tx>
          <c:xVal>
            <c:numRef>
              <c:f>'[中間発表用解析-2.xlsx]集計'!$B$47:$B$56</c:f>
              <c:numCache>
                <c:formatCode>General</c:formatCode>
                <c:ptCount val="10"/>
                <c:pt idx="0">
                  <c:v>50</c:v>
                </c:pt>
                <c:pt idx="1">
                  <c:v>100</c:v>
                </c:pt>
                <c:pt idx="2">
                  <c:v>200</c:v>
                </c:pt>
                <c:pt idx="3">
                  <c:v>500</c:v>
                </c:pt>
                <c:pt idx="4">
                  <c:v>1000</c:v>
                </c:pt>
                <c:pt idx="5">
                  <c:v>2000</c:v>
                </c:pt>
                <c:pt idx="6">
                  <c:v>5000</c:v>
                </c:pt>
                <c:pt idx="7">
                  <c:v>10000</c:v>
                </c:pt>
                <c:pt idx="8">
                  <c:v>20000</c:v>
                </c:pt>
                <c:pt idx="9">
                  <c:v>50000</c:v>
                </c:pt>
              </c:numCache>
            </c:numRef>
          </c:xVal>
          <c:yVal>
            <c:numRef>
              <c:f>'[中間発表用解析-2.xlsx]集計'!$C$47:$C$56</c:f>
              <c:numCache>
                <c:formatCode>General</c:formatCode>
                <c:ptCount val="10"/>
                <c:pt idx="0">
                  <c:v>13.6</c:v>
                </c:pt>
                <c:pt idx="1">
                  <c:v>20.100000000000001</c:v>
                </c:pt>
                <c:pt idx="2">
                  <c:v>30.6</c:v>
                </c:pt>
                <c:pt idx="3">
                  <c:v>40.4</c:v>
                </c:pt>
                <c:pt idx="4">
                  <c:v>41.6</c:v>
                </c:pt>
                <c:pt idx="5">
                  <c:v>49</c:v>
                </c:pt>
                <c:pt idx="6">
                  <c:v>49.4</c:v>
                </c:pt>
                <c:pt idx="7">
                  <c:v>49.5</c:v>
                </c:pt>
                <c:pt idx="8">
                  <c:v>52.8</c:v>
                </c:pt>
                <c:pt idx="9">
                  <c:v>49.9</c:v>
                </c:pt>
              </c:numCache>
            </c:numRef>
          </c:yVal>
          <c:smooth val="0"/>
        </c:ser>
        <c:ser>
          <c:idx val="1"/>
          <c:order val="1"/>
          <c:tx>
            <c:strRef>
              <c:f>'[中間発表用解析-2.xlsx]集計'!$D$46</c:f>
              <c:strCache>
                <c:ptCount val="1"/>
                <c:pt idx="0">
                  <c:v>後手時</c:v>
                </c:pt>
              </c:strCache>
            </c:strRef>
          </c:tx>
          <c:xVal>
            <c:numRef>
              <c:f>'[中間発表用解析-2.xlsx]集計'!$B$47:$B$56</c:f>
              <c:numCache>
                <c:formatCode>General</c:formatCode>
                <c:ptCount val="10"/>
                <c:pt idx="0">
                  <c:v>50</c:v>
                </c:pt>
                <c:pt idx="1">
                  <c:v>100</c:v>
                </c:pt>
                <c:pt idx="2">
                  <c:v>200</c:v>
                </c:pt>
                <c:pt idx="3">
                  <c:v>500</c:v>
                </c:pt>
                <c:pt idx="4">
                  <c:v>1000</c:v>
                </c:pt>
                <c:pt idx="5">
                  <c:v>2000</c:v>
                </c:pt>
                <c:pt idx="6">
                  <c:v>5000</c:v>
                </c:pt>
                <c:pt idx="7">
                  <c:v>10000</c:v>
                </c:pt>
                <c:pt idx="8">
                  <c:v>20000</c:v>
                </c:pt>
                <c:pt idx="9">
                  <c:v>50000</c:v>
                </c:pt>
              </c:numCache>
            </c:numRef>
          </c:xVal>
          <c:yVal>
            <c:numRef>
              <c:f>'[中間発表用解析-2.xlsx]集計'!$D$47:$D$56</c:f>
              <c:numCache>
                <c:formatCode>General</c:formatCode>
                <c:ptCount val="10"/>
                <c:pt idx="0">
                  <c:v>7.8</c:v>
                </c:pt>
                <c:pt idx="1">
                  <c:v>13.3</c:v>
                </c:pt>
                <c:pt idx="2">
                  <c:v>20</c:v>
                </c:pt>
                <c:pt idx="3">
                  <c:v>27.9</c:v>
                </c:pt>
                <c:pt idx="4">
                  <c:v>32.4</c:v>
                </c:pt>
                <c:pt idx="5">
                  <c:v>33.1</c:v>
                </c:pt>
                <c:pt idx="6">
                  <c:v>35.4</c:v>
                </c:pt>
                <c:pt idx="7">
                  <c:v>32.9</c:v>
                </c:pt>
                <c:pt idx="8">
                  <c:v>32.9</c:v>
                </c:pt>
                <c:pt idx="9">
                  <c:v>34.9</c:v>
                </c:pt>
              </c:numCache>
            </c:numRef>
          </c:yVal>
          <c:smooth val="0"/>
        </c:ser>
        <c:dLbls>
          <c:showLegendKey val="0"/>
          <c:showVal val="0"/>
          <c:showCatName val="0"/>
          <c:showSerName val="0"/>
          <c:showPercent val="0"/>
          <c:showBubbleSize val="0"/>
        </c:dLbls>
        <c:axId val="42260736"/>
        <c:axId val="42262912"/>
      </c:scatterChart>
      <c:valAx>
        <c:axId val="42260736"/>
        <c:scaling>
          <c:logBase val="10"/>
          <c:orientation val="minMax"/>
          <c:min val="10"/>
        </c:scaling>
        <c:delete val="0"/>
        <c:axPos val="b"/>
        <c:majorGridlines/>
        <c:minorGridlines/>
        <c:title>
          <c:tx>
            <c:rich>
              <a:bodyPr/>
              <a:lstStyle/>
              <a:p>
                <a:pPr>
                  <a:defRPr/>
                </a:pPr>
                <a:r>
                  <a:rPr lang="en-US" altLang="ja-JP"/>
                  <a:t>UCB1_TUNED</a:t>
                </a:r>
                <a:r>
                  <a:rPr lang="ja-JP" altLang="en-US"/>
                  <a:t>試行回数</a:t>
                </a:r>
              </a:p>
            </c:rich>
          </c:tx>
          <c:overlay val="0"/>
        </c:title>
        <c:numFmt formatCode="General" sourceLinked="1"/>
        <c:majorTickMark val="out"/>
        <c:minorTickMark val="none"/>
        <c:tickLblPos val="nextTo"/>
        <c:crossAx val="42262912"/>
        <c:crosses val="autoZero"/>
        <c:crossBetween val="midCat"/>
      </c:valAx>
      <c:valAx>
        <c:axId val="42262912"/>
        <c:scaling>
          <c:orientation val="minMax"/>
          <c:max val="100"/>
        </c:scaling>
        <c:delete val="0"/>
        <c:axPos val="l"/>
        <c:majorGridlines/>
        <c:title>
          <c:tx>
            <c:rich>
              <a:bodyPr rot="-5400000" vert="horz"/>
              <a:lstStyle/>
              <a:p>
                <a:pPr>
                  <a:defRPr/>
                </a:pPr>
                <a:r>
                  <a:rPr lang="en-US" altLang="ja-JP"/>
                  <a:t>UCB1_TUNED</a:t>
                </a:r>
                <a:r>
                  <a:rPr lang="ja-JP" altLang="en-US"/>
                  <a:t>勝率</a:t>
                </a:r>
                <a:r>
                  <a:rPr lang="en-US" altLang="ja-JP"/>
                  <a:t>[%]</a:t>
                </a:r>
                <a:endParaRPr lang="ja-JP" altLang="en-US"/>
              </a:p>
            </c:rich>
          </c:tx>
          <c:overlay val="0"/>
        </c:title>
        <c:numFmt formatCode="General" sourceLinked="1"/>
        <c:majorTickMark val="out"/>
        <c:minorTickMark val="none"/>
        <c:tickLblPos val="nextTo"/>
        <c:crossAx val="42260736"/>
        <c:crosses val="autoZero"/>
        <c:crossBetween val="midCat"/>
      </c:valAx>
    </c:plotArea>
    <c:legend>
      <c:legendPos val="r"/>
      <c:layout>
        <c:manualLayout>
          <c:xMode val="edge"/>
          <c:yMode val="edge"/>
          <c:x val="0.5166666666666665"/>
          <c:y val="0.13850503062117267"/>
          <c:w val="0.24362772823221662"/>
          <c:h val="0.1674343832021003"/>
        </c:manualLayout>
      </c:layout>
      <c:overlay val="0"/>
    </c:legend>
    <c:plotVisOnly val="1"/>
    <c:dispBlanksAs val="gap"/>
    <c:showDLblsOverMax val="0"/>
  </c:chart>
  <c:spPr>
    <a:solidFill>
      <a:schemeClr val="bg1"/>
    </a:solidFill>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ja-JP" altLang="en-US" sz="1400"/>
              <a:t>得点差と報酬の関係</a:t>
            </a:r>
          </a:p>
        </c:rich>
      </c:tx>
      <c:layout>
        <c:manualLayout>
          <c:xMode val="edge"/>
          <c:yMode val="edge"/>
          <c:x val="0.32797154919529603"/>
          <c:y val="3.8535645472061704E-3"/>
        </c:manualLayout>
      </c:layout>
      <c:overlay val="1"/>
    </c:title>
    <c:autoTitleDeleted val="0"/>
    <c:plotArea>
      <c:layout>
        <c:manualLayout>
          <c:layoutTarget val="inner"/>
          <c:xMode val="edge"/>
          <c:yMode val="edge"/>
          <c:x val="6.2411184403166668E-2"/>
          <c:y val="0.11931394413848559"/>
          <c:w val="0.8957991407260707"/>
          <c:h val="0.7358132690061141"/>
        </c:manualLayout>
      </c:layout>
      <c:scatterChart>
        <c:scatterStyle val="smoothMarker"/>
        <c:varyColors val="0"/>
        <c:ser>
          <c:idx val="2"/>
          <c:order val="0"/>
          <c:tx>
            <c:v>定数=1</c:v>
          </c:tx>
          <c:spPr>
            <a:ln w="19050"/>
          </c:spPr>
          <c:marker>
            <c:symbol val="none"/>
          </c:marker>
          <c:xVal>
            <c:numRef>
              <c:f>'[mattix得点分布.xlsx]Sheet2 (2)'!$B$9:$B$323</c:f>
              <c:numCache>
                <c:formatCode>General</c:formatCode>
                <c:ptCount val="315"/>
                <c:pt idx="0">
                  <c:v>-157</c:v>
                </c:pt>
                <c:pt idx="1">
                  <c:v>-156</c:v>
                </c:pt>
                <c:pt idx="2">
                  <c:v>-155</c:v>
                </c:pt>
                <c:pt idx="3">
                  <c:v>-154</c:v>
                </c:pt>
                <c:pt idx="4">
                  <c:v>-153</c:v>
                </c:pt>
                <c:pt idx="5">
                  <c:v>-152</c:v>
                </c:pt>
                <c:pt idx="6">
                  <c:v>-151</c:v>
                </c:pt>
                <c:pt idx="7">
                  <c:v>-150</c:v>
                </c:pt>
                <c:pt idx="8">
                  <c:v>-149</c:v>
                </c:pt>
                <c:pt idx="9">
                  <c:v>-148</c:v>
                </c:pt>
                <c:pt idx="10">
                  <c:v>-147</c:v>
                </c:pt>
                <c:pt idx="11">
                  <c:v>-146</c:v>
                </c:pt>
                <c:pt idx="12">
                  <c:v>-145</c:v>
                </c:pt>
                <c:pt idx="13">
                  <c:v>-144</c:v>
                </c:pt>
                <c:pt idx="14">
                  <c:v>-143</c:v>
                </c:pt>
                <c:pt idx="15">
                  <c:v>-142</c:v>
                </c:pt>
                <c:pt idx="16">
                  <c:v>-141</c:v>
                </c:pt>
                <c:pt idx="17">
                  <c:v>-140</c:v>
                </c:pt>
                <c:pt idx="18">
                  <c:v>-139</c:v>
                </c:pt>
                <c:pt idx="19">
                  <c:v>-138</c:v>
                </c:pt>
                <c:pt idx="20">
                  <c:v>-137</c:v>
                </c:pt>
                <c:pt idx="21">
                  <c:v>-136</c:v>
                </c:pt>
                <c:pt idx="22">
                  <c:v>-135</c:v>
                </c:pt>
                <c:pt idx="23">
                  <c:v>-134</c:v>
                </c:pt>
                <c:pt idx="24">
                  <c:v>-133</c:v>
                </c:pt>
                <c:pt idx="25">
                  <c:v>-132</c:v>
                </c:pt>
                <c:pt idx="26">
                  <c:v>-131</c:v>
                </c:pt>
                <c:pt idx="27">
                  <c:v>-130</c:v>
                </c:pt>
                <c:pt idx="28">
                  <c:v>-129</c:v>
                </c:pt>
                <c:pt idx="29">
                  <c:v>-128</c:v>
                </c:pt>
                <c:pt idx="30">
                  <c:v>-127</c:v>
                </c:pt>
                <c:pt idx="31">
                  <c:v>-126</c:v>
                </c:pt>
                <c:pt idx="32">
                  <c:v>-125</c:v>
                </c:pt>
                <c:pt idx="33">
                  <c:v>-124</c:v>
                </c:pt>
                <c:pt idx="34">
                  <c:v>-123</c:v>
                </c:pt>
                <c:pt idx="35">
                  <c:v>-122</c:v>
                </c:pt>
                <c:pt idx="36">
                  <c:v>-121</c:v>
                </c:pt>
                <c:pt idx="37">
                  <c:v>-120</c:v>
                </c:pt>
                <c:pt idx="38">
                  <c:v>-119</c:v>
                </c:pt>
                <c:pt idx="39">
                  <c:v>-118</c:v>
                </c:pt>
                <c:pt idx="40">
                  <c:v>-117</c:v>
                </c:pt>
                <c:pt idx="41">
                  <c:v>-116</c:v>
                </c:pt>
                <c:pt idx="42">
                  <c:v>-115</c:v>
                </c:pt>
                <c:pt idx="43">
                  <c:v>-114</c:v>
                </c:pt>
                <c:pt idx="44">
                  <c:v>-113</c:v>
                </c:pt>
                <c:pt idx="45">
                  <c:v>-112</c:v>
                </c:pt>
                <c:pt idx="46">
                  <c:v>-111</c:v>
                </c:pt>
                <c:pt idx="47">
                  <c:v>-110</c:v>
                </c:pt>
                <c:pt idx="48">
                  <c:v>-109</c:v>
                </c:pt>
                <c:pt idx="49">
                  <c:v>-108</c:v>
                </c:pt>
                <c:pt idx="50">
                  <c:v>-107</c:v>
                </c:pt>
                <c:pt idx="51">
                  <c:v>-106</c:v>
                </c:pt>
                <c:pt idx="52">
                  <c:v>-105</c:v>
                </c:pt>
                <c:pt idx="53">
                  <c:v>-104</c:v>
                </c:pt>
                <c:pt idx="54">
                  <c:v>-103</c:v>
                </c:pt>
                <c:pt idx="55">
                  <c:v>-102</c:v>
                </c:pt>
                <c:pt idx="56">
                  <c:v>-101</c:v>
                </c:pt>
                <c:pt idx="57">
                  <c:v>-100</c:v>
                </c:pt>
                <c:pt idx="58">
                  <c:v>-99</c:v>
                </c:pt>
                <c:pt idx="59">
                  <c:v>-98</c:v>
                </c:pt>
                <c:pt idx="60">
                  <c:v>-97</c:v>
                </c:pt>
                <c:pt idx="61">
                  <c:v>-96</c:v>
                </c:pt>
                <c:pt idx="62">
                  <c:v>-95</c:v>
                </c:pt>
                <c:pt idx="63">
                  <c:v>-94</c:v>
                </c:pt>
                <c:pt idx="64">
                  <c:v>-93</c:v>
                </c:pt>
                <c:pt idx="65">
                  <c:v>-92</c:v>
                </c:pt>
                <c:pt idx="66">
                  <c:v>-91</c:v>
                </c:pt>
                <c:pt idx="67">
                  <c:v>-90</c:v>
                </c:pt>
                <c:pt idx="68">
                  <c:v>-89</c:v>
                </c:pt>
                <c:pt idx="69">
                  <c:v>-88</c:v>
                </c:pt>
                <c:pt idx="70">
                  <c:v>-87</c:v>
                </c:pt>
                <c:pt idx="71">
                  <c:v>-86</c:v>
                </c:pt>
                <c:pt idx="72">
                  <c:v>-85</c:v>
                </c:pt>
                <c:pt idx="73">
                  <c:v>-84</c:v>
                </c:pt>
                <c:pt idx="74">
                  <c:v>-83</c:v>
                </c:pt>
                <c:pt idx="75">
                  <c:v>-82</c:v>
                </c:pt>
                <c:pt idx="76">
                  <c:v>-81</c:v>
                </c:pt>
                <c:pt idx="77">
                  <c:v>-80</c:v>
                </c:pt>
                <c:pt idx="78">
                  <c:v>-79</c:v>
                </c:pt>
                <c:pt idx="79">
                  <c:v>-78</c:v>
                </c:pt>
                <c:pt idx="80">
                  <c:v>-77</c:v>
                </c:pt>
                <c:pt idx="81">
                  <c:v>-76</c:v>
                </c:pt>
                <c:pt idx="82">
                  <c:v>-75</c:v>
                </c:pt>
                <c:pt idx="83">
                  <c:v>-74</c:v>
                </c:pt>
                <c:pt idx="84">
                  <c:v>-73</c:v>
                </c:pt>
                <c:pt idx="85">
                  <c:v>-72</c:v>
                </c:pt>
                <c:pt idx="86">
                  <c:v>-71</c:v>
                </c:pt>
                <c:pt idx="87">
                  <c:v>-70</c:v>
                </c:pt>
                <c:pt idx="88">
                  <c:v>-69</c:v>
                </c:pt>
                <c:pt idx="89">
                  <c:v>-68</c:v>
                </c:pt>
                <c:pt idx="90">
                  <c:v>-67</c:v>
                </c:pt>
                <c:pt idx="91">
                  <c:v>-66</c:v>
                </c:pt>
                <c:pt idx="92">
                  <c:v>-65</c:v>
                </c:pt>
                <c:pt idx="93">
                  <c:v>-64</c:v>
                </c:pt>
                <c:pt idx="94">
                  <c:v>-63</c:v>
                </c:pt>
                <c:pt idx="95">
                  <c:v>-62</c:v>
                </c:pt>
                <c:pt idx="96">
                  <c:v>-61</c:v>
                </c:pt>
                <c:pt idx="97">
                  <c:v>-60</c:v>
                </c:pt>
                <c:pt idx="98">
                  <c:v>-59</c:v>
                </c:pt>
                <c:pt idx="99">
                  <c:v>-58</c:v>
                </c:pt>
                <c:pt idx="100">
                  <c:v>-57</c:v>
                </c:pt>
                <c:pt idx="101">
                  <c:v>-56</c:v>
                </c:pt>
                <c:pt idx="102">
                  <c:v>-55</c:v>
                </c:pt>
                <c:pt idx="103">
                  <c:v>-54</c:v>
                </c:pt>
                <c:pt idx="104">
                  <c:v>-53</c:v>
                </c:pt>
                <c:pt idx="105">
                  <c:v>-52</c:v>
                </c:pt>
                <c:pt idx="106">
                  <c:v>-51</c:v>
                </c:pt>
                <c:pt idx="107">
                  <c:v>-50</c:v>
                </c:pt>
                <c:pt idx="108">
                  <c:v>-49</c:v>
                </c:pt>
                <c:pt idx="109">
                  <c:v>-48</c:v>
                </c:pt>
                <c:pt idx="110">
                  <c:v>-47</c:v>
                </c:pt>
                <c:pt idx="111">
                  <c:v>-46</c:v>
                </c:pt>
                <c:pt idx="112">
                  <c:v>-45</c:v>
                </c:pt>
                <c:pt idx="113">
                  <c:v>-44</c:v>
                </c:pt>
                <c:pt idx="114">
                  <c:v>-43</c:v>
                </c:pt>
                <c:pt idx="115">
                  <c:v>-42</c:v>
                </c:pt>
                <c:pt idx="116">
                  <c:v>-41</c:v>
                </c:pt>
                <c:pt idx="117">
                  <c:v>-40</c:v>
                </c:pt>
                <c:pt idx="118">
                  <c:v>-39</c:v>
                </c:pt>
                <c:pt idx="119">
                  <c:v>-38</c:v>
                </c:pt>
                <c:pt idx="120">
                  <c:v>-37</c:v>
                </c:pt>
                <c:pt idx="121">
                  <c:v>-36</c:v>
                </c:pt>
                <c:pt idx="122">
                  <c:v>-35</c:v>
                </c:pt>
                <c:pt idx="123">
                  <c:v>-34</c:v>
                </c:pt>
                <c:pt idx="124">
                  <c:v>-33</c:v>
                </c:pt>
                <c:pt idx="125">
                  <c:v>-32</c:v>
                </c:pt>
                <c:pt idx="126">
                  <c:v>-31</c:v>
                </c:pt>
                <c:pt idx="127">
                  <c:v>-30</c:v>
                </c:pt>
                <c:pt idx="128">
                  <c:v>-29</c:v>
                </c:pt>
                <c:pt idx="129">
                  <c:v>-28</c:v>
                </c:pt>
                <c:pt idx="130">
                  <c:v>-27</c:v>
                </c:pt>
                <c:pt idx="131">
                  <c:v>-26</c:v>
                </c:pt>
                <c:pt idx="132">
                  <c:v>-25</c:v>
                </c:pt>
                <c:pt idx="133">
                  <c:v>-24</c:v>
                </c:pt>
                <c:pt idx="134">
                  <c:v>-23</c:v>
                </c:pt>
                <c:pt idx="135">
                  <c:v>-22</c:v>
                </c:pt>
                <c:pt idx="136">
                  <c:v>-21</c:v>
                </c:pt>
                <c:pt idx="137">
                  <c:v>-20</c:v>
                </c:pt>
                <c:pt idx="138">
                  <c:v>-19</c:v>
                </c:pt>
                <c:pt idx="139">
                  <c:v>-18</c:v>
                </c:pt>
                <c:pt idx="140">
                  <c:v>-17</c:v>
                </c:pt>
                <c:pt idx="141">
                  <c:v>-16</c:v>
                </c:pt>
                <c:pt idx="142">
                  <c:v>-15</c:v>
                </c:pt>
                <c:pt idx="143">
                  <c:v>-14</c:v>
                </c:pt>
                <c:pt idx="144">
                  <c:v>-13</c:v>
                </c:pt>
                <c:pt idx="145">
                  <c:v>-12</c:v>
                </c:pt>
                <c:pt idx="146">
                  <c:v>-11</c:v>
                </c:pt>
                <c:pt idx="147">
                  <c:v>-10</c:v>
                </c:pt>
                <c:pt idx="148">
                  <c:v>-9</c:v>
                </c:pt>
                <c:pt idx="149">
                  <c:v>-8</c:v>
                </c:pt>
                <c:pt idx="150">
                  <c:v>-7</c:v>
                </c:pt>
                <c:pt idx="151">
                  <c:v>-6</c:v>
                </c:pt>
                <c:pt idx="152">
                  <c:v>-5</c:v>
                </c:pt>
                <c:pt idx="153">
                  <c:v>-4</c:v>
                </c:pt>
                <c:pt idx="154">
                  <c:v>-3</c:v>
                </c:pt>
                <c:pt idx="155">
                  <c:v>-2</c:v>
                </c:pt>
                <c:pt idx="156">
                  <c:v>-1</c:v>
                </c:pt>
                <c:pt idx="157">
                  <c:v>0</c:v>
                </c:pt>
                <c:pt idx="158">
                  <c:v>1</c:v>
                </c:pt>
                <c:pt idx="159">
                  <c:v>2</c:v>
                </c:pt>
                <c:pt idx="160">
                  <c:v>3</c:v>
                </c:pt>
                <c:pt idx="161">
                  <c:v>4</c:v>
                </c:pt>
                <c:pt idx="162">
                  <c:v>5</c:v>
                </c:pt>
                <c:pt idx="163">
                  <c:v>6</c:v>
                </c:pt>
                <c:pt idx="164">
                  <c:v>7</c:v>
                </c:pt>
                <c:pt idx="165">
                  <c:v>8</c:v>
                </c:pt>
                <c:pt idx="166">
                  <c:v>9</c:v>
                </c:pt>
                <c:pt idx="167">
                  <c:v>10</c:v>
                </c:pt>
                <c:pt idx="168">
                  <c:v>11</c:v>
                </c:pt>
                <c:pt idx="169">
                  <c:v>12</c:v>
                </c:pt>
                <c:pt idx="170">
                  <c:v>13</c:v>
                </c:pt>
                <c:pt idx="171">
                  <c:v>14</c:v>
                </c:pt>
                <c:pt idx="172">
                  <c:v>15</c:v>
                </c:pt>
                <c:pt idx="173">
                  <c:v>16</c:v>
                </c:pt>
                <c:pt idx="174">
                  <c:v>17</c:v>
                </c:pt>
                <c:pt idx="175">
                  <c:v>18</c:v>
                </c:pt>
                <c:pt idx="176">
                  <c:v>19</c:v>
                </c:pt>
                <c:pt idx="177">
                  <c:v>20</c:v>
                </c:pt>
                <c:pt idx="178">
                  <c:v>21</c:v>
                </c:pt>
                <c:pt idx="179">
                  <c:v>22</c:v>
                </c:pt>
                <c:pt idx="180">
                  <c:v>23</c:v>
                </c:pt>
                <c:pt idx="181">
                  <c:v>24</c:v>
                </c:pt>
                <c:pt idx="182">
                  <c:v>25</c:v>
                </c:pt>
                <c:pt idx="183">
                  <c:v>26</c:v>
                </c:pt>
                <c:pt idx="184">
                  <c:v>27</c:v>
                </c:pt>
                <c:pt idx="185">
                  <c:v>28</c:v>
                </c:pt>
                <c:pt idx="186">
                  <c:v>29</c:v>
                </c:pt>
                <c:pt idx="187">
                  <c:v>30</c:v>
                </c:pt>
                <c:pt idx="188">
                  <c:v>31</c:v>
                </c:pt>
                <c:pt idx="189">
                  <c:v>32</c:v>
                </c:pt>
                <c:pt idx="190">
                  <c:v>33</c:v>
                </c:pt>
                <c:pt idx="191">
                  <c:v>34</c:v>
                </c:pt>
                <c:pt idx="192">
                  <c:v>35</c:v>
                </c:pt>
                <c:pt idx="193">
                  <c:v>36</c:v>
                </c:pt>
                <c:pt idx="194">
                  <c:v>37</c:v>
                </c:pt>
                <c:pt idx="195">
                  <c:v>38</c:v>
                </c:pt>
                <c:pt idx="196">
                  <c:v>39</c:v>
                </c:pt>
                <c:pt idx="197">
                  <c:v>40</c:v>
                </c:pt>
                <c:pt idx="198">
                  <c:v>41</c:v>
                </c:pt>
                <c:pt idx="199">
                  <c:v>42</c:v>
                </c:pt>
                <c:pt idx="200">
                  <c:v>43</c:v>
                </c:pt>
                <c:pt idx="201">
                  <c:v>44</c:v>
                </c:pt>
                <c:pt idx="202">
                  <c:v>45</c:v>
                </c:pt>
                <c:pt idx="203">
                  <c:v>46</c:v>
                </c:pt>
                <c:pt idx="204">
                  <c:v>47</c:v>
                </c:pt>
                <c:pt idx="205">
                  <c:v>48</c:v>
                </c:pt>
                <c:pt idx="206">
                  <c:v>49</c:v>
                </c:pt>
                <c:pt idx="207">
                  <c:v>50</c:v>
                </c:pt>
                <c:pt idx="208">
                  <c:v>51</c:v>
                </c:pt>
                <c:pt idx="209">
                  <c:v>52</c:v>
                </c:pt>
                <c:pt idx="210">
                  <c:v>53</c:v>
                </c:pt>
                <c:pt idx="211">
                  <c:v>54</c:v>
                </c:pt>
                <c:pt idx="212">
                  <c:v>55</c:v>
                </c:pt>
                <c:pt idx="213">
                  <c:v>56</c:v>
                </c:pt>
                <c:pt idx="214">
                  <c:v>57</c:v>
                </c:pt>
                <c:pt idx="215">
                  <c:v>58</c:v>
                </c:pt>
                <c:pt idx="216">
                  <c:v>59</c:v>
                </c:pt>
                <c:pt idx="217">
                  <c:v>60</c:v>
                </c:pt>
                <c:pt idx="218">
                  <c:v>61</c:v>
                </c:pt>
                <c:pt idx="219">
                  <c:v>62</c:v>
                </c:pt>
                <c:pt idx="220">
                  <c:v>63</c:v>
                </c:pt>
                <c:pt idx="221">
                  <c:v>64</c:v>
                </c:pt>
                <c:pt idx="222">
                  <c:v>65</c:v>
                </c:pt>
                <c:pt idx="223">
                  <c:v>66</c:v>
                </c:pt>
                <c:pt idx="224">
                  <c:v>67</c:v>
                </c:pt>
                <c:pt idx="225">
                  <c:v>68</c:v>
                </c:pt>
                <c:pt idx="226">
                  <c:v>69</c:v>
                </c:pt>
                <c:pt idx="227">
                  <c:v>70</c:v>
                </c:pt>
                <c:pt idx="228">
                  <c:v>71</c:v>
                </c:pt>
                <c:pt idx="229">
                  <c:v>72</c:v>
                </c:pt>
                <c:pt idx="230">
                  <c:v>73</c:v>
                </c:pt>
                <c:pt idx="231">
                  <c:v>74</c:v>
                </c:pt>
                <c:pt idx="232">
                  <c:v>75</c:v>
                </c:pt>
                <c:pt idx="233">
                  <c:v>76</c:v>
                </c:pt>
                <c:pt idx="234">
                  <c:v>77</c:v>
                </c:pt>
                <c:pt idx="235">
                  <c:v>78</c:v>
                </c:pt>
                <c:pt idx="236">
                  <c:v>79</c:v>
                </c:pt>
                <c:pt idx="237">
                  <c:v>80</c:v>
                </c:pt>
                <c:pt idx="238">
                  <c:v>81</c:v>
                </c:pt>
                <c:pt idx="239">
                  <c:v>82</c:v>
                </c:pt>
                <c:pt idx="240">
                  <c:v>83</c:v>
                </c:pt>
                <c:pt idx="241">
                  <c:v>84</c:v>
                </c:pt>
                <c:pt idx="242">
                  <c:v>85</c:v>
                </c:pt>
                <c:pt idx="243">
                  <c:v>86</c:v>
                </c:pt>
                <c:pt idx="244">
                  <c:v>87</c:v>
                </c:pt>
                <c:pt idx="245">
                  <c:v>88</c:v>
                </c:pt>
                <c:pt idx="246">
                  <c:v>89</c:v>
                </c:pt>
                <c:pt idx="247">
                  <c:v>90</c:v>
                </c:pt>
                <c:pt idx="248">
                  <c:v>91</c:v>
                </c:pt>
                <c:pt idx="249">
                  <c:v>92</c:v>
                </c:pt>
                <c:pt idx="250">
                  <c:v>93</c:v>
                </c:pt>
                <c:pt idx="251">
                  <c:v>94</c:v>
                </c:pt>
                <c:pt idx="252">
                  <c:v>95</c:v>
                </c:pt>
                <c:pt idx="253">
                  <c:v>96</c:v>
                </c:pt>
                <c:pt idx="254">
                  <c:v>97</c:v>
                </c:pt>
                <c:pt idx="255">
                  <c:v>98</c:v>
                </c:pt>
                <c:pt idx="256">
                  <c:v>99</c:v>
                </c:pt>
                <c:pt idx="257">
                  <c:v>100</c:v>
                </c:pt>
                <c:pt idx="258">
                  <c:v>101</c:v>
                </c:pt>
                <c:pt idx="259">
                  <c:v>102</c:v>
                </c:pt>
                <c:pt idx="260">
                  <c:v>103</c:v>
                </c:pt>
                <c:pt idx="261">
                  <c:v>104</c:v>
                </c:pt>
                <c:pt idx="262">
                  <c:v>105</c:v>
                </c:pt>
                <c:pt idx="263">
                  <c:v>106</c:v>
                </c:pt>
                <c:pt idx="264">
                  <c:v>107</c:v>
                </c:pt>
                <c:pt idx="265">
                  <c:v>108</c:v>
                </c:pt>
                <c:pt idx="266">
                  <c:v>109</c:v>
                </c:pt>
                <c:pt idx="267">
                  <c:v>110</c:v>
                </c:pt>
                <c:pt idx="268">
                  <c:v>111</c:v>
                </c:pt>
                <c:pt idx="269">
                  <c:v>112</c:v>
                </c:pt>
                <c:pt idx="270">
                  <c:v>113</c:v>
                </c:pt>
                <c:pt idx="271">
                  <c:v>114</c:v>
                </c:pt>
                <c:pt idx="272">
                  <c:v>115</c:v>
                </c:pt>
                <c:pt idx="273">
                  <c:v>116</c:v>
                </c:pt>
                <c:pt idx="274">
                  <c:v>117</c:v>
                </c:pt>
                <c:pt idx="275">
                  <c:v>118</c:v>
                </c:pt>
                <c:pt idx="276">
                  <c:v>119</c:v>
                </c:pt>
                <c:pt idx="277">
                  <c:v>120</c:v>
                </c:pt>
                <c:pt idx="278">
                  <c:v>121</c:v>
                </c:pt>
                <c:pt idx="279">
                  <c:v>122</c:v>
                </c:pt>
                <c:pt idx="280">
                  <c:v>123</c:v>
                </c:pt>
                <c:pt idx="281">
                  <c:v>124</c:v>
                </c:pt>
                <c:pt idx="282">
                  <c:v>125</c:v>
                </c:pt>
                <c:pt idx="283">
                  <c:v>126</c:v>
                </c:pt>
                <c:pt idx="284">
                  <c:v>127</c:v>
                </c:pt>
                <c:pt idx="285">
                  <c:v>128</c:v>
                </c:pt>
                <c:pt idx="286">
                  <c:v>129</c:v>
                </c:pt>
                <c:pt idx="287">
                  <c:v>130</c:v>
                </c:pt>
                <c:pt idx="288">
                  <c:v>131</c:v>
                </c:pt>
                <c:pt idx="289">
                  <c:v>132</c:v>
                </c:pt>
                <c:pt idx="290">
                  <c:v>133</c:v>
                </c:pt>
                <c:pt idx="291">
                  <c:v>134</c:v>
                </c:pt>
                <c:pt idx="292">
                  <c:v>135</c:v>
                </c:pt>
                <c:pt idx="293">
                  <c:v>136</c:v>
                </c:pt>
                <c:pt idx="294">
                  <c:v>137</c:v>
                </c:pt>
                <c:pt idx="295">
                  <c:v>138</c:v>
                </c:pt>
                <c:pt idx="296">
                  <c:v>139</c:v>
                </c:pt>
                <c:pt idx="297">
                  <c:v>140</c:v>
                </c:pt>
                <c:pt idx="298">
                  <c:v>141</c:v>
                </c:pt>
                <c:pt idx="299">
                  <c:v>142</c:v>
                </c:pt>
                <c:pt idx="300">
                  <c:v>143</c:v>
                </c:pt>
                <c:pt idx="301">
                  <c:v>144</c:v>
                </c:pt>
                <c:pt idx="302">
                  <c:v>145</c:v>
                </c:pt>
                <c:pt idx="303">
                  <c:v>146</c:v>
                </c:pt>
                <c:pt idx="304">
                  <c:v>147</c:v>
                </c:pt>
                <c:pt idx="305">
                  <c:v>148</c:v>
                </c:pt>
                <c:pt idx="306">
                  <c:v>149</c:v>
                </c:pt>
                <c:pt idx="307">
                  <c:v>150</c:v>
                </c:pt>
                <c:pt idx="308">
                  <c:v>151</c:v>
                </c:pt>
                <c:pt idx="309">
                  <c:v>152</c:v>
                </c:pt>
                <c:pt idx="310">
                  <c:v>153</c:v>
                </c:pt>
                <c:pt idx="311">
                  <c:v>154</c:v>
                </c:pt>
                <c:pt idx="312">
                  <c:v>155</c:v>
                </c:pt>
                <c:pt idx="313">
                  <c:v>156</c:v>
                </c:pt>
                <c:pt idx="314">
                  <c:v>157</c:v>
                </c:pt>
              </c:numCache>
            </c:numRef>
          </c:xVal>
          <c:yVal>
            <c:numRef>
              <c:f>'[mattix得点分布.xlsx]Sheet2 (2)'!$F$9:$F$323</c:f>
              <c:numCache>
                <c:formatCode>General</c:formatCode>
                <c:ptCount val="315"/>
                <c:pt idx="0">
                  <c:v>0</c:v>
                </c:pt>
                <c:pt idx="1">
                  <c:v>6.2707244379994753E-4</c:v>
                </c:pt>
                <c:pt idx="2">
                  <c:v>1.2581517674556397E-3</c:v>
                </c:pt>
                <c:pt idx="3">
                  <c:v>1.8932895069288525E-3</c:v>
                </c:pt>
                <c:pt idx="4">
                  <c:v>2.5325381988933748E-3</c:v>
                </c:pt>
                <c:pt idx="5">
                  <c:v>3.1759514068128714E-3</c:v>
                </c:pt>
                <c:pt idx="6">
                  <c:v>3.8235837478731716E-3</c:v>
                </c:pt>
                <c:pt idx="7">
                  <c:v>4.4754909208043481E-3</c:v>
                </c:pt>
                <c:pt idx="8">
                  <c:v>5.131729734626278E-3</c:v>
                </c:pt>
                <c:pt idx="9">
                  <c:v>5.7923581383558798E-3</c:v>
                </c:pt>
                <c:pt idx="10">
                  <c:v>6.4574352517151046E-3</c:v>
                </c:pt>
                <c:pt idx="11">
                  <c:v>7.1270213968787632E-3</c:v>
                </c:pt>
                <c:pt idx="12">
                  <c:v>7.8011781313073736E-3</c:v>
                </c:pt>
                <c:pt idx="13">
                  <c:v>8.479968281707051E-3</c:v>
                </c:pt>
                <c:pt idx="14">
                  <c:v>9.1634559791652359E-3</c:v>
                </c:pt>
                <c:pt idx="15">
                  <c:v>9.8517066955104982E-3</c:v>
                </c:pt>
                <c:pt idx="16">
                  <c:v>1.0544787280947931E-2</c:v>
                </c:pt>
                <c:pt idx="17">
                  <c:v>1.1242766003025095E-2</c:v>
                </c:pt>
                <c:pt idx="18">
                  <c:v>1.1945712586983737E-2</c:v>
                </c:pt>
                <c:pt idx="19">
                  <c:v>1.2653698257558521E-2</c:v>
                </c:pt>
                <c:pt idx="20">
                  <c:v>1.3366795782284835E-2</c:v>
                </c:pt>
                <c:pt idx="21">
                  <c:v>1.4085079516381105E-2</c:v>
                </c:pt>
                <c:pt idx="22">
                  <c:v>1.4808625449275192E-2</c:v>
                </c:pt>
                <c:pt idx="23">
                  <c:v>1.5537511252847969E-2</c:v>
                </c:pt>
                <c:pt idx="24">
                  <c:v>1.6271816331470179E-2</c:v>
                </c:pt>
                <c:pt idx="25">
                  <c:v>1.7011621873913363E-2</c:v>
                </c:pt>
                <c:pt idx="26">
                  <c:v>1.7757010907220094E-2</c:v>
                </c:pt>
                <c:pt idx="27">
                  <c:v>1.8508068352622031E-2</c:v>
                </c:pt>
                <c:pt idx="28">
                  <c:v>1.9264881083600749E-2</c:v>
                </c:pt>
                <c:pt idx="29">
                  <c:v>2.0027537986190613E-2</c:v>
                </c:pt>
                <c:pt idx="30">
                  <c:v>2.0796130021627612E-2</c:v>
                </c:pt>
                <c:pt idx="31">
                  <c:v>2.1570750291455554E-2</c:v>
                </c:pt>
                <c:pt idx="32">
                  <c:v>2.2351494105205427E-2</c:v>
                </c:pt>
                <c:pt idx="33">
                  <c:v>2.3138459050771332E-2</c:v>
                </c:pt>
                <c:pt idx="34">
                  <c:v>2.393174506761292E-2</c:v>
                </c:pt>
                <c:pt idx="35">
                  <c:v>2.4731454522921525E-2</c:v>
                </c:pt>
                <c:pt idx="36">
                  <c:v>2.5537692290894809E-2</c:v>
                </c:pt>
                <c:pt idx="37">
                  <c:v>2.6350565835274897E-2</c:v>
                </c:pt>
                <c:pt idx="38">
                  <c:v>2.7170185295310345E-2</c:v>
                </c:pt>
                <c:pt idx="39">
                  <c:v>2.7996663575315384E-2</c:v>
                </c:pt>
                <c:pt idx="40">
                  <c:v>2.883011643800848E-2</c:v>
                </c:pt>
                <c:pt idx="41">
                  <c:v>2.967066260182244E-2</c:v>
                </c:pt>
                <c:pt idx="42">
                  <c:v>3.0518423842391174E-2</c:v>
                </c:pt>
                <c:pt idx="43">
                  <c:v>3.1373525098429944E-2</c:v>
                </c:pt>
                <c:pt idx="44">
                  <c:v>3.2236094582239971E-2</c:v>
                </c:pt>
                <c:pt idx="45">
                  <c:v>3.3106263895080201E-2</c:v>
                </c:pt>
                <c:pt idx="46">
                  <c:v>3.3984168147667804E-2</c:v>
                </c:pt>
                <c:pt idx="47">
                  <c:v>3.4869946086081904E-2</c:v>
                </c:pt>
                <c:pt idx="48">
                  <c:v>3.5763740223365148E-2</c:v>
                </c:pt>
                <c:pt idx="49">
                  <c:v>3.6665696977134232E-2</c:v>
                </c:pt>
                <c:pt idx="50">
                  <c:v>3.7575966813532036E-2</c:v>
                </c:pt>
                <c:pt idx="51">
                  <c:v>3.8494704397876445E-2</c:v>
                </c:pt>
                <c:pt idx="52">
                  <c:v>3.942206875238069E-2</c:v>
                </c:pt>
                <c:pt idx="53">
                  <c:v>4.0358223421350536E-2</c:v>
                </c:pt>
                <c:pt idx="54">
                  <c:v>4.1303336644284872E-2</c:v>
                </c:pt>
                <c:pt idx="55">
                  <c:v>4.2257581537339217E-2</c:v>
                </c:pt>
                <c:pt idx="56">
                  <c:v>4.3221136283642103E-2</c:v>
                </c:pt>
                <c:pt idx="57">
                  <c:v>4.4194184332986108E-2</c:v>
                </c:pt>
                <c:pt idx="58">
                  <c:v>4.5176914611455399E-2</c:v>
                </c:pt>
                <c:pt idx="59">
                  <c:v>4.616952174158695E-2</c:v>
                </c:pt>
                <c:pt idx="60">
                  <c:v>4.717220627370794E-2</c:v>
                </c:pt>
                <c:pt idx="61">
                  <c:v>4.8185174929138486E-2</c:v>
                </c:pt>
                <c:pt idx="62">
                  <c:v>4.9208640855994468E-2</c:v>
                </c:pt>
                <c:pt idx="63">
                  <c:v>5.0242823898385136E-2</c:v>
                </c:pt>
                <c:pt idx="64">
                  <c:v>5.1287950879854327E-2</c:v>
                </c:pt>
                <c:pt idx="65">
                  <c:v>5.2344255901979775E-2</c:v>
                </c:pt>
                <c:pt idx="66">
                  <c:v>5.3411980659114067E-2</c:v>
                </c:pt>
                <c:pt idx="67">
                  <c:v>5.4491374770325063E-2</c:v>
                </c:pt>
                <c:pt idx="68">
                  <c:v>5.55826961296772E-2</c:v>
                </c:pt>
                <c:pt idx="69">
                  <c:v>5.6686211276082699E-2</c:v>
                </c:pt>
                <c:pt idx="70">
                  <c:v>5.7802195784049271E-2</c:v>
                </c:pt>
                <c:pt idx="71">
                  <c:v>5.8930934676757973E-2</c:v>
                </c:pt>
                <c:pt idx="72">
                  <c:v>6.0072722863019845E-2</c:v>
                </c:pt>
                <c:pt idx="73">
                  <c:v>6.1227865599787157E-2</c:v>
                </c:pt>
                <c:pt idx="74">
                  <c:v>6.2396678982034659E-2</c:v>
                </c:pt>
                <c:pt idx="75">
                  <c:v>6.3579490461975863E-2</c:v>
                </c:pt>
                <c:pt idx="76">
                  <c:v>6.4776639399750702E-2</c:v>
                </c:pt>
                <c:pt idx="77">
                  <c:v>6.5988477647898891E-2</c:v>
                </c:pt>
                <c:pt idx="78">
                  <c:v>6.7215370172139577E-2</c:v>
                </c:pt>
                <c:pt idx="79">
                  <c:v>6.8457695711196087E-2</c:v>
                </c:pt>
                <c:pt idx="80">
                  <c:v>6.9715847478651671E-2</c:v>
                </c:pt>
                <c:pt idx="81">
                  <c:v>7.0990233910089462E-2</c:v>
                </c:pt>
                <c:pt idx="82">
                  <c:v>7.2281279459069203E-2</c:v>
                </c:pt>
                <c:pt idx="83">
                  <c:v>7.358942544582231E-2</c:v>
                </c:pt>
                <c:pt idx="84">
                  <c:v>7.4915130962911081E-2</c:v>
                </c:pt>
                <c:pt idx="85">
                  <c:v>7.6258873842503461E-2</c:v>
                </c:pt>
                <c:pt idx="86">
                  <c:v>7.7621151690361267E-2</c:v>
                </c:pt>
                <c:pt idx="87">
                  <c:v>7.9002482992144019E-2</c:v>
                </c:pt>
                <c:pt idx="88">
                  <c:v>8.0403408298179713E-2</c:v>
                </c:pt>
                <c:pt idx="89">
                  <c:v>8.1824491493480866E-2</c:v>
                </c:pt>
                <c:pt idx="90">
                  <c:v>8.3266321160471224E-2</c:v>
                </c:pt>
                <c:pt idx="91">
                  <c:v>8.4729512042666211E-2</c:v>
                </c:pt>
                <c:pt idx="92">
                  <c:v>8.6214706618416181E-2</c:v>
                </c:pt>
                <c:pt idx="93">
                  <c:v>8.7722576794796836E-2</c:v>
                </c:pt>
                <c:pt idx="94">
                  <c:v>8.9253825732823699E-2</c:v>
                </c:pt>
                <c:pt idx="95">
                  <c:v>9.0809189816401459E-2</c:v>
                </c:pt>
                <c:pt idx="96">
                  <c:v>9.2389440778809007E-2</c:v>
                </c:pt>
                <c:pt idx="97">
                  <c:v>9.3995388002090841E-2</c:v>
                </c:pt>
                <c:pt idx="98">
                  <c:v>9.5627881006506432E-2</c:v>
                </c:pt>
                <c:pt idx="99">
                  <c:v>9.7287812149204567E-2</c:v>
                </c:pt>
                <c:pt idx="100">
                  <c:v>9.8976119553587205E-2</c:v>
                </c:pt>
                <c:pt idx="101">
                  <c:v>0.10069379029343606</c:v>
                </c:pt>
                <c:pt idx="102">
                  <c:v>0.10244186385886378</c:v>
                </c:pt>
                <c:pt idx="103">
                  <c:v>0.10422143593456124</c:v>
                </c:pt>
                <c:pt idx="104">
                  <c:v>0.10603366252472812</c:v>
                </c:pt>
                <c:pt idx="105">
                  <c:v>0.10787976446357672</c:v>
                </c:pt>
                <c:pt idx="106">
                  <c:v>0.10976103235548085</c:v>
                </c:pt>
                <c:pt idx="107">
                  <c:v>0.11167883199483813</c:v>
                </c:pt>
                <c:pt idx="108">
                  <c:v>0.11363461032265154</c:v>
                </c:pt>
                <c:pt idx="109">
                  <c:v>0.11562990198490403</c:v>
                </c:pt>
                <c:pt idx="110">
                  <c:v>0.1176663365671905</c:v>
                </c:pt>
                <c:pt idx="111">
                  <c:v>0.11974564659105036</c:v>
                </c:pt>
                <c:pt idx="112">
                  <c:v>0.1218696763703101</c:v>
                </c:pt>
                <c:pt idx="113">
                  <c:v>0.12404039184087323</c:v>
                </c:pt>
                <c:pt idx="114">
                  <c:v>0.12625989149524536</c:v>
                </c:pt>
                <c:pt idx="115">
                  <c:v>0.12853041857421588</c:v>
                </c:pt>
                <c:pt idx="116">
                  <c:v>0.13085437469323069</c:v>
                </c:pt>
                <c:pt idx="117">
                  <c:v>0.13323433511094673</c:v>
                </c:pt>
                <c:pt idx="118">
                  <c:v>0.13567306588333561</c:v>
                </c:pt>
                <c:pt idx="119">
                  <c:v>0.13817354318984776</c:v>
                </c:pt>
                <c:pt idx="120">
                  <c:v>0.14073897517026529</c:v>
                </c:pt>
                <c:pt idx="121">
                  <c:v>0.14337282667410717</c:v>
                </c:pt>
                <c:pt idx="122">
                  <c:v>0.14607884740155735</c:v>
                </c:pt>
                <c:pt idx="123">
                  <c:v>0.1488611040093758</c:v>
                </c:pt>
                <c:pt idx="124">
                  <c:v>0.15172401687166731</c:v>
                </c:pt>
                <c:pt idx="125">
                  <c:v>0.15467240232961221</c:v>
                </c:pt>
                <c:pt idx="126">
                  <c:v>0.15771152144401973</c:v>
                </c:pt>
                <c:pt idx="127">
                  <c:v>0.16084713649000509</c:v>
                </c:pt>
                <c:pt idx="128">
                  <c:v>0.16408557671770246</c:v>
                </c:pt>
                <c:pt idx="129">
                  <c:v>0.16743381526478324</c:v>
                </c:pt>
                <c:pt idx="130">
                  <c:v>0.17089955957005992</c:v>
                </c:pt>
                <c:pt idx="131">
                  <c:v>0.17449135823592415</c:v>
                </c:pt>
                <c:pt idx="132">
                  <c:v>0.17821872806667693</c:v>
                </c:pt>
                <c:pt idx="133">
                  <c:v>0.18209230603384757</c:v>
                </c:pt>
                <c:pt idx="134">
                  <c:v>0.18612403227838653</c:v>
                </c:pt>
                <c:pt idx="135">
                  <c:v>0.19032737208150619</c:v>
                </c:pt>
                <c:pt idx="136">
                  <c:v>0.19471758720644139</c:v>
                </c:pt>
                <c:pt idx="137">
                  <c:v>0.19931207040442672</c:v>
                </c:pt>
                <c:pt idx="138">
                  <c:v>0.2041307615945317</c:v>
                </c:pt>
                <c:pt idx="139">
                  <c:v>0.20919667088146132</c:v>
                </c:pt>
                <c:pt idx="140">
                  <c:v>0.21453654311275344</c:v>
                </c:pt>
                <c:pt idx="141">
                  <c:v>0.2201817125828634</c:v>
                </c:pt>
                <c:pt idx="142">
                  <c:v>0.22616921715521576</c:v>
                </c:pt>
                <c:pt idx="143">
                  <c:v>0.2325432724288985</c:v>
                </c:pt>
                <c:pt idx="144">
                  <c:v>0.23935725528125595</c:v>
                </c:pt>
                <c:pt idx="145">
                  <c:v>0.24667642377787302</c:v>
                </c:pt>
                <c:pt idx="146">
                  <c:v>0.25458172798958262</c:v>
                </c:pt>
                <c:pt idx="147">
                  <c:v>0.26317528291763748</c:v>
                </c:pt>
                <c:pt idx="148">
                  <c:v>0.27258845730572767</c:v>
                </c:pt>
                <c:pt idx="149">
                  <c:v>0.28299423882394947</c:v>
                </c:pt>
                <c:pt idx="150">
                  <c:v>0.29462691286641185</c:v>
                </c:pt>
                <c:pt idx="151">
                  <c:v>0.30781495099245204</c:v>
                </c:pt>
                <c:pt idx="152">
                  <c:v>0.32303942370077865</c:v>
                </c:pt>
                <c:pt idx="153">
                  <c:v>0.34104615301692376</c:v>
                </c:pt>
                <c:pt idx="154">
                  <c:v>0.36308460857760788</c:v>
                </c:pt>
                <c:pt idx="155">
                  <c:v>0.39149711941197474</c:v>
                </c:pt>
                <c:pt idx="156">
                  <c:v>0.43154230428880391</c:v>
                </c:pt>
                <c:pt idx="157">
                  <c:v>0.5</c:v>
                </c:pt>
                <c:pt idx="158">
                  <c:v>0.56845769571119609</c:v>
                </c:pt>
                <c:pt idx="159">
                  <c:v>0.60850288058802526</c:v>
                </c:pt>
                <c:pt idx="160">
                  <c:v>0.63691539142239217</c:v>
                </c:pt>
                <c:pt idx="161">
                  <c:v>0.65895384698307624</c:v>
                </c:pt>
                <c:pt idx="162">
                  <c:v>0.67696057629922135</c:v>
                </c:pt>
                <c:pt idx="163">
                  <c:v>0.69218504900754796</c:v>
                </c:pt>
                <c:pt idx="164">
                  <c:v>0.70537308713358815</c:v>
                </c:pt>
                <c:pt idx="165">
                  <c:v>0.71700576117605053</c:v>
                </c:pt>
                <c:pt idx="166">
                  <c:v>0.72741154269427233</c:v>
                </c:pt>
                <c:pt idx="167">
                  <c:v>0.73682471708236252</c:v>
                </c:pt>
                <c:pt idx="168">
                  <c:v>0.74541827201041744</c:v>
                </c:pt>
                <c:pt idx="169">
                  <c:v>0.75332357622212698</c:v>
                </c:pt>
                <c:pt idx="170">
                  <c:v>0.76064274471874405</c:v>
                </c:pt>
                <c:pt idx="171">
                  <c:v>0.7674567275711015</c:v>
                </c:pt>
                <c:pt idx="172">
                  <c:v>0.77383078284478424</c:v>
                </c:pt>
                <c:pt idx="173">
                  <c:v>0.77981828741713666</c:v>
                </c:pt>
                <c:pt idx="174">
                  <c:v>0.7854634568872465</c:v>
                </c:pt>
                <c:pt idx="175">
                  <c:v>0.79080332911853868</c:v>
                </c:pt>
                <c:pt idx="176">
                  <c:v>0.7958692384054683</c:v>
                </c:pt>
                <c:pt idx="177">
                  <c:v>0.80068792959557333</c:v>
                </c:pt>
                <c:pt idx="178">
                  <c:v>0.80528241279355861</c:v>
                </c:pt>
                <c:pt idx="179">
                  <c:v>0.80967262791849381</c:v>
                </c:pt>
                <c:pt idx="180">
                  <c:v>0.81387596772161341</c:v>
                </c:pt>
                <c:pt idx="181">
                  <c:v>0.81790769396615248</c:v>
                </c:pt>
                <c:pt idx="182">
                  <c:v>0.82178127193332307</c:v>
                </c:pt>
                <c:pt idx="183">
                  <c:v>0.82550864176407579</c:v>
                </c:pt>
                <c:pt idx="184">
                  <c:v>0.82910044042994002</c:v>
                </c:pt>
                <c:pt idx="185">
                  <c:v>0.83256618473521682</c:v>
                </c:pt>
                <c:pt idx="186">
                  <c:v>0.83591442328229748</c:v>
                </c:pt>
                <c:pt idx="187">
                  <c:v>0.83915286350999496</c:v>
                </c:pt>
                <c:pt idx="188">
                  <c:v>0.84228847855598032</c:v>
                </c:pt>
                <c:pt idx="189">
                  <c:v>0.84532759767038779</c:v>
                </c:pt>
                <c:pt idx="190">
                  <c:v>0.84827598312833263</c:v>
                </c:pt>
                <c:pt idx="191">
                  <c:v>0.8511388959906242</c:v>
                </c:pt>
                <c:pt idx="192">
                  <c:v>0.8539211525984427</c:v>
                </c:pt>
                <c:pt idx="193">
                  <c:v>0.85662717332589278</c:v>
                </c:pt>
                <c:pt idx="194">
                  <c:v>0.85926102482973477</c:v>
                </c:pt>
                <c:pt idx="195">
                  <c:v>0.86182645681015224</c:v>
                </c:pt>
                <c:pt idx="196">
                  <c:v>0.86432693411666439</c:v>
                </c:pt>
                <c:pt idx="197">
                  <c:v>0.86676566488905327</c:v>
                </c:pt>
                <c:pt idx="198">
                  <c:v>0.86914562530676931</c:v>
                </c:pt>
                <c:pt idx="199">
                  <c:v>0.87146958142578412</c:v>
                </c:pt>
                <c:pt idx="200">
                  <c:v>0.8737401085047547</c:v>
                </c:pt>
                <c:pt idx="201">
                  <c:v>0.87595960815912677</c:v>
                </c:pt>
                <c:pt idx="202">
                  <c:v>0.8781303236296899</c:v>
                </c:pt>
                <c:pt idx="203">
                  <c:v>0.88025435340894964</c:v>
                </c:pt>
                <c:pt idx="204">
                  <c:v>0.8823336634328095</c:v>
                </c:pt>
                <c:pt idx="205">
                  <c:v>0.88437009801509592</c:v>
                </c:pt>
                <c:pt idx="206">
                  <c:v>0.88636538967734846</c:v>
                </c:pt>
                <c:pt idx="207">
                  <c:v>0.88832116800516192</c:v>
                </c:pt>
                <c:pt idx="208">
                  <c:v>0.89023896764451915</c:v>
                </c:pt>
                <c:pt idx="209">
                  <c:v>0.89212023553642328</c:v>
                </c:pt>
                <c:pt idx="210">
                  <c:v>0.89396633747527188</c:v>
                </c:pt>
                <c:pt idx="211">
                  <c:v>0.89577856406543876</c:v>
                </c:pt>
                <c:pt idx="212">
                  <c:v>0.89755813614113622</c:v>
                </c:pt>
                <c:pt idx="213">
                  <c:v>0.89930620970656394</c:v>
                </c:pt>
                <c:pt idx="214">
                  <c:v>0.90102388044641279</c:v>
                </c:pt>
                <c:pt idx="215">
                  <c:v>0.90271218785079543</c:v>
                </c:pt>
                <c:pt idx="216">
                  <c:v>0.90437211899349357</c:v>
                </c:pt>
                <c:pt idx="217">
                  <c:v>0.90600461199790916</c:v>
                </c:pt>
                <c:pt idx="218">
                  <c:v>0.90761055922119094</c:v>
                </c:pt>
                <c:pt idx="219">
                  <c:v>0.9091908101835986</c:v>
                </c:pt>
                <c:pt idx="220">
                  <c:v>0.9107461742671763</c:v>
                </c:pt>
                <c:pt idx="221">
                  <c:v>0.91227742320520311</c:v>
                </c:pt>
                <c:pt idx="222">
                  <c:v>0.91378529338158376</c:v>
                </c:pt>
                <c:pt idx="223">
                  <c:v>0.91527048795733379</c:v>
                </c:pt>
                <c:pt idx="224">
                  <c:v>0.91673367883952883</c:v>
                </c:pt>
                <c:pt idx="225">
                  <c:v>0.91817550850651908</c:v>
                </c:pt>
                <c:pt idx="226">
                  <c:v>0.91959659170182029</c:v>
                </c:pt>
                <c:pt idx="227">
                  <c:v>0.92099751700785593</c:v>
                </c:pt>
                <c:pt idx="228">
                  <c:v>0.92237884830963868</c:v>
                </c:pt>
                <c:pt idx="229">
                  <c:v>0.92374112615749659</c:v>
                </c:pt>
                <c:pt idx="230">
                  <c:v>0.92508486903708897</c:v>
                </c:pt>
                <c:pt idx="231">
                  <c:v>0.92641057455417775</c:v>
                </c:pt>
                <c:pt idx="232">
                  <c:v>0.92771872054093074</c:v>
                </c:pt>
                <c:pt idx="233">
                  <c:v>0.92900976608991059</c:v>
                </c:pt>
                <c:pt idx="234">
                  <c:v>0.93028415252134833</c:v>
                </c:pt>
                <c:pt idx="235">
                  <c:v>0.93154230428880391</c:v>
                </c:pt>
                <c:pt idx="236">
                  <c:v>0.93278462982786037</c:v>
                </c:pt>
                <c:pt idx="237">
                  <c:v>0.93401152235210105</c:v>
                </c:pt>
                <c:pt idx="238">
                  <c:v>0.93522336060024935</c:v>
                </c:pt>
                <c:pt idx="239">
                  <c:v>0.93642050953802414</c:v>
                </c:pt>
                <c:pt idx="240">
                  <c:v>0.93760332101796529</c:v>
                </c:pt>
                <c:pt idx="241">
                  <c:v>0.9387721344002129</c:v>
                </c:pt>
                <c:pt idx="242">
                  <c:v>0.93992727713698021</c:v>
                </c:pt>
                <c:pt idx="243">
                  <c:v>0.94106906532324208</c:v>
                </c:pt>
                <c:pt idx="244">
                  <c:v>0.94219780421595067</c:v>
                </c:pt>
                <c:pt idx="245">
                  <c:v>0.94331378872391736</c:v>
                </c:pt>
                <c:pt idx="246">
                  <c:v>0.94441730387032274</c:v>
                </c:pt>
                <c:pt idx="247">
                  <c:v>0.94550862522967494</c:v>
                </c:pt>
                <c:pt idx="248">
                  <c:v>0.94658801934088599</c:v>
                </c:pt>
                <c:pt idx="249">
                  <c:v>0.94765574409802023</c:v>
                </c:pt>
                <c:pt idx="250">
                  <c:v>0.94871204912014573</c:v>
                </c:pt>
                <c:pt idx="251">
                  <c:v>0.94975717610161481</c:v>
                </c:pt>
                <c:pt idx="252">
                  <c:v>0.95079135914400559</c:v>
                </c:pt>
                <c:pt idx="253">
                  <c:v>0.95181482507086157</c:v>
                </c:pt>
                <c:pt idx="254">
                  <c:v>0.95282779372629212</c:v>
                </c:pt>
                <c:pt idx="255">
                  <c:v>0.95383047825841305</c:v>
                </c:pt>
                <c:pt idx="256">
                  <c:v>0.95482308538854466</c:v>
                </c:pt>
                <c:pt idx="257">
                  <c:v>0.95580581566701395</c:v>
                </c:pt>
                <c:pt idx="258">
                  <c:v>0.9567788637163579</c:v>
                </c:pt>
                <c:pt idx="259">
                  <c:v>0.95774241846266084</c:v>
                </c:pt>
                <c:pt idx="260">
                  <c:v>0.95869666335571513</c:v>
                </c:pt>
                <c:pt idx="261">
                  <c:v>0.95964177657864946</c:v>
                </c:pt>
                <c:pt idx="262">
                  <c:v>0.96057793124761925</c:v>
                </c:pt>
                <c:pt idx="263">
                  <c:v>0.9615052956021235</c:v>
                </c:pt>
                <c:pt idx="264">
                  <c:v>0.96242403318646796</c:v>
                </c:pt>
                <c:pt idx="265">
                  <c:v>0.96333430302286582</c:v>
                </c:pt>
                <c:pt idx="266">
                  <c:v>0.96423625977663485</c:v>
                </c:pt>
                <c:pt idx="267">
                  <c:v>0.96513005391391804</c:v>
                </c:pt>
                <c:pt idx="268">
                  <c:v>0.9660158318523322</c:v>
                </c:pt>
                <c:pt idx="269">
                  <c:v>0.9668937361049198</c:v>
                </c:pt>
                <c:pt idx="270">
                  <c:v>0.96776390541776003</c:v>
                </c:pt>
                <c:pt idx="271">
                  <c:v>0.96862647490157006</c:v>
                </c:pt>
                <c:pt idx="272">
                  <c:v>0.96948157615760877</c:v>
                </c:pt>
                <c:pt idx="273">
                  <c:v>0.97032933739817762</c:v>
                </c:pt>
                <c:pt idx="274">
                  <c:v>0.97116988356199152</c:v>
                </c:pt>
                <c:pt idx="275">
                  <c:v>0.97200333642468462</c:v>
                </c:pt>
                <c:pt idx="276">
                  <c:v>0.97282981470468965</c:v>
                </c:pt>
                <c:pt idx="277">
                  <c:v>0.97364943416472505</c:v>
                </c:pt>
                <c:pt idx="278">
                  <c:v>0.97446230770910525</c:v>
                </c:pt>
                <c:pt idx="279">
                  <c:v>0.97526854547707842</c:v>
                </c:pt>
                <c:pt idx="280">
                  <c:v>0.97606825493238714</c:v>
                </c:pt>
                <c:pt idx="281">
                  <c:v>0.97686154094922872</c:v>
                </c:pt>
                <c:pt idx="282">
                  <c:v>0.97764850589479457</c:v>
                </c:pt>
                <c:pt idx="283">
                  <c:v>0.9784292497085445</c:v>
                </c:pt>
                <c:pt idx="284">
                  <c:v>0.97920386997837239</c:v>
                </c:pt>
                <c:pt idx="285">
                  <c:v>0.97997246201380939</c:v>
                </c:pt>
                <c:pt idx="286">
                  <c:v>0.98073511891639931</c:v>
                </c:pt>
                <c:pt idx="287">
                  <c:v>0.98149193164737802</c:v>
                </c:pt>
                <c:pt idx="288">
                  <c:v>0.98224298909277996</c:v>
                </c:pt>
                <c:pt idx="289">
                  <c:v>0.98298837812608664</c:v>
                </c:pt>
                <c:pt idx="290">
                  <c:v>0.98372818366852988</c:v>
                </c:pt>
                <c:pt idx="291">
                  <c:v>0.98446248874715203</c:v>
                </c:pt>
                <c:pt idx="292">
                  <c:v>0.98519137455072481</c:v>
                </c:pt>
                <c:pt idx="293">
                  <c:v>0.98591492048361884</c:v>
                </c:pt>
                <c:pt idx="294">
                  <c:v>0.98663320421771517</c:v>
                </c:pt>
                <c:pt idx="295">
                  <c:v>0.98734630174244153</c:v>
                </c:pt>
                <c:pt idx="296">
                  <c:v>0.98805428741301626</c:v>
                </c:pt>
                <c:pt idx="297">
                  <c:v>0.9887572339969749</c:v>
                </c:pt>
                <c:pt idx="298">
                  <c:v>0.98945521271905212</c:v>
                </c:pt>
                <c:pt idx="299">
                  <c:v>0.9901482933044895</c:v>
                </c:pt>
                <c:pt idx="300">
                  <c:v>0.99083654402083476</c:v>
                </c:pt>
                <c:pt idx="301">
                  <c:v>0.99152003171829295</c:v>
                </c:pt>
                <c:pt idx="302">
                  <c:v>0.99219882186869257</c:v>
                </c:pt>
                <c:pt idx="303">
                  <c:v>0.99287297860312118</c:v>
                </c:pt>
                <c:pt idx="304">
                  <c:v>0.99354256474828495</c:v>
                </c:pt>
                <c:pt idx="305">
                  <c:v>0.99420764186164412</c:v>
                </c:pt>
                <c:pt idx="306">
                  <c:v>0.99486827026537372</c:v>
                </c:pt>
                <c:pt idx="307">
                  <c:v>0.99552450907919565</c:v>
                </c:pt>
                <c:pt idx="308">
                  <c:v>0.99617641625212683</c:v>
                </c:pt>
                <c:pt idx="309">
                  <c:v>0.99682404859318718</c:v>
                </c:pt>
                <c:pt idx="310">
                  <c:v>0.99746746180110657</c:v>
                </c:pt>
                <c:pt idx="311">
                  <c:v>0.9981067104930712</c:v>
                </c:pt>
                <c:pt idx="312">
                  <c:v>0.9987418482325443</c:v>
                </c:pt>
                <c:pt idx="313">
                  <c:v>0.9993729275562</c:v>
                </c:pt>
                <c:pt idx="314">
                  <c:v>1</c:v>
                </c:pt>
              </c:numCache>
            </c:numRef>
          </c:yVal>
          <c:smooth val="1"/>
        </c:ser>
        <c:ser>
          <c:idx val="3"/>
          <c:order val="1"/>
          <c:tx>
            <c:v>定数=200</c:v>
          </c:tx>
          <c:spPr>
            <a:ln w="19050"/>
          </c:spPr>
          <c:marker>
            <c:symbol val="none"/>
          </c:marker>
          <c:xVal>
            <c:numRef>
              <c:f>'[mattix得点分布.xlsx]Sheet2 (2)'!$B$9:$B$323</c:f>
              <c:numCache>
                <c:formatCode>General</c:formatCode>
                <c:ptCount val="315"/>
                <c:pt idx="0">
                  <c:v>-157</c:v>
                </c:pt>
                <c:pt idx="1">
                  <c:v>-156</c:v>
                </c:pt>
                <c:pt idx="2">
                  <c:v>-155</c:v>
                </c:pt>
                <c:pt idx="3">
                  <c:v>-154</c:v>
                </c:pt>
                <c:pt idx="4">
                  <c:v>-153</c:v>
                </c:pt>
                <c:pt idx="5">
                  <c:v>-152</c:v>
                </c:pt>
                <c:pt idx="6">
                  <c:v>-151</c:v>
                </c:pt>
                <c:pt idx="7">
                  <c:v>-150</c:v>
                </c:pt>
                <c:pt idx="8">
                  <c:v>-149</c:v>
                </c:pt>
                <c:pt idx="9">
                  <c:v>-148</c:v>
                </c:pt>
                <c:pt idx="10">
                  <c:v>-147</c:v>
                </c:pt>
                <c:pt idx="11">
                  <c:v>-146</c:v>
                </c:pt>
                <c:pt idx="12">
                  <c:v>-145</c:v>
                </c:pt>
                <c:pt idx="13">
                  <c:v>-144</c:v>
                </c:pt>
                <c:pt idx="14">
                  <c:v>-143</c:v>
                </c:pt>
                <c:pt idx="15">
                  <c:v>-142</c:v>
                </c:pt>
                <c:pt idx="16">
                  <c:v>-141</c:v>
                </c:pt>
                <c:pt idx="17">
                  <c:v>-140</c:v>
                </c:pt>
                <c:pt idx="18">
                  <c:v>-139</c:v>
                </c:pt>
                <c:pt idx="19">
                  <c:v>-138</c:v>
                </c:pt>
                <c:pt idx="20">
                  <c:v>-137</c:v>
                </c:pt>
                <c:pt idx="21">
                  <c:v>-136</c:v>
                </c:pt>
                <c:pt idx="22">
                  <c:v>-135</c:v>
                </c:pt>
                <c:pt idx="23">
                  <c:v>-134</c:v>
                </c:pt>
                <c:pt idx="24">
                  <c:v>-133</c:v>
                </c:pt>
                <c:pt idx="25">
                  <c:v>-132</c:v>
                </c:pt>
                <c:pt idx="26">
                  <c:v>-131</c:v>
                </c:pt>
                <c:pt idx="27">
                  <c:v>-130</c:v>
                </c:pt>
                <c:pt idx="28">
                  <c:v>-129</c:v>
                </c:pt>
                <c:pt idx="29">
                  <c:v>-128</c:v>
                </c:pt>
                <c:pt idx="30">
                  <c:v>-127</c:v>
                </c:pt>
                <c:pt idx="31">
                  <c:v>-126</c:v>
                </c:pt>
                <c:pt idx="32">
                  <c:v>-125</c:v>
                </c:pt>
                <c:pt idx="33">
                  <c:v>-124</c:v>
                </c:pt>
                <c:pt idx="34">
                  <c:v>-123</c:v>
                </c:pt>
                <c:pt idx="35">
                  <c:v>-122</c:v>
                </c:pt>
                <c:pt idx="36">
                  <c:v>-121</c:v>
                </c:pt>
                <c:pt idx="37">
                  <c:v>-120</c:v>
                </c:pt>
                <c:pt idx="38">
                  <c:v>-119</c:v>
                </c:pt>
                <c:pt idx="39">
                  <c:v>-118</c:v>
                </c:pt>
                <c:pt idx="40">
                  <c:v>-117</c:v>
                </c:pt>
                <c:pt idx="41">
                  <c:v>-116</c:v>
                </c:pt>
                <c:pt idx="42">
                  <c:v>-115</c:v>
                </c:pt>
                <c:pt idx="43">
                  <c:v>-114</c:v>
                </c:pt>
                <c:pt idx="44">
                  <c:v>-113</c:v>
                </c:pt>
                <c:pt idx="45">
                  <c:v>-112</c:v>
                </c:pt>
                <c:pt idx="46">
                  <c:v>-111</c:v>
                </c:pt>
                <c:pt idx="47">
                  <c:v>-110</c:v>
                </c:pt>
                <c:pt idx="48">
                  <c:v>-109</c:v>
                </c:pt>
                <c:pt idx="49">
                  <c:v>-108</c:v>
                </c:pt>
                <c:pt idx="50">
                  <c:v>-107</c:v>
                </c:pt>
                <c:pt idx="51">
                  <c:v>-106</c:v>
                </c:pt>
                <c:pt idx="52">
                  <c:v>-105</c:v>
                </c:pt>
                <c:pt idx="53">
                  <c:v>-104</c:v>
                </c:pt>
                <c:pt idx="54">
                  <c:v>-103</c:v>
                </c:pt>
                <c:pt idx="55">
                  <c:v>-102</c:v>
                </c:pt>
                <c:pt idx="56">
                  <c:v>-101</c:v>
                </c:pt>
                <c:pt idx="57">
                  <c:v>-100</c:v>
                </c:pt>
                <c:pt idx="58">
                  <c:v>-99</c:v>
                </c:pt>
                <c:pt idx="59">
                  <c:v>-98</c:v>
                </c:pt>
                <c:pt idx="60">
                  <c:v>-97</c:v>
                </c:pt>
                <c:pt idx="61">
                  <c:v>-96</c:v>
                </c:pt>
                <c:pt idx="62">
                  <c:v>-95</c:v>
                </c:pt>
                <c:pt idx="63">
                  <c:v>-94</c:v>
                </c:pt>
                <c:pt idx="64">
                  <c:v>-93</c:v>
                </c:pt>
                <c:pt idx="65">
                  <c:v>-92</c:v>
                </c:pt>
                <c:pt idx="66">
                  <c:v>-91</c:v>
                </c:pt>
                <c:pt idx="67">
                  <c:v>-90</c:v>
                </c:pt>
                <c:pt idx="68">
                  <c:v>-89</c:v>
                </c:pt>
                <c:pt idx="69">
                  <c:v>-88</c:v>
                </c:pt>
                <c:pt idx="70">
                  <c:v>-87</c:v>
                </c:pt>
                <c:pt idx="71">
                  <c:v>-86</c:v>
                </c:pt>
                <c:pt idx="72">
                  <c:v>-85</c:v>
                </c:pt>
                <c:pt idx="73">
                  <c:v>-84</c:v>
                </c:pt>
                <c:pt idx="74">
                  <c:v>-83</c:v>
                </c:pt>
                <c:pt idx="75">
                  <c:v>-82</c:v>
                </c:pt>
                <c:pt idx="76">
                  <c:v>-81</c:v>
                </c:pt>
                <c:pt idx="77">
                  <c:v>-80</c:v>
                </c:pt>
                <c:pt idx="78">
                  <c:v>-79</c:v>
                </c:pt>
                <c:pt idx="79">
                  <c:v>-78</c:v>
                </c:pt>
                <c:pt idx="80">
                  <c:v>-77</c:v>
                </c:pt>
                <c:pt idx="81">
                  <c:v>-76</c:v>
                </c:pt>
                <c:pt idx="82">
                  <c:v>-75</c:v>
                </c:pt>
                <c:pt idx="83">
                  <c:v>-74</c:v>
                </c:pt>
                <c:pt idx="84">
                  <c:v>-73</c:v>
                </c:pt>
                <c:pt idx="85">
                  <c:v>-72</c:v>
                </c:pt>
                <c:pt idx="86">
                  <c:v>-71</c:v>
                </c:pt>
                <c:pt idx="87">
                  <c:v>-70</c:v>
                </c:pt>
                <c:pt idx="88">
                  <c:v>-69</c:v>
                </c:pt>
                <c:pt idx="89">
                  <c:v>-68</c:v>
                </c:pt>
                <c:pt idx="90">
                  <c:v>-67</c:v>
                </c:pt>
                <c:pt idx="91">
                  <c:v>-66</c:v>
                </c:pt>
                <c:pt idx="92">
                  <c:v>-65</c:v>
                </c:pt>
                <c:pt idx="93">
                  <c:v>-64</c:v>
                </c:pt>
                <c:pt idx="94">
                  <c:v>-63</c:v>
                </c:pt>
                <c:pt idx="95">
                  <c:v>-62</c:v>
                </c:pt>
                <c:pt idx="96">
                  <c:v>-61</c:v>
                </c:pt>
                <c:pt idx="97">
                  <c:v>-60</c:v>
                </c:pt>
                <c:pt idx="98">
                  <c:v>-59</c:v>
                </c:pt>
                <c:pt idx="99">
                  <c:v>-58</c:v>
                </c:pt>
                <c:pt idx="100">
                  <c:v>-57</c:v>
                </c:pt>
                <c:pt idx="101">
                  <c:v>-56</c:v>
                </c:pt>
                <c:pt idx="102">
                  <c:v>-55</c:v>
                </c:pt>
                <c:pt idx="103">
                  <c:v>-54</c:v>
                </c:pt>
                <c:pt idx="104">
                  <c:v>-53</c:v>
                </c:pt>
                <c:pt idx="105">
                  <c:v>-52</c:v>
                </c:pt>
                <c:pt idx="106">
                  <c:v>-51</c:v>
                </c:pt>
                <c:pt idx="107">
                  <c:v>-50</c:v>
                </c:pt>
                <c:pt idx="108">
                  <c:v>-49</c:v>
                </c:pt>
                <c:pt idx="109">
                  <c:v>-48</c:v>
                </c:pt>
                <c:pt idx="110">
                  <c:v>-47</c:v>
                </c:pt>
                <c:pt idx="111">
                  <c:v>-46</c:v>
                </c:pt>
                <c:pt idx="112">
                  <c:v>-45</c:v>
                </c:pt>
                <c:pt idx="113">
                  <c:v>-44</c:v>
                </c:pt>
                <c:pt idx="114">
                  <c:v>-43</c:v>
                </c:pt>
                <c:pt idx="115">
                  <c:v>-42</c:v>
                </c:pt>
                <c:pt idx="116">
                  <c:v>-41</c:v>
                </c:pt>
                <c:pt idx="117">
                  <c:v>-40</c:v>
                </c:pt>
                <c:pt idx="118">
                  <c:v>-39</c:v>
                </c:pt>
                <c:pt idx="119">
                  <c:v>-38</c:v>
                </c:pt>
                <c:pt idx="120">
                  <c:v>-37</c:v>
                </c:pt>
                <c:pt idx="121">
                  <c:v>-36</c:v>
                </c:pt>
                <c:pt idx="122">
                  <c:v>-35</c:v>
                </c:pt>
                <c:pt idx="123">
                  <c:v>-34</c:v>
                </c:pt>
                <c:pt idx="124">
                  <c:v>-33</c:v>
                </c:pt>
                <c:pt idx="125">
                  <c:v>-32</c:v>
                </c:pt>
                <c:pt idx="126">
                  <c:v>-31</c:v>
                </c:pt>
                <c:pt idx="127">
                  <c:v>-30</c:v>
                </c:pt>
                <c:pt idx="128">
                  <c:v>-29</c:v>
                </c:pt>
                <c:pt idx="129">
                  <c:v>-28</c:v>
                </c:pt>
                <c:pt idx="130">
                  <c:v>-27</c:v>
                </c:pt>
                <c:pt idx="131">
                  <c:v>-26</c:v>
                </c:pt>
                <c:pt idx="132">
                  <c:v>-25</c:v>
                </c:pt>
                <c:pt idx="133">
                  <c:v>-24</c:v>
                </c:pt>
                <c:pt idx="134">
                  <c:v>-23</c:v>
                </c:pt>
                <c:pt idx="135">
                  <c:v>-22</c:v>
                </c:pt>
                <c:pt idx="136">
                  <c:v>-21</c:v>
                </c:pt>
                <c:pt idx="137">
                  <c:v>-20</c:v>
                </c:pt>
                <c:pt idx="138">
                  <c:v>-19</c:v>
                </c:pt>
                <c:pt idx="139">
                  <c:v>-18</c:v>
                </c:pt>
                <c:pt idx="140">
                  <c:v>-17</c:v>
                </c:pt>
                <c:pt idx="141">
                  <c:v>-16</c:v>
                </c:pt>
                <c:pt idx="142">
                  <c:v>-15</c:v>
                </c:pt>
                <c:pt idx="143">
                  <c:v>-14</c:v>
                </c:pt>
                <c:pt idx="144">
                  <c:v>-13</c:v>
                </c:pt>
                <c:pt idx="145">
                  <c:v>-12</c:v>
                </c:pt>
                <c:pt idx="146">
                  <c:v>-11</c:v>
                </c:pt>
                <c:pt idx="147">
                  <c:v>-10</c:v>
                </c:pt>
                <c:pt idx="148">
                  <c:v>-9</c:v>
                </c:pt>
                <c:pt idx="149">
                  <c:v>-8</c:v>
                </c:pt>
                <c:pt idx="150">
                  <c:v>-7</c:v>
                </c:pt>
                <c:pt idx="151">
                  <c:v>-6</c:v>
                </c:pt>
                <c:pt idx="152">
                  <c:v>-5</c:v>
                </c:pt>
                <c:pt idx="153">
                  <c:v>-4</c:v>
                </c:pt>
                <c:pt idx="154">
                  <c:v>-3</c:v>
                </c:pt>
                <c:pt idx="155">
                  <c:v>-2</c:v>
                </c:pt>
                <c:pt idx="156">
                  <c:v>-1</c:v>
                </c:pt>
                <c:pt idx="157">
                  <c:v>0</c:v>
                </c:pt>
                <c:pt idx="158">
                  <c:v>1</c:v>
                </c:pt>
                <c:pt idx="159">
                  <c:v>2</c:v>
                </c:pt>
                <c:pt idx="160">
                  <c:v>3</c:v>
                </c:pt>
                <c:pt idx="161">
                  <c:v>4</c:v>
                </c:pt>
                <c:pt idx="162">
                  <c:v>5</c:v>
                </c:pt>
                <c:pt idx="163">
                  <c:v>6</c:v>
                </c:pt>
                <c:pt idx="164">
                  <c:v>7</c:v>
                </c:pt>
                <c:pt idx="165">
                  <c:v>8</c:v>
                </c:pt>
                <c:pt idx="166">
                  <c:v>9</c:v>
                </c:pt>
                <c:pt idx="167">
                  <c:v>10</c:v>
                </c:pt>
                <c:pt idx="168">
                  <c:v>11</c:v>
                </c:pt>
                <c:pt idx="169">
                  <c:v>12</c:v>
                </c:pt>
                <c:pt idx="170">
                  <c:v>13</c:v>
                </c:pt>
                <c:pt idx="171">
                  <c:v>14</c:v>
                </c:pt>
                <c:pt idx="172">
                  <c:v>15</c:v>
                </c:pt>
                <c:pt idx="173">
                  <c:v>16</c:v>
                </c:pt>
                <c:pt idx="174">
                  <c:v>17</c:v>
                </c:pt>
                <c:pt idx="175">
                  <c:v>18</c:v>
                </c:pt>
                <c:pt idx="176">
                  <c:v>19</c:v>
                </c:pt>
                <c:pt idx="177">
                  <c:v>20</c:v>
                </c:pt>
                <c:pt idx="178">
                  <c:v>21</c:v>
                </c:pt>
                <c:pt idx="179">
                  <c:v>22</c:v>
                </c:pt>
                <c:pt idx="180">
                  <c:v>23</c:v>
                </c:pt>
                <c:pt idx="181">
                  <c:v>24</c:v>
                </c:pt>
                <c:pt idx="182">
                  <c:v>25</c:v>
                </c:pt>
                <c:pt idx="183">
                  <c:v>26</c:v>
                </c:pt>
                <c:pt idx="184">
                  <c:v>27</c:v>
                </c:pt>
                <c:pt idx="185">
                  <c:v>28</c:v>
                </c:pt>
                <c:pt idx="186">
                  <c:v>29</c:v>
                </c:pt>
                <c:pt idx="187">
                  <c:v>30</c:v>
                </c:pt>
                <c:pt idx="188">
                  <c:v>31</c:v>
                </c:pt>
                <c:pt idx="189">
                  <c:v>32</c:v>
                </c:pt>
                <c:pt idx="190">
                  <c:v>33</c:v>
                </c:pt>
                <c:pt idx="191">
                  <c:v>34</c:v>
                </c:pt>
                <c:pt idx="192">
                  <c:v>35</c:v>
                </c:pt>
                <c:pt idx="193">
                  <c:v>36</c:v>
                </c:pt>
                <c:pt idx="194">
                  <c:v>37</c:v>
                </c:pt>
                <c:pt idx="195">
                  <c:v>38</c:v>
                </c:pt>
                <c:pt idx="196">
                  <c:v>39</c:v>
                </c:pt>
                <c:pt idx="197">
                  <c:v>40</c:v>
                </c:pt>
                <c:pt idx="198">
                  <c:v>41</c:v>
                </c:pt>
                <c:pt idx="199">
                  <c:v>42</c:v>
                </c:pt>
                <c:pt idx="200">
                  <c:v>43</c:v>
                </c:pt>
                <c:pt idx="201">
                  <c:v>44</c:v>
                </c:pt>
                <c:pt idx="202">
                  <c:v>45</c:v>
                </c:pt>
                <c:pt idx="203">
                  <c:v>46</c:v>
                </c:pt>
                <c:pt idx="204">
                  <c:v>47</c:v>
                </c:pt>
                <c:pt idx="205">
                  <c:v>48</c:v>
                </c:pt>
                <c:pt idx="206">
                  <c:v>49</c:v>
                </c:pt>
                <c:pt idx="207">
                  <c:v>50</c:v>
                </c:pt>
                <c:pt idx="208">
                  <c:v>51</c:v>
                </c:pt>
                <c:pt idx="209">
                  <c:v>52</c:v>
                </c:pt>
                <c:pt idx="210">
                  <c:v>53</c:v>
                </c:pt>
                <c:pt idx="211">
                  <c:v>54</c:v>
                </c:pt>
                <c:pt idx="212">
                  <c:v>55</c:v>
                </c:pt>
                <c:pt idx="213">
                  <c:v>56</c:v>
                </c:pt>
                <c:pt idx="214">
                  <c:v>57</c:v>
                </c:pt>
                <c:pt idx="215">
                  <c:v>58</c:v>
                </c:pt>
                <c:pt idx="216">
                  <c:v>59</c:v>
                </c:pt>
                <c:pt idx="217">
                  <c:v>60</c:v>
                </c:pt>
                <c:pt idx="218">
                  <c:v>61</c:v>
                </c:pt>
                <c:pt idx="219">
                  <c:v>62</c:v>
                </c:pt>
                <c:pt idx="220">
                  <c:v>63</c:v>
                </c:pt>
                <c:pt idx="221">
                  <c:v>64</c:v>
                </c:pt>
                <c:pt idx="222">
                  <c:v>65</c:v>
                </c:pt>
                <c:pt idx="223">
                  <c:v>66</c:v>
                </c:pt>
                <c:pt idx="224">
                  <c:v>67</c:v>
                </c:pt>
                <c:pt idx="225">
                  <c:v>68</c:v>
                </c:pt>
                <c:pt idx="226">
                  <c:v>69</c:v>
                </c:pt>
                <c:pt idx="227">
                  <c:v>70</c:v>
                </c:pt>
                <c:pt idx="228">
                  <c:v>71</c:v>
                </c:pt>
                <c:pt idx="229">
                  <c:v>72</c:v>
                </c:pt>
                <c:pt idx="230">
                  <c:v>73</c:v>
                </c:pt>
                <c:pt idx="231">
                  <c:v>74</c:v>
                </c:pt>
                <c:pt idx="232">
                  <c:v>75</c:v>
                </c:pt>
                <c:pt idx="233">
                  <c:v>76</c:v>
                </c:pt>
                <c:pt idx="234">
                  <c:v>77</c:v>
                </c:pt>
                <c:pt idx="235">
                  <c:v>78</c:v>
                </c:pt>
                <c:pt idx="236">
                  <c:v>79</c:v>
                </c:pt>
                <c:pt idx="237">
                  <c:v>80</c:v>
                </c:pt>
                <c:pt idx="238">
                  <c:v>81</c:v>
                </c:pt>
                <c:pt idx="239">
                  <c:v>82</c:v>
                </c:pt>
                <c:pt idx="240">
                  <c:v>83</c:v>
                </c:pt>
                <c:pt idx="241">
                  <c:v>84</c:v>
                </c:pt>
                <c:pt idx="242">
                  <c:v>85</c:v>
                </c:pt>
                <c:pt idx="243">
                  <c:v>86</c:v>
                </c:pt>
                <c:pt idx="244">
                  <c:v>87</c:v>
                </c:pt>
                <c:pt idx="245">
                  <c:v>88</c:v>
                </c:pt>
                <c:pt idx="246">
                  <c:v>89</c:v>
                </c:pt>
                <c:pt idx="247">
                  <c:v>90</c:v>
                </c:pt>
                <c:pt idx="248">
                  <c:v>91</c:v>
                </c:pt>
                <c:pt idx="249">
                  <c:v>92</c:v>
                </c:pt>
                <c:pt idx="250">
                  <c:v>93</c:v>
                </c:pt>
                <c:pt idx="251">
                  <c:v>94</c:v>
                </c:pt>
                <c:pt idx="252">
                  <c:v>95</c:v>
                </c:pt>
                <c:pt idx="253">
                  <c:v>96</c:v>
                </c:pt>
                <c:pt idx="254">
                  <c:v>97</c:v>
                </c:pt>
                <c:pt idx="255">
                  <c:v>98</c:v>
                </c:pt>
                <c:pt idx="256">
                  <c:v>99</c:v>
                </c:pt>
                <c:pt idx="257">
                  <c:v>100</c:v>
                </c:pt>
                <c:pt idx="258">
                  <c:v>101</c:v>
                </c:pt>
                <c:pt idx="259">
                  <c:v>102</c:v>
                </c:pt>
                <c:pt idx="260">
                  <c:v>103</c:v>
                </c:pt>
                <c:pt idx="261">
                  <c:v>104</c:v>
                </c:pt>
                <c:pt idx="262">
                  <c:v>105</c:v>
                </c:pt>
                <c:pt idx="263">
                  <c:v>106</c:v>
                </c:pt>
                <c:pt idx="264">
                  <c:v>107</c:v>
                </c:pt>
                <c:pt idx="265">
                  <c:v>108</c:v>
                </c:pt>
                <c:pt idx="266">
                  <c:v>109</c:v>
                </c:pt>
                <c:pt idx="267">
                  <c:v>110</c:v>
                </c:pt>
                <c:pt idx="268">
                  <c:v>111</c:v>
                </c:pt>
                <c:pt idx="269">
                  <c:v>112</c:v>
                </c:pt>
                <c:pt idx="270">
                  <c:v>113</c:v>
                </c:pt>
                <c:pt idx="271">
                  <c:v>114</c:v>
                </c:pt>
                <c:pt idx="272">
                  <c:v>115</c:v>
                </c:pt>
                <c:pt idx="273">
                  <c:v>116</c:v>
                </c:pt>
                <c:pt idx="274">
                  <c:v>117</c:v>
                </c:pt>
                <c:pt idx="275">
                  <c:v>118</c:v>
                </c:pt>
                <c:pt idx="276">
                  <c:v>119</c:v>
                </c:pt>
                <c:pt idx="277">
                  <c:v>120</c:v>
                </c:pt>
                <c:pt idx="278">
                  <c:v>121</c:v>
                </c:pt>
                <c:pt idx="279">
                  <c:v>122</c:v>
                </c:pt>
                <c:pt idx="280">
                  <c:v>123</c:v>
                </c:pt>
                <c:pt idx="281">
                  <c:v>124</c:v>
                </c:pt>
                <c:pt idx="282">
                  <c:v>125</c:v>
                </c:pt>
                <c:pt idx="283">
                  <c:v>126</c:v>
                </c:pt>
                <c:pt idx="284">
                  <c:v>127</c:v>
                </c:pt>
                <c:pt idx="285">
                  <c:v>128</c:v>
                </c:pt>
                <c:pt idx="286">
                  <c:v>129</c:v>
                </c:pt>
                <c:pt idx="287">
                  <c:v>130</c:v>
                </c:pt>
                <c:pt idx="288">
                  <c:v>131</c:v>
                </c:pt>
                <c:pt idx="289">
                  <c:v>132</c:v>
                </c:pt>
                <c:pt idx="290">
                  <c:v>133</c:v>
                </c:pt>
                <c:pt idx="291">
                  <c:v>134</c:v>
                </c:pt>
                <c:pt idx="292">
                  <c:v>135</c:v>
                </c:pt>
                <c:pt idx="293">
                  <c:v>136</c:v>
                </c:pt>
                <c:pt idx="294">
                  <c:v>137</c:v>
                </c:pt>
                <c:pt idx="295">
                  <c:v>138</c:v>
                </c:pt>
                <c:pt idx="296">
                  <c:v>139</c:v>
                </c:pt>
                <c:pt idx="297">
                  <c:v>140</c:v>
                </c:pt>
                <c:pt idx="298">
                  <c:v>141</c:v>
                </c:pt>
                <c:pt idx="299">
                  <c:v>142</c:v>
                </c:pt>
                <c:pt idx="300">
                  <c:v>143</c:v>
                </c:pt>
                <c:pt idx="301">
                  <c:v>144</c:v>
                </c:pt>
                <c:pt idx="302">
                  <c:v>145</c:v>
                </c:pt>
                <c:pt idx="303">
                  <c:v>146</c:v>
                </c:pt>
                <c:pt idx="304">
                  <c:v>147</c:v>
                </c:pt>
                <c:pt idx="305">
                  <c:v>148</c:v>
                </c:pt>
                <c:pt idx="306">
                  <c:v>149</c:v>
                </c:pt>
                <c:pt idx="307">
                  <c:v>150</c:v>
                </c:pt>
                <c:pt idx="308">
                  <c:v>151</c:v>
                </c:pt>
                <c:pt idx="309">
                  <c:v>152</c:v>
                </c:pt>
                <c:pt idx="310">
                  <c:v>153</c:v>
                </c:pt>
                <c:pt idx="311">
                  <c:v>154</c:v>
                </c:pt>
                <c:pt idx="312">
                  <c:v>155</c:v>
                </c:pt>
                <c:pt idx="313">
                  <c:v>156</c:v>
                </c:pt>
                <c:pt idx="314">
                  <c:v>157</c:v>
                </c:pt>
              </c:numCache>
            </c:numRef>
          </c:xVal>
          <c:yVal>
            <c:numRef>
              <c:f>'[mattix得点分布.xlsx]Sheet2 (2)'!$G$9:$G$323</c:f>
              <c:numCache>
                <c:formatCode>General</c:formatCode>
                <c:ptCount val="315"/>
                <c:pt idx="0">
                  <c:v>0</c:v>
                </c:pt>
                <c:pt idx="1">
                  <c:v>3.0640292253214518E-4</c:v>
                </c:pt>
                <c:pt idx="2">
                  <c:v>6.147637044953691E-4</c:v>
                </c:pt>
                <c:pt idx="3">
                  <c:v>9.2510752762015036E-4</c:v>
                </c:pt>
                <c:pt idx="4">
                  <c:v>1.2374600626093857E-3</c:v>
                </c:pt>
                <c:pt idx="5">
                  <c:v>1.5518474818805306E-3</c:v>
                </c:pt>
                <c:pt idx="6">
                  <c:v>1.8682964727255724E-3</c:v>
                </c:pt>
                <c:pt idx="7">
                  <c:v>2.1868342509054339E-3</c:v>
                </c:pt>
                <c:pt idx="8">
                  <c:v>2.5074885746955156E-3</c:v>
                </c:pt>
                <c:pt idx="9">
                  <c:v>2.8302877594020281E-3</c:v>
                </c:pt>
                <c:pt idx="10">
                  <c:v>3.1552606923659354E-3</c:v>
                </c:pt>
                <c:pt idx="11">
                  <c:v>3.4824368484763224E-3</c:v>
                </c:pt>
                <c:pt idx="12">
                  <c:v>3.8118463062128405E-3</c:v>
                </c:pt>
                <c:pt idx="13">
                  <c:v>4.143519764239767E-3</c:v>
                </c:pt>
                <c:pt idx="14">
                  <c:v>4.4774885585738833E-3</c:v>
                </c:pt>
                <c:pt idx="15">
                  <c:v>4.8137846803506523E-3</c:v>
                </c:pt>
                <c:pt idx="16">
                  <c:v>5.1524407942145078E-3</c:v>
                </c:pt>
                <c:pt idx="17">
                  <c:v>5.4934902573574029E-3</c:v>
                </c:pt>
                <c:pt idx="18">
                  <c:v>5.8369671392368705E-3</c:v>
                </c:pt>
                <c:pt idx="19">
                  <c:v>6.1829062419990199E-3</c:v>
                </c:pt>
                <c:pt idx="20">
                  <c:v>6.5313431216402207E-3</c:v>
                </c:pt>
                <c:pt idx="21">
                  <c:v>6.8823141099374485E-3</c:v>
                </c:pt>
                <c:pt idx="22">
                  <c:v>7.2358563371824891E-3</c:v>
                </c:pt>
                <c:pt idx="23">
                  <c:v>7.5920077557546928E-3</c:v>
                </c:pt>
                <c:pt idx="24">
                  <c:v>7.9508071645704725E-3</c:v>
                </c:pt>
                <c:pt idx="25">
                  <c:v>8.3122942344477924E-3</c:v>
                </c:pt>
                <c:pt idx="26">
                  <c:v>8.6765095344291665E-3</c:v>
                </c:pt>
                <c:pt idx="27">
                  <c:v>9.0434945591038041E-3</c:v>
                </c:pt>
                <c:pt idx="28">
                  <c:v>9.4132917569781926E-3</c:v>
                </c:pt>
                <c:pt idx="29">
                  <c:v>9.7859445599411399E-3</c:v>
                </c:pt>
                <c:pt idx="30">
                  <c:v>1.0161497413875786E-2</c:v>
                </c:pt>
                <c:pt idx="31">
                  <c:v>1.0539995810471936E-2</c:v>
                </c:pt>
                <c:pt idx="32">
                  <c:v>1.0921486320296103E-2</c:v>
                </c:pt>
                <c:pt idx="33">
                  <c:v>1.1306016627178284E-2</c:v>
                </c:pt>
                <c:pt idx="34">
                  <c:v>1.1693635563981286E-2</c:v>
                </c:pt>
                <c:pt idx="35">
                  <c:v>1.2084393149816686E-2</c:v>
                </c:pt>
                <c:pt idx="36">
                  <c:v>1.2478340628780782E-2</c:v>
                </c:pt>
                <c:pt idx="37">
                  <c:v>1.287553051028445E-2</c:v>
                </c:pt>
                <c:pt idx="38">
                  <c:v>1.3276016611056651E-2</c:v>
                </c:pt>
                <c:pt idx="39">
                  <c:v>1.3679854098904709E-2</c:v>
                </c:pt>
                <c:pt idx="40">
                  <c:v>1.4087099538322323E-2</c:v>
                </c:pt>
                <c:pt idx="41">
                  <c:v>1.4497810938037314E-2</c:v>
                </c:pt>
                <c:pt idx="42">
                  <c:v>1.4912047800600903E-2</c:v>
                </c:pt>
                <c:pt idx="43">
                  <c:v>1.5329871174122989E-2</c:v>
                </c:pt>
                <c:pt idx="44">
                  <c:v>1.5751343706267573E-2</c:v>
                </c:pt>
                <c:pt idx="45">
                  <c:v>1.617652970062633E-2</c:v>
                </c:pt>
                <c:pt idx="46">
                  <c:v>1.6605495175598006E-2</c:v>
                </c:pt>
                <c:pt idx="47">
                  <c:v>1.7038307925907936E-2</c:v>
                </c:pt>
                <c:pt idx="48">
                  <c:v>1.7475037586911935E-2</c:v>
                </c:pt>
                <c:pt idx="49">
                  <c:v>1.7915755701836178E-2</c:v>
                </c:pt>
                <c:pt idx="50">
                  <c:v>1.8360535792115773E-2</c:v>
                </c:pt>
                <c:pt idx="51">
                  <c:v>1.8809453431005208E-2</c:v>
                </c:pt>
                <c:pt idx="52">
                  <c:v>1.9262586320644537E-2</c:v>
                </c:pt>
                <c:pt idx="53">
                  <c:v>1.9720014372778871E-2</c:v>
                </c:pt>
                <c:pt idx="54">
                  <c:v>2.0181819793339217E-2</c:v>
                </c:pt>
                <c:pt idx="55">
                  <c:v>2.0648087171110552E-2</c:v>
                </c:pt>
                <c:pt idx="56">
                  <c:v>2.111890357072449E-2</c:v>
                </c:pt>
                <c:pt idx="57">
                  <c:v>2.159435863023329E-2</c:v>
                </c:pt>
                <c:pt idx="58">
                  <c:v>2.2074544663539419E-2</c:v>
                </c:pt>
                <c:pt idx="59">
                  <c:v>2.2559556767971167E-2</c:v>
                </c:pt>
                <c:pt idx="60">
                  <c:v>2.3049492937320226E-2</c:v>
                </c:pt>
                <c:pt idx="61">
                  <c:v>2.3544454180676022E-2</c:v>
                </c:pt>
                <c:pt idx="62">
                  <c:v>2.4044544647417732E-2</c:v>
                </c:pt>
                <c:pt idx="63">
                  <c:v>2.4549871758750397E-2</c:v>
                </c:pt>
                <c:pt idx="64">
                  <c:v>2.5060546346201362E-2</c:v>
                </c:pt>
                <c:pt idx="65">
                  <c:v>2.5576682797523231E-2</c:v>
                </c:pt>
                <c:pt idx="66">
                  <c:v>2.6098399210484069E-2</c:v>
                </c:pt>
                <c:pt idx="67">
                  <c:v>2.6625817555061437E-2</c:v>
                </c:pt>
                <c:pt idx="68">
                  <c:v>2.7159063844598597E-2</c:v>
                </c:pt>
                <c:pt idx="69">
                  <c:v>2.7698268316522501E-2</c:v>
                </c:pt>
                <c:pt idx="70">
                  <c:v>2.824356562327307E-2</c:v>
                </c:pt>
                <c:pt idx="71">
                  <c:v>2.8795095034142848E-2</c:v>
                </c:pt>
                <c:pt idx="72">
                  <c:v>2.9353000648784988E-2</c:v>
                </c:pt>
                <c:pt idx="73">
                  <c:v>2.9917431623207202E-2</c:v>
                </c:pt>
                <c:pt idx="74">
                  <c:v>3.0488542409139952E-2</c:v>
                </c:pt>
                <c:pt idx="75">
                  <c:v>3.1066493007738116E-2</c:v>
                </c:pt>
                <c:pt idx="76">
                  <c:v>3.1651449238660534E-2</c:v>
                </c:pt>
                <c:pt idx="77">
                  <c:v>3.2243583025657774E-2</c:v>
                </c:pt>
                <c:pt idx="78">
                  <c:v>3.28430726999005E-2</c:v>
                </c:pt>
                <c:pt idx="79">
                  <c:v>3.3450103322385849E-2</c:v>
                </c:pt>
                <c:pt idx="80">
                  <c:v>3.4064867026881274E-2</c:v>
                </c:pt>
                <c:pt idx="81">
                  <c:v>3.4687563384995235E-2</c:v>
                </c:pt>
                <c:pt idx="82">
                  <c:v>3.5318399795111477E-2</c:v>
                </c:pt>
                <c:pt idx="83">
                  <c:v>3.5957591897081365E-2</c:v>
                </c:pt>
                <c:pt idx="84">
                  <c:v>3.6605364014751784E-2</c:v>
                </c:pt>
                <c:pt idx="85">
                  <c:v>3.726194962859869E-2</c:v>
                </c:pt>
                <c:pt idx="86">
                  <c:v>3.7927591880959732E-2</c:v>
                </c:pt>
                <c:pt idx="87">
                  <c:v>3.8602544116600357E-2</c:v>
                </c:pt>
                <c:pt idx="88">
                  <c:v>3.928707046162272E-2</c:v>
                </c:pt>
                <c:pt idx="89">
                  <c:v>3.998144644402607E-2</c:v>
                </c:pt>
                <c:pt idx="90">
                  <c:v>4.0685959659568338E-2</c:v>
                </c:pt>
                <c:pt idx="91">
                  <c:v>4.1400910486956322E-2</c:v>
                </c:pt>
                <c:pt idx="92">
                  <c:v>4.2126612856815016E-2</c:v>
                </c:pt>
                <c:pt idx="93">
                  <c:v>4.2863395079364042E-2</c:v>
                </c:pt>
                <c:pt idx="94">
                  <c:v>4.3611600736261635E-2</c:v>
                </c:pt>
                <c:pt idx="95">
                  <c:v>4.4371589642681952E-2</c:v>
                </c:pt>
                <c:pt idx="96">
                  <c:v>4.5143738886367135E-2</c:v>
                </c:pt>
                <c:pt idx="97">
                  <c:v>4.5928443951166631E-2</c:v>
                </c:pt>
                <c:pt idx="98">
                  <c:v>4.67261199334425E-2</c:v>
                </c:pt>
                <c:pt idx="99">
                  <c:v>4.7537202860708172E-2</c:v>
                </c:pt>
                <c:pt idx="100">
                  <c:v>4.8362151122986807E-2</c:v>
                </c:pt>
                <c:pt idx="101">
                  <c:v>4.9201447028653478E-2</c:v>
                </c:pt>
                <c:pt idx="102">
                  <c:v>5.0055598497983855E-2</c:v>
                </c:pt>
                <c:pt idx="103">
                  <c:v>5.0925140909297784E-2</c:v>
                </c:pt>
                <c:pt idx="104">
                  <c:v>5.1810639114501622E-2</c:v>
                </c:pt>
                <c:pt idx="105">
                  <c:v>5.2712689643030441E-2</c:v>
                </c:pt>
                <c:pt idx="106">
                  <c:v>5.3631923115725122E-2</c:v>
                </c:pt>
                <c:pt idx="107">
                  <c:v>5.4569006893110339E-2</c:v>
                </c:pt>
                <c:pt idx="108">
                  <c:v>5.5524647985925213E-2</c:v>
                </c:pt>
                <c:pt idx="109">
                  <c:v>5.649959625970602E-2</c:v>
                </c:pt>
                <c:pt idx="110">
                  <c:v>5.7494647969803581E-2</c:v>
                </c:pt>
                <c:pt idx="111">
                  <c:v>5.8510649668587211E-2</c:v>
                </c:pt>
                <c:pt idx="112">
                  <c:v>5.9548502532869918E-2</c:v>
                </c:pt>
                <c:pt idx="113">
                  <c:v>6.0609167166984446E-2</c:v>
                </c:pt>
                <c:pt idx="114">
                  <c:v>6.1693668945658864E-2</c:v>
                </c:pt>
                <c:pt idx="115">
                  <c:v>6.2803103971170837E-2</c:v>
                </c:pt>
                <c:pt idx="116">
                  <c:v>6.3938645731525801E-2</c:v>
                </c:pt>
                <c:pt idx="117">
                  <c:v>6.5101552561046383E-2</c:v>
                </c:pt>
                <c:pt idx="118">
                  <c:v>6.6293176022286349E-2</c:v>
                </c:pt>
                <c:pt idx="119">
                  <c:v>6.7514970349267123E-2</c:v>
                </c:pt>
                <c:pt idx="120">
                  <c:v>6.8768503117497326E-2</c:v>
                </c:pt>
                <c:pt idx="121">
                  <c:v>7.0055467337137634E-2</c:v>
                </c:pt>
                <c:pt idx="122">
                  <c:v>7.1377695203345581E-2</c:v>
                </c:pt>
                <c:pt idx="123">
                  <c:v>7.2737173784008569E-2</c:v>
                </c:pt>
                <c:pt idx="124">
                  <c:v>7.4136062981954187E-2</c:v>
                </c:pt>
                <c:pt idx="125">
                  <c:v>7.5576716179200865E-2</c:v>
                </c:pt>
                <c:pt idx="126">
                  <c:v>7.706170405864754E-2</c:v>
                </c:pt>
                <c:pt idx="127">
                  <c:v>7.8593842208752984E-2</c:v>
                </c:pt>
                <c:pt idx="128">
                  <c:v>8.0176223255828349E-2</c:v>
                </c:pt>
                <c:pt idx="129">
                  <c:v>8.1812254445372656E-2</c:v>
                </c:pt>
                <c:pt idx="130">
                  <c:v>8.3505701820369649E-2</c:v>
                </c:pt>
                <c:pt idx="131">
                  <c:v>8.5260742436887527E-2</c:v>
                </c:pt>
                <c:pt idx="132">
                  <c:v>8.7082026438110971E-2</c:v>
                </c:pt>
                <c:pt idx="133">
                  <c:v>8.8974751308311062E-2</c:v>
                </c:pt>
                <c:pt idx="134">
                  <c:v>9.094475129218943E-2</c:v>
                </c:pt>
                <c:pt idx="135">
                  <c:v>9.2998605855255767E-2</c:v>
                </c:pt>
                <c:pt idx="136">
                  <c:v>9.5143772268044713E-2</c:v>
                </c:pt>
                <c:pt idx="137">
                  <c:v>9.738874905391165E-2</c:v>
                </c:pt>
                <c:pt idx="138">
                  <c:v>9.9743279344672253E-2</c:v>
                </c:pt>
                <c:pt idx="139">
                  <c:v>0.10221860643988318</c:v>
                </c:pt>
                <c:pt idx="140">
                  <c:v>0.10482779852573143</c:v>
                </c:pt>
                <c:pt idx="141">
                  <c:v>0.10758616630434004</c:v>
                </c:pt>
                <c:pt idx="142">
                  <c:v>0.11051180738103328</c:v>
                </c:pt>
                <c:pt idx="143">
                  <c:v>0.11362632657821425</c:v>
                </c:pt>
                <c:pt idx="144">
                  <c:v>0.11695580514275555</c:v>
                </c:pt>
                <c:pt idx="145">
                  <c:v>0.12053212976049682</c:v>
                </c:pt>
                <c:pt idx="146">
                  <c:v>0.12439485461457528</c:v>
                </c:pt>
                <c:pt idx="147">
                  <c:v>0.12859387559043062</c:v>
                </c:pt>
                <c:pt idx="148">
                  <c:v>0.1331933826670581</c:v>
                </c:pt>
                <c:pt idx="149">
                  <c:v>0.13827790184811728</c:v>
                </c:pt>
                <c:pt idx="150">
                  <c:v>0.14396191070341918</c:v>
                </c:pt>
                <c:pt idx="151">
                  <c:v>0.1504059084651414</c:v>
                </c:pt>
                <c:pt idx="152">
                  <c:v>0.15784495793696118</c:v>
                </c:pt>
                <c:pt idx="153">
                  <c:v>0.16664348598944395</c:v>
                </c:pt>
                <c:pt idx="154">
                  <c:v>0.17741201402580509</c:v>
                </c:pt>
                <c:pt idx="155">
                  <c:v>0.19129506125934703</c:v>
                </c:pt>
                <c:pt idx="156">
                  <c:v>0.21086211734819094</c:v>
                </c:pt>
                <c:pt idx="157">
                  <c:v>0.24431222067057679</c:v>
                </c:pt>
                <c:pt idx="158">
                  <c:v>0.78913788265180906</c:v>
                </c:pt>
                <c:pt idx="159">
                  <c:v>0.80870493874065297</c:v>
                </c:pt>
                <c:pt idx="160">
                  <c:v>0.82258798597419491</c:v>
                </c:pt>
                <c:pt idx="161">
                  <c:v>0.8333565140105561</c:v>
                </c:pt>
                <c:pt idx="162">
                  <c:v>0.84215504206303882</c:v>
                </c:pt>
                <c:pt idx="163">
                  <c:v>0.84959409153485854</c:v>
                </c:pt>
                <c:pt idx="164">
                  <c:v>0.85603808929658087</c:v>
                </c:pt>
                <c:pt idx="165">
                  <c:v>0.86172209815188272</c:v>
                </c:pt>
                <c:pt idx="166">
                  <c:v>0.86680661733294184</c:v>
                </c:pt>
                <c:pt idx="167">
                  <c:v>0.87140612440956944</c:v>
                </c:pt>
                <c:pt idx="168">
                  <c:v>0.87560514538542478</c:v>
                </c:pt>
                <c:pt idx="169">
                  <c:v>0.87946787023950312</c:v>
                </c:pt>
                <c:pt idx="170">
                  <c:v>0.8830441948572445</c:v>
                </c:pt>
                <c:pt idx="171">
                  <c:v>0.88637367342178575</c:v>
                </c:pt>
                <c:pt idx="172">
                  <c:v>0.88948819261896672</c:v>
                </c:pt>
                <c:pt idx="173">
                  <c:v>0.89241383369565996</c:v>
                </c:pt>
                <c:pt idx="174">
                  <c:v>0.89517220147426857</c:v>
                </c:pt>
                <c:pt idx="175">
                  <c:v>0.89778139356011688</c:v>
                </c:pt>
                <c:pt idx="176">
                  <c:v>0.9002567206553278</c:v>
                </c:pt>
                <c:pt idx="177">
                  <c:v>0.90261125094608841</c:v>
                </c:pt>
                <c:pt idx="178">
                  <c:v>0.90485622773195529</c:v>
                </c:pt>
                <c:pt idx="179">
                  <c:v>0.90700139414474423</c:v>
                </c:pt>
                <c:pt idx="180">
                  <c:v>0.90905524870781051</c:v>
                </c:pt>
                <c:pt idx="181">
                  <c:v>0.91102524869168899</c:v>
                </c:pt>
                <c:pt idx="182">
                  <c:v>0.91291797356188908</c:v>
                </c:pt>
                <c:pt idx="183">
                  <c:v>0.91473925756311247</c:v>
                </c:pt>
                <c:pt idx="184">
                  <c:v>0.91649429817963035</c:v>
                </c:pt>
                <c:pt idx="185">
                  <c:v>0.91818774555462734</c:v>
                </c:pt>
                <c:pt idx="186">
                  <c:v>0.91982377674417171</c:v>
                </c:pt>
                <c:pt idx="187">
                  <c:v>0.92140615779124702</c:v>
                </c:pt>
                <c:pt idx="188">
                  <c:v>0.92293829594135246</c:v>
                </c:pt>
                <c:pt idx="189">
                  <c:v>0.92442328382079908</c:v>
                </c:pt>
                <c:pt idx="190">
                  <c:v>0.92586393701804581</c:v>
                </c:pt>
                <c:pt idx="191">
                  <c:v>0.92726282621599143</c:v>
                </c:pt>
                <c:pt idx="192">
                  <c:v>0.92862230479665442</c:v>
                </c:pt>
                <c:pt idx="193">
                  <c:v>0.92994453266286237</c:v>
                </c:pt>
                <c:pt idx="194">
                  <c:v>0.93123149688250262</c:v>
                </c:pt>
                <c:pt idx="195">
                  <c:v>0.93248502965073288</c:v>
                </c:pt>
                <c:pt idx="196">
                  <c:v>0.93370682397771365</c:v>
                </c:pt>
                <c:pt idx="197">
                  <c:v>0.93489844743895367</c:v>
                </c:pt>
                <c:pt idx="198">
                  <c:v>0.93606135426847414</c:v>
                </c:pt>
                <c:pt idx="199">
                  <c:v>0.93719689602882916</c:v>
                </c:pt>
                <c:pt idx="200">
                  <c:v>0.93830633105434114</c:v>
                </c:pt>
                <c:pt idx="201">
                  <c:v>0.93939083283301561</c:v>
                </c:pt>
                <c:pt idx="202">
                  <c:v>0.94045149746713008</c:v>
                </c:pt>
                <c:pt idx="203">
                  <c:v>0.94148935033141279</c:v>
                </c:pt>
                <c:pt idx="204">
                  <c:v>0.94250535203019647</c:v>
                </c:pt>
                <c:pt idx="205">
                  <c:v>0.94350040374029398</c:v>
                </c:pt>
                <c:pt idx="206">
                  <c:v>0.94447535201407473</c:v>
                </c:pt>
                <c:pt idx="207">
                  <c:v>0.94543099310688961</c:v>
                </c:pt>
                <c:pt idx="208">
                  <c:v>0.94636807688427482</c:v>
                </c:pt>
                <c:pt idx="209">
                  <c:v>0.94728731035696956</c:v>
                </c:pt>
                <c:pt idx="210">
                  <c:v>0.94818936088549832</c:v>
                </c:pt>
                <c:pt idx="211">
                  <c:v>0.94907485909070222</c:v>
                </c:pt>
                <c:pt idx="212">
                  <c:v>0.9499444015020162</c:v>
                </c:pt>
                <c:pt idx="213">
                  <c:v>0.95079855297134652</c:v>
                </c:pt>
                <c:pt idx="214">
                  <c:v>0.95163784887701319</c:v>
                </c:pt>
                <c:pt idx="215">
                  <c:v>0.95246279713929183</c:v>
                </c:pt>
                <c:pt idx="216">
                  <c:v>0.95327388006655744</c:v>
                </c:pt>
                <c:pt idx="217">
                  <c:v>0.95407155604883331</c:v>
                </c:pt>
                <c:pt idx="218">
                  <c:v>0.95485626111363286</c:v>
                </c:pt>
                <c:pt idx="219">
                  <c:v>0.95562841035731805</c:v>
                </c:pt>
                <c:pt idx="220">
                  <c:v>0.95638839926373831</c:v>
                </c:pt>
                <c:pt idx="221">
                  <c:v>0.95713660492063601</c:v>
                </c:pt>
                <c:pt idx="222">
                  <c:v>0.95787338714318504</c:v>
                </c:pt>
                <c:pt idx="223">
                  <c:v>0.95859908951304362</c:v>
                </c:pt>
                <c:pt idx="224">
                  <c:v>0.95931404034043166</c:v>
                </c:pt>
                <c:pt idx="225">
                  <c:v>0.96001855355597399</c:v>
                </c:pt>
                <c:pt idx="226">
                  <c:v>0.96071292953837728</c:v>
                </c:pt>
                <c:pt idx="227">
                  <c:v>0.96139745588339964</c:v>
                </c:pt>
                <c:pt idx="228">
                  <c:v>0.96207240811904027</c:v>
                </c:pt>
                <c:pt idx="229">
                  <c:v>0.96273805037140137</c:v>
                </c:pt>
                <c:pt idx="230">
                  <c:v>0.96339463598524822</c:v>
                </c:pt>
                <c:pt idx="231">
                  <c:v>0.96404240810291864</c:v>
                </c:pt>
                <c:pt idx="232">
                  <c:v>0.96468160020488858</c:v>
                </c:pt>
                <c:pt idx="233">
                  <c:v>0.96531243661500477</c:v>
                </c:pt>
                <c:pt idx="234">
                  <c:v>0.96593513297311873</c:v>
                </c:pt>
                <c:pt idx="235">
                  <c:v>0.96654989667761415</c:v>
                </c:pt>
                <c:pt idx="236">
                  <c:v>0.9671569273000995</c:v>
                </c:pt>
                <c:pt idx="237">
                  <c:v>0.96775641697434223</c:v>
                </c:pt>
                <c:pt idx="238">
                  <c:v>0.96834855076133941</c:v>
                </c:pt>
                <c:pt idx="239">
                  <c:v>0.96893350699226188</c:v>
                </c:pt>
                <c:pt idx="240">
                  <c:v>0.9695114575908601</c:v>
                </c:pt>
                <c:pt idx="241">
                  <c:v>0.97008256837679285</c:v>
                </c:pt>
                <c:pt idx="242">
                  <c:v>0.97064699935121501</c:v>
                </c:pt>
                <c:pt idx="243">
                  <c:v>0.9712049049658571</c:v>
                </c:pt>
                <c:pt idx="244">
                  <c:v>0.97175643437672687</c:v>
                </c:pt>
                <c:pt idx="245">
                  <c:v>0.97230173168347744</c:v>
                </c:pt>
                <c:pt idx="246">
                  <c:v>0.97284093615540135</c:v>
                </c:pt>
                <c:pt idx="247">
                  <c:v>0.97337418244493856</c:v>
                </c:pt>
                <c:pt idx="248">
                  <c:v>0.97390160078951593</c:v>
                </c:pt>
                <c:pt idx="249">
                  <c:v>0.97442331720247677</c:v>
                </c:pt>
                <c:pt idx="250">
                  <c:v>0.97493945365379864</c:v>
                </c:pt>
                <c:pt idx="251">
                  <c:v>0.97545012824124955</c:v>
                </c:pt>
                <c:pt idx="252">
                  <c:v>0.97595545535258221</c:v>
                </c:pt>
                <c:pt idx="253">
                  <c:v>0.97645554581932403</c:v>
                </c:pt>
                <c:pt idx="254">
                  <c:v>0.97695050706267983</c:v>
                </c:pt>
                <c:pt idx="255">
                  <c:v>0.97744044323202883</c:v>
                </c:pt>
                <c:pt idx="256">
                  <c:v>0.97792545533646058</c:v>
                </c:pt>
                <c:pt idx="257">
                  <c:v>0.97840564136976671</c:v>
                </c:pt>
                <c:pt idx="258">
                  <c:v>0.97888109642927557</c:v>
                </c:pt>
                <c:pt idx="259">
                  <c:v>0.97935191282888945</c:v>
                </c:pt>
                <c:pt idx="260">
                  <c:v>0.97981818020666078</c:v>
                </c:pt>
                <c:pt idx="261">
                  <c:v>0.98027998562722107</c:v>
                </c:pt>
                <c:pt idx="262">
                  <c:v>0.98073741367935541</c:v>
                </c:pt>
                <c:pt idx="263">
                  <c:v>0.98119054656899474</c:v>
                </c:pt>
                <c:pt idx="264">
                  <c:v>0.98163946420788428</c:v>
                </c:pt>
                <c:pt idx="265">
                  <c:v>0.98208424429816388</c:v>
                </c:pt>
                <c:pt idx="266">
                  <c:v>0.98252496241308807</c:v>
                </c:pt>
                <c:pt idx="267">
                  <c:v>0.98296169207409201</c:v>
                </c:pt>
                <c:pt idx="268">
                  <c:v>0.98339450482440194</c:v>
                </c:pt>
                <c:pt idx="269">
                  <c:v>0.98382347029937367</c:v>
                </c:pt>
                <c:pt idx="270">
                  <c:v>0.98424865629373248</c:v>
                </c:pt>
                <c:pt idx="271">
                  <c:v>0.98467012882587701</c:v>
                </c:pt>
                <c:pt idx="272">
                  <c:v>0.98508795219939915</c:v>
                </c:pt>
                <c:pt idx="273">
                  <c:v>0.98550218906196263</c:v>
                </c:pt>
                <c:pt idx="274">
                  <c:v>0.98591290046167768</c:v>
                </c:pt>
                <c:pt idx="275">
                  <c:v>0.98632014590109529</c:v>
                </c:pt>
                <c:pt idx="276">
                  <c:v>0.9867239833889434</c:v>
                </c:pt>
                <c:pt idx="277">
                  <c:v>0.98712446948971555</c:v>
                </c:pt>
                <c:pt idx="278">
                  <c:v>0.98752165937121927</c:v>
                </c:pt>
                <c:pt idx="279">
                  <c:v>0.98791560685018331</c:v>
                </c:pt>
                <c:pt idx="280">
                  <c:v>0.98830636443601871</c:v>
                </c:pt>
                <c:pt idx="281">
                  <c:v>0.98869398337282166</c:v>
                </c:pt>
                <c:pt idx="282">
                  <c:v>0.9890785136797039</c:v>
                </c:pt>
                <c:pt idx="283">
                  <c:v>0.98946000418952806</c:v>
                </c:pt>
                <c:pt idx="284">
                  <c:v>0.98983850258612427</c:v>
                </c:pt>
                <c:pt idx="285">
                  <c:v>0.99021405544005892</c:v>
                </c:pt>
                <c:pt idx="286">
                  <c:v>0.99058670824302175</c:v>
                </c:pt>
                <c:pt idx="287">
                  <c:v>0.9909565054408962</c:v>
                </c:pt>
                <c:pt idx="288">
                  <c:v>0.99132349046557078</c:v>
                </c:pt>
                <c:pt idx="289">
                  <c:v>0.99168770576555221</c:v>
                </c:pt>
                <c:pt idx="290">
                  <c:v>0.99204919283542958</c:v>
                </c:pt>
                <c:pt idx="291">
                  <c:v>0.99240799224424525</c:v>
                </c:pt>
                <c:pt idx="292">
                  <c:v>0.99276414366281751</c:v>
                </c:pt>
                <c:pt idx="293">
                  <c:v>0.99311768589006255</c:v>
                </c:pt>
                <c:pt idx="294">
                  <c:v>0.99346865687835972</c:v>
                </c:pt>
                <c:pt idx="295">
                  <c:v>0.99381709375800098</c:v>
                </c:pt>
                <c:pt idx="296">
                  <c:v>0.99416303286076313</c:v>
                </c:pt>
                <c:pt idx="297">
                  <c:v>0.99450650974264265</c:v>
                </c:pt>
                <c:pt idx="298">
                  <c:v>0.99484755920578549</c:v>
                </c:pt>
                <c:pt idx="299">
                  <c:v>0.99518621531964935</c:v>
                </c:pt>
                <c:pt idx="300">
                  <c:v>0.99552251144142612</c:v>
                </c:pt>
                <c:pt idx="301">
                  <c:v>0.99585648023576023</c:v>
                </c:pt>
                <c:pt idx="302">
                  <c:v>0.9961881536937871</c:v>
                </c:pt>
                <c:pt idx="303">
                  <c:v>0.99651756315152373</c:v>
                </c:pt>
                <c:pt idx="304">
                  <c:v>0.99684473930763406</c:v>
                </c:pt>
                <c:pt idx="305">
                  <c:v>0.99716971224059803</c:v>
                </c:pt>
                <c:pt idx="306">
                  <c:v>0.99749251142530448</c:v>
                </c:pt>
                <c:pt idx="307">
                  <c:v>0.99781316574909451</c:v>
                </c:pt>
                <c:pt idx="308">
                  <c:v>0.99813170352727443</c:v>
                </c:pt>
                <c:pt idx="309">
                  <c:v>0.99844815251811947</c:v>
                </c:pt>
                <c:pt idx="310">
                  <c:v>0.99876253993739061</c:v>
                </c:pt>
                <c:pt idx="311">
                  <c:v>0.99907489247237979</c:v>
                </c:pt>
                <c:pt idx="312">
                  <c:v>0.99938523629550469</c:v>
                </c:pt>
                <c:pt idx="313">
                  <c:v>0.99969359707746785</c:v>
                </c:pt>
                <c:pt idx="314">
                  <c:v>1</c:v>
                </c:pt>
              </c:numCache>
            </c:numRef>
          </c:yVal>
          <c:smooth val="1"/>
        </c:ser>
        <c:dLbls>
          <c:showLegendKey val="0"/>
          <c:showVal val="0"/>
          <c:showCatName val="0"/>
          <c:showSerName val="0"/>
          <c:showPercent val="0"/>
          <c:showBubbleSize val="0"/>
        </c:dLbls>
        <c:axId val="41754624"/>
        <c:axId val="41756544"/>
      </c:scatterChart>
      <c:valAx>
        <c:axId val="41754624"/>
        <c:scaling>
          <c:orientation val="minMax"/>
          <c:max val="160"/>
          <c:min val="-160"/>
        </c:scaling>
        <c:delete val="0"/>
        <c:axPos val="b"/>
        <c:title>
          <c:tx>
            <c:rich>
              <a:bodyPr/>
              <a:lstStyle/>
              <a:p>
                <a:pPr>
                  <a:defRPr/>
                </a:pPr>
                <a:r>
                  <a:rPr lang="ja-JP" altLang="en-US"/>
                  <a:t>得点差</a:t>
                </a:r>
              </a:p>
            </c:rich>
          </c:tx>
          <c:layout/>
          <c:overlay val="0"/>
        </c:title>
        <c:numFmt formatCode="General" sourceLinked="1"/>
        <c:majorTickMark val="out"/>
        <c:minorTickMark val="none"/>
        <c:tickLblPos val="nextTo"/>
        <c:crossAx val="41756544"/>
        <c:crosses val="autoZero"/>
        <c:crossBetween val="midCat"/>
        <c:majorUnit val="40"/>
      </c:valAx>
      <c:valAx>
        <c:axId val="41756544"/>
        <c:scaling>
          <c:orientation val="minMax"/>
          <c:max val="1"/>
        </c:scaling>
        <c:delete val="0"/>
        <c:axPos val="l"/>
        <c:majorGridlines/>
        <c:title>
          <c:tx>
            <c:rich>
              <a:bodyPr rot="-5400000" vert="horz"/>
              <a:lstStyle/>
              <a:p>
                <a:pPr>
                  <a:defRPr/>
                </a:pPr>
                <a:r>
                  <a:rPr lang="ja-JP" altLang="en-US"/>
                  <a:t>報酬</a:t>
                </a:r>
              </a:p>
            </c:rich>
          </c:tx>
          <c:layout/>
          <c:overlay val="0"/>
        </c:title>
        <c:numFmt formatCode="General" sourceLinked="1"/>
        <c:majorTickMark val="out"/>
        <c:minorTickMark val="none"/>
        <c:tickLblPos val="nextTo"/>
        <c:crossAx val="41754624"/>
        <c:crossesAt val="0"/>
        <c:crossBetween val="midCat"/>
      </c:valAx>
    </c:plotArea>
    <c:legend>
      <c:legendPos val="r"/>
      <c:layout>
        <c:manualLayout>
          <c:xMode val="edge"/>
          <c:yMode val="edge"/>
          <c:x val="0.60009276387229138"/>
          <c:y val="0.42350867599883446"/>
          <c:w val="0.20963543798189502"/>
          <c:h val="0.16400699912510941"/>
        </c:manualLayout>
      </c:layout>
      <c:overlay val="0"/>
    </c:legend>
    <c:plotVisOnly val="1"/>
    <c:dispBlanksAs val="gap"/>
    <c:showDLblsOverMax val="0"/>
  </c:chart>
  <c:spPr>
    <a:solidFill>
      <a:schemeClr val="bg1"/>
    </a:solidFill>
  </c:sp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altLang="ja-JP" sz="1400"/>
              <a:t>UCB1 VS 10</a:t>
            </a:r>
            <a:r>
              <a:rPr lang="ja-JP" altLang="en-US" sz="1400"/>
              <a:t>手読み</a:t>
            </a:r>
          </a:p>
        </c:rich>
      </c:tx>
      <c:overlay val="1"/>
    </c:title>
    <c:autoTitleDeleted val="0"/>
    <c:plotArea>
      <c:layout>
        <c:manualLayout>
          <c:layoutTarget val="inner"/>
          <c:xMode val="edge"/>
          <c:yMode val="edge"/>
          <c:x val="0.13051618547681548"/>
          <c:y val="5.1400554097404488E-2"/>
          <c:w val="0.80780336832895849"/>
          <c:h val="0.76780475357247091"/>
        </c:manualLayout>
      </c:layout>
      <c:scatterChart>
        <c:scatterStyle val="lineMarker"/>
        <c:varyColors val="0"/>
        <c:ser>
          <c:idx val="0"/>
          <c:order val="0"/>
          <c:tx>
            <c:strRef>
              <c:f>'[中間発表用解析-2.xlsx]集計'!$C$60</c:f>
              <c:strCache>
                <c:ptCount val="1"/>
                <c:pt idx="0">
                  <c:v>先手時</c:v>
                </c:pt>
              </c:strCache>
            </c:strRef>
          </c:tx>
          <c:xVal>
            <c:numRef>
              <c:f>'[中間発表用解析-2.xlsx]集計'!$B$61:$B$70</c:f>
              <c:numCache>
                <c:formatCode>General</c:formatCode>
                <c:ptCount val="10"/>
                <c:pt idx="0">
                  <c:v>50</c:v>
                </c:pt>
                <c:pt idx="1">
                  <c:v>100</c:v>
                </c:pt>
                <c:pt idx="2">
                  <c:v>200</c:v>
                </c:pt>
                <c:pt idx="3">
                  <c:v>500</c:v>
                </c:pt>
                <c:pt idx="4">
                  <c:v>1000</c:v>
                </c:pt>
                <c:pt idx="5">
                  <c:v>2000</c:v>
                </c:pt>
                <c:pt idx="6">
                  <c:v>5000</c:v>
                </c:pt>
                <c:pt idx="7">
                  <c:v>10000</c:v>
                </c:pt>
                <c:pt idx="8">
                  <c:v>20000</c:v>
                </c:pt>
                <c:pt idx="9">
                  <c:v>50000</c:v>
                </c:pt>
              </c:numCache>
            </c:numRef>
          </c:xVal>
          <c:yVal>
            <c:numRef>
              <c:f>'[中間発表用解析-2.xlsx]集計'!$C$61:$C$70</c:f>
              <c:numCache>
                <c:formatCode>General</c:formatCode>
                <c:ptCount val="10"/>
                <c:pt idx="0">
                  <c:v>11</c:v>
                </c:pt>
                <c:pt idx="1">
                  <c:v>16.8</c:v>
                </c:pt>
                <c:pt idx="2">
                  <c:v>26</c:v>
                </c:pt>
                <c:pt idx="3">
                  <c:v>37.5</c:v>
                </c:pt>
                <c:pt idx="4">
                  <c:v>44.7</c:v>
                </c:pt>
                <c:pt idx="5">
                  <c:v>49.8</c:v>
                </c:pt>
                <c:pt idx="6">
                  <c:v>49.7</c:v>
                </c:pt>
                <c:pt idx="7">
                  <c:v>52.1</c:v>
                </c:pt>
                <c:pt idx="8">
                  <c:v>53.3</c:v>
                </c:pt>
                <c:pt idx="9">
                  <c:v>51.6</c:v>
                </c:pt>
              </c:numCache>
            </c:numRef>
          </c:yVal>
          <c:smooth val="0"/>
        </c:ser>
        <c:ser>
          <c:idx val="1"/>
          <c:order val="1"/>
          <c:tx>
            <c:strRef>
              <c:f>'[中間発表用解析-2.xlsx]集計'!$D$60</c:f>
              <c:strCache>
                <c:ptCount val="1"/>
                <c:pt idx="0">
                  <c:v>後手時</c:v>
                </c:pt>
              </c:strCache>
            </c:strRef>
          </c:tx>
          <c:xVal>
            <c:numRef>
              <c:f>'[中間発表用解析-2.xlsx]集計'!$B$61:$B$70</c:f>
              <c:numCache>
                <c:formatCode>General</c:formatCode>
                <c:ptCount val="10"/>
                <c:pt idx="0">
                  <c:v>50</c:v>
                </c:pt>
                <c:pt idx="1">
                  <c:v>100</c:v>
                </c:pt>
                <c:pt idx="2">
                  <c:v>200</c:v>
                </c:pt>
                <c:pt idx="3">
                  <c:v>500</c:v>
                </c:pt>
                <c:pt idx="4">
                  <c:v>1000</c:v>
                </c:pt>
                <c:pt idx="5">
                  <c:v>2000</c:v>
                </c:pt>
                <c:pt idx="6">
                  <c:v>5000</c:v>
                </c:pt>
                <c:pt idx="7">
                  <c:v>10000</c:v>
                </c:pt>
                <c:pt idx="8">
                  <c:v>20000</c:v>
                </c:pt>
                <c:pt idx="9">
                  <c:v>50000</c:v>
                </c:pt>
              </c:numCache>
            </c:numRef>
          </c:xVal>
          <c:yVal>
            <c:numRef>
              <c:f>'[中間発表用解析-2.xlsx]集計'!$D$61:$D$70</c:f>
              <c:numCache>
                <c:formatCode>General</c:formatCode>
                <c:ptCount val="10"/>
                <c:pt idx="0">
                  <c:v>6.7</c:v>
                </c:pt>
                <c:pt idx="1">
                  <c:v>12.4</c:v>
                </c:pt>
                <c:pt idx="2">
                  <c:v>16.8</c:v>
                </c:pt>
                <c:pt idx="3">
                  <c:v>25.9</c:v>
                </c:pt>
                <c:pt idx="4">
                  <c:v>26.6</c:v>
                </c:pt>
                <c:pt idx="5">
                  <c:v>33.200000000000003</c:v>
                </c:pt>
                <c:pt idx="6">
                  <c:v>33.799999999999997</c:v>
                </c:pt>
                <c:pt idx="7">
                  <c:v>36</c:v>
                </c:pt>
                <c:pt idx="8">
                  <c:v>36</c:v>
                </c:pt>
                <c:pt idx="9">
                  <c:v>35.6</c:v>
                </c:pt>
              </c:numCache>
            </c:numRef>
          </c:yVal>
          <c:smooth val="0"/>
        </c:ser>
        <c:dLbls>
          <c:showLegendKey val="0"/>
          <c:showVal val="0"/>
          <c:showCatName val="0"/>
          <c:showSerName val="0"/>
          <c:showPercent val="0"/>
          <c:showBubbleSize val="0"/>
        </c:dLbls>
        <c:axId val="84956672"/>
        <c:axId val="84958592"/>
      </c:scatterChart>
      <c:valAx>
        <c:axId val="84956672"/>
        <c:scaling>
          <c:logBase val="10"/>
          <c:orientation val="minMax"/>
          <c:min val="10"/>
        </c:scaling>
        <c:delete val="0"/>
        <c:axPos val="b"/>
        <c:majorGridlines/>
        <c:minorGridlines/>
        <c:title>
          <c:tx>
            <c:rich>
              <a:bodyPr/>
              <a:lstStyle/>
              <a:p>
                <a:pPr>
                  <a:defRPr/>
                </a:pPr>
                <a:r>
                  <a:rPr lang="en-US" altLang="ja-JP"/>
                  <a:t>UCB1</a:t>
                </a:r>
                <a:r>
                  <a:rPr lang="ja-JP" altLang="en-US"/>
                  <a:t>試行回数</a:t>
                </a:r>
              </a:p>
            </c:rich>
          </c:tx>
          <c:overlay val="0"/>
        </c:title>
        <c:numFmt formatCode="General" sourceLinked="1"/>
        <c:majorTickMark val="out"/>
        <c:minorTickMark val="none"/>
        <c:tickLblPos val="nextTo"/>
        <c:crossAx val="84958592"/>
        <c:crosses val="autoZero"/>
        <c:crossBetween val="midCat"/>
      </c:valAx>
      <c:valAx>
        <c:axId val="84958592"/>
        <c:scaling>
          <c:orientation val="minMax"/>
          <c:max val="100"/>
        </c:scaling>
        <c:delete val="0"/>
        <c:axPos val="l"/>
        <c:majorGridlines/>
        <c:title>
          <c:tx>
            <c:rich>
              <a:bodyPr rot="-5400000" vert="horz"/>
              <a:lstStyle/>
              <a:p>
                <a:pPr>
                  <a:defRPr/>
                </a:pPr>
                <a:r>
                  <a:rPr lang="en-US" altLang="ja-JP"/>
                  <a:t>UCB1</a:t>
                </a:r>
                <a:r>
                  <a:rPr lang="ja-JP" altLang="en-US"/>
                  <a:t>勝率</a:t>
                </a:r>
                <a:r>
                  <a:rPr lang="en-US" altLang="ja-JP"/>
                  <a:t>[%]</a:t>
                </a:r>
                <a:endParaRPr lang="ja-JP" altLang="en-US"/>
              </a:p>
            </c:rich>
          </c:tx>
          <c:overlay val="0"/>
        </c:title>
        <c:numFmt formatCode="General" sourceLinked="1"/>
        <c:majorTickMark val="out"/>
        <c:minorTickMark val="none"/>
        <c:tickLblPos val="nextTo"/>
        <c:crossAx val="84956672"/>
        <c:crosses val="autoZero"/>
        <c:crossBetween val="midCat"/>
      </c:valAx>
    </c:plotArea>
    <c:legend>
      <c:legendPos val="r"/>
      <c:layout>
        <c:manualLayout>
          <c:xMode val="edge"/>
          <c:yMode val="edge"/>
          <c:x val="0.5166666666666665"/>
          <c:y val="0.13850503062117273"/>
          <c:w val="0.22598418267311449"/>
          <c:h val="0.16743438320210036"/>
        </c:manualLayout>
      </c:layout>
      <c:overlay val="0"/>
    </c:legend>
    <c:plotVisOnly val="1"/>
    <c:dispBlanksAs val="gap"/>
    <c:showDLblsOverMax val="0"/>
  </c:chart>
  <c:spPr>
    <a:solidFill>
      <a:schemeClr val="bg1"/>
    </a:solidFill>
  </c:sp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altLang="ja-JP" sz="1400"/>
              <a:t>UCB1_TUNED</a:t>
            </a:r>
            <a:r>
              <a:rPr lang="en-US" altLang="ja-JP" sz="1400" baseline="0"/>
              <a:t> </a:t>
            </a:r>
            <a:r>
              <a:rPr lang="en-US" altLang="ja-JP" sz="1400"/>
              <a:t>VS UCB1 </a:t>
            </a:r>
            <a:endParaRPr lang="ja-JP" altLang="en-US" sz="1400"/>
          </a:p>
        </c:rich>
      </c:tx>
      <c:layout>
        <c:manualLayout>
          <c:xMode val="edge"/>
          <c:yMode val="edge"/>
          <c:x val="0.29343044619422581"/>
          <c:y val="2.7777777777777901E-2"/>
        </c:manualLayout>
      </c:layout>
      <c:overlay val="1"/>
    </c:title>
    <c:autoTitleDeleted val="0"/>
    <c:plotArea>
      <c:layout>
        <c:manualLayout>
          <c:layoutTarget val="inner"/>
          <c:xMode val="edge"/>
          <c:yMode val="edge"/>
          <c:x val="0.11384951881014843"/>
          <c:y val="5.1400554097404488E-2"/>
          <c:w val="0.82447003499562543"/>
          <c:h val="0.76780475357247291"/>
        </c:manualLayout>
      </c:layout>
      <c:scatterChart>
        <c:scatterStyle val="lineMarker"/>
        <c:varyColors val="0"/>
        <c:ser>
          <c:idx val="0"/>
          <c:order val="0"/>
          <c:tx>
            <c:strRef>
              <c:f>'[中間発表用解析-3.xlsx]集計'!$C$18</c:f>
              <c:strCache>
                <c:ptCount val="1"/>
                <c:pt idx="0">
                  <c:v>先手時</c:v>
                </c:pt>
              </c:strCache>
            </c:strRef>
          </c:tx>
          <c:xVal>
            <c:numRef>
              <c:f>'[中間発表用解析-3.xlsx]集計'!$B$19:$B$28</c:f>
              <c:numCache>
                <c:formatCode>General</c:formatCode>
                <c:ptCount val="10"/>
                <c:pt idx="0">
                  <c:v>50</c:v>
                </c:pt>
                <c:pt idx="1">
                  <c:v>100</c:v>
                </c:pt>
                <c:pt idx="2">
                  <c:v>200</c:v>
                </c:pt>
                <c:pt idx="3">
                  <c:v>500</c:v>
                </c:pt>
                <c:pt idx="4">
                  <c:v>1000</c:v>
                </c:pt>
                <c:pt idx="5">
                  <c:v>2000</c:v>
                </c:pt>
                <c:pt idx="6">
                  <c:v>5000</c:v>
                </c:pt>
                <c:pt idx="7">
                  <c:v>10000</c:v>
                </c:pt>
                <c:pt idx="8">
                  <c:v>20000</c:v>
                </c:pt>
                <c:pt idx="9">
                  <c:v>50000</c:v>
                </c:pt>
              </c:numCache>
            </c:numRef>
          </c:xVal>
          <c:yVal>
            <c:numRef>
              <c:f>'[中間発表用解析-3.xlsx]集計'!$C$19:$C$28</c:f>
              <c:numCache>
                <c:formatCode>General</c:formatCode>
                <c:ptCount val="10"/>
                <c:pt idx="0">
                  <c:v>44.1</c:v>
                </c:pt>
                <c:pt idx="1">
                  <c:v>44.1</c:v>
                </c:pt>
                <c:pt idx="2">
                  <c:v>45.3</c:v>
                </c:pt>
                <c:pt idx="3">
                  <c:v>50.9</c:v>
                </c:pt>
                <c:pt idx="4">
                  <c:v>50.9</c:v>
                </c:pt>
                <c:pt idx="5">
                  <c:v>51</c:v>
                </c:pt>
                <c:pt idx="6">
                  <c:v>51.9</c:v>
                </c:pt>
                <c:pt idx="7">
                  <c:v>50.4</c:v>
                </c:pt>
                <c:pt idx="8">
                  <c:v>53.2</c:v>
                </c:pt>
                <c:pt idx="9">
                  <c:v>53.2</c:v>
                </c:pt>
              </c:numCache>
            </c:numRef>
          </c:yVal>
          <c:smooth val="0"/>
        </c:ser>
        <c:ser>
          <c:idx val="1"/>
          <c:order val="1"/>
          <c:tx>
            <c:strRef>
              <c:f>'[中間発表用解析-3.xlsx]集計'!$D$18</c:f>
              <c:strCache>
                <c:ptCount val="1"/>
                <c:pt idx="0">
                  <c:v>後手時</c:v>
                </c:pt>
              </c:strCache>
            </c:strRef>
          </c:tx>
          <c:xVal>
            <c:numRef>
              <c:f>'[中間発表用解析-3.xlsx]集計'!$B$19:$B$28</c:f>
              <c:numCache>
                <c:formatCode>General</c:formatCode>
                <c:ptCount val="10"/>
                <c:pt idx="0">
                  <c:v>50</c:v>
                </c:pt>
                <c:pt idx="1">
                  <c:v>100</c:v>
                </c:pt>
                <c:pt idx="2">
                  <c:v>200</c:v>
                </c:pt>
                <c:pt idx="3">
                  <c:v>500</c:v>
                </c:pt>
                <c:pt idx="4">
                  <c:v>1000</c:v>
                </c:pt>
                <c:pt idx="5">
                  <c:v>2000</c:v>
                </c:pt>
                <c:pt idx="6">
                  <c:v>5000</c:v>
                </c:pt>
                <c:pt idx="7">
                  <c:v>10000</c:v>
                </c:pt>
                <c:pt idx="8">
                  <c:v>20000</c:v>
                </c:pt>
                <c:pt idx="9">
                  <c:v>50000</c:v>
                </c:pt>
              </c:numCache>
            </c:numRef>
          </c:xVal>
          <c:yVal>
            <c:numRef>
              <c:f>'[中間発表用解析-3.xlsx]集計'!$D$19:$D$28</c:f>
              <c:numCache>
                <c:formatCode>General</c:formatCode>
                <c:ptCount val="10"/>
                <c:pt idx="0">
                  <c:v>35.799999999999997</c:v>
                </c:pt>
                <c:pt idx="1">
                  <c:v>36.200000000000003</c:v>
                </c:pt>
                <c:pt idx="2">
                  <c:v>39</c:v>
                </c:pt>
                <c:pt idx="3">
                  <c:v>47.9</c:v>
                </c:pt>
                <c:pt idx="4">
                  <c:v>48</c:v>
                </c:pt>
                <c:pt idx="5">
                  <c:v>51.7</c:v>
                </c:pt>
                <c:pt idx="6">
                  <c:v>52.8</c:v>
                </c:pt>
                <c:pt idx="7">
                  <c:v>53.3</c:v>
                </c:pt>
                <c:pt idx="8">
                  <c:v>53.3</c:v>
                </c:pt>
                <c:pt idx="9">
                  <c:v>51.9</c:v>
                </c:pt>
              </c:numCache>
            </c:numRef>
          </c:yVal>
          <c:smooth val="0"/>
        </c:ser>
        <c:dLbls>
          <c:showLegendKey val="0"/>
          <c:showVal val="0"/>
          <c:showCatName val="0"/>
          <c:showSerName val="0"/>
          <c:showPercent val="0"/>
          <c:showBubbleSize val="0"/>
        </c:dLbls>
        <c:axId val="94658944"/>
        <c:axId val="94660864"/>
      </c:scatterChart>
      <c:valAx>
        <c:axId val="94658944"/>
        <c:scaling>
          <c:logBase val="10"/>
          <c:orientation val="minMax"/>
          <c:min val="10"/>
        </c:scaling>
        <c:delete val="0"/>
        <c:axPos val="b"/>
        <c:majorGridlines/>
        <c:minorGridlines/>
        <c:title>
          <c:tx>
            <c:rich>
              <a:bodyPr/>
              <a:lstStyle/>
              <a:p>
                <a:pPr>
                  <a:defRPr/>
                </a:pPr>
                <a:r>
                  <a:rPr lang="ja-JP" altLang="en-US"/>
                  <a:t>両者試行回数</a:t>
                </a:r>
              </a:p>
            </c:rich>
          </c:tx>
          <c:overlay val="0"/>
        </c:title>
        <c:numFmt formatCode="General" sourceLinked="1"/>
        <c:majorTickMark val="out"/>
        <c:minorTickMark val="none"/>
        <c:tickLblPos val="nextTo"/>
        <c:crossAx val="94660864"/>
        <c:crosses val="autoZero"/>
        <c:crossBetween val="midCat"/>
      </c:valAx>
      <c:valAx>
        <c:axId val="94660864"/>
        <c:scaling>
          <c:orientation val="minMax"/>
          <c:max val="100"/>
        </c:scaling>
        <c:delete val="0"/>
        <c:axPos val="l"/>
        <c:majorGridlines/>
        <c:title>
          <c:tx>
            <c:rich>
              <a:bodyPr rot="-5400000" vert="horz"/>
              <a:lstStyle/>
              <a:p>
                <a:pPr>
                  <a:defRPr/>
                </a:pPr>
                <a:r>
                  <a:rPr lang="en-US" altLang="ja-JP"/>
                  <a:t>UCB1_TUNED</a:t>
                </a:r>
                <a:r>
                  <a:rPr lang="ja-JP" altLang="en-US"/>
                  <a:t>勝率</a:t>
                </a:r>
                <a:r>
                  <a:rPr lang="en-US" altLang="ja-JP"/>
                  <a:t>[%]</a:t>
                </a:r>
                <a:endParaRPr lang="ja-JP" altLang="en-US"/>
              </a:p>
            </c:rich>
          </c:tx>
          <c:overlay val="0"/>
        </c:title>
        <c:numFmt formatCode="General" sourceLinked="1"/>
        <c:majorTickMark val="out"/>
        <c:minorTickMark val="none"/>
        <c:tickLblPos val="nextTo"/>
        <c:crossAx val="94658944"/>
        <c:crosses val="autoZero"/>
        <c:crossBetween val="midCat"/>
      </c:valAx>
    </c:plotArea>
    <c:legend>
      <c:legendPos val="r"/>
      <c:layout>
        <c:manualLayout>
          <c:xMode val="edge"/>
          <c:yMode val="edge"/>
          <c:x val="0.5166666666666665"/>
          <c:y val="0.13850503062117278"/>
          <c:w val="0.17977528089887657"/>
          <c:h val="0.16801777826552169"/>
        </c:manualLayout>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ja-JP" altLang="en-US" sz="1400"/>
              <a:t>モンテカルロ法</a:t>
            </a:r>
            <a:r>
              <a:rPr lang="en-US" altLang="ja-JP" sz="1400"/>
              <a:t> VS 10</a:t>
            </a:r>
            <a:r>
              <a:rPr lang="ja-JP" altLang="en-US" sz="1400"/>
              <a:t>手読み</a:t>
            </a:r>
          </a:p>
        </c:rich>
      </c:tx>
      <c:layout>
        <c:manualLayout>
          <c:xMode val="edge"/>
          <c:yMode val="edge"/>
          <c:x val="0.28120135165761972"/>
          <c:y val="3.7257864350078241E-3"/>
        </c:manualLayout>
      </c:layout>
      <c:overlay val="1"/>
    </c:title>
    <c:autoTitleDeleted val="0"/>
    <c:plotArea>
      <c:layout>
        <c:manualLayout>
          <c:layoutTarget val="inner"/>
          <c:xMode val="edge"/>
          <c:yMode val="edge"/>
          <c:x val="0.1138495188101481"/>
          <c:y val="0.11312485065250402"/>
          <c:w val="0.82447003499562543"/>
          <c:h val="0.729068611203182"/>
        </c:manualLayout>
      </c:layout>
      <c:scatterChart>
        <c:scatterStyle val="lineMarker"/>
        <c:varyColors val="0"/>
        <c:ser>
          <c:idx val="0"/>
          <c:order val="0"/>
          <c:tx>
            <c:strRef>
              <c:f>'[中間発表用解析-4.xlsx]集計'!$C$46</c:f>
              <c:strCache>
                <c:ptCount val="1"/>
                <c:pt idx="0">
                  <c:v>先手時</c:v>
                </c:pt>
              </c:strCache>
            </c:strRef>
          </c:tx>
          <c:xVal>
            <c:numRef>
              <c:f>'[中間発表用解析-4.xlsx]集計'!$B$47:$B$56</c:f>
              <c:numCache>
                <c:formatCode>General</c:formatCode>
                <c:ptCount val="10"/>
                <c:pt idx="0">
                  <c:v>50</c:v>
                </c:pt>
                <c:pt idx="1">
                  <c:v>100</c:v>
                </c:pt>
                <c:pt idx="2">
                  <c:v>200</c:v>
                </c:pt>
                <c:pt idx="3">
                  <c:v>500</c:v>
                </c:pt>
                <c:pt idx="4">
                  <c:v>1000</c:v>
                </c:pt>
                <c:pt idx="5">
                  <c:v>2000</c:v>
                </c:pt>
                <c:pt idx="6">
                  <c:v>5000</c:v>
                </c:pt>
                <c:pt idx="7">
                  <c:v>10000</c:v>
                </c:pt>
                <c:pt idx="8">
                  <c:v>20000</c:v>
                </c:pt>
                <c:pt idx="9">
                  <c:v>50000</c:v>
                </c:pt>
              </c:numCache>
            </c:numRef>
          </c:xVal>
          <c:yVal>
            <c:numRef>
              <c:f>'[中間発表用解析-4.xlsx]集計'!$C$47:$C$56</c:f>
              <c:numCache>
                <c:formatCode>General</c:formatCode>
                <c:ptCount val="10"/>
                <c:pt idx="0">
                  <c:v>8.4</c:v>
                </c:pt>
                <c:pt idx="1">
                  <c:v>13.6</c:v>
                </c:pt>
                <c:pt idx="2">
                  <c:v>22.7</c:v>
                </c:pt>
                <c:pt idx="3">
                  <c:v>32.5</c:v>
                </c:pt>
                <c:pt idx="4">
                  <c:v>42.4</c:v>
                </c:pt>
                <c:pt idx="5">
                  <c:v>47</c:v>
                </c:pt>
                <c:pt idx="6">
                  <c:v>48.4</c:v>
                </c:pt>
                <c:pt idx="7">
                  <c:v>52.1</c:v>
                </c:pt>
                <c:pt idx="8">
                  <c:v>51.4</c:v>
                </c:pt>
                <c:pt idx="9">
                  <c:v>53.5</c:v>
                </c:pt>
              </c:numCache>
            </c:numRef>
          </c:yVal>
          <c:smooth val="0"/>
        </c:ser>
        <c:ser>
          <c:idx val="1"/>
          <c:order val="1"/>
          <c:tx>
            <c:strRef>
              <c:f>'[中間発表用解析-4.xlsx]集計'!$D$46</c:f>
              <c:strCache>
                <c:ptCount val="1"/>
                <c:pt idx="0">
                  <c:v>後手時</c:v>
                </c:pt>
              </c:strCache>
            </c:strRef>
          </c:tx>
          <c:xVal>
            <c:numRef>
              <c:f>'[中間発表用解析-4.xlsx]集計'!$B$47:$B$56</c:f>
              <c:numCache>
                <c:formatCode>General</c:formatCode>
                <c:ptCount val="10"/>
                <c:pt idx="0">
                  <c:v>50</c:v>
                </c:pt>
                <c:pt idx="1">
                  <c:v>100</c:v>
                </c:pt>
                <c:pt idx="2">
                  <c:v>200</c:v>
                </c:pt>
                <c:pt idx="3">
                  <c:v>500</c:v>
                </c:pt>
                <c:pt idx="4">
                  <c:v>1000</c:v>
                </c:pt>
                <c:pt idx="5">
                  <c:v>2000</c:v>
                </c:pt>
                <c:pt idx="6">
                  <c:v>5000</c:v>
                </c:pt>
                <c:pt idx="7">
                  <c:v>10000</c:v>
                </c:pt>
                <c:pt idx="8">
                  <c:v>20000</c:v>
                </c:pt>
                <c:pt idx="9">
                  <c:v>50000</c:v>
                </c:pt>
              </c:numCache>
            </c:numRef>
          </c:xVal>
          <c:yVal>
            <c:numRef>
              <c:f>'[中間発表用解析-4.xlsx]集計'!$D$47:$D$56</c:f>
              <c:numCache>
                <c:formatCode>General</c:formatCode>
                <c:ptCount val="10"/>
                <c:pt idx="0">
                  <c:v>3.5</c:v>
                </c:pt>
                <c:pt idx="1">
                  <c:v>8.4</c:v>
                </c:pt>
                <c:pt idx="2">
                  <c:v>13.6</c:v>
                </c:pt>
                <c:pt idx="3">
                  <c:v>25.7</c:v>
                </c:pt>
                <c:pt idx="4">
                  <c:v>27.3</c:v>
                </c:pt>
                <c:pt idx="5">
                  <c:v>31.9</c:v>
                </c:pt>
                <c:pt idx="6">
                  <c:v>35.1</c:v>
                </c:pt>
                <c:pt idx="7">
                  <c:v>34.700000000000003</c:v>
                </c:pt>
                <c:pt idx="8">
                  <c:v>34.700000000000003</c:v>
                </c:pt>
                <c:pt idx="9">
                  <c:v>34.799999999999997</c:v>
                </c:pt>
              </c:numCache>
            </c:numRef>
          </c:yVal>
          <c:smooth val="0"/>
        </c:ser>
        <c:dLbls>
          <c:showLegendKey val="0"/>
          <c:showVal val="0"/>
          <c:showCatName val="0"/>
          <c:showSerName val="0"/>
          <c:showPercent val="0"/>
          <c:showBubbleSize val="0"/>
        </c:dLbls>
        <c:axId val="41311232"/>
        <c:axId val="41321600"/>
      </c:scatterChart>
      <c:valAx>
        <c:axId val="41311232"/>
        <c:scaling>
          <c:logBase val="10"/>
          <c:orientation val="minMax"/>
          <c:min val="10"/>
        </c:scaling>
        <c:delete val="0"/>
        <c:axPos val="b"/>
        <c:majorGridlines/>
        <c:minorGridlines/>
        <c:title>
          <c:tx>
            <c:rich>
              <a:bodyPr/>
              <a:lstStyle/>
              <a:p>
                <a:pPr>
                  <a:defRPr/>
                </a:pPr>
                <a:r>
                  <a:rPr lang="ja-JP" altLang="en-US"/>
                  <a:t>モンテカルロ法試行回数</a:t>
                </a:r>
              </a:p>
            </c:rich>
          </c:tx>
          <c:layout>
            <c:manualLayout>
              <c:xMode val="edge"/>
              <c:yMode val="edge"/>
              <c:x val="0.42840642110747473"/>
              <c:y val="0.91901982079826228"/>
            </c:manualLayout>
          </c:layout>
          <c:overlay val="0"/>
        </c:title>
        <c:numFmt formatCode="General" sourceLinked="1"/>
        <c:majorTickMark val="out"/>
        <c:minorTickMark val="none"/>
        <c:tickLblPos val="nextTo"/>
        <c:crossAx val="41321600"/>
        <c:crosses val="autoZero"/>
        <c:crossBetween val="midCat"/>
      </c:valAx>
      <c:valAx>
        <c:axId val="41321600"/>
        <c:scaling>
          <c:orientation val="minMax"/>
          <c:max val="100"/>
        </c:scaling>
        <c:delete val="0"/>
        <c:axPos val="l"/>
        <c:majorGridlines/>
        <c:title>
          <c:tx>
            <c:rich>
              <a:bodyPr rot="-5400000" vert="horz"/>
              <a:lstStyle/>
              <a:p>
                <a:pPr>
                  <a:defRPr/>
                </a:pPr>
                <a:r>
                  <a:rPr lang="ja-JP" altLang="en-US"/>
                  <a:t>モンテカルロ法勝率</a:t>
                </a:r>
                <a:r>
                  <a:rPr lang="en-US" altLang="ja-JP"/>
                  <a:t>[%]</a:t>
                </a:r>
                <a:endParaRPr lang="ja-JP" altLang="en-US"/>
              </a:p>
            </c:rich>
          </c:tx>
          <c:layout/>
          <c:overlay val="0"/>
        </c:title>
        <c:numFmt formatCode="General" sourceLinked="1"/>
        <c:majorTickMark val="out"/>
        <c:minorTickMark val="none"/>
        <c:tickLblPos val="nextTo"/>
        <c:crossAx val="41311232"/>
        <c:crosses val="autoZero"/>
        <c:crossBetween val="midCat"/>
      </c:valAx>
    </c:plotArea>
    <c:legend>
      <c:legendPos val="r"/>
      <c:layout>
        <c:manualLayout>
          <c:xMode val="edge"/>
          <c:yMode val="edge"/>
          <c:x val="0.65649178684125153"/>
          <c:y val="0.16532506712523004"/>
          <c:w val="0.1972534332084894"/>
          <c:h val="0.14119799680212425"/>
        </c:manualLayout>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altLang="ja-JP" sz="1400"/>
              <a:t>UCB1 VS 10</a:t>
            </a:r>
            <a:r>
              <a:rPr lang="ja-JP" altLang="en-US" sz="1400"/>
              <a:t>手読み</a:t>
            </a:r>
          </a:p>
        </c:rich>
      </c:tx>
      <c:layout>
        <c:manualLayout>
          <c:xMode val="edge"/>
          <c:yMode val="edge"/>
          <c:x val="0.30371882382750637"/>
          <c:y val="0"/>
        </c:manualLayout>
      </c:layout>
      <c:overlay val="1"/>
    </c:title>
    <c:autoTitleDeleted val="0"/>
    <c:plotArea>
      <c:layout>
        <c:manualLayout>
          <c:layoutTarget val="inner"/>
          <c:xMode val="edge"/>
          <c:yMode val="edge"/>
          <c:x val="0.13051618547681576"/>
          <c:y val="0.10909320799401569"/>
          <c:w val="0.80780337082982212"/>
          <c:h val="0.7101120694615638"/>
        </c:manualLayout>
      </c:layout>
      <c:scatterChart>
        <c:scatterStyle val="lineMarker"/>
        <c:varyColors val="0"/>
        <c:ser>
          <c:idx val="0"/>
          <c:order val="0"/>
          <c:tx>
            <c:strRef>
              <c:f>'[中間発表用解析-2.xlsx]集計'!$C$60</c:f>
              <c:strCache>
                <c:ptCount val="1"/>
                <c:pt idx="0">
                  <c:v>先手時</c:v>
                </c:pt>
              </c:strCache>
            </c:strRef>
          </c:tx>
          <c:xVal>
            <c:numRef>
              <c:f>'[中間発表用解析-2.xlsx]集計'!$B$61:$B$70</c:f>
              <c:numCache>
                <c:formatCode>General</c:formatCode>
                <c:ptCount val="10"/>
                <c:pt idx="0">
                  <c:v>50</c:v>
                </c:pt>
                <c:pt idx="1">
                  <c:v>100</c:v>
                </c:pt>
                <c:pt idx="2">
                  <c:v>200</c:v>
                </c:pt>
                <c:pt idx="3">
                  <c:v>500</c:v>
                </c:pt>
                <c:pt idx="4">
                  <c:v>1000</c:v>
                </c:pt>
                <c:pt idx="5">
                  <c:v>2000</c:v>
                </c:pt>
                <c:pt idx="6">
                  <c:v>5000</c:v>
                </c:pt>
                <c:pt idx="7">
                  <c:v>10000</c:v>
                </c:pt>
                <c:pt idx="8">
                  <c:v>20000</c:v>
                </c:pt>
                <c:pt idx="9">
                  <c:v>50000</c:v>
                </c:pt>
              </c:numCache>
            </c:numRef>
          </c:xVal>
          <c:yVal>
            <c:numRef>
              <c:f>'[中間発表用解析-2.xlsx]集計'!$C$61:$C$70</c:f>
              <c:numCache>
                <c:formatCode>General</c:formatCode>
                <c:ptCount val="10"/>
                <c:pt idx="0">
                  <c:v>11</c:v>
                </c:pt>
                <c:pt idx="1">
                  <c:v>16.8</c:v>
                </c:pt>
                <c:pt idx="2">
                  <c:v>26</c:v>
                </c:pt>
                <c:pt idx="3">
                  <c:v>37.5</c:v>
                </c:pt>
                <c:pt idx="4">
                  <c:v>44.7</c:v>
                </c:pt>
                <c:pt idx="5">
                  <c:v>49.8</c:v>
                </c:pt>
                <c:pt idx="6">
                  <c:v>49.7</c:v>
                </c:pt>
                <c:pt idx="7">
                  <c:v>52.1</c:v>
                </c:pt>
                <c:pt idx="8">
                  <c:v>53.3</c:v>
                </c:pt>
                <c:pt idx="9">
                  <c:v>51.6</c:v>
                </c:pt>
              </c:numCache>
            </c:numRef>
          </c:yVal>
          <c:smooth val="0"/>
        </c:ser>
        <c:ser>
          <c:idx val="1"/>
          <c:order val="1"/>
          <c:tx>
            <c:strRef>
              <c:f>'[中間発表用解析-2.xlsx]集計'!$D$60</c:f>
              <c:strCache>
                <c:ptCount val="1"/>
                <c:pt idx="0">
                  <c:v>後手時</c:v>
                </c:pt>
              </c:strCache>
            </c:strRef>
          </c:tx>
          <c:xVal>
            <c:numRef>
              <c:f>'[中間発表用解析-2.xlsx]集計'!$B$61:$B$70</c:f>
              <c:numCache>
                <c:formatCode>General</c:formatCode>
                <c:ptCount val="10"/>
                <c:pt idx="0">
                  <c:v>50</c:v>
                </c:pt>
                <c:pt idx="1">
                  <c:v>100</c:v>
                </c:pt>
                <c:pt idx="2">
                  <c:v>200</c:v>
                </c:pt>
                <c:pt idx="3">
                  <c:v>500</c:v>
                </c:pt>
                <c:pt idx="4">
                  <c:v>1000</c:v>
                </c:pt>
                <c:pt idx="5">
                  <c:v>2000</c:v>
                </c:pt>
                <c:pt idx="6">
                  <c:v>5000</c:v>
                </c:pt>
                <c:pt idx="7">
                  <c:v>10000</c:v>
                </c:pt>
                <c:pt idx="8">
                  <c:v>20000</c:v>
                </c:pt>
                <c:pt idx="9">
                  <c:v>50000</c:v>
                </c:pt>
              </c:numCache>
            </c:numRef>
          </c:xVal>
          <c:yVal>
            <c:numRef>
              <c:f>'[中間発表用解析-2.xlsx]集計'!$D$61:$D$70</c:f>
              <c:numCache>
                <c:formatCode>General</c:formatCode>
                <c:ptCount val="10"/>
                <c:pt idx="0">
                  <c:v>6.7</c:v>
                </c:pt>
                <c:pt idx="1">
                  <c:v>12.4</c:v>
                </c:pt>
                <c:pt idx="2">
                  <c:v>16.8</c:v>
                </c:pt>
                <c:pt idx="3">
                  <c:v>25.9</c:v>
                </c:pt>
                <c:pt idx="4">
                  <c:v>26.6</c:v>
                </c:pt>
                <c:pt idx="5">
                  <c:v>33.200000000000003</c:v>
                </c:pt>
                <c:pt idx="6">
                  <c:v>33.799999999999997</c:v>
                </c:pt>
                <c:pt idx="7">
                  <c:v>36</c:v>
                </c:pt>
                <c:pt idx="8">
                  <c:v>36</c:v>
                </c:pt>
                <c:pt idx="9">
                  <c:v>35.6</c:v>
                </c:pt>
              </c:numCache>
            </c:numRef>
          </c:yVal>
          <c:smooth val="0"/>
        </c:ser>
        <c:dLbls>
          <c:showLegendKey val="0"/>
          <c:showVal val="0"/>
          <c:showCatName val="0"/>
          <c:showSerName val="0"/>
          <c:showPercent val="0"/>
          <c:showBubbleSize val="0"/>
        </c:dLbls>
        <c:axId val="41343232"/>
        <c:axId val="41353600"/>
      </c:scatterChart>
      <c:valAx>
        <c:axId val="41343232"/>
        <c:scaling>
          <c:logBase val="10"/>
          <c:orientation val="minMax"/>
          <c:min val="10"/>
        </c:scaling>
        <c:delete val="0"/>
        <c:axPos val="b"/>
        <c:majorGridlines/>
        <c:minorGridlines/>
        <c:title>
          <c:tx>
            <c:rich>
              <a:bodyPr/>
              <a:lstStyle/>
              <a:p>
                <a:pPr>
                  <a:defRPr/>
                </a:pPr>
                <a:r>
                  <a:rPr lang="en-US" altLang="ja-JP"/>
                  <a:t>UCB1</a:t>
                </a:r>
                <a:r>
                  <a:rPr lang="ja-JP" altLang="en-US"/>
                  <a:t>試行回数</a:t>
                </a:r>
              </a:p>
            </c:rich>
          </c:tx>
          <c:layout/>
          <c:overlay val="0"/>
        </c:title>
        <c:numFmt formatCode="General" sourceLinked="1"/>
        <c:majorTickMark val="out"/>
        <c:minorTickMark val="none"/>
        <c:tickLblPos val="nextTo"/>
        <c:crossAx val="41353600"/>
        <c:crosses val="autoZero"/>
        <c:crossBetween val="midCat"/>
      </c:valAx>
      <c:valAx>
        <c:axId val="41353600"/>
        <c:scaling>
          <c:orientation val="minMax"/>
          <c:max val="100"/>
        </c:scaling>
        <c:delete val="0"/>
        <c:axPos val="l"/>
        <c:majorGridlines/>
        <c:title>
          <c:tx>
            <c:rich>
              <a:bodyPr rot="-5400000" vert="horz"/>
              <a:lstStyle/>
              <a:p>
                <a:pPr>
                  <a:defRPr/>
                </a:pPr>
                <a:r>
                  <a:rPr lang="en-US" altLang="ja-JP"/>
                  <a:t>UCB1</a:t>
                </a:r>
                <a:r>
                  <a:rPr lang="ja-JP" altLang="en-US"/>
                  <a:t>勝率</a:t>
                </a:r>
                <a:r>
                  <a:rPr lang="en-US" altLang="ja-JP"/>
                  <a:t>[%]</a:t>
                </a:r>
                <a:endParaRPr lang="ja-JP" altLang="en-US"/>
              </a:p>
            </c:rich>
          </c:tx>
          <c:layout/>
          <c:overlay val="0"/>
        </c:title>
        <c:numFmt formatCode="General" sourceLinked="1"/>
        <c:majorTickMark val="out"/>
        <c:minorTickMark val="none"/>
        <c:tickLblPos val="nextTo"/>
        <c:crossAx val="41343232"/>
        <c:crosses val="autoZero"/>
        <c:crossBetween val="midCat"/>
      </c:valAx>
    </c:plotArea>
    <c:legend>
      <c:legendPos val="r"/>
      <c:layout>
        <c:manualLayout>
          <c:xMode val="edge"/>
          <c:yMode val="edge"/>
          <c:x val="0.58614125995463029"/>
          <c:y val="0.16254387532291326"/>
          <c:w val="0.26772040428473992"/>
          <c:h val="0.16262678037656308"/>
        </c:manualLayout>
      </c:layout>
      <c:overlay val="0"/>
    </c:legend>
    <c:plotVisOnly val="1"/>
    <c:dispBlanksAs val="gap"/>
    <c:showDLblsOverMax val="0"/>
  </c:chart>
  <c:spPr>
    <a:solidFill>
      <a:schemeClr val="bg1"/>
    </a:solidFill>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altLang="ja-JP" sz="1400"/>
              <a:t>UCB1 VS </a:t>
            </a:r>
            <a:r>
              <a:rPr lang="ja-JP" altLang="en-US" sz="1400"/>
              <a:t>モンテカルロ法</a:t>
            </a:r>
          </a:p>
        </c:rich>
      </c:tx>
      <c:layout>
        <c:manualLayout>
          <c:xMode val="edge"/>
          <c:yMode val="edge"/>
          <c:x val="0.32838676064368444"/>
          <c:y val="8.6206896551724223E-3"/>
        </c:manualLayout>
      </c:layout>
      <c:overlay val="1"/>
    </c:title>
    <c:autoTitleDeleted val="0"/>
    <c:plotArea>
      <c:layout>
        <c:manualLayout>
          <c:layoutTarget val="inner"/>
          <c:xMode val="edge"/>
          <c:yMode val="edge"/>
          <c:x val="0.11384951881014815"/>
          <c:y val="9.3546022264458503E-2"/>
          <c:w val="0.82447003499562543"/>
          <c:h val="0.74864753974718734"/>
        </c:manualLayout>
      </c:layout>
      <c:scatterChart>
        <c:scatterStyle val="lineMarker"/>
        <c:varyColors val="0"/>
        <c:ser>
          <c:idx val="0"/>
          <c:order val="0"/>
          <c:tx>
            <c:strRef>
              <c:f>'[中間発表用解析-4.xlsx]集計'!$C$32</c:f>
              <c:strCache>
                <c:ptCount val="1"/>
                <c:pt idx="0">
                  <c:v>先手時</c:v>
                </c:pt>
              </c:strCache>
            </c:strRef>
          </c:tx>
          <c:xVal>
            <c:numRef>
              <c:f>'[中間発表用解析-4.xlsx]集計'!$B$33:$B$42</c:f>
              <c:numCache>
                <c:formatCode>General</c:formatCode>
                <c:ptCount val="10"/>
                <c:pt idx="0">
                  <c:v>50</c:v>
                </c:pt>
                <c:pt idx="1">
                  <c:v>100</c:v>
                </c:pt>
                <c:pt idx="2">
                  <c:v>200</c:v>
                </c:pt>
                <c:pt idx="3">
                  <c:v>500</c:v>
                </c:pt>
                <c:pt idx="4">
                  <c:v>1000</c:v>
                </c:pt>
                <c:pt idx="5">
                  <c:v>2000</c:v>
                </c:pt>
                <c:pt idx="6">
                  <c:v>5000</c:v>
                </c:pt>
                <c:pt idx="7">
                  <c:v>10000</c:v>
                </c:pt>
                <c:pt idx="8">
                  <c:v>20000</c:v>
                </c:pt>
                <c:pt idx="9">
                  <c:v>50000</c:v>
                </c:pt>
              </c:numCache>
            </c:numRef>
          </c:xVal>
          <c:yVal>
            <c:numRef>
              <c:f>'[中間発表用解析-4.xlsx]集計'!$C$33:$C$42</c:f>
              <c:numCache>
                <c:formatCode>General</c:formatCode>
                <c:ptCount val="10"/>
                <c:pt idx="0">
                  <c:v>55.8</c:v>
                </c:pt>
                <c:pt idx="1">
                  <c:v>55.9</c:v>
                </c:pt>
                <c:pt idx="2">
                  <c:v>59</c:v>
                </c:pt>
                <c:pt idx="3">
                  <c:v>52.3</c:v>
                </c:pt>
                <c:pt idx="4">
                  <c:v>55</c:v>
                </c:pt>
                <c:pt idx="5">
                  <c:v>53.7</c:v>
                </c:pt>
                <c:pt idx="6">
                  <c:v>53</c:v>
                </c:pt>
                <c:pt idx="7">
                  <c:v>52.6</c:v>
                </c:pt>
                <c:pt idx="8">
                  <c:v>52.7</c:v>
                </c:pt>
                <c:pt idx="9">
                  <c:v>50.4</c:v>
                </c:pt>
              </c:numCache>
            </c:numRef>
          </c:yVal>
          <c:smooth val="0"/>
        </c:ser>
        <c:ser>
          <c:idx val="1"/>
          <c:order val="1"/>
          <c:tx>
            <c:strRef>
              <c:f>'[中間発表用解析-4.xlsx]集計'!$D$32</c:f>
              <c:strCache>
                <c:ptCount val="1"/>
                <c:pt idx="0">
                  <c:v>後手時</c:v>
                </c:pt>
              </c:strCache>
            </c:strRef>
          </c:tx>
          <c:xVal>
            <c:numRef>
              <c:f>'[中間発表用解析-4.xlsx]集計'!$B$33:$B$42</c:f>
              <c:numCache>
                <c:formatCode>General</c:formatCode>
                <c:ptCount val="10"/>
                <c:pt idx="0">
                  <c:v>50</c:v>
                </c:pt>
                <c:pt idx="1">
                  <c:v>100</c:v>
                </c:pt>
                <c:pt idx="2">
                  <c:v>200</c:v>
                </c:pt>
                <c:pt idx="3">
                  <c:v>500</c:v>
                </c:pt>
                <c:pt idx="4">
                  <c:v>1000</c:v>
                </c:pt>
                <c:pt idx="5">
                  <c:v>2000</c:v>
                </c:pt>
                <c:pt idx="6">
                  <c:v>5000</c:v>
                </c:pt>
                <c:pt idx="7">
                  <c:v>10000</c:v>
                </c:pt>
                <c:pt idx="8">
                  <c:v>20000</c:v>
                </c:pt>
                <c:pt idx="9">
                  <c:v>50000</c:v>
                </c:pt>
              </c:numCache>
            </c:numRef>
          </c:xVal>
          <c:yVal>
            <c:numRef>
              <c:f>'[中間発表用解析-4.xlsx]集計'!$D$33:$D$42</c:f>
              <c:numCache>
                <c:formatCode>General</c:formatCode>
                <c:ptCount val="10"/>
                <c:pt idx="0">
                  <c:v>59.6</c:v>
                </c:pt>
                <c:pt idx="1">
                  <c:v>61.2</c:v>
                </c:pt>
                <c:pt idx="2">
                  <c:v>59.6</c:v>
                </c:pt>
                <c:pt idx="3">
                  <c:v>55.4</c:v>
                </c:pt>
                <c:pt idx="4">
                  <c:v>51.8</c:v>
                </c:pt>
                <c:pt idx="5">
                  <c:v>49.3</c:v>
                </c:pt>
                <c:pt idx="6">
                  <c:v>50.6</c:v>
                </c:pt>
                <c:pt idx="7">
                  <c:v>49.1</c:v>
                </c:pt>
                <c:pt idx="8">
                  <c:v>49.1</c:v>
                </c:pt>
                <c:pt idx="9">
                  <c:v>47.2</c:v>
                </c:pt>
              </c:numCache>
            </c:numRef>
          </c:yVal>
          <c:smooth val="0"/>
        </c:ser>
        <c:dLbls>
          <c:showLegendKey val="0"/>
          <c:showVal val="0"/>
          <c:showCatName val="0"/>
          <c:showSerName val="0"/>
          <c:showPercent val="0"/>
          <c:showBubbleSize val="0"/>
        </c:dLbls>
        <c:axId val="41420288"/>
        <c:axId val="41422208"/>
      </c:scatterChart>
      <c:valAx>
        <c:axId val="41420288"/>
        <c:scaling>
          <c:logBase val="10"/>
          <c:orientation val="minMax"/>
          <c:min val="10"/>
        </c:scaling>
        <c:delete val="0"/>
        <c:axPos val="b"/>
        <c:majorGridlines/>
        <c:minorGridlines/>
        <c:title>
          <c:tx>
            <c:rich>
              <a:bodyPr/>
              <a:lstStyle/>
              <a:p>
                <a:pPr>
                  <a:defRPr/>
                </a:pPr>
                <a:r>
                  <a:rPr lang="ja-JP" altLang="en-US"/>
                  <a:t>両者試行回数</a:t>
                </a:r>
              </a:p>
            </c:rich>
          </c:tx>
          <c:layout>
            <c:manualLayout>
              <c:xMode val="edge"/>
              <c:yMode val="edge"/>
              <c:x val="0.42840642110747451"/>
              <c:y val="0.91901982079826228"/>
            </c:manualLayout>
          </c:layout>
          <c:overlay val="0"/>
        </c:title>
        <c:numFmt formatCode="General" sourceLinked="1"/>
        <c:majorTickMark val="out"/>
        <c:minorTickMark val="none"/>
        <c:tickLblPos val="nextTo"/>
        <c:crossAx val="41422208"/>
        <c:crosses val="autoZero"/>
        <c:crossBetween val="midCat"/>
      </c:valAx>
      <c:valAx>
        <c:axId val="41422208"/>
        <c:scaling>
          <c:orientation val="minMax"/>
          <c:max val="100"/>
        </c:scaling>
        <c:delete val="0"/>
        <c:axPos val="l"/>
        <c:majorGridlines/>
        <c:title>
          <c:tx>
            <c:rich>
              <a:bodyPr rot="-5400000" vert="horz"/>
              <a:lstStyle/>
              <a:p>
                <a:pPr>
                  <a:defRPr/>
                </a:pPr>
                <a:r>
                  <a:rPr lang="en-US" altLang="ja-JP"/>
                  <a:t>UCB1</a:t>
                </a:r>
                <a:r>
                  <a:rPr lang="ja-JP" altLang="en-US"/>
                  <a:t>勝率</a:t>
                </a:r>
                <a:r>
                  <a:rPr lang="en-US" altLang="ja-JP"/>
                  <a:t>[%]</a:t>
                </a:r>
                <a:endParaRPr lang="ja-JP" altLang="en-US"/>
              </a:p>
            </c:rich>
          </c:tx>
          <c:layout/>
          <c:overlay val="0"/>
        </c:title>
        <c:numFmt formatCode="General" sourceLinked="1"/>
        <c:majorTickMark val="out"/>
        <c:minorTickMark val="none"/>
        <c:tickLblPos val="nextTo"/>
        <c:crossAx val="41420288"/>
        <c:crosses val="autoZero"/>
        <c:crossBetween val="midCat"/>
      </c:valAx>
    </c:plotArea>
    <c:legend>
      <c:legendPos val="r"/>
      <c:layout>
        <c:manualLayout>
          <c:xMode val="edge"/>
          <c:yMode val="edge"/>
          <c:x val="0.65649178684125153"/>
          <c:y val="0.16532506712523004"/>
          <c:w val="0.1972534332084894"/>
          <c:h val="0.14119799680212414"/>
        </c:manualLayout>
      </c:layout>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altLang="ja-JP" sz="1400"/>
              <a:t>UCB1_10 VS</a:t>
            </a:r>
            <a:r>
              <a:rPr lang="ja-JP" altLang="en-US" sz="1400" baseline="0"/>
              <a:t> </a:t>
            </a:r>
            <a:r>
              <a:rPr lang="en-US" altLang="ja-JP" sz="1400"/>
              <a:t>UCB1 </a:t>
            </a:r>
            <a:endParaRPr lang="ja-JP" altLang="en-US" sz="1400"/>
          </a:p>
        </c:rich>
      </c:tx>
      <c:layout>
        <c:manualLayout>
          <c:xMode val="edge"/>
          <c:yMode val="edge"/>
          <c:x val="0.26275764045540839"/>
          <c:y val="1.0254314585014142E-3"/>
        </c:manualLayout>
      </c:layout>
      <c:overlay val="1"/>
    </c:title>
    <c:autoTitleDeleted val="0"/>
    <c:plotArea>
      <c:layout>
        <c:manualLayout>
          <c:layoutTarget val="inner"/>
          <c:xMode val="edge"/>
          <c:yMode val="edge"/>
          <c:x val="0.15254343720262967"/>
          <c:y val="0.12095625485805526"/>
          <c:w val="0.76049883346294855"/>
          <c:h val="0.69824888830843845"/>
        </c:manualLayout>
      </c:layout>
      <c:scatterChart>
        <c:scatterStyle val="lineMarker"/>
        <c:varyColors val="0"/>
        <c:ser>
          <c:idx val="0"/>
          <c:order val="0"/>
          <c:tx>
            <c:strRef>
              <c:f>'[中間発表用解析-3.xlsx]集計'!$C$4</c:f>
              <c:strCache>
                <c:ptCount val="1"/>
                <c:pt idx="0">
                  <c:v>先手時</c:v>
                </c:pt>
              </c:strCache>
            </c:strRef>
          </c:tx>
          <c:xVal>
            <c:numRef>
              <c:f>'[中間発表用解析-3.xlsx]集計'!$B$5:$B$14</c:f>
              <c:numCache>
                <c:formatCode>General</c:formatCode>
                <c:ptCount val="10"/>
                <c:pt idx="0">
                  <c:v>50</c:v>
                </c:pt>
                <c:pt idx="1">
                  <c:v>100</c:v>
                </c:pt>
                <c:pt idx="2">
                  <c:v>200</c:v>
                </c:pt>
                <c:pt idx="3">
                  <c:v>500</c:v>
                </c:pt>
                <c:pt idx="4">
                  <c:v>1000</c:v>
                </c:pt>
                <c:pt idx="5">
                  <c:v>2000</c:v>
                </c:pt>
                <c:pt idx="6">
                  <c:v>5000</c:v>
                </c:pt>
                <c:pt idx="7">
                  <c:v>10000</c:v>
                </c:pt>
                <c:pt idx="8">
                  <c:v>20000</c:v>
                </c:pt>
                <c:pt idx="9">
                  <c:v>50000</c:v>
                </c:pt>
              </c:numCache>
            </c:numRef>
          </c:xVal>
          <c:yVal>
            <c:numRef>
              <c:f>'[中間発表用解析-3.xlsx]集計'!$C$5:$C$14</c:f>
              <c:numCache>
                <c:formatCode>General</c:formatCode>
                <c:ptCount val="10"/>
                <c:pt idx="0">
                  <c:v>64.2</c:v>
                </c:pt>
                <c:pt idx="1">
                  <c:v>63.8</c:v>
                </c:pt>
                <c:pt idx="2">
                  <c:v>61</c:v>
                </c:pt>
                <c:pt idx="3">
                  <c:v>52.1</c:v>
                </c:pt>
                <c:pt idx="4">
                  <c:v>52</c:v>
                </c:pt>
                <c:pt idx="5">
                  <c:v>48.3</c:v>
                </c:pt>
                <c:pt idx="6">
                  <c:v>47.2</c:v>
                </c:pt>
                <c:pt idx="7">
                  <c:v>46.7</c:v>
                </c:pt>
                <c:pt idx="8">
                  <c:v>48.1</c:v>
                </c:pt>
                <c:pt idx="9">
                  <c:v>45.8</c:v>
                </c:pt>
              </c:numCache>
            </c:numRef>
          </c:yVal>
          <c:smooth val="0"/>
        </c:ser>
        <c:ser>
          <c:idx val="1"/>
          <c:order val="1"/>
          <c:tx>
            <c:strRef>
              <c:f>'[中間発表用解析-3.xlsx]集計'!$D$4</c:f>
              <c:strCache>
                <c:ptCount val="1"/>
                <c:pt idx="0">
                  <c:v>後手時</c:v>
                </c:pt>
              </c:strCache>
            </c:strRef>
          </c:tx>
          <c:xVal>
            <c:numRef>
              <c:f>'[中間発表用解析-3.xlsx]集計'!$B$5:$B$14</c:f>
              <c:numCache>
                <c:formatCode>General</c:formatCode>
                <c:ptCount val="10"/>
                <c:pt idx="0">
                  <c:v>50</c:v>
                </c:pt>
                <c:pt idx="1">
                  <c:v>100</c:v>
                </c:pt>
                <c:pt idx="2">
                  <c:v>200</c:v>
                </c:pt>
                <c:pt idx="3">
                  <c:v>500</c:v>
                </c:pt>
                <c:pt idx="4">
                  <c:v>1000</c:v>
                </c:pt>
                <c:pt idx="5">
                  <c:v>2000</c:v>
                </c:pt>
                <c:pt idx="6">
                  <c:v>5000</c:v>
                </c:pt>
                <c:pt idx="7">
                  <c:v>10000</c:v>
                </c:pt>
                <c:pt idx="8">
                  <c:v>20000</c:v>
                </c:pt>
                <c:pt idx="9">
                  <c:v>50000</c:v>
                </c:pt>
              </c:numCache>
            </c:numRef>
          </c:xVal>
          <c:yVal>
            <c:numRef>
              <c:f>'[中間発表用解析-3.xlsx]集計'!$D$5:$D$14</c:f>
              <c:numCache>
                <c:formatCode>General</c:formatCode>
                <c:ptCount val="10"/>
                <c:pt idx="0">
                  <c:v>66.2</c:v>
                </c:pt>
                <c:pt idx="1">
                  <c:v>64.599999999999994</c:v>
                </c:pt>
                <c:pt idx="2">
                  <c:v>57.6</c:v>
                </c:pt>
                <c:pt idx="3">
                  <c:v>53.8</c:v>
                </c:pt>
                <c:pt idx="4">
                  <c:v>40.9</c:v>
                </c:pt>
                <c:pt idx="5">
                  <c:v>41.2</c:v>
                </c:pt>
                <c:pt idx="6">
                  <c:v>41.7</c:v>
                </c:pt>
                <c:pt idx="7">
                  <c:v>39.6</c:v>
                </c:pt>
                <c:pt idx="8">
                  <c:v>39.6</c:v>
                </c:pt>
                <c:pt idx="9">
                  <c:v>41.6</c:v>
                </c:pt>
              </c:numCache>
            </c:numRef>
          </c:yVal>
          <c:smooth val="0"/>
        </c:ser>
        <c:dLbls>
          <c:showLegendKey val="0"/>
          <c:showVal val="0"/>
          <c:showCatName val="0"/>
          <c:showSerName val="0"/>
          <c:showPercent val="0"/>
          <c:showBubbleSize val="0"/>
        </c:dLbls>
        <c:axId val="41628416"/>
        <c:axId val="41630336"/>
      </c:scatterChart>
      <c:valAx>
        <c:axId val="41628416"/>
        <c:scaling>
          <c:logBase val="10"/>
          <c:orientation val="minMax"/>
          <c:min val="10"/>
        </c:scaling>
        <c:delete val="0"/>
        <c:axPos val="b"/>
        <c:majorGridlines/>
        <c:minorGridlines/>
        <c:title>
          <c:tx>
            <c:rich>
              <a:bodyPr/>
              <a:lstStyle/>
              <a:p>
                <a:pPr>
                  <a:defRPr/>
                </a:pPr>
                <a:r>
                  <a:rPr lang="ja-JP" altLang="en-US"/>
                  <a:t>両者試行回数</a:t>
                </a:r>
              </a:p>
            </c:rich>
          </c:tx>
          <c:layout/>
          <c:overlay val="0"/>
        </c:title>
        <c:numFmt formatCode="General" sourceLinked="1"/>
        <c:majorTickMark val="out"/>
        <c:minorTickMark val="none"/>
        <c:tickLblPos val="nextTo"/>
        <c:crossAx val="41630336"/>
        <c:crosses val="autoZero"/>
        <c:crossBetween val="midCat"/>
      </c:valAx>
      <c:valAx>
        <c:axId val="41630336"/>
        <c:scaling>
          <c:orientation val="minMax"/>
          <c:max val="100"/>
        </c:scaling>
        <c:delete val="0"/>
        <c:axPos val="l"/>
        <c:majorGridlines/>
        <c:title>
          <c:tx>
            <c:rich>
              <a:bodyPr rot="-5400000" vert="horz"/>
              <a:lstStyle/>
              <a:p>
                <a:pPr>
                  <a:defRPr/>
                </a:pPr>
                <a:r>
                  <a:rPr lang="en-US" altLang="ja-JP"/>
                  <a:t>UCB1_10</a:t>
                </a:r>
                <a:r>
                  <a:rPr lang="ja-JP" altLang="en-US"/>
                  <a:t>勝率</a:t>
                </a:r>
                <a:r>
                  <a:rPr lang="en-US" altLang="ja-JP"/>
                  <a:t>[%]</a:t>
                </a:r>
                <a:endParaRPr lang="ja-JP" altLang="en-US"/>
              </a:p>
            </c:rich>
          </c:tx>
          <c:layout/>
          <c:overlay val="0"/>
        </c:title>
        <c:numFmt formatCode="General" sourceLinked="1"/>
        <c:majorTickMark val="out"/>
        <c:minorTickMark val="none"/>
        <c:tickLblPos val="nextTo"/>
        <c:crossAx val="41628416"/>
        <c:crosses val="autoZero"/>
        <c:crossBetween val="midCat"/>
      </c:valAx>
    </c:plotArea>
    <c:legend>
      <c:legendPos val="r"/>
      <c:layout>
        <c:manualLayout>
          <c:xMode val="edge"/>
          <c:yMode val="edge"/>
          <c:x val="0.58480938986577247"/>
          <c:y val="0.18130841515228752"/>
          <c:w val="0.28329642117059456"/>
          <c:h val="0.16801777826552169"/>
        </c:manualLayout>
      </c:layout>
      <c:overlay val="0"/>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altLang="ja-JP" sz="1400"/>
              <a:t>UCB1_TUNED</a:t>
            </a:r>
            <a:r>
              <a:rPr lang="en-US" altLang="ja-JP" sz="1400" baseline="0"/>
              <a:t> </a:t>
            </a:r>
            <a:r>
              <a:rPr lang="en-US" altLang="ja-JP" sz="1400"/>
              <a:t>VS UCB1 </a:t>
            </a:r>
            <a:endParaRPr lang="ja-JP" altLang="en-US" sz="1400"/>
          </a:p>
        </c:rich>
      </c:tx>
      <c:layout>
        <c:manualLayout>
          <c:xMode val="edge"/>
          <c:yMode val="edge"/>
          <c:x val="0.17016363748333235"/>
          <c:y val="1.8134290245959864E-3"/>
        </c:manualLayout>
      </c:layout>
      <c:overlay val="1"/>
    </c:title>
    <c:autoTitleDeleted val="0"/>
    <c:plotArea>
      <c:layout>
        <c:manualLayout>
          <c:layoutTarget val="inner"/>
          <c:xMode val="edge"/>
          <c:yMode val="edge"/>
          <c:x val="0.16911304012552278"/>
          <c:y val="0.12313246238421777"/>
          <c:w val="0.73448369114111134"/>
          <c:h val="0.69055498566883344"/>
        </c:manualLayout>
      </c:layout>
      <c:scatterChart>
        <c:scatterStyle val="lineMarker"/>
        <c:varyColors val="0"/>
        <c:ser>
          <c:idx val="0"/>
          <c:order val="0"/>
          <c:tx>
            <c:strRef>
              <c:f>'[中間発表用解析-3.xlsx]集計'!$C$18</c:f>
              <c:strCache>
                <c:ptCount val="1"/>
                <c:pt idx="0">
                  <c:v>先手時</c:v>
                </c:pt>
              </c:strCache>
            </c:strRef>
          </c:tx>
          <c:xVal>
            <c:numRef>
              <c:f>'[中間発表用解析-3.xlsx]集計'!$B$19:$B$28</c:f>
              <c:numCache>
                <c:formatCode>General</c:formatCode>
                <c:ptCount val="10"/>
                <c:pt idx="0">
                  <c:v>50</c:v>
                </c:pt>
                <c:pt idx="1">
                  <c:v>100</c:v>
                </c:pt>
                <c:pt idx="2">
                  <c:v>200</c:v>
                </c:pt>
                <c:pt idx="3">
                  <c:v>500</c:v>
                </c:pt>
                <c:pt idx="4">
                  <c:v>1000</c:v>
                </c:pt>
                <c:pt idx="5">
                  <c:v>2000</c:v>
                </c:pt>
                <c:pt idx="6">
                  <c:v>5000</c:v>
                </c:pt>
                <c:pt idx="7">
                  <c:v>10000</c:v>
                </c:pt>
                <c:pt idx="8">
                  <c:v>20000</c:v>
                </c:pt>
                <c:pt idx="9">
                  <c:v>50000</c:v>
                </c:pt>
              </c:numCache>
            </c:numRef>
          </c:xVal>
          <c:yVal>
            <c:numRef>
              <c:f>'[中間発表用解析-3.xlsx]集計'!$C$19:$C$28</c:f>
              <c:numCache>
                <c:formatCode>General</c:formatCode>
                <c:ptCount val="10"/>
                <c:pt idx="0">
                  <c:v>44.1</c:v>
                </c:pt>
                <c:pt idx="1">
                  <c:v>44.1</c:v>
                </c:pt>
                <c:pt idx="2">
                  <c:v>45.3</c:v>
                </c:pt>
                <c:pt idx="3">
                  <c:v>50.9</c:v>
                </c:pt>
                <c:pt idx="4">
                  <c:v>50.9</c:v>
                </c:pt>
                <c:pt idx="5">
                  <c:v>51</c:v>
                </c:pt>
                <c:pt idx="6">
                  <c:v>51.9</c:v>
                </c:pt>
                <c:pt idx="7">
                  <c:v>50.4</c:v>
                </c:pt>
                <c:pt idx="8">
                  <c:v>53.2</c:v>
                </c:pt>
                <c:pt idx="9">
                  <c:v>53.2</c:v>
                </c:pt>
              </c:numCache>
            </c:numRef>
          </c:yVal>
          <c:smooth val="0"/>
        </c:ser>
        <c:ser>
          <c:idx val="1"/>
          <c:order val="1"/>
          <c:tx>
            <c:strRef>
              <c:f>'[中間発表用解析-3.xlsx]集計'!$D$18</c:f>
              <c:strCache>
                <c:ptCount val="1"/>
                <c:pt idx="0">
                  <c:v>後手時</c:v>
                </c:pt>
              </c:strCache>
            </c:strRef>
          </c:tx>
          <c:xVal>
            <c:numRef>
              <c:f>'[中間発表用解析-3.xlsx]集計'!$B$19:$B$28</c:f>
              <c:numCache>
                <c:formatCode>General</c:formatCode>
                <c:ptCount val="10"/>
                <c:pt idx="0">
                  <c:v>50</c:v>
                </c:pt>
                <c:pt idx="1">
                  <c:v>100</c:v>
                </c:pt>
                <c:pt idx="2">
                  <c:v>200</c:v>
                </c:pt>
                <c:pt idx="3">
                  <c:v>500</c:v>
                </c:pt>
                <c:pt idx="4">
                  <c:v>1000</c:v>
                </c:pt>
                <c:pt idx="5">
                  <c:v>2000</c:v>
                </c:pt>
                <c:pt idx="6">
                  <c:v>5000</c:v>
                </c:pt>
                <c:pt idx="7">
                  <c:v>10000</c:v>
                </c:pt>
                <c:pt idx="8">
                  <c:v>20000</c:v>
                </c:pt>
                <c:pt idx="9">
                  <c:v>50000</c:v>
                </c:pt>
              </c:numCache>
            </c:numRef>
          </c:xVal>
          <c:yVal>
            <c:numRef>
              <c:f>'[中間発表用解析-3.xlsx]集計'!$D$19:$D$28</c:f>
              <c:numCache>
                <c:formatCode>General</c:formatCode>
                <c:ptCount val="10"/>
                <c:pt idx="0">
                  <c:v>35.799999999999997</c:v>
                </c:pt>
                <c:pt idx="1">
                  <c:v>36.200000000000003</c:v>
                </c:pt>
                <c:pt idx="2">
                  <c:v>39</c:v>
                </c:pt>
                <c:pt idx="3">
                  <c:v>47.9</c:v>
                </c:pt>
                <c:pt idx="4">
                  <c:v>48</c:v>
                </c:pt>
                <c:pt idx="5">
                  <c:v>51.7</c:v>
                </c:pt>
                <c:pt idx="6">
                  <c:v>52.8</c:v>
                </c:pt>
                <c:pt idx="7">
                  <c:v>53.3</c:v>
                </c:pt>
                <c:pt idx="8">
                  <c:v>53.3</c:v>
                </c:pt>
                <c:pt idx="9">
                  <c:v>51.9</c:v>
                </c:pt>
              </c:numCache>
            </c:numRef>
          </c:yVal>
          <c:smooth val="0"/>
        </c:ser>
        <c:dLbls>
          <c:showLegendKey val="0"/>
          <c:showVal val="0"/>
          <c:showCatName val="0"/>
          <c:showSerName val="0"/>
          <c:showPercent val="0"/>
          <c:showBubbleSize val="0"/>
        </c:dLbls>
        <c:axId val="41656320"/>
        <c:axId val="41658240"/>
      </c:scatterChart>
      <c:valAx>
        <c:axId val="41656320"/>
        <c:scaling>
          <c:logBase val="10"/>
          <c:orientation val="minMax"/>
          <c:min val="10"/>
        </c:scaling>
        <c:delete val="0"/>
        <c:axPos val="b"/>
        <c:majorGridlines/>
        <c:minorGridlines/>
        <c:title>
          <c:tx>
            <c:rich>
              <a:bodyPr/>
              <a:lstStyle/>
              <a:p>
                <a:pPr>
                  <a:defRPr/>
                </a:pPr>
                <a:r>
                  <a:rPr lang="ja-JP" altLang="en-US"/>
                  <a:t>両者試行回数</a:t>
                </a:r>
              </a:p>
            </c:rich>
          </c:tx>
          <c:layout/>
          <c:overlay val="0"/>
        </c:title>
        <c:numFmt formatCode="General" sourceLinked="1"/>
        <c:majorTickMark val="out"/>
        <c:minorTickMark val="none"/>
        <c:tickLblPos val="nextTo"/>
        <c:crossAx val="41658240"/>
        <c:crosses val="autoZero"/>
        <c:crossBetween val="midCat"/>
      </c:valAx>
      <c:valAx>
        <c:axId val="41658240"/>
        <c:scaling>
          <c:orientation val="minMax"/>
          <c:max val="100"/>
        </c:scaling>
        <c:delete val="0"/>
        <c:axPos val="l"/>
        <c:majorGridlines/>
        <c:title>
          <c:tx>
            <c:rich>
              <a:bodyPr rot="-5400000" vert="horz"/>
              <a:lstStyle/>
              <a:p>
                <a:pPr>
                  <a:defRPr/>
                </a:pPr>
                <a:r>
                  <a:rPr lang="en-US" altLang="ja-JP"/>
                  <a:t>UCB1_TUNED</a:t>
                </a:r>
                <a:r>
                  <a:rPr lang="ja-JP" altLang="en-US"/>
                  <a:t>勝率</a:t>
                </a:r>
                <a:r>
                  <a:rPr lang="en-US" altLang="ja-JP"/>
                  <a:t>[%]</a:t>
                </a:r>
                <a:endParaRPr lang="ja-JP" altLang="en-US"/>
              </a:p>
            </c:rich>
          </c:tx>
          <c:layout/>
          <c:overlay val="0"/>
        </c:title>
        <c:numFmt formatCode="General" sourceLinked="1"/>
        <c:majorTickMark val="out"/>
        <c:minorTickMark val="none"/>
        <c:tickLblPos val="nextTo"/>
        <c:crossAx val="41656320"/>
        <c:crosses val="autoZero"/>
        <c:crossBetween val="midCat"/>
      </c:valAx>
    </c:plotArea>
    <c:legend>
      <c:legendPos val="r"/>
      <c:layout>
        <c:manualLayout>
          <c:xMode val="edge"/>
          <c:yMode val="edge"/>
          <c:x val="0.59371391897414927"/>
          <c:y val="0.12292636333266957"/>
          <c:w val="0.29879169589641164"/>
          <c:h val="0.16801777826552169"/>
        </c:manualLayout>
      </c:layout>
      <c:overlay val="0"/>
    </c:legend>
    <c:plotVisOnly val="1"/>
    <c:dispBlanksAs val="gap"/>
    <c:showDLblsOverMax val="0"/>
  </c:chart>
  <c:spPr>
    <a:solidFill>
      <a:schemeClr val="bg1"/>
    </a:solidFill>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altLang="ja-JP" sz="1400"/>
              <a:t>UCB1_point</a:t>
            </a:r>
            <a:r>
              <a:rPr lang="en-US" altLang="ja-JP" sz="1400" baseline="0"/>
              <a:t> </a:t>
            </a:r>
            <a:r>
              <a:rPr lang="en-US" altLang="ja-JP" sz="1400"/>
              <a:t>VS UCB1 </a:t>
            </a:r>
            <a:endParaRPr lang="ja-JP" altLang="en-US" sz="1400"/>
          </a:p>
        </c:rich>
      </c:tx>
      <c:layout>
        <c:manualLayout>
          <c:xMode val="edge"/>
          <c:yMode val="edge"/>
          <c:x val="0.26017790697636362"/>
          <c:y val="2.2002763581824191E-4"/>
        </c:manualLayout>
      </c:layout>
      <c:overlay val="1"/>
    </c:title>
    <c:autoTitleDeleted val="0"/>
    <c:plotArea>
      <c:layout>
        <c:manualLayout>
          <c:layoutTarget val="inner"/>
          <c:xMode val="edge"/>
          <c:yMode val="edge"/>
          <c:x val="0.16537186249863767"/>
          <c:y val="0.12305056382624155"/>
          <c:w val="0.74035753548533634"/>
          <c:h val="0.69064331393734024"/>
        </c:manualLayout>
      </c:layout>
      <c:scatterChart>
        <c:scatterStyle val="lineMarker"/>
        <c:varyColors val="0"/>
        <c:ser>
          <c:idx val="0"/>
          <c:order val="0"/>
          <c:tx>
            <c:strRef>
              <c:f>'[中間発表用解析-3.xlsx]集計'!$C$32</c:f>
              <c:strCache>
                <c:ptCount val="1"/>
                <c:pt idx="0">
                  <c:v>先手時</c:v>
                </c:pt>
              </c:strCache>
            </c:strRef>
          </c:tx>
          <c:xVal>
            <c:numRef>
              <c:f>'[中間発表用解析-3.xlsx]集計'!$B$33:$B$42</c:f>
              <c:numCache>
                <c:formatCode>General</c:formatCode>
                <c:ptCount val="10"/>
                <c:pt idx="0">
                  <c:v>50</c:v>
                </c:pt>
                <c:pt idx="1">
                  <c:v>100</c:v>
                </c:pt>
                <c:pt idx="2">
                  <c:v>200</c:v>
                </c:pt>
                <c:pt idx="3">
                  <c:v>500</c:v>
                </c:pt>
                <c:pt idx="4">
                  <c:v>1000</c:v>
                </c:pt>
                <c:pt idx="5">
                  <c:v>2000</c:v>
                </c:pt>
                <c:pt idx="6">
                  <c:v>5000</c:v>
                </c:pt>
                <c:pt idx="7">
                  <c:v>10000</c:v>
                </c:pt>
                <c:pt idx="8">
                  <c:v>20000</c:v>
                </c:pt>
                <c:pt idx="9">
                  <c:v>50000</c:v>
                </c:pt>
              </c:numCache>
            </c:numRef>
          </c:xVal>
          <c:yVal>
            <c:numRef>
              <c:f>'[中間発表用解析-3.xlsx]集計'!$C$33:$C$42</c:f>
              <c:numCache>
                <c:formatCode>General</c:formatCode>
                <c:ptCount val="10"/>
                <c:pt idx="0">
                  <c:v>49.5</c:v>
                </c:pt>
                <c:pt idx="1">
                  <c:v>49</c:v>
                </c:pt>
                <c:pt idx="2">
                  <c:v>52.1</c:v>
                </c:pt>
                <c:pt idx="3">
                  <c:v>51.1</c:v>
                </c:pt>
                <c:pt idx="4">
                  <c:v>53</c:v>
                </c:pt>
                <c:pt idx="5">
                  <c:v>54.5</c:v>
                </c:pt>
                <c:pt idx="6">
                  <c:v>50.3</c:v>
                </c:pt>
                <c:pt idx="7">
                  <c:v>50.9</c:v>
                </c:pt>
                <c:pt idx="8">
                  <c:v>52.3</c:v>
                </c:pt>
                <c:pt idx="9">
                  <c:v>51.4</c:v>
                </c:pt>
              </c:numCache>
            </c:numRef>
          </c:yVal>
          <c:smooth val="0"/>
        </c:ser>
        <c:ser>
          <c:idx val="1"/>
          <c:order val="1"/>
          <c:tx>
            <c:strRef>
              <c:f>'[中間発表用解析-3.xlsx]集計'!$D$32</c:f>
              <c:strCache>
                <c:ptCount val="1"/>
                <c:pt idx="0">
                  <c:v>後手時</c:v>
                </c:pt>
              </c:strCache>
            </c:strRef>
          </c:tx>
          <c:xVal>
            <c:numRef>
              <c:f>'[中間発表用解析-3.xlsx]集計'!$B$33:$B$42</c:f>
              <c:numCache>
                <c:formatCode>General</c:formatCode>
                <c:ptCount val="10"/>
                <c:pt idx="0">
                  <c:v>50</c:v>
                </c:pt>
                <c:pt idx="1">
                  <c:v>100</c:v>
                </c:pt>
                <c:pt idx="2">
                  <c:v>200</c:v>
                </c:pt>
                <c:pt idx="3">
                  <c:v>500</c:v>
                </c:pt>
                <c:pt idx="4">
                  <c:v>1000</c:v>
                </c:pt>
                <c:pt idx="5">
                  <c:v>2000</c:v>
                </c:pt>
                <c:pt idx="6">
                  <c:v>5000</c:v>
                </c:pt>
                <c:pt idx="7">
                  <c:v>10000</c:v>
                </c:pt>
                <c:pt idx="8">
                  <c:v>20000</c:v>
                </c:pt>
                <c:pt idx="9">
                  <c:v>50000</c:v>
                </c:pt>
              </c:numCache>
            </c:numRef>
          </c:xVal>
          <c:yVal>
            <c:numRef>
              <c:f>'[中間発表用解析-3.xlsx]集計'!$D$33:$D$42</c:f>
              <c:numCache>
                <c:formatCode>General</c:formatCode>
                <c:ptCount val="10"/>
                <c:pt idx="0">
                  <c:v>52</c:v>
                </c:pt>
                <c:pt idx="1">
                  <c:v>52.9</c:v>
                </c:pt>
                <c:pt idx="2">
                  <c:v>53</c:v>
                </c:pt>
                <c:pt idx="3">
                  <c:v>45</c:v>
                </c:pt>
                <c:pt idx="4">
                  <c:v>49.5</c:v>
                </c:pt>
                <c:pt idx="5">
                  <c:v>48.1</c:v>
                </c:pt>
                <c:pt idx="6">
                  <c:v>49.5</c:v>
                </c:pt>
                <c:pt idx="7">
                  <c:v>45.3</c:v>
                </c:pt>
                <c:pt idx="8">
                  <c:v>45.3</c:v>
                </c:pt>
                <c:pt idx="9">
                  <c:v>50</c:v>
                </c:pt>
              </c:numCache>
            </c:numRef>
          </c:yVal>
          <c:smooth val="0"/>
        </c:ser>
        <c:dLbls>
          <c:showLegendKey val="0"/>
          <c:showVal val="0"/>
          <c:showCatName val="0"/>
          <c:showSerName val="0"/>
          <c:showPercent val="0"/>
          <c:showBubbleSize val="0"/>
        </c:dLbls>
        <c:axId val="41708544"/>
        <c:axId val="41710720"/>
      </c:scatterChart>
      <c:valAx>
        <c:axId val="41708544"/>
        <c:scaling>
          <c:logBase val="10"/>
          <c:orientation val="minMax"/>
          <c:min val="10"/>
        </c:scaling>
        <c:delete val="0"/>
        <c:axPos val="b"/>
        <c:majorGridlines/>
        <c:minorGridlines/>
        <c:title>
          <c:tx>
            <c:rich>
              <a:bodyPr/>
              <a:lstStyle/>
              <a:p>
                <a:pPr>
                  <a:defRPr/>
                </a:pPr>
                <a:r>
                  <a:rPr lang="ja-JP" altLang="en-US"/>
                  <a:t>両者試行回数</a:t>
                </a:r>
              </a:p>
            </c:rich>
          </c:tx>
          <c:layout/>
          <c:overlay val="0"/>
        </c:title>
        <c:numFmt formatCode="General" sourceLinked="1"/>
        <c:majorTickMark val="out"/>
        <c:minorTickMark val="none"/>
        <c:tickLblPos val="nextTo"/>
        <c:crossAx val="41710720"/>
        <c:crosses val="autoZero"/>
        <c:crossBetween val="midCat"/>
      </c:valAx>
      <c:valAx>
        <c:axId val="41710720"/>
        <c:scaling>
          <c:orientation val="minMax"/>
          <c:max val="100"/>
        </c:scaling>
        <c:delete val="0"/>
        <c:axPos val="l"/>
        <c:majorGridlines/>
        <c:title>
          <c:tx>
            <c:rich>
              <a:bodyPr rot="-5400000" vert="horz"/>
              <a:lstStyle/>
              <a:p>
                <a:pPr>
                  <a:defRPr/>
                </a:pPr>
                <a:r>
                  <a:rPr lang="en-US" altLang="ja-JP"/>
                  <a:t>UCB1_point</a:t>
                </a:r>
                <a:r>
                  <a:rPr lang="ja-JP" altLang="en-US"/>
                  <a:t>勝率</a:t>
                </a:r>
                <a:r>
                  <a:rPr lang="en-US" altLang="ja-JP"/>
                  <a:t>[%]</a:t>
                </a:r>
                <a:endParaRPr lang="ja-JP" altLang="en-US"/>
              </a:p>
            </c:rich>
          </c:tx>
          <c:layout/>
          <c:overlay val="0"/>
        </c:title>
        <c:numFmt formatCode="General" sourceLinked="1"/>
        <c:majorTickMark val="out"/>
        <c:minorTickMark val="none"/>
        <c:tickLblPos val="nextTo"/>
        <c:crossAx val="41708544"/>
        <c:crosses val="autoZero"/>
        <c:crossBetween val="midCat"/>
      </c:valAx>
    </c:plotArea>
    <c:legend>
      <c:legendPos val="r"/>
      <c:layout>
        <c:manualLayout>
          <c:xMode val="edge"/>
          <c:yMode val="edge"/>
          <c:x val="0.62630950382503181"/>
          <c:y val="0.11712713738877499"/>
          <c:w val="0.26505319871779498"/>
          <c:h val="0.16801777826552169"/>
        </c:manualLayout>
      </c:layout>
      <c:overlay val="0"/>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altLang="ja-JP" sz="1400"/>
              <a:t>UCB1_10 VS 10</a:t>
            </a:r>
            <a:r>
              <a:rPr lang="ja-JP" altLang="en-US" sz="1400"/>
              <a:t>手読み</a:t>
            </a:r>
          </a:p>
        </c:rich>
      </c:tx>
      <c:layout>
        <c:manualLayout>
          <c:xMode val="edge"/>
          <c:yMode val="edge"/>
          <c:x val="0.28713146750172769"/>
          <c:y val="1.9266782418918976E-3"/>
        </c:manualLayout>
      </c:layout>
      <c:overlay val="1"/>
    </c:title>
    <c:autoTitleDeleted val="0"/>
    <c:plotArea>
      <c:layout>
        <c:manualLayout>
          <c:layoutTarget val="inner"/>
          <c:xMode val="edge"/>
          <c:yMode val="edge"/>
          <c:x val="0.12614644999761931"/>
          <c:y val="0.10102379646548319"/>
          <c:w val="0.80242398662053438"/>
          <c:h val="0.70867268066871081"/>
        </c:manualLayout>
      </c:layout>
      <c:scatterChart>
        <c:scatterStyle val="lineMarker"/>
        <c:varyColors val="0"/>
        <c:ser>
          <c:idx val="0"/>
          <c:order val="0"/>
          <c:tx>
            <c:strRef>
              <c:f>'[中間発表用解析-2.xlsx]集計'!$C$4</c:f>
              <c:strCache>
                <c:ptCount val="1"/>
                <c:pt idx="0">
                  <c:v>先手時</c:v>
                </c:pt>
              </c:strCache>
            </c:strRef>
          </c:tx>
          <c:xVal>
            <c:numRef>
              <c:f>'[中間発表用解析-2.xlsx]集計'!$B$5:$B$14</c:f>
              <c:numCache>
                <c:formatCode>General</c:formatCode>
                <c:ptCount val="10"/>
                <c:pt idx="0">
                  <c:v>50</c:v>
                </c:pt>
                <c:pt idx="1">
                  <c:v>100</c:v>
                </c:pt>
                <c:pt idx="2">
                  <c:v>200</c:v>
                </c:pt>
                <c:pt idx="3">
                  <c:v>500</c:v>
                </c:pt>
                <c:pt idx="4">
                  <c:v>1000</c:v>
                </c:pt>
                <c:pt idx="5">
                  <c:v>2000</c:v>
                </c:pt>
                <c:pt idx="6">
                  <c:v>5000</c:v>
                </c:pt>
                <c:pt idx="7">
                  <c:v>10000</c:v>
                </c:pt>
                <c:pt idx="8">
                  <c:v>20000</c:v>
                </c:pt>
                <c:pt idx="9">
                  <c:v>50000</c:v>
                </c:pt>
              </c:numCache>
            </c:numRef>
          </c:xVal>
          <c:yVal>
            <c:numRef>
              <c:f>'[中間発表用解析-2.xlsx]集計'!$C$5:$C$14</c:f>
              <c:numCache>
                <c:formatCode>General</c:formatCode>
                <c:ptCount val="10"/>
                <c:pt idx="0">
                  <c:v>17.2</c:v>
                </c:pt>
                <c:pt idx="1">
                  <c:v>29.7</c:v>
                </c:pt>
                <c:pt idx="2">
                  <c:v>36.799999999999997</c:v>
                </c:pt>
                <c:pt idx="3">
                  <c:v>44</c:v>
                </c:pt>
                <c:pt idx="4">
                  <c:v>47.2</c:v>
                </c:pt>
                <c:pt idx="5">
                  <c:v>46.4</c:v>
                </c:pt>
                <c:pt idx="6">
                  <c:v>49.9</c:v>
                </c:pt>
                <c:pt idx="7">
                  <c:v>49.5</c:v>
                </c:pt>
                <c:pt idx="8">
                  <c:v>50.8</c:v>
                </c:pt>
                <c:pt idx="9">
                  <c:v>49.5</c:v>
                </c:pt>
              </c:numCache>
            </c:numRef>
          </c:yVal>
          <c:smooth val="0"/>
        </c:ser>
        <c:ser>
          <c:idx val="1"/>
          <c:order val="1"/>
          <c:tx>
            <c:strRef>
              <c:f>'[中間発表用解析-2.xlsx]集計'!$D$4</c:f>
              <c:strCache>
                <c:ptCount val="1"/>
                <c:pt idx="0">
                  <c:v>後手時</c:v>
                </c:pt>
              </c:strCache>
            </c:strRef>
          </c:tx>
          <c:xVal>
            <c:numRef>
              <c:f>'[中間発表用解析-2.xlsx]集計'!$B$5:$B$14</c:f>
              <c:numCache>
                <c:formatCode>General</c:formatCode>
                <c:ptCount val="10"/>
                <c:pt idx="0">
                  <c:v>50</c:v>
                </c:pt>
                <c:pt idx="1">
                  <c:v>100</c:v>
                </c:pt>
                <c:pt idx="2">
                  <c:v>200</c:v>
                </c:pt>
                <c:pt idx="3">
                  <c:v>500</c:v>
                </c:pt>
                <c:pt idx="4">
                  <c:v>1000</c:v>
                </c:pt>
                <c:pt idx="5">
                  <c:v>2000</c:v>
                </c:pt>
                <c:pt idx="6">
                  <c:v>5000</c:v>
                </c:pt>
                <c:pt idx="7">
                  <c:v>10000</c:v>
                </c:pt>
                <c:pt idx="8">
                  <c:v>20000</c:v>
                </c:pt>
                <c:pt idx="9">
                  <c:v>50000</c:v>
                </c:pt>
              </c:numCache>
            </c:numRef>
          </c:xVal>
          <c:yVal>
            <c:numRef>
              <c:f>'[中間発表用解析-2.xlsx]集計'!$D$5:$D$14</c:f>
              <c:numCache>
                <c:formatCode>General</c:formatCode>
                <c:ptCount val="10"/>
                <c:pt idx="0">
                  <c:v>11.4</c:v>
                </c:pt>
                <c:pt idx="1">
                  <c:v>12.4</c:v>
                </c:pt>
                <c:pt idx="2">
                  <c:v>19.899999999999999</c:v>
                </c:pt>
                <c:pt idx="3">
                  <c:v>26.5</c:v>
                </c:pt>
                <c:pt idx="4">
                  <c:v>25.7</c:v>
                </c:pt>
                <c:pt idx="5">
                  <c:v>30</c:v>
                </c:pt>
                <c:pt idx="6">
                  <c:v>31.4</c:v>
                </c:pt>
                <c:pt idx="7">
                  <c:v>30.1</c:v>
                </c:pt>
                <c:pt idx="8">
                  <c:v>32.200000000000003</c:v>
                </c:pt>
                <c:pt idx="9">
                  <c:v>30.7</c:v>
                </c:pt>
              </c:numCache>
            </c:numRef>
          </c:yVal>
          <c:smooth val="0"/>
        </c:ser>
        <c:dLbls>
          <c:showLegendKey val="0"/>
          <c:showVal val="0"/>
          <c:showCatName val="0"/>
          <c:showSerName val="0"/>
          <c:showPercent val="0"/>
          <c:showBubbleSize val="0"/>
        </c:dLbls>
        <c:axId val="84798464"/>
        <c:axId val="84800640"/>
      </c:scatterChart>
      <c:valAx>
        <c:axId val="84798464"/>
        <c:scaling>
          <c:logBase val="10"/>
          <c:orientation val="minMax"/>
          <c:min val="10"/>
        </c:scaling>
        <c:delete val="0"/>
        <c:axPos val="b"/>
        <c:majorGridlines/>
        <c:minorGridlines/>
        <c:title>
          <c:tx>
            <c:rich>
              <a:bodyPr/>
              <a:lstStyle/>
              <a:p>
                <a:pPr>
                  <a:defRPr/>
                </a:pPr>
                <a:r>
                  <a:rPr lang="en-US" altLang="ja-JP"/>
                  <a:t>UCB1_10</a:t>
                </a:r>
                <a:r>
                  <a:rPr lang="ja-JP" altLang="en-US"/>
                  <a:t>試行回数</a:t>
                </a:r>
              </a:p>
            </c:rich>
          </c:tx>
          <c:layout/>
          <c:overlay val="0"/>
        </c:title>
        <c:numFmt formatCode="General" sourceLinked="1"/>
        <c:majorTickMark val="out"/>
        <c:minorTickMark val="none"/>
        <c:tickLblPos val="nextTo"/>
        <c:crossAx val="84800640"/>
        <c:crosses val="autoZero"/>
        <c:crossBetween val="midCat"/>
      </c:valAx>
      <c:valAx>
        <c:axId val="84800640"/>
        <c:scaling>
          <c:orientation val="minMax"/>
          <c:max val="100"/>
        </c:scaling>
        <c:delete val="0"/>
        <c:axPos val="l"/>
        <c:majorGridlines/>
        <c:title>
          <c:tx>
            <c:rich>
              <a:bodyPr rot="-5400000" vert="horz"/>
              <a:lstStyle/>
              <a:p>
                <a:pPr>
                  <a:defRPr/>
                </a:pPr>
                <a:r>
                  <a:rPr lang="en-US" altLang="ja-JP"/>
                  <a:t>UCB1_10</a:t>
                </a:r>
                <a:r>
                  <a:rPr lang="ja-JP" altLang="en-US"/>
                  <a:t>勝率</a:t>
                </a:r>
                <a:r>
                  <a:rPr lang="en-US" altLang="ja-JP"/>
                  <a:t>[%]</a:t>
                </a:r>
                <a:endParaRPr lang="ja-JP" altLang="en-US"/>
              </a:p>
            </c:rich>
          </c:tx>
          <c:layout/>
          <c:overlay val="0"/>
        </c:title>
        <c:numFmt formatCode="General" sourceLinked="1"/>
        <c:majorTickMark val="out"/>
        <c:minorTickMark val="none"/>
        <c:tickLblPos val="nextTo"/>
        <c:crossAx val="84798464"/>
        <c:crosses val="autoZero"/>
        <c:crossBetween val="midCat"/>
      </c:valAx>
    </c:plotArea>
    <c:legend>
      <c:legendPos val="r"/>
      <c:layout>
        <c:manualLayout>
          <c:xMode val="edge"/>
          <c:yMode val="edge"/>
          <c:x val="0.69004668031235705"/>
          <c:y val="7.9859108101426254E-2"/>
          <c:w val="0.21390852405288299"/>
          <c:h val="0.16743438320209994"/>
        </c:manualLayout>
      </c:layout>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4301543" cy="339884"/>
          </a:xfrm>
          <a:prstGeom prst="rect">
            <a:avLst/>
          </a:prstGeom>
        </p:spPr>
        <p:txBody>
          <a:bodyPr vert="horz" lIns="91705" tIns="45853" rIns="91705" bIns="45853"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2799" y="0"/>
            <a:ext cx="4301543" cy="339884"/>
          </a:xfrm>
          <a:prstGeom prst="rect">
            <a:avLst/>
          </a:prstGeom>
        </p:spPr>
        <p:txBody>
          <a:bodyPr vert="horz" lIns="91705" tIns="45853" rIns="91705" bIns="45853" rtlCol="0"/>
          <a:lstStyle>
            <a:lvl1pPr algn="r">
              <a:defRPr sz="1200"/>
            </a:lvl1pPr>
          </a:lstStyle>
          <a:p>
            <a:fld id="{9E6C5FE6-31EC-4483-A555-147EEDBDE98B}" type="datetimeFigureOut">
              <a:rPr kumimoji="1" lang="ja-JP" altLang="en-US" smtClean="0"/>
              <a:t>2013/3/4</a:t>
            </a:fld>
            <a:endParaRPr kumimoji="1" lang="ja-JP" altLang="en-US"/>
          </a:p>
        </p:txBody>
      </p:sp>
      <p:sp>
        <p:nvSpPr>
          <p:cNvPr id="4" name="フッター プレースホルダー 3"/>
          <p:cNvSpPr>
            <a:spLocks noGrp="1"/>
          </p:cNvSpPr>
          <p:nvPr>
            <p:ph type="ftr" sz="quarter" idx="2"/>
          </p:nvPr>
        </p:nvSpPr>
        <p:spPr>
          <a:xfrm>
            <a:off x="1" y="6456613"/>
            <a:ext cx="4301543" cy="339884"/>
          </a:xfrm>
          <a:prstGeom prst="rect">
            <a:avLst/>
          </a:prstGeom>
        </p:spPr>
        <p:txBody>
          <a:bodyPr vert="horz" lIns="91705" tIns="45853" rIns="91705" bIns="45853"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2799" y="6456613"/>
            <a:ext cx="4301543" cy="339884"/>
          </a:xfrm>
          <a:prstGeom prst="rect">
            <a:avLst/>
          </a:prstGeom>
        </p:spPr>
        <p:txBody>
          <a:bodyPr vert="horz" lIns="91705" tIns="45853" rIns="91705" bIns="45853" rtlCol="0" anchor="b"/>
          <a:lstStyle>
            <a:lvl1pPr algn="r">
              <a:defRPr sz="1200"/>
            </a:lvl1pPr>
          </a:lstStyle>
          <a:p>
            <a:fld id="{5DDDF774-31B3-4016-8A34-245470E43FCD}" type="slidenum">
              <a:rPr kumimoji="1" lang="ja-JP" altLang="en-US" smtClean="0"/>
              <a:t>‹#›</a:t>
            </a:fld>
            <a:endParaRPr kumimoji="1" lang="ja-JP" altLang="en-US"/>
          </a:p>
        </p:txBody>
      </p:sp>
    </p:spTree>
    <p:extLst>
      <p:ext uri="{BB962C8B-B14F-4D97-AF65-F5344CB8AC3E}">
        <p14:creationId xmlns:p14="http://schemas.microsoft.com/office/powerpoint/2010/main" val="344886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0"/>
            <a:ext cx="4301543" cy="339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705" tIns="45853" rIns="91705" bIns="45853" numCol="1" anchor="t" anchorCtr="0" compatLnSpc="1">
            <a:prstTxWarp prst="textNoShape">
              <a:avLst/>
            </a:prstTxWarp>
          </a:bodyPr>
          <a:lstStyle>
            <a:lvl1pPr>
              <a:defRPr sz="1200"/>
            </a:lvl1pPr>
          </a:lstStyle>
          <a:p>
            <a:endParaRPr lang="en-US" altLang="ja-JP"/>
          </a:p>
        </p:txBody>
      </p:sp>
      <p:sp>
        <p:nvSpPr>
          <p:cNvPr id="3075" name="Rectangle 3"/>
          <p:cNvSpPr>
            <a:spLocks noGrp="1" noChangeArrowheads="1"/>
          </p:cNvSpPr>
          <p:nvPr>
            <p:ph type="dt" idx="1"/>
          </p:nvPr>
        </p:nvSpPr>
        <p:spPr bwMode="auto">
          <a:xfrm>
            <a:off x="5625095" y="0"/>
            <a:ext cx="4301543" cy="339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705" tIns="45853" rIns="91705" bIns="45853" numCol="1" anchor="t" anchorCtr="0" compatLnSpc="1">
            <a:prstTxWarp prst="textNoShape">
              <a:avLst/>
            </a:prstTxWarp>
          </a:bodyPr>
          <a:lstStyle>
            <a:lvl1pPr algn="r">
              <a:defRPr sz="1200"/>
            </a:lvl1pPr>
          </a:lstStyle>
          <a:p>
            <a:endParaRPr lang="en-US" altLang="ja-JP"/>
          </a:p>
        </p:txBody>
      </p:sp>
      <p:sp>
        <p:nvSpPr>
          <p:cNvPr id="3076" name="Rectangle 4"/>
          <p:cNvSpPr>
            <a:spLocks noGrp="1" noRot="1" noChangeAspect="1" noChangeArrowheads="1" noTextEdit="1"/>
          </p:cNvSpPr>
          <p:nvPr>
            <p:ph type="sldImg" idx="2"/>
          </p:nvPr>
        </p:nvSpPr>
        <p:spPr bwMode="auto">
          <a:xfrm>
            <a:off x="3263900" y="509588"/>
            <a:ext cx="3398838" cy="25495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323556" y="3228898"/>
            <a:ext cx="7279535" cy="3058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705" tIns="45853" rIns="91705" bIns="45853"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3078" name="Rectangle 6"/>
          <p:cNvSpPr>
            <a:spLocks noGrp="1" noChangeArrowheads="1"/>
          </p:cNvSpPr>
          <p:nvPr>
            <p:ph type="ftr" sz="quarter" idx="4"/>
          </p:nvPr>
        </p:nvSpPr>
        <p:spPr bwMode="auto">
          <a:xfrm>
            <a:off x="1" y="6457793"/>
            <a:ext cx="4301543" cy="339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705" tIns="45853" rIns="91705" bIns="45853" numCol="1" anchor="b" anchorCtr="0" compatLnSpc="1">
            <a:prstTxWarp prst="textNoShape">
              <a:avLst/>
            </a:prstTxWarp>
          </a:bodyPr>
          <a:lstStyle>
            <a:lvl1pPr>
              <a:defRPr sz="1200"/>
            </a:lvl1pPr>
          </a:lstStyle>
          <a:p>
            <a:endParaRPr lang="en-US" altLang="ja-JP"/>
          </a:p>
        </p:txBody>
      </p:sp>
      <p:sp>
        <p:nvSpPr>
          <p:cNvPr id="3079" name="Rectangle 7"/>
          <p:cNvSpPr>
            <a:spLocks noGrp="1" noChangeArrowheads="1"/>
          </p:cNvSpPr>
          <p:nvPr>
            <p:ph type="sldNum" sz="quarter" idx="5"/>
          </p:nvPr>
        </p:nvSpPr>
        <p:spPr bwMode="auto">
          <a:xfrm>
            <a:off x="5625095" y="6457793"/>
            <a:ext cx="4301543" cy="339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705" tIns="45853" rIns="91705" bIns="45853" numCol="1" anchor="b" anchorCtr="0" compatLnSpc="1">
            <a:prstTxWarp prst="textNoShape">
              <a:avLst/>
            </a:prstTxWarp>
          </a:bodyPr>
          <a:lstStyle>
            <a:lvl1pPr algn="r">
              <a:defRPr sz="1200"/>
            </a:lvl1pPr>
          </a:lstStyle>
          <a:p>
            <a:fld id="{E59A8E96-49C2-4D36-A674-419DA5B1D37E}" type="slidenum">
              <a:rPr lang="en-US" altLang="ja-JP"/>
              <a:pPr/>
              <a:t>‹#›</a:t>
            </a:fld>
            <a:endParaRPr lang="en-US" altLang="ja-JP"/>
          </a:p>
        </p:txBody>
      </p:sp>
    </p:spTree>
    <p:extLst>
      <p:ext uri="{BB962C8B-B14F-4D97-AF65-F5344CB8AC3E}">
        <p14:creationId xmlns:p14="http://schemas.microsoft.com/office/powerpoint/2010/main" val="273786324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ＭＳ Ｐゴシック"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06BC8E-C49B-4CFA-8B24-DB752C86F50E}" type="slidenum">
              <a:rPr lang="en-US" altLang="ja-JP"/>
              <a:pPr/>
              <a:t>1</a:t>
            </a:fld>
            <a:endParaRPr lang="en-US" altLang="ja-JP"/>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ja-JP" altLang="ja-JP"/>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10</a:t>
            </a:fld>
            <a:endParaRPr lang="en-US" altLang="ja-JP"/>
          </a:p>
        </p:txBody>
      </p:sp>
    </p:spTree>
    <p:extLst>
      <p:ext uri="{BB962C8B-B14F-4D97-AF65-F5344CB8AC3E}">
        <p14:creationId xmlns:p14="http://schemas.microsoft.com/office/powerpoint/2010/main" val="1088077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11</a:t>
            </a:fld>
            <a:endParaRPr lang="en-US" altLang="ja-JP"/>
          </a:p>
        </p:txBody>
      </p:sp>
    </p:spTree>
    <p:extLst>
      <p:ext uri="{BB962C8B-B14F-4D97-AF65-F5344CB8AC3E}">
        <p14:creationId xmlns:p14="http://schemas.microsoft.com/office/powerpoint/2010/main" val="1088077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12</a:t>
            </a:fld>
            <a:endParaRPr lang="en-US" altLang="ja-JP"/>
          </a:p>
        </p:txBody>
      </p:sp>
    </p:spTree>
    <p:extLst>
      <p:ext uri="{BB962C8B-B14F-4D97-AF65-F5344CB8AC3E}">
        <p14:creationId xmlns:p14="http://schemas.microsoft.com/office/powerpoint/2010/main" val="1088077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13</a:t>
            </a:fld>
            <a:endParaRPr lang="en-US" altLang="ja-JP"/>
          </a:p>
        </p:txBody>
      </p:sp>
    </p:spTree>
    <p:extLst>
      <p:ext uri="{BB962C8B-B14F-4D97-AF65-F5344CB8AC3E}">
        <p14:creationId xmlns:p14="http://schemas.microsoft.com/office/powerpoint/2010/main" val="1088077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14</a:t>
            </a:fld>
            <a:endParaRPr lang="en-US" altLang="ja-JP"/>
          </a:p>
        </p:txBody>
      </p:sp>
    </p:spTree>
    <p:extLst>
      <p:ext uri="{BB962C8B-B14F-4D97-AF65-F5344CB8AC3E}">
        <p14:creationId xmlns:p14="http://schemas.microsoft.com/office/powerpoint/2010/main" val="1088077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15</a:t>
            </a:fld>
            <a:endParaRPr lang="en-US" altLang="ja-JP"/>
          </a:p>
        </p:txBody>
      </p:sp>
    </p:spTree>
    <p:extLst>
      <p:ext uri="{BB962C8B-B14F-4D97-AF65-F5344CB8AC3E}">
        <p14:creationId xmlns:p14="http://schemas.microsoft.com/office/powerpoint/2010/main" val="1088077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16</a:t>
            </a:fld>
            <a:endParaRPr lang="en-US" altLang="ja-JP"/>
          </a:p>
        </p:txBody>
      </p:sp>
    </p:spTree>
    <p:extLst>
      <p:ext uri="{BB962C8B-B14F-4D97-AF65-F5344CB8AC3E}">
        <p14:creationId xmlns:p14="http://schemas.microsoft.com/office/powerpoint/2010/main" val="1088077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17</a:t>
            </a:fld>
            <a:endParaRPr lang="en-US" altLang="ja-JP"/>
          </a:p>
        </p:txBody>
      </p:sp>
    </p:spTree>
    <p:extLst>
      <p:ext uri="{BB962C8B-B14F-4D97-AF65-F5344CB8AC3E}">
        <p14:creationId xmlns:p14="http://schemas.microsoft.com/office/powerpoint/2010/main" val="1088077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18</a:t>
            </a:fld>
            <a:endParaRPr lang="en-US" altLang="ja-JP"/>
          </a:p>
        </p:txBody>
      </p:sp>
    </p:spTree>
    <p:extLst>
      <p:ext uri="{BB962C8B-B14F-4D97-AF65-F5344CB8AC3E}">
        <p14:creationId xmlns:p14="http://schemas.microsoft.com/office/powerpoint/2010/main" val="10880771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19</a:t>
            </a:fld>
            <a:endParaRPr lang="en-US" altLang="ja-JP"/>
          </a:p>
        </p:txBody>
      </p:sp>
    </p:spTree>
    <p:extLst>
      <p:ext uri="{BB962C8B-B14F-4D97-AF65-F5344CB8AC3E}">
        <p14:creationId xmlns:p14="http://schemas.microsoft.com/office/powerpoint/2010/main" val="1088077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2</a:t>
            </a:fld>
            <a:endParaRPr lang="en-US" altLang="ja-JP"/>
          </a:p>
        </p:txBody>
      </p:sp>
    </p:spTree>
    <p:extLst>
      <p:ext uri="{BB962C8B-B14F-4D97-AF65-F5344CB8AC3E}">
        <p14:creationId xmlns:p14="http://schemas.microsoft.com/office/powerpoint/2010/main" val="26656135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20</a:t>
            </a:fld>
            <a:endParaRPr lang="en-US" altLang="ja-JP"/>
          </a:p>
        </p:txBody>
      </p:sp>
    </p:spTree>
    <p:extLst>
      <p:ext uri="{BB962C8B-B14F-4D97-AF65-F5344CB8AC3E}">
        <p14:creationId xmlns:p14="http://schemas.microsoft.com/office/powerpoint/2010/main" val="1088077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21</a:t>
            </a:fld>
            <a:endParaRPr lang="en-US" altLang="ja-JP"/>
          </a:p>
        </p:txBody>
      </p:sp>
    </p:spTree>
    <p:extLst>
      <p:ext uri="{BB962C8B-B14F-4D97-AF65-F5344CB8AC3E}">
        <p14:creationId xmlns:p14="http://schemas.microsoft.com/office/powerpoint/2010/main" val="28399653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06BC8E-C49B-4CFA-8B24-DB752C86F50E}" type="slidenum">
              <a:rPr lang="en-US" altLang="ja-JP"/>
              <a:pPr/>
              <a:t>22</a:t>
            </a:fld>
            <a:endParaRPr lang="en-US" altLang="ja-JP"/>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ja-JP" altLang="ja-JP"/>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23</a:t>
            </a:fld>
            <a:endParaRPr lang="en-US" altLang="ja-JP"/>
          </a:p>
        </p:txBody>
      </p:sp>
    </p:spTree>
    <p:extLst>
      <p:ext uri="{BB962C8B-B14F-4D97-AF65-F5344CB8AC3E}">
        <p14:creationId xmlns:p14="http://schemas.microsoft.com/office/powerpoint/2010/main" val="29081969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24</a:t>
            </a:fld>
            <a:endParaRPr lang="en-US" altLang="ja-JP"/>
          </a:p>
        </p:txBody>
      </p:sp>
    </p:spTree>
    <p:extLst>
      <p:ext uri="{BB962C8B-B14F-4D97-AF65-F5344CB8AC3E}">
        <p14:creationId xmlns:p14="http://schemas.microsoft.com/office/powerpoint/2010/main" val="29081969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25</a:t>
            </a:fld>
            <a:endParaRPr lang="en-US" altLang="ja-JP"/>
          </a:p>
        </p:txBody>
      </p:sp>
    </p:spTree>
    <p:extLst>
      <p:ext uri="{BB962C8B-B14F-4D97-AF65-F5344CB8AC3E}">
        <p14:creationId xmlns:p14="http://schemas.microsoft.com/office/powerpoint/2010/main" val="29081969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26</a:t>
            </a:fld>
            <a:endParaRPr lang="en-US" altLang="ja-JP"/>
          </a:p>
        </p:txBody>
      </p:sp>
    </p:spTree>
    <p:extLst>
      <p:ext uri="{BB962C8B-B14F-4D97-AF65-F5344CB8AC3E}">
        <p14:creationId xmlns:p14="http://schemas.microsoft.com/office/powerpoint/2010/main" val="29081969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27</a:t>
            </a:fld>
            <a:endParaRPr lang="en-US" altLang="ja-JP"/>
          </a:p>
        </p:txBody>
      </p:sp>
    </p:spTree>
    <p:extLst>
      <p:ext uri="{BB962C8B-B14F-4D97-AF65-F5344CB8AC3E}">
        <p14:creationId xmlns:p14="http://schemas.microsoft.com/office/powerpoint/2010/main" val="29081969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28</a:t>
            </a:fld>
            <a:endParaRPr lang="en-US" altLang="ja-JP"/>
          </a:p>
        </p:txBody>
      </p:sp>
    </p:spTree>
    <p:extLst>
      <p:ext uri="{BB962C8B-B14F-4D97-AF65-F5344CB8AC3E}">
        <p14:creationId xmlns:p14="http://schemas.microsoft.com/office/powerpoint/2010/main" val="29081969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29</a:t>
            </a:fld>
            <a:endParaRPr lang="en-US" altLang="ja-JP"/>
          </a:p>
        </p:txBody>
      </p:sp>
    </p:spTree>
    <p:extLst>
      <p:ext uri="{BB962C8B-B14F-4D97-AF65-F5344CB8AC3E}">
        <p14:creationId xmlns:p14="http://schemas.microsoft.com/office/powerpoint/2010/main" val="2954034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3</a:t>
            </a:fld>
            <a:endParaRPr lang="en-US" altLang="ja-JP"/>
          </a:p>
        </p:txBody>
      </p:sp>
    </p:spTree>
    <p:extLst>
      <p:ext uri="{BB962C8B-B14F-4D97-AF65-F5344CB8AC3E}">
        <p14:creationId xmlns:p14="http://schemas.microsoft.com/office/powerpoint/2010/main" val="10880771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30</a:t>
            </a:fld>
            <a:endParaRPr lang="en-US" altLang="ja-JP"/>
          </a:p>
        </p:txBody>
      </p:sp>
    </p:spTree>
    <p:extLst>
      <p:ext uri="{BB962C8B-B14F-4D97-AF65-F5344CB8AC3E}">
        <p14:creationId xmlns:p14="http://schemas.microsoft.com/office/powerpoint/2010/main" val="9226646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31</a:t>
            </a:fld>
            <a:endParaRPr lang="en-US" altLang="ja-JP"/>
          </a:p>
        </p:txBody>
      </p:sp>
    </p:spTree>
    <p:extLst>
      <p:ext uri="{BB962C8B-B14F-4D97-AF65-F5344CB8AC3E}">
        <p14:creationId xmlns:p14="http://schemas.microsoft.com/office/powerpoint/2010/main" val="35298526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32</a:t>
            </a:fld>
            <a:endParaRPr lang="en-US" altLang="ja-JP"/>
          </a:p>
        </p:txBody>
      </p:sp>
    </p:spTree>
    <p:extLst>
      <p:ext uri="{BB962C8B-B14F-4D97-AF65-F5344CB8AC3E}">
        <p14:creationId xmlns:p14="http://schemas.microsoft.com/office/powerpoint/2010/main" val="27701980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33</a:t>
            </a:fld>
            <a:endParaRPr lang="en-US" altLang="ja-JP"/>
          </a:p>
        </p:txBody>
      </p:sp>
    </p:spTree>
    <p:extLst>
      <p:ext uri="{BB962C8B-B14F-4D97-AF65-F5344CB8AC3E}">
        <p14:creationId xmlns:p14="http://schemas.microsoft.com/office/powerpoint/2010/main" val="35298526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34</a:t>
            </a:fld>
            <a:endParaRPr lang="en-US" altLang="ja-JP"/>
          </a:p>
        </p:txBody>
      </p:sp>
    </p:spTree>
    <p:extLst>
      <p:ext uri="{BB962C8B-B14F-4D97-AF65-F5344CB8AC3E}">
        <p14:creationId xmlns:p14="http://schemas.microsoft.com/office/powerpoint/2010/main" val="12148324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35</a:t>
            </a:fld>
            <a:endParaRPr lang="en-US" altLang="ja-JP"/>
          </a:p>
        </p:txBody>
      </p:sp>
    </p:spTree>
    <p:extLst>
      <p:ext uri="{BB962C8B-B14F-4D97-AF65-F5344CB8AC3E}">
        <p14:creationId xmlns:p14="http://schemas.microsoft.com/office/powerpoint/2010/main" val="3730346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36</a:t>
            </a:fld>
            <a:endParaRPr lang="en-US" altLang="ja-JP"/>
          </a:p>
        </p:txBody>
      </p:sp>
    </p:spTree>
    <p:extLst>
      <p:ext uri="{BB962C8B-B14F-4D97-AF65-F5344CB8AC3E}">
        <p14:creationId xmlns:p14="http://schemas.microsoft.com/office/powerpoint/2010/main" val="21634001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37</a:t>
            </a:fld>
            <a:endParaRPr lang="en-US" altLang="ja-JP"/>
          </a:p>
        </p:txBody>
      </p:sp>
    </p:spTree>
    <p:extLst>
      <p:ext uri="{BB962C8B-B14F-4D97-AF65-F5344CB8AC3E}">
        <p14:creationId xmlns:p14="http://schemas.microsoft.com/office/powerpoint/2010/main" val="20598230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38</a:t>
            </a:fld>
            <a:endParaRPr lang="en-US" altLang="ja-JP"/>
          </a:p>
        </p:txBody>
      </p:sp>
    </p:spTree>
    <p:extLst>
      <p:ext uri="{BB962C8B-B14F-4D97-AF65-F5344CB8AC3E}">
        <p14:creationId xmlns:p14="http://schemas.microsoft.com/office/powerpoint/2010/main" val="20598230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39</a:t>
            </a:fld>
            <a:endParaRPr lang="en-US" altLang="ja-JP"/>
          </a:p>
        </p:txBody>
      </p:sp>
    </p:spTree>
    <p:extLst>
      <p:ext uri="{BB962C8B-B14F-4D97-AF65-F5344CB8AC3E}">
        <p14:creationId xmlns:p14="http://schemas.microsoft.com/office/powerpoint/2010/main" val="314208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4</a:t>
            </a:fld>
            <a:endParaRPr lang="en-US" altLang="ja-JP"/>
          </a:p>
        </p:txBody>
      </p:sp>
    </p:spTree>
    <p:extLst>
      <p:ext uri="{BB962C8B-B14F-4D97-AF65-F5344CB8AC3E}">
        <p14:creationId xmlns:p14="http://schemas.microsoft.com/office/powerpoint/2010/main" val="10880771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40</a:t>
            </a:fld>
            <a:endParaRPr lang="en-US" altLang="ja-JP"/>
          </a:p>
        </p:txBody>
      </p:sp>
    </p:spTree>
    <p:extLst>
      <p:ext uri="{BB962C8B-B14F-4D97-AF65-F5344CB8AC3E}">
        <p14:creationId xmlns:p14="http://schemas.microsoft.com/office/powerpoint/2010/main" val="8731478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41</a:t>
            </a:fld>
            <a:endParaRPr lang="en-US" altLang="ja-JP"/>
          </a:p>
        </p:txBody>
      </p:sp>
    </p:spTree>
    <p:extLst>
      <p:ext uri="{BB962C8B-B14F-4D97-AF65-F5344CB8AC3E}">
        <p14:creationId xmlns:p14="http://schemas.microsoft.com/office/powerpoint/2010/main" val="8731478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42</a:t>
            </a:fld>
            <a:endParaRPr lang="en-US" altLang="ja-JP"/>
          </a:p>
        </p:txBody>
      </p:sp>
    </p:spTree>
    <p:extLst>
      <p:ext uri="{BB962C8B-B14F-4D97-AF65-F5344CB8AC3E}">
        <p14:creationId xmlns:p14="http://schemas.microsoft.com/office/powerpoint/2010/main" val="9526649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43</a:t>
            </a:fld>
            <a:endParaRPr lang="en-US" altLang="ja-JP"/>
          </a:p>
        </p:txBody>
      </p:sp>
    </p:spTree>
    <p:extLst>
      <p:ext uri="{BB962C8B-B14F-4D97-AF65-F5344CB8AC3E}">
        <p14:creationId xmlns:p14="http://schemas.microsoft.com/office/powerpoint/2010/main" val="20697117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44</a:t>
            </a:fld>
            <a:endParaRPr lang="en-US" altLang="ja-JP"/>
          </a:p>
        </p:txBody>
      </p:sp>
    </p:spTree>
    <p:extLst>
      <p:ext uri="{BB962C8B-B14F-4D97-AF65-F5344CB8AC3E}">
        <p14:creationId xmlns:p14="http://schemas.microsoft.com/office/powerpoint/2010/main" val="35298526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45</a:t>
            </a:fld>
            <a:endParaRPr lang="en-US" altLang="ja-JP"/>
          </a:p>
        </p:txBody>
      </p:sp>
    </p:spTree>
    <p:extLst>
      <p:ext uri="{BB962C8B-B14F-4D97-AF65-F5344CB8AC3E}">
        <p14:creationId xmlns:p14="http://schemas.microsoft.com/office/powerpoint/2010/main" val="27701980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46</a:t>
            </a:fld>
            <a:endParaRPr lang="en-US" altLang="ja-JP"/>
          </a:p>
        </p:txBody>
      </p:sp>
    </p:spTree>
    <p:extLst>
      <p:ext uri="{BB962C8B-B14F-4D97-AF65-F5344CB8AC3E}">
        <p14:creationId xmlns:p14="http://schemas.microsoft.com/office/powerpoint/2010/main" val="3730346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47</a:t>
            </a:fld>
            <a:endParaRPr lang="en-US" altLang="ja-JP"/>
          </a:p>
        </p:txBody>
      </p:sp>
    </p:spTree>
    <p:extLst>
      <p:ext uri="{BB962C8B-B14F-4D97-AF65-F5344CB8AC3E}">
        <p14:creationId xmlns:p14="http://schemas.microsoft.com/office/powerpoint/2010/main" val="20598230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48</a:t>
            </a:fld>
            <a:endParaRPr lang="en-US" altLang="ja-JP"/>
          </a:p>
        </p:txBody>
      </p:sp>
    </p:spTree>
    <p:extLst>
      <p:ext uri="{BB962C8B-B14F-4D97-AF65-F5344CB8AC3E}">
        <p14:creationId xmlns:p14="http://schemas.microsoft.com/office/powerpoint/2010/main" val="20598230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49</a:t>
            </a:fld>
            <a:endParaRPr lang="en-US" altLang="ja-JP"/>
          </a:p>
        </p:txBody>
      </p:sp>
    </p:spTree>
    <p:extLst>
      <p:ext uri="{BB962C8B-B14F-4D97-AF65-F5344CB8AC3E}">
        <p14:creationId xmlns:p14="http://schemas.microsoft.com/office/powerpoint/2010/main" val="2126188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5</a:t>
            </a:fld>
            <a:endParaRPr lang="en-US" altLang="ja-JP"/>
          </a:p>
        </p:txBody>
      </p:sp>
    </p:spTree>
    <p:extLst>
      <p:ext uri="{BB962C8B-B14F-4D97-AF65-F5344CB8AC3E}">
        <p14:creationId xmlns:p14="http://schemas.microsoft.com/office/powerpoint/2010/main" val="10880771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50</a:t>
            </a:fld>
            <a:endParaRPr lang="en-US" altLang="ja-JP"/>
          </a:p>
        </p:txBody>
      </p:sp>
    </p:spTree>
    <p:extLst>
      <p:ext uri="{BB962C8B-B14F-4D97-AF65-F5344CB8AC3E}">
        <p14:creationId xmlns:p14="http://schemas.microsoft.com/office/powerpoint/2010/main" val="10880771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51</a:t>
            </a:fld>
            <a:endParaRPr lang="en-US" altLang="ja-JP"/>
          </a:p>
        </p:txBody>
      </p:sp>
    </p:spTree>
    <p:extLst>
      <p:ext uri="{BB962C8B-B14F-4D97-AF65-F5344CB8AC3E}">
        <p14:creationId xmlns:p14="http://schemas.microsoft.com/office/powerpoint/2010/main" val="10880771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52</a:t>
            </a:fld>
            <a:endParaRPr lang="en-US" altLang="ja-JP"/>
          </a:p>
        </p:txBody>
      </p:sp>
    </p:spTree>
    <p:extLst>
      <p:ext uri="{BB962C8B-B14F-4D97-AF65-F5344CB8AC3E}">
        <p14:creationId xmlns:p14="http://schemas.microsoft.com/office/powerpoint/2010/main" val="10880771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53</a:t>
            </a:fld>
            <a:endParaRPr lang="en-US" altLang="ja-JP"/>
          </a:p>
        </p:txBody>
      </p:sp>
    </p:spTree>
    <p:extLst>
      <p:ext uri="{BB962C8B-B14F-4D97-AF65-F5344CB8AC3E}">
        <p14:creationId xmlns:p14="http://schemas.microsoft.com/office/powerpoint/2010/main" val="10880771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54</a:t>
            </a:fld>
            <a:endParaRPr lang="en-US" altLang="ja-JP"/>
          </a:p>
        </p:txBody>
      </p:sp>
    </p:spTree>
    <p:extLst>
      <p:ext uri="{BB962C8B-B14F-4D97-AF65-F5344CB8AC3E}">
        <p14:creationId xmlns:p14="http://schemas.microsoft.com/office/powerpoint/2010/main" val="10880771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55</a:t>
            </a:fld>
            <a:endParaRPr lang="en-US" altLang="ja-JP"/>
          </a:p>
        </p:txBody>
      </p:sp>
    </p:spTree>
    <p:extLst>
      <p:ext uri="{BB962C8B-B14F-4D97-AF65-F5344CB8AC3E}">
        <p14:creationId xmlns:p14="http://schemas.microsoft.com/office/powerpoint/2010/main" val="10880771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56</a:t>
            </a:fld>
            <a:endParaRPr lang="en-US" altLang="ja-JP"/>
          </a:p>
        </p:txBody>
      </p:sp>
    </p:spTree>
    <p:extLst>
      <p:ext uri="{BB962C8B-B14F-4D97-AF65-F5344CB8AC3E}">
        <p14:creationId xmlns:p14="http://schemas.microsoft.com/office/powerpoint/2010/main" val="10880771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57</a:t>
            </a:fld>
            <a:endParaRPr lang="en-US" altLang="ja-JP"/>
          </a:p>
        </p:txBody>
      </p:sp>
    </p:spTree>
    <p:extLst>
      <p:ext uri="{BB962C8B-B14F-4D97-AF65-F5344CB8AC3E}">
        <p14:creationId xmlns:p14="http://schemas.microsoft.com/office/powerpoint/2010/main" val="39884406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58</a:t>
            </a:fld>
            <a:endParaRPr lang="en-US" altLang="ja-JP"/>
          </a:p>
        </p:txBody>
      </p:sp>
    </p:spTree>
    <p:extLst>
      <p:ext uri="{BB962C8B-B14F-4D97-AF65-F5344CB8AC3E}">
        <p14:creationId xmlns:p14="http://schemas.microsoft.com/office/powerpoint/2010/main" val="3381243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6</a:t>
            </a:fld>
            <a:endParaRPr lang="en-US" altLang="ja-JP"/>
          </a:p>
        </p:txBody>
      </p:sp>
    </p:spTree>
    <p:extLst>
      <p:ext uri="{BB962C8B-B14F-4D97-AF65-F5344CB8AC3E}">
        <p14:creationId xmlns:p14="http://schemas.microsoft.com/office/powerpoint/2010/main" val="1088077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7</a:t>
            </a:fld>
            <a:endParaRPr lang="en-US" altLang="ja-JP"/>
          </a:p>
        </p:txBody>
      </p:sp>
    </p:spTree>
    <p:extLst>
      <p:ext uri="{BB962C8B-B14F-4D97-AF65-F5344CB8AC3E}">
        <p14:creationId xmlns:p14="http://schemas.microsoft.com/office/powerpoint/2010/main" val="1088077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8</a:t>
            </a:fld>
            <a:endParaRPr lang="en-US" altLang="ja-JP"/>
          </a:p>
        </p:txBody>
      </p:sp>
    </p:spTree>
    <p:extLst>
      <p:ext uri="{BB962C8B-B14F-4D97-AF65-F5344CB8AC3E}">
        <p14:creationId xmlns:p14="http://schemas.microsoft.com/office/powerpoint/2010/main" val="1088077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9A8E96-49C2-4D36-A674-419DA5B1D37E}" type="slidenum">
              <a:rPr lang="en-US" altLang="ja-JP" smtClean="0"/>
              <a:pPr/>
              <a:t>9</a:t>
            </a:fld>
            <a:endParaRPr lang="en-US" altLang="ja-JP"/>
          </a:p>
        </p:txBody>
      </p:sp>
    </p:spTree>
    <p:extLst>
      <p:ext uri="{BB962C8B-B14F-4D97-AF65-F5344CB8AC3E}">
        <p14:creationId xmlns:p14="http://schemas.microsoft.com/office/powerpoint/2010/main" val="10880771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676400" y="1371600"/>
            <a:ext cx="5715000" cy="1524000"/>
          </a:xfrm>
        </p:spPr>
        <p:txBody>
          <a:bodyPr/>
          <a:lstStyle>
            <a:lvl1pPr algn="ctr">
              <a:defRPr sz="2800"/>
            </a:lvl1pPr>
          </a:lstStyle>
          <a:p>
            <a:pPr lvl="0"/>
            <a:r>
              <a:rPr lang="ja-JP" altLang="en-US" noProof="0" smtClean="0"/>
              <a:t>マスタ タイトルの書式設定</a:t>
            </a:r>
          </a:p>
        </p:txBody>
      </p:sp>
      <p:sp>
        <p:nvSpPr>
          <p:cNvPr id="5123" name="Rectangle 3"/>
          <p:cNvSpPr>
            <a:spLocks noGrp="1" noChangeArrowheads="1"/>
          </p:cNvSpPr>
          <p:nvPr>
            <p:ph type="subTitle" idx="1"/>
          </p:nvPr>
        </p:nvSpPr>
        <p:spPr>
          <a:xfrm>
            <a:off x="1676400" y="3200400"/>
            <a:ext cx="5715000" cy="1371600"/>
          </a:xfrm>
        </p:spPr>
        <p:txBody>
          <a:bodyPr anchor="ctr"/>
          <a:lstStyle>
            <a:lvl1pPr marL="0" indent="0" algn="ctr">
              <a:buFontTx/>
              <a:buNone/>
              <a:defRPr>
                <a:solidFill>
                  <a:schemeClr val="bg2"/>
                </a:solidFill>
              </a:defRPr>
            </a:lvl1pPr>
          </a:lstStyle>
          <a:p>
            <a:pPr lvl="0"/>
            <a:r>
              <a:rPr lang="ja-JP" altLang="en-US" noProof="0" smtClean="0"/>
              <a:t>マスタ サブタイトルの書式設定</a:t>
            </a:r>
          </a:p>
        </p:txBody>
      </p:sp>
      <p:sp>
        <p:nvSpPr>
          <p:cNvPr id="5147" name="Rectangle 27"/>
          <p:cNvSpPr>
            <a:spLocks noGrp="1" noChangeArrowheads="1"/>
          </p:cNvSpPr>
          <p:nvPr>
            <p:ph type="dt" sz="half" idx="2"/>
          </p:nvPr>
        </p:nvSpPr>
        <p:spPr>
          <a:xfrm>
            <a:off x="3581400" y="5715000"/>
            <a:ext cx="1981200" cy="228600"/>
          </a:xfrm>
        </p:spPr>
        <p:txBody>
          <a:bodyPr/>
          <a:lstStyle>
            <a:lvl1pPr algn="ctr">
              <a:defRPr/>
            </a:lvl1pPr>
          </a:lstStyle>
          <a:p>
            <a:fld id="{0195AF73-5523-4576-AB10-EDF911C23587}" type="datetime1">
              <a:rPr lang="ja-JP" altLang="en-US" smtClean="0"/>
              <a:t>2013/3/4</a:t>
            </a:fld>
            <a:endParaRPr lang="en-US" altLang="ja-JP"/>
          </a:p>
        </p:txBody>
      </p:sp>
      <p:sp>
        <p:nvSpPr>
          <p:cNvPr id="5148" name="Rectangle 28"/>
          <p:cNvSpPr>
            <a:spLocks noGrp="1" noChangeArrowheads="1"/>
          </p:cNvSpPr>
          <p:nvPr>
            <p:ph type="ftr" sz="quarter" idx="3"/>
          </p:nvPr>
        </p:nvSpPr>
        <p:spPr/>
        <p:txBody>
          <a:bodyPr/>
          <a:lstStyle>
            <a:lvl1pPr>
              <a:defRPr/>
            </a:lvl1pPr>
          </a:lstStyle>
          <a:p>
            <a:r>
              <a:rPr lang="en-US" altLang="ja-JP"/>
              <a:t>フッター</a:t>
            </a:r>
          </a:p>
        </p:txBody>
      </p:sp>
      <p:sp>
        <p:nvSpPr>
          <p:cNvPr id="5149" name="Rectangle 29"/>
          <p:cNvSpPr>
            <a:spLocks noGrp="1" noChangeArrowheads="1"/>
          </p:cNvSpPr>
          <p:nvPr>
            <p:ph type="sldNum" sz="quarter" idx="4"/>
          </p:nvPr>
        </p:nvSpPr>
        <p:spPr/>
        <p:txBody>
          <a:bodyPr/>
          <a:lstStyle>
            <a:lvl1pPr>
              <a:defRPr/>
            </a:lvl1pPr>
          </a:lstStyle>
          <a:p>
            <a:fld id="{10BB57EA-314D-4E12-B5D9-DDAAA773D840}" type="slidenum">
              <a:rPr lang="en-US" altLang="ja-JP"/>
              <a:pPr/>
              <a:t>‹#›</a:t>
            </a:fld>
            <a:endParaRPr lang="en-US" altLang="ja-JP"/>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9D760545-5A40-41E3-8A66-7BB8D7051B1D}" type="datetime1">
              <a:rPr lang="ja-JP" altLang="en-US" smtClean="0"/>
              <a:t>2013/3/4</a:t>
            </a:fld>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en-US" altLang="ja-JP"/>
              <a:t>フッター</a:t>
            </a:r>
          </a:p>
        </p:txBody>
      </p:sp>
      <p:sp>
        <p:nvSpPr>
          <p:cNvPr id="6" name="スライド番号プレースホルダー 5"/>
          <p:cNvSpPr>
            <a:spLocks noGrp="1"/>
          </p:cNvSpPr>
          <p:nvPr>
            <p:ph type="sldNum" sz="quarter" idx="12"/>
          </p:nvPr>
        </p:nvSpPr>
        <p:spPr/>
        <p:txBody>
          <a:bodyPr/>
          <a:lstStyle>
            <a:lvl1pPr>
              <a:defRPr/>
            </a:lvl1pPr>
          </a:lstStyle>
          <a:p>
            <a:fld id="{5CA4545E-2BCE-4017-898D-14C43C910F5B}" type="slidenum">
              <a:rPr lang="en-US" altLang="ja-JP"/>
              <a:pPr/>
              <a:t>‹#›</a:t>
            </a:fld>
            <a:endParaRPr lang="en-US" altLang="ja-JP"/>
          </a:p>
        </p:txBody>
      </p:sp>
    </p:spTree>
    <p:extLst>
      <p:ext uri="{BB962C8B-B14F-4D97-AF65-F5344CB8AC3E}">
        <p14:creationId xmlns:p14="http://schemas.microsoft.com/office/powerpoint/2010/main" val="1697470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43700" y="169863"/>
            <a:ext cx="2171700" cy="6230937"/>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228600" y="169863"/>
            <a:ext cx="6362700" cy="623093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6F1C5CF5-933A-4728-B384-7BE42995F3C1}" type="datetime1">
              <a:rPr lang="ja-JP" altLang="en-US" smtClean="0"/>
              <a:t>2013/3/4</a:t>
            </a:fld>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en-US" altLang="ja-JP"/>
              <a:t>フッター</a:t>
            </a:r>
          </a:p>
        </p:txBody>
      </p:sp>
      <p:sp>
        <p:nvSpPr>
          <p:cNvPr id="6" name="スライド番号プレースホルダー 5"/>
          <p:cNvSpPr>
            <a:spLocks noGrp="1"/>
          </p:cNvSpPr>
          <p:nvPr>
            <p:ph type="sldNum" sz="quarter" idx="12"/>
          </p:nvPr>
        </p:nvSpPr>
        <p:spPr/>
        <p:txBody>
          <a:bodyPr/>
          <a:lstStyle>
            <a:lvl1pPr>
              <a:defRPr/>
            </a:lvl1pPr>
          </a:lstStyle>
          <a:p>
            <a:fld id="{A2F15707-6693-405C-8BAC-E7895021E498}" type="slidenum">
              <a:rPr lang="en-US" altLang="ja-JP"/>
              <a:pPr/>
              <a:t>‹#›</a:t>
            </a:fld>
            <a:endParaRPr lang="en-US" altLang="ja-JP"/>
          </a:p>
        </p:txBody>
      </p:sp>
    </p:spTree>
    <p:extLst>
      <p:ext uri="{BB962C8B-B14F-4D97-AF65-F5344CB8AC3E}">
        <p14:creationId xmlns:p14="http://schemas.microsoft.com/office/powerpoint/2010/main" val="864634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069EBC34-B01A-4780-A3BA-1F2CF5A3608A}" type="datetime1">
              <a:rPr lang="ja-JP" altLang="en-US" smtClean="0"/>
              <a:t>2013/3/4</a:t>
            </a:fld>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en-US" altLang="ja-JP"/>
              <a:t>フッター</a:t>
            </a:r>
          </a:p>
        </p:txBody>
      </p:sp>
      <p:sp>
        <p:nvSpPr>
          <p:cNvPr id="6" name="スライド番号プレースホルダー 5"/>
          <p:cNvSpPr>
            <a:spLocks noGrp="1"/>
          </p:cNvSpPr>
          <p:nvPr>
            <p:ph type="sldNum" sz="quarter" idx="12"/>
          </p:nvPr>
        </p:nvSpPr>
        <p:spPr/>
        <p:txBody>
          <a:bodyPr/>
          <a:lstStyle>
            <a:lvl1pPr>
              <a:defRPr/>
            </a:lvl1pPr>
          </a:lstStyle>
          <a:p>
            <a:fld id="{1D31B517-72AE-4FE7-A18D-06C9CB9045F5}" type="slidenum">
              <a:rPr lang="en-US" altLang="ja-JP"/>
              <a:pPr/>
              <a:t>‹#›</a:t>
            </a:fld>
            <a:endParaRPr lang="en-US" altLang="ja-JP"/>
          </a:p>
        </p:txBody>
      </p:sp>
    </p:spTree>
    <p:extLst>
      <p:ext uri="{BB962C8B-B14F-4D97-AF65-F5344CB8AC3E}">
        <p14:creationId xmlns:p14="http://schemas.microsoft.com/office/powerpoint/2010/main" val="504054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fld id="{79DC2A7C-BF7E-484E-88C9-1168440888FD}" type="datetime1">
              <a:rPr lang="ja-JP" altLang="en-US" smtClean="0"/>
              <a:t>2013/3/4</a:t>
            </a:fld>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en-US" altLang="ja-JP"/>
              <a:t>フッター</a:t>
            </a:r>
          </a:p>
        </p:txBody>
      </p:sp>
      <p:sp>
        <p:nvSpPr>
          <p:cNvPr id="6" name="スライド番号プレースホルダー 5"/>
          <p:cNvSpPr>
            <a:spLocks noGrp="1"/>
          </p:cNvSpPr>
          <p:nvPr>
            <p:ph type="sldNum" sz="quarter" idx="12"/>
          </p:nvPr>
        </p:nvSpPr>
        <p:spPr/>
        <p:txBody>
          <a:bodyPr/>
          <a:lstStyle>
            <a:lvl1pPr>
              <a:defRPr/>
            </a:lvl1pPr>
          </a:lstStyle>
          <a:p>
            <a:fld id="{927E4BAC-E286-4962-92B5-3ACB957FD5CE}" type="slidenum">
              <a:rPr lang="en-US" altLang="ja-JP"/>
              <a:pPr/>
              <a:t>‹#›</a:t>
            </a:fld>
            <a:endParaRPr lang="en-US" altLang="ja-JP"/>
          </a:p>
        </p:txBody>
      </p:sp>
    </p:spTree>
    <p:extLst>
      <p:ext uri="{BB962C8B-B14F-4D97-AF65-F5344CB8AC3E}">
        <p14:creationId xmlns:p14="http://schemas.microsoft.com/office/powerpoint/2010/main" val="286644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228600" y="9906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9906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4"/>
          <p:cNvSpPr>
            <a:spLocks noGrp="1"/>
          </p:cNvSpPr>
          <p:nvPr>
            <p:ph type="dt" sz="half" idx="10"/>
          </p:nvPr>
        </p:nvSpPr>
        <p:spPr/>
        <p:txBody>
          <a:bodyPr/>
          <a:lstStyle>
            <a:lvl1pPr>
              <a:defRPr/>
            </a:lvl1pPr>
          </a:lstStyle>
          <a:p>
            <a:fld id="{960DF7F1-7866-4413-8DAB-8B7E70D2E62F}" type="datetime1">
              <a:rPr lang="ja-JP" altLang="en-US" smtClean="0"/>
              <a:t>2013/3/4</a:t>
            </a:fld>
            <a:endParaRPr lang="en-US" altLang="ja-JP"/>
          </a:p>
        </p:txBody>
      </p:sp>
      <p:sp>
        <p:nvSpPr>
          <p:cNvPr id="6" name="フッター プレースホルダー 5"/>
          <p:cNvSpPr>
            <a:spLocks noGrp="1"/>
          </p:cNvSpPr>
          <p:nvPr>
            <p:ph type="ftr" sz="quarter" idx="11"/>
          </p:nvPr>
        </p:nvSpPr>
        <p:spPr/>
        <p:txBody>
          <a:bodyPr/>
          <a:lstStyle>
            <a:lvl1pPr>
              <a:defRPr/>
            </a:lvl1pPr>
          </a:lstStyle>
          <a:p>
            <a:r>
              <a:rPr lang="en-US" altLang="ja-JP"/>
              <a:t>フッター</a:t>
            </a:r>
          </a:p>
        </p:txBody>
      </p:sp>
      <p:sp>
        <p:nvSpPr>
          <p:cNvPr id="7" name="スライド番号プレースホルダー 6"/>
          <p:cNvSpPr>
            <a:spLocks noGrp="1"/>
          </p:cNvSpPr>
          <p:nvPr>
            <p:ph type="sldNum" sz="quarter" idx="12"/>
          </p:nvPr>
        </p:nvSpPr>
        <p:spPr/>
        <p:txBody>
          <a:bodyPr/>
          <a:lstStyle>
            <a:lvl1pPr>
              <a:defRPr/>
            </a:lvl1pPr>
          </a:lstStyle>
          <a:p>
            <a:fld id="{2609C119-A746-4FD7-932F-04989E54E0D0}" type="slidenum">
              <a:rPr lang="en-US" altLang="ja-JP"/>
              <a:pPr/>
              <a:t>‹#›</a:t>
            </a:fld>
            <a:endParaRPr lang="en-US" altLang="ja-JP"/>
          </a:p>
        </p:txBody>
      </p:sp>
    </p:spTree>
    <p:extLst>
      <p:ext uri="{BB962C8B-B14F-4D97-AF65-F5344CB8AC3E}">
        <p14:creationId xmlns:p14="http://schemas.microsoft.com/office/powerpoint/2010/main" val="1531713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6"/>
          <p:cNvSpPr>
            <a:spLocks noGrp="1"/>
          </p:cNvSpPr>
          <p:nvPr>
            <p:ph type="dt" sz="half" idx="10"/>
          </p:nvPr>
        </p:nvSpPr>
        <p:spPr/>
        <p:txBody>
          <a:bodyPr/>
          <a:lstStyle>
            <a:lvl1pPr>
              <a:defRPr/>
            </a:lvl1pPr>
          </a:lstStyle>
          <a:p>
            <a:fld id="{864483FC-D91D-4825-AE38-22401125A75E}" type="datetime1">
              <a:rPr lang="ja-JP" altLang="en-US" smtClean="0"/>
              <a:t>2013/3/4</a:t>
            </a:fld>
            <a:endParaRPr lang="en-US" altLang="ja-JP"/>
          </a:p>
        </p:txBody>
      </p:sp>
      <p:sp>
        <p:nvSpPr>
          <p:cNvPr id="8" name="フッター プレースホルダー 7"/>
          <p:cNvSpPr>
            <a:spLocks noGrp="1"/>
          </p:cNvSpPr>
          <p:nvPr>
            <p:ph type="ftr" sz="quarter" idx="11"/>
          </p:nvPr>
        </p:nvSpPr>
        <p:spPr/>
        <p:txBody>
          <a:bodyPr/>
          <a:lstStyle>
            <a:lvl1pPr>
              <a:defRPr/>
            </a:lvl1pPr>
          </a:lstStyle>
          <a:p>
            <a:r>
              <a:rPr lang="en-US" altLang="ja-JP"/>
              <a:t>フッター</a:t>
            </a:r>
          </a:p>
        </p:txBody>
      </p:sp>
      <p:sp>
        <p:nvSpPr>
          <p:cNvPr id="9" name="スライド番号プレースホルダー 8"/>
          <p:cNvSpPr>
            <a:spLocks noGrp="1"/>
          </p:cNvSpPr>
          <p:nvPr>
            <p:ph type="sldNum" sz="quarter" idx="12"/>
          </p:nvPr>
        </p:nvSpPr>
        <p:spPr/>
        <p:txBody>
          <a:bodyPr/>
          <a:lstStyle>
            <a:lvl1pPr>
              <a:defRPr/>
            </a:lvl1pPr>
          </a:lstStyle>
          <a:p>
            <a:fld id="{38D7F2A9-81AA-4349-9967-4363E2E01F22}" type="slidenum">
              <a:rPr lang="en-US" altLang="ja-JP"/>
              <a:pPr/>
              <a:t>‹#›</a:t>
            </a:fld>
            <a:endParaRPr lang="en-US" altLang="ja-JP"/>
          </a:p>
        </p:txBody>
      </p:sp>
    </p:spTree>
    <p:extLst>
      <p:ext uri="{BB962C8B-B14F-4D97-AF65-F5344CB8AC3E}">
        <p14:creationId xmlns:p14="http://schemas.microsoft.com/office/powerpoint/2010/main" val="1188109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2"/>
          <p:cNvSpPr>
            <a:spLocks noGrp="1"/>
          </p:cNvSpPr>
          <p:nvPr>
            <p:ph type="dt" sz="half" idx="10"/>
          </p:nvPr>
        </p:nvSpPr>
        <p:spPr/>
        <p:txBody>
          <a:bodyPr/>
          <a:lstStyle>
            <a:lvl1pPr>
              <a:defRPr/>
            </a:lvl1pPr>
          </a:lstStyle>
          <a:p>
            <a:fld id="{798C3FC3-1DCD-4E61-BD04-9E3D6E4D99B4}" type="datetime1">
              <a:rPr lang="ja-JP" altLang="en-US" smtClean="0"/>
              <a:t>2013/3/4</a:t>
            </a:fld>
            <a:endParaRPr lang="en-US" altLang="ja-JP"/>
          </a:p>
        </p:txBody>
      </p:sp>
      <p:sp>
        <p:nvSpPr>
          <p:cNvPr id="4" name="フッター プレースホルダー 3"/>
          <p:cNvSpPr>
            <a:spLocks noGrp="1"/>
          </p:cNvSpPr>
          <p:nvPr>
            <p:ph type="ftr" sz="quarter" idx="11"/>
          </p:nvPr>
        </p:nvSpPr>
        <p:spPr/>
        <p:txBody>
          <a:bodyPr/>
          <a:lstStyle>
            <a:lvl1pPr>
              <a:defRPr/>
            </a:lvl1pPr>
          </a:lstStyle>
          <a:p>
            <a:r>
              <a:rPr lang="en-US" altLang="ja-JP"/>
              <a:t>フッター</a:t>
            </a:r>
          </a:p>
        </p:txBody>
      </p:sp>
      <p:sp>
        <p:nvSpPr>
          <p:cNvPr id="5" name="スライド番号プレースホルダー 4"/>
          <p:cNvSpPr>
            <a:spLocks noGrp="1"/>
          </p:cNvSpPr>
          <p:nvPr>
            <p:ph type="sldNum" sz="quarter" idx="12"/>
          </p:nvPr>
        </p:nvSpPr>
        <p:spPr/>
        <p:txBody>
          <a:bodyPr/>
          <a:lstStyle>
            <a:lvl1pPr>
              <a:defRPr/>
            </a:lvl1pPr>
          </a:lstStyle>
          <a:p>
            <a:fld id="{AC7F2AC1-760A-4FE6-B441-1ACAA24DBF60}" type="slidenum">
              <a:rPr lang="en-US" altLang="ja-JP"/>
              <a:pPr/>
              <a:t>‹#›</a:t>
            </a:fld>
            <a:endParaRPr lang="en-US" altLang="ja-JP"/>
          </a:p>
        </p:txBody>
      </p:sp>
    </p:spTree>
    <p:extLst>
      <p:ext uri="{BB962C8B-B14F-4D97-AF65-F5344CB8AC3E}">
        <p14:creationId xmlns:p14="http://schemas.microsoft.com/office/powerpoint/2010/main" val="300144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fld id="{66EE8CFC-A3DF-498B-A279-41C7448D9571}" type="datetime1">
              <a:rPr lang="ja-JP" altLang="en-US" smtClean="0"/>
              <a:t>2013/3/4</a:t>
            </a:fld>
            <a:endParaRPr lang="en-US" altLang="ja-JP"/>
          </a:p>
        </p:txBody>
      </p:sp>
      <p:sp>
        <p:nvSpPr>
          <p:cNvPr id="3" name="フッター プレースホルダー 2"/>
          <p:cNvSpPr>
            <a:spLocks noGrp="1"/>
          </p:cNvSpPr>
          <p:nvPr>
            <p:ph type="ftr" sz="quarter" idx="11"/>
          </p:nvPr>
        </p:nvSpPr>
        <p:spPr/>
        <p:txBody>
          <a:bodyPr/>
          <a:lstStyle>
            <a:lvl1pPr>
              <a:defRPr/>
            </a:lvl1pPr>
          </a:lstStyle>
          <a:p>
            <a:r>
              <a:rPr lang="en-US" altLang="ja-JP"/>
              <a:t>フッター</a:t>
            </a:r>
          </a:p>
        </p:txBody>
      </p:sp>
      <p:sp>
        <p:nvSpPr>
          <p:cNvPr id="4" name="スライド番号プレースホルダー 3"/>
          <p:cNvSpPr>
            <a:spLocks noGrp="1"/>
          </p:cNvSpPr>
          <p:nvPr>
            <p:ph type="sldNum" sz="quarter" idx="12"/>
          </p:nvPr>
        </p:nvSpPr>
        <p:spPr/>
        <p:txBody>
          <a:bodyPr/>
          <a:lstStyle>
            <a:lvl1pPr>
              <a:defRPr/>
            </a:lvl1pPr>
          </a:lstStyle>
          <a:p>
            <a:fld id="{7944DB62-B750-4C9D-8520-EDDEADB7E69C}" type="slidenum">
              <a:rPr lang="en-US" altLang="ja-JP"/>
              <a:pPr/>
              <a:t>‹#›</a:t>
            </a:fld>
            <a:endParaRPr lang="en-US" altLang="ja-JP"/>
          </a:p>
        </p:txBody>
      </p:sp>
    </p:spTree>
    <p:extLst>
      <p:ext uri="{BB962C8B-B14F-4D97-AF65-F5344CB8AC3E}">
        <p14:creationId xmlns:p14="http://schemas.microsoft.com/office/powerpoint/2010/main" val="2453142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fld id="{AD9C60C6-A25E-4EAC-9019-0CA9BC6FF8A2}" type="datetime1">
              <a:rPr lang="ja-JP" altLang="en-US" smtClean="0"/>
              <a:t>2013/3/4</a:t>
            </a:fld>
            <a:endParaRPr lang="en-US" altLang="ja-JP"/>
          </a:p>
        </p:txBody>
      </p:sp>
      <p:sp>
        <p:nvSpPr>
          <p:cNvPr id="6" name="フッター プレースホルダー 5"/>
          <p:cNvSpPr>
            <a:spLocks noGrp="1"/>
          </p:cNvSpPr>
          <p:nvPr>
            <p:ph type="ftr" sz="quarter" idx="11"/>
          </p:nvPr>
        </p:nvSpPr>
        <p:spPr/>
        <p:txBody>
          <a:bodyPr/>
          <a:lstStyle>
            <a:lvl1pPr>
              <a:defRPr/>
            </a:lvl1pPr>
          </a:lstStyle>
          <a:p>
            <a:r>
              <a:rPr lang="en-US" altLang="ja-JP"/>
              <a:t>フッター</a:t>
            </a:r>
          </a:p>
        </p:txBody>
      </p:sp>
      <p:sp>
        <p:nvSpPr>
          <p:cNvPr id="7" name="スライド番号プレースホルダー 6"/>
          <p:cNvSpPr>
            <a:spLocks noGrp="1"/>
          </p:cNvSpPr>
          <p:nvPr>
            <p:ph type="sldNum" sz="quarter" idx="12"/>
          </p:nvPr>
        </p:nvSpPr>
        <p:spPr/>
        <p:txBody>
          <a:bodyPr/>
          <a:lstStyle>
            <a:lvl1pPr>
              <a:defRPr/>
            </a:lvl1pPr>
          </a:lstStyle>
          <a:p>
            <a:fld id="{CDA41FEB-E116-4145-BACE-122E4EB2EEA5}" type="slidenum">
              <a:rPr lang="en-US" altLang="ja-JP"/>
              <a:pPr/>
              <a:t>‹#›</a:t>
            </a:fld>
            <a:endParaRPr lang="en-US" altLang="ja-JP"/>
          </a:p>
        </p:txBody>
      </p:sp>
    </p:spTree>
    <p:extLst>
      <p:ext uri="{BB962C8B-B14F-4D97-AF65-F5344CB8AC3E}">
        <p14:creationId xmlns:p14="http://schemas.microsoft.com/office/powerpoint/2010/main" val="3045567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fld id="{0F2BA661-7184-40FB-A3DA-E44873E6335F}" type="datetime1">
              <a:rPr lang="ja-JP" altLang="en-US" smtClean="0"/>
              <a:t>2013/3/4</a:t>
            </a:fld>
            <a:endParaRPr lang="en-US" altLang="ja-JP"/>
          </a:p>
        </p:txBody>
      </p:sp>
      <p:sp>
        <p:nvSpPr>
          <p:cNvPr id="6" name="フッター プレースホルダー 5"/>
          <p:cNvSpPr>
            <a:spLocks noGrp="1"/>
          </p:cNvSpPr>
          <p:nvPr>
            <p:ph type="ftr" sz="quarter" idx="11"/>
          </p:nvPr>
        </p:nvSpPr>
        <p:spPr/>
        <p:txBody>
          <a:bodyPr/>
          <a:lstStyle>
            <a:lvl1pPr>
              <a:defRPr/>
            </a:lvl1pPr>
          </a:lstStyle>
          <a:p>
            <a:r>
              <a:rPr lang="en-US" altLang="ja-JP"/>
              <a:t>フッター</a:t>
            </a:r>
          </a:p>
        </p:txBody>
      </p:sp>
      <p:sp>
        <p:nvSpPr>
          <p:cNvPr id="7" name="スライド番号プレースホルダー 6"/>
          <p:cNvSpPr>
            <a:spLocks noGrp="1"/>
          </p:cNvSpPr>
          <p:nvPr>
            <p:ph type="sldNum" sz="quarter" idx="12"/>
          </p:nvPr>
        </p:nvSpPr>
        <p:spPr/>
        <p:txBody>
          <a:bodyPr/>
          <a:lstStyle>
            <a:lvl1pPr>
              <a:defRPr/>
            </a:lvl1pPr>
          </a:lstStyle>
          <a:p>
            <a:fld id="{6401514A-06CE-4FAE-BBC6-B52C56388A7B}" type="slidenum">
              <a:rPr lang="en-US" altLang="ja-JP"/>
              <a:pPr/>
              <a:t>‹#›</a:t>
            </a:fld>
            <a:endParaRPr lang="en-US" altLang="ja-JP"/>
          </a:p>
        </p:txBody>
      </p:sp>
    </p:spTree>
    <p:extLst>
      <p:ext uri="{BB962C8B-B14F-4D97-AF65-F5344CB8AC3E}">
        <p14:creationId xmlns:p14="http://schemas.microsoft.com/office/powerpoint/2010/main" val="4160174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69863"/>
            <a:ext cx="8229600" cy="515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dirty="0" smtClean="0"/>
              <a:t>マスタ タイトルの書式設定</a:t>
            </a:r>
          </a:p>
        </p:txBody>
      </p:sp>
      <p:sp>
        <p:nvSpPr>
          <p:cNvPr id="1027" name="Rectangle 3"/>
          <p:cNvSpPr>
            <a:spLocks noGrp="1" noChangeArrowheads="1"/>
          </p:cNvSpPr>
          <p:nvPr>
            <p:ph type="body" idx="1"/>
          </p:nvPr>
        </p:nvSpPr>
        <p:spPr bwMode="auto">
          <a:xfrm>
            <a:off x="228600" y="990600"/>
            <a:ext cx="86868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1048" name="Rectangle 24"/>
          <p:cNvSpPr>
            <a:spLocks noGrp="1" noChangeArrowheads="1"/>
          </p:cNvSpPr>
          <p:nvPr>
            <p:ph type="dt" sz="half" idx="2"/>
          </p:nvPr>
        </p:nvSpPr>
        <p:spPr bwMode="auto">
          <a:xfrm>
            <a:off x="152400" y="6477000"/>
            <a:ext cx="1219200"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sz="900"/>
            </a:lvl1pPr>
          </a:lstStyle>
          <a:p>
            <a:fld id="{31AEAA32-5D77-4CC1-A94A-48E6DD09AD0D}" type="datetime1">
              <a:rPr lang="ja-JP" altLang="en-US" smtClean="0"/>
              <a:t>2013/3/4</a:t>
            </a:fld>
            <a:endParaRPr lang="en-US" altLang="ja-JP"/>
          </a:p>
        </p:txBody>
      </p:sp>
      <p:sp>
        <p:nvSpPr>
          <p:cNvPr id="1049" name="Rectangle 25"/>
          <p:cNvSpPr>
            <a:spLocks noGrp="1" noChangeArrowheads="1"/>
          </p:cNvSpPr>
          <p:nvPr>
            <p:ph type="ftr" sz="quarter" idx="3"/>
          </p:nvPr>
        </p:nvSpPr>
        <p:spPr bwMode="auto">
          <a:xfrm>
            <a:off x="1371600" y="6477000"/>
            <a:ext cx="6553200"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a:defRPr sz="900"/>
            </a:lvl1pPr>
          </a:lstStyle>
          <a:p>
            <a:r>
              <a:rPr lang="en-US" altLang="ja-JP"/>
              <a:t>フッター</a:t>
            </a:r>
          </a:p>
        </p:txBody>
      </p:sp>
      <p:sp>
        <p:nvSpPr>
          <p:cNvPr id="1050" name="Rectangle 26"/>
          <p:cNvSpPr>
            <a:spLocks noGrp="1" noChangeArrowheads="1"/>
          </p:cNvSpPr>
          <p:nvPr>
            <p:ph type="sldNum" sz="quarter" idx="4"/>
          </p:nvPr>
        </p:nvSpPr>
        <p:spPr bwMode="auto">
          <a:xfrm>
            <a:off x="8382000" y="6530975"/>
            <a:ext cx="533400" cy="13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ctr" anchorCtr="0" compatLnSpc="1">
            <a:prstTxWarp prst="textNoShape">
              <a:avLst/>
            </a:prstTxWarp>
            <a:spAutoFit/>
          </a:bodyPr>
          <a:lstStyle>
            <a:lvl1pPr algn="r">
              <a:defRPr sz="900"/>
            </a:lvl1pPr>
          </a:lstStyle>
          <a:p>
            <a:fld id="{BD302BAA-6009-49B2-8DFA-58A4399EF633}" type="slidenum">
              <a:rPr lang="en-US" altLang="ja-JP"/>
              <a:pPr/>
              <a:t>‹#›</a:t>
            </a:fld>
            <a:endParaRPr lang="en-US" altLang="ja-JP"/>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rtl="0" fontAlgn="base">
        <a:spcBef>
          <a:spcPct val="0"/>
        </a:spcBef>
        <a:spcAft>
          <a:spcPct val="0"/>
        </a:spcAft>
        <a:defRPr kumimoji="1" sz="2400" b="1">
          <a:solidFill>
            <a:schemeClr val="tx1"/>
          </a:solidFill>
          <a:latin typeface="+mj-lt"/>
          <a:ea typeface="+mj-ea"/>
          <a:cs typeface="+mj-cs"/>
        </a:defRPr>
      </a:lvl1pPr>
      <a:lvl2pPr algn="l" rtl="0" fontAlgn="base">
        <a:spcBef>
          <a:spcPct val="0"/>
        </a:spcBef>
        <a:spcAft>
          <a:spcPct val="0"/>
        </a:spcAft>
        <a:defRPr kumimoji="1" sz="2000" b="1">
          <a:solidFill>
            <a:schemeClr val="tx1"/>
          </a:solidFill>
          <a:latin typeface="Arial" charset="0"/>
          <a:ea typeface="ＭＳ Ｐゴシック" charset="-128"/>
        </a:defRPr>
      </a:lvl2pPr>
      <a:lvl3pPr algn="l" rtl="0" fontAlgn="base">
        <a:spcBef>
          <a:spcPct val="0"/>
        </a:spcBef>
        <a:spcAft>
          <a:spcPct val="0"/>
        </a:spcAft>
        <a:defRPr kumimoji="1" sz="2000" b="1">
          <a:solidFill>
            <a:schemeClr val="tx1"/>
          </a:solidFill>
          <a:latin typeface="Arial" charset="0"/>
          <a:ea typeface="ＭＳ Ｐゴシック" charset="-128"/>
        </a:defRPr>
      </a:lvl3pPr>
      <a:lvl4pPr algn="l" rtl="0" fontAlgn="base">
        <a:spcBef>
          <a:spcPct val="0"/>
        </a:spcBef>
        <a:spcAft>
          <a:spcPct val="0"/>
        </a:spcAft>
        <a:defRPr kumimoji="1" sz="2000" b="1">
          <a:solidFill>
            <a:schemeClr val="tx1"/>
          </a:solidFill>
          <a:latin typeface="Arial" charset="0"/>
          <a:ea typeface="ＭＳ Ｐゴシック" charset="-128"/>
        </a:defRPr>
      </a:lvl4pPr>
      <a:lvl5pPr algn="l" rtl="0" fontAlgn="base">
        <a:spcBef>
          <a:spcPct val="0"/>
        </a:spcBef>
        <a:spcAft>
          <a:spcPct val="0"/>
        </a:spcAft>
        <a:defRPr kumimoji="1" sz="2000" b="1">
          <a:solidFill>
            <a:schemeClr val="tx1"/>
          </a:solidFill>
          <a:latin typeface="Arial" charset="0"/>
          <a:ea typeface="ＭＳ Ｐゴシック" charset="-128"/>
        </a:defRPr>
      </a:lvl5pPr>
      <a:lvl6pPr marL="457200" algn="l" rtl="0" fontAlgn="base">
        <a:spcBef>
          <a:spcPct val="0"/>
        </a:spcBef>
        <a:spcAft>
          <a:spcPct val="0"/>
        </a:spcAft>
        <a:defRPr kumimoji="1" sz="2000" b="1">
          <a:solidFill>
            <a:schemeClr val="tx1"/>
          </a:solidFill>
          <a:latin typeface="Arial" charset="0"/>
          <a:ea typeface="ＭＳ Ｐゴシック" charset="-128"/>
        </a:defRPr>
      </a:lvl6pPr>
      <a:lvl7pPr marL="914400" algn="l" rtl="0" fontAlgn="base">
        <a:spcBef>
          <a:spcPct val="0"/>
        </a:spcBef>
        <a:spcAft>
          <a:spcPct val="0"/>
        </a:spcAft>
        <a:defRPr kumimoji="1" sz="2000" b="1">
          <a:solidFill>
            <a:schemeClr val="tx1"/>
          </a:solidFill>
          <a:latin typeface="Arial" charset="0"/>
          <a:ea typeface="ＭＳ Ｐゴシック" charset="-128"/>
        </a:defRPr>
      </a:lvl7pPr>
      <a:lvl8pPr marL="1371600" algn="l" rtl="0" fontAlgn="base">
        <a:spcBef>
          <a:spcPct val="0"/>
        </a:spcBef>
        <a:spcAft>
          <a:spcPct val="0"/>
        </a:spcAft>
        <a:defRPr kumimoji="1" sz="2000" b="1">
          <a:solidFill>
            <a:schemeClr val="tx1"/>
          </a:solidFill>
          <a:latin typeface="Arial" charset="0"/>
          <a:ea typeface="ＭＳ Ｐゴシック" charset="-128"/>
        </a:defRPr>
      </a:lvl8pPr>
      <a:lvl9pPr marL="1828800" algn="l" rtl="0" fontAlgn="base">
        <a:spcBef>
          <a:spcPct val="0"/>
        </a:spcBef>
        <a:spcAft>
          <a:spcPct val="0"/>
        </a:spcAft>
        <a:defRPr kumimoji="1" sz="2000" b="1">
          <a:solidFill>
            <a:schemeClr val="tx1"/>
          </a:solidFill>
          <a:latin typeface="Arial" charset="0"/>
          <a:ea typeface="ＭＳ Ｐゴシック" charset="-128"/>
        </a:defRPr>
      </a:lvl9pPr>
    </p:titleStyle>
    <p:bodyStyle>
      <a:lvl1pPr marL="342900" indent="-342900" algn="l" rtl="0" fontAlgn="base">
        <a:spcBef>
          <a:spcPct val="20000"/>
        </a:spcBef>
        <a:spcAft>
          <a:spcPct val="0"/>
        </a:spcAft>
        <a:buChar char="•"/>
        <a:defRPr kumimoji="1" sz="2400">
          <a:solidFill>
            <a:schemeClr val="tx1"/>
          </a:solidFill>
          <a:latin typeface="+mn-lt"/>
          <a:ea typeface="+mn-ea"/>
          <a:cs typeface="+mn-cs"/>
        </a:defRPr>
      </a:lvl1pPr>
      <a:lvl2pPr marL="742950" indent="-285750" algn="l" rtl="0" fontAlgn="base">
        <a:spcBef>
          <a:spcPct val="20000"/>
        </a:spcBef>
        <a:spcAft>
          <a:spcPct val="0"/>
        </a:spcAft>
        <a:buChar char="–"/>
        <a:defRPr kumimoji="1" sz="2000">
          <a:solidFill>
            <a:schemeClr val="tx1"/>
          </a:solidFill>
          <a:latin typeface="+mn-lt"/>
          <a:ea typeface="+mn-ea"/>
        </a:defRPr>
      </a:lvl2pPr>
      <a:lvl3pPr marL="1143000" indent="-228600" algn="l" rtl="0" fontAlgn="base">
        <a:spcBef>
          <a:spcPct val="20000"/>
        </a:spcBef>
        <a:spcAft>
          <a:spcPct val="0"/>
        </a:spcAft>
        <a:buChar char="•"/>
        <a:defRPr kumimoji="1" sz="1800">
          <a:solidFill>
            <a:schemeClr val="tx1"/>
          </a:solidFill>
          <a:latin typeface="+mn-lt"/>
          <a:ea typeface="+mn-ea"/>
        </a:defRPr>
      </a:lvl3pPr>
      <a:lvl4pPr marL="1600200" indent="-228600" algn="l" rtl="0" fontAlgn="base">
        <a:spcBef>
          <a:spcPct val="20000"/>
        </a:spcBef>
        <a:spcAft>
          <a:spcPct val="0"/>
        </a:spcAft>
        <a:buChar char="–"/>
        <a:defRPr kumimoji="1" sz="1600">
          <a:solidFill>
            <a:schemeClr val="tx1"/>
          </a:solidFill>
          <a:latin typeface="+mn-lt"/>
          <a:ea typeface="+mn-ea"/>
        </a:defRPr>
      </a:lvl4pPr>
      <a:lvl5pPr marL="2057400" indent="-228600" algn="l" rtl="0" fontAlgn="base">
        <a:spcBef>
          <a:spcPct val="20000"/>
        </a:spcBef>
        <a:spcAft>
          <a:spcPct val="0"/>
        </a:spcAft>
        <a:buChar char="»"/>
        <a:defRPr kumimoji="1" sz="14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8.png"/><Relationship Id="rId12"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1.png"/><Relationship Id="rId5" Type="http://schemas.openxmlformats.org/officeDocument/2006/relationships/image" Target="../media/image7.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9.png"/><Relationship Id="rId1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3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chart" Target="../charts/chart8.xml"/><Relationship Id="rId4" Type="http://schemas.openxmlformats.org/officeDocument/2006/relationships/chart" Target="../charts/chart7.xml"/></Relationships>
</file>

<file path=ppt/slides/_rels/slide38.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chart" Target="../charts/chart14.xml"/></Relationships>
</file>

<file path=ppt/slides/_rels/slide43.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chart" Target="../charts/chart18.xml"/><Relationship Id="rId4" Type="http://schemas.openxmlformats.org/officeDocument/2006/relationships/chart" Target="../charts/chart17.xml"/></Relationships>
</file>

<file path=ppt/slides/_rels/slide47.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chart" Target="../charts/chart20.xml"/></Relationships>
</file>

<file path=ppt/slides/_rels/slide48.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7"/>
          <p:cNvSpPr>
            <a:spLocks noGrp="1" noChangeArrowheads="1"/>
          </p:cNvSpPr>
          <p:nvPr>
            <p:ph type="dt" sz="half" idx="2"/>
          </p:nvPr>
        </p:nvSpPr>
        <p:spPr/>
        <p:txBody>
          <a:bodyPr/>
          <a:lstStyle/>
          <a:p>
            <a:fld id="{1BAA40A1-CF77-497B-8140-AFA17BA880E9}" type="datetime1">
              <a:rPr lang="ja-JP" altLang="en-US" smtClean="0"/>
              <a:t>2013/3/4</a:t>
            </a:fld>
            <a:endParaRPr lang="en-US" altLang="ja-JP"/>
          </a:p>
        </p:txBody>
      </p:sp>
      <p:sp>
        <p:nvSpPr>
          <p:cNvPr id="6" name="Rectangle 29"/>
          <p:cNvSpPr>
            <a:spLocks noGrp="1" noChangeArrowheads="1"/>
          </p:cNvSpPr>
          <p:nvPr>
            <p:ph type="sldNum" sz="quarter" idx="4"/>
          </p:nvPr>
        </p:nvSpPr>
        <p:spPr/>
        <p:txBody>
          <a:bodyPr/>
          <a:lstStyle/>
          <a:p>
            <a:fld id="{F108CD31-7DEA-4B85-A5E2-19631EDFE5ED}" type="slidenum">
              <a:rPr lang="en-US" altLang="ja-JP"/>
              <a:pPr/>
              <a:t>1</a:t>
            </a:fld>
            <a:endParaRPr lang="en-US" altLang="ja-JP"/>
          </a:p>
        </p:txBody>
      </p:sp>
      <p:sp>
        <p:nvSpPr>
          <p:cNvPr id="2050" name="Rectangle 2"/>
          <p:cNvSpPr>
            <a:spLocks noGrp="1" noChangeArrowheads="1"/>
          </p:cNvSpPr>
          <p:nvPr>
            <p:ph type="ctrTitle"/>
          </p:nvPr>
        </p:nvSpPr>
        <p:spPr/>
        <p:txBody>
          <a:bodyPr/>
          <a:lstStyle/>
          <a:p>
            <a:r>
              <a:rPr lang="ja-JP" altLang="en-US" dirty="0" smtClean="0"/>
              <a:t>モンテカルロ法</a:t>
            </a:r>
            <a:r>
              <a:rPr lang="ja-JP" altLang="en-US" dirty="0"/>
              <a:t>を</a:t>
            </a:r>
            <a:r>
              <a:rPr lang="ja-JP" altLang="en-US" dirty="0" smtClean="0"/>
              <a:t>用いた</a:t>
            </a:r>
            <a:r>
              <a:rPr lang="en-US" altLang="ja-JP" dirty="0" smtClean="0"/>
              <a:t/>
            </a:r>
            <a:br>
              <a:rPr lang="en-US" altLang="ja-JP" dirty="0" smtClean="0"/>
            </a:br>
            <a:r>
              <a:rPr lang="en-US" altLang="ja-JP" dirty="0" err="1" smtClean="0"/>
              <a:t>mattix</a:t>
            </a:r>
            <a:r>
              <a:rPr lang="ja-JP" altLang="en-US" dirty="0" smtClean="0"/>
              <a:t>の</a:t>
            </a:r>
            <a:r>
              <a:rPr lang="en-US" altLang="ja-JP" dirty="0" smtClean="0"/>
              <a:t>AI</a:t>
            </a:r>
            <a:r>
              <a:rPr lang="ja-JP" altLang="en-US" dirty="0" smtClean="0"/>
              <a:t>設計に関する研究</a:t>
            </a:r>
            <a:endParaRPr lang="ja-JP" altLang="ja-JP" dirty="0"/>
          </a:p>
        </p:txBody>
      </p:sp>
      <p:sp>
        <p:nvSpPr>
          <p:cNvPr id="2051" name="Rectangle 3"/>
          <p:cNvSpPr>
            <a:spLocks noGrp="1" noChangeArrowheads="1"/>
          </p:cNvSpPr>
          <p:nvPr>
            <p:ph type="subTitle" idx="1"/>
          </p:nvPr>
        </p:nvSpPr>
        <p:spPr/>
        <p:txBody>
          <a:bodyPr/>
          <a:lstStyle/>
          <a:p>
            <a:pPr algn="r"/>
            <a:r>
              <a:rPr lang="ja-JP" altLang="en-US" sz="2000" dirty="0" smtClean="0">
                <a:solidFill>
                  <a:schemeClr val="tx1"/>
                </a:solidFill>
              </a:rPr>
              <a:t>周・伊藤研究室</a:t>
            </a:r>
            <a:endParaRPr lang="en-US" altLang="ja-JP" sz="2000" dirty="0" smtClean="0">
              <a:solidFill>
                <a:schemeClr val="tx1"/>
              </a:solidFill>
            </a:endParaRPr>
          </a:p>
          <a:p>
            <a:pPr algn="r"/>
            <a:r>
              <a:rPr lang="ja-JP" altLang="en-US" sz="2000" dirty="0" smtClean="0">
                <a:solidFill>
                  <a:schemeClr val="tx1"/>
                </a:solidFill>
              </a:rPr>
              <a:t>学部</a:t>
            </a:r>
            <a:r>
              <a:rPr lang="en-US" altLang="ja-JP" sz="2000" dirty="0">
                <a:solidFill>
                  <a:schemeClr val="tx1"/>
                </a:solidFill>
              </a:rPr>
              <a:t>4</a:t>
            </a:r>
            <a:r>
              <a:rPr lang="ja-JP" altLang="en-US" sz="2000" dirty="0" smtClean="0">
                <a:solidFill>
                  <a:schemeClr val="tx1"/>
                </a:solidFill>
              </a:rPr>
              <a:t>年　毒島　壮</a:t>
            </a:r>
            <a:endParaRPr lang="ja-JP" altLang="ja-JP" sz="2000" dirty="0">
              <a:solidFill>
                <a:schemeClr val="tx1"/>
              </a:solidFill>
            </a:endParaRPr>
          </a:p>
        </p:txBody>
      </p:sp>
      <p:sp>
        <p:nvSpPr>
          <p:cNvPr id="7" name="角丸四角形 6"/>
          <p:cNvSpPr/>
          <p:nvPr/>
        </p:nvSpPr>
        <p:spPr>
          <a:xfrm>
            <a:off x="2195736" y="2204864"/>
            <a:ext cx="1152128" cy="360040"/>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8E057D6E-CD91-4C36-9C85-39F3166D8F44}" type="datetime1">
              <a:rPr lang="ja-JP" altLang="en-US" smtClean="0"/>
              <a:t>2013/3/4</a:t>
            </a:fld>
            <a:endParaRPr lang="en-US" altLang="ja-JP"/>
          </a:p>
        </p:txBody>
      </p:sp>
      <p:sp>
        <p:nvSpPr>
          <p:cNvPr id="6" name="スライド番号プレースホルダー 5"/>
          <p:cNvSpPr>
            <a:spLocks noGrp="1"/>
          </p:cNvSpPr>
          <p:nvPr>
            <p:ph type="sldNum" sz="quarter" idx="12"/>
          </p:nvPr>
        </p:nvSpPr>
        <p:spPr/>
        <p:txBody>
          <a:bodyPr/>
          <a:lstStyle/>
          <a:p>
            <a:fld id="{1F9BED0D-5DB0-4522-A2D4-39F72C33AA9F}" type="slidenum">
              <a:rPr lang="en-US" altLang="ja-JP"/>
              <a:pPr/>
              <a:t>10</a:t>
            </a:fld>
            <a:endParaRPr lang="en-US" altLang="ja-JP"/>
          </a:p>
        </p:txBody>
      </p:sp>
      <p:sp>
        <p:nvSpPr>
          <p:cNvPr id="6146" name="Rectangle 2"/>
          <p:cNvSpPr>
            <a:spLocks noGrp="1" noChangeArrowheads="1"/>
          </p:cNvSpPr>
          <p:nvPr>
            <p:ph type="title"/>
          </p:nvPr>
        </p:nvSpPr>
        <p:spPr/>
        <p:txBody>
          <a:bodyPr/>
          <a:lstStyle/>
          <a:p>
            <a:r>
              <a:rPr lang="ja-JP" altLang="en-US" dirty="0" smtClean="0"/>
              <a:t>　</a:t>
            </a:r>
            <a:r>
              <a:rPr lang="en-US" altLang="ja-JP" dirty="0" err="1" smtClean="0"/>
              <a:t>mattix</a:t>
            </a:r>
            <a:r>
              <a:rPr lang="ja-JP" altLang="en-US" dirty="0" smtClean="0"/>
              <a:t>とは</a:t>
            </a:r>
            <a:endParaRPr lang="ja-JP" altLang="ja-JP" dirty="0"/>
          </a:p>
        </p:txBody>
      </p:sp>
      <p:sp>
        <p:nvSpPr>
          <p:cNvPr id="3" name="角丸四角形 2"/>
          <p:cNvSpPr/>
          <p:nvPr/>
        </p:nvSpPr>
        <p:spPr>
          <a:xfrm>
            <a:off x="251520" y="3889657"/>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4" name="角丸四角形 33"/>
          <p:cNvSpPr/>
          <p:nvPr/>
        </p:nvSpPr>
        <p:spPr>
          <a:xfrm>
            <a:off x="251520" y="5277725"/>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485723" y="3644668"/>
            <a:ext cx="646331" cy="369332"/>
          </a:xfrm>
          <a:prstGeom prst="rect">
            <a:avLst/>
          </a:prstGeom>
          <a:solidFill>
            <a:schemeClr val="lt1"/>
          </a:solidFill>
        </p:spPr>
        <p:txBody>
          <a:bodyPr wrap="none" rtlCol="0">
            <a:spAutoFit/>
          </a:bodyPr>
          <a:lstStyle/>
          <a:p>
            <a:r>
              <a:rPr lang="ja-JP" altLang="en-US" sz="1800" dirty="0"/>
              <a:t>先手</a:t>
            </a:r>
            <a:endParaRPr kumimoji="1" lang="ja-JP" altLang="en-US" sz="1800" dirty="0"/>
          </a:p>
        </p:txBody>
      </p:sp>
      <p:sp>
        <p:nvSpPr>
          <p:cNvPr id="36" name="テキスト ボックス 35"/>
          <p:cNvSpPr txBox="1"/>
          <p:nvPr/>
        </p:nvSpPr>
        <p:spPr>
          <a:xfrm>
            <a:off x="511991" y="4960325"/>
            <a:ext cx="646331" cy="369332"/>
          </a:xfrm>
          <a:prstGeom prst="rect">
            <a:avLst/>
          </a:prstGeom>
          <a:solidFill>
            <a:schemeClr val="lt1"/>
          </a:solidFill>
        </p:spPr>
        <p:txBody>
          <a:bodyPr wrap="none" rtlCol="0">
            <a:spAutoFit/>
          </a:bodyPr>
          <a:lstStyle/>
          <a:p>
            <a:r>
              <a:rPr lang="ja-JP" altLang="en-US" sz="1800" dirty="0"/>
              <a:t>後手</a:t>
            </a:r>
            <a:endParaRPr kumimoji="1" lang="ja-JP" altLang="en-US" sz="1800" dirty="0"/>
          </a:p>
        </p:txBody>
      </p:sp>
      <p:sp>
        <p:nvSpPr>
          <p:cNvPr id="37" name="正方形/長方形 36"/>
          <p:cNvSpPr/>
          <p:nvPr/>
        </p:nvSpPr>
        <p:spPr>
          <a:xfrm>
            <a:off x="6011920" y="3103103"/>
            <a:ext cx="2880000" cy="28800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817216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45208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673200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601192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6012674" y="526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6012674" y="454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6012674" y="3829334"/>
            <a:ext cx="2880000" cy="720000"/>
          </a:xfrm>
          <a:prstGeom prst="rect">
            <a:avLst/>
          </a:prstGeom>
          <a:solidFill>
            <a:srgbClr val="FFC000">
              <a:alpha val="30000"/>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6012160" y="310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6083848" y="390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a:solidFill>
                  <a:schemeClr val="tx1"/>
                </a:solidFill>
              </a:rPr>
              <a:t>-</a:t>
            </a:r>
            <a:r>
              <a:rPr kumimoji="1" lang="en-US" altLang="ja-JP" dirty="0" smtClean="0">
                <a:solidFill>
                  <a:schemeClr val="tx1"/>
                </a:solidFill>
              </a:rPr>
              <a:t>1</a:t>
            </a:r>
            <a:endParaRPr kumimoji="1" lang="ja-JP" altLang="en-US" dirty="0">
              <a:solidFill>
                <a:schemeClr val="tx1"/>
              </a:solidFill>
            </a:endParaRPr>
          </a:p>
        </p:txBody>
      </p:sp>
      <p:sp>
        <p:nvSpPr>
          <p:cNvPr id="47" name="円/楕円 46"/>
          <p:cNvSpPr/>
          <p:nvPr/>
        </p:nvSpPr>
        <p:spPr>
          <a:xfrm>
            <a:off x="6803928" y="318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kumimoji="1" lang="en-US" altLang="ja-JP" dirty="0" smtClean="0"/>
              <a:t>1</a:t>
            </a:r>
            <a:endParaRPr kumimoji="1" lang="ja-JP" altLang="en-US" dirty="0"/>
          </a:p>
        </p:txBody>
      </p:sp>
      <p:sp>
        <p:nvSpPr>
          <p:cNvPr id="48" name="円/楕円 47"/>
          <p:cNvSpPr/>
          <p:nvPr/>
        </p:nvSpPr>
        <p:spPr>
          <a:xfrm>
            <a:off x="6083848" y="462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49" name="円/楕円 48"/>
          <p:cNvSpPr/>
          <p:nvPr/>
        </p:nvSpPr>
        <p:spPr>
          <a:xfrm>
            <a:off x="7524008" y="390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0" name="円/楕円 49"/>
          <p:cNvSpPr/>
          <p:nvPr/>
        </p:nvSpPr>
        <p:spPr>
          <a:xfrm>
            <a:off x="46754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51" name="円/楕円 50"/>
          <p:cNvSpPr/>
          <p:nvPr/>
        </p:nvSpPr>
        <p:spPr>
          <a:xfrm>
            <a:off x="608384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2" name="円/楕円 51"/>
          <p:cNvSpPr/>
          <p:nvPr/>
        </p:nvSpPr>
        <p:spPr>
          <a:xfrm>
            <a:off x="7524008" y="318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53" name="円/楕円 52"/>
          <p:cNvSpPr/>
          <p:nvPr/>
        </p:nvSpPr>
        <p:spPr>
          <a:xfrm>
            <a:off x="680392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4" name="円/楕円 53"/>
          <p:cNvSpPr/>
          <p:nvPr/>
        </p:nvSpPr>
        <p:spPr>
          <a:xfrm>
            <a:off x="6083848" y="3181923"/>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5" name="円/楕円 54"/>
          <p:cNvSpPr/>
          <p:nvPr/>
        </p:nvSpPr>
        <p:spPr>
          <a:xfrm>
            <a:off x="6803928" y="462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6" name="円/楕円 55"/>
          <p:cNvSpPr/>
          <p:nvPr/>
        </p:nvSpPr>
        <p:spPr>
          <a:xfrm>
            <a:off x="8244088" y="318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8" name="円/楕円 57"/>
          <p:cNvSpPr/>
          <p:nvPr/>
        </p:nvSpPr>
        <p:spPr>
          <a:xfrm>
            <a:off x="46754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smtClean="0"/>
              <a:t>2</a:t>
            </a:r>
            <a:endParaRPr kumimoji="1" lang="ja-JP" altLang="en-US" dirty="0"/>
          </a:p>
        </p:txBody>
      </p:sp>
      <p:sp>
        <p:nvSpPr>
          <p:cNvPr id="59" name="円/楕円 58"/>
          <p:cNvSpPr/>
          <p:nvPr/>
        </p:nvSpPr>
        <p:spPr>
          <a:xfrm>
            <a:off x="6803928" y="390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60" name="円/楕円 59"/>
          <p:cNvSpPr/>
          <p:nvPr/>
        </p:nvSpPr>
        <p:spPr>
          <a:xfrm>
            <a:off x="824408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1</a:t>
            </a:r>
            <a:endParaRPr kumimoji="1" lang="ja-JP" altLang="en-US" dirty="0"/>
          </a:p>
        </p:txBody>
      </p:sp>
      <p:sp>
        <p:nvSpPr>
          <p:cNvPr id="61" name="星 4 60"/>
          <p:cNvSpPr/>
          <p:nvPr/>
        </p:nvSpPr>
        <p:spPr>
          <a:xfrm>
            <a:off x="8301779" y="3958953"/>
            <a:ext cx="460762" cy="460762"/>
          </a:xfrm>
          <a:prstGeom prst="star4">
            <a:avLst>
              <a:gd name="adj" fmla="val 24039"/>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62" name="Rectangle 3"/>
          <p:cNvSpPr txBox="1">
            <a:spLocks noChangeArrowheads="1"/>
          </p:cNvSpPr>
          <p:nvPr/>
        </p:nvSpPr>
        <p:spPr bwMode="auto">
          <a:xfrm>
            <a:off x="486839" y="836712"/>
            <a:ext cx="8208912" cy="254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400">
                <a:solidFill>
                  <a:schemeClr val="tx1"/>
                </a:solidFill>
                <a:latin typeface="+mn-lt"/>
                <a:ea typeface="+mn-ea"/>
                <a:cs typeface="+mn-cs"/>
              </a:defRPr>
            </a:lvl1pPr>
            <a:lvl2pPr marL="742950" indent="-285750" algn="l" rtl="0" fontAlgn="base">
              <a:spcBef>
                <a:spcPct val="20000"/>
              </a:spcBef>
              <a:spcAft>
                <a:spcPct val="0"/>
              </a:spcAft>
              <a:buChar char="–"/>
              <a:defRPr kumimoji="1" sz="2000">
                <a:solidFill>
                  <a:schemeClr val="tx1"/>
                </a:solidFill>
                <a:latin typeface="+mn-lt"/>
                <a:ea typeface="+mn-ea"/>
              </a:defRPr>
            </a:lvl2pPr>
            <a:lvl3pPr marL="1143000" indent="-228600" algn="l" rtl="0" fontAlgn="base">
              <a:spcBef>
                <a:spcPct val="20000"/>
              </a:spcBef>
              <a:spcAft>
                <a:spcPct val="0"/>
              </a:spcAft>
              <a:buChar char="•"/>
              <a:defRPr kumimoji="1" sz="1800">
                <a:solidFill>
                  <a:schemeClr val="tx1"/>
                </a:solidFill>
                <a:latin typeface="+mn-lt"/>
                <a:ea typeface="+mn-ea"/>
              </a:defRPr>
            </a:lvl3pPr>
            <a:lvl4pPr marL="1600200" indent="-228600" algn="l" rtl="0" fontAlgn="base">
              <a:spcBef>
                <a:spcPct val="20000"/>
              </a:spcBef>
              <a:spcAft>
                <a:spcPct val="0"/>
              </a:spcAft>
              <a:buChar char="–"/>
              <a:defRPr kumimoji="1" sz="1600">
                <a:solidFill>
                  <a:schemeClr val="tx1"/>
                </a:solidFill>
                <a:latin typeface="+mn-lt"/>
                <a:ea typeface="+mn-ea"/>
              </a:defRPr>
            </a:lvl4pPr>
            <a:lvl5pPr marL="2057400" indent="-228600" algn="l" rtl="0" fontAlgn="base">
              <a:spcBef>
                <a:spcPct val="20000"/>
              </a:spcBef>
              <a:spcAft>
                <a:spcPct val="0"/>
              </a:spcAft>
              <a:buChar char="»"/>
              <a:defRPr kumimoji="1" sz="14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a:lstStyle>
          <a:p>
            <a:pPr marL="0" indent="0">
              <a:buFontTx/>
              <a:buNone/>
            </a:pPr>
            <a:r>
              <a:rPr lang="ja-JP" altLang="en-US" sz="2000" smtClean="0"/>
              <a:t>以下のルールに従って交互に駒を取ってゲームを進める．</a:t>
            </a:r>
            <a:endParaRPr lang="en-US" altLang="ja-JP" sz="2000" smtClean="0"/>
          </a:p>
          <a:p>
            <a:r>
              <a:rPr lang="ja-JP" altLang="en-US" sz="2000" smtClean="0"/>
              <a:t>先手はマーカーの位置から</a:t>
            </a:r>
            <a:r>
              <a:rPr lang="ja-JP" altLang="en-US" sz="2000" b="1" smtClean="0"/>
              <a:t>横方向</a:t>
            </a:r>
            <a:r>
              <a:rPr lang="ja-JP" altLang="en-US" sz="2000" smtClean="0"/>
              <a:t>の好きな駒を取り，マーカーを置く．</a:t>
            </a:r>
            <a:endParaRPr lang="en-US" altLang="ja-JP" sz="2000" smtClean="0"/>
          </a:p>
          <a:p>
            <a:r>
              <a:rPr lang="ja-JP" altLang="en-US" sz="2000" smtClean="0"/>
              <a:t>後手はマーカーの位置から</a:t>
            </a:r>
            <a:r>
              <a:rPr lang="ja-JP" altLang="en-US" sz="2000" b="1" smtClean="0"/>
              <a:t>縦方向</a:t>
            </a:r>
            <a:r>
              <a:rPr lang="ja-JP" altLang="en-US" sz="2000" smtClean="0"/>
              <a:t>の好きな駒を取り，マーカーを置く．</a:t>
            </a:r>
            <a:endParaRPr lang="en-US" altLang="ja-JP" sz="2000" smtClean="0"/>
          </a:p>
          <a:p>
            <a:r>
              <a:rPr lang="ja-JP" altLang="en-US" sz="2000" smtClean="0"/>
              <a:t>上の操作を繰り返し，駒を全て取り終えるか，取れる駒がなくなった時点でゲーム終了．</a:t>
            </a:r>
            <a:endParaRPr lang="en-US" altLang="ja-JP" sz="2000" smtClean="0"/>
          </a:p>
          <a:p>
            <a:r>
              <a:rPr lang="ja-JP" altLang="en-US" sz="2000" smtClean="0"/>
              <a:t>取った駒に書かれた数を合計して，点数の多い方が勝利．</a:t>
            </a:r>
            <a:endParaRPr lang="en-US" altLang="ja-JP" sz="2000" dirty="0" smtClean="0"/>
          </a:p>
        </p:txBody>
      </p:sp>
      <p:sp>
        <p:nvSpPr>
          <p:cNvPr id="35" name="円/楕円 34"/>
          <p:cNvSpPr/>
          <p:nvPr/>
        </p:nvSpPr>
        <p:spPr>
          <a:xfrm>
            <a:off x="752400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smtClean="0"/>
              <a:t>2</a:t>
            </a:r>
            <a:endParaRPr kumimoji="1" lang="ja-JP" altLang="en-US" dirty="0"/>
          </a:p>
        </p:txBody>
      </p:sp>
    </p:spTree>
    <p:extLst>
      <p:ext uri="{BB962C8B-B14F-4D97-AF65-F5344CB8AC3E}">
        <p14:creationId xmlns:p14="http://schemas.microsoft.com/office/powerpoint/2010/main" val="303835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9"/>
                                        </p:tgtEl>
                                      </p:cBhvr>
                                    </p:animEffect>
                                    <p:animScale>
                                      <p:cBhvr>
                                        <p:cTn id="7" dur="250" autoRev="1" fill="hold"/>
                                        <p:tgtEl>
                                          <p:spTgt spid="5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C5BDA043-4525-4CBC-8DF7-74F2109492E1}" type="datetime1">
              <a:rPr lang="ja-JP" altLang="en-US" smtClean="0"/>
              <a:t>2013/3/4</a:t>
            </a:fld>
            <a:endParaRPr lang="en-US" altLang="ja-JP"/>
          </a:p>
        </p:txBody>
      </p:sp>
      <p:sp>
        <p:nvSpPr>
          <p:cNvPr id="6" name="スライド番号プレースホルダー 5"/>
          <p:cNvSpPr>
            <a:spLocks noGrp="1"/>
          </p:cNvSpPr>
          <p:nvPr>
            <p:ph type="sldNum" sz="quarter" idx="12"/>
          </p:nvPr>
        </p:nvSpPr>
        <p:spPr/>
        <p:txBody>
          <a:bodyPr/>
          <a:lstStyle/>
          <a:p>
            <a:fld id="{1F9BED0D-5DB0-4522-A2D4-39F72C33AA9F}" type="slidenum">
              <a:rPr lang="en-US" altLang="ja-JP"/>
              <a:pPr/>
              <a:t>11</a:t>
            </a:fld>
            <a:endParaRPr lang="en-US" altLang="ja-JP"/>
          </a:p>
        </p:txBody>
      </p:sp>
      <p:sp>
        <p:nvSpPr>
          <p:cNvPr id="6146" name="Rectangle 2"/>
          <p:cNvSpPr>
            <a:spLocks noGrp="1" noChangeArrowheads="1"/>
          </p:cNvSpPr>
          <p:nvPr>
            <p:ph type="title"/>
          </p:nvPr>
        </p:nvSpPr>
        <p:spPr/>
        <p:txBody>
          <a:bodyPr/>
          <a:lstStyle/>
          <a:p>
            <a:r>
              <a:rPr lang="ja-JP" altLang="en-US" dirty="0" smtClean="0"/>
              <a:t>　</a:t>
            </a:r>
            <a:r>
              <a:rPr lang="en-US" altLang="ja-JP" dirty="0" err="1" smtClean="0"/>
              <a:t>mattix</a:t>
            </a:r>
            <a:r>
              <a:rPr lang="ja-JP" altLang="en-US" dirty="0" smtClean="0"/>
              <a:t>とは</a:t>
            </a:r>
            <a:endParaRPr lang="ja-JP" altLang="ja-JP" dirty="0"/>
          </a:p>
        </p:txBody>
      </p:sp>
      <p:sp>
        <p:nvSpPr>
          <p:cNvPr id="3" name="角丸四角形 2"/>
          <p:cNvSpPr/>
          <p:nvPr/>
        </p:nvSpPr>
        <p:spPr>
          <a:xfrm>
            <a:off x="251520" y="3889657"/>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4" name="角丸四角形 33"/>
          <p:cNvSpPr/>
          <p:nvPr/>
        </p:nvSpPr>
        <p:spPr>
          <a:xfrm>
            <a:off x="251520" y="5277725"/>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485723" y="3644668"/>
            <a:ext cx="646331" cy="369332"/>
          </a:xfrm>
          <a:prstGeom prst="rect">
            <a:avLst/>
          </a:prstGeom>
          <a:solidFill>
            <a:schemeClr val="lt1"/>
          </a:solidFill>
        </p:spPr>
        <p:txBody>
          <a:bodyPr wrap="none" rtlCol="0">
            <a:spAutoFit/>
          </a:bodyPr>
          <a:lstStyle/>
          <a:p>
            <a:r>
              <a:rPr lang="ja-JP" altLang="en-US" sz="1800" dirty="0"/>
              <a:t>先手</a:t>
            </a:r>
            <a:endParaRPr kumimoji="1" lang="ja-JP" altLang="en-US" sz="1800" dirty="0"/>
          </a:p>
        </p:txBody>
      </p:sp>
      <p:sp>
        <p:nvSpPr>
          <p:cNvPr id="36" name="テキスト ボックス 35"/>
          <p:cNvSpPr txBox="1"/>
          <p:nvPr/>
        </p:nvSpPr>
        <p:spPr>
          <a:xfrm>
            <a:off x="511991" y="4960325"/>
            <a:ext cx="646331" cy="369332"/>
          </a:xfrm>
          <a:prstGeom prst="rect">
            <a:avLst/>
          </a:prstGeom>
          <a:solidFill>
            <a:schemeClr val="lt1"/>
          </a:solidFill>
        </p:spPr>
        <p:txBody>
          <a:bodyPr wrap="none" rtlCol="0">
            <a:spAutoFit/>
          </a:bodyPr>
          <a:lstStyle/>
          <a:p>
            <a:r>
              <a:rPr lang="ja-JP" altLang="en-US" sz="1800" dirty="0"/>
              <a:t>後手</a:t>
            </a:r>
            <a:endParaRPr kumimoji="1" lang="ja-JP" altLang="en-US" sz="1800" dirty="0"/>
          </a:p>
        </p:txBody>
      </p:sp>
      <p:sp>
        <p:nvSpPr>
          <p:cNvPr id="37" name="正方形/長方形 36"/>
          <p:cNvSpPr/>
          <p:nvPr/>
        </p:nvSpPr>
        <p:spPr>
          <a:xfrm>
            <a:off x="6011920" y="3103103"/>
            <a:ext cx="2880000" cy="28800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817216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45208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673200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601192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6012674" y="526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6012674" y="454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6012674" y="3829334"/>
            <a:ext cx="2880000" cy="720000"/>
          </a:xfrm>
          <a:prstGeom prst="rect">
            <a:avLst/>
          </a:prstGeom>
          <a:solidFill>
            <a:srgbClr val="FFC000">
              <a:alpha val="30000"/>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6012160" y="310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6083848" y="390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a:solidFill>
                  <a:schemeClr val="tx1"/>
                </a:solidFill>
              </a:rPr>
              <a:t>-</a:t>
            </a:r>
            <a:r>
              <a:rPr kumimoji="1" lang="en-US" altLang="ja-JP" dirty="0" smtClean="0">
                <a:solidFill>
                  <a:schemeClr val="tx1"/>
                </a:solidFill>
              </a:rPr>
              <a:t>1</a:t>
            </a:r>
            <a:endParaRPr kumimoji="1" lang="ja-JP" altLang="en-US" dirty="0">
              <a:solidFill>
                <a:schemeClr val="tx1"/>
              </a:solidFill>
            </a:endParaRPr>
          </a:p>
        </p:txBody>
      </p:sp>
      <p:sp>
        <p:nvSpPr>
          <p:cNvPr id="47" name="円/楕円 46"/>
          <p:cNvSpPr/>
          <p:nvPr/>
        </p:nvSpPr>
        <p:spPr>
          <a:xfrm>
            <a:off x="6803928" y="318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kumimoji="1" lang="en-US" altLang="ja-JP" dirty="0" smtClean="0"/>
              <a:t>1</a:t>
            </a:r>
            <a:endParaRPr kumimoji="1" lang="ja-JP" altLang="en-US" dirty="0"/>
          </a:p>
        </p:txBody>
      </p:sp>
      <p:sp>
        <p:nvSpPr>
          <p:cNvPr id="48" name="円/楕円 47"/>
          <p:cNvSpPr/>
          <p:nvPr/>
        </p:nvSpPr>
        <p:spPr>
          <a:xfrm>
            <a:off x="6083848" y="462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49" name="円/楕円 48"/>
          <p:cNvSpPr/>
          <p:nvPr/>
        </p:nvSpPr>
        <p:spPr>
          <a:xfrm>
            <a:off x="7524008" y="390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0" name="円/楕円 49"/>
          <p:cNvSpPr/>
          <p:nvPr/>
        </p:nvSpPr>
        <p:spPr>
          <a:xfrm>
            <a:off x="46754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51" name="円/楕円 50"/>
          <p:cNvSpPr/>
          <p:nvPr/>
        </p:nvSpPr>
        <p:spPr>
          <a:xfrm>
            <a:off x="608384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2" name="円/楕円 51"/>
          <p:cNvSpPr/>
          <p:nvPr/>
        </p:nvSpPr>
        <p:spPr>
          <a:xfrm>
            <a:off x="7524008" y="318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53" name="円/楕円 52"/>
          <p:cNvSpPr/>
          <p:nvPr/>
        </p:nvSpPr>
        <p:spPr>
          <a:xfrm>
            <a:off x="680392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4" name="円/楕円 53"/>
          <p:cNvSpPr/>
          <p:nvPr/>
        </p:nvSpPr>
        <p:spPr>
          <a:xfrm>
            <a:off x="6083848" y="3181923"/>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5" name="円/楕円 54"/>
          <p:cNvSpPr/>
          <p:nvPr/>
        </p:nvSpPr>
        <p:spPr>
          <a:xfrm>
            <a:off x="6803928" y="462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6" name="円/楕円 55"/>
          <p:cNvSpPr/>
          <p:nvPr/>
        </p:nvSpPr>
        <p:spPr>
          <a:xfrm>
            <a:off x="8244088" y="318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8" name="円/楕円 57"/>
          <p:cNvSpPr/>
          <p:nvPr/>
        </p:nvSpPr>
        <p:spPr>
          <a:xfrm>
            <a:off x="46754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smtClean="0"/>
              <a:t>2</a:t>
            </a:r>
            <a:endParaRPr kumimoji="1" lang="ja-JP" altLang="en-US" dirty="0"/>
          </a:p>
        </p:txBody>
      </p:sp>
      <p:sp>
        <p:nvSpPr>
          <p:cNvPr id="59" name="円/楕円 58"/>
          <p:cNvSpPr/>
          <p:nvPr/>
        </p:nvSpPr>
        <p:spPr>
          <a:xfrm>
            <a:off x="118762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60" name="円/楕円 59"/>
          <p:cNvSpPr/>
          <p:nvPr/>
        </p:nvSpPr>
        <p:spPr>
          <a:xfrm>
            <a:off x="824408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1</a:t>
            </a:r>
            <a:endParaRPr kumimoji="1" lang="ja-JP" altLang="en-US" dirty="0"/>
          </a:p>
        </p:txBody>
      </p:sp>
      <p:sp>
        <p:nvSpPr>
          <p:cNvPr id="61" name="星 4 60"/>
          <p:cNvSpPr/>
          <p:nvPr/>
        </p:nvSpPr>
        <p:spPr>
          <a:xfrm>
            <a:off x="8301779" y="3958953"/>
            <a:ext cx="460762" cy="460762"/>
          </a:xfrm>
          <a:prstGeom prst="star4">
            <a:avLst>
              <a:gd name="adj" fmla="val 24039"/>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62" name="Rectangle 3"/>
          <p:cNvSpPr txBox="1">
            <a:spLocks noChangeArrowheads="1"/>
          </p:cNvSpPr>
          <p:nvPr/>
        </p:nvSpPr>
        <p:spPr bwMode="auto">
          <a:xfrm>
            <a:off x="486839" y="836712"/>
            <a:ext cx="8208912" cy="254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400">
                <a:solidFill>
                  <a:schemeClr val="tx1"/>
                </a:solidFill>
                <a:latin typeface="+mn-lt"/>
                <a:ea typeface="+mn-ea"/>
                <a:cs typeface="+mn-cs"/>
              </a:defRPr>
            </a:lvl1pPr>
            <a:lvl2pPr marL="742950" indent="-285750" algn="l" rtl="0" fontAlgn="base">
              <a:spcBef>
                <a:spcPct val="20000"/>
              </a:spcBef>
              <a:spcAft>
                <a:spcPct val="0"/>
              </a:spcAft>
              <a:buChar char="–"/>
              <a:defRPr kumimoji="1" sz="2000">
                <a:solidFill>
                  <a:schemeClr val="tx1"/>
                </a:solidFill>
                <a:latin typeface="+mn-lt"/>
                <a:ea typeface="+mn-ea"/>
              </a:defRPr>
            </a:lvl2pPr>
            <a:lvl3pPr marL="1143000" indent="-228600" algn="l" rtl="0" fontAlgn="base">
              <a:spcBef>
                <a:spcPct val="20000"/>
              </a:spcBef>
              <a:spcAft>
                <a:spcPct val="0"/>
              </a:spcAft>
              <a:buChar char="•"/>
              <a:defRPr kumimoji="1" sz="1800">
                <a:solidFill>
                  <a:schemeClr val="tx1"/>
                </a:solidFill>
                <a:latin typeface="+mn-lt"/>
                <a:ea typeface="+mn-ea"/>
              </a:defRPr>
            </a:lvl3pPr>
            <a:lvl4pPr marL="1600200" indent="-228600" algn="l" rtl="0" fontAlgn="base">
              <a:spcBef>
                <a:spcPct val="20000"/>
              </a:spcBef>
              <a:spcAft>
                <a:spcPct val="0"/>
              </a:spcAft>
              <a:buChar char="–"/>
              <a:defRPr kumimoji="1" sz="1600">
                <a:solidFill>
                  <a:schemeClr val="tx1"/>
                </a:solidFill>
                <a:latin typeface="+mn-lt"/>
                <a:ea typeface="+mn-ea"/>
              </a:defRPr>
            </a:lvl4pPr>
            <a:lvl5pPr marL="2057400" indent="-228600" algn="l" rtl="0" fontAlgn="base">
              <a:spcBef>
                <a:spcPct val="20000"/>
              </a:spcBef>
              <a:spcAft>
                <a:spcPct val="0"/>
              </a:spcAft>
              <a:buChar char="»"/>
              <a:defRPr kumimoji="1" sz="14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a:lstStyle>
          <a:p>
            <a:pPr marL="0" indent="0">
              <a:buFontTx/>
              <a:buNone/>
            </a:pPr>
            <a:r>
              <a:rPr lang="ja-JP" altLang="en-US" sz="2000" smtClean="0"/>
              <a:t>以下のルールに従って交互に駒を取ってゲームを進める．</a:t>
            </a:r>
            <a:endParaRPr lang="en-US" altLang="ja-JP" sz="2000" smtClean="0"/>
          </a:p>
          <a:p>
            <a:r>
              <a:rPr lang="ja-JP" altLang="en-US" sz="2000" smtClean="0"/>
              <a:t>先手はマーカーの位置から</a:t>
            </a:r>
            <a:r>
              <a:rPr lang="ja-JP" altLang="en-US" sz="2000" b="1" smtClean="0"/>
              <a:t>横方向</a:t>
            </a:r>
            <a:r>
              <a:rPr lang="ja-JP" altLang="en-US" sz="2000" smtClean="0"/>
              <a:t>の好きな駒を取り，マーカーを置く．</a:t>
            </a:r>
            <a:endParaRPr lang="en-US" altLang="ja-JP" sz="2000" smtClean="0"/>
          </a:p>
          <a:p>
            <a:r>
              <a:rPr lang="ja-JP" altLang="en-US" sz="2000" smtClean="0"/>
              <a:t>後手はマーカーの位置から</a:t>
            </a:r>
            <a:r>
              <a:rPr lang="ja-JP" altLang="en-US" sz="2000" b="1" smtClean="0"/>
              <a:t>縦方向</a:t>
            </a:r>
            <a:r>
              <a:rPr lang="ja-JP" altLang="en-US" sz="2000" smtClean="0"/>
              <a:t>の好きな駒を取り，マーカーを置く．</a:t>
            </a:r>
            <a:endParaRPr lang="en-US" altLang="ja-JP" sz="2000" smtClean="0"/>
          </a:p>
          <a:p>
            <a:r>
              <a:rPr lang="ja-JP" altLang="en-US" sz="2000" smtClean="0"/>
              <a:t>上の操作を繰り返し，駒を全て取り終えるか，取れる駒がなくなった時点でゲーム終了．</a:t>
            </a:r>
            <a:endParaRPr lang="en-US" altLang="ja-JP" sz="2000" smtClean="0"/>
          </a:p>
          <a:p>
            <a:r>
              <a:rPr lang="ja-JP" altLang="en-US" sz="2000" smtClean="0"/>
              <a:t>取った駒に書かれた数を合計して，点数の多い方が勝利．</a:t>
            </a:r>
            <a:endParaRPr lang="en-US" altLang="ja-JP" sz="2000" dirty="0" smtClean="0"/>
          </a:p>
        </p:txBody>
      </p:sp>
      <p:sp>
        <p:nvSpPr>
          <p:cNvPr id="35" name="円/楕円 34"/>
          <p:cNvSpPr/>
          <p:nvPr/>
        </p:nvSpPr>
        <p:spPr>
          <a:xfrm>
            <a:off x="752400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smtClean="0"/>
              <a:t>2</a:t>
            </a:r>
            <a:endParaRPr kumimoji="1" lang="ja-JP" altLang="en-US" dirty="0"/>
          </a:p>
        </p:txBody>
      </p:sp>
    </p:spTree>
    <p:extLst>
      <p:ext uri="{BB962C8B-B14F-4D97-AF65-F5344CB8AC3E}">
        <p14:creationId xmlns:p14="http://schemas.microsoft.com/office/powerpoint/2010/main" val="25590013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CA697EA2-BA06-4F3A-8EA8-748472F9EA8B}" type="datetime1">
              <a:rPr lang="ja-JP" altLang="en-US" smtClean="0"/>
              <a:t>2013/3/4</a:t>
            </a:fld>
            <a:endParaRPr lang="en-US" altLang="ja-JP"/>
          </a:p>
        </p:txBody>
      </p:sp>
      <p:sp>
        <p:nvSpPr>
          <p:cNvPr id="6" name="スライド番号プレースホルダー 5"/>
          <p:cNvSpPr>
            <a:spLocks noGrp="1"/>
          </p:cNvSpPr>
          <p:nvPr>
            <p:ph type="sldNum" sz="quarter" idx="12"/>
          </p:nvPr>
        </p:nvSpPr>
        <p:spPr/>
        <p:txBody>
          <a:bodyPr/>
          <a:lstStyle/>
          <a:p>
            <a:fld id="{1F9BED0D-5DB0-4522-A2D4-39F72C33AA9F}" type="slidenum">
              <a:rPr lang="en-US" altLang="ja-JP"/>
              <a:pPr/>
              <a:t>12</a:t>
            </a:fld>
            <a:endParaRPr lang="en-US" altLang="ja-JP"/>
          </a:p>
        </p:txBody>
      </p:sp>
      <p:sp>
        <p:nvSpPr>
          <p:cNvPr id="6146" name="Rectangle 2"/>
          <p:cNvSpPr>
            <a:spLocks noGrp="1" noChangeArrowheads="1"/>
          </p:cNvSpPr>
          <p:nvPr>
            <p:ph type="title"/>
          </p:nvPr>
        </p:nvSpPr>
        <p:spPr/>
        <p:txBody>
          <a:bodyPr/>
          <a:lstStyle/>
          <a:p>
            <a:r>
              <a:rPr lang="ja-JP" altLang="en-US" dirty="0" smtClean="0"/>
              <a:t>　</a:t>
            </a:r>
            <a:r>
              <a:rPr lang="en-US" altLang="ja-JP" dirty="0" err="1" smtClean="0"/>
              <a:t>mattix</a:t>
            </a:r>
            <a:r>
              <a:rPr lang="ja-JP" altLang="en-US" dirty="0" smtClean="0"/>
              <a:t>とは</a:t>
            </a:r>
            <a:endParaRPr lang="ja-JP" altLang="ja-JP" dirty="0"/>
          </a:p>
        </p:txBody>
      </p:sp>
      <p:sp>
        <p:nvSpPr>
          <p:cNvPr id="3" name="角丸四角形 2"/>
          <p:cNvSpPr/>
          <p:nvPr/>
        </p:nvSpPr>
        <p:spPr>
          <a:xfrm>
            <a:off x="251520" y="3889657"/>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4" name="角丸四角形 33"/>
          <p:cNvSpPr/>
          <p:nvPr/>
        </p:nvSpPr>
        <p:spPr>
          <a:xfrm>
            <a:off x="251520" y="5277725"/>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485723" y="3644668"/>
            <a:ext cx="646331" cy="369332"/>
          </a:xfrm>
          <a:prstGeom prst="rect">
            <a:avLst/>
          </a:prstGeom>
          <a:solidFill>
            <a:schemeClr val="lt1"/>
          </a:solidFill>
        </p:spPr>
        <p:txBody>
          <a:bodyPr wrap="none" rtlCol="0">
            <a:spAutoFit/>
          </a:bodyPr>
          <a:lstStyle/>
          <a:p>
            <a:r>
              <a:rPr lang="ja-JP" altLang="en-US" sz="1800" dirty="0"/>
              <a:t>先手</a:t>
            </a:r>
            <a:endParaRPr kumimoji="1" lang="ja-JP" altLang="en-US" sz="1800" dirty="0"/>
          </a:p>
        </p:txBody>
      </p:sp>
      <p:sp>
        <p:nvSpPr>
          <p:cNvPr id="36" name="テキスト ボックス 35"/>
          <p:cNvSpPr txBox="1"/>
          <p:nvPr/>
        </p:nvSpPr>
        <p:spPr>
          <a:xfrm>
            <a:off x="511991" y="4960325"/>
            <a:ext cx="646331" cy="369332"/>
          </a:xfrm>
          <a:prstGeom prst="rect">
            <a:avLst/>
          </a:prstGeom>
          <a:solidFill>
            <a:schemeClr val="lt1"/>
          </a:solidFill>
        </p:spPr>
        <p:txBody>
          <a:bodyPr wrap="none" rtlCol="0">
            <a:spAutoFit/>
          </a:bodyPr>
          <a:lstStyle/>
          <a:p>
            <a:r>
              <a:rPr lang="ja-JP" altLang="en-US" sz="1800" dirty="0"/>
              <a:t>後手</a:t>
            </a:r>
            <a:endParaRPr kumimoji="1" lang="ja-JP" altLang="en-US" sz="1800" dirty="0"/>
          </a:p>
        </p:txBody>
      </p:sp>
      <p:sp>
        <p:nvSpPr>
          <p:cNvPr id="37" name="正方形/長方形 36"/>
          <p:cNvSpPr/>
          <p:nvPr/>
        </p:nvSpPr>
        <p:spPr>
          <a:xfrm>
            <a:off x="6011920" y="3103103"/>
            <a:ext cx="2880000" cy="28800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817216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45208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6732000" y="3109334"/>
            <a:ext cx="720000" cy="2880000"/>
          </a:xfrm>
          <a:prstGeom prst="rect">
            <a:avLst/>
          </a:prstGeom>
          <a:solidFill>
            <a:srgbClr val="FFC000">
              <a:alpha val="30000"/>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601192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6012674" y="526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6012674" y="454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6012674" y="382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6012160" y="310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6083848" y="390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a:solidFill>
                  <a:schemeClr val="tx1"/>
                </a:solidFill>
              </a:rPr>
              <a:t>-</a:t>
            </a:r>
            <a:r>
              <a:rPr kumimoji="1" lang="en-US" altLang="ja-JP" dirty="0" smtClean="0">
                <a:solidFill>
                  <a:schemeClr val="tx1"/>
                </a:solidFill>
              </a:rPr>
              <a:t>1</a:t>
            </a:r>
            <a:endParaRPr kumimoji="1" lang="ja-JP" altLang="en-US" dirty="0">
              <a:solidFill>
                <a:schemeClr val="tx1"/>
              </a:solidFill>
            </a:endParaRPr>
          </a:p>
        </p:txBody>
      </p:sp>
      <p:sp>
        <p:nvSpPr>
          <p:cNvPr id="47" name="円/楕円 46"/>
          <p:cNvSpPr/>
          <p:nvPr/>
        </p:nvSpPr>
        <p:spPr>
          <a:xfrm>
            <a:off x="6803928" y="318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kumimoji="1" lang="en-US" altLang="ja-JP" dirty="0" smtClean="0"/>
              <a:t>1</a:t>
            </a:r>
            <a:endParaRPr kumimoji="1" lang="ja-JP" altLang="en-US" dirty="0"/>
          </a:p>
        </p:txBody>
      </p:sp>
      <p:sp>
        <p:nvSpPr>
          <p:cNvPr id="48" name="円/楕円 47"/>
          <p:cNvSpPr/>
          <p:nvPr/>
        </p:nvSpPr>
        <p:spPr>
          <a:xfrm>
            <a:off x="6083848" y="462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49" name="円/楕円 48"/>
          <p:cNvSpPr/>
          <p:nvPr/>
        </p:nvSpPr>
        <p:spPr>
          <a:xfrm>
            <a:off x="7524008" y="390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0" name="円/楕円 49"/>
          <p:cNvSpPr/>
          <p:nvPr/>
        </p:nvSpPr>
        <p:spPr>
          <a:xfrm>
            <a:off x="46754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51" name="円/楕円 50"/>
          <p:cNvSpPr/>
          <p:nvPr/>
        </p:nvSpPr>
        <p:spPr>
          <a:xfrm>
            <a:off x="608384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2" name="円/楕円 51"/>
          <p:cNvSpPr/>
          <p:nvPr/>
        </p:nvSpPr>
        <p:spPr>
          <a:xfrm>
            <a:off x="7524008" y="318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53" name="円/楕円 52"/>
          <p:cNvSpPr/>
          <p:nvPr/>
        </p:nvSpPr>
        <p:spPr>
          <a:xfrm>
            <a:off x="680392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4" name="円/楕円 53"/>
          <p:cNvSpPr/>
          <p:nvPr/>
        </p:nvSpPr>
        <p:spPr>
          <a:xfrm>
            <a:off x="6083848" y="3181923"/>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5" name="円/楕円 54"/>
          <p:cNvSpPr/>
          <p:nvPr/>
        </p:nvSpPr>
        <p:spPr>
          <a:xfrm>
            <a:off x="6803928" y="462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6" name="円/楕円 55"/>
          <p:cNvSpPr/>
          <p:nvPr/>
        </p:nvSpPr>
        <p:spPr>
          <a:xfrm>
            <a:off x="8244088" y="318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8" name="円/楕円 57"/>
          <p:cNvSpPr/>
          <p:nvPr/>
        </p:nvSpPr>
        <p:spPr>
          <a:xfrm>
            <a:off x="46754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smtClean="0"/>
              <a:t>2</a:t>
            </a:r>
            <a:endParaRPr kumimoji="1" lang="ja-JP" altLang="en-US" dirty="0"/>
          </a:p>
        </p:txBody>
      </p:sp>
      <p:sp>
        <p:nvSpPr>
          <p:cNvPr id="59" name="円/楕円 58"/>
          <p:cNvSpPr/>
          <p:nvPr/>
        </p:nvSpPr>
        <p:spPr>
          <a:xfrm>
            <a:off x="118762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60" name="円/楕円 59"/>
          <p:cNvSpPr/>
          <p:nvPr/>
        </p:nvSpPr>
        <p:spPr>
          <a:xfrm>
            <a:off x="824408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1</a:t>
            </a:r>
            <a:endParaRPr kumimoji="1" lang="ja-JP" altLang="en-US" dirty="0"/>
          </a:p>
        </p:txBody>
      </p:sp>
      <p:sp>
        <p:nvSpPr>
          <p:cNvPr id="61" name="星 4 60"/>
          <p:cNvSpPr/>
          <p:nvPr/>
        </p:nvSpPr>
        <p:spPr>
          <a:xfrm>
            <a:off x="6861619" y="3958953"/>
            <a:ext cx="460762" cy="460762"/>
          </a:xfrm>
          <a:prstGeom prst="star4">
            <a:avLst>
              <a:gd name="adj" fmla="val 24039"/>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62" name="Rectangle 3"/>
          <p:cNvSpPr txBox="1">
            <a:spLocks noChangeArrowheads="1"/>
          </p:cNvSpPr>
          <p:nvPr/>
        </p:nvSpPr>
        <p:spPr bwMode="auto">
          <a:xfrm>
            <a:off x="486839" y="836712"/>
            <a:ext cx="8208912" cy="254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400">
                <a:solidFill>
                  <a:schemeClr val="tx1"/>
                </a:solidFill>
                <a:latin typeface="+mn-lt"/>
                <a:ea typeface="+mn-ea"/>
                <a:cs typeface="+mn-cs"/>
              </a:defRPr>
            </a:lvl1pPr>
            <a:lvl2pPr marL="742950" indent="-285750" algn="l" rtl="0" fontAlgn="base">
              <a:spcBef>
                <a:spcPct val="20000"/>
              </a:spcBef>
              <a:spcAft>
                <a:spcPct val="0"/>
              </a:spcAft>
              <a:buChar char="–"/>
              <a:defRPr kumimoji="1" sz="2000">
                <a:solidFill>
                  <a:schemeClr val="tx1"/>
                </a:solidFill>
                <a:latin typeface="+mn-lt"/>
                <a:ea typeface="+mn-ea"/>
              </a:defRPr>
            </a:lvl2pPr>
            <a:lvl3pPr marL="1143000" indent="-228600" algn="l" rtl="0" fontAlgn="base">
              <a:spcBef>
                <a:spcPct val="20000"/>
              </a:spcBef>
              <a:spcAft>
                <a:spcPct val="0"/>
              </a:spcAft>
              <a:buChar char="•"/>
              <a:defRPr kumimoji="1" sz="1800">
                <a:solidFill>
                  <a:schemeClr val="tx1"/>
                </a:solidFill>
                <a:latin typeface="+mn-lt"/>
                <a:ea typeface="+mn-ea"/>
              </a:defRPr>
            </a:lvl3pPr>
            <a:lvl4pPr marL="1600200" indent="-228600" algn="l" rtl="0" fontAlgn="base">
              <a:spcBef>
                <a:spcPct val="20000"/>
              </a:spcBef>
              <a:spcAft>
                <a:spcPct val="0"/>
              </a:spcAft>
              <a:buChar char="–"/>
              <a:defRPr kumimoji="1" sz="1600">
                <a:solidFill>
                  <a:schemeClr val="tx1"/>
                </a:solidFill>
                <a:latin typeface="+mn-lt"/>
                <a:ea typeface="+mn-ea"/>
              </a:defRPr>
            </a:lvl4pPr>
            <a:lvl5pPr marL="2057400" indent="-228600" algn="l" rtl="0" fontAlgn="base">
              <a:spcBef>
                <a:spcPct val="20000"/>
              </a:spcBef>
              <a:spcAft>
                <a:spcPct val="0"/>
              </a:spcAft>
              <a:buChar char="»"/>
              <a:defRPr kumimoji="1" sz="14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a:lstStyle>
          <a:p>
            <a:pPr marL="0" indent="0">
              <a:buFontTx/>
              <a:buNone/>
            </a:pPr>
            <a:r>
              <a:rPr lang="ja-JP" altLang="en-US" sz="2000" smtClean="0"/>
              <a:t>以下のルールに従って交互に駒を取ってゲームを進める．</a:t>
            </a:r>
            <a:endParaRPr lang="en-US" altLang="ja-JP" sz="2000" smtClean="0"/>
          </a:p>
          <a:p>
            <a:r>
              <a:rPr lang="ja-JP" altLang="en-US" sz="2000" smtClean="0"/>
              <a:t>先手はマーカーの位置から</a:t>
            </a:r>
            <a:r>
              <a:rPr lang="ja-JP" altLang="en-US" sz="2000" b="1" smtClean="0"/>
              <a:t>横方向</a:t>
            </a:r>
            <a:r>
              <a:rPr lang="ja-JP" altLang="en-US" sz="2000" smtClean="0"/>
              <a:t>の好きな駒を取り，マーカーを置く．</a:t>
            </a:r>
            <a:endParaRPr lang="en-US" altLang="ja-JP" sz="2000" smtClean="0"/>
          </a:p>
          <a:p>
            <a:r>
              <a:rPr lang="ja-JP" altLang="en-US" sz="2000" smtClean="0"/>
              <a:t>後手はマーカーの位置から</a:t>
            </a:r>
            <a:r>
              <a:rPr lang="ja-JP" altLang="en-US" sz="2000" b="1" smtClean="0"/>
              <a:t>縦方向</a:t>
            </a:r>
            <a:r>
              <a:rPr lang="ja-JP" altLang="en-US" sz="2000" smtClean="0"/>
              <a:t>の好きな駒を取り，マーカーを置く．</a:t>
            </a:r>
            <a:endParaRPr lang="en-US" altLang="ja-JP" sz="2000" smtClean="0"/>
          </a:p>
          <a:p>
            <a:r>
              <a:rPr lang="ja-JP" altLang="en-US" sz="2000" smtClean="0"/>
              <a:t>上の操作を繰り返し，駒を全て取り終えるか，取れる駒がなくなった時点でゲーム終了．</a:t>
            </a:r>
            <a:endParaRPr lang="en-US" altLang="ja-JP" sz="2000" smtClean="0"/>
          </a:p>
          <a:p>
            <a:r>
              <a:rPr lang="ja-JP" altLang="en-US" sz="2000" smtClean="0"/>
              <a:t>取った駒に書かれた数を合計して，点数の多い方が勝利．</a:t>
            </a:r>
            <a:endParaRPr lang="en-US" altLang="ja-JP" sz="2000" dirty="0" smtClean="0"/>
          </a:p>
        </p:txBody>
      </p:sp>
      <p:sp>
        <p:nvSpPr>
          <p:cNvPr id="35" name="円/楕円 34"/>
          <p:cNvSpPr/>
          <p:nvPr/>
        </p:nvSpPr>
        <p:spPr>
          <a:xfrm>
            <a:off x="752400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smtClean="0"/>
              <a:t>2</a:t>
            </a:r>
            <a:endParaRPr kumimoji="1" lang="ja-JP" altLang="en-US" dirty="0"/>
          </a:p>
        </p:txBody>
      </p:sp>
    </p:spTree>
    <p:extLst>
      <p:ext uri="{BB962C8B-B14F-4D97-AF65-F5344CB8AC3E}">
        <p14:creationId xmlns:p14="http://schemas.microsoft.com/office/powerpoint/2010/main" val="10551371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354780A7-F68B-4056-A76A-0FCD7B48FEF2}" type="datetime1">
              <a:rPr lang="ja-JP" altLang="en-US" smtClean="0"/>
              <a:t>2013/3/4</a:t>
            </a:fld>
            <a:endParaRPr lang="en-US" altLang="ja-JP"/>
          </a:p>
        </p:txBody>
      </p:sp>
      <p:sp>
        <p:nvSpPr>
          <p:cNvPr id="6" name="スライド番号プレースホルダー 5"/>
          <p:cNvSpPr>
            <a:spLocks noGrp="1"/>
          </p:cNvSpPr>
          <p:nvPr>
            <p:ph type="sldNum" sz="quarter" idx="12"/>
          </p:nvPr>
        </p:nvSpPr>
        <p:spPr/>
        <p:txBody>
          <a:bodyPr/>
          <a:lstStyle/>
          <a:p>
            <a:fld id="{1F9BED0D-5DB0-4522-A2D4-39F72C33AA9F}" type="slidenum">
              <a:rPr lang="en-US" altLang="ja-JP"/>
              <a:pPr/>
              <a:t>13</a:t>
            </a:fld>
            <a:endParaRPr lang="en-US" altLang="ja-JP"/>
          </a:p>
        </p:txBody>
      </p:sp>
      <p:sp>
        <p:nvSpPr>
          <p:cNvPr id="6146" name="Rectangle 2"/>
          <p:cNvSpPr>
            <a:spLocks noGrp="1" noChangeArrowheads="1"/>
          </p:cNvSpPr>
          <p:nvPr>
            <p:ph type="title"/>
          </p:nvPr>
        </p:nvSpPr>
        <p:spPr/>
        <p:txBody>
          <a:bodyPr/>
          <a:lstStyle/>
          <a:p>
            <a:r>
              <a:rPr lang="ja-JP" altLang="en-US" dirty="0" smtClean="0"/>
              <a:t>　</a:t>
            </a:r>
            <a:r>
              <a:rPr lang="en-US" altLang="ja-JP" dirty="0" err="1" smtClean="0"/>
              <a:t>mattix</a:t>
            </a:r>
            <a:r>
              <a:rPr lang="ja-JP" altLang="en-US" dirty="0" smtClean="0"/>
              <a:t>とは</a:t>
            </a:r>
            <a:endParaRPr lang="ja-JP" altLang="ja-JP" dirty="0"/>
          </a:p>
        </p:txBody>
      </p:sp>
      <p:sp>
        <p:nvSpPr>
          <p:cNvPr id="3" name="角丸四角形 2"/>
          <p:cNvSpPr/>
          <p:nvPr/>
        </p:nvSpPr>
        <p:spPr>
          <a:xfrm>
            <a:off x="251520" y="3889657"/>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4" name="角丸四角形 33"/>
          <p:cNvSpPr/>
          <p:nvPr/>
        </p:nvSpPr>
        <p:spPr>
          <a:xfrm>
            <a:off x="251520" y="5277725"/>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485723" y="3644668"/>
            <a:ext cx="646331" cy="369332"/>
          </a:xfrm>
          <a:prstGeom prst="rect">
            <a:avLst/>
          </a:prstGeom>
          <a:solidFill>
            <a:schemeClr val="lt1"/>
          </a:solidFill>
        </p:spPr>
        <p:txBody>
          <a:bodyPr wrap="none" rtlCol="0">
            <a:spAutoFit/>
          </a:bodyPr>
          <a:lstStyle/>
          <a:p>
            <a:r>
              <a:rPr lang="ja-JP" altLang="en-US" sz="1800" dirty="0"/>
              <a:t>先手</a:t>
            </a:r>
            <a:endParaRPr kumimoji="1" lang="ja-JP" altLang="en-US" sz="1800" dirty="0"/>
          </a:p>
        </p:txBody>
      </p:sp>
      <p:sp>
        <p:nvSpPr>
          <p:cNvPr id="36" name="テキスト ボックス 35"/>
          <p:cNvSpPr txBox="1"/>
          <p:nvPr/>
        </p:nvSpPr>
        <p:spPr>
          <a:xfrm>
            <a:off x="511991" y="4960325"/>
            <a:ext cx="646331" cy="369332"/>
          </a:xfrm>
          <a:prstGeom prst="rect">
            <a:avLst/>
          </a:prstGeom>
          <a:solidFill>
            <a:schemeClr val="lt1"/>
          </a:solidFill>
        </p:spPr>
        <p:txBody>
          <a:bodyPr wrap="none" rtlCol="0">
            <a:spAutoFit/>
          </a:bodyPr>
          <a:lstStyle/>
          <a:p>
            <a:r>
              <a:rPr lang="ja-JP" altLang="en-US" sz="1800" dirty="0"/>
              <a:t>後手</a:t>
            </a:r>
            <a:endParaRPr kumimoji="1" lang="ja-JP" altLang="en-US" sz="1800" dirty="0"/>
          </a:p>
        </p:txBody>
      </p:sp>
      <p:sp>
        <p:nvSpPr>
          <p:cNvPr id="37" name="正方形/長方形 36"/>
          <p:cNvSpPr/>
          <p:nvPr/>
        </p:nvSpPr>
        <p:spPr>
          <a:xfrm>
            <a:off x="6011920" y="3103103"/>
            <a:ext cx="2880000" cy="28800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817216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45208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673200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601192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6012674" y="526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6012674" y="454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6012674" y="382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6012160" y="3109334"/>
            <a:ext cx="2880000" cy="720000"/>
          </a:xfrm>
          <a:prstGeom prst="rect">
            <a:avLst/>
          </a:prstGeom>
          <a:solidFill>
            <a:srgbClr val="FFC000">
              <a:alpha val="30000"/>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6083848" y="390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a:solidFill>
                  <a:schemeClr val="tx1"/>
                </a:solidFill>
              </a:rPr>
              <a:t>-</a:t>
            </a:r>
            <a:r>
              <a:rPr kumimoji="1" lang="en-US" altLang="ja-JP" dirty="0" smtClean="0">
                <a:solidFill>
                  <a:schemeClr val="tx1"/>
                </a:solidFill>
              </a:rPr>
              <a:t>1</a:t>
            </a:r>
            <a:endParaRPr kumimoji="1" lang="ja-JP" altLang="en-US" dirty="0">
              <a:solidFill>
                <a:schemeClr val="tx1"/>
              </a:solidFill>
            </a:endParaRPr>
          </a:p>
        </p:txBody>
      </p:sp>
      <p:sp>
        <p:nvSpPr>
          <p:cNvPr id="47" name="円/楕円 46"/>
          <p:cNvSpPr/>
          <p:nvPr/>
        </p:nvSpPr>
        <p:spPr>
          <a:xfrm>
            <a:off x="118762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kumimoji="1" lang="en-US" altLang="ja-JP" dirty="0" smtClean="0"/>
              <a:t>1</a:t>
            </a:r>
            <a:endParaRPr kumimoji="1" lang="ja-JP" altLang="en-US" dirty="0"/>
          </a:p>
        </p:txBody>
      </p:sp>
      <p:sp>
        <p:nvSpPr>
          <p:cNvPr id="48" name="円/楕円 47"/>
          <p:cNvSpPr/>
          <p:nvPr/>
        </p:nvSpPr>
        <p:spPr>
          <a:xfrm>
            <a:off x="6083848" y="462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49" name="円/楕円 48"/>
          <p:cNvSpPr/>
          <p:nvPr/>
        </p:nvSpPr>
        <p:spPr>
          <a:xfrm>
            <a:off x="7524008" y="390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0" name="円/楕円 49"/>
          <p:cNvSpPr/>
          <p:nvPr/>
        </p:nvSpPr>
        <p:spPr>
          <a:xfrm>
            <a:off x="46754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51" name="円/楕円 50"/>
          <p:cNvSpPr/>
          <p:nvPr/>
        </p:nvSpPr>
        <p:spPr>
          <a:xfrm>
            <a:off x="608384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2" name="円/楕円 51"/>
          <p:cNvSpPr/>
          <p:nvPr/>
        </p:nvSpPr>
        <p:spPr>
          <a:xfrm>
            <a:off x="7524008" y="318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53" name="円/楕円 52"/>
          <p:cNvSpPr/>
          <p:nvPr/>
        </p:nvSpPr>
        <p:spPr>
          <a:xfrm>
            <a:off x="680392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4" name="円/楕円 53"/>
          <p:cNvSpPr/>
          <p:nvPr/>
        </p:nvSpPr>
        <p:spPr>
          <a:xfrm>
            <a:off x="6083848" y="3181923"/>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5" name="円/楕円 54"/>
          <p:cNvSpPr/>
          <p:nvPr/>
        </p:nvSpPr>
        <p:spPr>
          <a:xfrm>
            <a:off x="6803928" y="462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6" name="円/楕円 55"/>
          <p:cNvSpPr/>
          <p:nvPr/>
        </p:nvSpPr>
        <p:spPr>
          <a:xfrm>
            <a:off x="8244088" y="318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8" name="円/楕円 57"/>
          <p:cNvSpPr/>
          <p:nvPr/>
        </p:nvSpPr>
        <p:spPr>
          <a:xfrm>
            <a:off x="46754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smtClean="0"/>
              <a:t>2</a:t>
            </a:r>
            <a:endParaRPr kumimoji="1" lang="ja-JP" altLang="en-US" dirty="0"/>
          </a:p>
        </p:txBody>
      </p:sp>
      <p:sp>
        <p:nvSpPr>
          <p:cNvPr id="59" name="円/楕円 58"/>
          <p:cNvSpPr/>
          <p:nvPr/>
        </p:nvSpPr>
        <p:spPr>
          <a:xfrm>
            <a:off x="118762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60" name="円/楕円 59"/>
          <p:cNvSpPr/>
          <p:nvPr/>
        </p:nvSpPr>
        <p:spPr>
          <a:xfrm>
            <a:off x="824408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1</a:t>
            </a:r>
            <a:endParaRPr kumimoji="1" lang="ja-JP" altLang="en-US" dirty="0"/>
          </a:p>
        </p:txBody>
      </p:sp>
      <p:sp>
        <p:nvSpPr>
          <p:cNvPr id="61" name="星 4 60"/>
          <p:cNvSpPr/>
          <p:nvPr/>
        </p:nvSpPr>
        <p:spPr>
          <a:xfrm>
            <a:off x="6861619" y="3239614"/>
            <a:ext cx="460762" cy="460762"/>
          </a:xfrm>
          <a:prstGeom prst="star4">
            <a:avLst>
              <a:gd name="adj" fmla="val 24039"/>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62" name="Rectangle 3"/>
          <p:cNvSpPr txBox="1">
            <a:spLocks noChangeArrowheads="1"/>
          </p:cNvSpPr>
          <p:nvPr/>
        </p:nvSpPr>
        <p:spPr bwMode="auto">
          <a:xfrm>
            <a:off x="486839" y="836712"/>
            <a:ext cx="8208912" cy="254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400">
                <a:solidFill>
                  <a:schemeClr val="tx1"/>
                </a:solidFill>
                <a:latin typeface="+mn-lt"/>
                <a:ea typeface="+mn-ea"/>
                <a:cs typeface="+mn-cs"/>
              </a:defRPr>
            </a:lvl1pPr>
            <a:lvl2pPr marL="742950" indent="-285750" algn="l" rtl="0" fontAlgn="base">
              <a:spcBef>
                <a:spcPct val="20000"/>
              </a:spcBef>
              <a:spcAft>
                <a:spcPct val="0"/>
              </a:spcAft>
              <a:buChar char="–"/>
              <a:defRPr kumimoji="1" sz="2000">
                <a:solidFill>
                  <a:schemeClr val="tx1"/>
                </a:solidFill>
                <a:latin typeface="+mn-lt"/>
                <a:ea typeface="+mn-ea"/>
              </a:defRPr>
            </a:lvl2pPr>
            <a:lvl3pPr marL="1143000" indent="-228600" algn="l" rtl="0" fontAlgn="base">
              <a:spcBef>
                <a:spcPct val="20000"/>
              </a:spcBef>
              <a:spcAft>
                <a:spcPct val="0"/>
              </a:spcAft>
              <a:buChar char="•"/>
              <a:defRPr kumimoji="1" sz="1800">
                <a:solidFill>
                  <a:schemeClr val="tx1"/>
                </a:solidFill>
                <a:latin typeface="+mn-lt"/>
                <a:ea typeface="+mn-ea"/>
              </a:defRPr>
            </a:lvl3pPr>
            <a:lvl4pPr marL="1600200" indent="-228600" algn="l" rtl="0" fontAlgn="base">
              <a:spcBef>
                <a:spcPct val="20000"/>
              </a:spcBef>
              <a:spcAft>
                <a:spcPct val="0"/>
              </a:spcAft>
              <a:buChar char="–"/>
              <a:defRPr kumimoji="1" sz="1600">
                <a:solidFill>
                  <a:schemeClr val="tx1"/>
                </a:solidFill>
                <a:latin typeface="+mn-lt"/>
                <a:ea typeface="+mn-ea"/>
              </a:defRPr>
            </a:lvl4pPr>
            <a:lvl5pPr marL="2057400" indent="-228600" algn="l" rtl="0" fontAlgn="base">
              <a:spcBef>
                <a:spcPct val="20000"/>
              </a:spcBef>
              <a:spcAft>
                <a:spcPct val="0"/>
              </a:spcAft>
              <a:buChar char="»"/>
              <a:defRPr kumimoji="1" sz="14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a:lstStyle>
          <a:p>
            <a:pPr marL="0" indent="0">
              <a:buFontTx/>
              <a:buNone/>
            </a:pPr>
            <a:r>
              <a:rPr lang="ja-JP" altLang="en-US" sz="2000" smtClean="0"/>
              <a:t>以下のルールに従って交互に駒を取ってゲームを進める．</a:t>
            </a:r>
            <a:endParaRPr lang="en-US" altLang="ja-JP" sz="2000" smtClean="0"/>
          </a:p>
          <a:p>
            <a:r>
              <a:rPr lang="ja-JP" altLang="en-US" sz="2000" smtClean="0"/>
              <a:t>先手はマーカーの位置から</a:t>
            </a:r>
            <a:r>
              <a:rPr lang="ja-JP" altLang="en-US" sz="2000" b="1" smtClean="0"/>
              <a:t>横方向</a:t>
            </a:r>
            <a:r>
              <a:rPr lang="ja-JP" altLang="en-US" sz="2000" smtClean="0"/>
              <a:t>の好きな駒を取り，マーカーを置く．</a:t>
            </a:r>
            <a:endParaRPr lang="en-US" altLang="ja-JP" sz="2000" smtClean="0"/>
          </a:p>
          <a:p>
            <a:r>
              <a:rPr lang="ja-JP" altLang="en-US" sz="2000" smtClean="0"/>
              <a:t>後手はマーカーの位置から</a:t>
            </a:r>
            <a:r>
              <a:rPr lang="ja-JP" altLang="en-US" sz="2000" b="1" smtClean="0"/>
              <a:t>縦方向</a:t>
            </a:r>
            <a:r>
              <a:rPr lang="ja-JP" altLang="en-US" sz="2000" smtClean="0"/>
              <a:t>の好きな駒を取り，マーカーを置く．</a:t>
            </a:r>
            <a:endParaRPr lang="en-US" altLang="ja-JP" sz="2000" smtClean="0"/>
          </a:p>
          <a:p>
            <a:r>
              <a:rPr lang="ja-JP" altLang="en-US" sz="2000" smtClean="0"/>
              <a:t>上の操作を繰り返し，駒を全て取り終えるか，取れる駒がなくなった時点でゲーム終了．</a:t>
            </a:r>
            <a:endParaRPr lang="en-US" altLang="ja-JP" sz="2000" smtClean="0"/>
          </a:p>
          <a:p>
            <a:r>
              <a:rPr lang="ja-JP" altLang="en-US" sz="2000" smtClean="0"/>
              <a:t>取った駒に書かれた数を合計して，点数の多い方が勝利．</a:t>
            </a:r>
            <a:endParaRPr lang="en-US" altLang="ja-JP" sz="2000" dirty="0" smtClean="0"/>
          </a:p>
        </p:txBody>
      </p:sp>
      <p:sp>
        <p:nvSpPr>
          <p:cNvPr id="35" name="円/楕円 34"/>
          <p:cNvSpPr/>
          <p:nvPr/>
        </p:nvSpPr>
        <p:spPr>
          <a:xfrm>
            <a:off x="752400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smtClean="0"/>
              <a:t>2</a:t>
            </a:r>
            <a:endParaRPr kumimoji="1" lang="ja-JP" altLang="en-US" dirty="0"/>
          </a:p>
        </p:txBody>
      </p:sp>
    </p:spTree>
    <p:extLst>
      <p:ext uri="{BB962C8B-B14F-4D97-AF65-F5344CB8AC3E}">
        <p14:creationId xmlns:p14="http://schemas.microsoft.com/office/powerpoint/2010/main" val="15935136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302F0E9A-2A17-4630-8AF4-444C9C1F9F21}" type="datetime1">
              <a:rPr lang="ja-JP" altLang="en-US" smtClean="0"/>
              <a:t>2013/3/4</a:t>
            </a:fld>
            <a:endParaRPr lang="en-US" altLang="ja-JP"/>
          </a:p>
        </p:txBody>
      </p:sp>
      <p:sp>
        <p:nvSpPr>
          <p:cNvPr id="6" name="スライド番号プレースホルダー 5"/>
          <p:cNvSpPr>
            <a:spLocks noGrp="1"/>
          </p:cNvSpPr>
          <p:nvPr>
            <p:ph type="sldNum" sz="quarter" idx="12"/>
          </p:nvPr>
        </p:nvSpPr>
        <p:spPr/>
        <p:txBody>
          <a:bodyPr/>
          <a:lstStyle/>
          <a:p>
            <a:fld id="{1F9BED0D-5DB0-4522-A2D4-39F72C33AA9F}" type="slidenum">
              <a:rPr lang="en-US" altLang="ja-JP"/>
              <a:pPr/>
              <a:t>14</a:t>
            </a:fld>
            <a:endParaRPr lang="en-US" altLang="ja-JP"/>
          </a:p>
        </p:txBody>
      </p:sp>
      <p:sp>
        <p:nvSpPr>
          <p:cNvPr id="6146" name="Rectangle 2"/>
          <p:cNvSpPr>
            <a:spLocks noGrp="1" noChangeArrowheads="1"/>
          </p:cNvSpPr>
          <p:nvPr>
            <p:ph type="title"/>
          </p:nvPr>
        </p:nvSpPr>
        <p:spPr/>
        <p:txBody>
          <a:bodyPr/>
          <a:lstStyle/>
          <a:p>
            <a:r>
              <a:rPr lang="ja-JP" altLang="en-US" dirty="0" smtClean="0"/>
              <a:t>　</a:t>
            </a:r>
            <a:r>
              <a:rPr lang="en-US" altLang="ja-JP" dirty="0" err="1" smtClean="0"/>
              <a:t>mattix</a:t>
            </a:r>
            <a:r>
              <a:rPr lang="ja-JP" altLang="en-US" dirty="0" smtClean="0"/>
              <a:t>とは</a:t>
            </a:r>
            <a:endParaRPr lang="ja-JP" altLang="ja-JP" dirty="0"/>
          </a:p>
        </p:txBody>
      </p:sp>
      <p:sp>
        <p:nvSpPr>
          <p:cNvPr id="3" name="角丸四角形 2"/>
          <p:cNvSpPr/>
          <p:nvPr/>
        </p:nvSpPr>
        <p:spPr>
          <a:xfrm>
            <a:off x="251520" y="3889657"/>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4" name="角丸四角形 33"/>
          <p:cNvSpPr/>
          <p:nvPr/>
        </p:nvSpPr>
        <p:spPr>
          <a:xfrm>
            <a:off x="251520" y="5277725"/>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485723" y="3644668"/>
            <a:ext cx="646331" cy="369332"/>
          </a:xfrm>
          <a:prstGeom prst="rect">
            <a:avLst/>
          </a:prstGeom>
          <a:solidFill>
            <a:schemeClr val="lt1"/>
          </a:solidFill>
        </p:spPr>
        <p:txBody>
          <a:bodyPr wrap="none" rtlCol="0">
            <a:spAutoFit/>
          </a:bodyPr>
          <a:lstStyle/>
          <a:p>
            <a:r>
              <a:rPr lang="ja-JP" altLang="en-US" sz="1800" dirty="0"/>
              <a:t>先手</a:t>
            </a:r>
            <a:endParaRPr kumimoji="1" lang="ja-JP" altLang="en-US" sz="1800" dirty="0"/>
          </a:p>
        </p:txBody>
      </p:sp>
      <p:sp>
        <p:nvSpPr>
          <p:cNvPr id="36" name="テキスト ボックス 35"/>
          <p:cNvSpPr txBox="1"/>
          <p:nvPr/>
        </p:nvSpPr>
        <p:spPr>
          <a:xfrm>
            <a:off x="511991" y="4960325"/>
            <a:ext cx="646331" cy="369332"/>
          </a:xfrm>
          <a:prstGeom prst="rect">
            <a:avLst/>
          </a:prstGeom>
          <a:solidFill>
            <a:schemeClr val="lt1"/>
          </a:solidFill>
        </p:spPr>
        <p:txBody>
          <a:bodyPr wrap="none" rtlCol="0">
            <a:spAutoFit/>
          </a:bodyPr>
          <a:lstStyle/>
          <a:p>
            <a:r>
              <a:rPr lang="ja-JP" altLang="en-US" sz="1800" dirty="0"/>
              <a:t>後手</a:t>
            </a:r>
            <a:endParaRPr kumimoji="1" lang="ja-JP" altLang="en-US" sz="1800" dirty="0"/>
          </a:p>
        </p:txBody>
      </p:sp>
      <p:sp>
        <p:nvSpPr>
          <p:cNvPr id="37" name="正方形/長方形 36"/>
          <p:cNvSpPr/>
          <p:nvPr/>
        </p:nvSpPr>
        <p:spPr>
          <a:xfrm>
            <a:off x="6011920" y="3103103"/>
            <a:ext cx="2880000" cy="28800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817216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452080" y="3109334"/>
            <a:ext cx="720000" cy="2880000"/>
          </a:xfrm>
          <a:prstGeom prst="rect">
            <a:avLst/>
          </a:prstGeom>
          <a:solidFill>
            <a:srgbClr val="FFC000">
              <a:alpha val="30000"/>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673200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601192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6012674" y="526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6012674" y="454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6012674" y="382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6012160" y="310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6083848" y="390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a:solidFill>
                  <a:schemeClr val="tx1"/>
                </a:solidFill>
              </a:rPr>
              <a:t>-</a:t>
            </a:r>
            <a:r>
              <a:rPr kumimoji="1" lang="en-US" altLang="ja-JP" dirty="0" smtClean="0">
                <a:solidFill>
                  <a:schemeClr val="tx1"/>
                </a:solidFill>
              </a:rPr>
              <a:t>1</a:t>
            </a:r>
            <a:endParaRPr kumimoji="1" lang="ja-JP" altLang="en-US" dirty="0">
              <a:solidFill>
                <a:schemeClr val="tx1"/>
              </a:solidFill>
            </a:endParaRPr>
          </a:p>
        </p:txBody>
      </p:sp>
      <p:sp>
        <p:nvSpPr>
          <p:cNvPr id="47" name="円/楕円 46"/>
          <p:cNvSpPr/>
          <p:nvPr/>
        </p:nvSpPr>
        <p:spPr>
          <a:xfrm>
            <a:off x="118762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kumimoji="1" lang="en-US" altLang="ja-JP" dirty="0" smtClean="0"/>
              <a:t>1</a:t>
            </a:r>
            <a:endParaRPr kumimoji="1" lang="ja-JP" altLang="en-US" dirty="0"/>
          </a:p>
        </p:txBody>
      </p:sp>
      <p:sp>
        <p:nvSpPr>
          <p:cNvPr id="48" name="円/楕円 47"/>
          <p:cNvSpPr/>
          <p:nvPr/>
        </p:nvSpPr>
        <p:spPr>
          <a:xfrm>
            <a:off x="6083848" y="462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49" name="円/楕円 48"/>
          <p:cNvSpPr/>
          <p:nvPr/>
        </p:nvSpPr>
        <p:spPr>
          <a:xfrm>
            <a:off x="7524008" y="390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0" name="円/楕円 49"/>
          <p:cNvSpPr/>
          <p:nvPr/>
        </p:nvSpPr>
        <p:spPr>
          <a:xfrm>
            <a:off x="46754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51" name="円/楕円 50"/>
          <p:cNvSpPr/>
          <p:nvPr/>
        </p:nvSpPr>
        <p:spPr>
          <a:xfrm>
            <a:off x="608384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2" name="円/楕円 51"/>
          <p:cNvSpPr/>
          <p:nvPr/>
        </p:nvSpPr>
        <p:spPr>
          <a:xfrm>
            <a:off x="190770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53" name="円/楕円 52"/>
          <p:cNvSpPr/>
          <p:nvPr/>
        </p:nvSpPr>
        <p:spPr>
          <a:xfrm>
            <a:off x="680392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4" name="円/楕円 53"/>
          <p:cNvSpPr/>
          <p:nvPr/>
        </p:nvSpPr>
        <p:spPr>
          <a:xfrm>
            <a:off x="6083848" y="3181923"/>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5" name="円/楕円 54"/>
          <p:cNvSpPr/>
          <p:nvPr/>
        </p:nvSpPr>
        <p:spPr>
          <a:xfrm>
            <a:off x="6803928" y="462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6" name="円/楕円 55"/>
          <p:cNvSpPr/>
          <p:nvPr/>
        </p:nvSpPr>
        <p:spPr>
          <a:xfrm>
            <a:off x="8244088" y="318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8" name="円/楕円 57"/>
          <p:cNvSpPr/>
          <p:nvPr/>
        </p:nvSpPr>
        <p:spPr>
          <a:xfrm>
            <a:off x="46754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smtClean="0"/>
              <a:t>2</a:t>
            </a:r>
            <a:endParaRPr kumimoji="1" lang="ja-JP" altLang="en-US" dirty="0"/>
          </a:p>
        </p:txBody>
      </p:sp>
      <p:sp>
        <p:nvSpPr>
          <p:cNvPr id="59" name="円/楕円 58"/>
          <p:cNvSpPr/>
          <p:nvPr/>
        </p:nvSpPr>
        <p:spPr>
          <a:xfrm>
            <a:off x="118762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60" name="円/楕円 59"/>
          <p:cNvSpPr/>
          <p:nvPr/>
        </p:nvSpPr>
        <p:spPr>
          <a:xfrm>
            <a:off x="824408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1</a:t>
            </a:r>
            <a:endParaRPr kumimoji="1" lang="ja-JP" altLang="en-US" dirty="0"/>
          </a:p>
        </p:txBody>
      </p:sp>
      <p:sp>
        <p:nvSpPr>
          <p:cNvPr id="61" name="星 4 60"/>
          <p:cNvSpPr/>
          <p:nvPr/>
        </p:nvSpPr>
        <p:spPr>
          <a:xfrm>
            <a:off x="7581699" y="3239614"/>
            <a:ext cx="460762" cy="460762"/>
          </a:xfrm>
          <a:prstGeom prst="star4">
            <a:avLst>
              <a:gd name="adj" fmla="val 24039"/>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62" name="Rectangle 3"/>
          <p:cNvSpPr txBox="1">
            <a:spLocks noChangeArrowheads="1"/>
          </p:cNvSpPr>
          <p:nvPr/>
        </p:nvSpPr>
        <p:spPr bwMode="auto">
          <a:xfrm>
            <a:off x="486839" y="836712"/>
            <a:ext cx="8208912" cy="254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400">
                <a:solidFill>
                  <a:schemeClr val="tx1"/>
                </a:solidFill>
                <a:latin typeface="+mn-lt"/>
                <a:ea typeface="+mn-ea"/>
                <a:cs typeface="+mn-cs"/>
              </a:defRPr>
            </a:lvl1pPr>
            <a:lvl2pPr marL="742950" indent="-285750" algn="l" rtl="0" fontAlgn="base">
              <a:spcBef>
                <a:spcPct val="20000"/>
              </a:spcBef>
              <a:spcAft>
                <a:spcPct val="0"/>
              </a:spcAft>
              <a:buChar char="–"/>
              <a:defRPr kumimoji="1" sz="2000">
                <a:solidFill>
                  <a:schemeClr val="tx1"/>
                </a:solidFill>
                <a:latin typeface="+mn-lt"/>
                <a:ea typeface="+mn-ea"/>
              </a:defRPr>
            </a:lvl2pPr>
            <a:lvl3pPr marL="1143000" indent="-228600" algn="l" rtl="0" fontAlgn="base">
              <a:spcBef>
                <a:spcPct val="20000"/>
              </a:spcBef>
              <a:spcAft>
                <a:spcPct val="0"/>
              </a:spcAft>
              <a:buChar char="•"/>
              <a:defRPr kumimoji="1" sz="1800">
                <a:solidFill>
                  <a:schemeClr val="tx1"/>
                </a:solidFill>
                <a:latin typeface="+mn-lt"/>
                <a:ea typeface="+mn-ea"/>
              </a:defRPr>
            </a:lvl3pPr>
            <a:lvl4pPr marL="1600200" indent="-228600" algn="l" rtl="0" fontAlgn="base">
              <a:spcBef>
                <a:spcPct val="20000"/>
              </a:spcBef>
              <a:spcAft>
                <a:spcPct val="0"/>
              </a:spcAft>
              <a:buChar char="–"/>
              <a:defRPr kumimoji="1" sz="1600">
                <a:solidFill>
                  <a:schemeClr val="tx1"/>
                </a:solidFill>
                <a:latin typeface="+mn-lt"/>
                <a:ea typeface="+mn-ea"/>
              </a:defRPr>
            </a:lvl4pPr>
            <a:lvl5pPr marL="2057400" indent="-228600" algn="l" rtl="0" fontAlgn="base">
              <a:spcBef>
                <a:spcPct val="20000"/>
              </a:spcBef>
              <a:spcAft>
                <a:spcPct val="0"/>
              </a:spcAft>
              <a:buChar char="»"/>
              <a:defRPr kumimoji="1" sz="14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a:lstStyle>
          <a:p>
            <a:pPr marL="0" indent="0">
              <a:buFontTx/>
              <a:buNone/>
            </a:pPr>
            <a:r>
              <a:rPr lang="ja-JP" altLang="en-US" sz="2000" smtClean="0"/>
              <a:t>以下のルールに従って交互に駒を取ってゲームを進める．</a:t>
            </a:r>
            <a:endParaRPr lang="en-US" altLang="ja-JP" sz="2000" smtClean="0"/>
          </a:p>
          <a:p>
            <a:r>
              <a:rPr lang="ja-JP" altLang="en-US" sz="2000" smtClean="0"/>
              <a:t>先手はマーカーの位置から</a:t>
            </a:r>
            <a:r>
              <a:rPr lang="ja-JP" altLang="en-US" sz="2000" b="1" smtClean="0"/>
              <a:t>横方向</a:t>
            </a:r>
            <a:r>
              <a:rPr lang="ja-JP" altLang="en-US" sz="2000" smtClean="0"/>
              <a:t>の好きな駒を取り，マーカーを置く．</a:t>
            </a:r>
            <a:endParaRPr lang="en-US" altLang="ja-JP" sz="2000" smtClean="0"/>
          </a:p>
          <a:p>
            <a:r>
              <a:rPr lang="ja-JP" altLang="en-US" sz="2000" smtClean="0"/>
              <a:t>後手はマーカーの位置から</a:t>
            </a:r>
            <a:r>
              <a:rPr lang="ja-JP" altLang="en-US" sz="2000" b="1" smtClean="0"/>
              <a:t>縦方向</a:t>
            </a:r>
            <a:r>
              <a:rPr lang="ja-JP" altLang="en-US" sz="2000" smtClean="0"/>
              <a:t>の好きな駒を取り，マーカーを置く．</a:t>
            </a:r>
            <a:endParaRPr lang="en-US" altLang="ja-JP" sz="2000" smtClean="0"/>
          </a:p>
          <a:p>
            <a:r>
              <a:rPr lang="ja-JP" altLang="en-US" sz="2000" smtClean="0"/>
              <a:t>上の操作を繰り返し，駒を全て取り終えるか，取れる駒がなくなった時点でゲーム終了．</a:t>
            </a:r>
            <a:endParaRPr lang="en-US" altLang="ja-JP" sz="2000" smtClean="0"/>
          </a:p>
          <a:p>
            <a:r>
              <a:rPr lang="ja-JP" altLang="en-US" sz="2000" smtClean="0"/>
              <a:t>取った駒に書かれた数を合計して，点数の多い方が勝利．</a:t>
            </a:r>
            <a:endParaRPr lang="en-US" altLang="ja-JP" sz="2000" dirty="0" smtClean="0"/>
          </a:p>
        </p:txBody>
      </p:sp>
      <p:sp>
        <p:nvSpPr>
          <p:cNvPr id="35" name="円/楕円 34"/>
          <p:cNvSpPr/>
          <p:nvPr/>
        </p:nvSpPr>
        <p:spPr>
          <a:xfrm>
            <a:off x="752400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smtClean="0"/>
              <a:t>2</a:t>
            </a:r>
            <a:endParaRPr kumimoji="1" lang="ja-JP" altLang="en-US" dirty="0"/>
          </a:p>
        </p:txBody>
      </p:sp>
    </p:spTree>
    <p:extLst>
      <p:ext uri="{BB962C8B-B14F-4D97-AF65-F5344CB8AC3E}">
        <p14:creationId xmlns:p14="http://schemas.microsoft.com/office/powerpoint/2010/main" val="13438832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54162834-1FF3-4A54-9939-EBAE530708F3}" type="datetime1">
              <a:rPr lang="ja-JP" altLang="en-US" smtClean="0"/>
              <a:t>2013/3/4</a:t>
            </a:fld>
            <a:endParaRPr lang="en-US" altLang="ja-JP"/>
          </a:p>
        </p:txBody>
      </p:sp>
      <p:sp>
        <p:nvSpPr>
          <p:cNvPr id="6" name="スライド番号プレースホルダー 5"/>
          <p:cNvSpPr>
            <a:spLocks noGrp="1"/>
          </p:cNvSpPr>
          <p:nvPr>
            <p:ph type="sldNum" sz="quarter" idx="12"/>
          </p:nvPr>
        </p:nvSpPr>
        <p:spPr/>
        <p:txBody>
          <a:bodyPr/>
          <a:lstStyle/>
          <a:p>
            <a:fld id="{1F9BED0D-5DB0-4522-A2D4-39F72C33AA9F}" type="slidenum">
              <a:rPr lang="en-US" altLang="ja-JP"/>
              <a:pPr/>
              <a:t>15</a:t>
            </a:fld>
            <a:endParaRPr lang="en-US" altLang="ja-JP"/>
          </a:p>
        </p:txBody>
      </p:sp>
      <p:sp>
        <p:nvSpPr>
          <p:cNvPr id="6146" name="Rectangle 2"/>
          <p:cNvSpPr>
            <a:spLocks noGrp="1" noChangeArrowheads="1"/>
          </p:cNvSpPr>
          <p:nvPr>
            <p:ph type="title"/>
          </p:nvPr>
        </p:nvSpPr>
        <p:spPr/>
        <p:txBody>
          <a:bodyPr/>
          <a:lstStyle/>
          <a:p>
            <a:r>
              <a:rPr lang="ja-JP" altLang="en-US" dirty="0" smtClean="0"/>
              <a:t>　</a:t>
            </a:r>
            <a:r>
              <a:rPr lang="en-US" altLang="ja-JP" dirty="0" err="1" smtClean="0"/>
              <a:t>mattix</a:t>
            </a:r>
            <a:r>
              <a:rPr lang="ja-JP" altLang="en-US" dirty="0" smtClean="0"/>
              <a:t>とは</a:t>
            </a:r>
            <a:endParaRPr lang="ja-JP" altLang="ja-JP" dirty="0"/>
          </a:p>
        </p:txBody>
      </p:sp>
      <p:sp>
        <p:nvSpPr>
          <p:cNvPr id="3" name="角丸四角形 2"/>
          <p:cNvSpPr/>
          <p:nvPr/>
        </p:nvSpPr>
        <p:spPr>
          <a:xfrm>
            <a:off x="251520" y="3889657"/>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4" name="角丸四角形 33"/>
          <p:cNvSpPr/>
          <p:nvPr/>
        </p:nvSpPr>
        <p:spPr>
          <a:xfrm>
            <a:off x="251520" y="5277725"/>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485723" y="3644668"/>
            <a:ext cx="646331" cy="369332"/>
          </a:xfrm>
          <a:prstGeom prst="rect">
            <a:avLst/>
          </a:prstGeom>
          <a:solidFill>
            <a:schemeClr val="lt1"/>
          </a:solidFill>
        </p:spPr>
        <p:txBody>
          <a:bodyPr wrap="none" rtlCol="0">
            <a:spAutoFit/>
          </a:bodyPr>
          <a:lstStyle/>
          <a:p>
            <a:r>
              <a:rPr lang="ja-JP" altLang="en-US" sz="1800" dirty="0"/>
              <a:t>先手</a:t>
            </a:r>
            <a:endParaRPr kumimoji="1" lang="ja-JP" altLang="en-US" sz="1800" dirty="0"/>
          </a:p>
        </p:txBody>
      </p:sp>
      <p:sp>
        <p:nvSpPr>
          <p:cNvPr id="36" name="テキスト ボックス 35"/>
          <p:cNvSpPr txBox="1"/>
          <p:nvPr/>
        </p:nvSpPr>
        <p:spPr>
          <a:xfrm>
            <a:off x="511991" y="4960325"/>
            <a:ext cx="646331" cy="369332"/>
          </a:xfrm>
          <a:prstGeom prst="rect">
            <a:avLst/>
          </a:prstGeom>
          <a:solidFill>
            <a:schemeClr val="lt1"/>
          </a:solidFill>
        </p:spPr>
        <p:txBody>
          <a:bodyPr wrap="none" rtlCol="0">
            <a:spAutoFit/>
          </a:bodyPr>
          <a:lstStyle/>
          <a:p>
            <a:r>
              <a:rPr lang="ja-JP" altLang="en-US" sz="1800" dirty="0"/>
              <a:t>後手</a:t>
            </a:r>
            <a:endParaRPr kumimoji="1" lang="ja-JP" altLang="en-US" sz="1800" dirty="0"/>
          </a:p>
        </p:txBody>
      </p:sp>
      <p:sp>
        <p:nvSpPr>
          <p:cNvPr id="37" name="正方形/長方形 36"/>
          <p:cNvSpPr/>
          <p:nvPr/>
        </p:nvSpPr>
        <p:spPr>
          <a:xfrm>
            <a:off x="6011920" y="3103103"/>
            <a:ext cx="2880000" cy="28800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817216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45208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673200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601192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6012674" y="526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6012674" y="454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6012674" y="3829334"/>
            <a:ext cx="2880000" cy="720000"/>
          </a:xfrm>
          <a:prstGeom prst="rect">
            <a:avLst/>
          </a:prstGeom>
          <a:solidFill>
            <a:srgbClr val="FFC000">
              <a:alpha val="30000"/>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6012160" y="310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6083848" y="390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a:solidFill>
                  <a:schemeClr val="tx1"/>
                </a:solidFill>
              </a:rPr>
              <a:t>-</a:t>
            </a:r>
            <a:r>
              <a:rPr kumimoji="1" lang="en-US" altLang="ja-JP" dirty="0" smtClean="0">
                <a:solidFill>
                  <a:schemeClr val="tx1"/>
                </a:solidFill>
              </a:rPr>
              <a:t>1</a:t>
            </a:r>
            <a:endParaRPr kumimoji="1" lang="ja-JP" altLang="en-US" dirty="0">
              <a:solidFill>
                <a:schemeClr val="tx1"/>
              </a:solidFill>
            </a:endParaRPr>
          </a:p>
        </p:txBody>
      </p:sp>
      <p:sp>
        <p:nvSpPr>
          <p:cNvPr id="47" name="円/楕円 46"/>
          <p:cNvSpPr/>
          <p:nvPr/>
        </p:nvSpPr>
        <p:spPr>
          <a:xfrm>
            <a:off x="118762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kumimoji="1" lang="en-US" altLang="ja-JP" dirty="0" smtClean="0"/>
              <a:t>1</a:t>
            </a:r>
            <a:endParaRPr kumimoji="1" lang="ja-JP" altLang="en-US" dirty="0"/>
          </a:p>
        </p:txBody>
      </p:sp>
      <p:sp>
        <p:nvSpPr>
          <p:cNvPr id="48" name="円/楕円 47"/>
          <p:cNvSpPr/>
          <p:nvPr/>
        </p:nvSpPr>
        <p:spPr>
          <a:xfrm>
            <a:off x="6083848" y="462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49" name="円/楕円 48"/>
          <p:cNvSpPr/>
          <p:nvPr/>
        </p:nvSpPr>
        <p:spPr>
          <a:xfrm>
            <a:off x="190770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0" name="円/楕円 49"/>
          <p:cNvSpPr/>
          <p:nvPr/>
        </p:nvSpPr>
        <p:spPr>
          <a:xfrm>
            <a:off x="46754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51" name="円/楕円 50"/>
          <p:cNvSpPr/>
          <p:nvPr/>
        </p:nvSpPr>
        <p:spPr>
          <a:xfrm>
            <a:off x="608384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2" name="円/楕円 51"/>
          <p:cNvSpPr/>
          <p:nvPr/>
        </p:nvSpPr>
        <p:spPr>
          <a:xfrm>
            <a:off x="190770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53" name="円/楕円 52"/>
          <p:cNvSpPr/>
          <p:nvPr/>
        </p:nvSpPr>
        <p:spPr>
          <a:xfrm>
            <a:off x="680392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4" name="円/楕円 53"/>
          <p:cNvSpPr/>
          <p:nvPr/>
        </p:nvSpPr>
        <p:spPr>
          <a:xfrm>
            <a:off x="6083848" y="3181923"/>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5" name="円/楕円 54"/>
          <p:cNvSpPr/>
          <p:nvPr/>
        </p:nvSpPr>
        <p:spPr>
          <a:xfrm>
            <a:off x="6803928" y="462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6" name="円/楕円 55"/>
          <p:cNvSpPr/>
          <p:nvPr/>
        </p:nvSpPr>
        <p:spPr>
          <a:xfrm>
            <a:off x="8244088" y="318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8" name="円/楕円 57"/>
          <p:cNvSpPr/>
          <p:nvPr/>
        </p:nvSpPr>
        <p:spPr>
          <a:xfrm>
            <a:off x="46754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smtClean="0"/>
              <a:t>2</a:t>
            </a:r>
            <a:endParaRPr kumimoji="1" lang="ja-JP" altLang="en-US" dirty="0"/>
          </a:p>
        </p:txBody>
      </p:sp>
      <p:sp>
        <p:nvSpPr>
          <p:cNvPr id="59" name="円/楕円 58"/>
          <p:cNvSpPr/>
          <p:nvPr/>
        </p:nvSpPr>
        <p:spPr>
          <a:xfrm>
            <a:off x="118762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60" name="円/楕円 59"/>
          <p:cNvSpPr/>
          <p:nvPr/>
        </p:nvSpPr>
        <p:spPr>
          <a:xfrm>
            <a:off x="824408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1</a:t>
            </a:r>
            <a:endParaRPr kumimoji="1" lang="ja-JP" altLang="en-US" dirty="0"/>
          </a:p>
        </p:txBody>
      </p:sp>
      <p:sp>
        <p:nvSpPr>
          <p:cNvPr id="61" name="星 4 60"/>
          <p:cNvSpPr/>
          <p:nvPr/>
        </p:nvSpPr>
        <p:spPr>
          <a:xfrm>
            <a:off x="7581699" y="3958953"/>
            <a:ext cx="460762" cy="460762"/>
          </a:xfrm>
          <a:prstGeom prst="star4">
            <a:avLst>
              <a:gd name="adj" fmla="val 24039"/>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62" name="Rectangle 3"/>
          <p:cNvSpPr txBox="1">
            <a:spLocks noChangeArrowheads="1"/>
          </p:cNvSpPr>
          <p:nvPr/>
        </p:nvSpPr>
        <p:spPr bwMode="auto">
          <a:xfrm>
            <a:off x="486839" y="836712"/>
            <a:ext cx="8208912" cy="254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400">
                <a:solidFill>
                  <a:schemeClr val="tx1"/>
                </a:solidFill>
                <a:latin typeface="+mn-lt"/>
                <a:ea typeface="+mn-ea"/>
                <a:cs typeface="+mn-cs"/>
              </a:defRPr>
            </a:lvl1pPr>
            <a:lvl2pPr marL="742950" indent="-285750" algn="l" rtl="0" fontAlgn="base">
              <a:spcBef>
                <a:spcPct val="20000"/>
              </a:spcBef>
              <a:spcAft>
                <a:spcPct val="0"/>
              </a:spcAft>
              <a:buChar char="–"/>
              <a:defRPr kumimoji="1" sz="2000">
                <a:solidFill>
                  <a:schemeClr val="tx1"/>
                </a:solidFill>
                <a:latin typeface="+mn-lt"/>
                <a:ea typeface="+mn-ea"/>
              </a:defRPr>
            </a:lvl2pPr>
            <a:lvl3pPr marL="1143000" indent="-228600" algn="l" rtl="0" fontAlgn="base">
              <a:spcBef>
                <a:spcPct val="20000"/>
              </a:spcBef>
              <a:spcAft>
                <a:spcPct val="0"/>
              </a:spcAft>
              <a:buChar char="•"/>
              <a:defRPr kumimoji="1" sz="1800">
                <a:solidFill>
                  <a:schemeClr val="tx1"/>
                </a:solidFill>
                <a:latin typeface="+mn-lt"/>
                <a:ea typeface="+mn-ea"/>
              </a:defRPr>
            </a:lvl3pPr>
            <a:lvl4pPr marL="1600200" indent="-228600" algn="l" rtl="0" fontAlgn="base">
              <a:spcBef>
                <a:spcPct val="20000"/>
              </a:spcBef>
              <a:spcAft>
                <a:spcPct val="0"/>
              </a:spcAft>
              <a:buChar char="–"/>
              <a:defRPr kumimoji="1" sz="1600">
                <a:solidFill>
                  <a:schemeClr val="tx1"/>
                </a:solidFill>
                <a:latin typeface="+mn-lt"/>
                <a:ea typeface="+mn-ea"/>
              </a:defRPr>
            </a:lvl4pPr>
            <a:lvl5pPr marL="2057400" indent="-228600" algn="l" rtl="0" fontAlgn="base">
              <a:spcBef>
                <a:spcPct val="20000"/>
              </a:spcBef>
              <a:spcAft>
                <a:spcPct val="0"/>
              </a:spcAft>
              <a:buChar char="»"/>
              <a:defRPr kumimoji="1" sz="14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a:lstStyle>
          <a:p>
            <a:pPr marL="0" indent="0">
              <a:buFontTx/>
              <a:buNone/>
            </a:pPr>
            <a:r>
              <a:rPr lang="ja-JP" altLang="en-US" sz="2000" smtClean="0"/>
              <a:t>以下のルールに従って交互に駒を取ってゲームを進める．</a:t>
            </a:r>
            <a:endParaRPr lang="en-US" altLang="ja-JP" sz="2000" smtClean="0"/>
          </a:p>
          <a:p>
            <a:r>
              <a:rPr lang="ja-JP" altLang="en-US" sz="2000" smtClean="0"/>
              <a:t>先手はマーカーの位置から</a:t>
            </a:r>
            <a:r>
              <a:rPr lang="ja-JP" altLang="en-US" sz="2000" b="1" smtClean="0"/>
              <a:t>横方向</a:t>
            </a:r>
            <a:r>
              <a:rPr lang="ja-JP" altLang="en-US" sz="2000" smtClean="0"/>
              <a:t>の好きな駒を取り，マーカーを置く．</a:t>
            </a:r>
            <a:endParaRPr lang="en-US" altLang="ja-JP" sz="2000" smtClean="0"/>
          </a:p>
          <a:p>
            <a:r>
              <a:rPr lang="ja-JP" altLang="en-US" sz="2000" smtClean="0"/>
              <a:t>後手はマーカーの位置から</a:t>
            </a:r>
            <a:r>
              <a:rPr lang="ja-JP" altLang="en-US" sz="2000" b="1" smtClean="0"/>
              <a:t>縦方向</a:t>
            </a:r>
            <a:r>
              <a:rPr lang="ja-JP" altLang="en-US" sz="2000" smtClean="0"/>
              <a:t>の好きな駒を取り，マーカーを置く．</a:t>
            </a:r>
            <a:endParaRPr lang="en-US" altLang="ja-JP" sz="2000" smtClean="0"/>
          </a:p>
          <a:p>
            <a:r>
              <a:rPr lang="ja-JP" altLang="en-US" sz="2000" smtClean="0"/>
              <a:t>上の操作を繰り返し，駒を全て取り終えるか，取れる駒がなくなった時点でゲーム終了．</a:t>
            </a:r>
            <a:endParaRPr lang="en-US" altLang="ja-JP" sz="2000" smtClean="0"/>
          </a:p>
          <a:p>
            <a:r>
              <a:rPr lang="ja-JP" altLang="en-US" sz="2000" smtClean="0"/>
              <a:t>取った駒に書かれた数を合計して，点数の多い方が勝利．</a:t>
            </a:r>
            <a:endParaRPr lang="en-US" altLang="ja-JP" sz="2000" dirty="0" smtClean="0"/>
          </a:p>
        </p:txBody>
      </p:sp>
      <p:sp>
        <p:nvSpPr>
          <p:cNvPr id="35" name="円/楕円 34"/>
          <p:cNvSpPr/>
          <p:nvPr/>
        </p:nvSpPr>
        <p:spPr>
          <a:xfrm>
            <a:off x="752400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smtClean="0"/>
              <a:t>2</a:t>
            </a:r>
            <a:endParaRPr kumimoji="1" lang="ja-JP" altLang="en-US" dirty="0"/>
          </a:p>
        </p:txBody>
      </p:sp>
    </p:spTree>
    <p:extLst>
      <p:ext uri="{BB962C8B-B14F-4D97-AF65-F5344CB8AC3E}">
        <p14:creationId xmlns:p14="http://schemas.microsoft.com/office/powerpoint/2010/main" val="25194701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6F0E19B1-D222-4954-AE8B-478F8994BB04}" type="datetime1">
              <a:rPr lang="ja-JP" altLang="en-US" smtClean="0"/>
              <a:t>2013/3/4</a:t>
            </a:fld>
            <a:endParaRPr lang="en-US" altLang="ja-JP"/>
          </a:p>
        </p:txBody>
      </p:sp>
      <p:sp>
        <p:nvSpPr>
          <p:cNvPr id="6" name="スライド番号プレースホルダー 5"/>
          <p:cNvSpPr>
            <a:spLocks noGrp="1"/>
          </p:cNvSpPr>
          <p:nvPr>
            <p:ph type="sldNum" sz="quarter" idx="12"/>
          </p:nvPr>
        </p:nvSpPr>
        <p:spPr/>
        <p:txBody>
          <a:bodyPr/>
          <a:lstStyle/>
          <a:p>
            <a:fld id="{1F9BED0D-5DB0-4522-A2D4-39F72C33AA9F}" type="slidenum">
              <a:rPr lang="en-US" altLang="ja-JP"/>
              <a:pPr/>
              <a:t>16</a:t>
            </a:fld>
            <a:endParaRPr lang="en-US" altLang="ja-JP"/>
          </a:p>
        </p:txBody>
      </p:sp>
      <p:sp>
        <p:nvSpPr>
          <p:cNvPr id="6146" name="Rectangle 2"/>
          <p:cNvSpPr>
            <a:spLocks noGrp="1" noChangeArrowheads="1"/>
          </p:cNvSpPr>
          <p:nvPr>
            <p:ph type="title"/>
          </p:nvPr>
        </p:nvSpPr>
        <p:spPr/>
        <p:txBody>
          <a:bodyPr/>
          <a:lstStyle/>
          <a:p>
            <a:r>
              <a:rPr lang="ja-JP" altLang="en-US" dirty="0" smtClean="0"/>
              <a:t>　</a:t>
            </a:r>
            <a:r>
              <a:rPr lang="en-US" altLang="ja-JP" dirty="0" err="1" smtClean="0"/>
              <a:t>mattix</a:t>
            </a:r>
            <a:r>
              <a:rPr lang="ja-JP" altLang="en-US" dirty="0" smtClean="0"/>
              <a:t>とは</a:t>
            </a:r>
            <a:endParaRPr lang="ja-JP" altLang="ja-JP" dirty="0"/>
          </a:p>
        </p:txBody>
      </p:sp>
      <p:sp>
        <p:nvSpPr>
          <p:cNvPr id="3" name="角丸四角形 2"/>
          <p:cNvSpPr/>
          <p:nvPr/>
        </p:nvSpPr>
        <p:spPr>
          <a:xfrm>
            <a:off x="251520" y="3889657"/>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4" name="角丸四角形 33"/>
          <p:cNvSpPr/>
          <p:nvPr/>
        </p:nvSpPr>
        <p:spPr>
          <a:xfrm>
            <a:off x="251520" y="5277725"/>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485723" y="3644668"/>
            <a:ext cx="646331" cy="369332"/>
          </a:xfrm>
          <a:prstGeom prst="rect">
            <a:avLst/>
          </a:prstGeom>
          <a:solidFill>
            <a:schemeClr val="lt1"/>
          </a:solidFill>
        </p:spPr>
        <p:txBody>
          <a:bodyPr wrap="none" rtlCol="0">
            <a:spAutoFit/>
          </a:bodyPr>
          <a:lstStyle/>
          <a:p>
            <a:r>
              <a:rPr lang="ja-JP" altLang="en-US" sz="1800" dirty="0"/>
              <a:t>先手</a:t>
            </a:r>
            <a:endParaRPr kumimoji="1" lang="ja-JP" altLang="en-US" sz="1800" dirty="0"/>
          </a:p>
        </p:txBody>
      </p:sp>
      <p:sp>
        <p:nvSpPr>
          <p:cNvPr id="36" name="テキスト ボックス 35"/>
          <p:cNvSpPr txBox="1"/>
          <p:nvPr/>
        </p:nvSpPr>
        <p:spPr>
          <a:xfrm>
            <a:off x="511991" y="4960325"/>
            <a:ext cx="646331" cy="369332"/>
          </a:xfrm>
          <a:prstGeom prst="rect">
            <a:avLst/>
          </a:prstGeom>
          <a:solidFill>
            <a:schemeClr val="lt1"/>
          </a:solidFill>
        </p:spPr>
        <p:txBody>
          <a:bodyPr wrap="none" rtlCol="0">
            <a:spAutoFit/>
          </a:bodyPr>
          <a:lstStyle/>
          <a:p>
            <a:r>
              <a:rPr lang="ja-JP" altLang="en-US" sz="1800" dirty="0"/>
              <a:t>後手</a:t>
            </a:r>
            <a:endParaRPr kumimoji="1" lang="ja-JP" altLang="en-US" sz="1800" dirty="0"/>
          </a:p>
        </p:txBody>
      </p:sp>
      <p:sp>
        <p:nvSpPr>
          <p:cNvPr id="37" name="正方形/長方形 36"/>
          <p:cNvSpPr/>
          <p:nvPr/>
        </p:nvSpPr>
        <p:spPr>
          <a:xfrm>
            <a:off x="6011920" y="3103103"/>
            <a:ext cx="2880000" cy="28800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817216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45208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673200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6011920" y="3109334"/>
            <a:ext cx="720000" cy="2880000"/>
          </a:xfrm>
          <a:prstGeom prst="rect">
            <a:avLst/>
          </a:prstGeom>
          <a:solidFill>
            <a:srgbClr val="FFC000">
              <a:alpha val="30000"/>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6012674" y="526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6012674" y="454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6012674" y="382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6012160" y="310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262778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a:solidFill>
                  <a:schemeClr val="tx1"/>
                </a:solidFill>
              </a:rPr>
              <a:t>-</a:t>
            </a:r>
            <a:r>
              <a:rPr kumimoji="1" lang="en-US" altLang="ja-JP" dirty="0" smtClean="0">
                <a:solidFill>
                  <a:schemeClr val="tx1"/>
                </a:solidFill>
              </a:rPr>
              <a:t>1</a:t>
            </a:r>
            <a:endParaRPr kumimoji="1" lang="ja-JP" altLang="en-US" dirty="0">
              <a:solidFill>
                <a:schemeClr val="tx1"/>
              </a:solidFill>
            </a:endParaRPr>
          </a:p>
        </p:txBody>
      </p:sp>
      <p:sp>
        <p:nvSpPr>
          <p:cNvPr id="47" name="円/楕円 46"/>
          <p:cNvSpPr/>
          <p:nvPr/>
        </p:nvSpPr>
        <p:spPr>
          <a:xfrm>
            <a:off x="118762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kumimoji="1" lang="en-US" altLang="ja-JP" dirty="0" smtClean="0"/>
              <a:t>1</a:t>
            </a:r>
            <a:endParaRPr kumimoji="1" lang="ja-JP" altLang="en-US" dirty="0"/>
          </a:p>
        </p:txBody>
      </p:sp>
      <p:sp>
        <p:nvSpPr>
          <p:cNvPr id="48" name="円/楕円 47"/>
          <p:cNvSpPr/>
          <p:nvPr/>
        </p:nvSpPr>
        <p:spPr>
          <a:xfrm>
            <a:off x="6083848" y="462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49" name="円/楕円 48"/>
          <p:cNvSpPr/>
          <p:nvPr/>
        </p:nvSpPr>
        <p:spPr>
          <a:xfrm>
            <a:off x="190770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0" name="円/楕円 49"/>
          <p:cNvSpPr/>
          <p:nvPr/>
        </p:nvSpPr>
        <p:spPr>
          <a:xfrm>
            <a:off x="46754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51" name="円/楕円 50"/>
          <p:cNvSpPr/>
          <p:nvPr/>
        </p:nvSpPr>
        <p:spPr>
          <a:xfrm>
            <a:off x="608384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2" name="円/楕円 51"/>
          <p:cNvSpPr/>
          <p:nvPr/>
        </p:nvSpPr>
        <p:spPr>
          <a:xfrm>
            <a:off x="190770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53" name="円/楕円 52"/>
          <p:cNvSpPr/>
          <p:nvPr/>
        </p:nvSpPr>
        <p:spPr>
          <a:xfrm>
            <a:off x="680392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4" name="円/楕円 53"/>
          <p:cNvSpPr/>
          <p:nvPr/>
        </p:nvSpPr>
        <p:spPr>
          <a:xfrm>
            <a:off x="6083848" y="3181923"/>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5" name="円/楕円 54"/>
          <p:cNvSpPr/>
          <p:nvPr/>
        </p:nvSpPr>
        <p:spPr>
          <a:xfrm>
            <a:off x="6803928" y="462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6" name="円/楕円 55"/>
          <p:cNvSpPr/>
          <p:nvPr/>
        </p:nvSpPr>
        <p:spPr>
          <a:xfrm>
            <a:off x="8244088" y="318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8" name="円/楕円 57"/>
          <p:cNvSpPr/>
          <p:nvPr/>
        </p:nvSpPr>
        <p:spPr>
          <a:xfrm>
            <a:off x="46754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smtClean="0"/>
              <a:t>2</a:t>
            </a:r>
            <a:endParaRPr kumimoji="1" lang="ja-JP" altLang="en-US" dirty="0"/>
          </a:p>
        </p:txBody>
      </p:sp>
      <p:sp>
        <p:nvSpPr>
          <p:cNvPr id="59" name="円/楕円 58"/>
          <p:cNvSpPr/>
          <p:nvPr/>
        </p:nvSpPr>
        <p:spPr>
          <a:xfrm>
            <a:off x="118762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60" name="円/楕円 59"/>
          <p:cNvSpPr/>
          <p:nvPr/>
        </p:nvSpPr>
        <p:spPr>
          <a:xfrm>
            <a:off x="824408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1</a:t>
            </a:r>
            <a:endParaRPr kumimoji="1" lang="ja-JP" altLang="en-US" dirty="0"/>
          </a:p>
        </p:txBody>
      </p:sp>
      <p:sp>
        <p:nvSpPr>
          <p:cNvPr id="61" name="星 4 60"/>
          <p:cNvSpPr/>
          <p:nvPr/>
        </p:nvSpPr>
        <p:spPr>
          <a:xfrm>
            <a:off x="6141539" y="3958953"/>
            <a:ext cx="460762" cy="460762"/>
          </a:xfrm>
          <a:prstGeom prst="star4">
            <a:avLst>
              <a:gd name="adj" fmla="val 24039"/>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62" name="Rectangle 3"/>
          <p:cNvSpPr txBox="1">
            <a:spLocks noChangeArrowheads="1"/>
          </p:cNvSpPr>
          <p:nvPr/>
        </p:nvSpPr>
        <p:spPr bwMode="auto">
          <a:xfrm>
            <a:off x="486839" y="836712"/>
            <a:ext cx="8208912" cy="254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400">
                <a:solidFill>
                  <a:schemeClr val="tx1"/>
                </a:solidFill>
                <a:latin typeface="+mn-lt"/>
                <a:ea typeface="+mn-ea"/>
                <a:cs typeface="+mn-cs"/>
              </a:defRPr>
            </a:lvl1pPr>
            <a:lvl2pPr marL="742950" indent="-285750" algn="l" rtl="0" fontAlgn="base">
              <a:spcBef>
                <a:spcPct val="20000"/>
              </a:spcBef>
              <a:spcAft>
                <a:spcPct val="0"/>
              </a:spcAft>
              <a:buChar char="–"/>
              <a:defRPr kumimoji="1" sz="2000">
                <a:solidFill>
                  <a:schemeClr val="tx1"/>
                </a:solidFill>
                <a:latin typeface="+mn-lt"/>
                <a:ea typeface="+mn-ea"/>
              </a:defRPr>
            </a:lvl2pPr>
            <a:lvl3pPr marL="1143000" indent="-228600" algn="l" rtl="0" fontAlgn="base">
              <a:spcBef>
                <a:spcPct val="20000"/>
              </a:spcBef>
              <a:spcAft>
                <a:spcPct val="0"/>
              </a:spcAft>
              <a:buChar char="•"/>
              <a:defRPr kumimoji="1" sz="1800">
                <a:solidFill>
                  <a:schemeClr val="tx1"/>
                </a:solidFill>
                <a:latin typeface="+mn-lt"/>
                <a:ea typeface="+mn-ea"/>
              </a:defRPr>
            </a:lvl3pPr>
            <a:lvl4pPr marL="1600200" indent="-228600" algn="l" rtl="0" fontAlgn="base">
              <a:spcBef>
                <a:spcPct val="20000"/>
              </a:spcBef>
              <a:spcAft>
                <a:spcPct val="0"/>
              </a:spcAft>
              <a:buChar char="–"/>
              <a:defRPr kumimoji="1" sz="1600">
                <a:solidFill>
                  <a:schemeClr val="tx1"/>
                </a:solidFill>
                <a:latin typeface="+mn-lt"/>
                <a:ea typeface="+mn-ea"/>
              </a:defRPr>
            </a:lvl4pPr>
            <a:lvl5pPr marL="2057400" indent="-228600" algn="l" rtl="0" fontAlgn="base">
              <a:spcBef>
                <a:spcPct val="20000"/>
              </a:spcBef>
              <a:spcAft>
                <a:spcPct val="0"/>
              </a:spcAft>
              <a:buChar char="»"/>
              <a:defRPr kumimoji="1" sz="14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a:lstStyle>
          <a:p>
            <a:pPr marL="0" indent="0">
              <a:buFontTx/>
              <a:buNone/>
            </a:pPr>
            <a:r>
              <a:rPr lang="ja-JP" altLang="en-US" sz="2000" dirty="0" smtClean="0"/>
              <a:t>以下のルールに従って交互に駒を取ってゲームを進める．</a:t>
            </a:r>
            <a:endParaRPr lang="en-US" altLang="ja-JP" sz="2000" dirty="0" smtClean="0"/>
          </a:p>
          <a:p>
            <a:r>
              <a:rPr lang="ja-JP" altLang="en-US" sz="2000" dirty="0" smtClean="0"/>
              <a:t>先手はマーカーの位置から</a:t>
            </a:r>
            <a:r>
              <a:rPr lang="ja-JP" altLang="en-US" sz="2000" b="1" dirty="0" smtClean="0"/>
              <a:t>横方向</a:t>
            </a:r>
            <a:r>
              <a:rPr lang="ja-JP" altLang="en-US" sz="2000" dirty="0" smtClean="0"/>
              <a:t>の好きな駒を取り，マーカーを置く．</a:t>
            </a:r>
            <a:endParaRPr lang="en-US" altLang="ja-JP" sz="2000" dirty="0" smtClean="0"/>
          </a:p>
          <a:p>
            <a:r>
              <a:rPr lang="ja-JP" altLang="en-US" sz="2000" dirty="0" smtClean="0"/>
              <a:t>後手はマーカーの位置から</a:t>
            </a:r>
            <a:r>
              <a:rPr lang="ja-JP" altLang="en-US" sz="2000" b="1" dirty="0" smtClean="0"/>
              <a:t>縦方向</a:t>
            </a:r>
            <a:r>
              <a:rPr lang="ja-JP" altLang="en-US" sz="2000" dirty="0" smtClean="0"/>
              <a:t>の好きな駒を取り，マーカーを置く．</a:t>
            </a:r>
            <a:endParaRPr lang="en-US" altLang="ja-JP" sz="2000" dirty="0" smtClean="0"/>
          </a:p>
          <a:p>
            <a:r>
              <a:rPr lang="ja-JP" altLang="en-US" sz="2000" dirty="0" smtClean="0"/>
              <a:t>上の操作を繰り返し，駒を全て取り終えるか，取れる駒がなくなった時点でゲーム終了．</a:t>
            </a:r>
            <a:endParaRPr lang="en-US" altLang="ja-JP" sz="2000" dirty="0" smtClean="0"/>
          </a:p>
          <a:p>
            <a:r>
              <a:rPr lang="ja-JP" altLang="en-US" sz="2000" dirty="0" smtClean="0"/>
              <a:t>取った駒に書かれた数を合計して，点数の多い方が勝利．</a:t>
            </a:r>
            <a:endParaRPr lang="en-US" altLang="ja-JP" sz="2000" dirty="0" smtClean="0"/>
          </a:p>
        </p:txBody>
      </p:sp>
      <p:sp>
        <p:nvSpPr>
          <p:cNvPr id="35" name="円/楕円 34"/>
          <p:cNvSpPr/>
          <p:nvPr/>
        </p:nvSpPr>
        <p:spPr>
          <a:xfrm>
            <a:off x="752400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smtClean="0"/>
              <a:t>2</a:t>
            </a:r>
            <a:endParaRPr kumimoji="1" lang="ja-JP" altLang="en-US" dirty="0"/>
          </a:p>
        </p:txBody>
      </p:sp>
    </p:spTree>
    <p:extLst>
      <p:ext uri="{BB962C8B-B14F-4D97-AF65-F5344CB8AC3E}">
        <p14:creationId xmlns:p14="http://schemas.microsoft.com/office/powerpoint/2010/main" val="24911181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F9D528A3-1429-4551-9884-B73401FC46A1}" type="datetime1">
              <a:rPr lang="ja-JP" altLang="en-US" smtClean="0"/>
              <a:t>2013/3/4</a:t>
            </a:fld>
            <a:endParaRPr lang="en-US" altLang="ja-JP"/>
          </a:p>
        </p:txBody>
      </p:sp>
      <p:sp>
        <p:nvSpPr>
          <p:cNvPr id="6" name="スライド番号プレースホルダー 5"/>
          <p:cNvSpPr>
            <a:spLocks noGrp="1"/>
          </p:cNvSpPr>
          <p:nvPr>
            <p:ph type="sldNum" sz="quarter" idx="12"/>
          </p:nvPr>
        </p:nvSpPr>
        <p:spPr/>
        <p:txBody>
          <a:bodyPr/>
          <a:lstStyle/>
          <a:p>
            <a:fld id="{1F9BED0D-5DB0-4522-A2D4-39F72C33AA9F}" type="slidenum">
              <a:rPr lang="en-US" altLang="ja-JP"/>
              <a:pPr/>
              <a:t>17</a:t>
            </a:fld>
            <a:endParaRPr lang="en-US" altLang="ja-JP"/>
          </a:p>
        </p:txBody>
      </p:sp>
      <p:sp>
        <p:nvSpPr>
          <p:cNvPr id="6146" name="Rectangle 2"/>
          <p:cNvSpPr>
            <a:spLocks noGrp="1" noChangeArrowheads="1"/>
          </p:cNvSpPr>
          <p:nvPr>
            <p:ph type="title"/>
          </p:nvPr>
        </p:nvSpPr>
        <p:spPr/>
        <p:txBody>
          <a:bodyPr/>
          <a:lstStyle/>
          <a:p>
            <a:r>
              <a:rPr lang="ja-JP" altLang="en-US" dirty="0" smtClean="0"/>
              <a:t>　</a:t>
            </a:r>
            <a:r>
              <a:rPr lang="en-US" altLang="ja-JP" dirty="0" err="1" smtClean="0"/>
              <a:t>mattix</a:t>
            </a:r>
            <a:r>
              <a:rPr lang="ja-JP" altLang="en-US" dirty="0" smtClean="0"/>
              <a:t>とは</a:t>
            </a:r>
            <a:endParaRPr lang="ja-JP" altLang="ja-JP" dirty="0"/>
          </a:p>
        </p:txBody>
      </p:sp>
      <p:sp>
        <p:nvSpPr>
          <p:cNvPr id="3" name="角丸四角形 2"/>
          <p:cNvSpPr/>
          <p:nvPr/>
        </p:nvSpPr>
        <p:spPr>
          <a:xfrm>
            <a:off x="251520" y="3889657"/>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4" name="角丸四角形 33"/>
          <p:cNvSpPr/>
          <p:nvPr/>
        </p:nvSpPr>
        <p:spPr>
          <a:xfrm>
            <a:off x="251520" y="5277725"/>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485723" y="3644668"/>
            <a:ext cx="646331" cy="369332"/>
          </a:xfrm>
          <a:prstGeom prst="rect">
            <a:avLst/>
          </a:prstGeom>
          <a:solidFill>
            <a:schemeClr val="lt1"/>
          </a:solidFill>
        </p:spPr>
        <p:txBody>
          <a:bodyPr wrap="none" rtlCol="0">
            <a:spAutoFit/>
          </a:bodyPr>
          <a:lstStyle/>
          <a:p>
            <a:r>
              <a:rPr lang="ja-JP" altLang="en-US" sz="1800" dirty="0"/>
              <a:t>先手</a:t>
            </a:r>
            <a:endParaRPr kumimoji="1" lang="ja-JP" altLang="en-US" sz="1800" dirty="0"/>
          </a:p>
        </p:txBody>
      </p:sp>
      <p:sp>
        <p:nvSpPr>
          <p:cNvPr id="36" name="テキスト ボックス 35"/>
          <p:cNvSpPr txBox="1"/>
          <p:nvPr/>
        </p:nvSpPr>
        <p:spPr>
          <a:xfrm>
            <a:off x="511991" y="4960325"/>
            <a:ext cx="646331" cy="369332"/>
          </a:xfrm>
          <a:prstGeom prst="rect">
            <a:avLst/>
          </a:prstGeom>
          <a:solidFill>
            <a:schemeClr val="lt1"/>
          </a:solidFill>
        </p:spPr>
        <p:txBody>
          <a:bodyPr wrap="none" rtlCol="0">
            <a:spAutoFit/>
          </a:bodyPr>
          <a:lstStyle/>
          <a:p>
            <a:r>
              <a:rPr lang="ja-JP" altLang="en-US" sz="1800" dirty="0"/>
              <a:t>後手</a:t>
            </a:r>
            <a:endParaRPr kumimoji="1" lang="ja-JP" altLang="en-US" sz="1800" dirty="0"/>
          </a:p>
        </p:txBody>
      </p:sp>
      <p:sp>
        <p:nvSpPr>
          <p:cNvPr id="37" name="正方形/長方形 36"/>
          <p:cNvSpPr/>
          <p:nvPr/>
        </p:nvSpPr>
        <p:spPr>
          <a:xfrm>
            <a:off x="6011920" y="3103103"/>
            <a:ext cx="2880000" cy="28800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817216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45208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673200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601192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6012674" y="5269334"/>
            <a:ext cx="2880000" cy="720000"/>
          </a:xfrm>
          <a:prstGeom prst="rect">
            <a:avLst/>
          </a:prstGeom>
          <a:solidFill>
            <a:srgbClr val="FFC000">
              <a:alpha val="30000"/>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6012674" y="454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6012674" y="382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6012160" y="310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262778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a:solidFill>
                  <a:schemeClr val="tx1"/>
                </a:solidFill>
              </a:rPr>
              <a:t>-</a:t>
            </a:r>
            <a:r>
              <a:rPr kumimoji="1" lang="en-US" altLang="ja-JP" dirty="0" smtClean="0">
                <a:solidFill>
                  <a:schemeClr val="tx1"/>
                </a:solidFill>
              </a:rPr>
              <a:t>1</a:t>
            </a:r>
            <a:endParaRPr kumimoji="1" lang="ja-JP" altLang="en-US" dirty="0">
              <a:solidFill>
                <a:schemeClr val="tx1"/>
              </a:solidFill>
            </a:endParaRPr>
          </a:p>
        </p:txBody>
      </p:sp>
      <p:sp>
        <p:nvSpPr>
          <p:cNvPr id="47" name="円/楕円 46"/>
          <p:cNvSpPr/>
          <p:nvPr/>
        </p:nvSpPr>
        <p:spPr>
          <a:xfrm>
            <a:off x="118762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kumimoji="1" lang="en-US" altLang="ja-JP" dirty="0" smtClean="0"/>
              <a:t>1</a:t>
            </a:r>
            <a:endParaRPr kumimoji="1" lang="ja-JP" altLang="en-US" dirty="0"/>
          </a:p>
        </p:txBody>
      </p:sp>
      <p:sp>
        <p:nvSpPr>
          <p:cNvPr id="48" name="円/楕円 47"/>
          <p:cNvSpPr/>
          <p:nvPr/>
        </p:nvSpPr>
        <p:spPr>
          <a:xfrm>
            <a:off x="6083848" y="462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49" name="円/楕円 48"/>
          <p:cNvSpPr/>
          <p:nvPr/>
        </p:nvSpPr>
        <p:spPr>
          <a:xfrm>
            <a:off x="190770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0" name="円/楕円 49"/>
          <p:cNvSpPr/>
          <p:nvPr/>
        </p:nvSpPr>
        <p:spPr>
          <a:xfrm>
            <a:off x="46754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51" name="円/楕円 50"/>
          <p:cNvSpPr/>
          <p:nvPr/>
        </p:nvSpPr>
        <p:spPr>
          <a:xfrm>
            <a:off x="262778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2" name="円/楕円 51"/>
          <p:cNvSpPr/>
          <p:nvPr/>
        </p:nvSpPr>
        <p:spPr>
          <a:xfrm>
            <a:off x="190770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53" name="円/楕円 52"/>
          <p:cNvSpPr/>
          <p:nvPr/>
        </p:nvSpPr>
        <p:spPr>
          <a:xfrm>
            <a:off x="680392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4" name="円/楕円 53"/>
          <p:cNvSpPr/>
          <p:nvPr/>
        </p:nvSpPr>
        <p:spPr>
          <a:xfrm>
            <a:off x="6083848" y="3181923"/>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5" name="円/楕円 54"/>
          <p:cNvSpPr/>
          <p:nvPr/>
        </p:nvSpPr>
        <p:spPr>
          <a:xfrm>
            <a:off x="6803928" y="462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6" name="円/楕円 55"/>
          <p:cNvSpPr/>
          <p:nvPr/>
        </p:nvSpPr>
        <p:spPr>
          <a:xfrm>
            <a:off x="8244088" y="318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8" name="円/楕円 57"/>
          <p:cNvSpPr/>
          <p:nvPr/>
        </p:nvSpPr>
        <p:spPr>
          <a:xfrm>
            <a:off x="46754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smtClean="0"/>
              <a:t>2</a:t>
            </a:r>
            <a:endParaRPr kumimoji="1" lang="ja-JP" altLang="en-US" dirty="0"/>
          </a:p>
        </p:txBody>
      </p:sp>
      <p:sp>
        <p:nvSpPr>
          <p:cNvPr id="59" name="円/楕円 58"/>
          <p:cNvSpPr/>
          <p:nvPr/>
        </p:nvSpPr>
        <p:spPr>
          <a:xfrm>
            <a:off x="118762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60" name="円/楕円 59"/>
          <p:cNvSpPr/>
          <p:nvPr/>
        </p:nvSpPr>
        <p:spPr>
          <a:xfrm>
            <a:off x="824408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1</a:t>
            </a:r>
            <a:endParaRPr kumimoji="1" lang="ja-JP" altLang="en-US" dirty="0"/>
          </a:p>
        </p:txBody>
      </p:sp>
      <p:sp>
        <p:nvSpPr>
          <p:cNvPr id="61" name="星 4 60"/>
          <p:cNvSpPr/>
          <p:nvPr/>
        </p:nvSpPr>
        <p:spPr>
          <a:xfrm>
            <a:off x="6141539" y="5398953"/>
            <a:ext cx="460762" cy="460762"/>
          </a:xfrm>
          <a:prstGeom prst="star4">
            <a:avLst>
              <a:gd name="adj" fmla="val 24039"/>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62" name="Rectangle 3"/>
          <p:cNvSpPr txBox="1">
            <a:spLocks noChangeArrowheads="1"/>
          </p:cNvSpPr>
          <p:nvPr/>
        </p:nvSpPr>
        <p:spPr bwMode="auto">
          <a:xfrm>
            <a:off x="486839" y="836712"/>
            <a:ext cx="8208912" cy="254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400">
                <a:solidFill>
                  <a:schemeClr val="tx1"/>
                </a:solidFill>
                <a:latin typeface="+mn-lt"/>
                <a:ea typeface="+mn-ea"/>
                <a:cs typeface="+mn-cs"/>
              </a:defRPr>
            </a:lvl1pPr>
            <a:lvl2pPr marL="742950" indent="-285750" algn="l" rtl="0" fontAlgn="base">
              <a:spcBef>
                <a:spcPct val="20000"/>
              </a:spcBef>
              <a:spcAft>
                <a:spcPct val="0"/>
              </a:spcAft>
              <a:buChar char="–"/>
              <a:defRPr kumimoji="1" sz="2000">
                <a:solidFill>
                  <a:schemeClr val="tx1"/>
                </a:solidFill>
                <a:latin typeface="+mn-lt"/>
                <a:ea typeface="+mn-ea"/>
              </a:defRPr>
            </a:lvl2pPr>
            <a:lvl3pPr marL="1143000" indent="-228600" algn="l" rtl="0" fontAlgn="base">
              <a:spcBef>
                <a:spcPct val="20000"/>
              </a:spcBef>
              <a:spcAft>
                <a:spcPct val="0"/>
              </a:spcAft>
              <a:buChar char="•"/>
              <a:defRPr kumimoji="1" sz="1800">
                <a:solidFill>
                  <a:schemeClr val="tx1"/>
                </a:solidFill>
                <a:latin typeface="+mn-lt"/>
                <a:ea typeface="+mn-ea"/>
              </a:defRPr>
            </a:lvl3pPr>
            <a:lvl4pPr marL="1600200" indent="-228600" algn="l" rtl="0" fontAlgn="base">
              <a:spcBef>
                <a:spcPct val="20000"/>
              </a:spcBef>
              <a:spcAft>
                <a:spcPct val="0"/>
              </a:spcAft>
              <a:buChar char="–"/>
              <a:defRPr kumimoji="1" sz="1600">
                <a:solidFill>
                  <a:schemeClr val="tx1"/>
                </a:solidFill>
                <a:latin typeface="+mn-lt"/>
                <a:ea typeface="+mn-ea"/>
              </a:defRPr>
            </a:lvl4pPr>
            <a:lvl5pPr marL="2057400" indent="-228600" algn="l" rtl="0" fontAlgn="base">
              <a:spcBef>
                <a:spcPct val="20000"/>
              </a:spcBef>
              <a:spcAft>
                <a:spcPct val="0"/>
              </a:spcAft>
              <a:buChar char="»"/>
              <a:defRPr kumimoji="1" sz="14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a:lstStyle>
          <a:p>
            <a:pPr marL="0" indent="0">
              <a:buFontTx/>
              <a:buNone/>
            </a:pPr>
            <a:r>
              <a:rPr lang="ja-JP" altLang="en-US" sz="2000" dirty="0" smtClean="0"/>
              <a:t>以下のルールに従って交互に駒を取ってゲームを進める．</a:t>
            </a:r>
            <a:endParaRPr lang="en-US" altLang="ja-JP" sz="2000" dirty="0" smtClean="0"/>
          </a:p>
          <a:p>
            <a:r>
              <a:rPr lang="ja-JP" altLang="en-US" sz="2000" dirty="0" smtClean="0"/>
              <a:t>先手はマーカーの位置から</a:t>
            </a:r>
            <a:r>
              <a:rPr lang="ja-JP" altLang="en-US" sz="2000" b="1" dirty="0" smtClean="0"/>
              <a:t>横方向</a:t>
            </a:r>
            <a:r>
              <a:rPr lang="ja-JP" altLang="en-US" sz="2000" dirty="0" smtClean="0"/>
              <a:t>の好きな駒を取り，マーカーを置く．</a:t>
            </a:r>
            <a:endParaRPr lang="en-US" altLang="ja-JP" sz="2000" dirty="0" smtClean="0"/>
          </a:p>
          <a:p>
            <a:r>
              <a:rPr lang="ja-JP" altLang="en-US" sz="2000" dirty="0" smtClean="0"/>
              <a:t>後手はマーカーの位置から</a:t>
            </a:r>
            <a:r>
              <a:rPr lang="ja-JP" altLang="en-US" sz="2000" b="1" dirty="0" smtClean="0"/>
              <a:t>縦方向</a:t>
            </a:r>
            <a:r>
              <a:rPr lang="ja-JP" altLang="en-US" sz="2000" dirty="0" smtClean="0"/>
              <a:t>の好きな駒を取り，マーカーを置く．</a:t>
            </a:r>
            <a:endParaRPr lang="en-US" altLang="ja-JP" sz="2000" dirty="0" smtClean="0"/>
          </a:p>
          <a:p>
            <a:r>
              <a:rPr lang="ja-JP" altLang="en-US" sz="2000" dirty="0" smtClean="0"/>
              <a:t>上の操作を繰り返し，駒を全て取り終えるか，取れる駒がなくなった時点でゲーム終了．</a:t>
            </a:r>
            <a:endParaRPr lang="en-US" altLang="ja-JP" sz="2000" dirty="0" smtClean="0"/>
          </a:p>
          <a:p>
            <a:r>
              <a:rPr lang="ja-JP" altLang="en-US" sz="2000" dirty="0" smtClean="0"/>
              <a:t>取った駒に書かれた数を合計して，点数の多い方が勝利．</a:t>
            </a:r>
            <a:endParaRPr lang="en-US" altLang="ja-JP" sz="2000" dirty="0" smtClean="0"/>
          </a:p>
        </p:txBody>
      </p:sp>
      <p:sp>
        <p:nvSpPr>
          <p:cNvPr id="35" name="円/楕円 34"/>
          <p:cNvSpPr/>
          <p:nvPr/>
        </p:nvSpPr>
        <p:spPr>
          <a:xfrm>
            <a:off x="752400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smtClean="0"/>
              <a:t>2</a:t>
            </a:r>
            <a:endParaRPr kumimoji="1" lang="ja-JP" altLang="en-US" dirty="0"/>
          </a:p>
        </p:txBody>
      </p:sp>
    </p:spTree>
    <p:extLst>
      <p:ext uri="{BB962C8B-B14F-4D97-AF65-F5344CB8AC3E}">
        <p14:creationId xmlns:p14="http://schemas.microsoft.com/office/powerpoint/2010/main" val="177697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5"/>
                                        </p:tgtEl>
                                      </p:cBhvr>
                                    </p:animEffect>
                                    <p:animScale>
                                      <p:cBhvr>
                                        <p:cTn id="7" dur="250" autoRev="1" fill="hold"/>
                                        <p:tgtEl>
                                          <p:spTgt spid="3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24ABA87C-4615-4620-B458-7C97787ECCE7}" type="datetime1">
              <a:rPr lang="ja-JP" altLang="en-US" smtClean="0"/>
              <a:t>2013/3/4</a:t>
            </a:fld>
            <a:endParaRPr lang="en-US" altLang="ja-JP"/>
          </a:p>
        </p:txBody>
      </p:sp>
      <p:sp>
        <p:nvSpPr>
          <p:cNvPr id="6" name="スライド番号プレースホルダー 5"/>
          <p:cNvSpPr>
            <a:spLocks noGrp="1"/>
          </p:cNvSpPr>
          <p:nvPr>
            <p:ph type="sldNum" sz="quarter" idx="12"/>
          </p:nvPr>
        </p:nvSpPr>
        <p:spPr/>
        <p:txBody>
          <a:bodyPr/>
          <a:lstStyle/>
          <a:p>
            <a:fld id="{1F9BED0D-5DB0-4522-A2D4-39F72C33AA9F}" type="slidenum">
              <a:rPr lang="en-US" altLang="ja-JP"/>
              <a:pPr/>
              <a:t>18</a:t>
            </a:fld>
            <a:endParaRPr lang="en-US" altLang="ja-JP"/>
          </a:p>
        </p:txBody>
      </p:sp>
      <p:sp>
        <p:nvSpPr>
          <p:cNvPr id="6146" name="Rectangle 2"/>
          <p:cNvSpPr>
            <a:spLocks noGrp="1" noChangeArrowheads="1"/>
          </p:cNvSpPr>
          <p:nvPr>
            <p:ph type="title"/>
          </p:nvPr>
        </p:nvSpPr>
        <p:spPr/>
        <p:txBody>
          <a:bodyPr/>
          <a:lstStyle/>
          <a:p>
            <a:r>
              <a:rPr lang="ja-JP" altLang="en-US" dirty="0" smtClean="0"/>
              <a:t>　</a:t>
            </a:r>
            <a:r>
              <a:rPr lang="en-US" altLang="ja-JP" dirty="0" err="1" smtClean="0"/>
              <a:t>mattix</a:t>
            </a:r>
            <a:r>
              <a:rPr lang="ja-JP" altLang="en-US" dirty="0" smtClean="0"/>
              <a:t>とは</a:t>
            </a:r>
            <a:endParaRPr lang="ja-JP" altLang="ja-JP" dirty="0"/>
          </a:p>
        </p:txBody>
      </p:sp>
      <p:sp>
        <p:nvSpPr>
          <p:cNvPr id="3" name="角丸四角形 2"/>
          <p:cNvSpPr/>
          <p:nvPr/>
        </p:nvSpPr>
        <p:spPr>
          <a:xfrm>
            <a:off x="251520" y="3889657"/>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4" name="角丸四角形 33"/>
          <p:cNvSpPr/>
          <p:nvPr/>
        </p:nvSpPr>
        <p:spPr>
          <a:xfrm>
            <a:off x="251520" y="5277725"/>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485723" y="3644668"/>
            <a:ext cx="646331" cy="369332"/>
          </a:xfrm>
          <a:prstGeom prst="rect">
            <a:avLst/>
          </a:prstGeom>
          <a:solidFill>
            <a:schemeClr val="lt1"/>
          </a:solidFill>
        </p:spPr>
        <p:txBody>
          <a:bodyPr wrap="none" rtlCol="0">
            <a:spAutoFit/>
          </a:bodyPr>
          <a:lstStyle/>
          <a:p>
            <a:r>
              <a:rPr lang="ja-JP" altLang="en-US" sz="1800" dirty="0"/>
              <a:t>先手</a:t>
            </a:r>
            <a:endParaRPr kumimoji="1" lang="ja-JP" altLang="en-US" sz="1800" dirty="0"/>
          </a:p>
        </p:txBody>
      </p:sp>
      <p:sp>
        <p:nvSpPr>
          <p:cNvPr id="36" name="テキスト ボックス 35"/>
          <p:cNvSpPr txBox="1"/>
          <p:nvPr/>
        </p:nvSpPr>
        <p:spPr>
          <a:xfrm>
            <a:off x="511991" y="4960325"/>
            <a:ext cx="646331" cy="369332"/>
          </a:xfrm>
          <a:prstGeom prst="rect">
            <a:avLst/>
          </a:prstGeom>
          <a:solidFill>
            <a:schemeClr val="lt1"/>
          </a:solidFill>
        </p:spPr>
        <p:txBody>
          <a:bodyPr wrap="none" rtlCol="0">
            <a:spAutoFit/>
          </a:bodyPr>
          <a:lstStyle/>
          <a:p>
            <a:r>
              <a:rPr lang="ja-JP" altLang="en-US" sz="1800" dirty="0"/>
              <a:t>後手</a:t>
            </a:r>
            <a:endParaRPr kumimoji="1" lang="ja-JP" altLang="en-US" sz="1800" dirty="0"/>
          </a:p>
        </p:txBody>
      </p:sp>
      <p:sp>
        <p:nvSpPr>
          <p:cNvPr id="37" name="正方形/長方形 36"/>
          <p:cNvSpPr/>
          <p:nvPr/>
        </p:nvSpPr>
        <p:spPr>
          <a:xfrm>
            <a:off x="6011920" y="3103103"/>
            <a:ext cx="2880000" cy="28800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817216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452080" y="3109334"/>
            <a:ext cx="720000" cy="2880000"/>
          </a:xfrm>
          <a:prstGeom prst="rect">
            <a:avLst/>
          </a:prstGeom>
          <a:solidFill>
            <a:srgbClr val="FFC000">
              <a:alpha val="30000"/>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673200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601192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6012674" y="526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6012674" y="454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6012674" y="382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6012160" y="310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262778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a:solidFill>
                  <a:schemeClr val="tx1"/>
                </a:solidFill>
              </a:rPr>
              <a:t>-</a:t>
            </a:r>
            <a:r>
              <a:rPr kumimoji="1" lang="en-US" altLang="ja-JP" dirty="0" smtClean="0">
                <a:solidFill>
                  <a:schemeClr val="tx1"/>
                </a:solidFill>
              </a:rPr>
              <a:t>1</a:t>
            </a:r>
            <a:endParaRPr kumimoji="1" lang="ja-JP" altLang="en-US" dirty="0">
              <a:solidFill>
                <a:schemeClr val="tx1"/>
              </a:solidFill>
            </a:endParaRPr>
          </a:p>
        </p:txBody>
      </p:sp>
      <p:sp>
        <p:nvSpPr>
          <p:cNvPr id="47" name="円/楕円 46"/>
          <p:cNvSpPr/>
          <p:nvPr/>
        </p:nvSpPr>
        <p:spPr>
          <a:xfrm>
            <a:off x="118762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kumimoji="1" lang="en-US" altLang="ja-JP" dirty="0" smtClean="0"/>
              <a:t>1</a:t>
            </a:r>
            <a:endParaRPr kumimoji="1" lang="ja-JP" altLang="en-US" dirty="0"/>
          </a:p>
        </p:txBody>
      </p:sp>
      <p:sp>
        <p:nvSpPr>
          <p:cNvPr id="48" name="円/楕円 47"/>
          <p:cNvSpPr/>
          <p:nvPr/>
        </p:nvSpPr>
        <p:spPr>
          <a:xfrm>
            <a:off x="6083848" y="462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49" name="円/楕円 48"/>
          <p:cNvSpPr/>
          <p:nvPr/>
        </p:nvSpPr>
        <p:spPr>
          <a:xfrm>
            <a:off x="190770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0" name="円/楕円 49"/>
          <p:cNvSpPr/>
          <p:nvPr/>
        </p:nvSpPr>
        <p:spPr>
          <a:xfrm>
            <a:off x="46754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51" name="円/楕円 50"/>
          <p:cNvSpPr/>
          <p:nvPr/>
        </p:nvSpPr>
        <p:spPr>
          <a:xfrm>
            <a:off x="262778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2" name="円/楕円 51"/>
          <p:cNvSpPr/>
          <p:nvPr/>
        </p:nvSpPr>
        <p:spPr>
          <a:xfrm>
            <a:off x="190770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53" name="円/楕円 52"/>
          <p:cNvSpPr/>
          <p:nvPr/>
        </p:nvSpPr>
        <p:spPr>
          <a:xfrm>
            <a:off x="680392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4" name="円/楕円 53"/>
          <p:cNvSpPr/>
          <p:nvPr/>
        </p:nvSpPr>
        <p:spPr>
          <a:xfrm>
            <a:off x="6083848" y="3181923"/>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5" name="円/楕円 54"/>
          <p:cNvSpPr/>
          <p:nvPr/>
        </p:nvSpPr>
        <p:spPr>
          <a:xfrm>
            <a:off x="6803928" y="462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6" name="円/楕円 55"/>
          <p:cNvSpPr/>
          <p:nvPr/>
        </p:nvSpPr>
        <p:spPr>
          <a:xfrm>
            <a:off x="8244088" y="318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8" name="円/楕円 57"/>
          <p:cNvSpPr/>
          <p:nvPr/>
        </p:nvSpPr>
        <p:spPr>
          <a:xfrm>
            <a:off x="46754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smtClean="0"/>
              <a:t>2</a:t>
            </a:r>
            <a:endParaRPr kumimoji="1" lang="ja-JP" altLang="en-US" dirty="0"/>
          </a:p>
        </p:txBody>
      </p:sp>
      <p:sp>
        <p:nvSpPr>
          <p:cNvPr id="59" name="円/楕円 58"/>
          <p:cNvSpPr/>
          <p:nvPr/>
        </p:nvSpPr>
        <p:spPr>
          <a:xfrm>
            <a:off x="118762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60" name="円/楕円 59"/>
          <p:cNvSpPr/>
          <p:nvPr/>
        </p:nvSpPr>
        <p:spPr>
          <a:xfrm>
            <a:off x="824408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1</a:t>
            </a:r>
            <a:endParaRPr kumimoji="1" lang="ja-JP" altLang="en-US" dirty="0"/>
          </a:p>
        </p:txBody>
      </p:sp>
      <p:sp>
        <p:nvSpPr>
          <p:cNvPr id="61" name="星 4 60"/>
          <p:cNvSpPr/>
          <p:nvPr/>
        </p:nvSpPr>
        <p:spPr>
          <a:xfrm>
            <a:off x="7581699" y="5398953"/>
            <a:ext cx="460762" cy="460762"/>
          </a:xfrm>
          <a:prstGeom prst="star4">
            <a:avLst>
              <a:gd name="adj" fmla="val 24039"/>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1" name="円/楕円 10"/>
          <p:cNvSpPr/>
          <p:nvPr/>
        </p:nvSpPr>
        <p:spPr>
          <a:xfrm>
            <a:off x="7474322" y="3101226"/>
            <a:ext cx="719760" cy="2168108"/>
          </a:xfrm>
          <a:prstGeom prst="ellipse">
            <a:avLst/>
          </a:prstGeom>
          <a:noFill/>
          <a:ln w="53975">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Rectangle 3"/>
          <p:cNvSpPr txBox="1">
            <a:spLocks noChangeArrowheads="1"/>
          </p:cNvSpPr>
          <p:nvPr/>
        </p:nvSpPr>
        <p:spPr bwMode="auto">
          <a:xfrm>
            <a:off x="486839" y="836712"/>
            <a:ext cx="8208912" cy="254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400">
                <a:solidFill>
                  <a:schemeClr val="tx1"/>
                </a:solidFill>
                <a:latin typeface="+mn-lt"/>
                <a:ea typeface="+mn-ea"/>
                <a:cs typeface="+mn-cs"/>
              </a:defRPr>
            </a:lvl1pPr>
            <a:lvl2pPr marL="742950" indent="-285750" algn="l" rtl="0" fontAlgn="base">
              <a:spcBef>
                <a:spcPct val="20000"/>
              </a:spcBef>
              <a:spcAft>
                <a:spcPct val="0"/>
              </a:spcAft>
              <a:buChar char="–"/>
              <a:defRPr kumimoji="1" sz="2000">
                <a:solidFill>
                  <a:schemeClr val="tx1"/>
                </a:solidFill>
                <a:latin typeface="+mn-lt"/>
                <a:ea typeface="+mn-ea"/>
              </a:defRPr>
            </a:lvl2pPr>
            <a:lvl3pPr marL="1143000" indent="-228600" algn="l" rtl="0" fontAlgn="base">
              <a:spcBef>
                <a:spcPct val="20000"/>
              </a:spcBef>
              <a:spcAft>
                <a:spcPct val="0"/>
              </a:spcAft>
              <a:buChar char="•"/>
              <a:defRPr kumimoji="1" sz="1800">
                <a:solidFill>
                  <a:schemeClr val="tx1"/>
                </a:solidFill>
                <a:latin typeface="+mn-lt"/>
                <a:ea typeface="+mn-ea"/>
              </a:defRPr>
            </a:lvl3pPr>
            <a:lvl4pPr marL="1600200" indent="-228600" algn="l" rtl="0" fontAlgn="base">
              <a:spcBef>
                <a:spcPct val="20000"/>
              </a:spcBef>
              <a:spcAft>
                <a:spcPct val="0"/>
              </a:spcAft>
              <a:buChar char="–"/>
              <a:defRPr kumimoji="1" sz="1600">
                <a:solidFill>
                  <a:schemeClr val="tx1"/>
                </a:solidFill>
                <a:latin typeface="+mn-lt"/>
                <a:ea typeface="+mn-ea"/>
              </a:defRPr>
            </a:lvl4pPr>
            <a:lvl5pPr marL="2057400" indent="-228600" algn="l" rtl="0" fontAlgn="base">
              <a:spcBef>
                <a:spcPct val="20000"/>
              </a:spcBef>
              <a:spcAft>
                <a:spcPct val="0"/>
              </a:spcAft>
              <a:buChar char="»"/>
              <a:defRPr kumimoji="1" sz="14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a:lstStyle>
          <a:p>
            <a:pPr marL="0" indent="0">
              <a:buFontTx/>
              <a:buNone/>
            </a:pPr>
            <a:r>
              <a:rPr lang="ja-JP" altLang="en-US" sz="2000" dirty="0" smtClean="0"/>
              <a:t>以下のルールに従って交互に駒を取ってゲームを進める．</a:t>
            </a:r>
            <a:endParaRPr lang="en-US" altLang="ja-JP" sz="2000" dirty="0" smtClean="0"/>
          </a:p>
          <a:p>
            <a:r>
              <a:rPr lang="ja-JP" altLang="en-US" sz="2000" dirty="0" smtClean="0"/>
              <a:t>先手はマーカーの位置から</a:t>
            </a:r>
            <a:r>
              <a:rPr lang="ja-JP" altLang="en-US" sz="2000" b="1" dirty="0" smtClean="0"/>
              <a:t>横方向</a:t>
            </a:r>
            <a:r>
              <a:rPr lang="ja-JP" altLang="en-US" sz="2000" dirty="0" smtClean="0"/>
              <a:t>の好きな駒を取り，マーカーを置く．</a:t>
            </a:r>
            <a:endParaRPr lang="en-US" altLang="ja-JP" sz="2000" dirty="0" smtClean="0"/>
          </a:p>
          <a:p>
            <a:r>
              <a:rPr lang="ja-JP" altLang="en-US" sz="2000" dirty="0" smtClean="0"/>
              <a:t>後手はマーカーの位置から</a:t>
            </a:r>
            <a:r>
              <a:rPr lang="ja-JP" altLang="en-US" sz="2000" b="1" dirty="0" smtClean="0"/>
              <a:t>縦方向</a:t>
            </a:r>
            <a:r>
              <a:rPr lang="ja-JP" altLang="en-US" sz="2000" dirty="0" smtClean="0"/>
              <a:t>の好きな駒を取り，マーカーを置く．</a:t>
            </a:r>
            <a:endParaRPr lang="en-US" altLang="ja-JP" sz="2000" dirty="0" smtClean="0"/>
          </a:p>
          <a:p>
            <a:r>
              <a:rPr lang="ja-JP" altLang="en-US" sz="2000" dirty="0" smtClean="0">
                <a:solidFill>
                  <a:srgbClr val="C00000"/>
                </a:solidFill>
              </a:rPr>
              <a:t>上の操作を繰り返し，駒を全て取り終えるか，取れる駒がなくなった時点でゲーム終了．</a:t>
            </a:r>
            <a:endParaRPr lang="en-US" altLang="ja-JP" sz="2000" dirty="0" smtClean="0">
              <a:solidFill>
                <a:srgbClr val="C00000"/>
              </a:solidFill>
            </a:endParaRPr>
          </a:p>
          <a:p>
            <a:r>
              <a:rPr lang="ja-JP" altLang="en-US" sz="2000" dirty="0" smtClean="0"/>
              <a:t>取った駒に書かれた数を合計して，点数の多い方が勝利．</a:t>
            </a:r>
            <a:endParaRPr lang="en-US" altLang="ja-JP" sz="2000" dirty="0" smtClean="0"/>
          </a:p>
        </p:txBody>
      </p:sp>
      <p:sp>
        <p:nvSpPr>
          <p:cNvPr id="2" name="テキスト ボックス 1"/>
          <p:cNvSpPr txBox="1"/>
          <p:nvPr/>
        </p:nvSpPr>
        <p:spPr>
          <a:xfrm>
            <a:off x="7258158" y="2350621"/>
            <a:ext cx="1152088"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kumimoji="1" lang="ja-JP" alt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終了</a:t>
            </a:r>
            <a:endParaRPr kumimoji="1" lang="ja-JP" alt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4" name="円/楕円 63"/>
          <p:cNvSpPr/>
          <p:nvPr/>
        </p:nvSpPr>
        <p:spPr>
          <a:xfrm>
            <a:off x="334786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smtClean="0"/>
              <a:t>2</a:t>
            </a:r>
            <a:endParaRPr kumimoji="1" lang="ja-JP" altLang="en-US" dirty="0"/>
          </a:p>
        </p:txBody>
      </p:sp>
    </p:spTree>
    <p:extLst>
      <p:ext uri="{BB962C8B-B14F-4D97-AF65-F5344CB8AC3E}">
        <p14:creationId xmlns:p14="http://schemas.microsoft.com/office/powerpoint/2010/main" val="83933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1" nodeType="afterEffect">
                                  <p:stCondLst>
                                    <p:cond delay="0"/>
                                  </p:stCondLst>
                                  <p:childTnLst>
                                    <p:animEffect transition="out" filter="fade">
                                      <p:cBhvr>
                                        <p:cTn id="9" dur="500" tmFilter="0, 0; .2, .5; .8, .5; 1, 0"/>
                                        <p:tgtEl>
                                          <p:spTgt spid="11"/>
                                        </p:tgtEl>
                                      </p:cBhvr>
                                    </p:animEffect>
                                    <p:animScale>
                                      <p:cBhvr>
                                        <p:cTn id="10" dur="250" autoRev="1" fill="hold"/>
                                        <p:tgtEl>
                                          <p:spTgt spid="11"/>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heel(1)">
                                      <p:cBhvr>
                                        <p:cTn id="15" dur="2000"/>
                                        <p:tgtEl>
                                          <p:spTgt spid="2"/>
                                        </p:tgtEl>
                                      </p:cBhvr>
                                    </p:animEffect>
                                  </p:childTnLst>
                                </p:cTn>
                              </p:par>
                              <p:par>
                                <p:cTn id="16" presetID="1" presetClass="exit" presetSubtype="0" fill="hold" grpId="2" nodeType="withEffect">
                                  <p:stCondLst>
                                    <p:cond delay="0"/>
                                  </p:stCondLst>
                                  <p:childTnLst>
                                    <p:set>
                                      <p:cBhvr>
                                        <p:cTn id="17"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1" grpId="2" animBg="1"/>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24ABA87C-4615-4620-B458-7C97787ECCE7}" type="datetime1">
              <a:rPr lang="ja-JP" altLang="en-US" smtClean="0"/>
              <a:t>2013/3/4</a:t>
            </a:fld>
            <a:endParaRPr lang="en-US" altLang="ja-JP"/>
          </a:p>
        </p:txBody>
      </p:sp>
      <p:sp>
        <p:nvSpPr>
          <p:cNvPr id="6" name="スライド番号プレースホルダー 5"/>
          <p:cNvSpPr>
            <a:spLocks noGrp="1"/>
          </p:cNvSpPr>
          <p:nvPr>
            <p:ph type="sldNum" sz="quarter" idx="12"/>
          </p:nvPr>
        </p:nvSpPr>
        <p:spPr/>
        <p:txBody>
          <a:bodyPr/>
          <a:lstStyle/>
          <a:p>
            <a:fld id="{1F9BED0D-5DB0-4522-A2D4-39F72C33AA9F}" type="slidenum">
              <a:rPr lang="en-US" altLang="ja-JP"/>
              <a:pPr/>
              <a:t>19</a:t>
            </a:fld>
            <a:endParaRPr lang="en-US" altLang="ja-JP"/>
          </a:p>
        </p:txBody>
      </p:sp>
      <p:sp>
        <p:nvSpPr>
          <p:cNvPr id="6146" name="Rectangle 2"/>
          <p:cNvSpPr>
            <a:spLocks noGrp="1" noChangeArrowheads="1"/>
          </p:cNvSpPr>
          <p:nvPr>
            <p:ph type="title"/>
          </p:nvPr>
        </p:nvSpPr>
        <p:spPr/>
        <p:txBody>
          <a:bodyPr/>
          <a:lstStyle/>
          <a:p>
            <a:r>
              <a:rPr lang="ja-JP" altLang="en-US" dirty="0" smtClean="0"/>
              <a:t>　</a:t>
            </a:r>
            <a:r>
              <a:rPr lang="en-US" altLang="ja-JP" dirty="0" err="1" smtClean="0"/>
              <a:t>mattix</a:t>
            </a:r>
            <a:r>
              <a:rPr lang="ja-JP" altLang="en-US" dirty="0" smtClean="0"/>
              <a:t>とは</a:t>
            </a:r>
            <a:endParaRPr lang="ja-JP" altLang="ja-JP" dirty="0"/>
          </a:p>
        </p:txBody>
      </p:sp>
      <p:sp>
        <p:nvSpPr>
          <p:cNvPr id="3" name="角丸四角形 2"/>
          <p:cNvSpPr/>
          <p:nvPr/>
        </p:nvSpPr>
        <p:spPr>
          <a:xfrm>
            <a:off x="251520" y="3889657"/>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4" name="角丸四角形 33"/>
          <p:cNvSpPr/>
          <p:nvPr/>
        </p:nvSpPr>
        <p:spPr>
          <a:xfrm>
            <a:off x="251520" y="5277725"/>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485723" y="3644668"/>
            <a:ext cx="646331" cy="369332"/>
          </a:xfrm>
          <a:prstGeom prst="rect">
            <a:avLst/>
          </a:prstGeom>
          <a:solidFill>
            <a:schemeClr val="lt1"/>
          </a:solidFill>
        </p:spPr>
        <p:txBody>
          <a:bodyPr wrap="none" rtlCol="0">
            <a:spAutoFit/>
          </a:bodyPr>
          <a:lstStyle/>
          <a:p>
            <a:r>
              <a:rPr lang="ja-JP" altLang="en-US" sz="1800" dirty="0"/>
              <a:t>先手</a:t>
            </a:r>
            <a:endParaRPr kumimoji="1" lang="ja-JP" altLang="en-US" sz="1800" dirty="0"/>
          </a:p>
        </p:txBody>
      </p:sp>
      <p:sp>
        <p:nvSpPr>
          <p:cNvPr id="36" name="テキスト ボックス 35"/>
          <p:cNvSpPr txBox="1"/>
          <p:nvPr/>
        </p:nvSpPr>
        <p:spPr>
          <a:xfrm>
            <a:off x="511991" y="4960325"/>
            <a:ext cx="646331" cy="369332"/>
          </a:xfrm>
          <a:prstGeom prst="rect">
            <a:avLst/>
          </a:prstGeom>
          <a:solidFill>
            <a:schemeClr val="lt1"/>
          </a:solidFill>
        </p:spPr>
        <p:txBody>
          <a:bodyPr wrap="none" rtlCol="0">
            <a:spAutoFit/>
          </a:bodyPr>
          <a:lstStyle/>
          <a:p>
            <a:r>
              <a:rPr lang="ja-JP" altLang="en-US" sz="1800" dirty="0"/>
              <a:t>後手</a:t>
            </a:r>
            <a:endParaRPr kumimoji="1" lang="ja-JP" altLang="en-US" sz="1800" dirty="0"/>
          </a:p>
        </p:txBody>
      </p:sp>
      <p:sp>
        <p:nvSpPr>
          <p:cNvPr id="37" name="正方形/長方形 36"/>
          <p:cNvSpPr/>
          <p:nvPr/>
        </p:nvSpPr>
        <p:spPr>
          <a:xfrm>
            <a:off x="6011920" y="3103103"/>
            <a:ext cx="2880000" cy="28800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817216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452080" y="3109334"/>
            <a:ext cx="720000" cy="2880000"/>
          </a:xfrm>
          <a:prstGeom prst="rect">
            <a:avLst/>
          </a:prstGeom>
          <a:solidFill>
            <a:srgbClr val="FFC000">
              <a:alpha val="30000"/>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673200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601192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6012674" y="526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6012674" y="454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6012674" y="382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6012160" y="310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262778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a:solidFill>
                  <a:schemeClr val="tx1"/>
                </a:solidFill>
              </a:rPr>
              <a:t>-</a:t>
            </a:r>
            <a:r>
              <a:rPr kumimoji="1" lang="en-US" altLang="ja-JP" dirty="0" smtClean="0">
                <a:solidFill>
                  <a:schemeClr val="tx1"/>
                </a:solidFill>
              </a:rPr>
              <a:t>1</a:t>
            </a:r>
            <a:endParaRPr kumimoji="1" lang="ja-JP" altLang="en-US" dirty="0">
              <a:solidFill>
                <a:schemeClr val="tx1"/>
              </a:solidFill>
            </a:endParaRPr>
          </a:p>
        </p:txBody>
      </p:sp>
      <p:sp>
        <p:nvSpPr>
          <p:cNvPr id="47" name="円/楕円 46"/>
          <p:cNvSpPr/>
          <p:nvPr/>
        </p:nvSpPr>
        <p:spPr>
          <a:xfrm>
            <a:off x="118762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kumimoji="1" lang="en-US" altLang="ja-JP" dirty="0" smtClean="0"/>
              <a:t>1</a:t>
            </a:r>
            <a:endParaRPr kumimoji="1" lang="ja-JP" altLang="en-US" dirty="0"/>
          </a:p>
        </p:txBody>
      </p:sp>
      <p:sp>
        <p:nvSpPr>
          <p:cNvPr id="48" name="円/楕円 47"/>
          <p:cNvSpPr/>
          <p:nvPr/>
        </p:nvSpPr>
        <p:spPr>
          <a:xfrm>
            <a:off x="6083848" y="462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49" name="円/楕円 48"/>
          <p:cNvSpPr/>
          <p:nvPr/>
        </p:nvSpPr>
        <p:spPr>
          <a:xfrm>
            <a:off x="190770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0" name="円/楕円 49"/>
          <p:cNvSpPr/>
          <p:nvPr/>
        </p:nvSpPr>
        <p:spPr>
          <a:xfrm>
            <a:off x="46754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51" name="円/楕円 50"/>
          <p:cNvSpPr/>
          <p:nvPr/>
        </p:nvSpPr>
        <p:spPr>
          <a:xfrm>
            <a:off x="262778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2" name="円/楕円 51"/>
          <p:cNvSpPr/>
          <p:nvPr/>
        </p:nvSpPr>
        <p:spPr>
          <a:xfrm>
            <a:off x="190770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53" name="円/楕円 52"/>
          <p:cNvSpPr/>
          <p:nvPr/>
        </p:nvSpPr>
        <p:spPr>
          <a:xfrm>
            <a:off x="680392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4" name="円/楕円 53"/>
          <p:cNvSpPr/>
          <p:nvPr/>
        </p:nvSpPr>
        <p:spPr>
          <a:xfrm>
            <a:off x="6083848" y="3181923"/>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5" name="円/楕円 54"/>
          <p:cNvSpPr/>
          <p:nvPr/>
        </p:nvSpPr>
        <p:spPr>
          <a:xfrm>
            <a:off x="6803928" y="462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6" name="円/楕円 55"/>
          <p:cNvSpPr/>
          <p:nvPr/>
        </p:nvSpPr>
        <p:spPr>
          <a:xfrm>
            <a:off x="8244088" y="318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8" name="円/楕円 57"/>
          <p:cNvSpPr/>
          <p:nvPr/>
        </p:nvSpPr>
        <p:spPr>
          <a:xfrm>
            <a:off x="46754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smtClean="0"/>
              <a:t>2</a:t>
            </a:r>
            <a:endParaRPr kumimoji="1" lang="ja-JP" altLang="en-US" dirty="0"/>
          </a:p>
        </p:txBody>
      </p:sp>
      <p:sp>
        <p:nvSpPr>
          <p:cNvPr id="59" name="円/楕円 58"/>
          <p:cNvSpPr/>
          <p:nvPr/>
        </p:nvSpPr>
        <p:spPr>
          <a:xfrm>
            <a:off x="118762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60" name="円/楕円 59"/>
          <p:cNvSpPr/>
          <p:nvPr/>
        </p:nvSpPr>
        <p:spPr>
          <a:xfrm>
            <a:off x="824408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1</a:t>
            </a:r>
            <a:endParaRPr kumimoji="1" lang="ja-JP" altLang="en-US" dirty="0"/>
          </a:p>
        </p:txBody>
      </p:sp>
      <p:sp>
        <p:nvSpPr>
          <p:cNvPr id="61" name="星 4 60"/>
          <p:cNvSpPr/>
          <p:nvPr/>
        </p:nvSpPr>
        <p:spPr>
          <a:xfrm>
            <a:off x="7581699" y="5398953"/>
            <a:ext cx="460762" cy="460762"/>
          </a:xfrm>
          <a:prstGeom prst="star4">
            <a:avLst>
              <a:gd name="adj" fmla="val 24039"/>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1046317" y="3501008"/>
            <a:ext cx="3309432" cy="369332"/>
          </a:xfrm>
          <a:prstGeom prst="rect">
            <a:avLst/>
          </a:prstGeom>
          <a:noFill/>
        </p:spPr>
        <p:txBody>
          <a:bodyPr wrap="none" rtlCol="0">
            <a:spAutoFit/>
          </a:bodyPr>
          <a:lstStyle/>
          <a:p>
            <a:r>
              <a:rPr kumimoji="1" lang="ja-JP" altLang="en-US" sz="1800" dirty="0" smtClean="0"/>
              <a:t>得点＝ </a:t>
            </a:r>
            <a:r>
              <a:rPr lang="en-US" altLang="ja-JP" sz="1800" dirty="0" smtClean="0"/>
              <a:t>2 + 4 + 4 + -1 + 2 </a:t>
            </a:r>
            <a:r>
              <a:rPr lang="ja-JP" altLang="en-US" sz="1800" dirty="0" smtClean="0"/>
              <a:t>＝ </a:t>
            </a:r>
            <a:r>
              <a:rPr lang="en-US" altLang="ja-JP" sz="1800" dirty="0" smtClean="0"/>
              <a:t>11</a:t>
            </a:r>
            <a:endParaRPr kumimoji="1" lang="ja-JP" altLang="en-US" sz="1800" dirty="0"/>
          </a:p>
        </p:txBody>
      </p:sp>
      <p:sp>
        <p:nvSpPr>
          <p:cNvPr id="63" name="テキスト ボックス 62"/>
          <p:cNvSpPr txBox="1"/>
          <p:nvPr/>
        </p:nvSpPr>
        <p:spPr>
          <a:xfrm>
            <a:off x="1043688" y="4900002"/>
            <a:ext cx="2634054" cy="369332"/>
          </a:xfrm>
          <a:prstGeom prst="rect">
            <a:avLst/>
          </a:prstGeom>
          <a:noFill/>
        </p:spPr>
        <p:txBody>
          <a:bodyPr wrap="none" rtlCol="0">
            <a:spAutoFit/>
          </a:bodyPr>
          <a:lstStyle/>
          <a:p>
            <a:r>
              <a:rPr kumimoji="1" lang="ja-JP" altLang="en-US" sz="1800" dirty="0" smtClean="0"/>
              <a:t>得点＝</a:t>
            </a:r>
            <a:r>
              <a:rPr lang="en-US" altLang="ja-JP" sz="1800" dirty="0"/>
              <a:t> </a:t>
            </a:r>
            <a:r>
              <a:rPr lang="en-US" altLang="ja-JP" sz="1800" dirty="0" smtClean="0"/>
              <a:t>2 + 1 + 3 + 3 = 9</a:t>
            </a:r>
            <a:endParaRPr kumimoji="1" lang="ja-JP" altLang="en-US" sz="1800" dirty="0"/>
          </a:p>
        </p:txBody>
      </p:sp>
      <p:sp>
        <p:nvSpPr>
          <p:cNvPr id="62" name="Rectangle 3"/>
          <p:cNvSpPr txBox="1">
            <a:spLocks noChangeArrowheads="1"/>
          </p:cNvSpPr>
          <p:nvPr/>
        </p:nvSpPr>
        <p:spPr bwMode="auto">
          <a:xfrm>
            <a:off x="486839" y="836712"/>
            <a:ext cx="8208912" cy="254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400">
                <a:solidFill>
                  <a:schemeClr val="tx1"/>
                </a:solidFill>
                <a:latin typeface="+mn-lt"/>
                <a:ea typeface="+mn-ea"/>
                <a:cs typeface="+mn-cs"/>
              </a:defRPr>
            </a:lvl1pPr>
            <a:lvl2pPr marL="742950" indent="-285750" algn="l" rtl="0" fontAlgn="base">
              <a:spcBef>
                <a:spcPct val="20000"/>
              </a:spcBef>
              <a:spcAft>
                <a:spcPct val="0"/>
              </a:spcAft>
              <a:buChar char="–"/>
              <a:defRPr kumimoji="1" sz="2000">
                <a:solidFill>
                  <a:schemeClr val="tx1"/>
                </a:solidFill>
                <a:latin typeface="+mn-lt"/>
                <a:ea typeface="+mn-ea"/>
              </a:defRPr>
            </a:lvl2pPr>
            <a:lvl3pPr marL="1143000" indent="-228600" algn="l" rtl="0" fontAlgn="base">
              <a:spcBef>
                <a:spcPct val="20000"/>
              </a:spcBef>
              <a:spcAft>
                <a:spcPct val="0"/>
              </a:spcAft>
              <a:buChar char="•"/>
              <a:defRPr kumimoji="1" sz="1800">
                <a:solidFill>
                  <a:schemeClr val="tx1"/>
                </a:solidFill>
                <a:latin typeface="+mn-lt"/>
                <a:ea typeface="+mn-ea"/>
              </a:defRPr>
            </a:lvl3pPr>
            <a:lvl4pPr marL="1600200" indent="-228600" algn="l" rtl="0" fontAlgn="base">
              <a:spcBef>
                <a:spcPct val="20000"/>
              </a:spcBef>
              <a:spcAft>
                <a:spcPct val="0"/>
              </a:spcAft>
              <a:buChar char="–"/>
              <a:defRPr kumimoji="1" sz="1600">
                <a:solidFill>
                  <a:schemeClr val="tx1"/>
                </a:solidFill>
                <a:latin typeface="+mn-lt"/>
                <a:ea typeface="+mn-ea"/>
              </a:defRPr>
            </a:lvl4pPr>
            <a:lvl5pPr marL="2057400" indent="-228600" algn="l" rtl="0" fontAlgn="base">
              <a:spcBef>
                <a:spcPct val="20000"/>
              </a:spcBef>
              <a:spcAft>
                <a:spcPct val="0"/>
              </a:spcAft>
              <a:buChar char="»"/>
              <a:defRPr kumimoji="1" sz="14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a:lstStyle>
          <a:p>
            <a:pPr marL="0" indent="0">
              <a:buFontTx/>
              <a:buNone/>
            </a:pPr>
            <a:r>
              <a:rPr lang="ja-JP" altLang="en-US" sz="2000" dirty="0" smtClean="0"/>
              <a:t>以下のルールに従って交互に駒を取ってゲームを進める．</a:t>
            </a:r>
            <a:endParaRPr lang="en-US" altLang="ja-JP" sz="2000" dirty="0" smtClean="0"/>
          </a:p>
          <a:p>
            <a:r>
              <a:rPr lang="ja-JP" altLang="en-US" sz="2000" dirty="0" smtClean="0"/>
              <a:t>先手はマーカーの位置から</a:t>
            </a:r>
            <a:r>
              <a:rPr lang="ja-JP" altLang="en-US" sz="2000" b="1" dirty="0" smtClean="0"/>
              <a:t>横方向</a:t>
            </a:r>
            <a:r>
              <a:rPr lang="ja-JP" altLang="en-US" sz="2000" dirty="0" smtClean="0"/>
              <a:t>の好きな駒を取り，マーカーを置く．</a:t>
            </a:r>
            <a:endParaRPr lang="en-US" altLang="ja-JP" sz="2000" dirty="0" smtClean="0"/>
          </a:p>
          <a:p>
            <a:r>
              <a:rPr lang="ja-JP" altLang="en-US" sz="2000" dirty="0" smtClean="0"/>
              <a:t>後手はマーカーの位置から</a:t>
            </a:r>
            <a:r>
              <a:rPr lang="ja-JP" altLang="en-US" sz="2000" b="1" dirty="0" smtClean="0"/>
              <a:t>縦方向</a:t>
            </a:r>
            <a:r>
              <a:rPr lang="ja-JP" altLang="en-US" sz="2000" dirty="0" smtClean="0"/>
              <a:t>の好きな駒を取り，マーカーを置く．</a:t>
            </a:r>
            <a:endParaRPr lang="en-US" altLang="ja-JP" sz="2000" dirty="0" smtClean="0"/>
          </a:p>
          <a:p>
            <a:r>
              <a:rPr lang="ja-JP" altLang="en-US" sz="2000" dirty="0" smtClean="0"/>
              <a:t>上の操作を繰り返し，駒を全て取り終えるか，取れる駒がなくなった時点でゲーム終了．</a:t>
            </a:r>
            <a:endParaRPr lang="en-US" altLang="ja-JP" sz="2000" dirty="0" smtClean="0"/>
          </a:p>
          <a:p>
            <a:r>
              <a:rPr lang="ja-JP" altLang="en-US" sz="2000" dirty="0" smtClean="0">
                <a:solidFill>
                  <a:srgbClr val="C00000"/>
                </a:solidFill>
              </a:rPr>
              <a:t>取った駒に書かれた数を合計して，点数の多い方が勝利．</a:t>
            </a:r>
            <a:endParaRPr lang="en-US" altLang="ja-JP" sz="2000" dirty="0" smtClean="0">
              <a:solidFill>
                <a:srgbClr val="C00000"/>
              </a:solidFill>
            </a:endParaRPr>
          </a:p>
        </p:txBody>
      </p:sp>
      <p:sp>
        <p:nvSpPr>
          <p:cNvPr id="64" name="円/楕円 63"/>
          <p:cNvSpPr/>
          <p:nvPr/>
        </p:nvSpPr>
        <p:spPr>
          <a:xfrm>
            <a:off x="334786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smtClean="0"/>
              <a:t>2</a:t>
            </a:r>
            <a:endParaRPr kumimoji="1" lang="ja-JP" altLang="en-US" dirty="0"/>
          </a:p>
        </p:txBody>
      </p:sp>
      <p:sp>
        <p:nvSpPr>
          <p:cNvPr id="10" name="テキスト ボックス 9"/>
          <p:cNvSpPr txBox="1"/>
          <p:nvPr/>
        </p:nvSpPr>
        <p:spPr>
          <a:xfrm>
            <a:off x="2354229" y="4621262"/>
            <a:ext cx="3657691" cy="769441"/>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ja-JP" altLang="en-US" sz="4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先手</a:t>
            </a:r>
            <a:r>
              <a:rPr kumimoji="1" lang="ja-JP" altLang="en-US" sz="4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の勝利</a:t>
            </a:r>
            <a:endParaRPr kumimoji="1" lang="ja-JP" altLang="en-US" sz="4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15240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fltVal val="0"/>
                                          </p:val>
                                        </p:tav>
                                        <p:tav tm="100000">
                                          <p:val>
                                            <p:strVal val="#ppt_w"/>
                                          </p:val>
                                        </p:tav>
                                      </p:tavLst>
                                    </p:anim>
                                    <p:anim calcmode="lin" valueType="num">
                                      <p:cBhvr>
                                        <p:cTn id="16" dur="500" fill="hold"/>
                                        <p:tgtEl>
                                          <p:spTgt spid="10"/>
                                        </p:tgtEl>
                                        <p:attrNameLst>
                                          <p:attrName>ppt_h</p:attrName>
                                        </p:attrNameLst>
                                      </p:cBhvr>
                                      <p:tavLst>
                                        <p:tav tm="0">
                                          <p:val>
                                            <p:fltVal val="0"/>
                                          </p:val>
                                        </p:tav>
                                        <p:tav tm="100000">
                                          <p:val>
                                            <p:strVal val="#ppt_h"/>
                                          </p:val>
                                        </p:tav>
                                      </p:tavLst>
                                    </p:anim>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3"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　ゲーム紹介</a:t>
            </a:r>
            <a:endParaRPr kumimoji="1" lang="ja-JP" altLang="en-US" dirty="0"/>
          </a:p>
        </p:txBody>
      </p:sp>
      <p:sp>
        <p:nvSpPr>
          <p:cNvPr id="4" name="日付プレースホルダー 3"/>
          <p:cNvSpPr>
            <a:spLocks noGrp="1"/>
          </p:cNvSpPr>
          <p:nvPr>
            <p:ph type="dt" sz="half" idx="10"/>
          </p:nvPr>
        </p:nvSpPr>
        <p:spPr/>
        <p:txBody>
          <a:bodyPr/>
          <a:lstStyle/>
          <a:p>
            <a:fld id="{CCCCC18A-3DAC-4D52-B41A-5995F8B3E35D}" type="datetime1">
              <a:rPr lang="ja-JP" altLang="en-US" smtClean="0"/>
              <a:t>2013/3/4</a:t>
            </a:fld>
            <a:endParaRPr lang="en-US" altLang="ja-JP"/>
          </a:p>
        </p:txBody>
      </p:sp>
      <p:sp>
        <p:nvSpPr>
          <p:cNvPr id="6" name="スライド番号プレースホルダー 5"/>
          <p:cNvSpPr>
            <a:spLocks noGrp="1"/>
          </p:cNvSpPr>
          <p:nvPr>
            <p:ph type="sldNum" sz="quarter" idx="12"/>
          </p:nvPr>
        </p:nvSpPr>
        <p:spPr/>
        <p:txBody>
          <a:bodyPr/>
          <a:lstStyle/>
          <a:p>
            <a:fld id="{1D31B517-72AE-4FE7-A18D-06C9CB9045F5}" type="slidenum">
              <a:rPr lang="en-US" altLang="ja-JP" smtClean="0"/>
              <a:pPr/>
              <a:t>2</a:t>
            </a:fld>
            <a:endParaRPr lang="en-US" altLang="ja-JP"/>
          </a:p>
        </p:txBody>
      </p:sp>
      <p:pic>
        <p:nvPicPr>
          <p:cNvPr id="1028" name="Picture 4" descr="http://shop.gakken.co.jp/goods_img/item/jpeg/15750180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477394"/>
            <a:ext cx="3333750" cy="22288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hop.gakken.co.jp/goods_img/item/other/1575018000_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924944"/>
            <a:ext cx="3181350" cy="3333750"/>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467544" y="1397967"/>
            <a:ext cx="2757486" cy="461665"/>
          </a:xfrm>
          <a:prstGeom prst="rect">
            <a:avLst/>
          </a:prstGeom>
          <a:noFill/>
        </p:spPr>
        <p:txBody>
          <a:bodyPr wrap="none" rtlCol="0">
            <a:spAutoFit/>
          </a:bodyPr>
          <a:lstStyle/>
          <a:p>
            <a:r>
              <a:rPr kumimoji="1" lang="ja-JP" altLang="en-US" dirty="0" smtClean="0"/>
              <a:t>今回取り扱うゲーム</a:t>
            </a:r>
            <a:endParaRPr kumimoji="1" lang="ja-JP" altLang="en-US" dirty="0"/>
          </a:p>
        </p:txBody>
      </p:sp>
      <p:sp>
        <p:nvSpPr>
          <p:cNvPr id="8" name="右矢印 7"/>
          <p:cNvSpPr/>
          <p:nvPr/>
        </p:nvSpPr>
        <p:spPr>
          <a:xfrm>
            <a:off x="3649929" y="1477378"/>
            <a:ext cx="792088" cy="3028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5148064" y="1241610"/>
            <a:ext cx="2520280" cy="1077218"/>
          </a:xfrm>
          <a:prstGeom prst="rect">
            <a:avLst/>
          </a:prstGeom>
          <a:noFill/>
        </p:spPr>
        <p:txBody>
          <a:bodyPr wrap="square" rtlCol="0">
            <a:spAutoFit/>
          </a:bodyPr>
          <a:lstStyle/>
          <a:p>
            <a:r>
              <a:rPr kumimoji="1" lang="en-US" altLang="ja-JP" sz="4000" dirty="0" err="1" smtClean="0"/>
              <a:t>mattix</a:t>
            </a:r>
            <a:endParaRPr kumimoji="1" lang="en-US" altLang="ja-JP" sz="4000" dirty="0" smtClean="0"/>
          </a:p>
          <a:p>
            <a:r>
              <a:rPr lang="ja-JP" altLang="en-US" dirty="0" smtClean="0"/>
              <a:t>（ボードゲーム）</a:t>
            </a:r>
            <a:endParaRPr kumimoji="1" lang="ja-JP" altLang="en-US" dirty="0"/>
          </a:p>
        </p:txBody>
      </p:sp>
    </p:spTree>
    <p:extLst>
      <p:ext uri="{BB962C8B-B14F-4D97-AF65-F5344CB8AC3E}">
        <p14:creationId xmlns:p14="http://schemas.microsoft.com/office/powerpoint/2010/main" val="163223479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正方形/長方形 15"/>
          <p:cNvSpPr/>
          <p:nvPr/>
        </p:nvSpPr>
        <p:spPr>
          <a:xfrm>
            <a:off x="3690424" y="5651017"/>
            <a:ext cx="4123708" cy="504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ゲームを終わらせるタイミング</a:t>
            </a:r>
            <a:endParaRPr kumimoji="1" lang="ja-JP" altLang="en-US" dirty="0"/>
          </a:p>
        </p:txBody>
      </p:sp>
      <p:sp>
        <p:nvSpPr>
          <p:cNvPr id="4" name="日付プレースホルダー 3"/>
          <p:cNvSpPr>
            <a:spLocks noGrp="1"/>
          </p:cNvSpPr>
          <p:nvPr>
            <p:ph type="dt" sz="half" idx="10"/>
          </p:nvPr>
        </p:nvSpPr>
        <p:spPr/>
        <p:txBody>
          <a:bodyPr/>
          <a:lstStyle/>
          <a:p>
            <a:fld id="{3FCF6653-77F3-4B34-ABD7-E1D2EDD3FB64}" type="datetime1">
              <a:rPr lang="ja-JP" altLang="en-US" smtClean="0"/>
              <a:t>2013/3/4</a:t>
            </a:fld>
            <a:endParaRPr lang="en-US" altLang="ja-JP"/>
          </a:p>
        </p:txBody>
      </p:sp>
      <p:sp>
        <p:nvSpPr>
          <p:cNvPr id="6" name="スライド番号プレースホルダー 5"/>
          <p:cNvSpPr>
            <a:spLocks noGrp="1"/>
          </p:cNvSpPr>
          <p:nvPr>
            <p:ph type="sldNum" sz="quarter" idx="12"/>
          </p:nvPr>
        </p:nvSpPr>
        <p:spPr/>
        <p:txBody>
          <a:bodyPr/>
          <a:lstStyle/>
          <a:p>
            <a:fld id="{1F9BED0D-5DB0-4522-A2D4-39F72C33AA9F}" type="slidenum">
              <a:rPr lang="en-US" altLang="ja-JP"/>
              <a:pPr/>
              <a:t>20</a:t>
            </a:fld>
            <a:endParaRPr lang="en-US" altLang="ja-JP"/>
          </a:p>
        </p:txBody>
      </p:sp>
      <p:sp>
        <p:nvSpPr>
          <p:cNvPr id="6146" name="Rectangle 2"/>
          <p:cNvSpPr>
            <a:spLocks noGrp="1" noChangeArrowheads="1"/>
          </p:cNvSpPr>
          <p:nvPr>
            <p:ph type="title"/>
          </p:nvPr>
        </p:nvSpPr>
        <p:spPr/>
        <p:txBody>
          <a:bodyPr/>
          <a:lstStyle/>
          <a:p>
            <a:r>
              <a:rPr lang="ja-JP" altLang="en-US" dirty="0" smtClean="0"/>
              <a:t>　</a:t>
            </a:r>
            <a:r>
              <a:rPr lang="en-US" altLang="ja-JP" dirty="0" err="1" smtClean="0"/>
              <a:t>mattix</a:t>
            </a:r>
            <a:r>
              <a:rPr lang="ja-JP" altLang="en-US" dirty="0" smtClean="0"/>
              <a:t>とは</a:t>
            </a:r>
            <a:endParaRPr lang="ja-JP" altLang="ja-JP" dirty="0"/>
          </a:p>
        </p:txBody>
      </p:sp>
      <p:sp>
        <p:nvSpPr>
          <p:cNvPr id="64" name="Rectangle 3"/>
          <p:cNvSpPr txBox="1">
            <a:spLocks noChangeArrowheads="1"/>
          </p:cNvSpPr>
          <p:nvPr/>
        </p:nvSpPr>
        <p:spPr bwMode="auto">
          <a:xfrm>
            <a:off x="539552" y="1196752"/>
            <a:ext cx="4176464" cy="525156"/>
          </a:xfrm>
          <a:prstGeom prst="rect">
            <a:avLst/>
          </a:prstGeom>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400">
                <a:solidFill>
                  <a:schemeClr val="tx2"/>
                </a:solidFill>
                <a:latin typeface="+mn-lt"/>
                <a:ea typeface="+mn-ea"/>
                <a:cs typeface="+mn-cs"/>
              </a:defRPr>
            </a:lvl1pPr>
            <a:lvl2pPr marL="742950" indent="-285750" algn="l" rtl="0" fontAlgn="base">
              <a:spcBef>
                <a:spcPct val="20000"/>
              </a:spcBef>
              <a:spcAft>
                <a:spcPct val="0"/>
              </a:spcAft>
              <a:buChar char="–"/>
              <a:defRPr kumimoji="1" sz="2000">
                <a:solidFill>
                  <a:schemeClr val="tx1"/>
                </a:solidFill>
                <a:latin typeface="+mn-lt"/>
                <a:ea typeface="+mn-ea"/>
              </a:defRPr>
            </a:lvl2pPr>
            <a:lvl3pPr marL="1143000" indent="-228600" algn="l" rtl="0" fontAlgn="base">
              <a:spcBef>
                <a:spcPct val="20000"/>
              </a:spcBef>
              <a:spcAft>
                <a:spcPct val="0"/>
              </a:spcAft>
              <a:buChar char="•"/>
              <a:defRPr kumimoji="1" sz="1800">
                <a:solidFill>
                  <a:schemeClr val="tx1"/>
                </a:solidFill>
                <a:latin typeface="+mn-lt"/>
                <a:ea typeface="+mn-ea"/>
              </a:defRPr>
            </a:lvl3pPr>
            <a:lvl4pPr marL="1600200" indent="-228600" algn="l" rtl="0" fontAlgn="base">
              <a:spcBef>
                <a:spcPct val="20000"/>
              </a:spcBef>
              <a:spcAft>
                <a:spcPct val="0"/>
              </a:spcAft>
              <a:buChar char="–"/>
              <a:defRPr kumimoji="1" sz="1600">
                <a:solidFill>
                  <a:schemeClr val="tx1"/>
                </a:solidFill>
                <a:latin typeface="+mn-lt"/>
                <a:ea typeface="+mn-ea"/>
              </a:defRPr>
            </a:lvl4pPr>
            <a:lvl5pPr marL="2057400" indent="-228600" algn="l" rtl="0" fontAlgn="base">
              <a:spcBef>
                <a:spcPct val="20000"/>
              </a:spcBef>
              <a:spcAft>
                <a:spcPct val="0"/>
              </a:spcAft>
              <a:buChar char="»"/>
              <a:defRPr kumimoji="1" sz="14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a:lstStyle>
          <a:p>
            <a:pPr marL="0" indent="0">
              <a:buFontTx/>
              <a:buNone/>
            </a:pPr>
            <a:r>
              <a:rPr lang="ja-JP" altLang="en-US" dirty="0" smtClean="0"/>
              <a:t>終盤は取れる駒が限られてくる</a:t>
            </a:r>
            <a:endParaRPr lang="en-US" altLang="ja-JP" dirty="0"/>
          </a:p>
        </p:txBody>
      </p:sp>
      <p:sp>
        <p:nvSpPr>
          <p:cNvPr id="65" name="Rectangle 3"/>
          <p:cNvSpPr txBox="1">
            <a:spLocks noChangeArrowheads="1"/>
          </p:cNvSpPr>
          <p:nvPr/>
        </p:nvSpPr>
        <p:spPr bwMode="auto">
          <a:xfrm>
            <a:off x="3087982" y="4215909"/>
            <a:ext cx="5156426" cy="525156"/>
          </a:xfrm>
          <a:prstGeom prst="rect">
            <a:avLst/>
          </a:prstGeom>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400">
                <a:solidFill>
                  <a:schemeClr val="tx2"/>
                </a:solidFill>
                <a:latin typeface="+mn-lt"/>
                <a:ea typeface="+mn-ea"/>
                <a:cs typeface="+mn-cs"/>
              </a:defRPr>
            </a:lvl1pPr>
            <a:lvl2pPr marL="742950" indent="-285750" algn="l" rtl="0" fontAlgn="base">
              <a:spcBef>
                <a:spcPct val="20000"/>
              </a:spcBef>
              <a:spcAft>
                <a:spcPct val="0"/>
              </a:spcAft>
              <a:buChar char="–"/>
              <a:defRPr kumimoji="1" sz="2000">
                <a:solidFill>
                  <a:schemeClr val="tx1"/>
                </a:solidFill>
                <a:latin typeface="+mn-lt"/>
                <a:ea typeface="+mn-ea"/>
              </a:defRPr>
            </a:lvl2pPr>
            <a:lvl3pPr marL="1143000" indent="-228600" algn="l" rtl="0" fontAlgn="base">
              <a:spcBef>
                <a:spcPct val="20000"/>
              </a:spcBef>
              <a:spcAft>
                <a:spcPct val="0"/>
              </a:spcAft>
              <a:buChar char="•"/>
              <a:defRPr kumimoji="1" sz="1800">
                <a:solidFill>
                  <a:schemeClr val="tx1"/>
                </a:solidFill>
                <a:latin typeface="+mn-lt"/>
                <a:ea typeface="+mn-ea"/>
              </a:defRPr>
            </a:lvl3pPr>
            <a:lvl4pPr marL="1600200" indent="-228600" algn="l" rtl="0" fontAlgn="base">
              <a:spcBef>
                <a:spcPct val="20000"/>
              </a:spcBef>
              <a:spcAft>
                <a:spcPct val="0"/>
              </a:spcAft>
              <a:buChar char="–"/>
              <a:defRPr kumimoji="1" sz="1600">
                <a:solidFill>
                  <a:schemeClr val="tx1"/>
                </a:solidFill>
                <a:latin typeface="+mn-lt"/>
                <a:ea typeface="+mn-ea"/>
              </a:defRPr>
            </a:lvl4pPr>
            <a:lvl5pPr marL="2057400" indent="-228600" algn="l" rtl="0" fontAlgn="base">
              <a:spcBef>
                <a:spcPct val="20000"/>
              </a:spcBef>
              <a:spcAft>
                <a:spcPct val="0"/>
              </a:spcAft>
              <a:buChar char="»"/>
              <a:defRPr kumimoji="1" sz="14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a:lstStyle>
          <a:p>
            <a:pPr marL="0" indent="0">
              <a:buFontTx/>
              <a:buNone/>
            </a:pPr>
            <a:r>
              <a:rPr lang="ja-JP" altLang="en-US" dirty="0" smtClean="0"/>
              <a:t>途中でゲームを終わらせることもできる</a:t>
            </a:r>
            <a:endParaRPr lang="en-US" altLang="ja-JP" dirty="0"/>
          </a:p>
        </p:txBody>
      </p:sp>
      <p:sp>
        <p:nvSpPr>
          <p:cNvPr id="13" name="下矢印 12"/>
          <p:cNvSpPr/>
          <p:nvPr/>
        </p:nvSpPr>
        <p:spPr>
          <a:xfrm>
            <a:off x="1835696" y="2060848"/>
            <a:ext cx="1656184" cy="432048"/>
          </a:xfrm>
          <a:prstGeom prst="down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190441" y="2802028"/>
            <a:ext cx="5046574" cy="83099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kumimoji="1" lang="ja-JP" altLang="en-US" dirty="0" smtClean="0"/>
              <a:t>相手をうまくマイナスの駒へ誘導</a:t>
            </a:r>
            <a:endParaRPr kumimoji="1" lang="en-US" altLang="ja-JP" dirty="0" smtClean="0"/>
          </a:p>
          <a:p>
            <a:r>
              <a:rPr lang="ja-JP" altLang="en-US" dirty="0"/>
              <a:t>そのため</a:t>
            </a:r>
            <a:r>
              <a:rPr lang="ja-JP" altLang="en-US" dirty="0" smtClean="0"/>
              <a:t>にあえてマイナスの駒を取る</a:t>
            </a:r>
            <a:endParaRPr lang="en-US" altLang="ja-JP" dirty="0" smtClean="0"/>
          </a:p>
        </p:txBody>
      </p:sp>
      <p:sp>
        <p:nvSpPr>
          <p:cNvPr id="17" name="下矢印 16"/>
          <p:cNvSpPr/>
          <p:nvPr/>
        </p:nvSpPr>
        <p:spPr>
          <a:xfrm>
            <a:off x="4924186" y="5013176"/>
            <a:ext cx="1656184" cy="432048"/>
          </a:xfrm>
          <a:prstGeom prst="down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5666195" y="2636912"/>
            <a:ext cx="2642070" cy="707886"/>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kumimoji="1" lang="ja-JP" altLang="en-US" sz="4000" dirty="0" smtClean="0"/>
              <a:t>戦略のカギ</a:t>
            </a:r>
          </a:p>
        </p:txBody>
      </p:sp>
    </p:spTree>
    <p:extLst>
      <p:ext uri="{BB962C8B-B14F-4D97-AF65-F5344CB8AC3E}">
        <p14:creationId xmlns:p14="http://schemas.microsoft.com/office/powerpoint/2010/main" val="299866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5" grpId="0" animBg="1"/>
      <p:bldP spid="17"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角丸四角形 16"/>
          <p:cNvSpPr/>
          <p:nvPr/>
        </p:nvSpPr>
        <p:spPr>
          <a:xfrm>
            <a:off x="359532" y="3429000"/>
            <a:ext cx="7164796" cy="259228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　</a:t>
            </a:r>
            <a:r>
              <a:rPr lang="ja-JP" altLang="en-US" dirty="0"/>
              <a:t>調査</a:t>
            </a:r>
            <a:r>
              <a:rPr lang="ja-JP" altLang="en-US" dirty="0" smtClean="0"/>
              <a:t>結果</a:t>
            </a:r>
            <a:endParaRPr kumimoji="1" lang="ja-JP" altLang="en-US" dirty="0"/>
          </a:p>
        </p:txBody>
      </p:sp>
      <p:sp>
        <p:nvSpPr>
          <p:cNvPr id="3" name="コンテンツ プレースホルダー 2"/>
          <p:cNvSpPr>
            <a:spLocks noGrp="1"/>
          </p:cNvSpPr>
          <p:nvPr>
            <p:ph idx="1"/>
          </p:nvPr>
        </p:nvSpPr>
        <p:spPr>
          <a:xfrm>
            <a:off x="228600" y="990599"/>
            <a:ext cx="6143600" cy="1278799"/>
          </a:xfrm>
        </p:spPr>
        <p:txBody>
          <a:bodyPr/>
          <a:lstStyle/>
          <a:p>
            <a:pPr marL="0" indent="0">
              <a:buNone/>
            </a:pPr>
            <a:r>
              <a:rPr kumimoji="1" lang="ja-JP" altLang="en-US" dirty="0" smtClean="0"/>
              <a:t>ある与えられた</a:t>
            </a:r>
            <a:r>
              <a:rPr kumimoji="1" lang="en-US" altLang="ja-JP" dirty="0" smtClean="0"/>
              <a:t>6×6</a:t>
            </a:r>
            <a:r>
              <a:rPr kumimoji="1" lang="ja-JP" altLang="en-US" dirty="0" smtClean="0"/>
              <a:t>盤面の初期配置に対して，ゲーム終了までに取り得るパターン．</a:t>
            </a:r>
            <a:endParaRPr kumimoji="1" lang="en-US" altLang="ja-JP" dirty="0" smtClean="0"/>
          </a:p>
        </p:txBody>
      </p:sp>
      <p:sp>
        <p:nvSpPr>
          <p:cNvPr id="4" name="日付プレースホルダー 3"/>
          <p:cNvSpPr>
            <a:spLocks noGrp="1"/>
          </p:cNvSpPr>
          <p:nvPr>
            <p:ph type="dt" sz="half" idx="10"/>
          </p:nvPr>
        </p:nvSpPr>
        <p:spPr/>
        <p:txBody>
          <a:bodyPr/>
          <a:lstStyle/>
          <a:p>
            <a:fld id="{069EBC34-B01A-4780-A3BA-1F2CF5A3608A}" type="datetime1">
              <a:rPr lang="ja-JP" altLang="en-US" smtClean="0"/>
              <a:t>2013/3/4</a:t>
            </a:fld>
            <a:endParaRPr lang="en-US" altLang="ja-JP"/>
          </a:p>
        </p:txBody>
      </p:sp>
      <p:sp>
        <p:nvSpPr>
          <p:cNvPr id="5" name="スライド番号プレースホルダー 4"/>
          <p:cNvSpPr>
            <a:spLocks noGrp="1"/>
          </p:cNvSpPr>
          <p:nvPr>
            <p:ph type="sldNum" sz="quarter" idx="12"/>
          </p:nvPr>
        </p:nvSpPr>
        <p:spPr/>
        <p:txBody>
          <a:bodyPr/>
          <a:lstStyle/>
          <a:p>
            <a:fld id="{1D31B517-72AE-4FE7-A18D-06C9CB9045F5}" type="slidenum">
              <a:rPr lang="en-US" altLang="ja-JP" smtClean="0"/>
              <a:pPr/>
              <a:t>21</a:t>
            </a:fld>
            <a:endParaRPr lang="en-US" altLang="ja-JP"/>
          </a:p>
        </p:txBody>
      </p:sp>
      <p:sp>
        <p:nvSpPr>
          <p:cNvPr id="6" name="下矢印 5"/>
          <p:cNvSpPr/>
          <p:nvPr/>
        </p:nvSpPr>
        <p:spPr>
          <a:xfrm>
            <a:off x="1922449" y="2269399"/>
            <a:ext cx="1224136"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p:cNvGrpSpPr/>
          <p:nvPr/>
        </p:nvGrpSpPr>
        <p:grpSpPr>
          <a:xfrm>
            <a:off x="5220072" y="1837273"/>
            <a:ext cx="3197338" cy="1015663"/>
            <a:chOff x="4832638" y="1788999"/>
            <a:chExt cx="3197338" cy="1015663"/>
          </a:xfrm>
        </p:grpSpPr>
        <p:sp>
          <p:nvSpPr>
            <p:cNvPr id="10" name="テキスト ボックス 9"/>
            <p:cNvSpPr txBox="1"/>
            <p:nvPr/>
          </p:nvSpPr>
          <p:spPr>
            <a:xfrm>
              <a:off x="7308304" y="2342997"/>
              <a:ext cx="721672" cy="461665"/>
            </a:xfrm>
            <a:prstGeom prst="rect">
              <a:avLst/>
            </a:prstGeom>
            <a:noFill/>
          </p:spPr>
          <p:txBody>
            <a:bodyPr wrap="none" rtlCol="0">
              <a:spAutoFit/>
            </a:bodyPr>
            <a:lstStyle/>
            <a:p>
              <a:r>
                <a:rPr kumimoji="1" lang="ja-JP" altLang="en-US" dirty="0" smtClean="0"/>
                <a:t>通り</a:t>
              </a:r>
              <a:endParaRPr kumimoji="1" lang="ja-JP" altLang="en-US" dirty="0"/>
            </a:p>
          </p:txBody>
        </p:sp>
        <p:sp>
          <p:nvSpPr>
            <p:cNvPr id="11" name="テキスト ボックス 10"/>
            <p:cNvSpPr txBox="1"/>
            <p:nvPr/>
          </p:nvSpPr>
          <p:spPr>
            <a:xfrm>
              <a:off x="4832638" y="1788999"/>
              <a:ext cx="2611612" cy="1015663"/>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kumimoji="1" lang="ja-JP" altLang="en-US" sz="6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約</a:t>
              </a:r>
              <a:r>
                <a:rPr kumimoji="1" lang="en-US" altLang="ja-JP" sz="6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70</a:t>
              </a:r>
              <a:r>
                <a:rPr kumimoji="1" lang="ja-JP" altLang="en-US" sz="6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兆</a:t>
              </a:r>
              <a:endParaRPr kumimoji="1" lang="ja-JP" altLang="en-US" sz="6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sp>
        <p:nvSpPr>
          <p:cNvPr id="13" name="テキスト ボックス 12"/>
          <p:cNvSpPr txBox="1"/>
          <p:nvPr/>
        </p:nvSpPr>
        <p:spPr>
          <a:xfrm>
            <a:off x="359532" y="3648072"/>
            <a:ext cx="5040560" cy="830997"/>
          </a:xfrm>
          <a:prstGeom prst="rect">
            <a:avLst/>
          </a:prstGeom>
          <a:noFill/>
        </p:spPr>
        <p:txBody>
          <a:bodyPr wrap="square" rtlCol="0">
            <a:spAutoFit/>
          </a:bodyPr>
          <a:lstStyle/>
          <a:p>
            <a:r>
              <a:rPr kumimoji="1" lang="ja-JP" altLang="en-US" dirty="0" smtClean="0"/>
              <a:t>高々数秒で全てのパターンを解析し，最適な答えを返すのはほぼ</a:t>
            </a:r>
            <a:r>
              <a:rPr kumimoji="1" lang="ja-JP" altLang="en-US" dirty="0" smtClean="0">
                <a:solidFill>
                  <a:srgbClr val="FF0000"/>
                </a:solidFill>
              </a:rPr>
              <a:t>不可能</a:t>
            </a:r>
            <a:endParaRPr kumimoji="1" lang="ja-JP" altLang="en-US" dirty="0">
              <a:solidFill>
                <a:srgbClr val="FF0000"/>
              </a:solidFill>
            </a:endParaRPr>
          </a:p>
        </p:txBody>
      </p:sp>
      <p:sp>
        <p:nvSpPr>
          <p:cNvPr id="14" name="テキスト ボックス 13"/>
          <p:cNvSpPr txBox="1"/>
          <p:nvPr/>
        </p:nvSpPr>
        <p:spPr>
          <a:xfrm>
            <a:off x="1907704" y="4944216"/>
            <a:ext cx="5544616" cy="830997"/>
          </a:xfrm>
          <a:prstGeom prst="rect">
            <a:avLst/>
          </a:prstGeom>
          <a:noFill/>
        </p:spPr>
        <p:txBody>
          <a:bodyPr wrap="square" rtlCol="0">
            <a:spAutoFit/>
          </a:bodyPr>
          <a:lstStyle/>
          <a:p>
            <a:r>
              <a:rPr kumimoji="1" lang="ja-JP" altLang="en-US" dirty="0" smtClean="0"/>
              <a:t>高速に，より最適な解を返すアルゴリズムの作成が有用</a:t>
            </a:r>
            <a:endParaRPr kumimoji="1" lang="ja-JP" altLang="en-US" dirty="0"/>
          </a:p>
        </p:txBody>
      </p:sp>
      <p:sp>
        <p:nvSpPr>
          <p:cNvPr id="15" name="屈折矢印 14"/>
          <p:cNvSpPr/>
          <p:nvPr/>
        </p:nvSpPr>
        <p:spPr>
          <a:xfrm rot="5400000">
            <a:off x="969072" y="4728192"/>
            <a:ext cx="837093" cy="72008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511366" y="2765982"/>
            <a:ext cx="4046301" cy="461665"/>
          </a:xfrm>
          <a:prstGeom prst="rect">
            <a:avLst/>
          </a:prstGeom>
          <a:noFill/>
        </p:spPr>
        <p:txBody>
          <a:bodyPr wrap="none" rtlCol="0">
            <a:spAutoFit/>
          </a:bodyPr>
          <a:lstStyle/>
          <a:p>
            <a:r>
              <a:rPr lang="en-US" altLang="ja-JP" dirty="0" smtClean="0"/>
              <a:t>69</a:t>
            </a:r>
            <a:r>
              <a:rPr lang="ja-JP" altLang="en-US" dirty="0" smtClean="0"/>
              <a:t>兆</a:t>
            </a:r>
            <a:r>
              <a:rPr lang="en-US" altLang="ja-JP" dirty="0" smtClean="0"/>
              <a:t>1980</a:t>
            </a:r>
            <a:r>
              <a:rPr lang="ja-JP" altLang="en-US" dirty="0" smtClean="0"/>
              <a:t>億</a:t>
            </a:r>
            <a:r>
              <a:rPr lang="en-US" altLang="ja-JP" dirty="0" smtClean="0"/>
              <a:t>4687</a:t>
            </a:r>
            <a:r>
              <a:rPr lang="ja-JP" altLang="en-US" dirty="0"/>
              <a:t>万</a:t>
            </a:r>
            <a:r>
              <a:rPr lang="en-US" altLang="ja-JP" dirty="0" smtClean="0"/>
              <a:t>5000</a:t>
            </a:r>
            <a:r>
              <a:rPr lang="ja-JP" altLang="en-US" dirty="0" smtClean="0"/>
              <a:t>通り</a:t>
            </a:r>
            <a:endParaRPr kumimoji="1" lang="ja-JP" altLang="en-US" dirty="0"/>
          </a:p>
        </p:txBody>
      </p:sp>
    </p:spTree>
    <p:extLst>
      <p:ext uri="{BB962C8B-B14F-4D97-AF65-F5344CB8AC3E}">
        <p14:creationId xmlns:p14="http://schemas.microsoft.com/office/powerpoint/2010/main" val="231524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6" grpId="0" animBg="1"/>
      <p:bldP spid="13" grpId="0"/>
      <p:bldP spid="14" grpId="0"/>
      <p:bldP spid="15" grpId="0" animBg="1"/>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7"/>
          <p:cNvSpPr>
            <a:spLocks noGrp="1" noChangeArrowheads="1"/>
          </p:cNvSpPr>
          <p:nvPr>
            <p:ph type="dt" sz="half" idx="2"/>
          </p:nvPr>
        </p:nvSpPr>
        <p:spPr/>
        <p:txBody>
          <a:bodyPr/>
          <a:lstStyle/>
          <a:p>
            <a:fld id="{1BAA40A1-CF77-497B-8140-AFA17BA880E9}" type="datetime1">
              <a:rPr lang="ja-JP" altLang="en-US" smtClean="0"/>
              <a:t>2013/3/4</a:t>
            </a:fld>
            <a:endParaRPr lang="en-US" altLang="ja-JP"/>
          </a:p>
        </p:txBody>
      </p:sp>
      <p:sp>
        <p:nvSpPr>
          <p:cNvPr id="6" name="Rectangle 29"/>
          <p:cNvSpPr>
            <a:spLocks noGrp="1" noChangeArrowheads="1"/>
          </p:cNvSpPr>
          <p:nvPr>
            <p:ph type="sldNum" sz="quarter" idx="4"/>
          </p:nvPr>
        </p:nvSpPr>
        <p:spPr/>
        <p:txBody>
          <a:bodyPr/>
          <a:lstStyle/>
          <a:p>
            <a:fld id="{F108CD31-7DEA-4B85-A5E2-19631EDFE5ED}" type="slidenum">
              <a:rPr lang="en-US" altLang="ja-JP"/>
              <a:pPr/>
              <a:t>22</a:t>
            </a:fld>
            <a:endParaRPr lang="en-US" altLang="ja-JP"/>
          </a:p>
        </p:txBody>
      </p:sp>
      <p:sp>
        <p:nvSpPr>
          <p:cNvPr id="2050" name="Rectangle 2"/>
          <p:cNvSpPr>
            <a:spLocks noGrp="1" noChangeArrowheads="1"/>
          </p:cNvSpPr>
          <p:nvPr>
            <p:ph type="ctrTitle"/>
          </p:nvPr>
        </p:nvSpPr>
        <p:spPr/>
        <p:txBody>
          <a:bodyPr/>
          <a:lstStyle/>
          <a:p>
            <a:r>
              <a:rPr lang="ja-JP" altLang="en-US" dirty="0" smtClean="0"/>
              <a:t>モンテカルロ法</a:t>
            </a:r>
            <a:r>
              <a:rPr lang="ja-JP" altLang="en-US" dirty="0"/>
              <a:t>を</a:t>
            </a:r>
            <a:r>
              <a:rPr lang="ja-JP" altLang="en-US" dirty="0" smtClean="0"/>
              <a:t>用いた</a:t>
            </a:r>
            <a:r>
              <a:rPr lang="en-US" altLang="ja-JP" dirty="0" smtClean="0"/>
              <a:t/>
            </a:r>
            <a:br>
              <a:rPr lang="en-US" altLang="ja-JP" dirty="0" smtClean="0"/>
            </a:br>
            <a:r>
              <a:rPr lang="en-US" altLang="ja-JP" dirty="0" err="1" smtClean="0"/>
              <a:t>mattix</a:t>
            </a:r>
            <a:r>
              <a:rPr lang="ja-JP" altLang="en-US" dirty="0" smtClean="0"/>
              <a:t>の</a:t>
            </a:r>
            <a:r>
              <a:rPr lang="en-US" altLang="ja-JP" dirty="0" smtClean="0"/>
              <a:t>AI</a:t>
            </a:r>
            <a:r>
              <a:rPr lang="ja-JP" altLang="en-US" dirty="0" smtClean="0"/>
              <a:t>設計に関する研究</a:t>
            </a:r>
            <a:endParaRPr lang="ja-JP" altLang="ja-JP" dirty="0"/>
          </a:p>
        </p:txBody>
      </p:sp>
      <p:sp>
        <p:nvSpPr>
          <p:cNvPr id="2051" name="Rectangle 3"/>
          <p:cNvSpPr>
            <a:spLocks noGrp="1" noChangeArrowheads="1"/>
          </p:cNvSpPr>
          <p:nvPr>
            <p:ph type="subTitle" idx="1"/>
          </p:nvPr>
        </p:nvSpPr>
        <p:spPr/>
        <p:txBody>
          <a:bodyPr/>
          <a:lstStyle/>
          <a:p>
            <a:pPr algn="r"/>
            <a:r>
              <a:rPr lang="ja-JP" altLang="en-US" sz="2000" dirty="0" smtClean="0">
                <a:solidFill>
                  <a:schemeClr val="tx1"/>
                </a:solidFill>
              </a:rPr>
              <a:t>周・伊藤研究室</a:t>
            </a:r>
            <a:endParaRPr lang="en-US" altLang="ja-JP" sz="2000" dirty="0" smtClean="0">
              <a:solidFill>
                <a:schemeClr val="tx1"/>
              </a:solidFill>
            </a:endParaRPr>
          </a:p>
          <a:p>
            <a:pPr algn="r"/>
            <a:r>
              <a:rPr lang="ja-JP" altLang="en-US" sz="2000" dirty="0" smtClean="0">
                <a:solidFill>
                  <a:schemeClr val="tx1"/>
                </a:solidFill>
              </a:rPr>
              <a:t>学部</a:t>
            </a:r>
            <a:r>
              <a:rPr lang="en-US" altLang="ja-JP" sz="2000" dirty="0">
                <a:solidFill>
                  <a:schemeClr val="tx1"/>
                </a:solidFill>
              </a:rPr>
              <a:t>4</a:t>
            </a:r>
            <a:r>
              <a:rPr lang="ja-JP" altLang="en-US" sz="2000" dirty="0" smtClean="0">
                <a:solidFill>
                  <a:schemeClr val="tx1"/>
                </a:solidFill>
              </a:rPr>
              <a:t>年　毒島　壮</a:t>
            </a:r>
            <a:endParaRPr lang="ja-JP" altLang="ja-JP" sz="2000" dirty="0">
              <a:solidFill>
                <a:schemeClr val="tx1"/>
              </a:solidFill>
            </a:endParaRPr>
          </a:p>
        </p:txBody>
      </p:sp>
      <p:sp>
        <p:nvSpPr>
          <p:cNvPr id="7" name="角丸四角形 6"/>
          <p:cNvSpPr/>
          <p:nvPr/>
        </p:nvSpPr>
        <p:spPr>
          <a:xfrm>
            <a:off x="3563888" y="2132856"/>
            <a:ext cx="1224136" cy="432048"/>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619831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　</a:t>
            </a:r>
            <a:r>
              <a:rPr kumimoji="1" lang="en-US" altLang="ja-JP" dirty="0" err="1" smtClean="0"/>
              <a:t>mattix</a:t>
            </a:r>
            <a:r>
              <a:rPr kumimoji="1" lang="ja-JP" altLang="en-US" dirty="0" smtClean="0"/>
              <a:t>を解く</a:t>
            </a:r>
            <a:r>
              <a:rPr kumimoji="1" lang="en-US" altLang="ja-JP" dirty="0" smtClean="0"/>
              <a:t>AI</a:t>
            </a:r>
            <a:r>
              <a:rPr kumimoji="1" lang="ja-JP" altLang="en-US" dirty="0" smtClean="0"/>
              <a:t>の作成</a:t>
            </a:r>
            <a:endParaRPr kumimoji="1" lang="ja-JP" altLang="en-US" dirty="0"/>
          </a:p>
        </p:txBody>
      </p:sp>
      <p:sp>
        <p:nvSpPr>
          <p:cNvPr id="3" name="コンテンツ プレースホルダー 2"/>
          <p:cNvSpPr>
            <a:spLocks noGrp="1"/>
          </p:cNvSpPr>
          <p:nvPr>
            <p:ph idx="1"/>
          </p:nvPr>
        </p:nvSpPr>
        <p:spPr>
          <a:xfrm>
            <a:off x="3563888" y="1479701"/>
            <a:ext cx="5112568" cy="509139"/>
          </a:xfrm>
        </p:spPr>
        <p:txBody>
          <a:bodyPr/>
          <a:lstStyle/>
          <a:p>
            <a:pPr marL="0" indent="0">
              <a:buNone/>
            </a:pPr>
            <a:r>
              <a:rPr lang="ja-JP" altLang="en-US" dirty="0" smtClean="0"/>
              <a:t>対戦を行うアルゴリズムの作成</a:t>
            </a:r>
            <a:endParaRPr lang="en-US" altLang="ja-JP" dirty="0" smtClean="0"/>
          </a:p>
        </p:txBody>
      </p:sp>
      <p:sp>
        <p:nvSpPr>
          <p:cNvPr id="4" name="日付プレースホルダー 3"/>
          <p:cNvSpPr>
            <a:spLocks noGrp="1"/>
          </p:cNvSpPr>
          <p:nvPr>
            <p:ph type="dt" sz="half" idx="10"/>
          </p:nvPr>
        </p:nvSpPr>
        <p:spPr/>
        <p:txBody>
          <a:bodyPr/>
          <a:lstStyle/>
          <a:p>
            <a:fld id="{97574580-1F4F-4D55-A6A1-2E0109A05999}" type="datetime1">
              <a:rPr lang="ja-JP" altLang="en-US" smtClean="0"/>
              <a:t>2013/3/4</a:t>
            </a:fld>
            <a:endParaRPr lang="en-US" altLang="ja-JP"/>
          </a:p>
        </p:txBody>
      </p:sp>
      <p:sp>
        <p:nvSpPr>
          <p:cNvPr id="6" name="スライド番号プレースホルダー 5"/>
          <p:cNvSpPr>
            <a:spLocks noGrp="1"/>
          </p:cNvSpPr>
          <p:nvPr>
            <p:ph type="sldNum" sz="quarter" idx="12"/>
          </p:nvPr>
        </p:nvSpPr>
        <p:spPr/>
        <p:txBody>
          <a:bodyPr/>
          <a:lstStyle/>
          <a:p>
            <a:fld id="{1D31B517-72AE-4FE7-A18D-06C9CB9045F5}" type="slidenum">
              <a:rPr lang="en-US" altLang="ja-JP" smtClean="0"/>
              <a:pPr/>
              <a:t>23</a:t>
            </a:fld>
            <a:endParaRPr lang="en-US" altLang="ja-JP"/>
          </a:p>
        </p:txBody>
      </p:sp>
      <p:sp>
        <p:nvSpPr>
          <p:cNvPr id="7" name="テキスト ボックス 6"/>
          <p:cNvSpPr txBox="1"/>
          <p:nvPr/>
        </p:nvSpPr>
        <p:spPr>
          <a:xfrm>
            <a:off x="2339752" y="4077072"/>
            <a:ext cx="4639412" cy="923330"/>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kumimoji="1" lang="ja-JP" alt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モンテカルロ法</a:t>
            </a:r>
            <a:endParaRPr kumimoji="1" lang="ja-JP" alt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8" name="正方形/長方形 7"/>
          <p:cNvSpPr/>
          <p:nvPr/>
        </p:nvSpPr>
        <p:spPr>
          <a:xfrm>
            <a:off x="683568" y="908720"/>
            <a:ext cx="2749471" cy="1200329"/>
          </a:xfrm>
          <a:prstGeom prst="rect">
            <a:avLst/>
          </a:prstGeom>
          <a:noFill/>
        </p:spPr>
        <p:txBody>
          <a:bodyPr wrap="none" lIns="91440" tIns="45720" rIns="91440" bIns="45720">
            <a:spAutoFit/>
          </a:bodyPr>
          <a:lstStyle/>
          <a:p>
            <a:pPr algn="ctr"/>
            <a:r>
              <a:rPr lang="en-US" altLang="ja-JP" sz="72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itchFamily="18" charset="0"/>
                <a:cs typeface="Times New Roman" pitchFamily="18" charset="0"/>
              </a:rPr>
              <a:t>mattix</a:t>
            </a:r>
            <a:endParaRPr lang="ja-JP" altLang="en-US" sz="7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itchFamily="18" charset="0"/>
              <a:cs typeface="Times New Roman" pitchFamily="18" charset="0"/>
            </a:endParaRPr>
          </a:p>
        </p:txBody>
      </p:sp>
      <p:sp>
        <p:nvSpPr>
          <p:cNvPr id="9" name="コンテンツ プレースホルダー 2"/>
          <p:cNvSpPr txBox="1">
            <a:spLocks/>
          </p:cNvSpPr>
          <p:nvPr/>
        </p:nvSpPr>
        <p:spPr bwMode="auto">
          <a:xfrm>
            <a:off x="1979712" y="2528901"/>
            <a:ext cx="5112568"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400">
                <a:solidFill>
                  <a:schemeClr val="tx2"/>
                </a:solidFill>
                <a:latin typeface="+mn-lt"/>
                <a:ea typeface="+mn-ea"/>
                <a:cs typeface="+mn-cs"/>
              </a:defRPr>
            </a:lvl1pPr>
            <a:lvl2pPr marL="742950" indent="-285750" algn="l" rtl="0" fontAlgn="base">
              <a:spcBef>
                <a:spcPct val="20000"/>
              </a:spcBef>
              <a:spcAft>
                <a:spcPct val="0"/>
              </a:spcAft>
              <a:buChar char="–"/>
              <a:defRPr kumimoji="1" sz="2000">
                <a:solidFill>
                  <a:schemeClr val="tx1"/>
                </a:solidFill>
                <a:latin typeface="+mn-lt"/>
                <a:ea typeface="+mn-ea"/>
              </a:defRPr>
            </a:lvl2pPr>
            <a:lvl3pPr marL="1143000" indent="-228600" algn="l" rtl="0" fontAlgn="base">
              <a:spcBef>
                <a:spcPct val="20000"/>
              </a:spcBef>
              <a:spcAft>
                <a:spcPct val="0"/>
              </a:spcAft>
              <a:buChar char="•"/>
              <a:defRPr kumimoji="1" sz="1800">
                <a:solidFill>
                  <a:schemeClr val="tx1"/>
                </a:solidFill>
                <a:latin typeface="+mn-lt"/>
                <a:ea typeface="+mn-ea"/>
              </a:defRPr>
            </a:lvl3pPr>
            <a:lvl4pPr marL="1600200" indent="-228600" algn="l" rtl="0" fontAlgn="base">
              <a:spcBef>
                <a:spcPct val="20000"/>
              </a:spcBef>
              <a:spcAft>
                <a:spcPct val="0"/>
              </a:spcAft>
              <a:buChar char="–"/>
              <a:defRPr kumimoji="1" sz="1600">
                <a:solidFill>
                  <a:schemeClr val="tx1"/>
                </a:solidFill>
                <a:latin typeface="+mn-lt"/>
                <a:ea typeface="+mn-ea"/>
              </a:defRPr>
            </a:lvl4pPr>
            <a:lvl5pPr marL="2057400" indent="-228600" algn="l" rtl="0" fontAlgn="base">
              <a:spcBef>
                <a:spcPct val="20000"/>
              </a:spcBef>
              <a:spcAft>
                <a:spcPct val="0"/>
              </a:spcAft>
              <a:buChar char="»"/>
              <a:defRPr kumimoji="1" sz="14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a:lstStyle>
          <a:p>
            <a:pPr marL="0" indent="0">
              <a:buFontTx/>
              <a:buNone/>
            </a:pPr>
            <a:r>
              <a:rPr lang="ja-JP" altLang="en-US" dirty="0" smtClean="0"/>
              <a:t>いかに強いアルゴリズムを作るか</a:t>
            </a:r>
            <a:r>
              <a:rPr lang="en-US" altLang="ja-JP" dirty="0" smtClean="0"/>
              <a:t>…</a:t>
            </a:r>
          </a:p>
        </p:txBody>
      </p:sp>
    </p:spTree>
    <p:extLst>
      <p:ext uri="{BB962C8B-B14F-4D97-AF65-F5344CB8AC3E}">
        <p14:creationId xmlns:p14="http://schemas.microsoft.com/office/powerpoint/2010/main" val="243321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　モンテカルロ法</a:t>
            </a:r>
            <a:endParaRPr kumimoji="1" lang="ja-JP" altLang="en-US" dirty="0"/>
          </a:p>
        </p:txBody>
      </p:sp>
      <p:sp>
        <p:nvSpPr>
          <p:cNvPr id="3" name="コンテンツ プレースホルダー 2"/>
          <p:cNvSpPr>
            <a:spLocks noGrp="1"/>
          </p:cNvSpPr>
          <p:nvPr>
            <p:ph idx="1"/>
          </p:nvPr>
        </p:nvSpPr>
        <p:spPr>
          <a:xfrm>
            <a:off x="245635" y="980728"/>
            <a:ext cx="8686800" cy="782216"/>
          </a:xfrm>
        </p:spPr>
        <p:txBody>
          <a:bodyPr/>
          <a:lstStyle/>
          <a:p>
            <a:pPr marL="0" indent="0">
              <a:buNone/>
            </a:pPr>
            <a:r>
              <a:rPr kumimoji="1" lang="ja-JP" altLang="en-US" sz="1800" b="1" dirty="0" smtClean="0"/>
              <a:t>モンテカルロ法</a:t>
            </a:r>
            <a:r>
              <a:rPr kumimoji="1" lang="ja-JP" altLang="en-US" sz="1800" dirty="0" smtClean="0"/>
              <a:t>：</a:t>
            </a:r>
            <a:endParaRPr kumimoji="1" lang="en-US" altLang="ja-JP" sz="1800" dirty="0" smtClean="0"/>
          </a:p>
          <a:p>
            <a:pPr marL="0" indent="0">
              <a:buNone/>
            </a:pPr>
            <a:r>
              <a:rPr kumimoji="1" lang="ja-JP" altLang="en-US" sz="1800" dirty="0" smtClean="0"/>
              <a:t>乱数により生成した多数のサンプルから問題の解を推定する手法の総称．</a:t>
            </a:r>
            <a:endParaRPr kumimoji="1" lang="ja-JP" altLang="en-US" sz="1800" dirty="0"/>
          </a:p>
        </p:txBody>
      </p:sp>
      <p:sp>
        <p:nvSpPr>
          <p:cNvPr id="4" name="日付プレースホルダー 3"/>
          <p:cNvSpPr>
            <a:spLocks noGrp="1"/>
          </p:cNvSpPr>
          <p:nvPr>
            <p:ph type="dt" sz="half" idx="10"/>
          </p:nvPr>
        </p:nvSpPr>
        <p:spPr/>
        <p:txBody>
          <a:bodyPr/>
          <a:lstStyle/>
          <a:p>
            <a:fld id="{9C245813-846E-4E3A-9D09-3D22152D5A34}" type="datetime1">
              <a:rPr lang="ja-JP" altLang="en-US" smtClean="0"/>
              <a:t>2013/3/4</a:t>
            </a:fld>
            <a:endParaRPr lang="en-US" altLang="ja-JP"/>
          </a:p>
        </p:txBody>
      </p:sp>
      <p:sp>
        <p:nvSpPr>
          <p:cNvPr id="6" name="スライド番号プレースホルダー 5"/>
          <p:cNvSpPr>
            <a:spLocks noGrp="1"/>
          </p:cNvSpPr>
          <p:nvPr>
            <p:ph type="sldNum" sz="quarter" idx="12"/>
          </p:nvPr>
        </p:nvSpPr>
        <p:spPr/>
        <p:txBody>
          <a:bodyPr/>
          <a:lstStyle/>
          <a:p>
            <a:fld id="{1D31B517-72AE-4FE7-A18D-06C9CB9045F5}" type="slidenum">
              <a:rPr lang="en-US" altLang="ja-JP" smtClean="0"/>
              <a:pPr/>
              <a:t>24</a:t>
            </a:fld>
            <a:endParaRPr lang="en-US" altLang="ja-JP"/>
          </a:p>
        </p:txBody>
      </p:sp>
      <p:sp>
        <p:nvSpPr>
          <p:cNvPr id="7" name="テキスト ボックス 6"/>
          <p:cNvSpPr txBox="1"/>
          <p:nvPr/>
        </p:nvSpPr>
        <p:spPr>
          <a:xfrm>
            <a:off x="234710" y="1700808"/>
            <a:ext cx="8352928" cy="104644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kumimoji="1" lang="ja-JP" altLang="en-US" sz="1400" dirty="0" smtClean="0"/>
              <a:t>ゲームにおいては</a:t>
            </a:r>
            <a:r>
              <a:rPr kumimoji="1" lang="en-US" altLang="ja-JP" sz="1400" dirty="0" smtClean="0"/>
              <a:t>…</a:t>
            </a:r>
          </a:p>
          <a:p>
            <a:r>
              <a:rPr kumimoji="1" lang="ja-JP" altLang="en-US" dirty="0" smtClean="0"/>
              <a:t>ある状態からゲーム終了までの行動を，ランダムに選び，得点を求め，次に取り得る行動ごとの得点の期待値を求める．</a:t>
            </a:r>
            <a:endParaRPr kumimoji="1" lang="ja-JP" altLang="en-US" dirty="0"/>
          </a:p>
        </p:txBody>
      </p:sp>
      <p:sp>
        <p:nvSpPr>
          <p:cNvPr id="8" name="コンテンツ プレースホルダー 2"/>
          <p:cNvSpPr txBox="1">
            <a:spLocks/>
          </p:cNvSpPr>
          <p:nvPr/>
        </p:nvSpPr>
        <p:spPr bwMode="auto">
          <a:xfrm>
            <a:off x="245635" y="2780928"/>
            <a:ext cx="7920880" cy="391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400">
                <a:solidFill>
                  <a:schemeClr val="tx2"/>
                </a:solidFill>
                <a:latin typeface="+mn-lt"/>
                <a:ea typeface="+mn-ea"/>
                <a:cs typeface="+mn-cs"/>
              </a:defRPr>
            </a:lvl1pPr>
            <a:lvl2pPr marL="742950" indent="-285750" algn="l" rtl="0" fontAlgn="base">
              <a:spcBef>
                <a:spcPct val="20000"/>
              </a:spcBef>
              <a:spcAft>
                <a:spcPct val="0"/>
              </a:spcAft>
              <a:buChar char="–"/>
              <a:defRPr kumimoji="1" sz="2000">
                <a:solidFill>
                  <a:schemeClr val="tx1"/>
                </a:solidFill>
                <a:latin typeface="+mn-lt"/>
                <a:ea typeface="+mn-ea"/>
              </a:defRPr>
            </a:lvl2pPr>
            <a:lvl3pPr marL="1143000" indent="-228600" algn="l" rtl="0" fontAlgn="base">
              <a:spcBef>
                <a:spcPct val="20000"/>
              </a:spcBef>
              <a:spcAft>
                <a:spcPct val="0"/>
              </a:spcAft>
              <a:buChar char="•"/>
              <a:defRPr kumimoji="1" sz="1800">
                <a:solidFill>
                  <a:schemeClr val="tx1"/>
                </a:solidFill>
                <a:latin typeface="+mn-lt"/>
                <a:ea typeface="+mn-ea"/>
              </a:defRPr>
            </a:lvl3pPr>
            <a:lvl4pPr marL="1600200" indent="-228600" algn="l" rtl="0" fontAlgn="base">
              <a:spcBef>
                <a:spcPct val="20000"/>
              </a:spcBef>
              <a:spcAft>
                <a:spcPct val="0"/>
              </a:spcAft>
              <a:buChar char="–"/>
              <a:defRPr kumimoji="1" sz="1600">
                <a:solidFill>
                  <a:schemeClr val="tx1"/>
                </a:solidFill>
                <a:latin typeface="+mn-lt"/>
                <a:ea typeface="+mn-ea"/>
              </a:defRPr>
            </a:lvl4pPr>
            <a:lvl5pPr marL="2057400" indent="-228600" algn="l" rtl="0" fontAlgn="base">
              <a:spcBef>
                <a:spcPct val="20000"/>
              </a:spcBef>
              <a:spcAft>
                <a:spcPct val="0"/>
              </a:spcAft>
              <a:buChar char="»"/>
              <a:defRPr kumimoji="1" sz="14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a:lstStyle>
          <a:p>
            <a:pPr marL="0" indent="0">
              <a:buFontTx/>
              <a:buNone/>
            </a:pPr>
            <a:r>
              <a:rPr lang="en-US" altLang="ja-JP" sz="1800" dirty="0" smtClean="0"/>
              <a:t>※</a:t>
            </a:r>
            <a:r>
              <a:rPr lang="ja-JP" altLang="en-US" sz="1800" dirty="0" smtClean="0"/>
              <a:t>特定の状態からゲーム終了までのシミュレーションの</a:t>
            </a:r>
            <a:r>
              <a:rPr lang="ja-JP" altLang="en-US" sz="1800" dirty="0"/>
              <a:t>事</a:t>
            </a:r>
            <a:r>
              <a:rPr lang="ja-JP" altLang="en-US" sz="1800" dirty="0" smtClean="0"/>
              <a:t>をプレイアウトと呼ぶ．</a:t>
            </a:r>
            <a:endParaRPr lang="ja-JP" altLang="en-US" sz="1800" dirty="0"/>
          </a:p>
        </p:txBody>
      </p:sp>
      <p:sp>
        <p:nvSpPr>
          <p:cNvPr id="9" name="円/楕円 8"/>
          <p:cNvSpPr/>
          <p:nvPr/>
        </p:nvSpPr>
        <p:spPr>
          <a:xfrm>
            <a:off x="3296405" y="342900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p:nvSpPr>
        <p:spPr>
          <a:xfrm>
            <a:off x="1704249" y="3998970"/>
            <a:ext cx="216024" cy="21602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2765686" y="3998970"/>
            <a:ext cx="216024" cy="21602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3827123" y="3998970"/>
            <a:ext cx="216024" cy="21602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p:nvSpPr>
        <p:spPr>
          <a:xfrm>
            <a:off x="4888561" y="3998970"/>
            <a:ext cx="216024" cy="21602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p:cNvSpPr/>
          <p:nvPr/>
        </p:nvSpPr>
        <p:spPr>
          <a:xfrm>
            <a:off x="4485042" y="4214994"/>
            <a:ext cx="1023062" cy="19143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p:cNvCxnSpPr>
            <a:stCxn id="9" idx="4"/>
            <a:endCxn id="11" idx="0"/>
          </p:cNvCxnSpPr>
          <p:nvPr/>
        </p:nvCxnSpPr>
        <p:spPr>
          <a:xfrm flipH="1">
            <a:off x="2873698" y="3645024"/>
            <a:ext cx="530719" cy="353946"/>
          </a:xfrm>
          <a:prstGeom prst="line">
            <a:avLst/>
          </a:prstGeom>
        </p:spPr>
        <p:style>
          <a:lnRef idx="2">
            <a:schemeClr val="dk1"/>
          </a:lnRef>
          <a:fillRef idx="0">
            <a:schemeClr val="dk1"/>
          </a:fillRef>
          <a:effectRef idx="1">
            <a:schemeClr val="dk1"/>
          </a:effectRef>
          <a:fontRef idx="minor">
            <a:schemeClr val="tx1"/>
          </a:fontRef>
        </p:style>
      </p:cxnSp>
      <p:cxnSp>
        <p:nvCxnSpPr>
          <p:cNvPr id="22" name="直線コネクタ 21"/>
          <p:cNvCxnSpPr>
            <a:stCxn id="9" idx="3"/>
            <a:endCxn id="10" idx="7"/>
          </p:cNvCxnSpPr>
          <p:nvPr/>
        </p:nvCxnSpPr>
        <p:spPr>
          <a:xfrm flipH="1">
            <a:off x="1888637" y="3613388"/>
            <a:ext cx="1439404" cy="417218"/>
          </a:xfrm>
          <a:prstGeom prst="line">
            <a:avLst/>
          </a:prstGeom>
        </p:spPr>
        <p:style>
          <a:lnRef idx="2">
            <a:schemeClr val="dk1"/>
          </a:lnRef>
          <a:fillRef idx="0">
            <a:schemeClr val="dk1"/>
          </a:fillRef>
          <a:effectRef idx="1">
            <a:schemeClr val="dk1"/>
          </a:effectRef>
          <a:fontRef idx="minor">
            <a:schemeClr val="tx1"/>
          </a:fontRef>
        </p:style>
      </p:cxnSp>
      <p:cxnSp>
        <p:nvCxnSpPr>
          <p:cNvPr id="23" name="直線コネクタ 22"/>
          <p:cNvCxnSpPr>
            <a:stCxn id="9" idx="4"/>
            <a:endCxn id="12" idx="0"/>
          </p:cNvCxnSpPr>
          <p:nvPr/>
        </p:nvCxnSpPr>
        <p:spPr>
          <a:xfrm>
            <a:off x="3404417" y="3645024"/>
            <a:ext cx="530718" cy="353946"/>
          </a:xfrm>
          <a:prstGeom prst="line">
            <a:avLst/>
          </a:prstGeom>
        </p:spPr>
        <p:style>
          <a:lnRef idx="2">
            <a:schemeClr val="dk1"/>
          </a:lnRef>
          <a:fillRef idx="0">
            <a:schemeClr val="dk1"/>
          </a:fillRef>
          <a:effectRef idx="1">
            <a:schemeClr val="dk1"/>
          </a:effectRef>
          <a:fontRef idx="minor">
            <a:schemeClr val="tx1"/>
          </a:fontRef>
        </p:style>
      </p:cxnSp>
      <p:cxnSp>
        <p:nvCxnSpPr>
          <p:cNvPr id="24" name="直線コネクタ 23"/>
          <p:cNvCxnSpPr>
            <a:stCxn id="9" idx="5"/>
            <a:endCxn id="13" idx="1"/>
          </p:cNvCxnSpPr>
          <p:nvPr/>
        </p:nvCxnSpPr>
        <p:spPr>
          <a:xfrm>
            <a:off x="3480793" y="3613388"/>
            <a:ext cx="1439404" cy="417218"/>
          </a:xfrm>
          <a:prstGeom prst="line">
            <a:avLst/>
          </a:prstGeom>
        </p:spPr>
        <p:style>
          <a:lnRef idx="2">
            <a:schemeClr val="dk1"/>
          </a:lnRef>
          <a:fillRef idx="0">
            <a:schemeClr val="dk1"/>
          </a:fillRef>
          <a:effectRef idx="1">
            <a:schemeClr val="dk1"/>
          </a:effectRef>
          <a:fontRef idx="minor">
            <a:schemeClr val="tx1"/>
          </a:fontRef>
        </p:style>
      </p:cxnSp>
      <p:sp>
        <p:nvSpPr>
          <p:cNvPr id="33" name="テキスト ボックス 32"/>
          <p:cNvSpPr txBox="1"/>
          <p:nvPr/>
        </p:nvSpPr>
        <p:spPr>
          <a:xfrm>
            <a:off x="112021" y="3953093"/>
            <a:ext cx="1540806" cy="307777"/>
          </a:xfrm>
          <a:prstGeom prst="rect">
            <a:avLst/>
          </a:prstGeom>
          <a:noFill/>
        </p:spPr>
        <p:txBody>
          <a:bodyPr wrap="none" rtlCol="0">
            <a:spAutoFit/>
          </a:bodyPr>
          <a:lstStyle/>
          <a:p>
            <a:r>
              <a:rPr kumimoji="1" lang="ja-JP" altLang="en-US" sz="1400" dirty="0" smtClean="0"/>
              <a:t>次に取り得る行動</a:t>
            </a:r>
            <a:endParaRPr kumimoji="1" lang="ja-JP" altLang="en-US" sz="1400" dirty="0"/>
          </a:p>
        </p:txBody>
      </p:sp>
      <p:sp>
        <p:nvSpPr>
          <p:cNvPr id="44" name="二等辺三角形 43"/>
          <p:cNvSpPr/>
          <p:nvPr/>
        </p:nvSpPr>
        <p:spPr>
          <a:xfrm>
            <a:off x="3423604" y="4214994"/>
            <a:ext cx="1023062" cy="19143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二等辺三角形 44"/>
          <p:cNvSpPr/>
          <p:nvPr/>
        </p:nvSpPr>
        <p:spPr>
          <a:xfrm>
            <a:off x="2362167" y="4213210"/>
            <a:ext cx="1023062" cy="19143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二等辺三角形 45"/>
          <p:cNvSpPr/>
          <p:nvPr/>
        </p:nvSpPr>
        <p:spPr>
          <a:xfrm>
            <a:off x="1300730" y="4213210"/>
            <a:ext cx="1023062" cy="19143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カギ線コネクタ 34"/>
          <p:cNvCxnSpPr>
            <a:stCxn id="46" idx="0"/>
            <a:endCxn id="52" idx="0"/>
          </p:cNvCxnSpPr>
          <p:nvPr/>
        </p:nvCxnSpPr>
        <p:spPr>
          <a:xfrm>
            <a:off x="1812261" y="4213210"/>
            <a:ext cx="183787" cy="183583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2" name="円/楕円 51"/>
          <p:cNvSpPr/>
          <p:nvPr/>
        </p:nvSpPr>
        <p:spPr>
          <a:xfrm>
            <a:off x="1917818" y="6049049"/>
            <a:ext cx="156460" cy="156460"/>
          </a:xfrm>
          <a:prstGeom prst="ellipse">
            <a:avLst/>
          </a:prstGeom>
          <a:solidFill>
            <a:schemeClr val="bg1"/>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乗算記号 52"/>
          <p:cNvSpPr/>
          <p:nvPr/>
        </p:nvSpPr>
        <p:spPr>
          <a:xfrm>
            <a:off x="2632821" y="5996435"/>
            <a:ext cx="265729" cy="265729"/>
          </a:xfrm>
          <a:prstGeom prst="mathMultiply">
            <a:avLst>
              <a:gd name="adj1" fmla="val 13973"/>
            </a:avLst>
          </a:prstGeom>
          <a:solidFill>
            <a:srgbClr val="7030A0"/>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3886687" y="6051070"/>
            <a:ext cx="156460" cy="156460"/>
          </a:xfrm>
          <a:prstGeom prst="ellipse">
            <a:avLst/>
          </a:prstGeom>
          <a:solidFill>
            <a:schemeClr val="bg1"/>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4865554" y="6051070"/>
            <a:ext cx="156460" cy="156460"/>
          </a:xfrm>
          <a:prstGeom prst="ellipse">
            <a:avLst/>
          </a:prstGeom>
          <a:solidFill>
            <a:schemeClr val="bg1"/>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1571384" y="5996435"/>
            <a:ext cx="265729" cy="265729"/>
          </a:xfrm>
          <a:prstGeom prst="mathMultiply">
            <a:avLst>
              <a:gd name="adj1" fmla="val 13973"/>
            </a:avLst>
          </a:prstGeom>
          <a:solidFill>
            <a:srgbClr val="7030A0"/>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楕円 87"/>
          <p:cNvSpPr/>
          <p:nvPr/>
        </p:nvSpPr>
        <p:spPr>
          <a:xfrm>
            <a:off x="3648930" y="6051070"/>
            <a:ext cx="156460" cy="156460"/>
          </a:xfrm>
          <a:prstGeom prst="ellipse">
            <a:avLst/>
          </a:prstGeom>
          <a:solidFill>
            <a:schemeClr val="bg1"/>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乗算記号 90"/>
          <p:cNvSpPr/>
          <p:nvPr/>
        </p:nvSpPr>
        <p:spPr>
          <a:xfrm>
            <a:off x="1237329" y="5994414"/>
            <a:ext cx="265729" cy="265729"/>
          </a:xfrm>
          <a:prstGeom prst="mathMultiply">
            <a:avLst>
              <a:gd name="adj1" fmla="val 13973"/>
            </a:avLst>
          </a:prstGeom>
          <a:solidFill>
            <a:srgbClr val="7030A0"/>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乗算記号 91"/>
          <p:cNvSpPr/>
          <p:nvPr/>
        </p:nvSpPr>
        <p:spPr>
          <a:xfrm>
            <a:off x="2056508" y="5994650"/>
            <a:ext cx="265729" cy="265729"/>
          </a:xfrm>
          <a:prstGeom prst="mathMultiply">
            <a:avLst>
              <a:gd name="adj1" fmla="val 13973"/>
            </a:avLst>
          </a:prstGeom>
          <a:solidFill>
            <a:srgbClr val="7030A0"/>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乗算記号 92"/>
          <p:cNvSpPr/>
          <p:nvPr/>
        </p:nvSpPr>
        <p:spPr>
          <a:xfrm>
            <a:off x="2352395" y="5994649"/>
            <a:ext cx="265729" cy="265729"/>
          </a:xfrm>
          <a:prstGeom prst="mathMultiply">
            <a:avLst>
              <a:gd name="adj1" fmla="val 13973"/>
            </a:avLst>
          </a:prstGeom>
          <a:solidFill>
            <a:srgbClr val="7030A0"/>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乗算記号 93"/>
          <p:cNvSpPr/>
          <p:nvPr/>
        </p:nvSpPr>
        <p:spPr>
          <a:xfrm>
            <a:off x="2848845" y="5996435"/>
            <a:ext cx="265729" cy="265729"/>
          </a:xfrm>
          <a:prstGeom prst="mathMultiply">
            <a:avLst>
              <a:gd name="adj1" fmla="val 13973"/>
            </a:avLst>
          </a:prstGeom>
          <a:solidFill>
            <a:srgbClr val="7030A0"/>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乗算記号 94"/>
          <p:cNvSpPr/>
          <p:nvPr/>
        </p:nvSpPr>
        <p:spPr>
          <a:xfrm>
            <a:off x="3065871" y="5996435"/>
            <a:ext cx="265729" cy="265729"/>
          </a:xfrm>
          <a:prstGeom prst="mathMultiply">
            <a:avLst>
              <a:gd name="adj1" fmla="val 13973"/>
            </a:avLst>
          </a:prstGeom>
          <a:solidFill>
            <a:srgbClr val="7030A0"/>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p:nvSpPr>
        <p:spPr>
          <a:xfrm>
            <a:off x="4127845" y="6049050"/>
            <a:ext cx="156460" cy="156460"/>
          </a:xfrm>
          <a:prstGeom prst="ellipse">
            <a:avLst/>
          </a:prstGeom>
          <a:solidFill>
            <a:schemeClr val="bg1"/>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396425" y="5994415"/>
            <a:ext cx="265729" cy="265729"/>
          </a:xfrm>
          <a:prstGeom prst="mathMultiply">
            <a:avLst>
              <a:gd name="adj1" fmla="val 13973"/>
            </a:avLst>
          </a:prstGeom>
          <a:solidFill>
            <a:srgbClr val="7030A0"/>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円/楕円 97"/>
          <p:cNvSpPr/>
          <p:nvPr/>
        </p:nvSpPr>
        <p:spPr>
          <a:xfrm>
            <a:off x="4572000" y="6051070"/>
            <a:ext cx="156460" cy="156460"/>
          </a:xfrm>
          <a:prstGeom prst="ellipse">
            <a:avLst/>
          </a:prstGeom>
          <a:solidFill>
            <a:schemeClr val="bg1"/>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円/楕円 98"/>
          <p:cNvSpPr/>
          <p:nvPr/>
        </p:nvSpPr>
        <p:spPr>
          <a:xfrm>
            <a:off x="5100265" y="6051070"/>
            <a:ext cx="156460" cy="156460"/>
          </a:xfrm>
          <a:prstGeom prst="ellipse">
            <a:avLst/>
          </a:prstGeom>
          <a:solidFill>
            <a:schemeClr val="bg1"/>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円/楕円 99"/>
          <p:cNvSpPr/>
          <p:nvPr/>
        </p:nvSpPr>
        <p:spPr>
          <a:xfrm>
            <a:off x="5351644" y="6051070"/>
            <a:ext cx="156460" cy="156460"/>
          </a:xfrm>
          <a:prstGeom prst="ellipse">
            <a:avLst/>
          </a:prstGeom>
          <a:solidFill>
            <a:schemeClr val="bg1"/>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テキスト ボックス 101"/>
          <p:cNvSpPr txBox="1"/>
          <p:nvPr/>
        </p:nvSpPr>
        <p:spPr>
          <a:xfrm>
            <a:off x="5982327" y="3312387"/>
            <a:ext cx="3126177" cy="461665"/>
          </a:xfrm>
          <a:prstGeom prst="rect">
            <a:avLst/>
          </a:prstGeom>
          <a:noFill/>
        </p:spPr>
        <p:txBody>
          <a:bodyPr wrap="none" rtlCol="0">
            <a:spAutoFit/>
          </a:bodyPr>
          <a:lstStyle/>
          <a:p>
            <a:r>
              <a:rPr kumimoji="1" lang="ja-JP" altLang="en-US" dirty="0" smtClean="0"/>
              <a:t>プレイアウト回数：増加</a:t>
            </a:r>
            <a:endParaRPr kumimoji="1" lang="ja-JP" altLang="en-US" dirty="0"/>
          </a:p>
        </p:txBody>
      </p:sp>
      <p:sp>
        <p:nvSpPr>
          <p:cNvPr id="103" name="テキスト ボックス 102"/>
          <p:cNvSpPr txBox="1"/>
          <p:nvPr/>
        </p:nvSpPr>
        <p:spPr>
          <a:xfrm>
            <a:off x="5214489" y="4131593"/>
            <a:ext cx="3894015" cy="461665"/>
          </a:xfrm>
          <a:prstGeom prst="rect">
            <a:avLst/>
          </a:prstGeom>
          <a:noFill/>
        </p:spPr>
        <p:txBody>
          <a:bodyPr wrap="none" rtlCol="0">
            <a:spAutoFit/>
          </a:bodyPr>
          <a:lstStyle/>
          <a:p>
            <a:r>
              <a:rPr kumimoji="1" lang="ja-JP" altLang="en-US" dirty="0" smtClean="0"/>
              <a:t>期待値の見積もり精度：向上</a:t>
            </a:r>
            <a:endParaRPr kumimoji="1" lang="ja-JP" altLang="en-US" dirty="0"/>
          </a:p>
        </p:txBody>
      </p:sp>
      <p:sp>
        <p:nvSpPr>
          <p:cNvPr id="104" name="テキスト ボックス 103"/>
          <p:cNvSpPr txBox="1"/>
          <p:nvPr/>
        </p:nvSpPr>
        <p:spPr>
          <a:xfrm>
            <a:off x="6923290" y="4581128"/>
            <a:ext cx="2185214" cy="461665"/>
          </a:xfrm>
          <a:prstGeom prst="rect">
            <a:avLst/>
          </a:prstGeom>
          <a:noFill/>
        </p:spPr>
        <p:txBody>
          <a:bodyPr wrap="none" rtlCol="0">
            <a:spAutoFit/>
          </a:bodyPr>
          <a:lstStyle/>
          <a:p>
            <a:r>
              <a:rPr kumimoji="1" lang="ja-JP" altLang="en-US" dirty="0" smtClean="0"/>
              <a:t>計算時間：増大</a:t>
            </a:r>
            <a:endParaRPr kumimoji="1" lang="ja-JP" altLang="en-US" dirty="0"/>
          </a:p>
        </p:txBody>
      </p:sp>
      <p:sp>
        <p:nvSpPr>
          <p:cNvPr id="105" name="下矢印 104"/>
          <p:cNvSpPr/>
          <p:nvPr/>
        </p:nvSpPr>
        <p:spPr>
          <a:xfrm>
            <a:off x="7161496" y="3833203"/>
            <a:ext cx="535017" cy="216024"/>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7" name="円/楕円 46"/>
          <p:cNvSpPr/>
          <p:nvPr/>
        </p:nvSpPr>
        <p:spPr>
          <a:xfrm>
            <a:off x="251526" y="5002483"/>
            <a:ext cx="156460" cy="156460"/>
          </a:xfrm>
          <a:prstGeom prst="ellipse">
            <a:avLst/>
          </a:prstGeom>
          <a:solidFill>
            <a:schemeClr val="bg1"/>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乗算記号 47"/>
          <p:cNvSpPr/>
          <p:nvPr/>
        </p:nvSpPr>
        <p:spPr>
          <a:xfrm>
            <a:off x="196891" y="5229200"/>
            <a:ext cx="265729" cy="265729"/>
          </a:xfrm>
          <a:prstGeom prst="mathMultiply">
            <a:avLst>
              <a:gd name="adj1" fmla="val 13973"/>
            </a:avLst>
          </a:prstGeom>
          <a:solidFill>
            <a:srgbClr val="7030A0"/>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62620" y="4914671"/>
            <a:ext cx="633507" cy="646331"/>
          </a:xfrm>
          <a:prstGeom prst="rect">
            <a:avLst/>
          </a:prstGeom>
          <a:noFill/>
        </p:spPr>
        <p:txBody>
          <a:bodyPr wrap="none" rtlCol="0">
            <a:spAutoFit/>
          </a:bodyPr>
          <a:lstStyle/>
          <a:p>
            <a:r>
              <a:rPr kumimoji="1" lang="ja-JP" altLang="en-US" sz="1800" dirty="0" smtClean="0"/>
              <a:t>勝ち</a:t>
            </a:r>
            <a:endParaRPr kumimoji="1" lang="en-US" altLang="ja-JP" sz="1800" dirty="0" smtClean="0"/>
          </a:p>
          <a:p>
            <a:r>
              <a:rPr lang="ja-JP" altLang="en-US" sz="1800" dirty="0"/>
              <a:t>負け</a:t>
            </a:r>
            <a:endParaRPr kumimoji="1" lang="ja-JP" altLang="en-US" sz="1800" dirty="0"/>
          </a:p>
        </p:txBody>
      </p:sp>
      <p:sp>
        <p:nvSpPr>
          <p:cNvPr id="49" name="テキスト ボックス 48"/>
          <p:cNvSpPr txBox="1"/>
          <p:nvPr/>
        </p:nvSpPr>
        <p:spPr>
          <a:xfrm>
            <a:off x="323528" y="5954387"/>
            <a:ext cx="1064715" cy="307777"/>
          </a:xfrm>
          <a:prstGeom prst="rect">
            <a:avLst/>
          </a:prstGeom>
          <a:noFill/>
        </p:spPr>
        <p:txBody>
          <a:bodyPr wrap="none" rtlCol="0">
            <a:spAutoFit/>
          </a:bodyPr>
          <a:lstStyle/>
          <a:p>
            <a:r>
              <a:rPr lang="ja-JP" altLang="en-US" sz="1400" dirty="0"/>
              <a:t>ゲーム終了</a:t>
            </a:r>
            <a:endParaRPr kumimoji="1" lang="ja-JP" altLang="en-US" sz="1400" dirty="0"/>
          </a:p>
        </p:txBody>
      </p:sp>
      <p:sp>
        <p:nvSpPr>
          <p:cNvPr id="50" name="角丸四角形 49"/>
          <p:cNvSpPr/>
          <p:nvPr/>
        </p:nvSpPr>
        <p:spPr>
          <a:xfrm>
            <a:off x="1561758" y="3890957"/>
            <a:ext cx="1545908" cy="432048"/>
          </a:xfrm>
          <a:prstGeom prst="roundRect">
            <a:avLst/>
          </a:prstGeom>
          <a:noFill/>
          <a:ln w="41275">
            <a:solidFill>
              <a:schemeClr val="accent5">
                <a:lumMod val="50000"/>
              </a:schemeClr>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1" name="角丸四角形 50"/>
          <p:cNvSpPr/>
          <p:nvPr/>
        </p:nvSpPr>
        <p:spPr>
          <a:xfrm>
            <a:off x="3654240" y="3890956"/>
            <a:ext cx="1541908" cy="429975"/>
          </a:xfrm>
          <a:prstGeom prst="roundRect">
            <a:avLst/>
          </a:prstGeom>
          <a:noFill/>
          <a:ln w="41275">
            <a:solidFill>
              <a:schemeClr val="accent2">
                <a:lumMod val="75000"/>
              </a:schemeClr>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4" name="四角形吹き出し 53"/>
          <p:cNvSpPr/>
          <p:nvPr/>
        </p:nvSpPr>
        <p:spPr>
          <a:xfrm>
            <a:off x="1642890" y="3379072"/>
            <a:ext cx="1080120" cy="315877"/>
          </a:xfrm>
          <a:prstGeom prst="wedgeRectCallout">
            <a:avLst>
              <a:gd name="adj1" fmla="val -6930"/>
              <a:gd name="adj2" fmla="val 10610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solidFill>
                  <a:schemeClr val="tx1"/>
                </a:solidFill>
              </a:rPr>
              <a:t>期待値：</a:t>
            </a:r>
            <a:r>
              <a:rPr kumimoji="1" lang="ja-JP" altLang="en-US" sz="1400" b="1" dirty="0" smtClean="0">
                <a:solidFill>
                  <a:schemeClr val="tx1"/>
                </a:solidFill>
              </a:rPr>
              <a:t>低</a:t>
            </a:r>
            <a:endParaRPr kumimoji="1" lang="ja-JP" altLang="en-US" sz="1400" b="1" dirty="0">
              <a:solidFill>
                <a:schemeClr val="tx1"/>
              </a:solidFill>
            </a:endParaRPr>
          </a:p>
        </p:txBody>
      </p:sp>
      <p:sp>
        <p:nvSpPr>
          <p:cNvPr id="55" name="四角形吹き出し 54"/>
          <p:cNvSpPr/>
          <p:nvPr/>
        </p:nvSpPr>
        <p:spPr>
          <a:xfrm>
            <a:off x="4131449" y="3324180"/>
            <a:ext cx="1080120" cy="315877"/>
          </a:xfrm>
          <a:prstGeom prst="wedgeRectCallout">
            <a:avLst>
              <a:gd name="adj1" fmla="val 744"/>
              <a:gd name="adj2" fmla="val 12629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solidFill>
                  <a:schemeClr val="tx1"/>
                </a:solidFill>
              </a:rPr>
              <a:t>期待値：</a:t>
            </a:r>
            <a:r>
              <a:rPr kumimoji="1" lang="ja-JP" altLang="en-US" sz="1400" b="1" dirty="0" smtClean="0">
                <a:solidFill>
                  <a:schemeClr val="tx1"/>
                </a:solidFill>
              </a:rPr>
              <a:t>高</a:t>
            </a:r>
            <a:endParaRPr kumimoji="1" lang="ja-JP" altLang="en-US" sz="1400" b="1" dirty="0">
              <a:solidFill>
                <a:schemeClr val="tx1"/>
              </a:solidFill>
            </a:endParaRPr>
          </a:p>
        </p:txBody>
      </p:sp>
    </p:spTree>
    <p:extLst>
      <p:ext uri="{BB962C8B-B14F-4D97-AF65-F5344CB8AC3E}">
        <p14:creationId xmlns:p14="http://schemas.microsoft.com/office/powerpoint/2010/main" val="3608516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barn(inVertical)">
                                      <p:cBhvr>
                                        <p:cTn id="43" dur="500"/>
                                        <p:tgtEl>
                                          <p:spTgt spid="17"/>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barn(inVertical)">
                                      <p:cBhvr>
                                        <p:cTn id="46" dur="500"/>
                                        <p:tgtEl>
                                          <p:spTgt spid="44"/>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barn(inVertical)">
                                      <p:cBhvr>
                                        <p:cTn id="49" dur="500"/>
                                        <p:tgtEl>
                                          <p:spTgt spid="45"/>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barn(inVertical)">
                                      <p:cBhvr>
                                        <p:cTn id="52" dur="500"/>
                                        <p:tgtEl>
                                          <p:spTgt spid="46"/>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fade">
                                      <p:cBhvr>
                                        <p:cTn id="56" dur="500"/>
                                        <p:tgtEl>
                                          <p:spTgt spid="4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wipe(up)">
                                      <p:cBhvr>
                                        <p:cTn id="61" dur="500"/>
                                        <p:tgtEl>
                                          <p:spTgt spid="35"/>
                                        </p:tgtEl>
                                      </p:cBhvr>
                                    </p:animEffec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9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9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8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4"/>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9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9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8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9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5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0"/>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5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1"/>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22" presetClass="entr" presetSubtype="1" fill="hold" grpId="0" nodeType="clickEffect">
                                  <p:stCondLst>
                                    <p:cond delay="0"/>
                                  </p:stCondLst>
                                  <p:childTnLst>
                                    <p:set>
                                      <p:cBhvr>
                                        <p:cTn id="128" dur="1" fill="hold">
                                          <p:stCondLst>
                                            <p:cond delay="0"/>
                                          </p:stCondLst>
                                        </p:cTn>
                                        <p:tgtEl>
                                          <p:spTgt spid="102"/>
                                        </p:tgtEl>
                                        <p:attrNameLst>
                                          <p:attrName>style.visibility</p:attrName>
                                        </p:attrNameLst>
                                      </p:cBhvr>
                                      <p:to>
                                        <p:strVal val="visible"/>
                                      </p:to>
                                    </p:set>
                                    <p:animEffect transition="in" filter="wipe(up)">
                                      <p:cBhvr>
                                        <p:cTn id="129" dur="500"/>
                                        <p:tgtEl>
                                          <p:spTgt spid="102"/>
                                        </p:tgtEl>
                                      </p:cBhvr>
                                    </p:animEffect>
                                  </p:childTnLst>
                                </p:cTn>
                              </p:par>
                              <p:par>
                                <p:cTn id="130" presetID="22" presetClass="entr" presetSubtype="1" fill="hold" grpId="0" nodeType="withEffect">
                                  <p:stCondLst>
                                    <p:cond delay="0"/>
                                  </p:stCondLst>
                                  <p:childTnLst>
                                    <p:set>
                                      <p:cBhvr>
                                        <p:cTn id="131" dur="1" fill="hold">
                                          <p:stCondLst>
                                            <p:cond delay="0"/>
                                          </p:stCondLst>
                                        </p:cTn>
                                        <p:tgtEl>
                                          <p:spTgt spid="105"/>
                                        </p:tgtEl>
                                        <p:attrNameLst>
                                          <p:attrName>style.visibility</p:attrName>
                                        </p:attrNameLst>
                                      </p:cBhvr>
                                      <p:to>
                                        <p:strVal val="visible"/>
                                      </p:to>
                                    </p:set>
                                    <p:animEffect transition="in" filter="wipe(up)">
                                      <p:cBhvr>
                                        <p:cTn id="132" dur="500"/>
                                        <p:tgtEl>
                                          <p:spTgt spid="105"/>
                                        </p:tgtEl>
                                      </p:cBhvr>
                                    </p:animEffect>
                                  </p:childTnLst>
                                </p:cTn>
                              </p:par>
                              <p:par>
                                <p:cTn id="133" presetID="22" presetClass="entr" presetSubtype="1" fill="hold" grpId="0" nodeType="withEffect">
                                  <p:stCondLst>
                                    <p:cond delay="0"/>
                                  </p:stCondLst>
                                  <p:childTnLst>
                                    <p:set>
                                      <p:cBhvr>
                                        <p:cTn id="134" dur="1" fill="hold">
                                          <p:stCondLst>
                                            <p:cond delay="0"/>
                                          </p:stCondLst>
                                        </p:cTn>
                                        <p:tgtEl>
                                          <p:spTgt spid="103"/>
                                        </p:tgtEl>
                                        <p:attrNameLst>
                                          <p:attrName>style.visibility</p:attrName>
                                        </p:attrNameLst>
                                      </p:cBhvr>
                                      <p:to>
                                        <p:strVal val="visible"/>
                                      </p:to>
                                    </p:set>
                                    <p:animEffect transition="in" filter="wipe(up)">
                                      <p:cBhvr>
                                        <p:cTn id="135" dur="500"/>
                                        <p:tgtEl>
                                          <p:spTgt spid="103"/>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1" fill="hold" grpId="0" nodeType="clickEffect">
                                  <p:stCondLst>
                                    <p:cond delay="0"/>
                                  </p:stCondLst>
                                  <p:childTnLst>
                                    <p:set>
                                      <p:cBhvr>
                                        <p:cTn id="139" dur="1" fill="hold">
                                          <p:stCondLst>
                                            <p:cond delay="0"/>
                                          </p:stCondLst>
                                        </p:cTn>
                                        <p:tgtEl>
                                          <p:spTgt spid="104"/>
                                        </p:tgtEl>
                                        <p:attrNameLst>
                                          <p:attrName>style.visibility</p:attrName>
                                        </p:attrNameLst>
                                      </p:cBhvr>
                                      <p:to>
                                        <p:strVal val="visible"/>
                                      </p:to>
                                    </p:set>
                                    <p:animEffect transition="in" filter="wipe(up)">
                                      <p:cBhvr>
                                        <p:cTn id="140"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animBg="1"/>
      <p:bldP spid="11" grpId="0" animBg="1"/>
      <p:bldP spid="12" grpId="0" animBg="1"/>
      <p:bldP spid="13" grpId="0" animBg="1"/>
      <p:bldP spid="17" grpId="0" animBg="1"/>
      <p:bldP spid="33" grpId="0"/>
      <p:bldP spid="44" grpId="0" animBg="1"/>
      <p:bldP spid="45" grpId="0" animBg="1"/>
      <p:bldP spid="46" grpId="0" animBg="1"/>
      <p:bldP spid="52" grpId="0" animBg="1"/>
      <p:bldP spid="53" grpId="0" animBg="1"/>
      <p:bldP spid="85" grpId="0" animBg="1"/>
      <p:bldP spid="86" grpId="0" animBg="1"/>
      <p:bldP spid="87" grpId="0" animBg="1"/>
      <p:bldP spid="88"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2" grpId="0"/>
      <p:bldP spid="103" grpId="0"/>
      <p:bldP spid="104" grpId="0"/>
      <p:bldP spid="105" grpId="0" animBg="1"/>
      <p:bldP spid="47" grpId="0" animBg="1"/>
      <p:bldP spid="48" grpId="0" animBg="1"/>
      <p:bldP spid="14" grpId="0"/>
      <p:bldP spid="49" grpId="0"/>
      <p:bldP spid="50" grpId="0" animBg="1"/>
      <p:bldP spid="51" grpId="0" animBg="1"/>
      <p:bldP spid="54" grpId="0" animBg="1"/>
      <p:bldP spid="5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p:cNvSpPr/>
          <p:nvPr/>
        </p:nvSpPr>
        <p:spPr>
          <a:xfrm>
            <a:off x="232555" y="836712"/>
            <a:ext cx="3453076" cy="137859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　プレイアウト回数</a:t>
            </a:r>
            <a:endParaRPr kumimoji="1" lang="ja-JP" altLang="en-US" dirty="0"/>
          </a:p>
        </p:txBody>
      </p:sp>
      <p:sp>
        <p:nvSpPr>
          <p:cNvPr id="4" name="日付プレースホルダー 3"/>
          <p:cNvSpPr>
            <a:spLocks noGrp="1"/>
          </p:cNvSpPr>
          <p:nvPr>
            <p:ph type="dt" sz="half" idx="10"/>
          </p:nvPr>
        </p:nvSpPr>
        <p:spPr/>
        <p:txBody>
          <a:bodyPr/>
          <a:lstStyle/>
          <a:p>
            <a:fld id="{02904C8C-E949-4A93-8541-53A2E4EEA5D3}" type="datetime1">
              <a:rPr lang="ja-JP" altLang="en-US" smtClean="0"/>
              <a:t>2013/3/4</a:t>
            </a:fld>
            <a:endParaRPr lang="en-US" altLang="ja-JP"/>
          </a:p>
        </p:txBody>
      </p:sp>
      <p:sp>
        <p:nvSpPr>
          <p:cNvPr id="6" name="スライド番号プレースホルダー 5"/>
          <p:cNvSpPr>
            <a:spLocks noGrp="1"/>
          </p:cNvSpPr>
          <p:nvPr>
            <p:ph type="sldNum" sz="quarter" idx="12"/>
          </p:nvPr>
        </p:nvSpPr>
        <p:spPr/>
        <p:txBody>
          <a:bodyPr/>
          <a:lstStyle/>
          <a:p>
            <a:fld id="{1D31B517-72AE-4FE7-A18D-06C9CB9045F5}" type="slidenum">
              <a:rPr lang="en-US" altLang="ja-JP" smtClean="0"/>
              <a:pPr/>
              <a:t>25</a:t>
            </a:fld>
            <a:endParaRPr lang="en-US" altLang="ja-JP"/>
          </a:p>
        </p:txBody>
      </p:sp>
      <p:sp>
        <p:nvSpPr>
          <p:cNvPr id="40" name="テキスト ボックス 39"/>
          <p:cNvSpPr txBox="1"/>
          <p:nvPr/>
        </p:nvSpPr>
        <p:spPr>
          <a:xfrm>
            <a:off x="977186" y="843991"/>
            <a:ext cx="2388795" cy="369332"/>
          </a:xfrm>
          <a:prstGeom prst="rect">
            <a:avLst/>
          </a:prstGeom>
          <a:noFill/>
        </p:spPr>
        <p:txBody>
          <a:bodyPr wrap="none" rtlCol="0">
            <a:spAutoFit/>
          </a:bodyPr>
          <a:lstStyle/>
          <a:p>
            <a:r>
              <a:rPr kumimoji="1" lang="ja-JP" altLang="en-US" sz="1800" dirty="0" smtClean="0"/>
              <a:t>プレイアウト回数：増加</a:t>
            </a:r>
            <a:endParaRPr kumimoji="1" lang="ja-JP" altLang="en-US" sz="1800" dirty="0"/>
          </a:p>
        </p:txBody>
      </p:sp>
      <p:sp>
        <p:nvSpPr>
          <p:cNvPr id="41" name="テキスト ボックス 40"/>
          <p:cNvSpPr txBox="1"/>
          <p:nvPr/>
        </p:nvSpPr>
        <p:spPr>
          <a:xfrm>
            <a:off x="400104" y="1474880"/>
            <a:ext cx="2965877" cy="369332"/>
          </a:xfrm>
          <a:prstGeom prst="rect">
            <a:avLst/>
          </a:prstGeom>
          <a:noFill/>
        </p:spPr>
        <p:txBody>
          <a:bodyPr wrap="none" rtlCol="0">
            <a:spAutoFit/>
          </a:bodyPr>
          <a:lstStyle/>
          <a:p>
            <a:r>
              <a:rPr kumimoji="1" lang="ja-JP" altLang="en-US" sz="1800" dirty="0" smtClean="0"/>
              <a:t>期待値の見積もり精度：向上</a:t>
            </a:r>
            <a:endParaRPr kumimoji="1" lang="ja-JP" altLang="en-US" sz="1800" dirty="0"/>
          </a:p>
        </p:txBody>
      </p:sp>
      <p:sp>
        <p:nvSpPr>
          <p:cNvPr id="42" name="テキスト ボックス 41"/>
          <p:cNvSpPr txBox="1"/>
          <p:nvPr/>
        </p:nvSpPr>
        <p:spPr>
          <a:xfrm>
            <a:off x="1680904" y="1845974"/>
            <a:ext cx="1685077" cy="369332"/>
          </a:xfrm>
          <a:prstGeom prst="rect">
            <a:avLst/>
          </a:prstGeom>
          <a:noFill/>
        </p:spPr>
        <p:txBody>
          <a:bodyPr wrap="none" rtlCol="0">
            <a:spAutoFit/>
          </a:bodyPr>
          <a:lstStyle/>
          <a:p>
            <a:r>
              <a:rPr kumimoji="1" lang="ja-JP" altLang="en-US" sz="1800" dirty="0" smtClean="0"/>
              <a:t>計算時間：増大</a:t>
            </a:r>
            <a:endParaRPr kumimoji="1" lang="ja-JP" altLang="en-US" sz="1800" dirty="0"/>
          </a:p>
        </p:txBody>
      </p:sp>
      <p:sp>
        <p:nvSpPr>
          <p:cNvPr id="43" name="下矢印 42"/>
          <p:cNvSpPr/>
          <p:nvPr/>
        </p:nvSpPr>
        <p:spPr>
          <a:xfrm>
            <a:off x="1890474" y="1213323"/>
            <a:ext cx="535017" cy="216024"/>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1800"/>
          </a:p>
        </p:txBody>
      </p:sp>
      <p:sp>
        <p:nvSpPr>
          <p:cNvPr id="21" name="右矢印 20"/>
          <p:cNvSpPr/>
          <p:nvPr/>
        </p:nvSpPr>
        <p:spPr>
          <a:xfrm>
            <a:off x="3851920" y="1184311"/>
            <a:ext cx="292665" cy="5864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25" name="テキスト ボックス 24"/>
          <p:cNvSpPr txBox="1"/>
          <p:nvPr/>
        </p:nvSpPr>
        <p:spPr>
          <a:xfrm>
            <a:off x="4336082" y="1085835"/>
            <a:ext cx="4464496" cy="830997"/>
          </a:xfrm>
          <a:prstGeom prst="rect">
            <a:avLst/>
          </a:prstGeom>
          <a:noFill/>
        </p:spPr>
        <p:txBody>
          <a:bodyPr wrap="square" rtlCol="0">
            <a:spAutoFit/>
          </a:bodyPr>
          <a:lstStyle/>
          <a:p>
            <a:r>
              <a:rPr kumimoji="1" lang="ja-JP" altLang="en-US" dirty="0" smtClean="0"/>
              <a:t>プレイアウト回数を固定した上で，なるべく良い精度を得たい．</a:t>
            </a:r>
            <a:endParaRPr kumimoji="1" lang="ja-JP" altLang="en-US" dirty="0"/>
          </a:p>
        </p:txBody>
      </p:sp>
      <p:sp>
        <p:nvSpPr>
          <p:cNvPr id="26" name="テキスト ボックス 25"/>
          <p:cNvSpPr txBox="1"/>
          <p:nvPr/>
        </p:nvSpPr>
        <p:spPr>
          <a:xfrm>
            <a:off x="186962" y="5147419"/>
            <a:ext cx="7669087" cy="461665"/>
          </a:xfrm>
          <a:prstGeom prst="rect">
            <a:avLst/>
          </a:prstGeom>
          <a:noFill/>
        </p:spPr>
        <p:txBody>
          <a:bodyPr wrap="none" rtlCol="0">
            <a:spAutoFit/>
          </a:bodyPr>
          <a:lstStyle/>
          <a:p>
            <a:r>
              <a:rPr kumimoji="1" lang="ja-JP" altLang="en-US" dirty="0" smtClean="0"/>
              <a:t>行動決定：勝ち点の期待値が最も高そうな行動が知りたい</a:t>
            </a:r>
            <a:endParaRPr kumimoji="1" lang="ja-JP" altLang="en-US" dirty="0"/>
          </a:p>
        </p:txBody>
      </p:sp>
      <p:sp>
        <p:nvSpPr>
          <p:cNvPr id="27" name="テキスト ボックス 26"/>
          <p:cNvSpPr txBox="1"/>
          <p:nvPr/>
        </p:nvSpPr>
        <p:spPr>
          <a:xfrm>
            <a:off x="1144341" y="5649514"/>
            <a:ext cx="6383479" cy="400110"/>
          </a:xfrm>
          <a:prstGeom prst="rect">
            <a:avLst/>
          </a:prstGeom>
          <a:noFill/>
        </p:spPr>
        <p:txBody>
          <a:bodyPr wrap="none" rtlCol="0">
            <a:spAutoFit/>
          </a:bodyPr>
          <a:lstStyle/>
          <a:p>
            <a:r>
              <a:rPr kumimoji="1" lang="ja-JP" altLang="en-US" sz="2000" dirty="0" smtClean="0"/>
              <a:t>期待値が高そうな行動にのみ良い精度が得られれば良い</a:t>
            </a:r>
            <a:endParaRPr kumimoji="1" lang="ja-JP" altLang="en-US" sz="2000" dirty="0"/>
          </a:p>
        </p:txBody>
      </p:sp>
      <p:sp>
        <p:nvSpPr>
          <p:cNvPr id="30" name="テキスト ボックス 29"/>
          <p:cNvSpPr txBox="1"/>
          <p:nvPr/>
        </p:nvSpPr>
        <p:spPr>
          <a:xfrm>
            <a:off x="5740393" y="2780278"/>
            <a:ext cx="3280065" cy="461665"/>
          </a:xfrm>
          <a:prstGeom prst="rect">
            <a:avLst/>
          </a:prstGeom>
          <a:noFill/>
        </p:spPr>
        <p:txBody>
          <a:bodyPr wrap="none" rtlCol="0">
            <a:spAutoFit/>
          </a:bodyPr>
          <a:lstStyle/>
          <a:p>
            <a:r>
              <a:rPr kumimoji="1" lang="ja-JP" altLang="en-US" dirty="0" smtClean="0"/>
              <a:t>プレイアウト回数の分配</a:t>
            </a:r>
            <a:endParaRPr kumimoji="1" lang="ja-JP" altLang="en-US" dirty="0"/>
          </a:p>
        </p:txBody>
      </p:sp>
      <p:sp>
        <p:nvSpPr>
          <p:cNvPr id="31" name="上矢印 30"/>
          <p:cNvSpPr/>
          <p:nvPr/>
        </p:nvSpPr>
        <p:spPr>
          <a:xfrm>
            <a:off x="6912260" y="3278890"/>
            <a:ext cx="504056" cy="3261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p:cNvSpPr txBox="1"/>
          <p:nvPr/>
        </p:nvSpPr>
        <p:spPr>
          <a:xfrm>
            <a:off x="6415256" y="3647825"/>
            <a:ext cx="1930337" cy="461665"/>
          </a:xfrm>
          <a:prstGeom prst="rect">
            <a:avLst/>
          </a:prstGeom>
          <a:noFill/>
        </p:spPr>
        <p:txBody>
          <a:bodyPr wrap="none" rtlCol="0">
            <a:spAutoFit/>
          </a:bodyPr>
          <a:lstStyle/>
          <a:p>
            <a:r>
              <a:rPr kumimoji="1" lang="en-US" altLang="ja-JP" dirty="0" smtClean="0"/>
              <a:t>UCB1</a:t>
            </a:r>
            <a:r>
              <a:rPr kumimoji="1" lang="ja-JP" altLang="en-US" dirty="0" smtClean="0"/>
              <a:t>の適用</a:t>
            </a:r>
            <a:endParaRPr kumimoji="1" lang="ja-JP" altLang="en-US" dirty="0"/>
          </a:p>
        </p:txBody>
      </p:sp>
      <p:grpSp>
        <p:nvGrpSpPr>
          <p:cNvPr id="8" name="グループ化 7"/>
          <p:cNvGrpSpPr/>
          <p:nvPr/>
        </p:nvGrpSpPr>
        <p:grpSpPr>
          <a:xfrm>
            <a:off x="112021" y="2492896"/>
            <a:ext cx="5396083" cy="2171392"/>
            <a:chOff x="112021" y="2492896"/>
            <a:chExt cx="5396083" cy="2171392"/>
          </a:xfrm>
        </p:grpSpPr>
        <p:sp>
          <p:nvSpPr>
            <p:cNvPr id="56" name="円/楕円 55"/>
            <p:cNvSpPr/>
            <p:nvPr/>
          </p:nvSpPr>
          <p:spPr>
            <a:xfrm>
              <a:off x="3296405" y="249289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円/楕円 74"/>
            <p:cNvSpPr/>
            <p:nvPr/>
          </p:nvSpPr>
          <p:spPr>
            <a:xfrm>
              <a:off x="1704249" y="3062866"/>
              <a:ext cx="216024" cy="21602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2765686" y="3062866"/>
              <a:ext cx="216024" cy="21602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3827123" y="3062866"/>
              <a:ext cx="216024" cy="21602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4888561" y="3062866"/>
              <a:ext cx="216024" cy="21602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二等辺三角形 78"/>
            <p:cNvSpPr/>
            <p:nvPr/>
          </p:nvSpPr>
          <p:spPr>
            <a:xfrm>
              <a:off x="4485042" y="3278890"/>
              <a:ext cx="1023062" cy="138539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0" name="直線コネクタ 79"/>
            <p:cNvCxnSpPr>
              <a:stCxn id="56" idx="4"/>
              <a:endCxn id="76" idx="0"/>
            </p:cNvCxnSpPr>
            <p:nvPr/>
          </p:nvCxnSpPr>
          <p:spPr>
            <a:xfrm flipH="1">
              <a:off x="2873698" y="2708920"/>
              <a:ext cx="530719" cy="353946"/>
            </a:xfrm>
            <a:prstGeom prst="line">
              <a:avLst/>
            </a:prstGeom>
          </p:spPr>
          <p:style>
            <a:lnRef idx="2">
              <a:schemeClr val="dk1"/>
            </a:lnRef>
            <a:fillRef idx="0">
              <a:schemeClr val="dk1"/>
            </a:fillRef>
            <a:effectRef idx="1">
              <a:schemeClr val="dk1"/>
            </a:effectRef>
            <a:fontRef idx="minor">
              <a:schemeClr val="tx1"/>
            </a:fontRef>
          </p:style>
        </p:cxnSp>
        <p:cxnSp>
          <p:nvCxnSpPr>
            <p:cNvPr id="81" name="直線コネクタ 80"/>
            <p:cNvCxnSpPr>
              <a:stCxn id="56" idx="3"/>
              <a:endCxn id="75" idx="7"/>
            </p:cNvCxnSpPr>
            <p:nvPr/>
          </p:nvCxnSpPr>
          <p:spPr>
            <a:xfrm flipH="1">
              <a:off x="1888637" y="2677284"/>
              <a:ext cx="1439404" cy="417218"/>
            </a:xfrm>
            <a:prstGeom prst="line">
              <a:avLst/>
            </a:prstGeom>
          </p:spPr>
          <p:style>
            <a:lnRef idx="2">
              <a:schemeClr val="dk1"/>
            </a:lnRef>
            <a:fillRef idx="0">
              <a:schemeClr val="dk1"/>
            </a:fillRef>
            <a:effectRef idx="1">
              <a:schemeClr val="dk1"/>
            </a:effectRef>
            <a:fontRef idx="minor">
              <a:schemeClr val="tx1"/>
            </a:fontRef>
          </p:style>
        </p:cxnSp>
        <p:cxnSp>
          <p:nvCxnSpPr>
            <p:cNvPr id="82" name="直線コネクタ 81"/>
            <p:cNvCxnSpPr>
              <a:stCxn id="56" idx="4"/>
              <a:endCxn id="77" idx="0"/>
            </p:cNvCxnSpPr>
            <p:nvPr/>
          </p:nvCxnSpPr>
          <p:spPr>
            <a:xfrm>
              <a:off x="3404417" y="2708920"/>
              <a:ext cx="530718" cy="353946"/>
            </a:xfrm>
            <a:prstGeom prst="line">
              <a:avLst/>
            </a:prstGeom>
          </p:spPr>
          <p:style>
            <a:lnRef idx="2">
              <a:schemeClr val="dk1"/>
            </a:lnRef>
            <a:fillRef idx="0">
              <a:schemeClr val="dk1"/>
            </a:fillRef>
            <a:effectRef idx="1">
              <a:schemeClr val="dk1"/>
            </a:effectRef>
            <a:fontRef idx="minor">
              <a:schemeClr val="tx1"/>
            </a:fontRef>
          </p:style>
        </p:cxnSp>
        <p:cxnSp>
          <p:nvCxnSpPr>
            <p:cNvPr id="83" name="直線コネクタ 82"/>
            <p:cNvCxnSpPr>
              <a:stCxn id="56" idx="5"/>
              <a:endCxn id="78" idx="1"/>
            </p:cNvCxnSpPr>
            <p:nvPr/>
          </p:nvCxnSpPr>
          <p:spPr>
            <a:xfrm>
              <a:off x="3480793" y="2677284"/>
              <a:ext cx="1439404" cy="417218"/>
            </a:xfrm>
            <a:prstGeom prst="line">
              <a:avLst/>
            </a:prstGeom>
          </p:spPr>
          <p:style>
            <a:lnRef idx="2">
              <a:schemeClr val="dk1"/>
            </a:lnRef>
            <a:fillRef idx="0">
              <a:schemeClr val="dk1"/>
            </a:fillRef>
            <a:effectRef idx="1">
              <a:schemeClr val="dk1"/>
            </a:effectRef>
            <a:fontRef idx="minor">
              <a:schemeClr val="tx1"/>
            </a:fontRef>
          </p:style>
        </p:cxnSp>
        <p:sp>
          <p:nvSpPr>
            <p:cNvPr id="84" name="テキスト ボックス 83"/>
            <p:cNvSpPr txBox="1"/>
            <p:nvPr/>
          </p:nvSpPr>
          <p:spPr>
            <a:xfrm>
              <a:off x="112021" y="3016989"/>
              <a:ext cx="1540806" cy="307777"/>
            </a:xfrm>
            <a:prstGeom prst="rect">
              <a:avLst/>
            </a:prstGeom>
            <a:noFill/>
          </p:spPr>
          <p:txBody>
            <a:bodyPr wrap="none" rtlCol="0">
              <a:spAutoFit/>
            </a:bodyPr>
            <a:lstStyle/>
            <a:p>
              <a:r>
                <a:rPr kumimoji="1" lang="ja-JP" altLang="en-US" sz="1400" dirty="0" smtClean="0"/>
                <a:t>次に取り得る行動</a:t>
              </a:r>
              <a:endParaRPr kumimoji="1" lang="ja-JP" altLang="en-US" sz="1400" dirty="0"/>
            </a:p>
          </p:txBody>
        </p:sp>
        <p:sp>
          <p:nvSpPr>
            <p:cNvPr id="85" name="二等辺三角形 84"/>
            <p:cNvSpPr/>
            <p:nvPr/>
          </p:nvSpPr>
          <p:spPr>
            <a:xfrm>
              <a:off x="3423604" y="3278890"/>
              <a:ext cx="1023062" cy="138539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二等辺三角形 85"/>
            <p:cNvSpPr/>
            <p:nvPr/>
          </p:nvSpPr>
          <p:spPr>
            <a:xfrm>
              <a:off x="2362167" y="3278890"/>
              <a:ext cx="1023062" cy="138361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二等辺三角形 86"/>
            <p:cNvSpPr/>
            <p:nvPr/>
          </p:nvSpPr>
          <p:spPr>
            <a:xfrm>
              <a:off x="1300730" y="3278890"/>
              <a:ext cx="1023062" cy="138361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9" name="円/楕円 88"/>
          <p:cNvSpPr/>
          <p:nvPr/>
        </p:nvSpPr>
        <p:spPr>
          <a:xfrm>
            <a:off x="1917818" y="4584037"/>
            <a:ext cx="156460" cy="156460"/>
          </a:xfrm>
          <a:prstGeom prst="ellipse">
            <a:avLst/>
          </a:prstGeom>
          <a:solidFill>
            <a:schemeClr val="bg1"/>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乗算記号 89"/>
          <p:cNvSpPr/>
          <p:nvPr/>
        </p:nvSpPr>
        <p:spPr>
          <a:xfrm>
            <a:off x="2632821" y="4531423"/>
            <a:ext cx="265729" cy="265729"/>
          </a:xfrm>
          <a:prstGeom prst="mathMultiply">
            <a:avLst>
              <a:gd name="adj1" fmla="val 13973"/>
            </a:avLst>
          </a:prstGeom>
          <a:solidFill>
            <a:srgbClr val="7030A0"/>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p:cNvSpPr/>
          <p:nvPr/>
        </p:nvSpPr>
        <p:spPr>
          <a:xfrm>
            <a:off x="3886687" y="4586058"/>
            <a:ext cx="156460" cy="156460"/>
          </a:xfrm>
          <a:prstGeom prst="ellipse">
            <a:avLst/>
          </a:prstGeom>
          <a:solidFill>
            <a:schemeClr val="bg1"/>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p:cNvSpPr/>
          <p:nvPr/>
        </p:nvSpPr>
        <p:spPr>
          <a:xfrm>
            <a:off x="4865554" y="4586058"/>
            <a:ext cx="156460" cy="156460"/>
          </a:xfrm>
          <a:prstGeom prst="ellipse">
            <a:avLst/>
          </a:prstGeom>
          <a:solidFill>
            <a:schemeClr val="bg1"/>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乗算記号 92"/>
          <p:cNvSpPr/>
          <p:nvPr/>
        </p:nvSpPr>
        <p:spPr>
          <a:xfrm>
            <a:off x="1571384" y="4531423"/>
            <a:ext cx="265729" cy="265729"/>
          </a:xfrm>
          <a:prstGeom prst="mathMultiply">
            <a:avLst>
              <a:gd name="adj1" fmla="val 13973"/>
            </a:avLst>
          </a:prstGeom>
          <a:solidFill>
            <a:srgbClr val="7030A0"/>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p:cNvSpPr/>
          <p:nvPr/>
        </p:nvSpPr>
        <p:spPr>
          <a:xfrm>
            <a:off x="3648930" y="4586058"/>
            <a:ext cx="156460" cy="156460"/>
          </a:xfrm>
          <a:prstGeom prst="ellipse">
            <a:avLst/>
          </a:prstGeom>
          <a:solidFill>
            <a:schemeClr val="bg1"/>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乗算記号 94"/>
          <p:cNvSpPr/>
          <p:nvPr/>
        </p:nvSpPr>
        <p:spPr>
          <a:xfrm>
            <a:off x="1237329" y="4529402"/>
            <a:ext cx="265729" cy="265729"/>
          </a:xfrm>
          <a:prstGeom prst="mathMultiply">
            <a:avLst>
              <a:gd name="adj1" fmla="val 13973"/>
            </a:avLst>
          </a:prstGeom>
          <a:solidFill>
            <a:srgbClr val="7030A0"/>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乗算記号 95"/>
          <p:cNvSpPr/>
          <p:nvPr/>
        </p:nvSpPr>
        <p:spPr>
          <a:xfrm>
            <a:off x="2056508" y="4529638"/>
            <a:ext cx="265729" cy="265729"/>
          </a:xfrm>
          <a:prstGeom prst="mathMultiply">
            <a:avLst>
              <a:gd name="adj1" fmla="val 13973"/>
            </a:avLst>
          </a:prstGeom>
          <a:solidFill>
            <a:srgbClr val="7030A0"/>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2352395" y="4529637"/>
            <a:ext cx="265729" cy="265729"/>
          </a:xfrm>
          <a:prstGeom prst="mathMultiply">
            <a:avLst>
              <a:gd name="adj1" fmla="val 13973"/>
            </a:avLst>
          </a:prstGeom>
          <a:solidFill>
            <a:srgbClr val="7030A0"/>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乗算記号 97"/>
          <p:cNvSpPr/>
          <p:nvPr/>
        </p:nvSpPr>
        <p:spPr>
          <a:xfrm>
            <a:off x="2848845" y="4531423"/>
            <a:ext cx="265729" cy="265729"/>
          </a:xfrm>
          <a:prstGeom prst="mathMultiply">
            <a:avLst>
              <a:gd name="adj1" fmla="val 13973"/>
            </a:avLst>
          </a:prstGeom>
          <a:solidFill>
            <a:srgbClr val="7030A0"/>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乗算記号 98"/>
          <p:cNvSpPr/>
          <p:nvPr/>
        </p:nvSpPr>
        <p:spPr>
          <a:xfrm>
            <a:off x="3065871" y="4531423"/>
            <a:ext cx="265729" cy="265729"/>
          </a:xfrm>
          <a:prstGeom prst="mathMultiply">
            <a:avLst>
              <a:gd name="adj1" fmla="val 13973"/>
            </a:avLst>
          </a:prstGeom>
          <a:solidFill>
            <a:srgbClr val="7030A0"/>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円/楕円 99"/>
          <p:cNvSpPr/>
          <p:nvPr/>
        </p:nvSpPr>
        <p:spPr>
          <a:xfrm>
            <a:off x="4127845" y="4584038"/>
            <a:ext cx="156460" cy="156460"/>
          </a:xfrm>
          <a:prstGeom prst="ellipse">
            <a:avLst/>
          </a:prstGeom>
          <a:solidFill>
            <a:schemeClr val="bg1"/>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乗算記号 100"/>
          <p:cNvSpPr/>
          <p:nvPr/>
        </p:nvSpPr>
        <p:spPr>
          <a:xfrm>
            <a:off x="3396425" y="4529403"/>
            <a:ext cx="265729" cy="265729"/>
          </a:xfrm>
          <a:prstGeom prst="mathMultiply">
            <a:avLst>
              <a:gd name="adj1" fmla="val 13973"/>
            </a:avLst>
          </a:prstGeom>
          <a:solidFill>
            <a:srgbClr val="7030A0"/>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p:cNvSpPr/>
          <p:nvPr/>
        </p:nvSpPr>
        <p:spPr>
          <a:xfrm>
            <a:off x="4572000" y="4586058"/>
            <a:ext cx="156460" cy="156460"/>
          </a:xfrm>
          <a:prstGeom prst="ellipse">
            <a:avLst/>
          </a:prstGeom>
          <a:solidFill>
            <a:schemeClr val="bg1"/>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円/楕円 102"/>
          <p:cNvSpPr/>
          <p:nvPr/>
        </p:nvSpPr>
        <p:spPr>
          <a:xfrm>
            <a:off x="5100265" y="4586058"/>
            <a:ext cx="156460" cy="156460"/>
          </a:xfrm>
          <a:prstGeom prst="ellipse">
            <a:avLst/>
          </a:prstGeom>
          <a:solidFill>
            <a:schemeClr val="bg1"/>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103"/>
          <p:cNvSpPr/>
          <p:nvPr/>
        </p:nvSpPr>
        <p:spPr>
          <a:xfrm>
            <a:off x="5351644" y="4586058"/>
            <a:ext cx="156460" cy="156460"/>
          </a:xfrm>
          <a:prstGeom prst="ellipse">
            <a:avLst/>
          </a:prstGeom>
          <a:solidFill>
            <a:schemeClr val="bg1"/>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角丸四角形 104"/>
          <p:cNvSpPr/>
          <p:nvPr/>
        </p:nvSpPr>
        <p:spPr>
          <a:xfrm>
            <a:off x="1593149" y="2954854"/>
            <a:ext cx="1545908" cy="432048"/>
          </a:xfrm>
          <a:prstGeom prst="roundRect">
            <a:avLst/>
          </a:prstGeom>
          <a:noFill/>
          <a:ln w="41275">
            <a:solidFill>
              <a:schemeClr val="accent5">
                <a:lumMod val="50000"/>
              </a:schemeClr>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6" name="角丸四角形 105"/>
          <p:cNvSpPr/>
          <p:nvPr/>
        </p:nvSpPr>
        <p:spPr>
          <a:xfrm>
            <a:off x="3685631" y="2954853"/>
            <a:ext cx="1541908" cy="429975"/>
          </a:xfrm>
          <a:prstGeom prst="roundRect">
            <a:avLst/>
          </a:prstGeom>
          <a:noFill/>
          <a:ln w="41275">
            <a:solidFill>
              <a:schemeClr val="accent2">
                <a:lumMod val="75000"/>
              </a:schemeClr>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7" name="四角形吹き出し 106"/>
          <p:cNvSpPr/>
          <p:nvPr/>
        </p:nvSpPr>
        <p:spPr>
          <a:xfrm>
            <a:off x="1674281" y="2442969"/>
            <a:ext cx="1080120" cy="315877"/>
          </a:xfrm>
          <a:prstGeom prst="wedgeRectCallout">
            <a:avLst>
              <a:gd name="adj1" fmla="val -6930"/>
              <a:gd name="adj2" fmla="val 10610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solidFill>
                  <a:schemeClr val="tx1"/>
                </a:solidFill>
              </a:rPr>
              <a:t>期待値：</a:t>
            </a:r>
            <a:r>
              <a:rPr kumimoji="1" lang="ja-JP" altLang="en-US" sz="1400" b="1" dirty="0" smtClean="0">
                <a:solidFill>
                  <a:schemeClr val="tx1"/>
                </a:solidFill>
              </a:rPr>
              <a:t>低</a:t>
            </a:r>
            <a:endParaRPr kumimoji="1" lang="ja-JP" altLang="en-US" sz="1400" b="1" dirty="0">
              <a:solidFill>
                <a:schemeClr val="tx1"/>
              </a:solidFill>
            </a:endParaRPr>
          </a:p>
        </p:txBody>
      </p:sp>
      <p:sp>
        <p:nvSpPr>
          <p:cNvPr id="108" name="四角形吹き出し 107"/>
          <p:cNvSpPr/>
          <p:nvPr/>
        </p:nvSpPr>
        <p:spPr>
          <a:xfrm>
            <a:off x="4162840" y="2388077"/>
            <a:ext cx="1080120" cy="315877"/>
          </a:xfrm>
          <a:prstGeom prst="wedgeRectCallout">
            <a:avLst>
              <a:gd name="adj1" fmla="val 744"/>
              <a:gd name="adj2" fmla="val 12629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solidFill>
                  <a:schemeClr val="tx1"/>
                </a:solidFill>
              </a:rPr>
              <a:t>期待値：</a:t>
            </a:r>
            <a:r>
              <a:rPr kumimoji="1" lang="ja-JP" altLang="en-US" sz="1400" b="1" dirty="0" smtClean="0">
                <a:solidFill>
                  <a:schemeClr val="tx1"/>
                </a:solidFill>
              </a:rPr>
              <a:t>高</a:t>
            </a:r>
            <a:endParaRPr kumimoji="1" lang="ja-JP" altLang="en-US" sz="1400" b="1" dirty="0">
              <a:solidFill>
                <a:schemeClr val="tx1"/>
              </a:solidFill>
            </a:endParaRPr>
          </a:p>
        </p:txBody>
      </p:sp>
      <p:sp>
        <p:nvSpPr>
          <p:cNvPr id="110" name="円/楕円 109"/>
          <p:cNvSpPr/>
          <p:nvPr/>
        </p:nvSpPr>
        <p:spPr>
          <a:xfrm>
            <a:off x="4993674" y="4429598"/>
            <a:ext cx="156460" cy="156460"/>
          </a:xfrm>
          <a:prstGeom prst="ellipse">
            <a:avLst/>
          </a:prstGeom>
          <a:solidFill>
            <a:schemeClr val="bg1"/>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乗算記号 110"/>
          <p:cNvSpPr/>
          <p:nvPr/>
        </p:nvSpPr>
        <p:spPr>
          <a:xfrm>
            <a:off x="3727160" y="4394710"/>
            <a:ext cx="265729" cy="265729"/>
          </a:xfrm>
          <a:prstGeom prst="mathMultiply">
            <a:avLst>
              <a:gd name="adj1" fmla="val 13973"/>
            </a:avLst>
          </a:prstGeom>
          <a:solidFill>
            <a:srgbClr val="7030A0"/>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p:nvSpPr>
        <p:spPr>
          <a:xfrm>
            <a:off x="4207215" y="4427577"/>
            <a:ext cx="156460" cy="156460"/>
          </a:xfrm>
          <a:prstGeom prst="ellipse">
            <a:avLst/>
          </a:prstGeom>
          <a:solidFill>
            <a:schemeClr val="bg1"/>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p:nvSpPr>
        <p:spPr>
          <a:xfrm>
            <a:off x="5241454" y="4427577"/>
            <a:ext cx="156460" cy="156460"/>
          </a:xfrm>
          <a:prstGeom prst="ellipse">
            <a:avLst/>
          </a:prstGeom>
          <a:solidFill>
            <a:schemeClr val="bg1"/>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下矢印 8"/>
          <p:cNvSpPr/>
          <p:nvPr/>
        </p:nvSpPr>
        <p:spPr>
          <a:xfrm>
            <a:off x="6994215" y="1956354"/>
            <a:ext cx="340146" cy="863446"/>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0" name="屈折矢印 9"/>
          <p:cNvSpPr/>
          <p:nvPr/>
        </p:nvSpPr>
        <p:spPr>
          <a:xfrm rot="5400000">
            <a:off x="712326" y="5579127"/>
            <a:ext cx="340196" cy="40011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251526" y="4022609"/>
            <a:ext cx="156460" cy="156460"/>
          </a:xfrm>
          <a:prstGeom prst="ellipse">
            <a:avLst/>
          </a:prstGeom>
          <a:solidFill>
            <a:schemeClr val="bg1"/>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乗算記号 58"/>
          <p:cNvSpPr/>
          <p:nvPr/>
        </p:nvSpPr>
        <p:spPr>
          <a:xfrm>
            <a:off x="196891" y="4249326"/>
            <a:ext cx="265729" cy="265729"/>
          </a:xfrm>
          <a:prstGeom prst="mathMultiply">
            <a:avLst>
              <a:gd name="adj1" fmla="val 13973"/>
            </a:avLst>
          </a:prstGeom>
          <a:solidFill>
            <a:srgbClr val="7030A0"/>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p:cNvSpPr txBox="1"/>
          <p:nvPr/>
        </p:nvSpPr>
        <p:spPr>
          <a:xfrm>
            <a:off x="462620" y="3934797"/>
            <a:ext cx="633507" cy="646331"/>
          </a:xfrm>
          <a:prstGeom prst="rect">
            <a:avLst/>
          </a:prstGeom>
          <a:noFill/>
        </p:spPr>
        <p:txBody>
          <a:bodyPr wrap="none" rtlCol="0">
            <a:spAutoFit/>
          </a:bodyPr>
          <a:lstStyle/>
          <a:p>
            <a:r>
              <a:rPr kumimoji="1" lang="ja-JP" altLang="en-US" sz="1800" dirty="0" smtClean="0"/>
              <a:t>勝ち</a:t>
            </a:r>
            <a:endParaRPr kumimoji="1" lang="en-US" altLang="ja-JP" sz="1800" dirty="0" smtClean="0"/>
          </a:p>
          <a:p>
            <a:r>
              <a:rPr lang="ja-JP" altLang="en-US" sz="1800" dirty="0"/>
              <a:t>負け</a:t>
            </a:r>
            <a:endParaRPr kumimoji="1" lang="ja-JP" altLang="en-US" sz="1800" dirty="0"/>
          </a:p>
        </p:txBody>
      </p:sp>
    </p:spTree>
    <p:extLst>
      <p:ext uri="{BB962C8B-B14F-4D97-AF65-F5344CB8AC3E}">
        <p14:creationId xmlns:p14="http://schemas.microsoft.com/office/powerpoint/2010/main" val="177092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89"/>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96"/>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98"/>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99"/>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01"/>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94"/>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102"/>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92"/>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2" nodeType="clickEffect">
                                  <p:stCondLst>
                                    <p:cond delay="0"/>
                                  </p:stCondLst>
                                  <p:childTnLst>
                                    <p:set>
                                      <p:cBhvr>
                                        <p:cTn id="96" dur="1" fill="hold">
                                          <p:stCondLst>
                                            <p:cond delay="0"/>
                                          </p:stCondLst>
                                        </p:cTn>
                                        <p:tgtEl>
                                          <p:spTgt spid="101"/>
                                        </p:tgtEl>
                                        <p:attrNameLst>
                                          <p:attrName>style.visibility</p:attrName>
                                        </p:attrNameLst>
                                      </p:cBhvr>
                                      <p:to>
                                        <p:strVal val="visible"/>
                                      </p:to>
                                    </p:set>
                                  </p:childTnLst>
                                </p:cTn>
                              </p:par>
                              <p:par>
                                <p:cTn id="97" presetID="1" presetClass="entr" presetSubtype="0" fill="hold" grpId="2" nodeType="withEffect">
                                  <p:stCondLst>
                                    <p:cond delay="0"/>
                                  </p:stCondLst>
                                  <p:childTnLst>
                                    <p:set>
                                      <p:cBhvr>
                                        <p:cTn id="98" dur="1" fill="hold">
                                          <p:stCondLst>
                                            <p:cond delay="0"/>
                                          </p:stCondLst>
                                        </p:cTn>
                                        <p:tgtEl>
                                          <p:spTgt spid="94"/>
                                        </p:tgtEl>
                                        <p:attrNameLst>
                                          <p:attrName>style.visibility</p:attrName>
                                        </p:attrNameLst>
                                      </p:cBhvr>
                                      <p:to>
                                        <p:strVal val="visible"/>
                                      </p:to>
                                    </p:set>
                                  </p:childTnLst>
                                </p:cTn>
                              </p:par>
                              <p:par>
                                <p:cTn id="99" presetID="1" presetClass="entr" presetSubtype="0" fill="hold" grpId="2" nodeType="withEffect">
                                  <p:stCondLst>
                                    <p:cond delay="0"/>
                                  </p:stCondLst>
                                  <p:childTnLst>
                                    <p:set>
                                      <p:cBhvr>
                                        <p:cTn id="100" dur="1" fill="hold">
                                          <p:stCondLst>
                                            <p:cond delay="0"/>
                                          </p:stCondLst>
                                        </p:cTn>
                                        <p:tgtEl>
                                          <p:spTgt spid="102"/>
                                        </p:tgtEl>
                                        <p:attrNameLst>
                                          <p:attrName>style.visibility</p:attrName>
                                        </p:attrNameLst>
                                      </p:cBhvr>
                                      <p:to>
                                        <p:strVal val="visible"/>
                                      </p:to>
                                    </p:set>
                                  </p:childTnLst>
                                </p:cTn>
                              </p:par>
                              <p:par>
                                <p:cTn id="101" presetID="1" presetClass="entr" presetSubtype="0" fill="hold" grpId="2"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1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1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1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13"/>
                                        </p:tgtEl>
                                        <p:attrNameLst>
                                          <p:attrName>style.visibility</p:attrName>
                                        </p:attrNameLst>
                                      </p:cBhvr>
                                      <p:to>
                                        <p:strVal val="visible"/>
                                      </p:to>
                                    </p:set>
                                  </p:childTnLst>
                                </p:cTn>
                              </p:par>
                              <p:par>
                                <p:cTn id="111" presetID="1" presetClass="entr" presetSubtype="0" fill="hold" grpId="2" nodeType="withEffect">
                                  <p:stCondLst>
                                    <p:cond delay="0"/>
                                  </p:stCondLst>
                                  <p:childTnLst>
                                    <p:set>
                                      <p:cBhvr>
                                        <p:cTn id="112" dur="1" fill="hold">
                                          <p:stCondLst>
                                            <p:cond delay="0"/>
                                          </p:stCondLst>
                                        </p:cTn>
                                        <p:tgtEl>
                                          <p:spTgt spid="9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grpId="0" nodeType="clickEffect">
                                  <p:stCondLst>
                                    <p:cond delay="0"/>
                                  </p:stCondLst>
                                  <p:childTnLst>
                                    <p:set>
                                      <p:cBhvr>
                                        <p:cTn id="116" dur="1" fill="hold">
                                          <p:stCondLst>
                                            <p:cond delay="0"/>
                                          </p:stCondLst>
                                        </p:cTn>
                                        <p:tgtEl>
                                          <p:spTgt spid="9"/>
                                        </p:tgtEl>
                                        <p:attrNameLst>
                                          <p:attrName>style.visibility</p:attrName>
                                        </p:attrNameLst>
                                      </p:cBhvr>
                                      <p:to>
                                        <p:strVal val="visible"/>
                                      </p:to>
                                    </p:set>
                                    <p:animEffect transition="in" filter="wipe(up)">
                                      <p:cBhvr>
                                        <p:cTn id="117" dur="500"/>
                                        <p:tgtEl>
                                          <p:spTgt spid="9"/>
                                        </p:tgtEl>
                                      </p:cBhvr>
                                    </p:animEffect>
                                  </p:childTnLst>
                                </p:cTn>
                              </p:par>
                              <p:par>
                                <p:cTn id="118" presetID="22" presetClass="entr" presetSubtype="1" fill="hold" grpId="0"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wipe(up)">
                                      <p:cBhvr>
                                        <p:cTn id="120" dur="500"/>
                                        <p:tgtEl>
                                          <p:spTgt spid="30"/>
                                        </p:tgtEl>
                                      </p:cBhvr>
                                    </p:animEffect>
                                  </p:childTnLst>
                                </p:cTn>
                              </p:par>
                            </p:childTnLst>
                          </p:cTn>
                        </p:par>
                      </p:childTnLst>
                    </p:cTn>
                  </p:par>
                  <p:par>
                    <p:cTn id="121" fill="hold">
                      <p:stCondLst>
                        <p:cond delay="indefinite"/>
                      </p:stCondLst>
                      <p:childTnLst>
                        <p:par>
                          <p:cTn id="122" fill="hold">
                            <p:stCondLst>
                              <p:cond delay="0"/>
                            </p:stCondLst>
                            <p:childTnLst>
                              <p:par>
                                <p:cTn id="123" presetID="16" presetClass="entr" presetSubtype="21" fill="hold" grpId="0" nodeType="clickEffect">
                                  <p:stCondLst>
                                    <p:cond delay="0"/>
                                  </p:stCondLst>
                                  <p:childTnLst>
                                    <p:set>
                                      <p:cBhvr>
                                        <p:cTn id="124" dur="1" fill="hold">
                                          <p:stCondLst>
                                            <p:cond delay="0"/>
                                          </p:stCondLst>
                                        </p:cTn>
                                        <p:tgtEl>
                                          <p:spTgt spid="31"/>
                                        </p:tgtEl>
                                        <p:attrNameLst>
                                          <p:attrName>style.visibility</p:attrName>
                                        </p:attrNameLst>
                                      </p:cBhvr>
                                      <p:to>
                                        <p:strVal val="visible"/>
                                      </p:to>
                                    </p:set>
                                    <p:animEffect transition="in" filter="barn(inVertical)">
                                      <p:cBhvr>
                                        <p:cTn id="125" dur="500"/>
                                        <p:tgtEl>
                                          <p:spTgt spid="31"/>
                                        </p:tgtEl>
                                      </p:cBhvr>
                                    </p:animEffect>
                                  </p:childTnLst>
                                </p:cTn>
                              </p:par>
                              <p:par>
                                <p:cTn id="126" presetID="16" presetClass="entr" presetSubtype="21" fill="hold" grpId="0" nodeType="withEffect">
                                  <p:stCondLst>
                                    <p:cond delay="0"/>
                                  </p:stCondLst>
                                  <p:childTnLst>
                                    <p:set>
                                      <p:cBhvr>
                                        <p:cTn id="127" dur="1" fill="hold">
                                          <p:stCondLst>
                                            <p:cond delay="0"/>
                                          </p:stCondLst>
                                        </p:cTn>
                                        <p:tgtEl>
                                          <p:spTgt spid="74"/>
                                        </p:tgtEl>
                                        <p:attrNameLst>
                                          <p:attrName>style.visibility</p:attrName>
                                        </p:attrNameLst>
                                      </p:cBhvr>
                                      <p:to>
                                        <p:strVal val="visible"/>
                                      </p:to>
                                    </p:set>
                                    <p:animEffect transition="in" filter="barn(inVertical)">
                                      <p:cBhvr>
                                        <p:cTn id="128"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5" grpId="0"/>
      <p:bldP spid="26" grpId="0"/>
      <p:bldP spid="27" grpId="0"/>
      <p:bldP spid="30" grpId="0"/>
      <p:bldP spid="31" grpId="0" animBg="1"/>
      <p:bldP spid="74" grpId="0"/>
      <p:bldP spid="89" grpId="0" animBg="1"/>
      <p:bldP spid="89" grpId="1" animBg="1"/>
      <p:bldP spid="90" grpId="0" animBg="1"/>
      <p:bldP spid="91" grpId="0" animBg="1"/>
      <p:bldP spid="92" grpId="0" animBg="1"/>
      <p:bldP spid="92" grpId="1" animBg="1"/>
      <p:bldP spid="92" grpId="2" animBg="1"/>
      <p:bldP spid="93" grpId="0" animBg="1"/>
      <p:bldP spid="94" grpId="0" animBg="1"/>
      <p:bldP spid="94" grpId="1" animBg="1"/>
      <p:bldP spid="94" grpId="2" animBg="1"/>
      <p:bldP spid="95" grpId="0" animBg="1"/>
      <p:bldP spid="96" grpId="0" animBg="1"/>
      <p:bldP spid="96" grpId="1" animBg="1"/>
      <p:bldP spid="97" grpId="0" animBg="1"/>
      <p:bldP spid="98" grpId="0" animBg="1"/>
      <p:bldP spid="98" grpId="1" animBg="1"/>
      <p:bldP spid="99" grpId="0" animBg="1"/>
      <p:bldP spid="99" grpId="1" animBg="1"/>
      <p:bldP spid="99" grpId="2" animBg="1"/>
      <p:bldP spid="100" grpId="0" animBg="1"/>
      <p:bldP spid="101" grpId="0" animBg="1"/>
      <p:bldP spid="101" grpId="1" animBg="1"/>
      <p:bldP spid="101" grpId="2" animBg="1"/>
      <p:bldP spid="102" grpId="0" animBg="1"/>
      <p:bldP spid="102" grpId="1" animBg="1"/>
      <p:bldP spid="102" grpId="2" animBg="1"/>
      <p:bldP spid="103" grpId="0" animBg="1"/>
      <p:bldP spid="104" grpId="0" animBg="1"/>
      <p:bldP spid="105" grpId="0" animBg="1"/>
      <p:bldP spid="106" grpId="0" animBg="1"/>
      <p:bldP spid="107" grpId="0" animBg="1"/>
      <p:bldP spid="108" grpId="0" animBg="1"/>
      <p:bldP spid="110" grpId="0" animBg="1"/>
      <p:bldP spid="111" grpId="0" animBg="1"/>
      <p:bldP spid="112" grpId="0" animBg="1"/>
      <p:bldP spid="113" grpId="0" animBg="1"/>
      <p:bldP spid="9" grpId="0" animBg="1"/>
      <p:bldP spid="10" grpId="0" animBg="1"/>
      <p:bldP spid="58" grpId="0" animBg="1"/>
      <p:bldP spid="59" grpId="0" animBg="1"/>
      <p:bldP spid="6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　</a:t>
            </a:r>
            <a:r>
              <a:rPr kumimoji="1" lang="en-US" altLang="ja-JP" dirty="0" smtClean="0"/>
              <a:t>UCB1</a:t>
            </a:r>
            <a:endParaRPr kumimoji="1" lang="ja-JP" altLang="en-US" dirty="0"/>
          </a:p>
        </p:txBody>
      </p:sp>
      <p:sp>
        <p:nvSpPr>
          <p:cNvPr id="4" name="日付プレースホルダー 3"/>
          <p:cNvSpPr>
            <a:spLocks noGrp="1"/>
          </p:cNvSpPr>
          <p:nvPr>
            <p:ph type="dt" sz="half" idx="10"/>
          </p:nvPr>
        </p:nvSpPr>
        <p:spPr/>
        <p:txBody>
          <a:bodyPr/>
          <a:lstStyle/>
          <a:p>
            <a:fld id="{A981F2AD-11CA-4F1F-B602-D05370037E26}" type="datetime1">
              <a:rPr lang="ja-JP" altLang="en-US" smtClean="0"/>
              <a:t>2013/3/4</a:t>
            </a:fld>
            <a:endParaRPr lang="en-US" altLang="ja-JP"/>
          </a:p>
        </p:txBody>
      </p:sp>
      <p:sp>
        <p:nvSpPr>
          <p:cNvPr id="6" name="スライド番号プレースホルダー 5"/>
          <p:cNvSpPr>
            <a:spLocks noGrp="1"/>
          </p:cNvSpPr>
          <p:nvPr>
            <p:ph type="sldNum" sz="quarter" idx="12"/>
          </p:nvPr>
        </p:nvSpPr>
        <p:spPr/>
        <p:txBody>
          <a:bodyPr/>
          <a:lstStyle/>
          <a:p>
            <a:fld id="{1D31B517-72AE-4FE7-A18D-06C9CB9045F5}" type="slidenum">
              <a:rPr lang="en-US" altLang="ja-JP" smtClean="0"/>
              <a:pPr/>
              <a:t>26</a:t>
            </a:fld>
            <a:endParaRPr lang="en-US" altLang="ja-JP"/>
          </a:p>
        </p:txBody>
      </p:sp>
      <p:sp>
        <p:nvSpPr>
          <p:cNvPr id="3" name="テキスト ボックス 2"/>
          <p:cNvSpPr txBox="1"/>
          <p:nvPr/>
        </p:nvSpPr>
        <p:spPr>
          <a:xfrm>
            <a:off x="480738" y="908720"/>
            <a:ext cx="6540573" cy="400110"/>
          </a:xfrm>
          <a:prstGeom prst="rect">
            <a:avLst/>
          </a:prstGeom>
          <a:noFill/>
        </p:spPr>
        <p:txBody>
          <a:bodyPr wrap="none" rtlCol="0">
            <a:spAutoFit/>
          </a:bodyPr>
          <a:lstStyle/>
          <a:p>
            <a:r>
              <a:rPr kumimoji="1" lang="en-US" altLang="ja-JP" sz="2000" dirty="0" smtClean="0"/>
              <a:t>UCB1:</a:t>
            </a:r>
            <a:r>
              <a:rPr kumimoji="1" lang="ja-JP" altLang="en-US" sz="2000" dirty="0" smtClean="0">
                <a:solidFill>
                  <a:srgbClr val="FF0000"/>
                </a:solidFill>
              </a:rPr>
              <a:t>多腕バンディッド問題</a:t>
            </a:r>
            <a:r>
              <a:rPr kumimoji="1" lang="ja-JP" altLang="en-US" sz="2000" dirty="0" smtClean="0"/>
              <a:t>に対するアルゴリズム</a:t>
            </a:r>
            <a:r>
              <a:rPr kumimoji="1" lang="en-US" altLang="ja-JP" sz="2000" dirty="0" smtClean="0"/>
              <a:t>[ACF02]</a:t>
            </a:r>
            <a:endParaRPr kumimoji="1" lang="ja-JP" altLang="en-US" sz="2000" dirty="0"/>
          </a:p>
        </p:txBody>
      </p:sp>
      <p:sp>
        <p:nvSpPr>
          <p:cNvPr id="7" name="テキスト ボックス 6"/>
          <p:cNvSpPr txBox="1"/>
          <p:nvPr/>
        </p:nvSpPr>
        <p:spPr>
          <a:xfrm>
            <a:off x="480738" y="1700808"/>
            <a:ext cx="7848872" cy="70788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kumimoji="1" lang="ja-JP" altLang="en-US" sz="2000" dirty="0" smtClean="0"/>
              <a:t>ある数のスロットマシンがある時，限られたプレイ回数で得られる報酬を最大化する問題．</a:t>
            </a:r>
            <a:endParaRPr kumimoji="1" lang="ja-JP" altLang="en-US" sz="2000" dirty="0"/>
          </a:p>
        </p:txBody>
      </p:sp>
      <p:sp>
        <p:nvSpPr>
          <p:cNvPr id="8" name="テキスト ボックス 7"/>
          <p:cNvSpPr txBox="1"/>
          <p:nvPr/>
        </p:nvSpPr>
        <p:spPr>
          <a:xfrm>
            <a:off x="389563" y="2636912"/>
            <a:ext cx="3512500" cy="646331"/>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algn="ctr"/>
            <a:r>
              <a:rPr lang="ja-JP" altLang="en-US" sz="1800" dirty="0"/>
              <a:t>報酬の期待値が高いマシンを探す</a:t>
            </a:r>
            <a:endParaRPr lang="en-US" altLang="ja-JP" sz="1800" dirty="0"/>
          </a:p>
          <a:p>
            <a:pPr algn="ctr"/>
            <a:r>
              <a:rPr lang="ja-JP" altLang="en-US" sz="1800" dirty="0"/>
              <a:t>「</a:t>
            </a:r>
            <a:r>
              <a:rPr lang="ja-JP" altLang="en-US" sz="1800" b="1" dirty="0"/>
              <a:t>探検</a:t>
            </a:r>
            <a:r>
              <a:rPr lang="ja-JP" altLang="en-US" sz="1800" dirty="0"/>
              <a:t>」</a:t>
            </a:r>
          </a:p>
        </p:txBody>
      </p:sp>
      <p:sp>
        <p:nvSpPr>
          <p:cNvPr id="9" name="テキスト ボックス 8"/>
          <p:cNvSpPr txBox="1"/>
          <p:nvPr/>
        </p:nvSpPr>
        <p:spPr>
          <a:xfrm>
            <a:off x="4659405" y="2636912"/>
            <a:ext cx="4043094" cy="646331"/>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pPr algn="ctr"/>
            <a:r>
              <a:rPr lang="ja-JP" altLang="en-US" sz="1800" dirty="0"/>
              <a:t>期待値が</a:t>
            </a:r>
            <a:r>
              <a:rPr lang="ja-JP" altLang="en-US" sz="1800" dirty="0" smtClean="0"/>
              <a:t>高そうなマシンから</a:t>
            </a:r>
            <a:r>
              <a:rPr lang="ja-JP" altLang="en-US" sz="1800" dirty="0"/>
              <a:t>報酬</a:t>
            </a:r>
            <a:r>
              <a:rPr lang="ja-JP" altLang="en-US" sz="1800" dirty="0" smtClean="0"/>
              <a:t>を得る</a:t>
            </a:r>
            <a:endParaRPr lang="en-US" altLang="ja-JP" sz="1800" dirty="0" smtClean="0"/>
          </a:p>
          <a:p>
            <a:pPr algn="ctr"/>
            <a:r>
              <a:rPr kumimoji="1" lang="ja-JP" altLang="en-US" sz="1800" dirty="0" smtClean="0"/>
              <a:t>「</a:t>
            </a:r>
            <a:r>
              <a:rPr kumimoji="1" lang="ja-JP" altLang="en-US" sz="1800" b="1" dirty="0" smtClean="0"/>
              <a:t>収穫</a:t>
            </a:r>
            <a:r>
              <a:rPr kumimoji="1" lang="ja-JP" altLang="en-US" sz="1800" dirty="0" smtClean="0"/>
              <a:t>」</a:t>
            </a:r>
            <a:endParaRPr kumimoji="1" lang="en-US" altLang="ja-JP" sz="1800" dirty="0" smtClean="0"/>
          </a:p>
        </p:txBody>
      </p:sp>
      <p:sp>
        <p:nvSpPr>
          <p:cNvPr id="10" name="テキスト ボックス 9"/>
          <p:cNvSpPr txBox="1"/>
          <p:nvPr/>
        </p:nvSpPr>
        <p:spPr>
          <a:xfrm>
            <a:off x="2411760" y="3803848"/>
            <a:ext cx="3736920" cy="461665"/>
          </a:xfrm>
          <a:prstGeom prst="rect">
            <a:avLst/>
          </a:prstGeom>
          <a:noFill/>
        </p:spPr>
        <p:txBody>
          <a:bodyPr wrap="none" rtlCol="0">
            <a:spAutoFit/>
          </a:bodyPr>
          <a:lstStyle/>
          <a:p>
            <a:r>
              <a:rPr kumimoji="1" lang="ja-JP" altLang="en-US" dirty="0" smtClean="0"/>
              <a:t>どのようなバランスで行うか</a:t>
            </a:r>
            <a:endParaRPr kumimoji="1" lang="ja-JP" altLang="en-US" dirty="0"/>
          </a:p>
        </p:txBody>
      </p:sp>
      <p:sp>
        <p:nvSpPr>
          <p:cNvPr id="11" name="下矢印 10"/>
          <p:cNvSpPr/>
          <p:nvPr/>
        </p:nvSpPr>
        <p:spPr>
          <a:xfrm>
            <a:off x="2411760" y="1308830"/>
            <a:ext cx="288032" cy="319970"/>
          </a:xfrm>
          <a:prstGeom prst="down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12" name="下矢印 11"/>
          <p:cNvSpPr/>
          <p:nvPr/>
        </p:nvSpPr>
        <p:spPr>
          <a:xfrm rot="-2580000">
            <a:off x="3202698" y="3304358"/>
            <a:ext cx="216024" cy="504056"/>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3" name="下矢印 12"/>
          <p:cNvSpPr/>
          <p:nvPr/>
        </p:nvSpPr>
        <p:spPr>
          <a:xfrm rot="2580000">
            <a:off x="5218922" y="3304358"/>
            <a:ext cx="216024" cy="504056"/>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テキスト ボックス 13"/>
              <p:cNvSpPr txBox="1"/>
              <p:nvPr/>
            </p:nvSpPr>
            <p:spPr>
              <a:xfrm>
                <a:off x="1835696" y="4724872"/>
                <a:ext cx="7197910" cy="646331"/>
              </a:xfrm>
              <a:prstGeom prst="rect">
                <a:avLst/>
              </a:prstGeom>
              <a:noFill/>
            </p:spPr>
            <p:txBody>
              <a:bodyPr wrap="square" rtlCol="0">
                <a:spAutoFit/>
              </a:bodyPr>
              <a:lstStyle/>
              <a:p>
                <a:r>
                  <a:rPr kumimoji="1" lang="ja-JP" altLang="en-US" sz="1800" dirty="0" smtClean="0"/>
                  <a:t>初期化処理として各マシンを</a:t>
                </a:r>
                <a:r>
                  <a:rPr kumimoji="1" lang="en-US" altLang="ja-JP" sz="1800" dirty="0" smtClean="0"/>
                  <a:t>1</a:t>
                </a:r>
                <a:r>
                  <a:rPr kumimoji="1" lang="ja-JP" altLang="en-US" sz="1800" dirty="0" smtClean="0"/>
                  <a:t>度ずつプレイ後，</a:t>
                </a:r>
                <a14:m>
                  <m:oMath xmlns:m="http://schemas.openxmlformats.org/officeDocument/2006/math">
                    <m:r>
                      <a:rPr kumimoji="1" lang="en-US" altLang="ja-JP" sz="1800" b="0" i="1" smtClean="0">
                        <a:latin typeface="Cambria Math"/>
                      </a:rPr>
                      <m:t>𝑛</m:t>
                    </m:r>
                  </m:oMath>
                </a14:m>
                <a:r>
                  <a:rPr kumimoji="1" lang="ja-JP" altLang="en-US" sz="1800" dirty="0" smtClean="0"/>
                  <a:t>回目のプレイ後において下式を最大化するマシンをプレイする．</a:t>
                </a:r>
                <a:endParaRPr kumimoji="1" lang="ja-JP" altLang="en-US" sz="1800"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1835696" y="4724872"/>
                <a:ext cx="7197910" cy="646331"/>
              </a:xfrm>
              <a:prstGeom prst="rect">
                <a:avLst/>
              </a:prstGeom>
              <a:blipFill rotWithShape="1">
                <a:blip r:embed="rId3"/>
                <a:stretch>
                  <a:fillRect l="-677" t="-6604" r="-508" b="-12264"/>
                </a:stretch>
              </a:blipFill>
            </p:spPr>
            <p:txBody>
              <a:bodyPr/>
              <a:lstStyle/>
              <a:p>
                <a:r>
                  <a:rPr lang="ja-JP" altLang="en-US">
                    <a:noFill/>
                  </a:rPr>
                  <a:t> </a:t>
                </a:r>
              </a:p>
            </p:txBody>
          </p:sp>
        </mc:Fallback>
      </mc:AlternateContent>
      <p:grpSp>
        <p:nvGrpSpPr>
          <p:cNvPr id="19" name="グループ化 18"/>
          <p:cNvGrpSpPr/>
          <p:nvPr/>
        </p:nvGrpSpPr>
        <p:grpSpPr>
          <a:xfrm>
            <a:off x="683568" y="5391522"/>
            <a:ext cx="6624736" cy="968507"/>
            <a:chOff x="683568" y="5391522"/>
            <a:chExt cx="6624736" cy="968507"/>
          </a:xfrm>
        </p:grpSpPr>
        <p:sp>
          <p:nvSpPr>
            <p:cNvPr id="18" name="正方形/長方形 17"/>
            <p:cNvSpPr/>
            <p:nvPr/>
          </p:nvSpPr>
          <p:spPr>
            <a:xfrm>
              <a:off x="683568" y="5391522"/>
              <a:ext cx="6624736" cy="96850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 name="テキスト ボックス 14"/>
                <p:cNvSpPr txBox="1"/>
                <p:nvPr/>
              </p:nvSpPr>
              <p:spPr>
                <a:xfrm>
                  <a:off x="895770" y="5449874"/>
                  <a:ext cx="1660006" cy="8198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a:rPr>
                            </m:ctrlPr>
                          </m:sSubPr>
                          <m:e>
                            <m:acc>
                              <m:accPr>
                                <m:chr m:val="̅"/>
                                <m:ctrlPr>
                                  <a:rPr kumimoji="1" lang="en-US" altLang="ja-JP" sz="1600" i="1" smtClean="0">
                                    <a:latin typeface="Cambria Math"/>
                                  </a:rPr>
                                </m:ctrlPr>
                              </m:accPr>
                              <m:e>
                                <m:r>
                                  <a:rPr kumimoji="1" lang="en-US" altLang="ja-JP" sz="1600" b="0" i="1" smtClean="0">
                                    <a:latin typeface="Cambria Math"/>
                                  </a:rPr>
                                  <m:t>𝑋</m:t>
                                </m:r>
                              </m:e>
                            </m:acc>
                          </m:e>
                          <m:sub>
                            <m:r>
                              <a:rPr kumimoji="1" lang="en-US" altLang="ja-JP" sz="1600" b="0" i="1" smtClean="0">
                                <a:latin typeface="Cambria Math"/>
                              </a:rPr>
                              <m:t>𝑖</m:t>
                            </m:r>
                          </m:sub>
                        </m:sSub>
                        <m:r>
                          <a:rPr kumimoji="1" lang="en-US" altLang="ja-JP" sz="1600" b="0" i="1" smtClean="0">
                            <a:latin typeface="Cambria Math"/>
                          </a:rPr>
                          <m:t>(</m:t>
                        </m:r>
                        <m:r>
                          <a:rPr kumimoji="1" lang="en-US" altLang="ja-JP" sz="1600" b="0" i="1" smtClean="0">
                            <a:latin typeface="Cambria Math"/>
                          </a:rPr>
                          <m:t>𝑛</m:t>
                        </m:r>
                        <m:r>
                          <a:rPr kumimoji="1" lang="en-US" altLang="ja-JP" sz="1600" b="0" i="1" smtClean="0">
                            <a:latin typeface="Cambria Math"/>
                          </a:rPr>
                          <m:t>)+</m:t>
                        </m:r>
                        <m:rad>
                          <m:radPr>
                            <m:degHide m:val="on"/>
                            <m:ctrlPr>
                              <a:rPr kumimoji="1" lang="en-US" altLang="ja-JP" sz="1600" b="0" i="1" smtClean="0">
                                <a:latin typeface="Cambria Math"/>
                              </a:rPr>
                            </m:ctrlPr>
                          </m:radPr>
                          <m:deg/>
                          <m:e>
                            <m:f>
                              <m:fPr>
                                <m:ctrlPr>
                                  <a:rPr kumimoji="1" lang="en-US" altLang="ja-JP" sz="1600" b="0" i="1" smtClean="0">
                                    <a:latin typeface="Cambria Math"/>
                                  </a:rPr>
                                </m:ctrlPr>
                              </m:fPr>
                              <m:num>
                                <m:r>
                                  <a:rPr kumimoji="1" lang="en-US" altLang="ja-JP" sz="1600" b="0" i="1" smtClean="0">
                                    <a:latin typeface="Cambria Math"/>
                                  </a:rPr>
                                  <m:t>2</m:t>
                                </m:r>
                                <m:r>
                                  <m:rPr>
                                    <m:sty m:val="p"/>
                                  </m:rPr>
                                  <a:rPr kumimoji="1" lang="en-US" altLang="ja-JP" sz="1600" b="0" i="0" smtClean="0">
                                    <a:latin typeface="Cambria Math"/>
                                  </a:rPr>
                                  <m:t>log</m:t>
                                </m:r>
                                <m:r>
                                  <a:rPr kumimoji="1" lang="en-US" altLang="ja-JP" sz="1600" b="0" i="1" smtClean="0">
                                    <a:latin typeface="Cambria Math"/>
                                  </a:rPr>
                                  <m:t>⁡</m:t>
                                </m:r>
                                <m:r>
                                  <a:rPr kumimoji="1" lang="en-US" altLang="ja-JP" sz="1600" b="0" i="1" smtClean="0">
                                    <a:latin typeface="Cambria Math"/>
                                  </a:rPr>
                                  <m:t>𝑛</m:t>
                                </m:r>
                              </m:num>
                              <m:den>
                                <m:sSub>
                                  <m:sSubPr>
                                    <m:ctrlPr>
                                      <a:rPr kumimoji="1" lang="en-US" altLang="ja-JP" sz="1600" b="0" i="1" smtClean="0">
                                        <a:latin typeface="Cambria Math"/>
                                      </a:rPr>
                                    </m:ctrlPr>
                                  </m:sSubPr>
                                  <m:e>
                                    <m:r>
                                      <a:rPr kumimoji="1" lang="en-US" altLang="ja-JP" sz="1600" b="0" i="1" smtClean="0">
                                        <a:latin typeface="Cambria Math"/>
                                      </a:rPr>
                                      <m:t>𝑇</m:t>
                                    </m:r>
                                  </m:e>
                                  <m:sub>
                                    <m:r>
                                      <a:rPr kumimoji="1" lang="en-US" altLang="ja-JP" sz="1600" b="0" i="1" smtClean="0">
                                        <a:latin typeface="Cambria Math"/>
                                      </a:rPr>
                                      <m:t>𝑖</m:t>
                                    </m:r>
                                  </m:sub>
                                </m:sSub>
                                <m:r>
                                  <a:rPr kumimoji="1" lang="en-US" altLang="ja-JP" sz="1600" b="0" i="1" smtClean="0">
                                    <a:latin typeface="Cambria Math"/>
                                  </a:rPr>
                                  <m:t>(</m:t>
                                </m:r>
                                <m:r>
                                  <a:rPr kumimoji="1" lang="en-US" altLang="ja-JP" sz="1600" b="0" i="1" smtClean="0">
                                    <a:latin typeface="Cambria Math"/>
                                  </a:rPr>
                                  <m:t>𝑛</m:t>
                                </m:r>
                                <m:r>
                                  <a:rPr kumimoji="1" lang="en-US" altLang="ja-JP" sz="1600" b="0" i="1" smtClean="0">
                                    <a:latin typeface="Cambria Math"/>
                                  </a:rPr>
                                  <m:t>)</m:t>
                                </m:r>
                              </m:den>
                            </m:f>
                          </m:e>
                        </m:rad>
                      </m:oMath>
                    </m:oMathPara>
                  </a14:m>
                  <a:endParaRPr kumimoji="1" lang="ja-JP" altLang="en-US" sz="16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895770" y="5449874"/>
                  <a:ext cx="1660006" cy="819840"/>
                </a:xfrm>
                <a:prstGeom prst="rect">
                  <a:avLst/>
                </a:prstGeom>
                <a:blipFill rotWithShape="1">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2678830" y="5430894"/>
                  <a:ext cx="4557466" cy="857799"/>
                </a:xfrm>
                <a:prstGeom prst="rect">
                  <a:avLst/>
                </a:prstGeom>
                <a:noFill/>
              </p:spPr>
              <p:txBody>
                <a:bodyPr wrap="none" rtlCol="0">
                  <a:spAutoFit/>
                </a:bodyPr>
                <a:lstStyle/>
                <a:p>
                  <a14:m>
                    <m:oMath xmlns:m="http://schemas.openxmlformats.org/officeDocument/2006/math">
                      <m:sSub>
                        <m:sSubPr>
                          <m:ctrlPr>
                            <a:rPr kumimoji="1" lang="en-US" altLang="ja-JP" sz="1400" i="1" smtClean="0">
                              <a:latin typeface="Cambria Math"/>
                            </a:rPr>
                          </m:ctrlPr>
                        </m:sSubPr>
                        <m:e>
                          <m:acc>
                            <m:accPr>
                              <m:chr m:val="̅"/>
                              <m:ctrlPr>
                                <a:rPr kumimoji="1" lang="en-US" altLang="ja-JP" sz="1400" i="1" smtClean="0">
                                  <a:latin typeface="Cambria Math"/>
                                </a:rPr>
                              </m:ctrlPr>
                            </m:accPr>
                            <m:e>
                              <m:r>
                                <a:rPr kumimoji="1" lang="en-US" altLang="ja-JP" sz="1400" b="0" i="1" smtClean="0">
                                  <a:latin typeface="Cambria Math"/>
                                </a:rPr>
                                <m:t>𝑋</m:t>
                              </m:r>
                            </m:e>
                          </m:acc>
                        </m:e>
                        <m:sub>
                          <m:r>
                            <a:rPr kumimoji="1" lang="en-US" altLang="ja-JP" sz="1400" b="0" i="1" smtClean="0">
                              <a:latin typeface="Cambria Math"/>
                            </a:rPr>
                            <m:t>𝑖</m:t>
                          </m:r>
                        </m:sub>
                      </m:sSub>
                      <m:r>
                        <a:rPr kumimoji="1" lang="en-US" altLang="ja-JP" sz="1400" b="0" i="1" smtClean="0">
                          <a:latin typeface="Cambria Math"/>
                        </a:rPr>
                        <m:t>(</m:t>
                      </m:r>
                      <m:r>
                        <a:rPr kumimoji="1" lang="en-US" altLang="ja-JP" sz="1400" b="0" i="1" smtClean="0">
                          <a:latin typeface="Cambria Math"/>
                        </a:rPr>
                        <m:t>𝑛</m:t>
                      </m:r>
                      <m:r>
                        <a:rPr kumimoji="1" lang="en-US" altLang="ja-JP" sz="1400" b="0" i="1" smtClean="0">
                          <a:latin typeface="Cambria Math"/>
                        </a:rPr>
                        <m:t>)=</m:t>
                      </m:r>
                      <m:f>
                        <m:fPr>
                          <m:ctrlPr>
                            <a:rPr kumimoji="1" lang="en-US" altLang="ja-JP" sz="1400" b="0" i="1" smtClean="0">
                              <a:latin typeface="Cambria Math"/>
                            </a:rPr>
                          </m:ctrlPr>
                        </m:fPr>
                        <m:num>
                          <m:r>
                            <a:rPr kumimoji="1" lang="en-US" altLang="ja-JP" sz="1400" b="0" i="1" smtClean="0">
                              <a:latin typeface="Cambria Math"/>
                            </a:rPr>
                            <m:t>1</m:t>
                          </m:r>
                        </m:num>
                        <m:den>
                          <m:sSub>
                            <m:sSubPr>
                              <m:ctrlPr>
                                <a:rPr kumimoji="1" lang="en-US" altLang="ja-JP" sz="1400" b="0" i="1" smtClean="0">
                                  <a:latin typeface="Cambria Math"/>
                                </a:rPr>
                              </m:ctrlPr>
                            </m:sSubPr>
                            <m:e>
                              <m:r>
                                <a:rPr kumimoji="1" lang="en-US" altLang="ja-JP" sz="1400" b="0" i="1" smtClean="0">
                                  <a:latin typeface="Cambria Math"/>
                                </a:rPr>
                                <m:t>𝑇</m:t>
                              </m:r>
                            </m:e>
                            <m:sub>
                              <m:r>
                                <a:rPr kumimoji="1" lang="en-US" altLang="ja-JP" sz="1400" b="0" i="1" smtClean="0">
                                  <a:latin typeface="Cambria Math"/>
                                </a:rPr>
                                <m:t>𝑖</m:t>
                              </m:r>
                            </m:sub>
                          </m:sSub>
                          <m:r>
                            <a:rPr kumimoji="1" lang="en-US" altLang="ja-JP" sz="1400" b="0" i="1" smtClean="0">
                              <a:latin typeface="Cambria Math"/>
                            </a:rPr>
                            <m:t>(</m:t>
                          </m:r>
                          <m:r>
                            <a:rPr kumimoji="1" lang="en-US" altLang="ja-JP" sz="1400" b="0" i="1" smtClean="0">
                              <a:latin typeface="Cambria Math"/>
                            </a:rPr>
                            <m:t>𝑛</m:t>
                          </m:r>
                          <m:r>
                            <a:rPr kumimoji="1" lang="en-US" altLang="ja-JP" sz="1400" b="0" i="1" smtClean="0">
                              <a:latin typeface="Cambria Math"/>
                            </a:rPr>
                            <m:t>)</m:t>
                          </m:r>
                        </m:den>
                      </m:f>
                      <m:nary>
                        <m:naryPr>
                          <m:chr m:val="∑"/>
                          <m:limLoc m:val="subSup"/>
                          <m:ctrlPr>
                            <a:rPr kumimoji="1" lang="en-US" altLang="ja-JP" sz="1400" b="0" i="1" smtClean="0">
                              <a:latin typeface="Cambria Math"/>
                            </a:rPr>
                          </m:ctrlPr>
                        </m:naryPr>
                        <m:sub>
                          <m:r>
                            <m:rPr>
                              <m:brk m:alnAt="25"/>
                            </m:rPr>
                            <a:rPr kumimoji="1" lang="en-US" altLang="ja-JP" sz="1400" b="0" i="1" smtClean="0">
                              <a:latin typeface="Cambria Math"/>
                            </a:rPr>
                            <m:t>𝑗</m:t>
                          </m:r>
                          <m:r>
                            <a:rPr kumimoji="1" lang="en-US" altLang="ja-JP" sz="1400" b="0" i="1" smtClean="0">
                              <a:latin typeface="Cambria Math"/>
                            </a:rPr>
                            <m:t>=1</m:t>
                          </m:r>
                        </m:sub>
                        <m:sup>
                          <m:sSub>
                            <m:sSubPr>
                              <m:ctrlPr>
                                <a:rPr kumimoji="1" lang="en-US" altLang="ja-JP" sz="1400" b="0" i="1" smtClean="0">
                                  <a:latin typeface="Cambria Math"/>
                                </a:rPr>
                              </m:ctrlPr>
                            </m:sSubPr>
                            <m:e>
                              <m:r>
                                <a:rPr kumimoji="1" lang="en-US" altLang="ja-JP" sz="1400" b="0" i="1" smtClean="0">
                                  <a:latin typeface="Cambria Math"/>
                                </a:rPr>
                                <m:t>𝑇</m:t>
                              </m:r>
                            </m:e>
                            <m:sub>
                              <m:r>
                                <a:rPr kumimoji="1" lang="en-US" altLang="ja-JP" sz="1400" b="0" i="1" smtClean="0">
                                  <a:latin typeface="Cambria Math"/>
                                </a:rPr>
                                <m:t>𝑖</m:t>
                              </m:r>
                            </m:sub>
                          </m:sSub>
                          <m:r>
                            <a:rPr kumimoji="1" lang="en-US" altLang="ja-JP" sz="1400" b="0" i="1" smtClean="0">
                              <a:latin typeface="Cambria Math"/>
                            </a:rPr>
                            <m:t>(</m:t>
                          </m:r>
                          <m:r>
                            <a:rPr kumimoji="1" lang="en-US" altLang="ja-JP" sz="1400" b="0" i="1" smtClean="0">
                              <a:latin typeface="Cambria Math"/>
                            </a:rPr>
                            <m:t>𝑛</m:t>
                          </m:r>
                          <m:r>
                            <a:rPr kumimoji="1" lang="en-US" altLang="ja-JP" sz="1400" b="0" i="1" smtClean="0">
                              <a:latin typeface="Cambria Math"/>
                            </a:rPr>
                            <m:t>)</m:t>
                          </m:r>
                        </m:sup>
                        <m:e>
                          <m:sSub>
                            <m:sSubPr>
                              <m:ctrlPr>
                                <a:rPr kumimoji="1" lang="en-US" altLang="ja-JP" sz="1400" b="0" i="1" smtClean="0">
                                  <a:latin typeface="Cambria Math"/>
                                </a:rPr>
                              </m:ctrlPr>
                            </m:sSubPr>
                            <m:e>
                              <m:r>
                                <a:rPr kumimoji="1" lang="en-US" altLang="ja-JP" sz="1400" b="0" i="1" smtClean="0">
                                  <a:latin typeface="Cambria Math"/>
                                </a:rPr>
                                <m:t>𝑋</m:t>
                              </m:r>
                            </m:e>
                            <m:sub>
                              <m:r>
                                <a:rPr kumimoji="1" lang="en-US" altLang="ja-JP" sz="1400" b="0" i="1" smtClean="0">
                                  <a:latin typeface="Cambria Math"/>
                                </a:rPr>
                                <m:t>𝑖</m:t>
                              </m:r>
                              <m:r>
                                <a:rPr kumimoji="1" lang="en-US" altLang="ja-JP" sz="1400" b="0" i="1" smtClean="0">
                                  <a:latin typeface="Cambria Math"/>
                                </a:rPr>
                                <m:t>,</m:t>
                              </m:r>
                              <m:r>
                                <a:rPr kumimoji="1" lang="en-US" altLang="ja-JP" sz="1400" b="0" i="1" smtClean="0">
                                  <a:latin typeface="Cambria Math"/>
                                </a:rPr>
                                <m:t>𝑗</m:t>
                              </m:r>
                            </m:sub>
                          </m:sSub>
                        </m:e>
                      </m:nary>
                    </m:oMath>
                  </a14:m>
                  <a:r>
                    <a:rPr kumimoji="1" lang="en-US" altLang="ja-JP" sz="1400" dirty="0" smtClean="0"/>
                    <a:t>  : </a:t>
                  </a:r>
                  <a:r>
                    <a:rPr kumimoji="1" lang="ja-JP" altLang="en-US" sz="1400" dirty="0" smtClean="0"/>
                    <a:t>マシン</a:t>
                  </a:r>
                  <a14:m>
                    <m:oMath xmlns:m="http://schemas.openxmlformats.org/officeDocument/2006/math">
                      <m:r>
                        <a:rPr kumimoji="1" lang="en-US" altLang="ja-JP" sz="1400" b="0" i="1" dirty="0" smtClean="0">
                          <a:latin typeface="Cambria Math"/>
                        </a:rPr>
                        <m:t>𝑖</m:t>
                      </m:r>
                    </m:oMath>
                  </a14:m>
                  <a:r>
                    <a:rPr kumimoji="1" lang="ja-JP" altLang="en-US" sz="1400" dirty="0" smtClean="0"/>
                    <a:t>から得られた報酬の平均</a:t>
                  </a:r>
                  <a:endParaRPr kumimoji="1" lang="en-US" altLang="ja-JP" sz="1400" dirty="0" smtClean="0"/>
                </a:p>
                <a:p>
                  <a14:m>
                    <m:oMath xmlns:m="http://schemas.openxmlformats.org/officeDocument/2006/math">
                      <m:sSub>
                        <m:sSubPr>
                          <m:ctrlPr>
                            <a:rPr kumimoji="1" lang="en-US" altLang="ja-JP" sz="1400" i="1" smtClean="0">
                              <a:latin typeface="Cambria Math"/>
                            </a:rPr>
                          </m:ctrlPr>
                        </m:sSubPr>
                        <m:e>
                          <m:r>
                            <a:rPr kumimoji="1" lang="en-US" altLang="ja-JP" sz="1400" b="0" i="1" smtClean="0">
                              <a:latin typeface="Cambria Math"/>
                            </a:rPr>
                            <m:t>𝑇</m:t>
                          </m:r>
                        </m:e>
                        <m:sub>
                          <m:r>
                            <a:rPr kumimoji="1" lang="en-US" altLang="ja-JP" sz="1400" b="0" i="1" smtClean="0">
                              <a:latin typeface="Cambria Math"/>
                            </a:rPr>
                            <m:t>𝑖</m:t>
                          </m:r>
                        </m:sub>
                      </m:sSub>
                      <m:d>
                        <m:dPr>
                          <m:ctrlPr>
                            <a:rPr kumimoji="1" lang="en-US" altLang="ja-JP" sz="1400" b="0" i="1" smtClean="0">
                              <a:latin typeface="Cambria Math"/>
                            </a:rPr>
                          </m:ctrlPr>
                        </m:dPr>
                        <m:e>
                          <m:r>
                            <a:rPr kumimoji="1" lang="en-US" altLang="ja-JP" sz="1400" b="0" i="1" smtClean="0">
                              <a:latin typeface="Cambria Math"/>
                            </a:rPr>
                            <m:t>𝑛</m:t>
                          </m:r>
                        </m:e>
                      </m:d>
                    </m:oMath>
                  </a14:m>
                  <a:r>
                    <a:rPr kumimoji="1" lang="en-US" altLang="ja-JP" sz="1400" b="0" dirty="0" smtClean="0"/>
                    <a:t> : </a:t>
                  </a:r>
                  <a:r>
                    <a:rPr kumimoji="1" lang="ja-JP" altLang="en-US" sz="1400" b="0" dirty="0" smtClean="0"/>
                    <a:t>マシン</a:t>
                  </a:r>
                  <a14:m>
                    <m:oMath xmlns:m="http://schemas.openxmlformats.org/officeDocument/2006/math">
                      <m:r>
                        <a:rPr kumimoji="1" lang="en-US" altLang="ja-JP" sz="1400" b="0" i="1" smtClean="0">
                          <a:latin typeface="Cambria Math"/>
                        </a:rPr>
                        <m:t>𝑖</m:t>
                      </m:r>
                    </m:oMath>
                  </a14:m>
                  <a:r>
                    <a:rPr kumimoji="1" lang="ja-JP" altLang="en-US" sz="1400" b="0" dirty="0" smtClean="0"/>
                    <a:t>が選択された回数</a:t>
                  </a:r>
                  <a:endParaRPr kumimoji="1" lang="en-US" altLang="ja-JP" sz="1400" b="0" dirty="0" smtClean="0"/>
                </a:p>
                <a:p>
                  <a:r>
                    <a:rPr lang="ja-JP" altLang="en-US" sz="1400" dirty="0"/>
                    <a:t>報酬の範囲</a:t>
                  </a:r>
                  <a:r>
                    <a:rPr lang="ja-JP" altLang="en-US" sz="1400" dirty="0" smtClean="0"/>
                    <a:t>は</a:t>
                  </a:r>
                  <a14:m>
                    <m:oMath xmlns:m="http://schemas.openxmlformats.org/officeDocument/2006/math">
                      <m:r>
                        <a:rPr lang="en-US" altLang="ja-JP" sz="1400" b="0" i="1" smtClean="0">
                          <a:latin typeface="Cambria Math"/>
                        </a:rPr>
                        <m:t>[0,1]</m:t>
                      </m:r>
                    </m:oMath>
                  </a14:m>
                  <a:endParaRPr kumimoji="1" lang="en-US" altLang="ja-JP" sz="1400" b="0" dirty="0" smtClean="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2678830" y="5430894"/>
                  <a:ext cx="4557466" cy="857799"/>
                </a:xfrm>
                <a:prstGeom prst="rect">
                  <a:avLst/>
                </a:prstGeom>
                <a:blipFill rotWithShape="1">
                  <a:blip r:embed="rId5"/>
                  <a:stretch>
                    <a:fillRect l="-267" t="-31206" b="-4965"/>
                  </a:stretch>
                </a:blipFill>
              </p:spPr>
              <p:txBody>
                <a:bodyPr/>
                <a:lstStyle/>
                <a:p>
                  <a:r>
                    <a:rPr lang="ja-JP" altLang="en-US">
                      <a:noFill/>
                    </a:rPr>
                    <a:t> </a:t>
                  </a:r>
                </a:p>
              </p:txBody>
            </p:sp>
          </mc:Fallback>
        </mc:AlternateContent>
      </p:grpSp>
      <p:sp>
        <p:nvSpPr>
          <p:cNvPr id="17" name="テキスト ボックス 16"/>
          <p:cNvSpPr txBox="1"/>
          <p:nvPr/>
        </p:nvSpPr>
        <p:spPr>
          <a:xfrm>
            <a:off x="323528" y="4724872"/>
            <a:ext cx="144783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ja-JP" altLang="en-US" sz="1800" b="1" dirty="0" smtClean="0"/>
              <a:t>アルゴリズム</a:t>
            </a:r>
            <a:endParaRPr kumimoji="1" lang="ja-JP" altLang="en-US" sz="1800" b="1" dirty="0"/>
          </a:p>
        </p:txBody>
      </p:sp>
      <p:pic>
        <p:nvPicPr>
          <p:cNvPr id="20" name="Picture 2" descr="http://t.pimg.jp/002/422/681/0/2422681.jpg"/>
          <p:cNvPicPr>
            <a:picLocks noChangeAspect="1" noChangeArrowheads="1"/>
          </p:cNvPicPr>
          <p:nvPr/>
        </p:nvPicPr>
        <p:blipFill rotWithShape="1">
          <a:blip r:embed="rId6">
            <a:extLst>
              <a:ext uri="{28A0092B-C50C-407E-A947-70E740481C1C}">
                <a14:useLocalDpi xmlns:a14="http://schemas.microsoft.com/office/drawing/2010/main" val="0"/>
              </a:ext>
            </a:extLst>
          </a:blip>
          <a:srcRect b="9604"/>
          <a:stretch/>
        </p:blipFill>
        <p:spPr bwMode="auto">
          <a:xfrm>
            <a:off x="706005" y="4797153"/>
            <a:ext cx="1143000" cy="117098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http://t.pimg.jp/002/422/681/0/2422681.jpg"/>
          <p:cNvPicPr>
            <a:picLocks noChangeAspect="1" noChangeArrowheads="1"/>
          </p:cNvPicPr>
          <p:nvPr/>
        </p:nvPicPr>
        <p:blipFill rotWithShape="1">
          <a:blip r:embed="rId6">
            <a:extLst>
              <a:ext uri="{28A0092B-C50C-407E-A947-70E740481C1C}">
                <a14:useLocalDpi xmlns:a14="http://schemas.microsoft.com/office/drawing/2010/main" val="0"/>
              </a:ext>
            </a:extLst>
          </a:blip>
          <a:srcRect b="9604"/>
          <a:stretch/>
        </p:blipFill>
        <p:spPr bwMode="auto">
          <a:xfrm>
            <a:off x="1984276" y="4797151"/>
            <a:ext cx="1143000" cy="117098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http://t.pimg.jp/002/422/681/0/2422681.jpg"/>
          <p:cNvPicPr>
            <a:picLocks noChangeAspect="1" noChangeArrowheads="1"/>
          </p:cNvPicPr>
          <p:nvPr/>
        </p:nvPicPr>
        <p:blipFill rotWithShape="1">
          <a:blip r:embed="rId6">
            <a:extLst>
              <a:ext uri="{28A0092B-C50C-407E-A947-70E740481C1C}">
                <a14:useLocalDpi xmlns:a14="http://schemas.microsoft.com/office/drawing/2010/main" val="0"/>
              </a:ext>
            </a:extLst>
          </a:blip>
          <a:srcRect b="12097"/>
          <a:stretch/>
        </p:blipFill>
        <p:spPr bwMode="auto">
          <a:xfrm>
            <a:off x="3262174" y="4829442"/>
            <a:ext cx="1143000" cy="113869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ttp://t.pimg.jp/002/422/681/0/2422681.jpg"/>
          <p:cNvPicPr>
            <a:picLocks noChangeAspect="1" noChangeArrowheads="1"/>
          </p:cNvPicPr>
          <p:nvPr/>
        </p:nvPicPr>
        <p:blipFill rotWithShape="1">
          <a:blip r:embed="rId6">
            <a:extLst>
              <a:ext uri="{28A0092B-C50C-407E-A947-70E740481C1C}">
                <a14:useLocalDpi xmlns:a14="http://schemas.microsoft.com/office/drawing/2010/main" val="0"/>
              </a:ext>
            </a:extLst>
          </a:blip>
          <a:srcRect b="12099"/>
          <a:stretch/>
        </p:blipFill>
        <p:spPr bwMode="auto">
          <a:xfrm>
            <a:off x="4504556" y="4829457"/>
            <a:ext cx="1143000" cy="113867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t.pimg.jp/002/422/681/0/2422681.jpg"/>
          <p:cNvPicPr>
            <a:picLocks noChangeAspect="1" noChangeArrowheads="1"/>
          </p:cNvPicPr>
          <p:nvPr/>
        </p:nvPicPr>
        <p:blipFill rotWithShape="1">
          <a:blip r:embed="rId6">
            <a:extLst>
              <a:ext uri="{28A0092B-C50C-407E-A947-70E740481C1C}">
                <a14:useLocalDpi xmlns:a14="http://schemas.microsoft.com/office/drawing/2010/main" val="0"/>
              </a:ext>
            </a:extLst>
          </a:blip>
          <a:srcRect b="12988"/>
          <a:stretch/>
        </p:blipFill>
        <p:spPr bwMode="auto">
          <a:xfrm>
            <a:off x="5810867" y="4840980"/>
            <a:ext cx="1143000" cy="112715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images.wikia.com/nintendo/en/images/c/ce/Coin.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99174" l="9091" r="92562"/>
                    </a14:imgEffect>
                  </a14:imgLayer>
                </a14:imgProps>
              </a:ext>
              <a:ext uri="{28A0092B-C50C-407E-A947-70E740481C1C}">
                <a14:useLocalDpi xmlns:a14="http://schemas.microsoft.com/office/drawing/2010/main" val="0"/>
              </a:ext>
            </a:extLst>
          </a:blip>
          <a:srcRect/>
          <a:stretch>
            <a:fillRect/>
          </a:stretch>
        </p:blipFill>
        <p:spPr bwMode="auto">
          <a:xfrm>
            <a:off x="392669" y="4840979"/>
            <a:ext cx="503101" cy="503101"/>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p:cNvSpPr txBox="1"/>
          <p:nvPr/>
        </p:nvSpPr>
        <p:spPr>
          <a:xfrm>
            <a:off x="746751" y="4489373"/>
            <a:ext cx="1061509" cy="307777"/>
          </a:xfrm>
          <a:prstGeom prst="rect">
            <a:avLst/>
          </a:prstGeom>
          <a:noFill/>
        </p:spPr>
        <p:txBody>
          <a:bodyPr wrap="none" rtlCol="0">
            <a:spAutoFit/>
          </a:bodyPr>
          <a:lstStyle/>
          <a:p>
            <a:r>
              <a:rPr lang="ja-JP" altLang="en-US" sz="1400" dirty="0" smtClean="0"/>
              <a:t>期待値：</a:t>
            </a:r>
            <a:r>
              <a:rPr lang="en-US" altLang="ja-JP" sz="1400" dirty="0" smtClean="0"/>
              <a:t>0.2</a:t>
            </a:r>
            <a:endParaRPr kumimoji="1" lang="ja-JP" altLang="en-US" sz="1400" dirty="0"/>
          </a:p>
        </p:txBody>
      </p:sp>
      <p:sp>
        <p:nvSpPr>
          <p:cNvPr id="26" name="テキスト ボックス 25"/>
          <p:cNvSpPr txBox="1"/>
          <p:nvPr/>
        </p:nvSpPr>
        <p:spPr>
          <a:xfrm>
            <a:off x="2025022" y="4489373"/>
            <a:ext cx="1061509" cy="307777"/>
          </a:xfrm>
          <a:prstGeom prst="rect">
            <a:avLst/>
          </a:prstGeom>
          <a:noFill/>
        </p:spPr>
        <p:txBody>
          <a:bodyPr wrap="none" rtlCol="0">
            <a:spAutoFit/>
          </a:bodyPr>
          <a:lstStyle/>
          <a:p>
            <a:r>
              <a:rPr lang="ja-JP" altLang="en-US" sz="1400" dirty="0" smtClean="0"/>
              <a:t>期待値：</a:t>
            </a:r>
            <a:r>
              <a:rPr lang="en-US" altLang="ja-JP" sz="1400" dirty="0" smtClean="0"/>
              <a:t>0.5</a:t>
            </a:r>
            <a:endParaRPr kumimoji="1" lang="ja-JP" altLang="en-US" sz="1400" dirty="0"/>
          </a:p>
        </p:txBody>
      </p:sp>
      <p:sp>
        <p:nvSpPr>
          <p:cNvPr id="27" name="テキスト ボックス 26"/>
          <p:cNvSpPr txBox="1"/>
          <p:nvPr/>
        </p:nvSpPr>
        <p:spPr>
          <a:xfrm>
            <a:off x="3302920" y="4489373"/>
            <a:ext cx="1061509" cy="307777"/>
          </a:xfrm>
          <a:prstGeom prst="rect">
            <a:avLst/>
          </a:prstGeom>
          <a:noFill/>
        </p:spPr>
        <p:txBody>
          <a:bodyPr wrap="none" rtlCol="0">
            <a:spAutoFit/>
          </a:bodyPr>
          <a:lstStyle/>
          <a:p>
            <a:r>
              <a:rPr lang="ja-JP" altLang="en-US" sz="1400" dirty="0" smtClean="0"/>
              <a:t>期待値：</a:t>
            </a:r>
            <a:r>
              <a:rPr lang="en-US" altLang="ja-JP" sz="1400" dirty="0" smtClean="0"/>
              <a:t>0.6</a:t>
            </a:r>
            <a:endParaRPr kumimoji="1" lang="ja-JP" altLang="en-US" sz="1400" dirty="0"/>
          </a:p>
        </p:txBody>
      </p:sp>
      <p:sp>
        <p:nvSpPr>
          <p:cNvPr id="28" name="テキスト ボックス 27"/>
          <p:cNvSpPr txBox="1"/>
          <p:nvPr/>
        </p:nvSpPr>
        <p:spPr>
          <a:xfrm>
            <a:off x="4545302" y="4489373"/>
            <a:ext cx="1061509" cy="307777"/>
          </a:xfrm>
          <a:prstGeom prst="rect">
            <a:avLst/>
          </a:prstGeom>
          <a:noFill/>
        </p:spPr>
        <p:txBody>
          <a:bodyPr wrap="none" rtlCol="0">
            <a:spAutoFit/>
          </a:bodyPr>
          <a:lstStyle/>
          <a:p>
            <a:r>
              <a:rPr lang="ja-JP" altLang="en-US" sz="1400" dirty="0" smtClean="0"/>
              <a:t>期待値：</a:t>
            </a:r>
            <a:r>
              <a:rPr lang="en-US" altLang="ja-JP" sz="1400" dirty="0" smtClean="0"/>
              <a:t>0.8</a:t>
            </a:r>
            <a:endParaRPr kumimoji="1" lang="ja-JP" altLang="en-US" sz="1400" dirty="0"/>
          </a:p>
        </p:txBody>
      </p:sp>
      <p:sp>
        <p:nvSpPr>
          <p:cNvPr id="29" name="テキスト ボックス 28"/>
          <p:cNvSpPr txBox="1"/>
          <p:nvPr/>
        </p:nvSpPr>
        <p:spPr>
          <a:xfrm>
            <a:off x="5851613" y="4489373"/>
            <a:ext cx="1061509" cy="307777"/>
          </a:xfrm>
          <a:prstGeom prst="rect">
            <a:avLst/>
          </a:prstGeom>
          <a:noFill/>
        </p:spPr>
        <p:txBody>
          <a:bodyPr wrap="none" rtlCol="0">
            <a:spAutoFit/>
          </a:bodyPr>
          <a:lstStyle/>
          <a:p>
            <a:r>
              <a:rPr lang="ja-JP" altLang="en-US" sz="1400" dirty="0" smtClean="0"/>
              <a:t>期待値：</a:t>
            </a:r>
            <a:r>
              <a:rPr lang="en-US" altLang="ja-JP" sz="1400" dirty="0" smtClean="0"/>
              <a:t>0.3</a:t>
            </a:r>
            <a:endParaRPr kumimoji="1" lang="ja-JP" altLang="en-US" sz="1400" dirty="0"/>
          </a:p>
        </p:txBody>
      </p:sp>
      <p:sp>
        <p:nvSpPr>
          <p:cNvPr id="30" name="テキスト ボックス 29"/>
          <p:cNvSpPr txBox="1"/>
          <p:nvPr/>
        </p:nvSpPr>
        <p:spPr>
          <a:xfrm>
            <a:off x="755576" y="4489375"/>
            <a:ext cx="1011815" cy="307777"/>
          </a:xfrm>
          <a:prstGeom prst="rect">
            <a:avLst/>
          </a:prstGeom>
          <a:solidFill>
            <a:schemeClr val="bg1"/>
          </a:solidFill>
        </p:spPr>
        <p:txBody>
          <a:bodyPr wrap="none" rtlCol="0">
            <a:spAutoFit/>
          </a:bodyPr>
          <a:lstStyle/>
          <a:p>
            <a:r>
              <a:rPr lang="ja-JP" altLang="en-US" sz="1400" dirty="0" smtClean="0"/>
              <a:t>期待値：</a:t>
            </a:r>
            <a:r>
              <a:rPr lang="en-US" altLang="ja-JP" sz="1400" dirty="0" smtClean="0"/>
              <a:t>??</a:t>
            </a:r>
            <a:endParaRPr kumimoji="1" lang="ja-JP" altLang="en-US" sz="1400" dirty="0"/>
          </a:p>
        </p:txBody>
      </p:sp>
      <p:sp>
        <p:nvSpPr>
          <p:cNvPr id="31" name="テキスト ボックス 30"/>
          <p:cNvSpPr txBox="1"/>
          <p:nvPr/>
        </p:nvSpPr>
        <p:spPr>
          <a:xfrm>
            <a:off x="2014292" y="4489372"/>
            <a:ext cx="1011815" cy="307777"/>
          </a:xfrm>
          <a:prstGeom prst="rect">
            <a:avLst/>
          </a:prstGeom>
          <a:solidFill>
            <a:schemeClr val="bg1"/>
          </a:solidFill>
        </p:spPr>
        <p:txBody>
          <a:bodyPr wrap="none" rtlCol="0">
            <a:spAutoFit/>
          </a:bodyPr>
          <a:lstStyle/>
          <a:p>
            <a:r>
              <a:rPr lang="ja-JP" altLang="en-US" sz="1400" dirty="0" smtClean="0"/>
              <a:t>期待値：</a:t>
            </a:r>
            <a:r>
              <a:rPr lang="en-US" altLang="ja-JP" sz="1400" dirty="0" smtClean="0"/>
              <a:t>??</a:t>
            </a:r>
            <a:endParaRPr kumimoji="1" lang="ja-JP" altLang="en-US" sz="1400" dirty="0"/>
          </a:p>
        </p:txBody>
      </p:sp>
      <p:sp>
        <p:nvSpPr>
          <p:cNvPr id="32" name="テキスト ボックス 31"/>
          <p:cNvSpPr txBox="1"/>
          <p:nvPr/>
        </p:nvSpPr>
        <p:spPr>
          <a:xfrm>
            <a:off x="3302920" y="4489372"/>
            <a:ext cx="1011815" cy="307777"/>
          </a:xfrm>
          <a:prstGeom prst="rect">
            <a:avLst/>
          </a:prstGeom>
          <a:solidFill>
            <a:schemeClr val="bg1"/>
          </a:solidFill>
        </p:spPr>
        <p:txBody>
          <a:bodyPr wrap="none" rtlCol="0">
            <a:spAutoFit/>
          </a:bodyPr>
          <a:lstStyle/>
          <a:p>
            <a:r>
              <a:rPr lang="ja-JP" altLang="en-US" sz="1400" dirty="0" smtClean="0"/>
              <a:t>期待値：</a:t>
            </a:r>
            <a:r>
              <a:rPr lang="en-US" altLang="ja-JP" sz="1400" dirty="0" smtClean="0"/>
              <a:t>??</a:t>
            </a:r>
            <a:endParaRPr kumimoji="1" lang="ja-JP" altLang="en-US" sz="1400" dirty="0"/>
          </a:p>
        </p:txBody>
      </p:sp>
      <p:sp>
        <p:nvSpPr>
          <p:cNvPr id="33" name="テキスト ボックス 32"/>
          <p:cNvSpPr txBox="1"/>
          <p:nvPr/>
        </p:nvSpPr>
        <p:spPr>
          <a:xfrm>
            <a:off x="4570454" y="4489372"/>
            <a:ext cx="1011815" cy="307777"/>
          </a:xfrm>
          <a:prstGeom prst="rect">
            <a:avLst/>
          </a:prstGeom>
          <a:solidFill>
            <a:schemeClr val="bg1"/>
          </a:solidFill>
        </p:spPr>
        <p:txBody>
          <a:bodyPr wrap="none" rtlCol="0">
            <a:spAutoFit/>
          </a:bodyPr>
          <a:lstStyle/>
          <a:p>
            <a:r>
              <a:rPr lang="ja-JP" altLang="en-US" sz="1400" dirty="0" smtClean="0"/>
              <a:t>期待値：</a:t>
            </a:r>
            <a:r>
              <a:rPr lang="en-US" altLang="ja-JP" sz="1400" dirty="0" smtClean="0"/>
              <a:t>??</a:t>
            </a:r>
            <a:endParaRPr kumimoji="1" lang="ja-JP" altLang="en-US" sz="1400" dirty="0"/>
          </a:p>
        </p:txBody>
      </p:sp>
      <p:sp>
        <p:nvSpPr>
          <p:cNvPr id="34" name="テキスト ボックス 33"/>
          <p:cNvSpPr txBox="1"/>
          <p:nvPr/>
        </p:nvSpPr>
        <p:spPr>
          <a:xfrm>
            <a:off x="5876459" y="4489372"/>
            <a:ext cx="1011815" cy="307777"/>
          </a:xfrm>
          <a:prstGeom prst="rect">
            <a:avLst/>
          </a:prstGeom>
          <a:solidFill>
            <a:schemeClr val="bg1"/>
          </a:solidFill>
        </p:spPr>
        <p:txBody>
          <a:bodyPr wrap="none" rtlCol="0">
            <a:spAutoFit/>
          </a:bodyPr>
          <a:lstStyle/>
          <a:p>
            <a:r>
              <a:rPr lang="ja-JP" altLang="en-US" sz="1400" dirty="0" smtClean="0"/>
              <a:t>期待値：</a:t>
            </a:r>
            <a:r>
              <a:rPr lang="en-US" altLang="ja-JP" sz="1400" dirty="0" smtClean="0"/>
              <a:t>??</a:t>
            </a:r>
            <a:endParaRPr kumimoji="1" lang="ja-JP" altLang="en-US" sz="1400" dirty="0"/>
          </a:p>
        </p:txBody>
      </p:sp>
      <p:pic>
        <p:nvPicPr>
          <p:cNvPr id="36" name="Picture 2" descr="http://images.wikia.com/nintendo/en/images/c/ce/Coin.jpg"/>
          <p:cNvPicPr>
            <a:picLocks noChangeAspect="1" noChangeArrowheads="1"/>
          </p:cNvPicPr>
          <p:nvPr/>
        </p:nvPicPr>
        <p:blipFill>
          <a:blip r:embed="rId9" cstate="print">
            <a:extLst>
              <a:ext uri="{BEBA8EAE-BF5A-486C-A8C5-ECC9F3942E4B}">
                <a14:imgProps xmlns:a14="http://schemas.microsoft.com/office/drawing/2010/main">
                  <a14:imgLayer r:embed="rId8">
                    <a14:imgEffect>
                      <a14:backgroundRemoval t="1653" b="98347" l="9091" r="91736"/>
                    </a14:imgEffect>
                  </a14:imgLayer>
                </a14:imgProps>
              </a:ext>
              <a:ext uri="{28A0092B-C50C-407E-A947-70E740481C1C}">
                <a14:useLocalDpi xmlns:a14="http://schemas.microsoft.com/office/drawing/2010/main" val="0"/>
              </a:ext>
            </a:extLst>
          </a:blip>
          <a:srcRect/>
          <a:stretch>
            <a:fillRect/>
          </a:stretch>
        </p:blipFill>
        <p:spPr bwMode="auto">
          <a:xfrm>
            <a:off x="1642712" y="4851656"/>
            <a:ext cx="503101" cy="50310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http://images.wikia.com/nintendo/en/images/c/ce/Coin.jpg"/>
          <p:cNvPicPr>
            <a:picLocks noChangeAspect="1" noChangeArrowheads="1"/>
          </p:cNvPicPr>
          <p:nvPr/>
        </p:nvPicPr>
        <p:blipFill>
          <a:blip r:embed="rId10" cstate="print">
            <a:extLst>
              <a:ext uri="{BEBA8EAE-BF5A-486C-A8C5-ECC9F3942E4B}">
                <a14:imgProps xmlns:a14="http://schemas.microsoft.com/office/drawing/2010/main">
                  <a14:imgLayer r:embed="rId8">
                    <a14:imgEffect>
                      <a14:backgroundRemoval t="1653" b="98347" l="9091" r="90083"/>
                    </a14:imgEffect>
                  </a14:imgLayer>
                </a14:imgProps>
              </a:ext>
              <a:ext uri="{28A0092B-C50C-407E-A947-70E740481C1C}">
                <a14:useLocalDpi xmlns:a14="http://schemas.microsoft.com/office/drawing/2010/main" val="0"/>
              </a:ext>
            </a:extLst>
          </a:blip>
          <a:srcRect/>
          <a:stretch>
            <a:fillRect/>
          </a:stretch>
        </p:blipFill>
        <p:spPr bwMode="auto">
          <a:xfrm>
            <a:off x="3010623" y="4840978"/>
            <a:ext cx="503101" cy="503101"/>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http://images.wikia.com/nintendo/en/images/c/ce/Coin.jpg"/>
          <p:cNvPicPr>
            <a:picLocks noChangeAspect="1" noChangeArrowheads="1"/>
          </p:cNvPicPr>
          <p:nvPr/>
        </p:nvPicPr>
        <p:blipFill>
          <a:blip r:embed="rId9" cstate="print">
            <a:extLst>
              <a:ext uri="{BEBA8EAE-BF5A-486C-A8C5-ECC9F3942E4B}">
                <a14:imgProps xmlns:a14="http://schemas.microsoft.com/office/drawing/2010/main">
                  <a14:imgLayer r:embed="rId8">
                    <a14:imgEffect>
                      <a14:backgroundRemoval t="1653" b="97521" l="9091" r="91736"/>
                    </a14:imgEffect>
                  </a14:imgLayer>
                </a14:imgProps>
              </a:ext>
              <a:ext uri="{28A0092B-C50C-407E-A947-70E740481C1C}">
                <a14:useLocalDpi xmlns:a14="http://schemas.microsoft.com/office/drawing/2010/main" val="0"/>
              </a:ext>
            </a:extLst>
          </a:blip>
          <a:srcRect/>
          <a:stretch>
            <a:fillRect/>
          </a:stretch>
        </p:blipFill>
        <p:spPr bwMode="auto">
          <a:xfrm>
            <a:off x="4156304" y="4851656"/>
            <a:ext cx="503101" cy="50310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http://images.wikia.com/nintendo/en/images/c/ce/Coin.jpg"/>
          <p:cNvPicPr>
            <a:picLocks noChangeAspect="1" noChangeArrowheads="1"/>
          </p:cNvPicPr>
          <p:nvPr/>
        </p:nvPicPr>
        <p:blipFill>
          <a:blip r:embed="rId10" cstate="print">
            <a:extLst>
              <a:ext uri="{BEBA8EAE-BF5A-486C-A8C5-ECC9F3942E4B}">
                <a14:imgProps xmlns:a14="http://schemas.microsoft.com/office/drawing/2010/main">
                  <a14:imgLayer r:embed="rId8">
                    <a14:imgEffect>
                      <a14:backgroundRemoval t="0" b="97521" l="9091" r="90083"/>
                    </a14:imgEffect>
                  </a14:imgLayer>
                </a14:imgProps>
              </a:ext>
              <a:ext uri="{28A0092B-C50C-407E-A947-70E740481C1C}">
                <a14:useLocalDpi xmlns:a14="http://schemas.microsoft.com/office/drawing/2010/main" val="0"/>
              </a:ext>
            </a:extLst>
          </a:blip>
          <a:srcRect/>
          <a:stretch>
            <a:fillRect/>
          </a:stretch>
        </p:blipFill>
        <p:spPr bwMode="auto">
          <a:xfrm>
            <a:off x="5559316" y="4851656"/>
            <a:ext cx="503101" cy="503101"/>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http://images.wikia.com/nintendo/en/images/c/ce/Coin.jpg"/>
          <p:cNvPicPr>
            <a:picLocks noChangeAspect="1" noChangeArrowheads="1"/>
          </p:cNvPicPr>
          <p:nvPr/>
        </p:nvPicPr>
        <p:blipFill>
          <a:blip r:embed="rId11" cstate="print">
            <a:extLst>
              <a:ext uri="{BEBA8EAE-BF5A-486C-A8C5-ECC9F3942E4B}">
                <a14:imgProps xmlns:a14="http://schemas.microsoft.com/office/drawing/2010/main">
                  <a14:imgLayer r:embed="rId8">
                    <a14:imgEffect>
                      <a14:backgroundRemoval t="1653" b="97521" l="9091" r="94215"/>
                    </a14:imgEffect>
                  </a14:imgLayer>
                </a14:imgProps>
              </a:ext>
              <a:ext uri="{28A0092B-C50C-407E-A947-70E740481C1C}">
                <a14:useLocalDpi xmlns:a14="http://schemas.microsoft.com/office/drawing/2010/main" val="0"/>
              </a:ext>
            </a:extLst>
          </a:blip>
          <a:srcRect/>
          <a:stretch>
            <a:fillRect/>
          </a:stretch>
        </p:blipFill>
        <p:spPr bwMode="auto">
          <a:xfrm>
            <a:off x="4156304" y="4858031"/>
            <a:ext cx="503101" cy="503101"/>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http://images.wikia.com/nintendo/en/images/c/ce/Coin.jpg"/>
          <p:cNvPicPr>
            <a:picLocks noChangeAspect="1" noChangeArrowheads="1"/>
          </p:cNvPicPr>
          <p:nvPr/>
        </p:nvPicPr>
        <p:blipFill>
          <a:blip r:embed="rId12" cstate="print">
            <a:extLst>
              <a:ext uri="{BEBA8EAE-BF5A-486C-A8C5-ECC9F3942E4B}">
                <a14:imgProps xmlns:a14="http://schemas.microsoft.com/office/drawing/2010/main">
                  <a14:imgLayer r:embed="rId8">
                    <a14:imgEffect>
                      <a14:backgroundRemoval t="0" b="97521" l="9091" r="93388"/>
                    </a14:imgEffect>
                  </a14:imgLayer>
                </a14:imgProps>
              </a:ext>
              <a:ext uri="{28A0092B-C50C-407E-A947-70E740481C1C}">
                <a14:useLocalDpi xmlns:a14="http://schemas.microsoft.com/office/drawing/2010/main" val="0"/>
              </a:ext>
            </a:extLst>
          </a:blip>
          <a:srcRect/>
          <a:stretch>
            <a:fillRect/>
          </a:stretch>
        </p:blipFill>
        <p:spPr bwMode="auto">
          <a:xfrm>
            <a:off x="4202911" y="4858031"/>
            <a:ext cx="503101" cy="503101"/>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http://images.wikia.com/nintendo/en/images/c/ce/Coin.jpg"/>
          <p:cNvPicPr>
            <a:picLocks noChangeAspect="1" noChangeArrowheads="1"/>
          </p:cNvPicPr>
          <p:nvPr/>
        </p:nvPicPr>
        <p:blipFill>
          <a:blip r:embed="rId13" cstate="print">
            <a:extLst>
              <a:ext uri="{BEBA8EAE-BF5A-486C-A8C5-ECC9F3942E4B}">
                <a14:imgProps xmlns:a14="http://schemas.microsoft.com/office/drawing/2010/main">
                  <a14:imgLayer r:embed="rId8">
                    <a14:imgEffect>
                      <a14:backgroundRemoval t="1653" b="100000" l="9091" r="95868"/>
                    </a14:imgEffect>
                  </a14:imgLayer>
                </a14:imgProps>
              </a:ext>
              <a:ext uri="{28A0092B-C50C-407E-A947-70E740481C1C}">
                <a14:useLocalDpi xmlns:a14="http://schemas.microsoft.com/office/drawing/2010/main" val="0"/>
              </a:ext>
            </a:extLst>
          </a:blip>
          <a:srcRect/>
          <a:stretch>
            <a:fillRect/>
          </a:stretch>
        </p:blipFill>
        <p:spPr bwMode="auto">
          <a:xfrm>
            <a:off x="4253005" y="4888421"/>
            <a:ext cx="503101" cy="50310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http://images.wikia.com/nintendo/en/images/c/ce/Coin.jpg"/>
          <p:cNvPicPr>
            <a:picLocks noChangeAspect="1" noChangeArrowheads="1"/>
          </p:cNvPicPr>
          <p:nvPr/>
        </p:nvPicPr>
        <p:blipFill>
          <a:blip r:embed="rId14" cstate="print">
            <a:extLst>
              <a:ext uri="{BEBA8EAE-BF5A-486C-A8C5-ECC9F3942E4B}">
                <a14:imgProps xmlns:a14="http://schemas.microsoft.com/office/drawing/2010/main">
                  <a14:imgLayer r:embed="rId8">
                    <a14:imgEffect>
                      <a14:backgroundRemoval t="0" b="96694" l="9091" r="94215"/>
                    </a14:imgEffect>
                  </a14:imgLayer>
                </a14:imgProps>
              </a:ext>
              <a:ext uri="{28A0092B-C50C-407E-A947-70E740481C1C}">
                <a14:useLocalDpi xmlns:a14="http://schemas.microsoft.com/office/drawing/2010/main" val="0"/>
              </a:ext>
            </a:extLst>
          </a:blip>
          <a:srcRect/>
          <a:stretch>
            <a:fillRect/>
          </a:stretch>
        </p:blipFill>
        <p:spPr bwMode="auto">
          <a:xfrm>
            <a:off x="4253005" y="4927793"/>
            <a:ext cx="503101" cy="503101"/>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http://images.wikia.com/nintendo/en/images/c/ce/Coin.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97521" l="9091" r="92562"/>
                    </a14:imgEffect>
                  </a14:imgLayer>
                </a14:imgProps>
              </a:ext>
              <a:ext uri="{28A0092B-C50C-407E-A947-70E740481C1C}">
                <a14:useLocalDpi xmlns:a14="http://schemas.microsoft.com/office/drawing/2010/main" val="0"/>
              </a:ext>
            </a:extLst>
          </a:blip>
          <a:srcRect/>
          <a:stretch>
            <a:fillRect/>
          </a:stretch>
        </p:blipFill>
        <p:spPr bwMode="auto">
          <a:xfrm>
            <a:off x="4236361" y="4888421"/>
            <a:ext cx="503101" cy="503101"/>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http://images.wikia.com/nintendo/en/images/c/ce/Coin.jpg"/>
          <p:cNvPicPr>
            <a:picLocks noChangeAspect="1" noChangeArrowheads="1"/>
          </p:cNvPicPr>
          <p:nvPr/>
        </p:nvPicPr>
        <p:blipFill>
          <a:blip r:embed="rId11" cstate="print">
            <a:extLst>
              <a:ext uri="{BEBA8EAE-BF5A-486C-A8C5-ECC9F3942E4B}">
                <a14:imgProps xmlns:a14="http://schemas.microsoft.com/office/drawing/2010/main">
                  <a14:imgLayer r:embed="rId8">
                    <a14:imgEffect>
                      <a14:backgroundRemoval t="1653" b="98347" l="9091" r="94215"/>
                    </a14:imgEffect>
                  </a14:imgLayer>
                </a14:imgProps>
              </a:ext>
              <a:ext uri="{28A0092B-C50C-407E-A947-70E740481C1C}">
                <a14:useLocalDpi xmlns:a14="http://schemas.microsoft.com/office/drawing/2010/main" val="0"/>
              </a:ext>
            </a:extLst>
          </a:blip>
          <a:srcRect/>
          <a:stretch>
            <a:fillRect/>
          </a:stretch>
        </p:blipFill>
        <p:spPr bwMode="auto">
          <a:xfrm>
            <a:off x="4730618" y="5391522"/>
            <a:ext cx="503101" cy="50310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images.wikia.com/nintendo/en/images/c/ce/Coin.jpg"/>
          <p:cNvPicPr>
            <a:picLocks noChangeAspect="1" noChangeArrowheads="1"/>
          </p:cNvPicPr>
          <p:nvPr/>
        </p:nvPicPr>
        <p:blipFill>
          <a:blip r:embed="rId15" cstate="print">
            <a:extLst>
              <a:ext uri="{BEBA8EAE-BF5A-486C-A8C5-ECC9F3942E4B}">
                <a14:imgProps xmlns:a14="http://schemas.microsoft.com/office/drawing/2010/main">
                  <a14:imgLayer r:embed="rId8">
                    <a14:imgEffect>
                      <a14:backgroundRemoval t="3306" b="98347" l="9091" r="95868"/>
                    </a14:imgEffect>
                  </a14:imgLayer>
                </a14:imgProps>
              </a:ext>
              <a:ext uri="{28A0092B-C50C-407E-A947-70E740481C1C}">
                <a14:useLocalDpi xmlns:a14="http://schemas.microsoft.com/office/drawing/2010/main" val="0"/>
              </a:ext>
            </a:extLst>
          </a:blip>
          <a:srcRect/>
          <a:stretch>
            <a:fillRect/>
          </a:stretch>
        </p:blipFill>
        <p:spPr bwMode="auto">
          <a:xfrm>
            <a:off x="4730618" y="5400278"/>
            <a:ext cx="503101" cy="50310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http://images.wikia.com/nintendo/en/images/c/ce/Coin.jpg"/>
          <p:cNvPicPr>
            <a:picLocks noChangeAspect="1" noChangeArrowheads="1"/>
          </p:cNvPicPr>
          <p:nvPr/>
        </p:nvPicPr>
        <p:blipFill>
          <a:blip r:embed="rId9" cstate="print">
            <a:extLst>
              <a:ext uri="{BEBA8EAE-BF5A-486C-A8C5-ECC9F3942E4B}">
                <a14:imgProps xmlns:a14="http://schemas.microsoft.com/office/drawing/2010/main">
                  <a14:imgLayer r:embed="rId8">
                    <a14:imgEffect>
                      <a14:backgroundRemoval t="1653" b="98347" l="9091" r="92562"/>
                    </a14:imgEffect>
                  </a14:imgLayer>
                </a14:imgProps>
              </a:ext>
              <a:ext uri="{28A0092B-C50C-407E-A947-70E740481C1C}">
                <a14:useLocalDpi xmlns:a14="http://schemas.microsoft.com/office/drawing/2010/main" val="0"/>
              </a:ext>
            </a:extLst>
          </a:blip>
          <a:srcRect/>
          <a:stretch>
            <a:fillRect/>
          </a:stretch>
        </p:blipFill>
        <p:spPr bwMode="auto">
          <a:xfrm>
            <a:off x="4756106" y="5373024"/>
            <a:ext cx="503101" cy="50310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http://images.wikia.com/nintendo/en/images/c/ce/Coin.jpg"/>
          <p:cNvPicPr>
            <a:picLocks noChangeAspect="1" noChangeArrowheads="1"/>
          </p:cNvPicPr>
          <p:nvPr/>
        </p:nvPicPr>
        <p:blipFill>
          <a:blip r:embed="rId15" cstate="print">
            <a:extLst>
              <a:ext uri="{BEBA8EAE-BF5A-486C-A8C5-ECC9F3942E4B}">
                <a14:imgProps xmlns:a14="http://schemas.microsoft.com/office/drawing/2010/main">
                  <a14:imgLayer r:embed="rId8">
                    <a14:imgEffect>
                      <a14:backgroundRemoval t="1653" b="95868" l="9091" r="96694"/>
                    </a14:imgEffect>
                  </a14:imgLayer>
                </a14:imgProps>
              </a:ext>
              <a:ext uri="{28A0092B-C50C-407E-A947-70E740481C1C}">
                <a14:useLocalDpi xmlns:a14="http://schemas.microsoft.com/office/drawing/2010/main" val="0"/>
              </a:ext>
            </a:extLst>
          </a:blip>
          <a:srcRect/>
          <a:stretch>
            <a:fillRect/>
          </a:stretch>
        </p:blipFill>
        <p:spPr bwMode="auto">
          <a:xfrm>
            <a:off x="4762282" y="5373024"/>
            <a:ext cx="503101" cy="503101"/>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http://images.wikia.com/nintendo/en/images/c/ce/Coin.jpg"/>
          <p:cNvPicPr>
            <a:picLocks noChangeAspect="1" noChangeArrowheads="1"/>
          </p:cNvPicPr>
          <p:nvPr/>
        </p:nvPicPr>
        <p:blipFill>
          <a:blip r:embed="rId13" cstate="print">
            <a:extLst>
              <a:ext uri="{BEBA8EAE-BF5A-486C-A8C5-ECC9F3942E4B}">
                <a14:imgProps xmlns:a14="http://schemas.microsoft.com/office/drawing/2010/main">
                  <a14:imgLayer r:embed="rId8">
                    <a14:imgEffect>
                      <a14:backgroundRemoval t="0" b="100000" l="9091" r="100000"/>
                    </a14:imgEffect>
                  </a14:imgLayer>
                </a14:imgProps>
              </a:ext>
              <a:ext uri="{28A0092B-C50C-407E-A947-70E740481C1C}">
                <a14:useLocalDpi xmlns:a14="http://schemas.microsoft.com/office/drawing/2010/main" val="0"/>
              </a:ext>
            </a:extLst>
          </a:blip>
          <a:srcRect/>
          <a:stretch>
            <a:fillRect/>
          </a:stretch>
        </p:blipFill>
        <p:spPr bwMode="auto">
          <a:xfrm>
            <a:off x="4773392" y="5344079"/>
            <a:ext cx="503101" cy="503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29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7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37" presetClass="path" presetSubtype="0" accel="50000" decel="50000" fill="hold" nodeType="withEffect">
                                  <p:stCondLst>
                                    <p:cond delay="0"/>
                                  </p:stCondLst>
                                  <p:childTnLst>
                                    <p:animMotion origin="layout" path="M -5.55556E-7 0.01597 L 0.0184 -0.03125 C 0.0224 -0.04213 0.0283 -0.04722 0.03438 -0.04722 C 0.04115 -0.04722 0.04688 -0.04213 0.0507 -0.03125 L 0.06962 0.01597 " pathEditMode="relative" rAng="0" ptsTypes="FffFF">
                                      <p:cBhvr>
                                        <p:cTn id="54" dur="500" fill="hold"/>
                                        <p:tgtEl>
                                          <p:spTgt spid="3074"/>
                                        </p:tgtEl>
                                        <p:attrNameLst>
                                          <p:attrName>ppt_x</p:attrName>
                                          <p:attrName>ppt_y</p:attrName>
                                        </p:attrNameLst>
                                      </p:cBhvr>
                                      <p:rCtr x="3472" y="-3171"/>
                                    </p:animMotion>
                                  </p:childTnLst>
                                </p:cTn>
                              </p:par>
                              <p:par>
                                <p:cTn id="55" presetID="37" presetClass="path" presetSubtype="0" accel="50000" decel="50000" fill="hold" nodeType="withEffect">
                                  <p:stCondLst>
                                    <p:cond delay="0"/>
                                  </p:stCondLst>
                                  <p:childTnLst>
                                    <p:animMotion origin="layout" path="M -5.55556E-7 0.01597 L 0.0184 -0.03125 C 0.0224 -0.04213 0.0283 -0.04722 0.03438 -0.04722 C 0.04115 -0.04722 0.04688 -0.04213 0.0507 -0.03125 L 0.06962 0.01597 " pathEditMode="relative" rAng="0" ptsTypes="FffFF">
                                      <p:cBhvr>
                                        <p:cTn id="56" dur="500" fill="hold"/>
                                        <p:tgtEl>
                                          <p:spTgt spid="36"/>
                                        </p:tgtEl>
                                        <p:attrNameLst>
                                          <p:attrName>ppt_x</p:attrName>
                                          <p:attrName>ppt_y</p:attrName>
                                        </p:attrNameLst>
                                      </p:cBhvr>
                                      <p:rCtr x="3472" y="-3171"/>
                                    </p:animMotion>
                                  </p:childTnLst>
                                </p:cTn>
                              </p:par>
                              <p:par>
                                <p:cTn id="57" presetID="37" presetClass="path" presetSubtype="0" accel="50000" decel="50000" fill="hold" nodeType="withEffect">
                                  <p:stCondLst>
                                    <p:cond delay="0"/>
                                  </p:stCondLst>
                                  <p:childTnLst>
                                    <p:animMotion origin="layout" path="M -5.55556E-7 0.01597 L 0.0184 -0.03125 C 0.0224 -0.04213 0.0283 -0.04722 0.03438 -0.04722 C 0.04115 -0.04722 0.04688 -0.04213 0.0507 -0.03125 L 0.06962 0.01597 " pathEditMode="relative" rAng="0" ptsTypes="FffFF">
                                      <p:cBhvr>
                                        <p:cTn id="58" dur="500" fill="hold"/>
                                        <p:tgtEl>
                                          <p:spTgt spid="37"/>
                                        </p:tgtEl>
                                        <p:attrNameLst>
                                          <p:attrName>ppt_x</p:attrName>
                                          <p:attrName>ppt_y</p:attrName>
                                        </p:attrNameLst>
                                      </p:cBhvr>
                                      <p:rCtr x="3472" y="-3171"/>
                                    </p:animMotion>
                                  </p:childTnLst>
                                </p:cTn>
                              </p:par>
                              <p:par>
                                <p:cTn id="59" presetID="37" presetClass="path" presetSubtype="0" accel="50000" decel="50000" fill="hold" nodeType="withEffect">
                                  <p:stCondLst>
                                    <p:cond delay="0"/>
                                  </p:stCondLst>
                                  <p:childTnLst>
                                    <p:animMotion origin="layout" path="M -5.55556E-7 0.01597 L 0.0184 -0.03125 C 0.0224 -0.04213 0.0283 -0.04722 0.03438 -0.04722 C 0.04115 -0.04722 0.04688 -0.04213 0.0507 -0.03125 L 0.06962 0.01597 " pathEditMode="relative" rAng="0" ptsTypes="FffFF">
                                      <p:cBhvr>
                                        <p:cTn id="60" dur="500" fill="hold"/>
                                        <p:tgtEl>
                                          <p:spTgt spid="38"/>
                                        </p:tgtEl>
                                        <p:attrNameLst>
                                          <p:attrName>ppt_x</p:attrName>
                                          <p:attrName>ppt_y</p:attrName>
                                        </p:attrNameLst>
                                      </p:cBhvr>
                                      <p:rCtr x="3472" y="-3171"/>
                                    </p:animMotion>
                                  </p:childTnLst>
                                </p:cTn>
                              </p:par>
                              <p:par>
                                <p:cTn id="61" presetID="37" presetClass="path" presetSubtype="0" accel="50000" decel="50000" fill="hold" nodeType="withEffect">
                                  <p:stCondLst>
                                    <p:cond delay="0"/>
                                  </p:stCondLst>
                                  <p:childTnLst>
                                    <p:animMotion origin="layout" path="M -5.55556E-7 0.01597 L 0.0184 -0.03125 C 0.0224 -0.04213 0.0283 -0.04722 0.03438 -0.04722 C 0.04115 -0.04722 0.04688 -0.04213 0.0507 -0.03125 L 0.06962 0.01597 " pathEditMode="relative" rAng="0" ptsTypes="FffFF">
                                      <p:cBhvr>
                                        <p:cTn id="62" dur="500" fill="hold"/>
                                        <p:tgtEl>
                                          <p:spTgt spid="39"/>
                                        </p:tgtEl>
                                        <p:attrNameLst>
                                          <p:attrName>ppt_x</p:attrName>
                                          <p:attrName>ppt_y</p:attrName>
                                        </p:attrNameLst>
                                      </p:cBhvr>
                                      <p:rCtr x="3472" y="-3171"/>
                                    </p:animMotion>
                                  </p:childTnLst>
                                </p:cTn>
                              </p:par>
                            </p:childTnLst>
                          </p:cTn>
                        </p:par>
                        <p:par>
                          <p:cTn id="63" fill="hold">
                            <p:stCondLst>
                              <p:cond delay="500"/>
                            </p:stCondLst>
                            <p:childTnLst>
                              <p:par>
                                <p:cTn id="64" presetID="1" presetClass="exit" presetSubtype="0" fill="hold" nodeType="afterEffect">
                                  <p:stCondLst>
                                    <p:cond delay="0"/>
                                  </p:stCondLst>
                                  <p:childTnLst>
                                    <p:set>
                                      <p:cBhvr>
                                        <p:cTn id="65" dur="1" fill="hold">
                                          <p:stCondLst>
                                            <p:cond delay="0"/>
                                          </p:stCondLst>
                                        </p:cTn>
                                        <p:tgtEl>
                                          <p:spTgt spid="3074"/>
                                        </p:tgtEl>
                                        <p:attrNameLst>
                                          <p:attrName>style.visibility</p:attrName>
                                        </p:attrNameLst>
                                      </p:cBhvr>
                                      <p:to>
                                        <p:strVal val="hidden"/>
                                      </p:to>
                                    </p:set>
                                  </p:childTnLst>
                                </p:cTn>
                              </p:par>
                            </p:childTnLst>
                          </p:cTn>
                        </p:par>
                        <p:par>
                          <p:cTn id="66" fill="hold">
                            <p:stCondLst>
                              <p:cond delay="500"/>
                            </p:stCondLst>
                            <p:childTnLst>
                              <p:par>
                                <p:cTn id="67" presetID="1" presetClass="exit" presetSubtype="0" fill="hold" nodeType="afterEffect">
                                  <p:stCondLst>
                                    <p:cond delay="0"/>
                                  </p:stCondLst>
                                  <p:childTnLst>
                                    <p:set>
                                      <p:cBhvr>
                                        <p:cTn id="68" dur="1" fill="hold">
                                          <p:stCondLst>
                                            <p:cond delay="0"/>
                                          </p:stCondLst>
                                        </p:cTn>
                                        <p:tgtEl>
                                          <p:spTgt spid="36"/>
                                        </p:tgtEl>
                                        <p:attrNameLst>
                                          <p:attrName>style.visibility</p:attrName>
                                        </p:attrNameLst>
                                      </p:cBhvr>
                                      <p:to>
                                        <p:strVal val="hidden"/>
                                      </p:to>
                                    </p:set>
                                  </p:childTnLst>
                                </p:cTn>
                              </p:par>
                            </p:childTnLst>
                          </p:cTn>
                        </p:par>
                        <p:par>
                          <p:cTn id="69" fill="hold">
                            <p:stCondLst>
                              <p:cond delay="500"/>
                            </p:stCondLst>
                            <p:childTnLst>
                              <p:par>
                                <p:cTn id="70" presetID="1" presetClass="exit" presetSubtype="0" fill="hold" nodeType="afterEffect">
                                  <p:stCondLst>
                                    <p:cond delay="0"/>
                                  </p:stCondLst>
                                  <p:childTnLst>
                                    <p:set>
                                      <p:cBhvr>
                                        <p:cTn id="71" dur="1" fill="hold">
                                          <p:stCondLst>
                                            <p:cond delay="0"/>
                                          </p:stCondLst>
                                        </p:cTn>
                                        <p:tgtEl>
                                          <p:spTgt spid="37"/>
                                        </p:tgtEl>
                                        <p:attrNameLst>
                                          <p:attrName>style.visibility</p:attrName>
                                        </p:attrNameLst>
                                      </p:cBhvr>
                                      <p:to>
                                        <p:strVal val="hidden"/>
                                      </p:to>
                                    </p:set>
                                  </p:childTnLst>
                                </p:cTn>
                              </p:par>
                            </p:childTnLst>
                          </p:cTn>
                        </p:par>
                        <p:par>
                          <p:cTn id="72" fill="hold">
                            <p:stCondLst>
                              <p:cond delay="500"/>
                            </p:stCondLst>
                            <p:childTnLst>
                              <p:par>
                                <p:cTn id="73" presetID="1" presetClass="exit" presetSubtype="0" fill="hold" nodeType="afterEffect">
                                  <p:stCondLst>
                                    <p:cond delay="0"/>
                                  </p:stCondLst>
                                  <p:childTnLst>
                                    <p:set>
                                      <p:cBhvr>
                                        <p:cTn id="74" dur="1" fill="hold">
                                          <p:stCondLst>
                                            <p:cond delay="0"/>
                                          </p:stCondLst>
                                        </p:cTn>
                                        <p:tgtEl>
                                          <p:spTgt spid="38"/>
                                        </p:tgtEl>
                                        <p:attrNameLst>
                                          <p:attrName>style.visibility</p:attrName>
                                        </p:attrNameLst>
                                      </p:cBhvr>
                                      <p:to>
                                        <p:strVal val="hidden"/>
                                      </p:to>
                                    </p:set>
                                  </p:childTnLst>
                                </p:cTn>
                              </p:par>
                            </p:childTnLst>
                          </p:cTn>
                        </p:par>
                        <p:par>
                          <p:cTn id="75" fill="hold">
                            <p:stCondLst>
                              <p:cond delay="500"/>
                            </p:stCondLst>
                            <p:childTnLst>
                              <p:par>
                                <p:cTn id="76" presetID="1" presetClass="exit" presetSubtype="0" fill="hold" nodeType="afterEffect">
                                  <p:stCondLst>
                                    <p:cond delay="0"/>
                                  </p:stCondLst>
                                  <p:childTnLst>
                                    <p:set>
                                      <p:cBhvr>
                                        <p:cTn id="77" dur="1" fill="hold">
                                          <p:stCondLst>
                                            <p:cond delay="0"/>
                                          </p:stCondLst>
                                        </p:cTn>
                                        <p:tgtEl>
                                          <p:spTgt spid="39"/>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4" presetClass="exit" presetSubtype="10" fill="hold" grpId="1" nodeType="clickEffect">
                                  <p:stCondLst>
                                    <p:cond delay="0"/>
                                  </p:stCondLst>
                                  <p:childTnLst>
                                    <p:animEffect transition="out" filter="randombar(horizontal)">
                                      <p:cBhvr>
                                        <p:cTn id="81" dur="500"/>
                                        <p:tgtEl>
                                          <p:spTgt spid="30"/>
                                        </p:tgtEl>
                                      </p:cBhvr>
                                    </p:animEffect>
                                    <p:set>
                                      <p:cBhvr>
                                        <p:cTn id="82" dur="1" fill="hold">
                                          <p:stCondLst>
                                            <p:cond delay="499"/>
                                          </p:stCondLst>
                                        </p:cTn>
                                        <p:tgtEl>
                                          <p:spTgt spid="30"/>
                                        </p:tgtEl>
                                        <p:attrNameLst>
                                          <p:attrName>style.visibility</p:attrName>
                                        </p:attrNameLst>
                                      </p:cBhvr>
                                      <p:to>
                                        <p:strVal val="hidden"/>
                                      </p:to>
                                    </p:set>
                                  </p:childTnLst>
                                </p:cTn>
                              </p:par>
                              <p:par>
                                <p:cTn id="83" presetID="14" presetClass="exit" presetSubtype="10" fill="hold" grpId="1" nodeType="withEffect">
                                  <p:stCondLst>
                                    <p:cond delay="0"/>
                                  </p:stCondLst>
                                  <p:childTnLst>
                                    <p:animEffect transition="out" filter="randombar(horizontal)">
                                      <p:cBhvr>
                                        <p:cTn id="84" dur="500"/>
                                        <p:tgtEl>
                                          <p:spTgt spid="31"/>
                                        </p:tgtEl>
                                      </p:cBhvr>
                                    </p:animEffect>
                                    <p:set>
                                      <p:cBhvr>
                                        <p:cTn id="85" dur="1" fill="hold">
                                          <p:stCondLst>
                                            <p:cond delay="499"/>
                                          </p:stCondLst>
                                        </p:cTn>
                                        <p:tgtEl>
                                          <p:spTgt spid="31"/>
                                        </p:tgtEl>
                                        <p:attrNameLst>
                                          <p:attrName>style.visibility</p:attrName>
                                        </p:attrNameLst>
                                      </p:cBhvr>
                                      <p:to>
                                        <p:strVal val="hidden"/>
                                      </p:to>
                                    </p:set>
                                  </p:childTnLst>
                                </p:cTn>
                              </p:par>
                              <p:par>
                                <p:cTn id="86" presetID="14" presetClass="exit" presetSubtype="10" fill="hold" grpId="1" nodeType="withEffect">
                                  <p:stCondLst>
                                    <p:cond delay="0"/>
                                  </p:stCondLst>
                                  <p:childTnLst>
                                    <p:animEffect transition="out" filter="randombar(horizontal)">
                                      <p:cBhvr>
                                        <p:cTn id="87" dur="500"/>
                                        <p:tgtEl>
                                          <p:spTgt spid="32"/>
                                        </p:tgtEl>
                                      </p:cBhvr>
                                    </p:animEffect>
                                    <p:set>
                                      <p:cBhvr>
                                        <p:cTn id="88" dur="1" fill="hold">
                                          <p:stCondLst>
                                            <p:cond delay="499"/>
                                          </p:stCondLst>
                                        </p:cTn>
                                        <p:tgtEl>
                                          <p:spTgt spid="32"/>
                                        </p:tgtEl>
                                        <p:attrNameLst>
                                          <p:attrName>style.visibility</p:attrName>
                                        </p:attrNameLst>
                                      </p:cBhvr>
                                      <p:to>
                                        <p:strVal val="hidden"/>
                                      </p:to>
                                    </p:set>
                                  </p:childTnLst>
                                </p:cTn>
                              </p:par>
                              <p:par>
                                <p:cTn id="89" presetID="14" presetClass="exit" presetSubtype="10" fill="hold" grpId="1" nodeType="withEffect">
                                  <p:stCondLst>
                                    <p:cond delay="0"/>
                                  </p:stCondLst>
                                  <p:childTnLst>
                                    <p:animEffect transition="out" filter="randombar(horizontal)">
                                      <p:cBhvr>
                                        <p:cTn id="90" dur="500"/>
                                        <p:tgtEl>
                                          <p:spTgt spid="33"/>
                                        </p:tgtEl>
                                      </p:cBhvr>
                                    </p:animEffect>
                                    <p:set>
                                      <p:cBhvr>
                                        <p:cTn id="91" dur="1" fill="hold">
                                          <p:stCondLst>
                                            <p:cond delay="499"/>
                                          </p:stCondLst>
                                        </p:cTn>
                                        <p:tgtEl>
                                          <p:spTgt spid="33"/>
                                        </p:tgtEl>
                                        <p:attrNameLst>
                                          <p:attrName>style.visibility</p:attrName>
                                        </p:attrNameLst>
                                      </p:cBhvr>
                                      <p:to>
                                        <p:strVal val="hidden"/>
                                      </p:to>
                                    </p:set>
                                  </p:childTnLst>
                                </p:cTn>
                              </p:par>
                              <p:par>
                                <p:cTn id="92" presetID="14" presetClass="exit" presetSubtype="10" fill="hold" grpId="1" nodeType="withEffect">
                                  <p:stCondLst>
                                    <p:cond delay="0"/>
                                  </p:stCondLst>
                                  <p:childTnLst>
                                    <p:animEffect transition="out" filter="randombar(horizontal)">
                                      <p:cBhvr>
                                        <p:cTn id="93" dur="500"/>
                                        <p:tgtEl>
                                          <p:spTgt spid="34"/>
                                        </p:tgtEl>
                                      </p:cBhvr>
                                    </p:animEffect>
                                    <p:set>
                                      <p:cBhvr>
                                        <p:cTn id="94" dur="1" fill="hold">
                                          <p:stCondLst>
                                            <p:cond delay="499"/>
                                          </p:stCondLst>
                                        </p:cTn>
                                        <p:tgtEl>
                                          <p:spTgt spid="34"/>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6" presetClass="entr" presetSubtype="21" fill="hold" grpId="0" nodeType="clickEffect">
                                  <p:stCondLst>
                                    <p:cond delay="0"/>
                                  </p:stCondLst>
                                  <p:childTnLst>
                                    <p:set>
                                      <p:cBhvr>
                                        <p:cTn id="98" dur="1" fill="hold">
                                          <p:stCondLst>
                                            <p:cond delay="0"/>
                                          </p:stCondLst>
                                        </p:cTn>
                                        <p:tgtEl>
                                          <p:spTgt spid="8"/>
                                        </p:tgtEl>
                                        <p:attrNameLst>
                                          <p:attrName>style.visibility</p:attrName>
                                        </p:attrNameLst>
                                      </p:cBhvr>
                                      <p:to>
                                        <p:strVal val="visible"/>
                                      </p:to>
                                    </p:set>
                                    <p:animEffect transition="in" filter="barn(inVertical)">
                                      <p:cBhvr>
                                        <p:cTn id="99" dur="500"/>
                                        <p:tgtEl>
                                          <p:spTgt spid="8"/>
                                        </p:tgtEl>
                                      </p:cBhvr>
                                    </p:animEffec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40"/>
                                        </p:tgtEl>
                                        <p:attrNameLst>
                                          <p:attrName>style.visibility</p:attrName>
                                        </p:attrNameLst>
                                      </p:cBhvr>
                                      <p:to>
                                        <p:strVal val="visible"/>
                                      </p:to>
                                    </p:set>
                                  </p:childTnLst>
                                </p:cTn>
                              </p:par>
                              <p:par>
                                <p:cTn id="104" presetID="37" presetClass="path" presetSubtype="0" accel="50000" decel="50000" fill="hold" nodeType="withEffect">
                                  <p:stCondLst>
                                    <p:cond delay="0"/>
                                  </p:stCondLst>
                                  <p:childTnLst>
                                    <p:animMotion origin="layout" path="M -5.55556E-7 0.01597 L 0.0184 -0.03125 C 0.0224 -0.04213 0.0283 -0.04722 0.03438 -0.04722 C 0.04115 -0.04722 0.04688 -0.04213 0.0507 -0.03125 L 0.06962 0.01597 " pathEditMode="relative" rAng="0" ptsTypes="FffFF">
                                      <p:cBhvr>
                                        <p:cTn id="105" dur="250" fill="hold"/>
                                        <p:tgtEl>
                                          <p:spTgt spid="40"/>
                                        </p:tgtEl>
                                        <p:attrNameLst>
                                          <p:attrName>ppt_x</p:attrName>
                                          <p:attrName>ppt_y</p:attrName>
                                        </p:attrNameLst>
                                      </p:cBhvr>
                                      <p:rCtr x="3472" y="-3171"/>
                                    </p:animMotion>
                                  </p:childTnLst>
                                </p:cTn>
                              </p:par>
                            </p:childTnLst>
                          </p:cTn>
                        </p:par>
                        <p:par>
                          <p:cTn id="106" fill="hold">
                            <p:stCondLst>
                              <p:cond delay="250"/>
                            </p:stCondLst>
                            <p:childTnLst>
                              <p:par>
                                <p:cTn id="107" presetID="1" presetClass="exit" presetSubtype="0" fill="hold" nodeType="afterEffect">
                                  <p:stCondLst>
                                    <p:cond delay="0"/>
                                  </p:stCondLst>
                                  <p:childTnLst>
                                    <p:set>
                                      <p:cBhvr>
                                        <p:cTn id="108" dur="1" fill="hold">
                                          <p:stCondLst>
                                            <p:cond delay="0"/>
                                          </p:stCondLst>
                                        </p:cTn>
                                        <p:tgtEl>
                                          <p:spTgt spid="40"/>
                                        </p:tgtEl>
                                        <p:attrNameLst>
                                          <p:attrName>style.visibility</p:attrName>
                                        </p:attrNameLst>
                                      </p:cBhvr>
                                      <p:to>
                                        <p:strVal val="hidden"/>
                                      </p:to>
                                    </p:set>
                                  </p:childTnLst>
                                </p:cTn>
                              </p:par>
                              <p:par>
                                <p:cTn id="109" presetID="1" presetClass="entr" presetSubtype="0" fill="hold" nodeType="withEffect">
                                  <p:stCondLst>
                                    <p:cond delay="0"/>
                                  </p:stCondLst>
                                  <p:childTnLst>
                                    <p:set>
                                      <p:cBhvr>
                                        <p:cTn id="110" dur="1" fill="hold">
                                          <p:stCondLst>
                                            <p:cond delay="0"/>
                                          </p:stCondLst>
                                        </p:cTn>
                                        <p:tgtEl>
                                          <p:spTgt spid="41"/>
                                        </p:tgtEl>
                                        <p:attrNameLst>
                                          <p:attrName>style.visibility</p:attrName>
                                        </p:attrNameLst>
                                      </p:cBhvr>
                                      <p:to>
                                        <p:strVal val="visible"/>
                                      </p:to>
                                    </p:set>
                                  </p:childTnLst>
                                </p:cTn>
                              </p:par>
                              <p:par>
                                <p:cTn id="111" presetID="37" presetClass="path" presetSubtype="0" accel="50000" decel="50000" fill="hold" nodeType="withEffect">
                                  <p:stCondLst>
                                    <p:cond delay="0"/>
                                  </p:stCondLst>
                                  <p:childTnLst>
                                    <p:animMotion origin="layout" path="M -5.55556E-7 0.01597 L 0.0184 -0.03125 C 0.0224 -0.04213 0.0283 -0.04722 0.03438 -0.04722 C 0.04115 -0.04722 0.04688 -0.04213 0.0507 -0.03125 L 0.06962 0.01597 " pathEditMode="relative" rAng="0" ptsTypes="FffFF">
                                      <p:cBhvr>
                                        <p:cTn id="112" dur="250" fill="hold"/>
                                        <p:tgtEl>
                                          <p:spTgt spid="41"/>
                                        </p:tgtEl>
                                        <p:attrNameLst>
                                          <p:attrName>ppt_x</p:attrName>
                                          <p:attrName>ppt_y</p:attrName>
                                        </p:attrNameLst>
                                      </p:cBhvr>
                                      <p:rCtr x="3472" y="-3171"/>
                                    </p:animMotion>
                                  </p:childTnLst>
                                </p:cTn>
                              </p:par>
                            </p:childTnLst>
                          </p:cTn>
                        </p:par>
                        <p:par>
                          <p:cTn id="113" fill="hold">
                            <p:stCondLst>
                              <p:cond delay="500"/>
                            </p:stCondLst>
                            <p:childTnLst>
                              <p:par>
                                <p:cTn id="114" presetID="1" presetClass="exit" presetSubtype="0" fill="hold" nodeType="afterEffect">
                                  <p:stCondLst>
                                    <p:cond delay="0"/>
                                  </p:stCondLst>
                                  <p:childTnLst>
                                    <p:set>
                                      <p:cBhvr>
                                        <p:cTn id="115" dur="1" fill="hold">
                                          <p:stCondLst>
                                            <p:cond delay="0"/>
                                          </p:stCondLst>
                                        </p:cTn>
                                        <p:tgtEl>
                                          <p:spTgt spid="41"/>
                                        </p:tgtEl>
                                        <p:attrNameLst>
                                          <p:attrName>style.visibility</p:attrName>
                                        </p:attrNameLst>
                                      </p:cBhvr>
                                      <p:to>
                                        <p:strVal val="hidden"/>
                                      </p:to>
                                    </p:set>
                                  </p:childTnLst>
                                </p:cTn>
                              </p:par>
                              <p:par>
                                <p:cTn id="116" presetID="1" presetClass="entr" presetSubtype="0" fill="hold" nodeType="withEffect">
                                  <p:stCondLst>
                                    <p:cond delay="0"/>
                                  </p:stCondLst>
                                  <p:childTnLst>
                                    <p:set>
                                      <p:cBhvr>
                                        <p:cTn id="117" dur="1" fill="hold">
                                          <p:stCondLst>
                                            <p:cond delay="0"/>
                                          </p:stCondLst>
                                        </p:cTn>
                                        <p:tgtEl>
                                          <p:spTgt spid="42"/>
                                        </p:tgtEl>
                                        <p:attrNameLst>
                                          <p:attrName>style.visibility</p:attrName>
                                        </p:attrNameLst>
                                      </p:cBhvr>
                                      <p:to>
                                        <p:strVal val="visible"/>
                                      </p:to>
                                    </p:set>
                                  </p:childTnLst>
                                </p:cTn>
                              </p:par>
                              <p:par>
                                <p:cTn id="118" presetID="37" presetClass="path" presetSubtype="0" accel="50000" decel="50000" fill="hold" nodeType="withEffect">
                                  <p:stCondLst>
                                    <p:cond delay="0"/>
                                  </p:stCondLst>
                                  <p:childTnLst>
                                    <p:animMotion origin="layout" path="M -5.55556E-7 0.01597 L 0.0184 -0.03125 C 0.0224 -0.04213 0.0283 -0.04722 0.03438 -0.04722 C 0.04115 -0.04722 0.04688 -0.04213 0.0507 -0.03125 L 0.06962 0.01597 " pathEditMode="relative" rAng="0" ptsTypes="FffFF">
                                      <p:cBhvr>
                                        <p:cTn id="119" dur="250" fill="hold"/>
                                        <p:tgtEl>
                                          <p:spTgt spid="42"/>
                                        </p:tgtEl>
                                        <p:attrNameLst>
                                          <p:attrName>ppt_x</p:attrName>
                                          <p:attrName>ppt_y</p:attrName>
                                        </p:attrNameLst>
                                      </p:cBhvr>
                                      <p:rCtr x="3472" y="-3171"/>
                                    </p:animMotion>
                                  </p:childTnLst>
                                </p:cTn>
                              </p:par>
                            </p:childTnLst>
                          </p:cTn>
                        </p:par>
                        <p:par>
                          <p:cTn id="120" fill="hold">
                            <p:stCondLst>
                              <p:cond delay="750"/>
                            </p:stCondLst>
                            <p:childTnLst>
                              <p:par>
                                <p:cTn id="121" presetID="1" presetClass="exit" presetSubtype="0" fill="hold" nodeType="afterEffect">
                                  <p:stCondLst>
                                    <p:cond delay="0"/>
                                  </p:stCondLst>
                                  <p:childTnLst>
                                    <p:set>
                                      <p:cBhvr>
                                        <p:cTn id="122" dur="1" fill="hold">
                                          <p:stCondLst>
                                            <p:cond delay="0"/>
                                          </p:stCondLst>
                                        </p:cTn>
                                        <p:tgtEl>
                                          <p:spTgt spid="42"/>
                                        </p:tgtEl>
                                        <p:attrNameLst>
                                          <p:attrName>style.visibility</p:attrName>
                                        </p:attrNameLst>
                                      </p:cBhvr>
                                      <p:to>
                                        <p:strVal val="hidden"/>
                                      </p:to>
                                    </p:set>
                                  </p:childTnLst>
                                </p:cTn>
                              </p:par>
                              <p:par>
                                <p:cTn id="123" presetID="1" presetClass="entr" presetSubtype="0" fill="hold" nodeType="withEffect">
                                  <p:stCondLst>
                                    <p:cond delay="0"/>
                                  </p:stCondLst>
                                  <p:childTnLst>
                                    <p:set>
                                      <p:cBhvr>
                                        <p:cTn id="124" dur="1" fill="hold">
                                          <p:stCondLst>
                                            <p:cond delay="0"/>
                                          </p:stCondLst>
                                        </p:cTn>
                                        <p:tgtEl>
                                          <p:spTgt spid="43"/>
                                        </p:tgtEl>
                                        <p:attrNameLst>
                                          <p:attrName>style.visibility</p:attrName>
                                        </p:attrNameLst>
                                      </p:cBhvr>
                                      <p:to>
                                        <p:strVal val="visible"/>
                                      </p:to>
                                    </p:set>
                                  </p:childTnLst>
                                </p:cTn>
                              </p:par>
                              <p:par>
                                <p:cTn id="125" presetID="37" presetClass="path" presetSubtype="0" accel="50000" decel="50000" fill="hold" nodeType="withEffect">
                                  <p:stCondLst>
                                    <p:cond delay="0"/>
                                  </p:stCondLst>
                                  <p:childTnLst>
                                    <p:animMotion origin="layout" path="M -5.55556E-7 0.01597 L 0.0184 -0.03125 C 0.0224 -0.04213 0.0283 -0.04722 0.03438 -0.04722 C 0.04115 -0.04722 0.04688 -0.04213 0.0507 -0.03125 L 0.06962 0.01597 " pathEditMode="relative" rAng="0" ptsTypes="FffFF">
                                      <p:cBhvr>
                                        <p:cTn id="126" dur="250" fill="hold"/>
                                        <p:tgtEl>
                                          <p:spTgt spid="43"/>
                                        </p:tgtEl>
                                        <p:attrNameLst>
                                          <p:attrName>ppt_x</p:attrName>
                                          <p:attrName>ppt_y</p:attrName>
                                        </p:attrNameLst>
                                      </p:cBhvr>
                                      <p:rCtr x="3472" y="-3171"/>
                                    </p:animMotion>
                                  </p:childTnLst>
                                </p:cTn>
                              </p:par>
                            </p:childTnLst>
                          </p:cTn>
                        </p:par>
                        <p:par>
                          <p:cTn id="127" fill="hold">
                            <p:stCondLst>
                              <p:cond delay="1000"/>
                            </p:stCondLst>
                            <p:childTnLst>
                              <p:par>
                                <p:cTn id="128" presetID="1" presetClass="exit" presetSubtype="0" fill="hold" nodeType="afterEffect">
                                  <p:stCondLst>
                                    <p:cond delay="0"/>
                                  </p:stCondLst>
                                  <p:childTnLst>
                                    <p:set>
                                      <p:cBhvr>
                                        <p:cTn id="129" dur="1" fill="hold">
                                          <p:stCondLst>
                                            <p:cond delay="0"/>
                                          </p:stCondLst>
                                        </p:cTn>
                                        <p:tgtEl>
                                          <p:spTgt spid="43"/>
                                        </p:tgtEl>
                                        <p:attrNameLst>
                                          <p:attrName>style.visibility</p:attrName>
                                        </p:attrNameLst>
                                      </p:cBhvr>
                                      <p:to>
                                        <p:strVal val="hidden"/>
                                      </p:to>
                                    </p:set>
                                  </p:childTnLst>
                                </p:cTn>
                              </p:par>
                              <p:par>
                                <p:cTn id="130" presetID="1" presetClass="entr" presetSubtype="0" fill="hold" nodeType="withEffect">
                                  <p:stCondLst>
                                    <p:cond delay="0"/>
                                  </p:stCondLst>
                                  <p:childTnLst>
                                    <p:set>
                                      <p:cBhvr>
                                        <p:cTn id="131" dur="1" fill="hold">
                                          <p:stCondLst>
                                            <p:cond delay="0"/>
                                          </p:stCondLst>
                                        </p:cTn>
                                        <p:tgtEl>
                                          <p:spTgt spid="44"/>
                                        </p:tgtEl>
                                        <p:attrNameLst>
                                          <p:attrName>style.visibility</p:attrName>
                                        </p:attrNameLst>
                                      </p:cBhvr>
                                      <p:to>
                                        <p:strVal val="visible"/>
                                      </p:to>
                                    </p:set>
                                  </p:childTnLst>
                                </p:cTn>
                              </p:par>
                              <p:par>
                                <p:cTn id="132" presetID="37" presetClass="path" presetSubtype="0" accel="50000" decel="50000" fill="hold" nodeType="withEffect">
                                  <p:stCondLst>
                                    <p:cond delay="0"/>
                                  </p:stCondLst>
                                  <p:childTnLst>
                                    <p:animMotion origin="layout" path="M -5.55556E-7 0.01597 L 0.0184 -0.03125 C 0.0224 -0.04213 0.0283 -0.04722 0.03438 -0.04722 C 0.04115 -0.04722 0.04688 -0.04213 0.0507 -0.03125 L 0.06962 0.01597 " pathEditMode="relative" rAng="0" ptsTypes="FffFF">
                                      <p:cBhvr>
                                        <p:cTn id="133" dur="250" fill="hold"/>
                                        <p:tgtEl>
                                          <p:spTgt spid="44"/>
                                        </p:tgtEl>
                                        <p:attrNameLst>
                                          <p:attrName>ppt_x</p:attrName>
                                          <p:attrName>ppt_y</p:attrName>
                                        </p:attrNameLst>
                                      </p:cBhvr>
                                      <p:rCtr x="3472" y="-3171"/>
                                    </p:animMotion>
                                  </p:childTnLst>
                                </p:cTn>
                              </p:par>
                            </p:childTnLst>
                          </p:cTn>
                        </p:par>
                        <p:par>
                          <p:cTn id="134" fill="hold">
                            <p:stCondLst>
                              <p:cond delay="1250"/>
                            </p:stCondLst>
                            <p:childTnLst>
                              <p:par>
                                <p:cTn id="135" presetID="1" presetClass="exit" presetSubtype="0" fill="hold" nodeType="afterEffect">
                                  <p:stCondLst>
                                    <p:cond delay="0"/>
                                  </p:stCondLst>
                                  <p:childTnLst>
                                    <p:set>
                                      <p:cBhvr>
                                        <p:cTn id="136" dur="1" fill="hold">
                                          <p:stCondLst>
                                            <p:cond delay="0"/>
                                          </p:stCondLst>
                                        </p:cTn>
                                        <p:tgtEl>
                                          <p:spTgt spid="44"/>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45"/>
                                        </p:tgtEl>
                                        <p:attrNameLst>
                                          <p:attrName>style.visibility</p:attrName>
                                        </p:attrNameLst>
                                      </p:cBhvr>
                                      <p:to>
                                        <p:strVal val="visible"/>
                                      </p:to>
                                    </p:set>
                                  </p:childTnLst>
                                </p:cTn>
                              </p:par>
                              <p:par>
                                <p:cTn id="141" presetID="42" presetClass="path" presetSubtype="0" accel="50000" decel="50000" fill="hold" nodeType="withEffect">
                                  <p:stCondLst>
                                    <p:cond delay="0"/>
                                  </p:stCondLst>
                                  <p:childTnLst>
                                    <p:animMotion origin="layout" path="M -1.66667E-6 -1.11111E-6 L -0.0684 0.03426 " pathEditMode="relative" rAng="0" ptsTypes="AA">
                                      <p:cBhvr>
                                        <p:cTn id="142" dur="500" fill="hold"/>
                                        <p:tgtEl>
                                          <p:spTgt spid="45"/>
                                        </p:tgtEl>
                                        <p:attrNameLst>
                                          <p:attrName>ppt_x</p:attrName>
                                          <p:attrName>ppt_y</p:attrName>
                                        </p:attrNameLst>
                                      </p:cBhvr>
                                      <p:rCtr x="-3420" y="1713"/>
                                    </p:animMotion>
                                  </p:childTnLst>
                                </p:cTn>
                              </p:par>
                              <p:par>
                                <p:cTn id="143" presetID="1" presetClass="entr" presetSubtype="0" fill="hold" nodeType="withEffect">
                                  <p:stCondLst>
                                    <p:cond delay="0"/>
                                  </p:stCondLst>
                                  <p:childTnLst>
                                    <p:set>
                                      <p:cBhvr>
                                        <p:cTn id="144" dur="1" fill="hold">
                                          <p:stCondLst>
                                            <p:cond delay="0"/>
                                          </p:stCondLst>
                                        </p:cTn>
                                        <p:tgtEl>
                                          <p:spTgt spid="53"/>
                                        </p:tgtEl>
                                        <p:attrNameLst>
                                          <p:attrName>style.visibility</p:attrName>
                                        </p:attrNameLst>
                                      </p:cBhvr>
                                      <p:to>
                                        <p:strVal val="visible"/>
                                      </p:to>
                                    </p:set>
                                  </p:childTnLst>
                                </p:cTn>
                              </p:par>
                              <p:par>
                                <p:cTn id="145" presetID="42" presetClass="path" presetSubtype="0" accel="50000" decel="50000" fill="hold" nodeType="withEffect">
                                  <p:stCondLst>
                                    <p:cond delay="0"/>
                                  </p:stCondLst>
                                  <p:childTnLst>
                                    <p:animMotion origin="layout" path="M -1.66667E-6 -4.44444E-6 L -0.0493 0.04838 " pathEditMode="relative" rAng="0" ptsTypes="AA">
                                      <p:cBhvr>
                                        <p:cTn id="146" dur="500" fill="hold"/>
                                        <p:tgtEl>
                                          <p:spTgt spid="53"/>
                                        </p:tgtEl>
                                        <p:attrNameLst>
                                          <p:attrName>ppt_x</p:attrName>
                                          <p:attrName>ppt_y</p:attrName>
                                        </p:attrNameLst>
                                      </p:cBhvr>
                                      <p:rCtr x="-2465" y="2407"/>
                                    </p:animMotion>
                                  </p:childTnLst>
                                </p:cTn>
                              </p:par>
                              <p:par>
                                <p:cTn id="147" presetID="1" presetClass="entr" presetSubtype="0" fill="hold" nodeType="withEffect">
                                  <p:stCondLst>
                                    <p:cond delay="0"/>
                                  </p:stCondLst>
                                  <p:childTnLst>
                                    <p:set>
                                      <p:cBhvr>
                                        <p:cTn id="148" dur="1" fill="hold">
                                          <p:stCondLst>
                                            <p:cond delay="0"/>
                                          </p:stCondLst>
                                        </p:cTn>
                                        <p:tgtEl>
                                          <p:spTgt spid="54"/>
                                        </p:tgtEl>
                                        <p:attrNameLst>
                                          <p:attrName>style.visibility</p:attrName>
                                        </p:attrNameLst>
                                      </p:cBhvr>
                                      <p:to>
                                        <p:strVal val="visible"/>
                                      </p:to>
                                    </p:set>
                                  </p:childTnLst>
                                </p:cTn>
                              </p:par>
                              <p:par>
                                <p:cTn id="149" presetID="42" presetClass="path" presetSubtype="0" accel="50000" decel="50000" fill="hold" nodeType="withEffect">
                                  <p:stCondLst>
                                    <p:cond delay="0"/>
                                  </p:stCondLst>
                                  <p:childTnLst>
                                    <p:animMotion origin="layout" path="M 1.38889E-6 2.22222E-6 L -0.00382 0.0618 " pathEditMode="relative" rAng="0" ptsTypes="AA">
                                      <p:cBhvr>
                                        <p:cTn id="150" dur="500" fill="hold"/>
                                        <p:tgtEl>
                                          <p:spTgt spid="54"/>
                                        </p:tgtEl>
                                        <p:attrNameLst>
                                          <p:attrName>ppt_x</p:attrName>
                                          <p:attrName>ppt_y</p:attrName>
                                        </p:attrNameLst>
                                      </p:cBhvr>
                                      <p:rCtr x="-191" y="3079"/>
                                    </p:animMotion>
                                  </p:childTnLst>
                                </p:cTn>
                              </p:par>
                              <p:par>
                                <p:cTn id="151" presetID="1" presetClass="entr" presetSubtype="0" fill="hold" nodeType="withEffect">
                                  <p:stCondLst>
                                    <p:cond delay="0"/>
                                  </p:stCondLst>
                                  <p:childTnLst>
                                    <p:set>
                                      <p:cBhvr>
                                        <p:cTn id="152" dur="1" fill="hold">
                                          <p:stCondLst>
                                            <p:cond delay="0"/>
                                          </p:stCondLst>
                                        </p:cTn>
                                        <p:tgtEl>
                                          <p:spTgt spid="55"/>
                                        </p:tgtEl>
                                        <p:attrNameLst>
                                          <p:attrName>style.visibility</p:attrName>
                                        </p:attrNameLst>
                                      </p:cBhvr>
                                      <p:to>
                                        <p:strVal val="visible"/>
                                      </p:to>
                                    </p:set>
                                  </p:childTnLst>
                                </p:cTn>
                              </p:par>
                              <p:par>
                                <p:cTn id="153" presetID="42" presetClass="path" presetSubtype="0" accel="50000" decel="50000" fill="hold" nodeType="withEffect">
                                  <p:stCondLst>
                                    <p:cond delay="0"/>
                                  </p:stCondLst>
                                  <p:childTnLst>
                                    <p:animMotion origin="layout" path="M -3.05556E-6 4.81481E-6 L 0.02431 0.07222 " pathEditMode="relative" rAng="0" ptsTypes="AA">
                                      <p:cBhvr>
                                        <p:cTn id="154" dur="500" fill="hold"/>
                                        <p:tgtEl>
                                          <p:spTgt spid="55"/>
                                        </p:tgtEl>
                                        <p:attrNameLst>
                                          <p:attrName>ppt_x</p:attrName>
                                          <p:attrName>ppt_y</p:attrName>
                                        </p:attrNameLst>
                                      </p:cBhvr>
                                      <p:rCtr x="1215" y="3611"/>
                                    </p:animMotion>
                                  </p:childTnLst>
                                </p:cTn>
                              </p:par>
                              <p:par>
                                <p:cTn id="155" presetID="1" presetClass="entr" presetSubtype="0" fill="hold" nodeType="withEffect">
                                  <p:stCondLst>
                                    <p:cond delay="0"/>
                                  </p:stCondLst>
                                  <p:childTnLst>
                                    <p:set>
                                      <p:cBhvr>
                                        <p:cTn id="156" dur="1" fill="hold">
                                          <p:stCondLst>
                                            <p:cond delay="0"/>
                                          </p:stCondLst>
                                        </p:cTn>
                                        <p:tgtEl>
                                          <p:spTgt spid="56"/>
                                        </p:tgtEl>
                                        <p:attrNameLst>
                                          <p:attrName>style.visibility</p:attrName>
                                        </p:attrNameLst>
                                      </p:cBhvr>
                                      <p:to>
                                        <p:strVal val="visible"/>
                                      </p:to>
                                    </p:set>
                                  </p:childTnLst>
                                </p:cTn>
                              </p:par>
                              <p:par>
                                <p:cTn id="157" presetID="42" presetClass="path" presetSubtype="0" accel="50000" decel="50000" fill="hold" nodeType="withEffect">
                                  <p:stCondLst>
                                    <p:cond delay="0"/>
                                  </p:stCondLst>
                                  <p:childTnLst>
                                    <p:animMotion origin="layout" path="M -1.94444E-6 4.81481E-6 L 0.05625 0.05138 " pathEditMode="relative" rAng="0" ptsTypes="AA">
                                      <p:cBhvr>
                                        <p:cTn id="158" dur="500" fill="hold"/>
                                        <p:tgtEl>
                                          <p:spTgt spid="56"/>
                                        </p:tgtEl>
                                        <p:attrNameLst>
                                          <p:attrName>ppt_x</p:attrName>
                                          <p:attrName>ppt_y</p:attrName>
                                        </p:attrNameLst>
                                      </p:cBhvr>
                                      <p:rCtr x="2812" y="2569"/>
                                    </p:animMotion>
                                  </p:childTnLst>
                                </p:cTn>
                              </p:par>
                            </p:childTnLst>
                          </p:cTn>
                        </p:par>
                      </p:childTnLst>
                    </p:cTn>
                  </p:par>
                  <p:par>
                    <p:cTn id="159" fill="hold">
                      <p:stCondLst>
                        <p:cond delay="indefinite"/>
                      </p:stCondLst>
                      <p:childTnLst>
                        <p:par>
                          <p:cTn id="160" fill="hold">
                            <p:stCondLst>
                              <p:cond delay="0"/>
                            </p:stCondLst>
                            <p:childTnLst>
                              <p:par>
                                <p:cTn id="161" presetID="16" presetClass="entr" presetSubtype="21" fill="hold" grpId="0" nodeType="clickEffect">
                                  <p:stCondLst>
                                    <p:cond delay="0"/>
                                  </p:stCondLst>
                                  <p:childTnLst>
                                    <p:set>
                                      <p:cBhvr>
                                        <p:cTn id="162" dur="1" fill="hold">
                                          <p:stCondLst>
                                            <p:cond delay="0"/>
                                          </p:stCondLst>
                                        </p:cTn>
                                        <p:tgtEl>
                                          <p:spTgt spid="9"/>
                                        </p:tgtEl>
                                        <p:attrNameLst>
                                          <p:attrName>style.visibility</p:attrName>
                                        </p:attrNameLst>
                                      </p:cBhvr>
                                      <p:to>
                                        <p:strVal val="visible"/>
                                      </p:to>
                                    </p:set>
                                    <p:animEffect transition="in" filter="barn(inVertical)">
                                      <p:cBhvr>
                                        <p:cTn id="163" dur="500"/>
                                        <p:tgtEl>
                                          <p:spTgt spid="9"/>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1" fill="hold" grpId="0" nodeType="clickEffect">
                                  <p:stCondLst>
                                    <p:cond delay="0"/>
                                  </p:stCondLst>
                                  <p:childTnLst>
                                    <p:set>
                                      <p:cBhvr>
                                        <p:cTn id="167" dur="1" fill="hold">
                                          <p:stCondLst>
                                            <p:cond delay="0"/>
                                          </p:stCondLst>
                                        </p:cTn>
                                        <p:tgtEl>
                                          <p:spTgt spid="10"/>
                                        </p:tgtEl>
                                        <p:attrNameLst>
                                          <p:attrName>style.visibility</p:attrName>
                                        </p:attrNameLst>
                                      </p:cBhvr>
                                      <p:to>
                                        <p:strVal val="visible"/>
                                      </p:to>
                                    </p:set>
                                    <p:animEffect transition="in" filter="wipe(up)">
                                      <p:cBhvr>
                                        <p:cTn id="168" dur="500"/>
                                        <p:tgtEl>
                                          <p:spTgt spid="10"/>
                                        </p:tgtEl>
                                      </p:cBhvr>
                                    </p:animEffect>
                                  </p:childTnLst>
                                </p:cTn>
                              </p:par>
                              <p:par>
                                <p:cTn id="169" presetID="22" presetClass="entr" presetSubtype="1" fill="hold" grpId="0" nodeType="withEffect">
                                  <p:stCondLst>
                                    <p:cond delay="0"/>
                                  </p:stCondLst>
                                  <p:childTnLst>
                                    <p:set>
                                      <p:cBhvr>
                                        <p:cTn id="170" dur="1" fill="hold">
                                          <p:stCondLst>
                                            <p:cond delay="0"/>
                                          </p:stCondLst>
                                        </p:cTn>
                                        <p:tgtEl>
                                          <p:spTgt spid="13"/>
                                        </p:tgtEl>
                                        <p:attrNameLst>
                                          <p:attrName>style.visibility</p:attrName>
                                        </p:attrNameLst>
                                      </p:cBhvr>
                                      <p:to>
                                        <p:strVal val="visible"/>
                                      </p:to>
                                    </p:set>
                                    <p:animEffect transition="in" filter="wipe(up)">
                                      <p:cBhvr>
                                        <p:cTn id="171" dur="500"/>
                                        <p:tgtEl>
                                          <p:spTgt spid="13"/>
                                        </p:tgtEl>
                                      </p:cBhvr>
                                    </p:animEffect>
                                  </p:childTnLst>
                                </p:cTn>
                              </p:par>
                              <p:par>
                                <p:cTn id="172" presetID="22" presetClass="entr" presetSubtype="1" fill="hold" grpId="0" nodeType="withEffect">
                                  <p:stCondLst>
                                    <p:cond delay="0"/>
                                  </p:stCondLst>
                                  <p:childTnLst>
                                    <p:set>
                                      <p:cBhvr>
                                        <p:cTn id="173" dur="1" fill="hold">
                                          <p:stCondLst>
                                            <p:cond delay="0"/>
                                          </p:stCondLst>
                                        </p:cTn>
                                        <p:tgtEl>
                                          <p:spTgt spid="12"/>
                                        </p:tgtEl>
                                        <p:attrNameLst>
                                          <p:attrName>style.visibility</p:attrName>
                                        </p:attrNameLst>
                                      </p:cBhvr>
                                      <p:to>
                                        <p:strVal val="visible"/>
                                      </p:to>
                                    </p:set>
                                    <p:animEffect transition="in" filter="wipe(up)">
                                      <p:cBhvr>
                                        <p:cTn id="174" dur="500"/>
                                        <p:tgtEl>
                                          <p:spTgt spid="12"/>
                                        </p:tgtEl>
                                      </p:cBhvr>
                                    </p:animEffect>
                                  </p:childTnLst>
                                </p:cTn>
                              </p:par>
                            </p:childTnLst>
                          </p:cTn>
                        </p:par>
                      </p:childTnLst>
                    </p:cTn>
                  </p:par>
                  <p:par>
                    <p:cTn id="175" fill="hold">
                      <p:stCondLst>
                        <p:cond delay="indefinite"/>
                      </p:stCondLst>
                      <p:childTnLst>
                        <p:par>
                          <p:cTn id="176" fill="hold">
                            <p:stCondLst>
                              <p:cond delay="0"/>
                            </p:stCondLst>
                            <p:childTnLst>
                              <p:par>
                                <p:cTn id="177" presetID="1" presetClass="exit" presetSubtype="0" fill="hold" nodeType="clickEffect">
                                  <p:stCondLst>
                                    <p:cond delay="0"/>
                                  </p:stCondLst>
                                  <p:childTnLst>
                                    <p:set>
                                      <p:cBhvr>
                                        <p:cTn id="178" dur="1" fill="hold">
                                          <p:stCondLst>
                                            <p:cond delay="0"/>
                                          </p:stCondLst>
                                        </p:cTn>
                                        <p:tgtEl>
                                          <p:spTgt spid="20"/>
                                        </p:tgtEl>
                                        <p:attrNameLst>
                                          <p:attrName>style.visibility</p:attrName>
                                        </p:attrNameLst>
                                      </p:cBhvr>
                                      <p:to>
                                        <p:strVal val="hidden"/>
                                      </p:to>
                                    </p:set>
                                  </p:childTnLst>
                                </p:cTn>
                              </p:par>
                              <p:par>
                                <p:cTn id="179" presetID="1" presetClass="exit" presetSubtype="0" fill="hold" grpId="1" nodeType="withEffect">
                                  <p:stCondLst>
                                    <p:cond delay="0"/>
                                  </p:stCondLst>
                                  <p:childTnLst>
                                    <p:set>
                                      <p:cBhvr>
                                        <p:cTn id="180" dur="1" fill="hold">
                                          <p:stCondLst>
                                            <p:cond delay="0"/>
                                          </p:stCondLst>
                                        </p:cTn>
                                        <p:tgtEl>
                                          <p:spTgt spid="5"/>
                                        </p:tgtEl>
                                        <p:attrNameLst>
                                          <p:attrName>style.visibility</p:attrName>
                                        </p:attrNameLst>
                                      </p:cBhvr>
                                      <p:to>
                                        <p:strVal val="hidden"/>
                                      </p:to>
                                    </p:set>
                                  </p:childTnLst>
                                </p:cTn>
                              </p:par>
                              <p:par>
                                <p:cTn id="181" presetID="1" presetClass="exit" presetSubtype="0" fill="hold" grpId="2" nodeType="withEffect">
                                  <p:stCondLst>
                                    <p:cond delay="0"/>
                                  </p:stCondLst>
                                  <p:childTnLst>
                                    <p:set>
                                      <p:cBhvr>
                                        <p:cTn id="182" dur="1" fill="hold">
                                          <p:stCondLst>
                                            <p:cond delay="0"/>
                                          </p:stCondLst>
                                        </p:cTn>
                                        <p:tgtEl>
                                          <p:spTgt spid="30"/>
                                        </p:tgtEl>
                                        <p:attrNameLst>
                                          <p:attrName>style.visibility</p:attrName>
                                        </p:attrNameLst>
                                      </p:cBhvr>
                                      <p:to>
                                        <p:strVal val="hidden"/>
                                      </p:to>
                                    </p:set>
                                  </p:childTnLst>
                                </p:cTn>
                              </p:par>
                              <p:par>
                                <p:cTn id="183" presetID="1" presetClass="exit" presetSubtype="0" fill="hold" nodeType="withEffect">
                                  <p:stCondLst>
                                    <p:cond delay="0"/>
                                  </p:stCondLst>
                                  <p:childTnLst>
                                    <p:set>
                                      <p:cBhvr>
                                        <p:cTn id="184" dur="1" fill="hold">
                                          <p:stCondLst>
                                            <p:cond delay="0"/>
                                          </p:stCondLst>
                                        </p:cTn>
                                        <p:tgtEl>
                                          <p:spTgt spid="21"/>
                                        </p:tgtEl>
                                        <p:attrNameLst>
                                          <p:attrName>style.visibility</p:attrName>
                                        </p:attrNameLst>
                                      </p:cBhvr>
                                      <p:to>
                                        <p:strVal val="hidden"/>
                                      </p:to>
                                    </p:set>
                                  </p:childTnLst>
                                </p:cTn>
                              </p:par>
                              <p:par>
                                <p:cTn id="185" presetID="1" presetClass="exit" presetSubtype="0" fill="hold" grpId="1" nodeType="withEffect">
                                  <p:stCondLst>
                                    <p:cond delay="0"/>
                                  </p:stCondLst>
                                  <p:childTnLst>
                                    <p:set>
                                      <p:cBhvr>
                                        <p:cTn id="186" dur="1" fill="hold">
                                          <p:stCondLst>
                                            <p:cond delay="0"/>
                                          </p:stCondLst>
                                        </p:cTn>
                                        <p:tgtEl>
                                          <p:spTgt spid="26"/>
                                        </p:tgtEl>
                                        <p:attrNameLst>
                                          <p:attrName>style.visibility</p:attrName>
                                        </p:attrNameLst>
                                      </p:cBhvr>
                                      <p:to>
                                        <p:strVal val="hidden"/>
                                      </p:to>
                                    </p:set>
                                  </p:childTnLst>
                                </p:cTn>
                              </p:par>
                              <p:par>
                                <p:cTn id="187" presetID="1" presetClass="exit" presetSubtype="0" fill="hold" grpId="2" nodeType="withEffect">
                                  <p:stCondLst>
                                    <p:cond delay="0"/>
                                  </p:stCondLst>
                                  <p:childTnLst>
                                    <p:set>
                                      <p:cBhvr>
                                        <p:cTn id="188" dur="1" fill="hold">
                                          <p:stCondLst>
                                            <p:cond delay="0"/>
                                          </p:stCondLst>
                                        </p:cTn>
                                        <p:tgtEl>
                                          <p:spTgt spid="31"/>
                                        </p:tgtEl>
                                        <p:attrNameLst>
                                          <p:attrName>style.visibility</p:attrName>
                                        </p:attrNameLst>
                                      </p:cBhvr>
                                      <p:to>
                                        <p:strVal val="hidden"/>
                                      </p:to>
                                    </p:set>
                                  </p:childTnLst>
                                </p:cTn>
                              </p:par>
                              <p:par>
                                <p:cTn id="189" presetID="1" presetClass="exit" presetSubtype="0" fill="hold" nodeType="withEffect">
                                  <p:stCondLst>
                                    <p:cond delay="0"/>
                                  </p:stCondLst>
                                  <p:childTnLst>
                                    <p:set>
                                      <p:cBhvr>
                                        <p:cTn id="190" dur="1" fill="hold">
                                          <p:stCondLst>
                                            <p:cond delay="0"/>
                                          </p:stCondLst>
                                        </p:cTn>
                                        <p:tgtEl>
                                          <p:spTgt spid="22"/>
                                        </p:tgtEl>
                                        <p:attrNameLst>
                                          <p:attrName>style.visibility</p:attrName>
                                        </p:attrNameLst>
                                      </p:cBhvr>
                                      <p:to>
                                        <p:strVal val="hidden"/>
                                      </p:to>
                                    </p:set>
                                  </p:childTnLst>
                                </p:cTn>
                              </p:par>
                              <p:par>
                                <p:cTn id="191" presetID="1" presetClass="exit" presetSubtype="0" fill="hold" grpId="1" nodeType="withEffect">
                                  <p:stCondLst>
                                    <p:cond delay="0"/>
                                  </p:stCondLst>
                                  <p:childTnLst>
                                    <p:set>
                                      <p:cBhvr>
                                        <p:cTn id="192" dur="1" fill="hold">
                                          <p:stCondLst>
                                            <p:cond delay="0"/>
                                          </p:stCondLst>
                                        </p:cTn>
                                        <p:tgtEl>
                                          <p:spTgt spid="27"/>
                                        </p:tgtEl>
                                        <p:attrNameLst>
                                          <p:attrName>style.visibility</p:attrName>
                                        </p:attrNameLst>
                                      </p:cBhvr>
                                      <p:to>
                                        <p:strVal val="hidden"/>
                                      </p:to>
                                    </p:set>
                                  </p:childTnLst>
                                </p:cTn>
                              </p:par>
                              <p:par>
                                <p:cTn id="193" presetID="1" presetClass="exit" presetSubtype="0" fill="hold" grpId="2" nodeType="withEffect">
                                  <p:stCondLst>
                                    <p:cond delay="0"/>
                                  </p:stCondLst>
                                  <p:childTnLst>
                                    <p:set>
                                      <p:cBhvr>
                                        <p:cTn id="194" dur="1" fill="hold">
                                          <p:stCondLst>
                                            <p:cond delay="0"/>
                                          </p:stCondLst>
                                        </p:cTn>
                                        <p:tgtEl>
                                          <p:spTgt spid="32"/>
                                        </p:tgtEl>
                                        <p:attrNameLst>
                                          <p:attrName>style.visibility</p:attrName>
                                        </p:attrNameLst>
                                      </p:cBhvr>
                                      <p:to>
                                        <p:strVal val="hidden"/>
                                      </p:to>
                                    </p:set>
                                  </p:childTnLst>
                                </p:cTn>
                              </p:par>
                              <p:par>
                                <p:cTn id="195" presetID="1" presetClass="exit" presetSubtype="0" fill="hold" nodeType="withEffect">
                                  <p:stCondLst>
                                    <p:cond delay="0"/>
                                  </p:stCondLst>
                                  <p:childTnLst>
                                    <p:set>
                                      <p:cBhvr>
                                        <p:cTn id="196" dur="1" fill="hold">
                                          <p:stCondLst>
                                            <p:cond delay="0"/>
                                          </p:stCondLst>
                                        </p:cTn>
                                        <p:tgtEl>
                                          <p:spTgt spid="23"/>
                                        </p:tgtEl>
                                        <p:attrNameLst>
                                          <p:attrName>style.visibility</p:attrName>
                                        </p:attrNameLst>
                                      </p:cBhvr>
                                      <p:to>
                                        <p:strVal val="hidden"/>
                                      </p:to>
                                    </p:set>
                                  </p:childTnLst>
                                </p:cTn>
                              </p:par>
                              <p:par>
                                <p:cTn id="197" presetID="1" presetClass="exit" presetSubtype="0" fill="hold" grpId="1" nodeType="withEffect">
                                  <p:stCondLst>
                                    <p:cond delay="0"/>
                                  </p:stCondLst>
                                  <p:childTnLst>
                                    <p:set>
                                      <p:cBhvr>
                                        <p:cTn id="198" dur="1" fill="hold">
                                          <p:stCondLst>
                                            <p:cond delay="0"/>
                                          </p:stCondLst>
                                        </p:cTn>
                                        <p:tgtEl>
                                          <p:spTgt spid="28"/>
                                        </p:tgtEl>
                                        <p:attrNameLst>
                                          <p:attrName>style.visibility</p:attrName>
                                        </p:attrNameLst>
                                      </p:cBhvr>
                                      <p:to>
                                        <p:strVal val="hidden"/>
                                      </p:to>
                                    </p:set>
                                  </p:childTnLst>
                                </p:cTn>
                              </p:par>
                              <p:par>
                                <p:cTn id="199" presetID="1" presetClass="exit" presetSubtype="0" fill="hold" grpId="2" nodeType="withEffect">
                                  <p:stCondLst>
                                    <p:cond delay="0"/>
                                  </p:stCondLst>
                                  <p:childTnLst>
                                    <p:set>
                                      <p:cBhvr>
                                        <p:cTn id="200" dur="1" fill="hold">
                                          <p:stCondLst>
                                            <p:cond delay="0"/>
                                          </p:stCondLst>
                                        </p:cTn>
                                        <p:tgtEl>
                                          <p:spTgt spid="33"/>
                                        </p:tgtEl>
                                        <p:attrNameLst>
                                          <p:attrName>style.visibility</p:attrName>
                                        </p:attrNameLst>
                                      </p:cBhvr>
                                      <p:to>
                                        <p:strVal val="hidden"/>
                                      </p:to>
                                    </p:set>
                                  </p:childTnLst>
                                </p:cTn>
                              </p:par>
                              <p:par>
                                <p:cTn id="201" presetID="1" presetClass="exit" presetSubtype="0" fill="hold" nodeType="withEffect">
                                  <p:stCondLst>
                                    <p:cond delay="0"/>
                                  </p:stCondLst>
                                  <p:childTnLst>
                                    <p:set>
                                      <p:cBhvr>
                                        <p:cTn id="202" dur="1" fill="hold">
                                          <p:stCondLst>
                                            <p:cond delay="0"/>
                                          </p:stCondLst>
                                        </p:cTn>
                                        <p:tgtEl>
                                          <p:spTgt spid="24"/>
                                        </p:tgtEl>
                                        <p:attrNameLst>
                                          <p:attrName>style.visibility</p:attrName>
                                        </p:attrNameLst>
                                      </p:cBhvr>
                                      <p:to>
                                        <p:strVal val="hidden"/>
                                      </p:to>
                                    </p:set>
                                  </p:childTnLst>
                                </p:cTn>
                              </p:par>
                              <p:par>
                                <p:cTn id="203" presetID="1" presetClass="exit" presetSubtype="0" fill="hold" grpId="1" nodeType="withEffect">
                                  <p:stCondLst>
                                    <p:cond delay="0"/>
                                  </p:stCondLst>
                                  <p:childTnLst>
                                    <p:set>
                                      <p:cBhvr>
                                        <p:cTn id="204" dur="1" fill="hold">
                                          <p:stCondLst>
                                            <p:cond delay="0"/>
                                          </p:stCondLst>
                                        </p:cTn>
                                        <p:tgtEl>
                                          <p:spTgt spid="29"/>
                                        </p:tgtEl>
                                        <p:attrNameLst>
                                          <p:attrName>style.visibility</p:attrName>
                                        </p:attrNameLst>
                                      </p:cBhvr>
                                      <p:to>
                                        <p:strVal val="hidden"/>
                                      </p:to>
                                    </p:set>
                                  </p:childTnLst>
                                </p:cTn>
                              </p:par>
                              <p:par>
                                <p:cTn id="205" presetID="1" presetClass="exit" presetSubtype="0" fill="hold" grpId="2" nodeType="withEffect">
                                  <p:stCondLst>
                                    <p:cond delay="0"/>
                                  </p:stCondLst>
                                  <p:childTnLst>
                                    <p:set>
                                      <p:cBhvr>
                                        <p:cTn id="206" dur="1" fill="hold">
                                          <p:stCondLst>
                                            <p:cond delay="0"/>
                                          </p:stCondLst>
                                        </p:cTn>
                                        <p:tgtEl>
                                          <p:spTgt spid="34"/>
                                        </p:tgtEl>
                                        <p:attrNameLst>
                                          <p:attrName>style.visibility</p:attrName>
                                        </p:attrNameLst>
                                      </p:cBhvr>
                                      <p:to>
                                        <p:strVal val="hidden"/>
                                      </p:to>
                                    </p:set>
                                  </p:childTnLst>
                                </p:cTn>
                              </p:par>
                              <p:par>
                                <p:cTn id="207" presetID="1" presetClass="exit" presetSubtype="0" fill="hold" nodeType="withEffect">
                                  <p:stCondLst>
                                    <p:cond delay="0"/>
                                  </p:stCondLst>
                                  <p:childTnLst>
                                    <p:set>
                                      <p:cBhvr>
                                        <p:cTn id="208" dur="1" fill="hold">
                                          <p:stCondLst>
                                            <p:cond delay="0"/>
                                          </p:stCondLst>
                                        </p:cTn>
                                        <p:tgtEl>
                                          <p:spTgt spid="3074"/>
                                        </p:tgtEl>
                                        <p:attrNameLst>
                                          <p:attrName>style.visibility</p:attrName>
                                        </p:attrNameLst>
                                      </p:cBhvr>
                                      <p:to>
                                        <p:strVal val="hidden"/>
                                      </p:to>
                                    </p:set>
                                  </p:childTnLst>
                                </p:cTn>
                              </p:par>
                              <p:par>
                                <p:cTn id="209" presetID="1" presetClass="exit" presetSubtype="0" fill="hold" nodeType="withEffect">
                                  <p:stCondLst>
                                    <p:cond delay="0"/>
                                  </p:stCondLst>
                                  <p:childTnLst>
                                    <p:set>
                                      <p:cBhvr>
                                        <p:cTn id="210" dur="1" fill="hold">
                                          <p:stCondLst>
                                            <p:cond delay="0"/>
                                          </p:stCondLst>
                                        </p:cTn>
                                        <p:tgtEl>
                                          <p:spTgt spid="36"/>
                                        </p:tgtEl>
                                        <p:attrNameLst>
                                          <p:attrName>style.visibility</p:attrName>
                                        </p:attrNameLst>
                                      </p:cBhvr>
                                      <p:to>
                                        <p:strVal val="hidden"/>
                                      </p:to>
                                    </p:set>
                                  </p:childTnLst>
                                </p:cTn>
                              </p:par>
                              <p:par>
                                <p:cTn id="211" presetID="1" presetClass="exit" presetSubtype="0" fill="hold" nodeType="withEffect">
                                  <p:stCondLst>
                                    <p:cond delay="0"/>
                                  </p:stCondLst>
                                  <p:childTnLst>
                                    <p:set>
                                      <p:cBhvr>
                                        <p:cTn id="212" dur="1" fill="hold">
                                          <p:stCondLst>
                                            <p:cond delay="0"/>
                                          </p:stCondLst>
                                        </p:cTn>
                                        <p:tgtEl>
                                          <p:spTgt spid="37"/>
                                        </p:tgtEl>
                                        <p:attrNameLst>
                                          <p:attrName>style.visibility</p:attrName>
                                        </p:attrNameLst>
                                      </p:cBhvr>
                                      <p:to>
                                        <p:strVal val="hidden"/>
                                      </p:to>
                                    </p:set>
                                  </p:childTnLst>
                                </p:cTn>
                              </p:par>
                              <p:par>
                                <p:cTn id="213" presetID="1" presetClass="exit" presetSubtype="0" fill="hold" nodeType="withEffect">
                                  <p:stCondLst>
                                    <p:cond delay="0"/>
                                  </p:stCondLst>
                                  <p:childTnLst>
                                    <p:set>
                                      <p:cBhvr>
                                        <p:cTn id="214" dur="1" fill="hold">
                                          <p:stCondLst>
                                            <p:cond delay="0"/>
                                          </p:stCondLst>
                                        </p:cTn>
                                        <p:tgtEl>
                                          <p:spTgt spid="38"/>
                                        </p:tgtEl>
                                        <p:attrNameLst>
                                          <p:attrName>style.visibility</p:attrName>
                                        </p:attrNameLst>
                                      </p:cBhvr>
                                      <p:to>
                                        <p:strVal val="hidden"/>
                                      </p:to>
                                    </p:set>
                                  </p:childTnLst>
                                </p:cTn>
                              </p:par>
                              <p:par>
                                <p:cTn id="215" presetID="1" presetClass="exit" presetSubtype="0" fill="hold" nodeType="withEffect">
                                  <p:stCondLst>
                                    <p:cond delay="0"/>
                                  </p:stCondLst>
                                  <p:childTnLst>
                                    <p:set>
                                      <p:cBhvr>
                                        <p:cTn id="216" dur="1" fill="hold">
                                          <p:stCondLst>
                                            <p:cond delay="0"/>
                                          </p:stCondLst>
                                        </p:cTn>
                                        <p:tgtEl>
                                          <p:spTgt spid="39"/>
                                        </p:tgtEl>
                                        <p:attrNameLst>
                                          <p:attrName>style.visibility</p:attrName>
                                        </p:attrNameLst>
                                      </p:cBhvr>
                                      <p:to>
                                        <p:strVal val="hidden"/>
                                      </p:to>
                                    </p:set>
                                  </p:childTnLst>
                                </p:cTn>
                              </p:par>
                              <p:par>
                                <p:cTn id="217" presetID="1" presetClass="exit" presetSubtype="0" fill="hold" nodeType="withEffect">
                                  <p:stCondLst>
                                    <p:cond delay="0"/>
                                  </p:stCondLst>
                                  <p:childTnLst>
                                    <p:set>
                                      <p:cBhvr>
                                        <p:cTn id="218" dur="1" fill="hold">
                                          <p:stCondLst>
                                            <p:cond delay="0"/>
                                          </p:stCondLst>
                                        </p:cTn>
                                        <p:tgtEl>
                                          <p:spTgt spid="40"/>
                                        </p:tgtEl>
                                        <p:attrNameLst>
                                          <p:attrName>style.visibility</p:attrName>
                                        </p:attrNameLst>
                                      </p:cBhvr>
                                      <p:to>
                                        <p:strVal val="hidden"/>
                                      </p:to>
                                    </p:set>
                                  </p:childTnLst>
                                </p:cTn>
                              </p:par>
                              <p:par>
                                <p:cTn id="219" presetID="1" presetClass="exit" presetSubtype="0" fill="hold" nodeType="withEffect">
                                  <p:stCondLst>
                                    <p:cond delay="0"/>
                                  </p:stCondLst>
                                  <p:childTnLst>
                                    <p:set>
                                      <p:cBhvr>
                                        <p:cTn id="220" dur="1" fill="hold">
                                          <p:stCondLst>
                                            <p:cond delay="0"/>
                                          </p:stCondLst>
                                        </p:cTn>
                                        <p:tgtEl>
                                          <p:spTgt spid="41"/>
                                        </p:tgtEl>
                                        <p:attrNameLst>
                                          <p:attrName>style.visibility</p:attrName>
                                        </p:attrNameLst>
                                      </p:cBhvr>
                                      <p:to>
                                        <p:strVal val="hidden"/>
                                      </p:to>
                                    </p:set>
                                  </p:childTnLst>
                                </p:cTn>
                              </p:par>
                              <p:par>
                                <p:cTn id="221" presetID="1" presetClass="exit" presetSubtype="0" fill="hold" nodeType="withEffect">
                                  <p:stCondLst>
                                    <p:cond delay="0"/>
                                  </p:stCondLst>
                                  <p:childTnLst>
                                    <p:set>
                                      <p:cBhvr>
                                        <p:cTn id="222" dur="1" fill="hold">
                                          <p:stCondLst>
                                            <p:cond delay="0"/>
                                          </p:stCondLst>
                                        </p:cTn>
                                        <p:tgtEl>
                                          <p:spTgt spid="42"/>
                                        </p:tgtEl>
                                        <p:attrNameLst>
                                          <p:attrName>style.visibility</p:attrName>
                                        </p:attrNameLst>
                                      </p:cBhvr>
                                      <p:to>
                                        <p:strVal val="hidden"/>
                                      </p:to>
                                    </p:set>
                                  </p:childTnLst>
                                </p:cTn>
                              </p:par>
                              <p:par>
                                <p:cTn id="223" presetID="1" presetClass="exit" presetSubtype="0" fill="hold" nodeType="withEffect">
                                  <p:stCondLst>
                                    <p:cond delay="0"/>
                                  </p:stCondLst>
                                  <p:childTnLst>
                                    <p:set>
                                      <p:cBhvr>
                                        <p:cTn id="224" dur="1" fill="hold">
                                          <p:stCondLst>
                                            <p:cond delay="0"/>
                                          </p:stCondLst>
                                        </p:cTn>
                                        <p:tgtEl>
                                          <p:spTgt spid="43"/>
                                        </p:tgtEl>
                                        <p:attrNameLst>
                                          <p:attrName>style.visibility</p:attrName>
                                        </p:attrNameLst>
                                      </p:cBhvr>
                                      <p:to>
                                        <p:strVal val="hidden"/>
                                      </p:to>
                                    </p:set>
                                  </p:childTnLst>
                                </p:cTn>
                              </p:par>
                              <p:par>
                                <p:cTn id="225" presetID="1" presetClass="exit" presetSubtype="0" fill="hold" nodeType="withEffect">
                                  <p:stCondLst>
                                    <p:cond delay="0"/>
                                  </p:stCondLst>
                                  <p:childTnLst>
                                    <p:set>
                                      <p:cBhvr>
                                        <p:cTn id="226" dur="1" fill="hold">
                                          <p:stCondLst>
                                            <p:cond delay="0"/>
                                          </p:stCondLst>
                                        </p:cTn>
                                        <p:tgtEl>
                                          <p:spTgt spid="44"/>
                                        </p:tgtEl>
                                        <p:attrNameLst>
                                          <p:attrName>style.visibility</p:attrName>
                                        </p:attrNameLst>
                                      </p:cBhvr>
                                      <p:to>
                                        <p:strVal val="hidden"/>
                                      </p:to>
                                    </p:set>
                                  </p:childTnLst>
                                </p:cTn>
                              </p:par>
                              <p:par>
                                <p:cTn id="227" presetID="1" presetClass="exit" presetSubtype="0" fill="hold" nodeType="withEffect">
                                  <p:stCondLst>
                                    <p:cond delay="0"/>
                                  </p:stCondLst>
                                  <p:childTnLst>
                                    <p:set>
                                      <p:cBhvr>
                                        <p:cTn id="228" dur="1" fill="hold">
                                          <p:stCondLst>
                                            <p:cond delay="0"/>
                                          </p:stCondLst>
                                        </p:cTn>
                                        <p:tgtEl>
                                          <p:spTgt spid="45"/>
                                        </p:tgtEl>
                                        <p:attrNameLst>
                                          <p:attrName>style.visibility</p:attrName>
                                        </p:attrNameLst>
                                      </p:cBhvr>
                                      <p:to>
                                        <p:strVal val="hidden"/>
                                      </p:to>
                                    </p:set>
                                  </p:childTnLst>
                                </p:cTn>
                              </p:par>
                              <p:par>
                                <p:cTn id="229" presetID="1" presetClass="exit" presetSubtype="0" fill="hold" nodeType="withEffect">
                                  <p:stCondLst>
                                    <p:cond delay="0"/>
                                  </p:stCondLst>
                                  <p:childTnLst>
                                    <p:set>
                                      <p:cBhvr>
                                        <p:cTn id="230" dur="1" fill="hold">
                                          <p:stCondLst>
                                            <p:cond delay="0"/>
                                          </p:stCondLst>
                                        </p:cTn>
                                        <p:tgtEl>
                                          <p:spTgt spid="53"/>
                                        </p:tgtEl>
                                        <p:attrNameLst>
                                          <p:attrName>style.visibility</p:attrName>
                                        </p:attrNameLst>
                                      </p:cBhvr>
                                      <p:to>
                                        <p:strVal val="hidden"/>
                                      </p:to>
                                    </p:set>
                                  </p:childTnLst>
                                </p:cTn>
                              </p:par>
                              <p:par>
                                <p:cTn id="231" presetID="1" presetClass="exit" presetSubtype="0" fill="hold" nodeType="withEffect">
                                  <p:stCondLst>
                                    <p:cond delay="0"/>
                                  </p:stCondLst>
                                  <p:childTnLst>
                                    <p:set>
                                      <p:cBhvr>
                                        <p:cTn id="232" dur="1" fill="hold">
                                          <p:stCondLst>
                                            <p:cond delay="0"/>
                                          </p:stCondLst>
                                        </p:cTn>
                                        <p:tgtEl>
                                          <p:spTgt spid="54"/>
                                        </p:tgtEl>
                                        <p:attrNameLst>
                                          <p:attrName>style.visibility</p:attrName>
                                        </p:attrNameLst>
                                      </p:cBhvr>
                                      <p:to>
                                        <p:strVal val="hidden"/>
                                      </p:to>
                                    </p:set>
                                  </p:childTnLst>
                                </p:cTn>
                              </p:par>
                              <p:par>
                                <p:cTn id="233" presetID="1" presetClass="exit" presetSubtype="0" fill="hold" nodeType="withEffect">
                                  <p:stCondLst>
                                    <p:cond delay="0"/>
                                  </p:stCondLst>
                                  <p:childTnLst>
                                    <p:set>
                                      <p:cBhvr>
                                        <p:cTn id="234" dur="1" fill="hold">
                                          <p:stCondLst>
                                            <p:cond delay="0"/>
                                          </p:stCondLst>
                                        </p:cTn>
                                        <p:tgtEl>
                                          <p:spTgt spid="55"/>
                                        </p:tgtEl>
                                        <p:attrNameLst>
                                          <p:attrName>style.visibility</p:attrName>
                                        </p:attrNameLst>
                                      </p:cBhvr>
                                      <p:to>
                                        <p:strVal val="hidden"/>
                                      </p:to>
                                    </p:set>
                                  </p:childTnLst>
                                </p:cTn>
                              </p:par>
                              <p:par>
                                <p:cTn id="235" presetID="1" presetClass="exit" presetSubtype="0" fill="hold" nodeType="withEffect">
                                  <p:stCondLst>
                                    <p:cond delay="0"/>
                                  </p:stCondLst>
                                  <p:childTnLst>
                                    <p:set>
                                      <p:cBhvr>
                                        <p:cTn id="236" dur="1" fill="hold">
                                          <p:stCondLst>
                                            <p:cond delay="0"/>
                                          </p:stCondLst>
                                        </p:cTn>
                                        <p:tgtEl>
                                          <p:spTgt spid="56"/>
                                        </p:tgtEl>
                                        <p:attrNameLst>
                                          <p:attrName>style.visibility</p:attrName>
                                        </p:attrNameLst>
                                      </p:cBhvr>
                                      <p:to>
                                        <p:strVal val="hidden"/>
                                      </p:to>
                                    </p:set>
                                  </p:childTnLst>
                                </p:cTn>
                              </p:par>
                            </p:childTnLst>
                          </p:cTn>
                        </p:par>
                      </p:childTnLst>
                    </p:cTn>
                  </p:par>
                  <p:par>
                    <p:cTn id="237" fill="hold">
                      <p:stCondLst>
                        <p:cond delay="indefinite"/>
                      </p:stCondLst>
                      <p:childTnLst>
                        <p:par>
                          <p:cTn id="238" fill="hold">
                            <p:stCondLst>
                              <p:cond delay="0"/>
                            </p:stCondLst>
                            <p:childTnLst>
                              <p:par>
                                <p:cTn id="239" presetID="10" presetClass="entr" presetSubtype="0" fill="hold" nodeType="clickEffect">
                                  <p:stCondLst>
                                    <p:cond delay="0"/>
                                  </p:stCondLst>
                                  <p:childTnLst>
                                    <p:set>
                                      <p:cBhvr>
                                        <p:cTn id="240" dur="1" fill="hold">
                                          <p:stCondLst>
                                            <p:cond delay="0"/>
                                          </p:stCondLst>
                                        </p:cTn>
                                        <p:tgtEl>
                                          <p:spTgt spid="19"/>
                                        </p:tgtEl>
                                        <p:attrNameLst>
                                          <p:attrName>style.visibility</p:attrName>
                                        </p:attrNameLst>
                                      </p:cBhvr>
                                      <p:to>
                                        <p:strVal val="visible"/>
                                      </p:to>
                                    </p:set>
                                    <p:animEffect transition="in" filter="fade">
                                      <p:cBhvr>
                                        <p:cTn id="241" dur="500"/>
                                        <p:tgtEl>
                                          <p:spTgt spid="19"/>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4"/>
                                        </p:tgtEl>
                                        <p:attrNameLst>
                                          <p:attrName>style.visibility</p:attrName>
                                        </p:attrNameLst>
                                      </p:cBhvr>
                                      <p:to>
                                        <p:strVal val="visible"/>
                                      </p:to>
                                    </p:set>
                                    <p:animEffect transition="in" filter="fade">
                                      <p:cBhvr>
                                        <p:cTn id="244" dur="500"/>
                                        <p:tgtEl>
                                          <p:spTgt spid="14"/>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7"/>
                                        </p:tgtEl>
                                        <p:attrNameLst>
                                          <p:attrName>style.visibility</p:attrName>
                                        </p:attrNameLst>
                                      </p:cBhvr>
                                      <p:to>
                                        <p:strVal val="visible"/>
                                      </p:to>
                                    </p:set>
                                    <p:animEffect transition="in" filter="fade">
                                      <p:cBhvr>
                                        <p:cTn id="24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animBg="1"/>
      <p:bldP spid="12" grpId="0" animBg="1"/>
      <p:bldP spid="13" grpId="0" animBg="1"/>
      <p:bldP spid="14" grpId="0"/>
      <p:bldP spid="17" grpId="0" animBg="1"/>
      <p:bldP spid="5" grpId="0"/>
      <p:bldP spid="5" grpId="1"/>
      <p:bldP spid="26" grpId="0"/>
      <p:bldP spid="26" grpId="1"/>
      <p:bldP spid="27" grpId="0"/>
      <p:bldP spid="27" grpId="1"/>
      <p:bldP spid="28" grpId="0"/>
      <p:bldP spid="28" grpId="1"/>
      <p:bldP spid="29" grpId="0"/>
      <p:bldP spid="29" grpId="1"/>
      <p:bldP spid="30" grpId="0" animBg="1"/>
      <p:bldP spid="30" grpId="1" animBg="1"/>
      <p:bldP spid="30" grpId="2" animBg="1"/>
      <p:bldP spid="31" grpId="0" animBg="1"/>
      <p:bldP spid="31" grpId="1" animBg="1"/>
      <p:bldP spid="31" grpId="2" animBg="1"/>
      <p:bldP spid="32" grpId="0" animBg="1"/>
      <p:bldP spid="32" grpId="1" animBg="1"/>
      <p:bldP spid="32" grpId="2" animBg="1"/>
      <p:bldP spid="33" grpId="0" animBg="1"/>
      <p:bldP spid="33" grpId="1" animBg="1"/>
      <p:bldP spid="33" grpId="2" animBg="1"/>
      <p:bldP spid="34" grpId="0" animBg="1"/>
      <p:bldP spid="34" grpId="1" animBg="1"/>
      <p:bldP spid="34" grpId="2"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　</a:t>
            </a:r>
            <a:r>
              <a:rPr kumimoji="1" lang="en-US" altLang="ja-JP" dirty="0" smtClean="0"/>
              <a:t>UCB1</a:t>
            </a:r>
            <a:endParaRPr kumimoji="1" lang="ja-JP" altLang="en-US" dirty="0"/>
          </a:p>
        </p:txBody>
      </p:sp>
      <p:sp>
        <p:nvSpPr>
          <p:cNvPr id="4" name="日付プレースホルダー 3"/>
          <p:cNvSpPr>
            <a:spLocks noGrp="1"/>
          </p:cNvSpPr>
          <p:nvPr>
            <p:ph type="dt" sz="half" idx="10"/>
          </p:nvPr>
        </p:nvSpPr>
        <p:spPr/>
        <p:txBody>
          <a:bodyPr/>
          <a:lstStyle/>
          <a:p>
            <a:fld id="{A981F2AD-11CA-4F1F-B602-D05370037E26}" type="datetime1">
              <a:rPr lang="ja-JP" altLang="en-US" smtClean="0"/>
              <a:t>2013/3/4</a:t>
            </a:fld>
            <a:endParaRPr lang="en-US" altLang="ja-JP"/>
          </a:p>
        </p:txBody>
      </p:sp>
      <p:sp>
        <p:nvSpPr>
          <p:cNvPr id="6" name="スライド番号プレースホルダー 5"/>
          <p:cNvSpPr>
            <a:spLocks noGrp="1"/>
          </p:cNvSpPr>
          <p:nvPr>
            <p:ph type="sldNum" sz="quarter" idx="12"/>
          </p:nvPr>
        </p:nvSpPr>
        <p:spPr/>
        <p:txBody>
          <a:bodyPr/>
          <a:lstStyle/>
          <a:p>
            <a:fld id="{1D31B517-72AE-4FE7-A18D-06C9CB9045F5}" type="slidenum">
              <a:rPr lang="en-US" altLang="ja-JP" smtClean="0"/>
              <a:pPr/>
              <a:t>27</a:t>
            </a:fld>
            <a:endParaRPr lang="en-US" altLang="ja-JP"/>
          </a:p>
        </p:txBody>
      </p:sp>
      <mc:AlternateContent xmlns:mc="http://schemas.openxmlformats.org/markup-compatibility/2006" xmlns:a14="http://schemas.microsoft.com/office/drawing/2010/main">
        <mc:Choice Requires="a14">
          <p:sp>
            <p:nvSpPr>
              <p:cNvPr id="14" name="テキスト ボックス 13"/>
              <p:cNvSpPr txBox="1"/>
              <p:nvPr/>
            </p:nvSpPr>
            <p:spPr>
              <a:xfrm>
                <a:off x="1835696" y="980728"/>
                <a:ext cx="7197910" cy="646331"/>
              </a:xfrm>
              <a:prstGeom prst="rect">
                <a:avLst/>
              </a:prstGeom>
              <a:noFill/>
            </p:spPr>
            <p:txBody>
              <a:bodyPr wrap="square" rtlCol="0">
                <a:spAutoFit/>
              </a:bodyPr>
              <a:lstStyle/>
              <a:p>
                <a:r>
                  <a:rPr kumimoji="1" lang="ja-JP" altLang="en-US" sz="1800" dirty="0" smtClean="0"/>
                  <a:t>初期化処理として各マシンを</a:t>
                </a:r>
                <a:r>
                  <a:rPr kumimoji="1" lang="en-US" altLang="ja-JP" sz="1800" dirty="0" smtClean="0"/>
                  <a:t>1</a:t>
                </a:r>
                <a:r>
                  <a:rPr kumimoji="1" lang="ja-JP" altLang="en-US" sz="1800" dirty="0" smtClean="0"/>
                  <a:t>度ずつプレイ後，</a:t>
                </a:r>
                <a14:m>
                  <m:oMath xmlns:m="http://schemas.openxmlformats.org/officeDocument/2006/math">
                    <m:r>
                      <a:rPr kumimoji="1" lang="en-US" altLang="ja-JP" sz="1800" b="0" i="1" smtClean="0">
                        <a:latin typeface="Cambria Math"/>
                      </a:rPr>
                      <m:t>𝑛</m:t>
                    </m:r>
                  </m:oMath>
                </a14:m>
                <a:r>
                  <a:rPr kumimoji="1" lang="ja-JP" altLang="en-US" sz="1800" dirty="0" smtClean="0"/>
                  <a:t>回目のプレイ後において下式を最大化するマシンをプレイする．</a:t>
                </a:r>
                <a:endParaRPr kumimoji="1" lang="ja-JP" altLang="en-US" sz="1800"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1835696" y="980728"/>
                <a:ext cx="7197910" cy="646331"/>
              </a:xfrm>
              <a:prstGeom prst="rect">
                <a:avLst/>
              </a:prstGeom>
              <a:blipFill rotWithShape="1">
                <a:blip r:embed="rId3"/>
                <a:stretch>
                  <a:fillRect l="-677" t="-6604" r="-508" b="-12264"/>
                </a:stretch>
              </a:blipFill>
            </p:spPr>
            <p:txBody>
              <a:bodyPr/>
              <a:lstStyle/>
              <a:p>
                <a:r>
                  <a:rPr lang="ja-JP" altLang="en-US">
                    <a:noFill/>
                  </a:rPr>
                  <a:t> </a:t>
                </a:r>
              </a:p>
            </p:txBody>
          </p:sp>
        </mc:Fallback>
      </mc:AlternateContent>
      <p:sp>
        <p:nvSpPr>
          <p:cNvPr id="18" name="正方形/長方形 17"/>
          <p:cNvSpPr/>
          <p:nvPr/>
        </p:nvSpPr>
        <p:spPr>
          <a:xfrm>
            <a:off x="887569" y="1631965"/>
            <a:ext cx="7920100" cy="129614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 name="テキスト ボックス 14"/>
              <p:cNvSpPr txBox="1"/>
              <p:nvPr/>
            </p:nvSpPr>
            <p:spPr>
              <a:xfrm>
                <a:off x="887569" y="1716853"/>
                <a:ext cx="2026837" cy="10016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a:rPr>
                          </m:ctrlPr>
                        </m:sSubPr>
                        <m:e>
                          <m:acc>
                            <m:accPr>
                              <m:chr m:val="̅"/>
                              <m:ctrlPr>
                                <a:rPr kumimoji="1" lang="en-US" altLang="ja-JP" sz="2000" i="1" smtClean="0">
                                  <a:latin typeface="Cambria Math"/>
                                </a:rPr>
                              </m:ctrlPr>
                            </m:accPr>
                            <m:e>
                              <m:r>
                                <a:rPr kumimoji="1" lang="en-US" altLang="ja-JP" sz="2000" b="0" i="1" smtClean="0">
                                  <a:latin typeface="Cambria Math"/>
                                </a:rPr>
                                <m:t>𝑋</m:t>
                              </m:r>
                            </m:e>
                          </m:acc>
                        </m:e>
                        <m:sub>
                          <m:r>
                            <a:rPr kumimoji="1" lang="en-US" altLang="ja-JP" sz="2000" b="0" i="1" smtClean="0">
                              <a:latin typeface="Cambria Math"/>
                            </a:rPr>
                            <m:t>𝑖</m:t>
                          </m:r>
                        </m:sub>
                      </m:sSub>
                      <m:r>
                        <a:rPr kumimoji="1" lang="en-US" altLang="ja-JP" sz="2000" b="0" i="1" smtClean="0">
                          <a:latin typeface="Cambria Math"/>
                        </a:rPr>
                        <m:t>(</m:t>
                      </m:r>
                      <m:r>
                        <a:rPr kumimoji="1" lang="en-US" altLang="ja-JP" sz="2000" b="0" i="1" smtClean="0">
                          <a:latin typeface="Cambria Math"/>
                        </a:rPr>
                        <m:t>𝑛</m:t>
                      </m:r>
                      <m:r>
                        <a:rPr kumimoji="1" lang="en-US" altLang="ja-JP" sz="2000" b="0" i="1" smtClean="0">
                          <a:latin typeface="Cambria Math"/>
                        </a:rPr>
                        <m:t>)+</m:t>
                      </m:r>
                      <m:rad>
                        <m:radPr>
                          <m:degHide m:val="on"/>
                          <m:ctrlPr>
                            <a:rPr kumimoji="1" lang="en-US" altLang="ja-JP" sz="2000" b="0" i="1" smtClean="0">
                              <a:latin typeface="Cambria Math"/>
                            </a:rPr>
                          </m:ctrlPr>
                        </m:radPr>
                        <m:deg/>
                        <m:e>
                          <m:f>
                            <m:fPr>
                              <m:ctrlPr>
                                <a:rPr kumimoji="1" lang="en-US" altLang="ja-JP" sz="2000" b="0" i="1" smtClean="0">
                                  <a:latin typeface="Cambria Math"/>
                                </a:rPr>
                              </m:ctrlPr>
                            </m:fPr>
                            <m:num>
                              <m:r>
                                <a:rPr kumimoji="1" lang="en-US" altLang="ja-JP" sz="2000" b="0" i="1" smtClean="0">
                                  <a:latin typeface="Cambria Math"/>
                                </a:rPr>
                                <m:t>2</m:t>
                              </m:r>
                              <m:r>
                                <m:rPr>
                                  <m:sty m:val="p"/>
                                </m:rPr>
                                <a:rPr kumimoji="1" lang="en-US" altLang="ja-JP" sz="2000" b="0" i="0" smtClean="0">
                                  <a:latin typeface="Cambria Math"/>
                                </a:rPr>
                                <m:t>log</m:t>
                              </m:r>
                              <m:r>
                                <a:rPr kumimoji="1" lang="en-US" altLang="ja-JP" sz="2000" b="0" i="1" smtClean="0">
                                  <a:latin typeface="Cambria Math"/>
                                </a:rPr>
                                <m:t>⁡</m:t>
                              </m:r>
                              <m:r>
                                <a:rPr kumimoji="1" lang="en-US" altLang="ja-JP" sz="2000" b="0" i="1" smtClean="0">
                                  <a:latin typeface="Cambria Math"/>
                                </a:rPr>
                                <m:t>𝑛</m:t>
                              </m:r>
                            </m:num>
                            <m:den>
                              <m:sSub>
                                <m:sSubPr>
                                  <m:ctrlPr>
                                    <a:rPr kumimoji="1" lang="en-US" altLang="ja-JP" sz="2000" b="0" i="1" smtClean="0">
                                      <a:latin typeface="Cambria Math"/>
                                    </a:rPr>
                                  </m:ctrlPr>
                                </m:sSubPr>
                                <m:e>
                                  <m:r>
                                    <a:rPr kumimoji="1" lang="en-US" altLang="ja-JP" sz="2000" b="0" i="1" smtClean="0">
                                      <a:latin typeface="Cambria Math"/>
                                    </a:rPr>
                                    <m:t>𝑇</m:t>
                                  </m:r>
                                </m:e>
                                <m:sub>
                                  <m:r>
                                    <a:rPr kumimoji="1" lang="en-US" altLang="ja-JP" sz="2000" b="0" i="1" smtClean="0">
                                      <a:latin typeface="Cambria Math"/>
                                    </a:rPr>
                                    <m:t>𝑖</m:t>
                                  </m:r>
                                </m:sub>
                              </m:sSub>
                              <m:r>
                                <a:rPr kumimoji="1" lang="en-US" altLang="ja-JP" sz="2000" b="0" i="1" smtClean="0">
                                  <a:latin typeface="Cambria Math"/>
                                </a:rPr>
                                <m:t>(</m:t>
                              </m:r>
                              <m:r>
                                <a:rPr kumimoji="1" lang="en-US" altLang="ja-JP" sz="2000" b="0" i="1" smtClean="0">
                                  <a:latin typeface="Cambria Math"/>
                                </a:rPr>
                                <m:t>𝑛</m:t>
                              </m:r>
                              <m:r>
                                <a:rPr kumimoji="1" lang="en-US" altLang="ja-JP" sz="2000" b="0" i="1" smtClean="0">
                                  <a:latin typeface="Cambria Math"/>
                                </a:rPr>
                                <m:t>)</m:t>
                              </m:r>
                            </m:den>
                          </m:f>
                        </m:e>
                      </m:rad>
                    </m:oMath>
                  </m:oMathPara>
                </a14:m>
                <a:endParaRPr kumimoji="1" lang="ja-JP" altLang="en-US" sz="20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887569" y="1716853"/>
                <a:ext cx="2026837" cy="1001684"/>
              </a:xfrm>
              <a:prstGeom prst="rect">
                <a:avLst/>
              </a:prstGeom>
              <a:blipFill rotWithShape="1">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2990884" y="1716853"/>
                <a:ext cx="5816785" cy="1076770"/>
              </a:xfrm>
              <a:prstGeom prst="rect">
                <a:avLst/>
              </a:prstGeom>
              <a:noFill/>
            </p:spPr>
            <p:txBody>
              <a:bodyPr wrap="none" rtlCol="0">
                <a:spAutoFit/>
              </a:bodyPr>
              <a:lstStyle/>
              <a:p>
                <a14:m>
                  <m:oMath xmlns:m="http://schemas.openxmlformats.org/officeDocument/2006/math">
                    <m:sSub>
                      <m:sSubPr>
                        <m:ctrlPr>
                          <a:rPr kumimoji="1" lang="en-US" altLang="ja-JP" sz="1800" i="1" smtClean="0">
                            <a:latin typeface="Cambria Math"/>
                          </a:rPr>
                        </m:ctrlPr>
                      </m:sSubPr>
                      <m:e>
                        <m:acc>
                          <m:accPr>
                            <m:chr m:val="̅"/>
                            <m:ctrlPr>
                              <a:rPr kumimoji="1" lang="en-US" altLang="ja-JP" sz="1800" i="1" smtClean="0">
                                <a:latin typeface="Cambria Math"/>
                              </a:rPr>
                            </m:ctrlPr>
                          </m:accPr>
                          <m:e>
                            <m:r>
                              <a:rPr kumimoji="1" lang="en-US" altLang="ja-JP" sz="1800" b="0" i="1" smtClean="0">
                                <a:latin typeface="Cambria Math"/>
                              </a:rPr>
                              <m:t>𝑋</m:t>
                            </m:r>
                          </m:e>
                        </m:acc>
                      </m:e>
                      <m:sub>
                        <m:r>
                          <a:rPr kumimoji="1" lang="en-US" altLang="ja-JP" sz="1800" b="0" i="1" smtClean="0">
                            <a:latin typeface="Cambria Math"/>
                          </a:rPr>
                          <m:t>𝑖</m:t>
                        </m:r>
                      </m:sub>
                    </m:sSub>
                    <m:r>
                      <a:rPr kumimoji="1" lang="en-US" altLang="ja-JP" sz="1800" b="0" i="1" smtClean="0">
                        <a:latin typeface="Cambria Math"/>
                      </a:rPr>
                      <m:t>(</m:t>
                    </m:r>
                    <m:r>
                      <a:rPr kumimoji="1" lang="en-US" altLang="ja-JP" sz="1800" b="0" i="1" smtClean="0">
                        <a:latin typeface="Cambria Math"/>
                      </a:rPr>
                      <m:t>𝑛</m:t>
                    </m:r>
                    <m:r>
                      <a:rPr kumimoji="1" lang="en-US" altLang="ja-JP" sz="1800" b="0" i="1" smtClean="0">
                        <a:latin typeface="Cambria Math"/>
                      </a:rPr>
                      <m:t>)=</m:t>
                    </m:r>
                    <m:f>
                      <m:fPr>
                        <m:ctrlPr>
                          <a:rPr kumimoji="1" lang="en-US" altLang="ja-JP" sz="1800" b="0" i="1" smtClean="0">
                            <a:latin typeface="Cambria Math"/>
                          </a:rPr>
                        </m:ctrlPr>
                      </m:fPr>
                      <m:num>
                        <m:r>
                          <a:rPr kumimoji="1" lang="en-US" altLang="ja-JP" sz="1800" b="0" i="1" smtClean="0">
                            <a:latin typeface="Cambria Math"/>
                          </a:rPr>
                          <m:t>1</m:t>
                        </m:r>
                      </m:num>
                      <m:den>
                        <m:sSub>
                          <m:sSubPr>
                            <m:ctrlPr>
                              <a:rPr kumimoji="1" lang="en-US" altLang="ja-JP" sz="1800" b="0" i="1" smtClean="0">
                                <a:latin typeface="Cambria Math"/>
                              </a:rPr>
                            </m:ctrlPr>
                          </m:sSubPr>
                          <m:e>
                            <m:r>
                              <a:rPr kumimoji="1" lang="en-US" altLang="ja-JP" sz="1800" b="0" i="1" smtClean="0">
                                <a:latin typeface="Cambria Math"/>
                              </a:rPr>
                              <m:t>𝑇</m:t>
                            </m:r>
                          </m:e>
                          <m:sub>
                            <m:r>
                              <a:rPr kumimoji="1" lang="en-US" altLang="ja-JP" sz="1800" b="0" i="1" smtClean="0">
                                <a:latin typeface="Cambria Math"/>
                              </a:rPr>
                              <m:t>𝑖</m:t>
                            </m:r>
                          </m:sub>
                        </m:sSub>
                        <m:r>
                          <a:rPr kumimoji="1" lang="en-US" altLang="ja-JP" sz="1800" b="0" i="1" smtClean="0">
                            <a:latin typeface="Cambria Math"/>
                          </a:rPr>
                          <m:t>(</m:t>
                        </m:r>
                        <m:r>
                          <a:rPr kumimoji="1" lang="en-US" altLang="ja-JP" sz="1800" b="0" i="1" smtClean="0">
                            <a:latin typeface="Cambria Math"/>
                          </a:rPr>
                          <m:t>𝑛</m:t>
                        </m:r>
                        <m:r>
                          <a:rPr kumimoji="1" lang="en-US" altLang="ja-JP" sz="1800" b="0" i="1" smtClean="0">
                            <a:latin typeface="Cambria Math"/>
                          </a:rPr>
                          <m:t>)</m:t>
                        </m:r>
                      </m:den>
                    </m:f>
                    <m:nary>
                      <m:naryPr>
                        <m:chr m:val="∑"/>
                        <m:limLoc m:val="subSup"/>
                        <m:ctrlPr>
                          <a:rPr kumimoji="1" lang="en-US" altLang="ja-JP" sz="1800" b="0" i="1" smtClean="0">
                            <a:latin typeface="Cambria Math"/>
                          </a:rPr>
                        </m:ctrlPr>
                      </m:naryPr>
                      <m:sub>
                        <m:r>
                          <m:rPr>
                            <m:brk m:alnAt="25"/>
                          </m:rPr>
                          <a:rPr kumimoji="1" lang="en-US" altLang="ja-JP" sz="1800" b="0" i="1" smtClean="0">
                            <a:latin typeface="Cambria Math"/>
                          </a:rPr>
                          <m:t>𝑗</m:t>
                        </m:r>
                        <m:r>
                          <a:rPr kumimoji="1" lang="en-US" altLang="ja-JP" sz="1800" b="0" i="1" smtClean="0">
                            <a:latin typeface="Cambria Math"/>
                          </a:rPr>
                          <m:t>=1</m:t>
                        </m:r>
                      </m:sub>
                      <m:sup>
                        <m:sSub>
                          <m:sSubPr>
                            <m:ctrlPr>
                              <a:rPr kumimoji="1" lang="en-US" altLang="ja-JP" sz="1800" b="0" i="1" smtClean="0">
                                <a:latin typeface="Cambria Math"/>
                              </a:rPr>
                            </m:ctrlPr>
                          </m:sSubPr>
                          <m:e>
                            <m:r>
                              <a:rPr kumimoji="1" lang="en-US" altLang="ja-JP" sz="1800" b="0" i="1" smtClean="0">
                                <a:latin typeface="Cambria Math"/>
                              </a:rPr>
                              <m:t>𝑇</m:t>
                            </m:r>
                          </m:e>
                          <m:sub>
                            <m:r>
                              <a:rPr kumimoji="1" lang="en-US" altLang="ja-JP" sz="1800" b="0" i="1" smtClean="0">
                                <a:latin typeface="Cambria Math"/>
                              </a:rPr>
                              <m:t>𝑖</m:t>
                            </m:r>
                          </m:sub>
                        </m:sSub>
                        <m:r>
                          <a:rPr kumimoji="1" lang="en-US" altLang="ja-JP" sz="1800" b="0" i="1" smtClean="0">
                            <a:latin typeface="Cambria Math"/>
                          </a:rPr>
                          <m:t>(</m:t>
                        </m:r>
                        <m:r>
                          <a:rPr kumimoji="1" lang="en-US" altLang="ja-JP" sz="1800" b="0" i="1" smtClean="0">
                            <a:latin typeface="Cambria Math"/>
                          </a:rPr>
                          <m:t>𝑛</m:t>
                        </m:r>
                        <m:r>
                          <a:rPr kumimoji="1" lang="en-US" altLang="ja-JP" sz="1800" b="0" i="1" smtClean="0">
                            <a:latin typeface="Cambria Math"/>
                          </a:rPr>
                          <m:t>)</m:t>
                        </m:r>
                      </m:sup>
                      <m:e>
                        <m:sSub>
                          <m:sSubPr>
                            <m:ctrlPr>
                              <a:rPr kumimoji="1" lang="en-US" altLang="ja-JP" sz="1800" b="0" i="1" smtClean="0">
                                <a:latin typeface="Cambria Math"/>
                              </a:rPr>
                            </m:ctrlPr>
                          </m:sSubPr>
                          <m:e>
                            <m:r>
                              <a:rPr kumimoji="1" lang="en-US" altLang="ja-JP" sz="1800" b="0" i="1" smtClean="0">
                                <a:latin typeface="Cambria Math"/>
                              </a:rPr>
                              <m:t>𝑋</m:t>
                            </m:r>
                          </m:e>
                          <m:sub>
                            <m:r>
                              <a:rPr kumimoji="1" lang="en-US" altLang="ja-JP" sz="1800" b="0" i="1" smtClean="0">
                                <a:latin typeface="Cambria Math"/>
                              </a:rPr>
                              <m:t>𝑖</m:t>
                            </m:r>
                            <m:r>
                              <a:rPr kumimoji="1" lang="en-US" altLang="ja-JP" sz="1800" b="0" i="1" smtClean="0">
                                <a:latin typeface="Cambria Math"/>
                              </a:rPr>
                              <m:t>,</m:t>
                            </m:r>
                            <m:r>
                              <a:rPr kumimoji="1" lang="en-US" altLang="ja-JP" sz="1800" b="0" i="1" smtClean="0">
                                <a:latin typeface="Cambria Math"/>
                              </a:rPr>
                              <m:t>𝑗</m:t>
                            </m:r>
                          </m:sub>
                        </m:sSub>
                      </m:e>
                    </m:nary>
                  </m:oMath>
                </a14:m>
                <a:r>
                  <a:rPr kumimoji="1" lang="en-US" altLang="ja-JP" sz="1800" dirty="0" smtClean="0"/>
                  <a:t>  : </a:t>
                </a:r>
                <a:r>
                  <a:rPr kumimoji="1" lang="ja-JP" altLang="en-US" sz="1800" dirty="0" smtClean="0"/>
                  <a:t>マシン</a:t>
                </a:r>
                <a14:m>
                  <m:oMath xmlns:m="http://schemas.openxmlformats.org/officeDocument/2006/math">
                    <m:r>
                      <a:rPr kumimoji="1" lang="en-US" altLang="ja-JP" sz="1800" b="0" i="1" dirty="0" smtClean="0">
                        <a:latin typeface="Cambria Math"/>
                      </a:rPr>
                      <m:t>𝑖</m:t>
                    </m:r>
                  </m:oMath>
                </a14:m>
                <a:r>
                  <a:rPr kumimoji="1" lang="ja-JP" altLang="en-US" sz="1800" dirty="0" smtClean="0"/>
                  <a:t>から得られた報酬の平均</a:t>
                </a:r>
                <a:endParaRPr kumimoji="1" lang="en-US" altLang="ja-JP" sz="1800" dirty="0" smtClean="0"/>
              </a:p>
              <a:p>
                <a14:m>
                  <m:oMath xmlns:m="http://schemas.openxmlformats.org/officeDocument/2006/math">
                    <m:sSub>
                      <m:sSubPr>
                        <m:ctrlPr>
                          <a:rPr kumimoji="1" lang="en-US" altLang="ja-JP" sz="1800" i="1" smtClean="0">
                            <a:latin typeface="Cambria Math"/>
                          </a:rPr>
                        </m:ctrlPr>
                      </m:sSubPr>
                      <m:e>
                        <m:r>
                          <a:rPr kumimoji="1" lang="en-US" altLang="ja-JP" sz="1800" b="0" i="1" smtClean="0">
                            <a:latin typeface="Cambria Math"/>
                          </a:rPr>
                          <m:t>𝑇</m:t>
                        </m:r>
                      </m:e>
                      <m:sub>
                        <m:r>
                          <a:rPr kumimoji="1" lang="en-US" altLang="ja-JP" sz="1800" b="0" i="1" smtClean="0">
                            <a:latin typeface="Cambria Math"/>
                          </a:rPr>
                          <m:t>𝑖</m:t>
                        </m:r>
                      </m:sub>
                    </m:sSub>
                    <m:d>
                      <m:dPr>
                        <m:ctrlPr>
                          <a:rPr kumimoji="1" lang="en-US" altLang="ja-JP" sz="1800" b="0" i="1" smtClean="0">
                            <a:latin typeface="Cambria Math"/>
                          </a:rPr>
                        </m:ctrlPr>
                      </m:dPr>
                      <m:e>
                        <m:r>
                          <a:rPr kumimoji="1" lang="en-US" altLang="ja-JP" sz="1800" b="0" i="1" smtClean="0">
                            <a:latin typeface="Cambria Math"/>
                          </a:rPr>
                          <m:t>𝑛</m:t>
                        </m:r>
                      </m:e>
                    </m:d>
                  </m:oMath>
                </a14:m>
                <a:r>
                  <a:rPr kumimoji="1" lang="en-US" altLang="ja-JP" sz="1800" b="0" dirty="0" smtClean="0"/>
                  <a:t> : </a:t>
                </a:r>
                <a:r>
                  <a:rPr kumimoji="1" lang="ja-JP" altLang="en-US" sz="1800" b="0" dirty="0" smtClean="0"/>
                  <a:t>マシン</a:t>
                </a:r>
                <a14:m>
                  <m:oMath xmlns:m="http://schemas.openxmlformats.org/officeDocument/2006/math">
                    <m:r>
                      <a:rPr kumimoji="1" lang="en-US" altLang="ja-JP" sz="1800" b="0" i="1" smtClean="0">
                        <a:latin typeface="Cambria Math"/>
                      </a:rPr>
                      <m:t>𝑖</m:t>
                    </m:r>
                  </m:oMath>
                </a14:m>
                <a:r>
                  <a:rPr kumimoji="1" lang="ja-JP" altLang="en-US" sz="1800" b="0" dirty="0" smtClean="0"/>
                  <a:t>が選択された回数</a:t>
                </a:r>
                <a:endParaRPr kumimoji="1" lang="en-US" altLang="ja-JP" sz="1800" b="0" dirty="0" smtClean="0"/>
              </a:p>
              <a:p>
                <a:r>
                  <a:rPr lang="ja-JP" altLang="en-US" sz="1800" dirty="0"/>
                  <a:t>報酬の範囲</a:t>
                </a:r>
                <a:r>
                  <a:rPr lang="ja-JP" altLang="en-US" sz="1800" dirty="0" smtClean="0"/>
                  <a:t>は</a:t>
                </a:r>
                <a14:m>
                  <m:oMath xmlns:m="http://schemas.openxmlformats.org/officeDocument/2006/math">
                    <m:r>
                      <a:rPr lang="en-US" altLang="ja-JP" sz="1800" b="0" i="1" smtClean="0">
                        <a:latin typeface="Cambria Math"/>
                      </a:rPr>
                      <m:t>[0,1]</m:t>
                    </m:r>
                  </m:oMath>
                </a14:m>
                <a:endParaRPr kumimoji="1" lang="en-US" altLang="ja-JP" sz="1800" b="0" dirty="0" smtClean="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2990884" y="1716853"/>
                <a:ext cx="5816785" cy="1076770"/>
              </a:xfrm>
              <a:prstGeom prst="rect">
                <a:avLst/>
              </a:prstGeom>
              <a:blipFill rotWithShape="1">
                <a:blip r:embed="rId5"/>
                <a:stretch>
                  <a:fillRect l="-943" t="-35795" r="-105" b="-7386"/>
                </a:stretch>
              </a:blipFill>
            </p:spPr>
            <p:txBody>
              <a:bodyPr/>
              <a:lstStyle/>
              <a:p>
                <a:r>
                  <a:rPr lang="ja-JP" altLang="en-US">
                    <a:noFill/>
                  </a:rPr>
                  <a:t> </a:t>
                </a:r>
              </a:p>
            </p:txBody>
          </p:sp>
        </mc:Fallback>
      </mc:AlternateContent>
      <p:sp>
        <p:nvSpPr>
          <p:cNvPr id="17" name="テキスト ボックス 16"/>
          <p:cNvSpPr txBox="1"/>
          <p:nvPr/>
        </p:nvSpPr>
        <p:spPr>
          <a:xfrm>
            <a:off x="323528" y="980728"/>
            <a:ext cx="144783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ja-JP" altLang="en-US" sz="1800" b="1" dirty="0" smtClean="0"/>
              <a:t>アルゴリズム</a:t>
            </a:r>
            <a:endParaRPr kumimoji="1" lang="ja-JP" altLang="en-US" sz="1800" b="1" dirty="0"/>
          </a:p>
        </p:txBody>
      </p:sp>
      <p:graphicFrame>
        <p:nvGraphicFramePr>
          <p:cNvPr id="12" name="グラフ 11"/>
          <p:cNvGraphicFramePr/>
          <p:nvPr>
            <p:extLst>
              <p:ext uri="{D42A27DB-BD31-4B8C-83A1-F6EECF244321}">
                <p14:modId xmlns:p14="http://schemas.microsoft.com/office/powerpoint/2010/main" val="3860753053"/>
              </p:ext>
            </p:extLst>
          </p:nvPr>
        </p:nvGraphicFramePr>
        <p:xfrm>
          <a:off x="178102" y="2996952"/>
          <a:ext cx="5472608" cy="3263766"/>
        </p:xfrm>
        <a:graphic>
          <a:graphicData uri="http://schemas.openxmlformats.org/drawingml/2006/chart">
            <c:chart xmlns:c="http://schemas.openxmlformats.org/drawingml/2006/chart" xmlns:r="http://schemas.openxmlformats.org/officeDocument/2006/relationships" r:id="rId6"/>
          </a:graphicData>
        </a:graphic>
      </p:graphicFrame>
      <p:sp>
        <p:nvSpPr>
          <p:cNvPr id="5" name="テキスト ボックス 4"/>
          <p:cNvSpPr txBox="1"/>
          <p:nvPr/>
        </p:nvSpPr>
        <p:spPr>
          <a:xfrm>
            <a:off x="5467850" y="3140968"/>
            <a:ext cx="3384376" cy="923330"/>
          </a:xfrm>
          <a:prstGeom prst="rect">
            <a:avLst/>
          </a:prstGeom>
          <a:noFill/>
        </p:spPr>
        <p:txBody>
          <a:bodyPr wrap="square" rtlCol="0">
            <a:spAutoFit/>
          </a:bodyPr>
          <a:lstStyle/>
          <a:p>
            <a:r>
              <a:rPr lang="ja-JP" altLang="en-US" sz="1800" dirty="0"/>
              <a:t>期待値</a:t>
            </a:r>
            <a:r>
              <a:rPr lang="ja-JP" altLang="en-US" sz="1800" dirty="0" smtClean="0"/>
              <a:t>が</a:t>
            </a:r>
            <a:r>
              <a:rPr lang="en-US" altLang="ja-JP" sz="1800" dirty="0" smtClean="0"/>
              <a:t>0.0</a:t>
            </a:r>
            <a:r>
              <a:rPr lang="ja-JP" altLang="en-US" sz="1800" dirty="0" smtClean="0"/>
              <a:t>と</a:t>
            </a:r>
            <a:r>
              <a:rPr lang="en-US" altLang="ja-JP" sz="1800" dirty="0" smtClean="0"/>
              <a:t>1.0</a:t>
            </a:r>
            <a:r>
              <a:rPr lang="ja-JP" altLang="en-US" sz="1800" dirty="0" smtClean="0"/>
              <a:t>の</a:t>
            </a:r>
            <a:r>
              <a:rPr lang="en-US" altLang="ja-JP" sz="1800" dirty="0" smtClean="0"/>
              <a:t>2</a:t>
            </a:r>
            <a:r>
              <a:rPr lang="ja-JP" altLang="en-US" sz="1800" dirty="0" smtClean="0"/>
              <a:t>台のマシンをプレイしたときの</a:t>
            </a:r>
            <a:r>
              <a:rPr lang="en-US" altLang="ja-JP" sz="1800" dirty="0" smtClean="0"/>
              <a:t>UCB1</a:t>
            </a:r>
            <a:r>
              <a:rPr lang="ja-JP" altLang="en-US" sz="1800" dirty="0" smtClean="0"/>
              <a:t>値の変化グラフ</a:t>
            </a:r>
            <a:endParaRPr kumimoji="1" lang="ja-JP" altLang="en-US" sz="1800" dirty="0"/>
          </a:p>
        </p:txBody>
      </p:sp>
      <p:sp>
        <p:nvSpPr>
          <p:cNvPr id="7" name="テキスト ボックス 6"/>
          <p:cNvSpPr txBox="1"/>
          <p:nvPr/>
        </p:nvSpPr>
        <p:spPr>
          <a:xfrm>
            <a:off x="5495234" y="4725144"/>
            <a:ext cx="3058074" cy="646331"/>
          </a:xfrm>
          <a:prstGeom prst="rect">
            <a:avLst/>
          </a:prstGeom>
          <a:noFill/>
        </p:spPr>
        <p:txBody>
          <a:bodyPr wrap="square" rtlCol="0">
            <a:spAutoFit/>
          </a:bodyPr>
          <a:lstStyle/>
          <a:p>
            <a:r>
              <a:rPr kumimoji="1" lang="ja-JP" altLang="en-US" sz="1800" dirty="0" smtClean="0"/>
              <a:t>期待値</a:t>
            </a:r>
            <a:r>
              <a:rPr kumimoji="1" lang="en-US" altLang="ja-JP" sz="1800" dirty="0" smtClean="0"/>
              <a:t>0</a:t>
            </a:r>
            <a:r>
              <a:rPr kumimoji="1" lang="ja-JP" altLang="en-US" sz="1800" dirty="0" smtClean="0"/>
              <a:t>のマシンも稀にプレイされる</a:t>
            </a:r>
            <a:endParaRPr kumimoji="1" lang="ja-JP" altLang="en-US" sz="1800" dirty="0"/>
          </a:p>
        </p:txBody>
      </p:sp>
    </p:spTree>
    <p:extLst>
      <p:ext uri="{BB962C8B-B14F-4D97-AF65-F5344CB8AC3E}">
        <p14:creationId xmlns:p14="http://schemas.microsoft.com/office/powerpoint/2010/main" val="2938537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p:cNvSpPr/>
          <p:nvPr/>
        </p:nvSpPr>
        <p:spPr>
          <a:xfrm>
            <a:off x="232555" y="836712"/>
            <a:ext cx="3453076" cy="137859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　プレイアウト回数</a:t>
            </a:r>
            <a:endParaRPr kumimoji="1" lang="ja-JP" altLang="en-US" dirty="0"/>
          </a:p>
        </p:txBody>
      </p:sp>
      <p:sp>
        <p:nvSpPr>
          <p:cNvPr id="4" name="日付プレースホルダー 3"/>
          <p:cNvSpPr>
            <a:spLocks noGrp="1"/>
          </p:cNvSpPr>
          <p:nvPr>
            <p:ph type="dt" sz="half" idx="10"/>
          </p:nvPr>
        </p:nvSpPr>
        <p:spPr/>
        <p:txBody>
          <a:bodyPr/>
          <a:lstStyle/>
          <a:p>
            <a:fld id="{02904C8C-E949-4A93-8541-53A2E4EEA5D3}" type="datetime1">
              <a:rPr lang="ja-JP" altLang="en-US" smtClean="0"/>
              <a:t>2013/3/4</a:t>
            </a:fld>
            <a:endParaRPr lang="en-US" altLang="ja-JP"/>
          </a:p>
        </p:txBody>
      </p:sp>
      <p:sp>
        <p:nvSpPr>
          <p:cNvPr id="6" name="スライド番号プレースホルダー 5"/>
          <p:cNvSpPr>
            <a:spLocks noGrp="1"/>
          </p:cNvSpPr>
          <p:nvPr>
            <p:ph type="sldNum" sz="quarter" idx="12"/>
          </p:nvPr>
        </p:nvSpPr>
        <p:spPr/>
        <p:txBody>
          <a:bodyPr/>
          <a:lstStyle/>
          <a:p>
            <a:fld id="{1D31B517-72AE-4FE7-A18D-06C9CB9045F5}" type="slidenum">
              <a:rPr lang="en-US" altLang="ja-JP" smtClean="0"/>
              <a:pPr/>
              <a:t>28</a:t>
            </a:fld>
            <a:endParaRPr lang="en-US" altLang="ja-JP"/>
          </a:p>
        </p:txBody>
      </p:sp>
      <p:sp>
        <p:nvSpPr>
          <p:cNvPr id="40" name="テキスト ボックス 39"/>
          <p:cNvSpPr txBox="1"/>
          <p:nvPr/>
        </p:nvSpPr>
        <p:spPr>
          <a:xfrm>
            <a:off x="977186" y="843991"/>
            <a:ext cx="2388795" cy="369332"/>
          </a:xfrm>
          <a:prstGeom prst="rect">
            <a:avLst/>
          </a:prstGeom>
          <a:noFill/>
        </p:spPr>
        <p:txBody>
          <a:bodyPr wrap="none" rtlCol="0">
            <a:spAutoFit/>
          </a:bodyPr>
          <a:lstStyle/>
          <a:p>
            <a:r>
              <a:rPr kumimoji="1" lang="ja-JP" altLang="en-US" sz="1800" dirty="0" smtClean="0"/>
              <a:t>プレイアウト回数：増加</a:t>
            </a:r>
            <a:endParaRPr kumimoji="1" lang="ja-JP" altLang="en-US" sz="1800" dirty="0"/>
          </a:p>
        </p:txBody>
      </p:sp>
      <p:sp>
        <p:nvSpPr>
          <p:cNvPr id="41" name="テキスト ボックス 40"/>
          <p:cNvSpPr txBox="1"/>
          <p:nvPr/>
        </p:nvSpPr>
        <p:spPr>
          <a:xfrm>
            <a:off x="400104" y="1474880"/>
            <a:ext cx="2965877" cy="369332"/>
          </a:xfrm>
          <a:prstGeom prst="rect">
            <a:avLst/>
          </a:prstGeom>
          <a:noFill/>
        </p:spPr>
        <p:txBody>
          <a:bodyPr wrap="none" rtlCol="0">
            <a:spAutoFit/>
          </a:bodyPr>
          <a:lstStyle/>
          <a:p>
            <a:r>
              <a:rPr kumimoji="1" lang="ja-JP" altLang="en-US" sz="1800" dirty="0" smtClean="0"/>
              <a:t>期待値の見積もり精度：向上</a:t>
            </a:r>
            <a:endParaRPr kumimoji="1" lang="ja-JP" altLang="en-US" sz="1800" dirty="0"/>
          </a:p>
        </p:txBody>
      </p:sp>
      <p:sp>
        <p:nvSpPr>
          <p:cNvPr id="42" name="テキスト ボックス 41"/>
          <p:cNvSpPr txBox="1"/>
          <p:nvPr/>
        </p:nvSpPr>
        <p:spPr>
          <a:xfrm>
            <a:off x="1680904" y="1845974"/>
            <a:ext cx="1685077" cy="369332"/>
          </a:xfrm>
          <a:prstGeom prst="rect">
            <a:avLst/>
          </a:prstGeom>
          <a:noFill/>
        </p:spPr>
        <p:txBody>
          <a:bodyPr wrap="none" rtlCol="0">
            <a:spAutoFit/>
          </a:bodyPr>
          <a:lstStyle/>
          <a:p>
            <a:r>
              <a:rPr kumimoji="1" lang="ja-JP" altLang="en-US" sz="1800" dirty="0" smtClean="0"/>
              <a:t>計算時間：増大</a:t>
            </a:r>
            <a:endParaRPr kumimoji="1" lang="ja-JP" altLang="en-US" sz="1800" dirty="0"/>
          </a:p>
        </p:txBody>
      </p:sp>
      <p:sp>
        <p:nvSpPr>
          <p:cNvPr id="43" name="下矢印 42"/>
          <p:cNvSpPr/>
          <p:nvPr/>
        </p:nvSpPr>
        <p:spPr>
          <a:xfrm>
            <a:off x="1890474" y="1213323"/>
            <a:ext cx="535017" cy="216024"/>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1800"/>
          </a:p>
        </p:txBody>
      </p:sp>
      <p:sp>
        <p:nvSpPr>
          <p:cNvPr id="21" name="右矢印 20"/>
          <p:cNvSpPr/>
          <p:nvPr/>
        </p:nvSpPr>
        <p:spPr>
          <a:xfrm>
            <a:off x="3851920" y="1184311"/>
            <a:ext cx="292665" cy="5864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25" name="テキスト ボックス 24"/>
          <p:cNvSpPr txBox="1"/>
          <p:nvPr/>
        </p:nvSpPr>
        <p:spPr>
          <a:xfrm>
            <a:off x="4336082" y="1085835"/>
            <a:ext cx="4464496" cy="830997"/>
          </a:xfrm>
          <a:prstGeom prst="rect">
            <a:avLst/>
          </a:prstGeom>
          <a:noFill/>
        </p:spPr>
        <p:txBody>
          <a:bodyPr wrap="square" rtlCol="0">
            <a:spAutoFit/>
          </a:bodyPr>
          <a:lstStyle/>
          <a:p>
            <a:r>
              <a:rPr kumimoji="1" lang="ja-JP" altLang="en-US" dirty="0" smtClean="0"/>
              <a:t>プレイアウト回数を固定した上で，なるべく良い精度を得たい．</a:t>
            </a:r>
            <a:endParaRPr kumimoji="1" lang="ja-JP" altLang="en-US" dirty="0"/>
          </a:p>
        </p:txBody>
      </p:sp>
      <p:sp>
        <p:nvSpPr>
          <p:cNvPr id="26" name="テキスト ボックス 25"/>
          <p:cNvSpPr txBox="1"/>
          <p:nvPr/>
        </p:nvSpPr>
        <p:spPr>
          <a:xfrm>
            <a:off x="186962" y="5147419"/>
            <a:ext cx="7669087" cy="461665"/>
          </a:xfrm>
          <a:prstGeom prst="rect">
            <a:avLst/>
          </a:prstGeom>
          <a:noFill/>
        </p:spPr>
        <p:txBody>
          <a:bodyPr wrap="none" rtlCol="0">
            <a:spAutoFit/>
          </a:bodyPr>
          <a:lstStyle/>
          <a:p>
            <a:r>
              <a:rPr kumimoji="1" lang="ja-JP" altLang="en-US" dirty="0" smtClean="0"/>
              <a:t>行動決定：勝ち点の期待値が最も高そうな行動が知りたい</a:t>
            </a:r>
            <a:endParaRPr kumimoji="1" lang="ja-JP" altLang="en-US" dirty="0"/>
          </a:p>
        </p:txBody>
      </p:sp>
      <p:sp>
        <p:nvSpPr>
          <p:cNvPr id="27" name="テキスト ボックス 26"/>
          <p:cNvSpPr txBox="1"/>
          <p:nvPr/>
        </p:nvSpPr>
        <p:spPr>
          <a:xfrm>
            <a:off x="1144341" y="5649514"/>
            <a:ext cx="6383479" cy="400110"/>
          </a:xfrm>
          <a:prstGeom prst="rect">
            <a:avLst/>
          </a:prstGeom>
          <a:noFill/>
        </p:spPr>
        <p:txBody>
          <a:bodyPr wrap="none" rtlCol="0">
            <a:spAutoFit/>
          </a:bodyPr>
          <a:lstStyle/>
          <a:p>
            <a:r>
              <a:rPr kumimoji="1" lang="ja-JP" altLang="en-US" sz="2000" dirty="0" smtClean="0"/>
              <a:t>期待値が高そうな行動にのみ良い精度が得られれば良い</a:t>
            </a:r>
            <a:endParaRPr kumimoji="1" lang="ja-JP" altLang="en-US" sz="2000" dirty="0"/>
          </a:p>
        </p:txBody>
      </p:sp>
      <p:sp>
        <p:nvSpPr>
          <p:cNvPr id="30" name="テキスト ボックス 29"/>
          <p:cNvSpPr txBox="1"/>
          <p:nvPr/>
        </p:nvSpPr>
        <p:spPr>
          <a:xfrm>
            <a:off x="5740393" y="2780278"/>
            <a:ext cx="3280065" cy="461665"/>
          </a:xfrm>
          <a:prstGeom prst="rect">
            <a:avLst/>
          </a:prstGeom>
          <a:noFill/>
        </p:spPr>
        <p:txBody>
          <a:bodyPr wrap="none" rtlCol="0">
            <a:spAutoFit/>
          </a:bodyPr>
          <a:lstStyle/>
          <a:p>
            <a:r>
              <a:rPr kumimoji="1" lang="ja-JP" altLang="en-US" dirty="0" smtClean="0"/>
              <a:t>プレイアウト回数の分配</a:t>
            </a:r>
            <a:endParaRPr kumimoji="1" lang="ja-JP" altLang="en-US" dirty="0"/>
          </a:p>
        </p:txBody>
      </p:sp>
      <p:sp>
        <p:nvSpPr>
          <p:cNvPr id="31" name="上矢印 30"/>
          <p:cNvSpPr/>
          <p:nvPr/>
        </p:nvSpPr>
        <p:spPr>
          <a:xfrm>
            <a:off x="6912260" y="3278890"/>
            <a:ext cx="504056" cy="3261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p:cNvSpPr txBox="1"/>
          <p:nvPr/>
        </p:nvSpPr>
        <p:spPr>
          <a:xfrm>
            <a:off x="6415256" y="3647825"/>
            <a:ext cx="1930337" cy="461665"/>
          </a:xfrm>
          <a:prstGeom prst="rect">
            <a:avLst/>
          </a:prstGeom>
          <a:noFill/>
        </p:spPr>
        <p:txBody>
          <a:bodyPr wrap="none" rtlCol="0">
            <a:spAutoFit/>
          </a:bodyPr>
          <a:lstStyle/>
          <a:p>
            <a:r>
              <a:rPr kumimoji="1" lang="en-US" altLang="ja-JP" dirty="0" smtClean="0"/>
              <a:t>UCB1</a:t>
            </a:r>
            <a:r>
              <a:rPr kumimoji="1" lang="ja-JP" altLang="en-US" dirty="0" smtClean="0"/>
              <a:t>の適用</a:t>
            </a:r>
            <a:endParaRPr kumimoji="1" lang="ja-JP" altLang="en-US" dirty="0"/>
          </a:p>
        </p:txBody>
      </p:sp>
      <p:grpSp>
        <p:nvGrpSpPr>
          <p:cNvPr id="8" name="グループ化 7"/>
          <p:cNvGrpSpPr/>
          <p:nvPr/>
        </p:nvGrpSpPr>
        <p:grpSpPr>
          <a:xfrm>
            <a:off x="112021" y="2492896"/>
            <a:ext cx="5396083" cy="2171392"/>
            <a:chOff x="112021" y="2492896"/>
            <a:chExt cx="5396083" cy="2171392"/>
          </a:xfrm>
        </p:grpSpPr>
        <p:sp>
          <p:nvSpPr>
            <p:cNvPr id="56" name="円/楕円 55"/>
            <p:cNvSpPr/>
            <p:nvPr/>
          </p:nvSpPr>
          <p:spPr>
            <a:xfrm>
              <a:off x="3296405" y="249289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円/楕円 74"/>
            <p:cNvSpPr/>
            <p:nvPr/>
          </p:nvSpPr>
          <p:spPr>
            <a:xfrm>
              <a:off x="1704249" y="3062866"/>
              <a:ext cx="216024" cy="21602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2765686" y="3062866"/>
              <a:ext cx="216024" cy="21602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3827123" y="3062866"/>
              <a:ext cx="216024" cy="21602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4888561" y="3062866"/>
              <a:ext cx="216024" cy="21602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二等辺三角形 78"/>
            <p:cNvSpPr/>
            <p:nvPr/>
          </p:nvSpPr>
          <p:spPr>
            <a:xfrm>
              <a:off x="4485042" y="3278890"/>
              <a:ext cx="1023062" cy="138539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0" name="直線コネクタ 79"/>
            <p:cNvCxnSpPr>
              <a:stCxn id="56" idx="4"/>
              <a:endCxn id="76" idx="0"/>
            </p:cNvCxnSpPr>
            <p:nvPr/>
          </p:nvCxnSpPr>
          <p:spPr>
            <a:xfrm flipH="1">
              <a:off x="2873698" y="2708920"/>
              <a:ext cx="530719" cy="353946"/>
            </a:xfrm>
            <a:prstGeom prst="line">
              <a:avLst/>
            </a:prstGeom>
          </p:spPr>
          <p:style>
            <a:lnRef idx="2">
              <a:schemeClr val="dk1"/>
            </a:lnRef>
            <a:fillRef idx="0">
              <a:schemeClr val="dk1"/>
            </a:fillRef>
            <a:effectRef idx="1">
              <a:schemeClr val="dk1"/>
            </a:effectRef>
            <a:fontRef idx="minor">
              <a:schemeClr val="tx1"/>
            </a:fontRef>
          </p:style>
        </p:cxnSp>
        <p:cxnSp>
          <p:nvCxnSpPr>
            <p:cNvPr id="81" name="直線コネクタ 80"/>
            <p:cNvCxnSpPr>
              <a:stCxn id="56" idx="3"/>
              <a:endCxn id="75" idx="7"/>
            </p:cNvCxnSpPr>
            <p:nvPr/>
          </p:nvCxnSpPr>
          <p:spPr>
            <a:xfrm flipH="1">
              <a:off x="1888637" y="2677284"/>
              <a:ext cx="1439404" cy="417218"/>
            </a:xfrm>
            <a:prstGeom prst="line">
              <a:avLst/>
            </a:prstGeom>
          </p:spPr>
          <p:style>
            <a:lnRef idx="2">
              <a:schemeClr val="dk1"/>
            </a:lnRef>
            <a:fillRef idx="0">
              <a:schemeClr val="dk1"/>
            </a:fillRef>
            <a:effectRef idx="1">
              <a:schemeClr val="dk1"/>
            </a:effectRef>
            <a:fontRef idx="minor">
              <a:schemeClr val="tx1"/>
            </a:fontRef>
          </p:style>
        </p:cxnSp>
        <p:cxnSp>
          <p:nvCxnSpPr>
            <p:cNvPr id="82" name="直線コネクタ 81"/>
            <p:cNvCxnSpPr>
              <a:stCxn id="56" idx="4"/>
              <a:endCxn id="77" idx="0"/>
            </p:cNvCxnSpPr>
            <p:nvPr/>
          </p:nvCxnSpPr>
          <p:spPr>
            <a:xfrm>
              <a:off x="3404417" y="2708920"/>
              <a:ext cx="530718" cy="353946"/>
            </a:xfrm>
            <a:prstGeom prst="line">
              <a:avLst/>
            </a:prstGeom>
          </p:spPr>
          <p:style>
            <a:lnRef idx="2">
              <a:schemeClr val="dk1"/>
            </a:lnRef>
            <a:fillRef idx="0">
              <a:schemeClr val="dk1"/>
            </a:fillRef>
            <a:effectRef idx="1">
              <a:schemeClr val="dk1"/>
            </a:effectRef>
            <a:fontRef idx="minor">
              <a:schemeClr val="tx1"/>
            </a:fontRef>
          </p:style>
        </p:cxnSp>
        <p:cxnSp>
          <p:nvCxnSpPr>
            <p:cNvPr id="83" name="直線コネクタ 82"/>
            <p:cNvCxnSpPr>
              <a:stCxn id="56" idx="5"/>
              <a:endCxn id="78" idx="1"/>
            </p:cNvCxnSpPr>
            <p:nvPr/>
          </p:nvCxnSpPr>
          <p:spPr>
            <a:xfrm>
              <a:off x="3480793" y="2677284"/>
              <a:ext cx="1439404" cy="417218"/>
            </a:xfrm>
            <a:prstGeom prst="line">
              <a:avLst/>
            </a:prstGeom>
          </p:spPr>
          <p:style>
            <a:lnRef idx="2">
              <a:schemeClr val="dk1"/>
            </a:lnRef>
            <a:fillRef idx="0">
              <a:schemeClr val="dk1"/>
            </a:fillRef>
            <a:effectRef idx="1">
              <a:schemeClr val="dk1"/>
            </a:effectRef>
            <a:fontRef idx="minor">
              <a:schemeClr val="tx1"/>
            </a:fontRef>
          </p:style>
        </p:cxnSp>
        <p:sp>
          <p:nvSpPr>
            <p:cNvPr id="84" name="テキスト ボックス 83"/>
            <p:cNvSpPr txBox="1"/>
            <p:nvPr/>
          </p:nvSpPr>
          <p:spPr>
            <a:xfrm>
              <a:off x="112021" y="3016989"/>
              <a:ext cx="1540806" cy="307777"/>
            </a:xfrm>
            <a:prstGeom prst="rect">
              <a:avLst/>
            </a:prstGeom>
            <a:noFill/>
          </p:spPr>
          <p:txBody>
            <a:bodyPr wrap="none" rtlCol="0">
              <a:spAutoFit/>
            </a:bodyPr>
            <a:lstStyle/>
            <a:p>
              <a:r>
                <a:rPr kumimoji="1" lang="ja-JP" altLang="en-US" sz="1400" dirty="0" smtClean="0"/>
                <a:t>次に取り得る行動</a:t>
              </a:r>
              <a:endParaRPr kumimoji="1" lang="ja-JP" altLang="en-US" sz="1400" dirty="0"/>
            </a:p>
          </p:txBody>
        </p:sp>
        <p:sp>
          <p:nvSpPr>
            <p:cNvPr id="85" name="二等辺三角形 84"/>
            <p:cNvSpPr/>
            <p:nvPr/>
          </p:nvSpPr>
          <p:spPr>
            <a:xfrm>
              <a:off x="3423604" y="3278890"/>
              <a:ext cx="1023062" cy="138539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二等辺三角形 85"/>
            <p:cNvSpPr/>
            <p:nvPr/>
          </p:nvSpPr>
          <p:spPr>
            <a:xfrm>
              <a:off x="2362167" y="3278890"/>
              <a:ext cx="1023062" cy="138361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二等辺三角形 86"/>
            <p:cNvSpPr/>
            <p:nvPr/>
          </p:nvSpPr>
          <p:spPr>
            <a:xfrm>
              <a:off x="1300730" y="3278890"/>
              <a:ext cx="1023062" cy="138361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0" name="乗算記号 89"/>
          <p:cNvSpPr/>
          <p:nvPr/>
        </p:nvSpPr>
        <p:spPr>
          <a:xfrm>
            <a:off x="2632821" y="4531423"/>
            <a:ext cx="265729" cy="265729"/>
          </a:xfrm>
          <a:prstGeom prst="mathMultiply">
            <a:avLst>
              <a:gd name="adj1" fmla="val 13973"/>
            </a:avLst>
          </a:prstGeom>
          <a:solidFill>
            <a:srgbClr val="7030A0"/>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p:cNvSpPr/>
          <p:nvPr/>
        </p:nvSpPr>
        <p:spPr>
          <a:xfrm>
            <a:off x="3886687" y="4586058"/>
            <a:ext cx="156460" cy="156460"/>
          </a:xfrm>
          <a:prstGeom prst="ellipse">
            <a:avLst/>
          </a:prstGeom>
          <a:solidFill>
            <a:schemeClr val="bg1"/>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p:cNvSpPr/>
          <p:nvPr/>
        </p:nvSpPr>
        <p:spPr>
          <a:xfrm>
            <a:off x="4865554" y="4586058"/>
            <a:ext cx="156460" cy="156460"/>
          </a:xfrm>
          <a:prstGeom prst="ellipse">
            <a:avLst/>
          </a:prstGeom>
          <a:solidFill>
            <a:schemeClr val="bg1"/>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乗算記号 92"/>
          <p:cNvSpPr/>
          <p:nvPr/>
        </p:nvSpPr>
        <p:spPr>
          <a:xfrm>
            <a:off x="1571384" y="4531423"/>
            <a:ext cx="265729" cy="265729"/>
          </a:xfrm>
          <a:prstGeom prst="mathMultiply">
            <a:avLst>
              <a:gd name="adj1" fmla="val 13973"/>
            </a:avLst>
          </a:prstGeom>
          <a:solidFill>
            <a:srgbClr val="7030A0"/>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p:cNvSpPr/>
          <p:nvPr/>
        </p:nvSpPr>
        <p:spPr>
          <a:xfrm>
            <a:off x="3648930" y="4586058"/>
            <a:ext cx="156460" cy="156460"/>
          </a:xfrm>
          <a:prstGeom prst="ellipse">
            <a:avLst/>
          </a:prstGeom>
          <a:solidFill>
            <a:schemeClr val="bg1"/>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乗算記号 94"/>
          <p:cNvSpPr/>
          <p:nvPr/>
        </p:nvSpPr>
        <p:spPr>
          <a:xfrm>
            <a:off x="1237329" y="4529402"/>
            <a:ext cx="265729" cy="265729"/>
          </a:xfrm>
          <a:prstGeom prst="mathMultiply">
            <a:avLst>
              <a:gd name="adj1" fmla="val 13973"/>
            </a:avLst>
          </a:prstGeom>
          <a:solidFill>
            <a:srgbClr val="7030A0"/>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2352395" y="4529637"/>
            <a:ext cx="265729" cy="265729"/>
          </a:xfrm>
          <a:prstGeom prst="mathMultiply">
            <a:avLst>
              <a:gd name="adj1" fmla="val 13973"/>
            </a:avLst>
          </a:prstGeom>
          <a:solidFill>
            <a:srgbClr val="7030A0"/>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円/楕円 99"/>
          <p:cNvSpPr/>
          <p:nvPr/>
        </p:nvSpPr>
        <p:spPr>
          <a:xfrm>
            <a:off x="4127845" y="4584038"/>
            <a:ext cx="156460" cy="156460"/>
          </a:xfrm>
          <a:prstGeom prst="ellipse">
            <a:avLst/>
          </a:prstGeom>
          <a:solidFill>
            <a:schemeClr val="bg1"/>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乗算記号 100"/>
          <p:cNvSpPr/>
          <p:nvPr/>
        </p:nvSpPr>
        <p:spPr>
          <a:xfrm>
            <a:off x="3396425" y="4529403"/>
            <a:ext cx="265729" cy="265729"/>
          </a:xfrm>
          <a:prstGeom prst="mathMultiply">
            <a:avLst>
              <a:gd name="adj1" fmla="val 13973"/>
            </a:avLst>
          </a:prstGeom>
          <a:solidFill>
            <a:srgbClr val="7030A0"/>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p:cNvSpPr/>
          <p:nvPr/>
        </p:nvSpPr>
        <p:spPr>
          <a:xfrm>
            <a:off x="4572000" y="4586058"/>
            <a:ext cx="156460" cy="156460"/>
          </a:xfrm>
          <a:prstGeom prst="ellipse">
            <a:avLst/>
          </a:prstGeom>
          <a:solidFill>
            <a:schemeClr val="bg1"/>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円/楕円 102"/>
          <p:cNvSpPr/>
          <p:nvPr/>
        </p:nvSpPr>
        <p:spPr>
          <a:xfrm>
            <a:off x="5100265" y="4586058"/>
            <a:ext cx="156460" cy="156460"/>
          </a:xfrm>
          <a:prstGeom prst="ellipse">
            <a:avLst/>
          </a:prstGeom>
          <a:solidFill>
            <a:schemeClr val="bg1"/>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103"/>
          <p:cNvSpPr/>
          <p:nvPr/>
        </p:nvSpPr>
        <p:spPr>
          <a:xfrm>
            <a:off x="5351644" y="4586058"/>
            <a:ext cx="156460" cy="156460"/>
          </a:xfrm>
          <a:prstGeom prst="ellipse">
            <a:avLst/>
          </a:prstGeom>
          <a:solidFill>
            <a:schemeClr val="bg1"/>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角丸四角形 104"/>
          <p:cNvSpPr/>
          <p:nvPr/>
        </p:nvSpPr>
        <p:spPr>
          <a:xfrm>
            <a:off x="1593149" y="2954854"/>
            <a:ext cx="1545908" cy="432048"/>
          </a:xfrm>
          <a:prstGeom prst="roundRect">
            <a:avLst/>
          </a:prstGeom>
          <a:noFill/>
          <a:ln w="41275">
            <a:solidFill>
              <a:schemeClr val="accent5">
                <a:lumMod val="50000"/>
              </a:schemeClr>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6" name="角丸四角形 105"/>
          <p:cNvSpPr/>
          <p:nvPr/>
        </p:nvSpPr>
        <p:spPr>
          <a:xfrm>
            <a:off x="3685631" y="2954853"/>
            <a:ext cx="1541908" cy="429975"/>
          </a:xfrm>
          <a:prstGeom prst="roundRect">
            <a:avLst/>
          </a:prstGeom>
          <a:noFill/>
          <a:ln w="41275">
            <a:solidFill>
              <a:schemeClr val="accent2">
                <a:lumMod val="75000"/>
              </a:schemeClr>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7" name="四角形吹き出し 106"/>
          <p:cNvSpPr/>
          <p:nvPr/>
        </p:nvSpPr>
        <p:spPr>
          <a:xfrm>
            <a:off x="1674281" y="2442969"/>
            <a:ext cx="1080120" cy="315877"/>
          </a:xfrm>
          <a:prstGeom prst="wedgeRectCallout">
            <a:avLst>
              <a:gd name="adj1" fmla="val -6930"/>
              <a:gd name="adj2" fmla="val 10610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solidFill>
                  <a:schemeClr val="tx1"/>
                </a:solidFill>
              </a:rPr>
              <a:t>期待値：</a:t>
            </a:r>
            <a:r>
              <a:rPr kumimoji="1" lang="ja-JP" altLang="en-US" sz="1400" b="1" dirty="0" smtClean="0">
                <a:solidFill>
                  <a:schemeClr val="tx1"/>
                </a:solidFill>
              </a:rPr>
              <a:t>低</a:t>
            </a:r>
            <a:endParaRPr kumimoji="1" lang="ja-JP" altLang="en-US" sz="1400" b="1" dirty="0">
              <a:solidFill>
                <a:schemeClr val="tx1"/>
              </a:solidFill>
            </a:endParaRPr>
          </a:p>
        </p:txBody>
      </p:sp>
      <p:sp>
        <p:nvSpPr>
          <p:cNvPr id="108" name="四角形吹き出し 107"/>
          <p:cNvSpPr/>
          <p:nvPr/>
        </p:nvSpPr>
        <p:spPr>
          <a:xfrm>
            <a:off x="4162840" y="2388077"/>
            <a:ext cx="1080120" cy="315877"/>
          </a:xfrm>
          <a:prstGeom prst="wedgeRectCallout">
            <a:avLst>
              <a:gd name="adj1" fmla="val 744"/>
              <a:gd name="adj2" fmla="val 12629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solidFill>
                  <a:schemeClr val="tx1"/>
                </a:solidFill>
              </a:rPr>
              <a:t>期待値：</a:t>
            </a:r>
            <a:r>
              <a:rPr kumimoji="1" lang="ja-JP" altLang="en-US" sz="1400" b="1" dirty="0" smtClean="0">
                <a:solidFill>
                  <a:schemeClr val="tx1"/>
                </a:solidFill>
              </a:rPr>
              <a:t>高</a:t>
            </a:r>
            <a:endParaRPr kumimoji="1" lang="ja-JP" altLang="en-US" sz="1400" b="1" dirty="0">
              <a:solidFill>
                <a:schemeClr val="tx1"/>
              </a:solidFill>
            </a:endParaRPr>
          </a:p>
        </p:txBody>
      </p:sp>
      <p:sp>
        <p:nvSpPr>
          <p:cNvPr id="110" name="円/楕円 109"/>
          <p:cNvSpPr/>
          <p:nvPr/>
        </p:nvSpPr>
        <p:spPr>
          <a:xfrm>
            <a:off x="4993674" y="4429598"/>
            <a:ext cx="156460" cy="156460"/>
          </a:xfrm>
          <a:prstGeom prst="ellipse">
            <a:avLst/>
          </a:prstGeom>
          <a:solidFill>
            <a:schemeClr val="bg1"/>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乗算記号 110"/>
          <p:cNvSpPr/>
          <p:nvPr/>
        </p:nvSpPr>
        <p:spPr>
          <a:xfrm>
            <a:off x="3727160" y="4394710"/>
            <a:ext cx="265729" cy="265729"/>
          </a:xfrm>
          <a:prstGeom prst="mathMultiply">
            <a:avLst>
              <a:gd name="adj1" fmla="val 13973"/>
            </a:avLst>
          </a:prstGeom>
          <a:solidFill>
            <a:srgbClr val="7030A0"/>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p:nvSpPr>
        <p:spPr>
          <a:xfrm>
            <a:off x="4207215" y="4427577"/>
            <a:ext cx="156460" cy="156460"/>
          </a:xfrm>
          <a:prstGeom prst="ellipse">
            <a:avLst/>
          </a:prstGeom>
          <a:solidFill>
            <a:schemeClr val="bg1"/>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p:nvSpPr>
        <p:spPr>
          <a:xfrm>
            <a:off x="5241454" y="4427577"/>
            <a:ext cx="156460" cy="156460"/>
          </a:xfrm>
          <a:prstGeom prst="ellipse">
            <a:avLst/>
          </a:prstGeom>
          <a:solidFill>
            <a:schemeClr val="bg1"/>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下矢印 8"/>
          <p:cNvSpPr/>
          <p:nvPr/>
        </p:nvSpPr>
        <p:spPr>
          <a:xfrm>
            <a:off x="6994215" y="1956354"/>
            <a:ext cx="340146" cy="863446"/>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0" name="屈折矢印 9"/>
          <p:cNvSpPr/>
          <p:nvPr/>
        </p:nvSpPr>
        <p:spPr>
          <a:xfrm rot="5400000">
            <a:off x="712326" y="5579127"/>
            <a:ext cx="340196" cy="40011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251526" y="4092876"/>
            <a:ext cx="156460" cy="156460"/>
          </a:xfrm>
          <a:prstGeom prst="ellipse">
            <a:avLst/>
          </a:prstGeom>
          <a:solidFill>
            <a:schemeClr val="bg1"/>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乗算記号 54"/>
          <p:cNvSpPr/>
          <p:nvPr/>
        </p:nvSpPr>
        <p:spPr>
          <a:xfrm>
            <a:off x="196891" y="4319593"/>
            <a:ext cx="265729" cy="265729"/>
          </a:xfrm>
          <a:prstGeom prst="mathMultiply">
            <a:avLst>
              <a:gd name="adj1" fmla="val 13973"/>
            </a:avLst>
          </a:prstGeom>
          <a:solidFill>
            <a:srgbClr val="7030A0"/>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p:cNvSpPr txBox="1"/>
          <p:nvPr/>
        </p:nvSpPr>
        <p:spPr>
          <a:xfrm>
            <a:off x="462620" y="4005064"/>
            <a:ext cx="633507" cy="646331"/>
          </a:xfrm>
          <a:prstGeom prst="rect">
            <a:avLst/>
          </a:prstGeom>
          <a:noFill/>
        </p:spPr>
        <p:txBody>
          <a:bodyPr wrap="none" rtlCol="0">
            <a:spAutoFit/>
          </a:bodyPr>
          <a:lstStyle/>
          <a:p>
            <a:r>
              <a:rPr kumimoji="1" lang="ja-JP" altLang="en-US" sz="1800" dirty="0" smtClean="0"/>
              <a:t>勝ち</a:t>
            </a:r>
            <a:endParaRPr kumimoji="1" lang="en-US" altLang="ja-JP" sz="1800" dirty="0" smtClean="0"/>
          </a:p>
          <a:p>
            <a:r>
              <a:rPr lang="ja-JP" altLang="en-US" sz="1800" dirty="0"/>
              <a:t>負け</a:t>
            </a:r>
            <a:endParaRPr kumimoji="1" lang="ja-JP" altLang="en-US" sz="1800" dirty="0"/>
          </a:p>
        </p:txBody>
      </p:sp>
    </p:spTree>
    <p:extLst>
      <p:ext uri="{BB962C8B-B14F-4D97-AF65-F5344CB8AC3E}">
        <p14:creationId xmlns:p14="http://schemas.microsoft.com/office/powerpoint/2010/main" val="377801946"/>
      </p:ext>
    </p:extLst>
  </p:cSld>
  <p:clrMapOvr>
    <a:masterClrMapping/>
  </p:clrMapOvr>
  <p:transition spd="slow">
    <p:push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　ゲームに対する有用性</a:t>
            </a:r>
            <a:endParaRPr kumimoji="1" lang="ja-JP" altLang="en-US" dirty="0"/>
          </a:p>
        </p:txBody>
      </p:sp>
      <p:sp>
        <p:nvSpPr>
          <p:cNvPr id="3" name="コンテンツ プレースホルダー 2"/>
          <p:cNvSpPr>
            <a:spLocks noGrp="1"/>
          </p:cNvSpPr>
          <p:nvPr>
            <p:ph idx="1"/>
          </p:nvPr>
        </p:nvSpPr>
        <p:spPr>
          <a:xfrm>
            <a:off x="539552" y="1278632"/>
            <a:ext cx="2687216" cy="998240"/>
          </a:xfrm>
        </p:spPr>
        <p:style>
          <a:lnRef idx="1">
            <a:schemeClr val="accent1"/>
          </a:lnRef>
          <a:fillRef idx="2">
            <a:schemeClr val="accent1"/>
          </a:fillRef>
          <a:effectRef idx="1">
            <a:schemeClr val="accent1"/>
          </a:effectRef>
          <a:fontRef idx="minor">
            <a:schemeClr val="dk1"/>
          </a:fontRef>
        </p:style>
        <p:txBody>
          <a:bodyPr/>
          <a:lstStyle/>
          <a:p>
            <a:pPr marL="0" indent="0" algn="ctr">
              <a:buNone/>
            </a:pPr>
            <a:r>
              <a:rPr kumimoji="1" lang="en-US" altLang="ja-JP" dirty="0" smtClean="0"/>
              <a:t>UCB1</a:t>
            </a:r>
            <a:endParaRPr lang="en-US" altLang="ja-JP" dirty="0"/>
          </a:p>
          <a:p>
            <a:pPr marL="0" indent="0" algn="ctr">
              <a:buNone/>
            </a:pPr>
            <a:r>
              <a:rPr kumimoji="1" lang="ja-JP" altLang="en-US" dirty="0" smtClean="0"/>
              <a:t>モンテカルロ法</a:t>
            </a:r>
            <a:endParaRPr lang="en-US" altLang="ja-JP" dirty="0"/>
          </a:p>
        </p:txBody>
      </p:sp>
      <p:sp>
        <p:nvSpPr>
          <p:cNvPr id="4" name="日付プレースホルダー 3"/>
          <p:cNvSpPr>
            <a:spLocks noGrp="1"/>
          </p:cNvSpPr>
          <p:nvPr>
            <p:ph type="dt" sz="half" idx="10"/>
          </p:nvPr>
        </p:nvSpPr>
        <p:spPr/>
        <p:txBody>
          <a:bodyPr/>
          <a:lstStyle/>
          <a:p>
            <a:fld id="{0ABE981B-AB89-4896-A38B-ED01FFF72003}" type="datetime1">
              <a:rPr lang="ja-JP" altLang="en-US" smtClean="0"/>
              <a:t>2013/3/4</a:t>
            </a:fld>
            <a:endParaRPr lang="en-US" altLang="ja-JP"/>
          </a:p>
        </p:txBody>
      </p:sp>
      <p:sp>
        <p:nvSpPr>
          <p:cNvPr id="6" name="スライド番号プレースホルダー 5"/>
          <p:cNvSpPr>
            <a:spLocks noGrp="1"/>
          </p:cNvSpPr>
          <p:nvPr>
            <p:ph type="sldNum" sz="quarter" idx="12"/>
          </p:nvPr>
        </p:nvSpPr>
        <p:spPr/>
        <p:txBody>
          <a:bodyPr/>
          <a:lstStyle/>
          <a:p>
            <a:fld id="{1D31B517-72AE-4FE7-A18D-06C9CB9045F5}" type="slidenum">
              <a:rPr lang="en-US" altLang="ja-JP" smtClean="0"/>
              <a:pPr/>
              <a:t>29</a:t>
            </a:fld>
            <a:endParaRPr lang="en-US" altLang="ja-JP"/>
          </a:p>
        </p:txBody>
      </p:sp>
      <p:sp>
        <p:nvSpPr>
          <p:cNvPr id="8" name="右矢印 7"/>
          <p:cNvSpPr/>
          <p:nvPr/>
        </p:nvSpPr>
        <p:spPr>
          <a:xfrm>
            <a:off x="3491880" y="1544766"/>
            <a:ext cx="1368152" cy="57606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適用</a:t>
            </a:r>
            <a:endParaRPr kumimoji="1" lang="ja-JP" altLang="en-US" dirty="0"/>
          </a:p>
        </p:txBody>
      </p:sp>
      <p:sp>
        <p:nvSpPr>
          <p:cNvPr id="9" name="テキスト ボックス 8"/>
          <p:cNvSpPr txBox="1"/>
          <p:nvPr/>
        </p:nvSpPr>
        <p:spPr>
          <a:xfrm>
            <a:off x="5148064" y="1422648"/>
            <a:ext cx="3995936" cy="830997"/>
          </a:xfrm>
          <a:prstGeom prst="rect">
            <a:avLst/>
          </a:prstGeom>
          <a:noFill/>
        </p:spPr>
        <p:txBody>
          <a:bodyPr wrap="square" rtlCol="0">
            <a:spAutoFit/>
          </a:bodyPr>
          <a:lstStyle/>
          <a:p>
            <a:r>
              <a:rPr kumimoji="1" lang="ja-JP" altLang="en-US" dirty="0" smtClean="0"/>
              <a:t>カードゲーム（大貧民）で</a:t>
            </a:r>
            <a:endParaRPr kumimoji="1" lang="en-US" altLang="ja-JP" dirty="0" smtClean="0"/>
          </a:p>
          <a:p>
            <a:r>
              <a:rPr kumimoji="1" lang="ja-JP" altLang="en-US" dirty="0" smtClean="0"/>
              <a:t>大きな効果が得られる</a:t>
            </a:r>
            <a:r>
              <a:rPr kumimoji="1" lang="en-US" altLang="ja-JP" dirty="0" smtClean="0"/>
              <a:t>[SS09]</a:t>
            </a:r>
            <a:endParaRPr kumimoji="1" lang="ja-JP" altLang="en-US" dirty="0"/>
          </a:p>
        </p:txBody>
      </p:sp>
      <p:sp>
        <p:nvSpPr>
          <p:cNvPr id="10" name="下矢印 9"/>
          <p:cNvSpPr/>
          <p:nvPr/>
        </p:nvSpPr>
        <p:spPr>
          <a:xfrm>
            <a:off x="2699792" y="2420888"/>
            <a:ext cx="2808312"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156683" y="3212976"/>
            <a:ext cx="8932253" cy="461665"/>
          </a:xfrm>
          <a:prstGeom prst="rect">
            <a:avLst/>
          </a:prstGeom>
          <a:noFill/>
        </p:spPr>
        <p:txBody>
          <a:bodyPr wrap="none" rtlCol="0">
            <a:spAutoFit/>
          </a:bodyPr>
          <a:lstStyle/>
          <a:p>
            <a:r>
              <a:rPr kumimoji="1" lang="en-US" altLang="ja-JP" dirty="0" err="1" smtClean="0"/>
              <a:t>mattix</a:t>
            </a:r>
            <a:r>
              <a:rPr kumimoji="1" lang="ja-JP" altLang="en-US" dirty="0" smtClean="0"/>
              <a:t>にアルゴリズムを応用して強い</a:t>
            </a:r>
            <a:r>
              <a:rPr kumimoji="1" lang="en-US" altLang="ja-JP" dirty="0" smtClean="0"/>
              <a:t>AI</a:t>
            </a:r>
            <a:r>
              <a:rPr kumimoji="1" lang="ja-JP" altLang="en-US" dirty="0" smtClean="0"/>
              <a:t>を作成できないだろうか！？</a:t>
            </a:r>
            <a:endParaRPr kumimoji="1" lang="ja-JP" altLang="en-US" dirty="0"/>
          </a:p>
        </p:txBody>
      </p:sp>
      <p:sp>
        <p:nvSpPr>
          <p:cNvPr id="12" name="テキスト ボックス 11"/>
          <p:cNvSpPr txBox="1"/>
          <p:nvPr/>
        </p:nvSpPr>
        <p:spPr>
          <a:xfrm>
            <a:off x="156683" y="4625841"/>
            <a:ext cx="8519773" cy="1323439"/>
          </a:xfrm>
          <a:prstGeom prst="rect">
            <a:avLst/>
          </a:prstGeom>
          <a:noFill/>
        </p:spPr>
        <p:txBody>
          <a:bodyPr wrap="square" rtlCol="0">
            <a:spAutoFit/>
          </a:bodyPr>
          <a:lstStyle/>
          <a:p>
            <a:pPr marL="342900" indent="-342900">
              <a:buFont typeface="Arial" pitchFamily="34" charset="0"/>
              <a:buChar char="•"/>
            </a:pPr>
            <a:r>
              <a:rPr kumimoji="1" lang="en-US" altLang="ja-JP" sz="2000" dirty="0" smtClean="0"/>
              <a:t>UCB1</a:t>
            </a:r>
            <a:r>
              <a:rPr kumimoji="1" lang="ja-JP" altLang="en-US" sz="2000" dirty="0" smtClean="0"/>
              <a:t>およびモンテカルロ法を応用して</a:t>
            </a:r>
            <a:r>
              <a:rPr kumimoji="1" lang="en-US" altLang="ja-JP" sz="2000" dirty="0" err="1" smtClean="0"/>
              <a:t>mattix</a:t>
            </a:r>
            <a:r>
              <a:rPr lang="ja-JP" altLang="en-US" sz="2000" dirty="0"/>
              <a:t>の</a:t>
            </a:r>
            <a:r>
              <a:rPr kumimoji="1" lang="en-US" altLang="ja-JP" sz="2000" dirty="0" smtClean="0"/>
              <a:t>AI</a:t>
            </a:r>
            <a:r>
              <a:rPr kumimoji="1" lang="ja-JP" altLang="en-US" sz="2000" dirty="0" smtClean="0"/>
              <a:t>設計を行う．</a:t>
            </a:r>
            <a:endParaRPr kumimoji="1" lang="en-US" altLang="ja-JP" sz="2000" dirty="0" smtClean="0"/>
          </a:p>
          <a:p>
            <a:pPr marL="342900" indent="-342900">
              <a:buFont typeface="Arial" pitchFamily="34" charset="0"/>
              <a:buChar char="•"/>
            </a:pPr>
            <a:r>
              <a:rPr lang="ja-JP" altLang="en-US" sz="2000" dirty="0" smtClean="0"/>
              <a:t>さらに，</a:t>
            </a:r>
            <a:r>
              <a:rPr lang="ja-JP" altLang="en-US" sz="2000" dirty="0"/>
              <a:t>プログラムを実装し</a:t>
            </a:r>
            <a:r>
              <a:rPr lang="ja-JP" altLang="en-US" sz="2000" dirty="0" smtClean="0"/>
              <a:t>，勝率</a:t>
            </a:r>
            <a:r>
              <a:rPr lang="ja-JP" altLang="en-US" sz="2000" dirty="0"/>
              <a:t>の向上を目指す</a:t>
            </a:r>
            <a:r>
              <a:rPr lang="ja-JP" altLang="en-US" sz="2000" dirty="0" smtClean="0"/>
              <a:t>．</a:t>
            </a:r>
            <a:endParaRPr lang="en-US" altLang="ja-JP" sz="2000" dirty="0" smtClean="0"/>
          </a:p>
          <a:p>
            <a:pPr marL="342900" indent="-342900">
              <a:buFont typeface="Arial" pitchFamily="34" charset="0"/>
              <a:buChar char="•"/>
            </a:pPr>
            <a:r>
              <a:rPr lang="ja-JP" altLang="en-US" sz="2000" dirty="0" smtClean="0"/>
              <a:t>また，</a:t>
            </a:r>
            <a:r>
              <a:rPr lang="en-US" altLang="ja-JP" sz="2000" dirty="0" smtClean="0"/>
              <a:t>UCB1</a:t>
            </a:r>
            <a:r>
              <a:rPr lang="ja-JP" altLang="en-US" sz="2000" dirty="0" smtClean="0"/>
              <a:t>なし</a:t>
            </a:r>
            <a:r>
              <a:rPr lang="en-US" altLang="ja-JP" sz="2000" dirty="0" smtClean="0"/>
              <a:t>ver. VS UCB1</a:t>
            </a:r>
            <a:r>
              <a:rPr lang="ja-JP" altLang="en-US" sz="2000" dirty="0" smtClean="0"/>
              <a:t>あり</a:t>
            </a:r>
            <a:r>
              <a:rPr lang="en-US" altLang="ja-JP" sz="2000" dirty="0" smtClean="0"/>
              <a:t>ver. </a:t>
            </a:r>
            <a:r>
              <a:rPr lang="ja-JP" altLang="en-US" sz="2000" dirty="0" smtClean="0"/>
              <a:t>を行い，それぞれの効果を検証する．</a:t>
            </a:r>
            <a:endParaRPr lang="ja-JP" altLang="en-US" sz="2000" dirty="0"/>
          </a:p>
        </p:txBody>
      </p:sp>
      <p:sp>
        <p:nvSpPr>
          <p:cNvPr id="13" name="テキスト ボックス 12"/>
          <p:cNvSpPr txBox="1"/>
          <p:nvPr/>
        </p:nvSpPr>
        <p:spPr>
          <a:xfrm>
            <a:off x="251520" y="4047455"/>
            <a:ext cx="1415772"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kumimoji="1" lang="ja-JP" altLang="en-US" dirty="0" smtClean="0"/>
              <a:t>研究目標</a:t>
            </a:r>
            <a:endParaRPr kumimoji="1" lang="ja-JP" altLang="en-US" dirty="0"/>
          </a:p>
        </p:txBody>
      </p:sp>
      <p:sp>
        <p:nvSpPr>
          <p:cNvPr id="7" name="テキスト ボックス 6"/>
          <p:cNvSpPr txBox="1"/>
          <p:nvPr/>
        </p:nvSpPr>
        <p:spPr>
          <a:xfrm>
            <a:off x="668467" y="764704"/>
            <a:ext cx="2031325" cy="461665"/>
          </a:xfrm>
          <a:prstGeom prst="rect">
            <a:avLst/>
          </a:prstGeom>
          <a:noFill/>
        </p:spPr>
        <p:txBody>
          <a:bodyPr wrap="none" rtlCol="0">
            <a:spAutoFit/>
          </a:bodyPr>
          <a:lstStyle/>
          <a:p>
            <a:r>
              <a:rPr lang="ja-JP" altLang="en-US" dirty="0"/>
              <a:t>（既知の結果）</a:t>
            </a:r>
            <a:endParaRPr kumimoji="1" lang="ja-JP" altLang="en-US" dirty="0"/>
          </a:p>
        </p:txBody>
      </p:sp>
    </p:spTree>
    <p:extLst>
      <p:ext uri="{BB962C8B-B14F-4D97-AF65-F5344CB8AC3E}">
        <p14:creationId xmlns:p14="http://schemas.microsoft.com/office/powerpoint/2010/main" val="150167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up)">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p:bldP spid="12" grpId="0"/>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CDB2904E-DAA8-4A77-B5C2-8398EE365F39}" type="datetime1">
              <a:rPr lang="ja-JP" altLang="en-US" smtClean="0"/>
              <a:t>2013/3/4</a:t>
            </a:fld>
            <a:endParaRPr lang="en-US" altLang="ja-JP"/>
          </a:p>
        </p:txBody>
      </p:sp>
      <p:sp>
        <p:nvSpPr>
          <p:cNvPr id="6" name="スライド番号プレースホルダー 5"/>
          <p:cNvSpPr>
            <a:spLocks noGrp="1"/>
          </p:cNvSpPr>
          <p:nvPr>
            <p:ph type="sldNum" sz="quarter" idx="12"/>
          </p:nvPr>
        </p:nvSpPr>
        <p:spPr/>
        <p:txBody>
          <a:bodyPr/>
          <a:lstStyle/>
          <a:p>
            <a:fld id="{1F9BED0D-5DB0-4522-A2D4-39F72C33AA9F}" type="slidenum">
              <a:rPr lang="en-US" altLang="ja-JP"/>
              <a:pPr/>
              <a:t>3</a:t>
            </a:fld>
            <a:endParaRPr lang="en-US" altLang="ja-JP"/>
          </a:p>
        </p:txBody>
      </p:sp>
      <p:sp>
        <p:nvSpPr>
          <p:cNvPr id="6146" name="Rectangle 2"/>
          <p:cNvSpPr>
            <a:spLocks noGrp="1" noChangeArrowheads="1"/>
          </p:cNvSpPr>
          <p:nvPr>
            <p:ph type="title"/>
          </p:nvPr>
        </p:nvSpPr>
        <p:spPr/>
        <p:txBody>
          <a:bodyPr/>
          <a:lstStyle/>
          <a:p>
            <a:r>
              <a:rPr lang="ja-JP" altLang="en-US" dirty="0" smtClean="0"/>
              <a:t>　</a:t>
            </a:r>
            <a:r>
              <a:rPr lang="en-US" altLang="ja-JP" dirty="0" err="1" smtClean="0"/>
              <a:t>mattix</a:t>
            </a:r>
            <a:r>
              <a:rPr lang="ja-JP" altLang="en-US" dirty="0" smtClean="0"/>
              <a:t>とは</a:t>
            </a:r>
            <a:endParaRPr lang="ja-JP" altLang="ja-JP" dirty="0"/>
          </a:p>
        </p:txBody>
      </p:sp>
      <p:sp>
        <p:nvSpPr>
          <p:cNvPr id="6147" name="Rectangle 3"/>
          <p:cNvSpPr>
            <a:spLocks noGrp="1" noChangeArrowheads="1"/>
          </p:cNvSpPr>
          <p:nvPr>
            <p:ph type="body" idx="1"/>
          </p:nvPr>
        </p:nvSpPr>
        <p:spPr>
          <a:xfrm>
            <a:off x="228600" y="1965033"/>
            <a:ext cx="8686800" cy="4435767"/>
          </a:xfrm>
        </p:spPr>
        <p:txBody>
          <a:bodyPr/>
          <a:lstStyle/>
          <a:p>
            <a:pPr marL="0" indent="0">
              <a:buNone/>
            </a:pPr>
            <a:r>
              <a:rPr lang="en-US" altLang="ja-JP" b="1" dirty="0" err="1" smtClean="0"/>
              <a:t>mattix</a:t>
            </a:r>
            <a:r>
              <a:rPr lang="en-US" altLang="ja-JP" b="1" dirty="0" smtClean="0"/>
              <a:t> (</a:t>
            </a:r>
            <a:r>
              <a:rPr lang="ja-JP" altLang="en-US" b="1" dirty="0" smtClean="0"/>
              <a:t>まってぃっくす</a:t>
            </a:r>
            <a:r>
              <a:rPr lang="en-US" altLang="ja-JP" b="1" dirty="0" smtClean="0"/>
              <a:t>)</a:t>
            </a:r>
            <a:r>
              <a:rPr lang="ja-JP" altLang="en-US" dirty="0" smtClean="0"/>
              <a:t>：</a:t>
            </a:r>
            <a:endParaRPr lang="en-US" altLang="ja-JP" dirty="0" smtClean="0"/>
          </a:p>
          <a:p>
            <a:r>
              <a:rPr lang="en-US" altLang="ja-JP" dirty="0" smtClean="0"/>
              <a:t>1970</a:t>
            </a:r>
            <a:r>
              <a:rPr lang="ja-JP" altLang="en-US" dirty="0" smtClean="0"/>
              <a:t>年代にイスラエルで考案されたゲーム．</a:t>
            </a:r>
            <a:endParaRPr lang="en-US" altLang="ja-JP" dirty="0" smtClean="0"/>
          </a:p>
          <a:p>
            <a:r>
              <a:rPr lang="en-US" altLang="ja-JP" dirty="0" smtClean="0"/>
              <a:t>2</a:t>
            </a:r>
            <a:r>
              <a:rPr lang="ja-JP" altLang="en-US" dirty="0" smtClean="0"/>
              <a:t>人用．</a:t>
            </a:r>
            <a:endParaRPr lang="en-US" altLang="ja-JP" dirty="0" smtClean="0"/>
          </a:p>
          <a:p>
            <a:r>
              <a:rPr lang="ja-JP" altLang="en-US" dirty="0" smtClean="0"/>
              <a:t>世界中でヒットし，ミリオンセラーとなる</a:t>
            </a:r>
            <a:endParaRPr lang="en-US" altLang="ja-JP" dirty="0" smtClean="0"/>
          </a:p>
          <a:p>
            <a:r>
              <a:rPr lang="en-US" altLang="ja-JP" dirty="0"/>
              <a:t>2007</a:t>
            </a:r>
            <a:r>
              <a:rPr lang="ja-JP" altLang="en-US" dirty="0"/>
              <a:t>年</a:t>
            </a:r>
            <a:r>
              <a:rPr lang="ja-JP" altLang="en-US" dirty="0" smtClean="0"/>
              <a:t>に学研から日本向けに発売され，日本でも有名となる．</a:t>
            </a:r>
            <a:endParaRPr lang="en-US" altLang="ja-JP" dirty="0" smtClean="0"/>
          </a:p>
          <a:p>
            <a:r>
              <a:rPr lang="ja-JP" altLang="en-US" dirty="0"/>
              <a:t>日本版</a:t>
            </a:r>
            <a:r>
              <a:rPr lang="ja-JP" altLang="en-US" dirty="0" smtClean="0"/>
              <a:t>は</a:t>
            </a:r>
            <a:r>
              <a:rPr lang="en-US" altLang="ja-JP" dirty="0" smtClean="0"/>
              <a:t>4×4</a:t>
            </a:r>
            <a:r>
              <a:rPr lang="ja-JP" altLang="en-US" dirty="0" err="1" smtClean="0"/>
              <a:t>，</a:t>
            </a:r>
            <a:r>
              <a:rPr lang="en-US" altLang="ja-JP" dirty="0" smtClean="0"/>
              <a:t>6×6</a:t>
            </a:r>
            <a:r>
              <a:rPr lang="ja-JP" altLang="en-US" dirty="0" err="1" smtClean="0"/>
              <a:t>．</a:t>
            </a:r>
            <a:r>
              <a:rPr lang="ja-JP" altLang="en-US" dirty="0" smtClean="0"/>
              <a:t>アメリカ版では</a:t>
            </a:r>
            <a:r>
              <a:rPr lang="en-US" altLang="ja-JP" dirty="0" smtClean="0"/>
              <a:t>8×8</a:t>
            </a:r>
            <a:r>
              <a:rPr lang="ja-JP" altLang="en-US" dirty="0" smtClean="0"/>
              <a:t>もある．</a:t>
            </a:r>
            <a:endParaRPr lang="en-US" altLang="ja-JP" dirty="0" smtClean="0"/>
          </a:p>
          <a:p>
            <a:r>
              <a:rPr lang="ja-JP" altLang="en-US" dirty="0"/>
              <a:t>盤面上</a:t>
            </a:r>
            <a:r>
              <a:rPr lang="ja-JP" altLang="en-US" dirty="0" smtClean="0"/>
              <a:t>に配置された数字の書かれた駒をあるルールに従って交互に取っていく．</a:t>
            </a:r>
            <a:endParaRPr lang="en-US" altLang="ja-JP" dirty="0" smtClean="0"/>
          </a:p>
          <a:p>
            <a:r>
              <a:rPr lang="ja-JP" altLang="en-US" dirty="0"/>
              <a:t>最後</a:t>
            </a:r>
            <a:r>
              <a:rPr lang="ja-JP" altLang="en-US" dirty="0" smtClean="0"/>
              <a:t>に</a:t>
            </a:r>
            <a:r>
              <a:rPr lang="ja-JP" altLang="en-US" dirty="0"/>
              <a:t>持って</a:t>
            </a:r>
            <a:r>
              <a:rPr lang="ja-JP" altLang="en-US" dirty="0" smtClean="0"/>
              <a:t>いる</a:t>
            </a:r>
            <a:r>
              <a:rPr lang="ja-JP" altLang="en-US" dirty="0"/>
              <a:t>駒</a:t>
            </a:r>
            <a:r>
              <a:rPr lang="ja-JP" altLang="en-US" dirty="0" smtClean="0"/>
              <a:t>の数字の合計で，勝敗を競う．</a:t>
            </a:r>
            <a:endParaRPr lang="en-US" altLang="ja-JP" dirty="0" smtClean="0"/>
          </a:p>
        </p:txBody>
      </p:sp>
      <p:sp>
        <p:nvSpPr>
          <p:cNvPr id="2" name="正方形/長方形 1"/>
          <p:cNvSpPr/>
          <p:nvPr/>
        </p:nvSpPr>
        <p:spPr>
          <a:xfrm>
            <a:off x="3197265" y="764704"/>
            <a:ext cx="2749471" cy="1200329"/>
          </a:xfrm>
          <a:prstGeom prst="rect">
            <a:avLst/>
          </a:prstGeom>
          <a:noFill/>
        </p:spPr>
        <p:txBody>
          <a:bodyPr wrap="none" lIns="91440" tIns="45720" rIns="91440" bIns="45720">
            <a:spAutoFit/>
          </a:bodyPr>
          <a:lstStyle/>
          <a:p>
            <a:pPr algn="ctr"/>
            <a:r>
              <a:rPr lang="en-US" altLang="ja-JP" sz="72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itchFamily="18" charset="0"/>
                <a:cs typeface="Times New Roman" pitchFamily="18" charset="0"/>
              </a:rPr>
              <a:t>mattix</a:t>
            </a:r>
            <a:endParaRPr lang="ja-JP" altLang="en-US" sz="7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　検証</a:t>
            </a:r>
            <a:endParaRPr kumimoji="1" lang="ja-JP" altLang="en-US" dirty="0"/>
          </a:p>
        </p:txBody>
      </p:sp>
      <p:sp>
        <p:nvSpPr>
          <p:cNvPr id="3" name="コンテンツ プレースホルダー 2"/>
          <p:cNvSpPr>
            <a:spLocks noGrp="1"/>
          </p:cNvSpPr>
          <p:nvPr>
            <p:ph idx="1"/>
          </p:nvPr>
        </p:nvSpPr>
        <p:spPr>
          <a:xfrm>
            <a:off x="228600" y="1700808"/>
            <a:ext cx="8686800" cy="3384376"/>
          </a:xfrm>
        </p:spPr>
        <p:txBody>
          <a:bodyPr/>
          <a:lstStyle/>
          <a:p>
            <a:pPr marL="0" indent="0">
              <a:buNone/>
            </a:pPr>
            <a:r>
              <a:rPr lang="ja-JP" altLang="en-US" dirty="0"/>
              <a:t>提案手法</a:t>
            </a:r>
            <a:r>
              <a:rPr lang="ja-JP" altLang="en-US" dirty="0" smtClean="0"/>
              <a:t>であるモンテカルロ法，及びそれに</a:t>
            </a:r>
            <a:r>
              <a:rPr lang="en-US" altLang="ja-JP" dirty="0" smtClean="0"/>
              <a:t>UCB1</a:t>
            </a:r>
            <a:r>
              <a:rPr lang="ja-JP" altLang="en-US" dirty="0" smtClean="0"/>
              <a:t>を付け加えた</a:t>
            </a:r>
            <a:r>
              <a:rPr lang="en-US" altLang="ja-JP" dirty="0" err="1" smtClean="0"/>
              <a:t>mattix</a:t>
            </a:r>
            <a:r>
              <a:rPr lang="ja-JP" altLang="en-US" dirty="0" smtClean="0"/>
              <a:t>対戦プログラムを作成</a:t>
            </a:r>
            <a:endParaRPr lang="en-US" altLang="ja-JP" dirty="0" smtClean="0"/>
          </a:p>
          <a:p>
            <a:pPr marL="0" indent="0">
              <a:buNone/>
            </a:pPr>
            <a:endParaRPr lang="en-US" altLang="ja-JP" dirty="0"/>
          </a:p>
          <a:p>
            <a:r>
              <a:rPr lang="ja-JP" altLang="en-US" dirty="0" smtClean="0"/>
              <a:t>試行回数等条件を変え既存のプログラムと対戦</a:t>
            </a:r>
            <a:endParaRPr lang="en-US" altLang="ja-JP" dirty="0"/>
          </a:p>
          <a:p>
            <a:r>
              <a:rPr lang="ja-JP" altLang="en-US" dirty="0"/>
              <a:t>モンテカルロ法</a:t>
            </a:r>
            <a:r>
              <a:rPr lang="ja-JP" altLang="en-US" dirty="0" smtClean="0"/>
              <a:t>と</a:t>
            </a:r>
            <a:r>
              <a:rPr lang="en-US" altLang="ja-JP" dirty="0" smtClean="0"/>
              <a:t>UCB1</a:t>
            </a:r>
            <a:r>
              <a:rPr lang="ja-JP" altLang="en-US" dirty="0" smtClean="0"/>
              <a:t>で対戦し，効果を確認</a:t>
            </a:r>
            <a:endParaRPr lang="en-US" altLang="ja-JP" dirty="0" smtClean="0"/>
          </a:p>
          <a:p>
            <a:r>
              <a:rPr kumimoji="1" lang="en-US" altLang="ja-JP" dirty="0" smtClean="0"/>
              <a:t>UCB1</a:t>
            </a:r>
            <a:r>
              <a:rPr kumimoji="1" lang="ja-JP" altLang="en-US" dirty="0" smtClean="0"/>
              <a:t>に様々な方策を施して</a:t>
            </a:r>
            <a:r>
              <a:rPr kumimoji="1" lang="en-US" altLang="ja-JP" dirty="0" smtClean="0"/>
              <a:t>UCB1</a:t>
            </a:r>
            <a:r>
              <a:rPr kumimoji="1" lang="ja-JP" altLang="en-US" dirty="0" smtClean="0"/>
              <a:t>と対戦し，効果を確認</a:t>
            </a:r>
            <a:endParaRPr kumimoji="1" lang="en-US" altLang="ja-JP" dirty="0" smtClean="0"/>
          </a:p>
          <a:p>
            <a:r>
              <a:rPr lang="ja-JP" altLang="en-US" dirty="0"/>
              <a:t>方策</a:t>
            </a:r>
            <a:r>
              <a:rPr lang="ja-JP" altLang="en-US" dirty="0" smtClean="0"/>
              <a:t>を</a:t>
            </a:r>
            <a:r>
              <a:rPr lang="ja-JP" altLang="en-US" dirty="0"/>
              <a:t>加えた</a:t>
            </a:r>
            <a:r>
              <a:rPr lang="ja-JP" altLang="en-US" dirty="0" smtClean="0"/>
              <a:t>アルゴリズムと完全読みで対戦し，勝率を</a:t>
            </a:r>
            <a:r>
              <a:rPr lang="ja-JP" altLang="en-US" dirty="0"/>
              <a:t>確認</a:t>
            </a:r>
            <a:endParaRPr kumimoji="1" lang="en-US" altLang="ja-JP" dirty="0" smtClean="0"/>
          </a:p>
        </p:txBody>
      </p:sp>
      <p:sp>
        <p:nvSpPr>
          <p:cNvPr id="4" name="日付プレースホルダー 3"/>
          <p:cNvSpPr>
            <a:spLocks noGrp="1"/>
          </p:cNvSpPr>
          <p:nvPr>
            <p:ph type="dt" sz="half" idx="10"/>
          </p:nvPr>
        </p:nvSpPr>
        <p:spPr/>
        <p:txBody>
          <a:bodyPr/>
          <a:lstStyle/>
          <a:p>
            <a:fld id="{069EBC34-B01A-4780-A3BA-1F2CF5A3608A}" type="datetime1">
              <a:rPr lang="ja-JP" altLang="en-US" smtClean="0"/>
              <a:t>2013/3/4</a:t>
            </a:fld>
            <a:endParaRPr lang="en-US" altLang="ja-JP"/>
          </a:p>
        </p:txBody>
      </p:sp>
      <p:sp>
        <p:nvSpPr>
          <p:cNvPr id="5" name="スライド番号プレースホルダー 4"/>
          <p:cNvSpPr>
            <a:spLocks noGrp="1"/>
          </p:cNvSpPr>
          <p:nvPr>
            <p:ph type="sldNum" sz="quarter" idx="12"/>
          </p:nvPr>
        </p:nvSpPr>
        <p:spPr/>
        <p:txBody>
          <a:bodyPr/>
          <a:lstStyle/>
          <a:p>
            <a:fld id="{1D31B517-72AE-4FE7-A18D-06C9CB9045F5}" type="slidenum">
              <a:rPr lang="en-US" altLang="ja-JP" smtClean="0"/>
              <a:pPr/>
              <a:t>30</a:t>
            </a:fld>
            <a:endParaRPr lang="en-US" altLang="ja-JP"/>
          </a:p>
        </p:txBody>
      </p:sp>
      <p:sp>
        <p:nvSpPr>
          <p:cNvPr id="6" name="テキスト ボックス 5"/>
          <p:cNvSpPr txBox="1"/>
          <p:nvPr/>
        </p:nvSpPr>
        <p:spPr>
          <a:xfrm>
            <a:off x="323528" y="1052736"/>
            <a:ext cx="1656184"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kumimoji="1" lang="ja-JP" altLang="en-US" dirty="0" smtClean="0"/>
              <a:t>検証実験</a:t>
            </a:r>
            <a:endParaRPr kumimoji="1" lang="ja-JP" altLang="en-US" dirty="0"/>
          </a:p>
        </p:txBody>
      </p:sp>
    </p:spTree>
    <p:extLst>
      <p:ext uri="{BB962C8B-B14F-4D97-AF65-F5344CB8AC3E}">
        <p14:creationId xmlns:p14="http://schemas.microsoft.com/office/powerpoint/2010/main" val="4825360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　検証</a:t>
            </a:r>
            <a:endParaRPr kumimoji="1" lang="ja-JP" altLang="en-US" dirty="0"/>
          </a:p>
        </p:txBody>
      </p:sp>
      <p:sp>
        <p:nvSpPr>
          <p:cNvPr id="4" name="日付プレースホルダー 3"/>
          <p:cNvSpPr>
            <a:spLocks noGrp="1"/>
          </p:cNvSpPr>
          <p:nvPr>
            <p:ph type="dt" sz="half" idx="10"/>
          </p:nvPr>
        </p:nvSpPr>
        <p:spPr/>
        <p:txBody>
          <a:bodyPr/>
          <a:lstStyle/>
          <a:p>
            <a:fld id="{069EBC34-B01A-4780-A3BA-1F2CF5A3608A}" type="datetime1">
              <a:rPr lang="ja-JP" altLang="en-US" smtClean="0"/>
              <a:t>2013/3/4</a:t>
            </a:fld>
            <a:endParaRPr lang="en-US" altLang="ja-JP"/>
          </a:p>
        </p:txBody>
      </p:sp>
      <p:sp>
        <p:nvSpPr>
          <p:cNvPr id="5" name="スライド番号プレースホルダー 4"/>
          <p:cNvSpPr>
            <a:spLocks noGrp="1"/>
          </p:cNvSpPr>
          <p:nvPr>
            <p:ph type="sldNum" sz="quarter" idx="12"/>
          </p:nvPr>
        </p:nvSpPr>
        <p:spPr/>
        <p:txBody>
          <a:bodyPr/>
          <a:lstStyle/>
          <a:p>
            <a:fld id="{1D31B517-72AE-4FE7-A18D-06C9CB9045F5}" type="slidenum">
              <a:rPr lang="en-US" altLang="ja-JP" smtClean="0"/>
              <a:pPr/>
              <a:t>31</a:t>
            </a:fld>
            <a:endParaRPr lang="en-US" altLang="ja-JP"/>
          </a:p>
        </p:txBody>
      </p:sp>
      <p:sp>
        <p:nvSpPr>
          <p:cNvPr id="6" name="テキスト ボックス 5"/>
          <p:cNvSpPr txBox="1"/>
          <p:nvPr/>
        </p:nvSpPr>
        <p:spPr>
          <a:xfrm>
            <a:off x="755576" y="836712"/>
            <a:ext cx="2981907" cy="46166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dirty="0" smtClean="0"/>
              <a:t>以下で扱うプログラム</a:t>
            </a:r>
            <a:endParaRPr kumimoji="1" lang="ja-JP" altLang="en-US" dirty="0"/>
          </a:p>
        </p:txBody>
      </p:sp>
      <p:grpSp>
        <p:nvGrpSpPr>
          <p:cNvPr id="22" name="グループ化 21"/>
          <p:cNvGrpSpPr/>
          <p:nvPr/>
        </p:nvGrpSpPr>
        <p:grpSpPr>
          <a:xfrm>
            <a:off x="337102" y="1412776"/>
            <a:ext cx="7524836" cy="5150321"/>
            <a:chOff x="355104" y="1628800"/>
            <a:chExt cx="7524836" cy="5150321"/>
          </a:xfrm>
        </p:grpSpPr>
        <p:sp>
          <p:nvSpPr>
            <p:cNvPr id="9" name="正方形/長方形 8"/>
            <p:cNvSpPr/>
            <p:nvPr/>
          </p:nvSpPr>
          <p:spPr>
            <a:xfrm>
              <a:off x="355104" y="4921599"/>
              <a:ext cx="7488832" cy="8126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10" name="正方形/長方形 9"/>
            <p:cNvSpPr/>
            <p:nvPr/>
          </p:nvSpPr>
          <p:spPr>
            <a:xfrm>
              <a:off x="355104" y="4108918"/>
              <a:ext cx="7488832" cy="8126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15" name="正方形/長方形 14"/>
            <p:cNvSpPr/>
            <p:nvPr/>
          </p:nvSpPr>
          <p:spPr>
            <a:xfrm>
              <a:off x="355104" y="3282212"/>
              <a:ext cx="7488832" cy="82670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6" name="正方形/長方形 15"/>
            <p:cNvSpPr/>
            <p:nvPr/>
          </p:nvSpPr>
          <p:spPr>
            <a:xfrm>
              <a:off x="355104" y="2455506"/>
              <a:ext cx="7488832" cy="826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7" name="正方形/長方形 16"/>
            <p:cNvSpPr/>
            <p:nvPr/>
          </p:nvSpPr>
          <p:spPr>
            <a:xfrm>
              <a:off x="355104" y="1628800"/>
              <a:ext cx="7488832" cy="82670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21" name="正方形/長方形 20"/>
            <p:cNvSpPr/>
            <p:nvPr/>
          </p:nvSpPr>
          <p:spPr>
            <a:xfrm>
              <a:off x="355104" y="5734280"/>
              <a:ext cx="7488832" cy="8126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0" name="テキスト ボックス 19"/>
            <p:cNvSpPr txBox="1"/>
            <p:nvPr/>
          </p:nvSpPr>
          <p:spPr>
            <a:xfrm>
              <a:off x="2695364" y="1700808"/>
              <a:ext cx="5184576" cy="5078313"/>
            </a:xfrm>
            <a:prstGeom prst="rect">
              <a:avLst/>
            </a:prstGeom>
            <a:noFill/>
          </p:spPr>
          <p:txBody>
            <a:bodyPr wrap="square" rtlCol="0">
              <a:spAutoFit/>
            </a:bodyPr>
            <a:lstStyle/>
            <a:p>
              <a:pPr marL="285750" indent="-285750">
                <a:buFont typeface="Wingdings" pitchFamily="2" charset="2"/>
                <a:buChar char="Ø"/>
              </a:pPr>
              <a:r>
                <a:rPr lang="en-US" altLang="ja-JP" sz="1800" dirty="0"/>
                <a:t>1</a:t>
              </a:r>
              <a:r>
                <a:rPr lang="ja-JP" altLang="en-US" sz="1800" dirty="0"/>
                <a:t>手先から</a:t>
              </a:r>
              <a:r>
                <a:rPr lang="en-US" altLang="ja-JP" sz="1800" dirty="0"/>
                <a:t>10</a:t>
              </a:r>
              <a:r>
                <a:rPr lang="ja-JP" altLang="en-US" sz="1800" dirty="0"/>
                <a:t>手先までの範囲で全ての手を読み，最適な手を返す</a:t>
              </a:r>
              <a:r>
                <a:rPr lang="ja-JP" altLang="en-US" sz="1800" dirty="0" smtClean="0"/>
                <a:t>．</a:t>
              </a:r>
              <a:endParaRPr lang="en-US" altLang="ja-JP" sz="1800" dirty="0" smtClean="0"/>
            </a:p>
            <a:p>
              <a:pPr marL="285750" indent="-285750">
                <a:buFont typeface="Wingdings" pitchFamily="2" charset="2"/>
                <a:buChar char="Ø"/>
              </a:pPr>
              <a:endParaRPr lang="en-US" altLang="ja-JP" sz="1800" dirty="0" smtClean="0"/>
            </a:p>
            <a:p>
              <a:pPr marL="285750" indent="-285750">
                <a:buFont typeface="Wingdings" pitchFamily="2" charset="2"/>
                <a:buChar char="Ø"/>
              </a:pPr>
              <a:r>
                <a:rPr lang="ja-JP" altLang="en-US" sz="1800" dirty="0"/>
                <a:t>ランダム</a:t>
              </a:r>
              <a:r>
                <a:rPr lang="ja-JP" altLang="en-US" sz="1800" dirty="0" smtClean="0"/>
                <a:t>に</a:t>
              </a:r>
              <a:r>
                <a:rPr lang="en-US" altLang="ja-JP" sz="1800" dirty="0"/>
                <a:t>5</a:t>
              </a:r>
              <a:r>
                <a:rPr lang="en-US" altLang="ja-JP" sz="1800" dirty="0" smtClean="0"/>
                <a:t>0000</a:t>
              </a:r>
              <a:r>
                <a:rPr lang="ja-JP" altLang="en-US" sz="1800" dirty="0" smtClean="0"/>
                <a:t>回試行し，それをもとに最適な手を決定する．</a:t>
              </a:r>
              <a:r>
                <a:rPr lang="en-US" altLang="ja-JP" sz="1800" dirty="0" smtClean="0"/>
                <a:t>(</a:t>
              </a:r>
              <a:r>
                <a:rPr lang="ja-JP" altLang="en-US" sz="1800" dirty="0" smtClean="0"/>
                <a:t>最大</a:t>
              </a:r>
              <a:r>
                <a:rPr lang="en-US" altLang="ja-JP" sz="1800" dirty="0" smtClean="0"/>
                <a:t>5×10000</a:t>
              </a:r>
              <a:r>
                <a:rPr lang="ja-JP" altLang="en-US" sz="1800" dirty="0" smtClean="0"/>
                <a:t>回試行を行う</a:t>
              </a:r>
              <a:r>
                <a:rPr lang="en-US" altLang="ja-JP" sz="1800" dirty="0" smtClean="0"/>
                <a:t>)</a:t>
              </a:r>
            </a:p>
            <a:p>
              <a:pPr marL="285750" indent="-285750">
                <a:buFont typeface="Wingdings" pitchFamily="2" charset="2"/>
                <a:buChar char="Ø"/>
              </a:pPr>
              <a:endParaRPr lang="en-US" altLang="ja-JP" sz="1800" dirty="0" smtClean="0"/>
            </a:p>
            <a:p>
              <a:pPr marL="285750" indent="-285750">
                <a:buFont typeface="Wingdings" pitchFamily="2" charset="2"/>
                <a:buChar char="Ø"/>
              </a:pPr>
              <a:r>
                <a:rPr kumimoji="1" lang="en-US" altLang="ja-JP" sz="1800" dirty="0" smtClean="0"/>
                <a:t>UCB1</a:t>
              </a:r>
              <a:r>
                <a:rPr kumimoji="1" lang="ja-JP" altLang="en-US" sz="1800" dirty="0" smtClean="0"/>
                <a:t>に基づいて回数を分配しながら</a:t>
              </a:r>
              <a:r>
                <a:rPr kumimoji="1" lang="en-US" altLang="ja-JP" sz="1800" dirty="0" smtClean="0"/>
                <a:t>50000</a:t>
              </a:r>
              <a:r>
                <a:rPr kumimoji="1" lang="ja-JP" altLang="en-US" sz="1800" dirty="0" smtClean="0"/>
                <a:t>回試行を行う．</a:t>
              </a:r>
              <a:endParaRPr kumimoji="1" lang="en-US" altLang="ja-JP" sz="1800" dirty="0" smtClean="0"/>
            </a:p>
            <a:p>
              <a:pPr marL="285750" indent="-285750">
                <a:buFont typeface="Wingdings" pitchFamily="2" charset="2"/>
                <a:buChar char="Ø"/>
              </a:pPr>
              <a:endParaRPr kumimoji="1" lang="en-US" altLang="ja-JP" sz="1800" dirty="0" smtClean="0"/>
            </a:p>
            <a:p>
              <a:pPr marL="285750" indent="-285750">
                <a:buFont typeface="Wingdings" pitchFamily="2" charset="2"/>
                <a:buChar char="Ø"/>
              </a:pPr>
              <a:r>
                <a:rPr lang="en-US" altLang="ja-JP" sz="1800" dirty="0"/>
                <a:t>UCB1</a:t>
              </a:r>
              <a:r>
                <a:rPr lang="ja-JP" altLang="en-US" sz="1800" dirty="0"/>
                <a:t>に基づいて回数を分配しながら</a:t>
              </a:r>
              <a:r>
                <a:rPr lang="en-US" altLang="ja-JP" sz="1800" dirty="0"/>
                <a:t>10</a:t>
              </a:r>
              <a:r>
                <a:rPr lang="ja-JP" altLang="en-US" sz="1800" dirty="0"/>
                <a:t>手先までの試行</a:t>
              </a:r>
              <a:r>
                <a:rPr lang="ja-JP" altLang="en-US" sz="1800" dirty="0" smtClean="0"/>
                <a:t>を行う</a:t>
              </a:r>
              <a:r>
                <a:rPr lang="ja-JP" altLang="en-US" sz="1800" dirty="0"/>
                <a:t>．</a:t>
              </a:r>
              <a:endParaRPr lang="en-US" altLang="ja-JP" sz="1800" dirty="0"/>
            </a:p>
            <a:p>
              <a:pPr marL="285750" indent="-285750">
                <a:buFont typeface="Wingdings" pitchFamily="2" charset="2"/>
                <a:buChar char="Ø"/>
              </a:pPr>
              <a:endParaRPr lang="en-US" altLang="ja-JP" sz="1800" dirty="0" smtClean="0"/>
            </a:p>
            <a:p>
              <a:pPr marL="285750" indent="-285750">
                <a:buFont typeface="Wingdings" pitchFamily="2" charset="2"/>
                <a:buChar char="Ø"/>
              </a:pPr>
              <a:r>
                <a:rPr lang="en-US" altLang="ja-JP" sz="1800" dirty="0" smtClean="0"/>
                <a:t>UCB1(</a:t>
              </a:r>
              <a:r>
                <a:rPr lang="ja-JP" altLang="en-US" sz="1800" dirty="0" smtClean="0"/>
                <a:t>得点差を考慮</a:t>
              </a:r>
              <a:r>
                <a:rPr lang="en-US" altLang="ja-JP" sz="1800" dirty="0" smtClean="0"/>
                <a:t>)</a:t>
              </a:r>
              <a:r>
                <a:rPr lang="ja-JP" altLang="en-US" sz="1800" dirty="0"/>
                <a:t>に基づいて回数を分配しながら</a:t>
              </a:r>
              <a:r>
                <a:rPr lang="en-US" altLang="ja-JP" sz="1800" dirty="0"/>
                <a:t>10</a:t>
              </a:r>
              <a:r>
                <a:rPr lang="ja-JP" altLang="en-US" sz="1800" dirty="0"/>
                <a:t>手先までの試行を行う</a:t>
              </a:r>
              <a:r>
                <a:rPr lang="ja-JP" altLang="en-US" sz="1800" dirty="0" smtClean="0"/>
                <a:t>．</a:t>
              </a:r>
              <a:endParaRPr lang="en-US" altLang="ja-JP" sz="1800" dirty="0" smtClean="0"/>
            </a:p>
            <a:p>
              <a:pPr marL="285750" indent="-285750">
                <a:buFont typeface="Wingdings" pitchFamily="2" charset="2"/>
                <a:buChar char="Ø"/>
              </a:pPr>
              <a:endParaRPr lang="en-US" altLang="ja-JP" sz="1800" dirty="0"/>
            </a:p>
            <a:p>
              <a:pPr marL="285750" indent="-285750">
                <a:buFont typeface="Wingdings" pitchFamily="2" charset="2"/>
                <a:buChar char="Ø"/>
              </a:pPr>
              <a:r>
                <a:rPr lang="en-US" altLang="ja-JP" sz="1800" dirty="0"/>
                <a:t>UCB1_TUNED</a:t>
              </a:r>
              <a:r>
                <a:rPr lang="ja-JP" altLang="en-US" sz="1800" dirty="0"/>
                <a:t>に基づいて回数を分配</a:t>
              </a:r>
              <a:r>
                <a:rPr lang="ja-JP" altLang="en-US" sz="1800" dirty="0" smtClean="0"/>
                <a:t>しながら試行</a:t>
              </a:r>
              <a:r>
                <a:rPr lang="ja-JP" altLang="en-US" sz="1800" dirty="0"/>
                <a:t>を行う．</a:t>
              </a:r>
            </a:p>
            <a:p>
              <a:pPr marL="285750" indent="-285750">
                <a:buFont typeface="Wingdings" pitchFamily="2" charset="2"/>
                <a:buChar char="Ø"/>
              </a:pPr>
              <a:endParaRPr kumimoji="1" lang="ja-JP" altLang="en-US" sz="1800" dirty="0"/>
            </a:p>
          </p:txBody>
        </p:sp>
        <p:sp>
          <p:nvSpPr>
            <p:cNvPr id="19" name="テキスト ボックス 18"/>
            <p:cNvSpPr txBox="1"/>
            <p:nvPr/>
          </p:nvSpPr>
          <p:spPr>
            <a:xfrm>
              <a:off x="355104" y="1700808"/>
              <a:ext cx="2592288" cy="5078313"/>
            </a:xfrm>
            <a:prstGeom prst="rect">
              <a:avLst/>
            </a:prstGeom>
            <a:noFill/>
          </p:spPr>
          <p:txBody>
            <a:bodyPr wrap="square" rtlCol="0">
              <a:spAutoFit/>
            </a:bodyPr>
            <a:lstStyle/>
            <a:p>
              <a:r>
                <a:rPr kumimoji="1" lang="ja-JP" altLang="en-US" sz="1800" dirty="0" smtClean="0"/>
                <a:t>完全読み</a:t>
              </a:r>
              <a:endParaRPr kumimoji="1" lang="en-US" altLang="ja-JP" sz="1800" dirty="0" smtClean="0"/>
            </a:p>
            <a:p>
              <a:r>
                <a:rPr lang="en-US" altLang="ja-JP" sz="1800" dirty="0" smtClean="0"/>
                <a:t>(</a:t>
              </a:r>
              <a:r>
                <a:rPr lang="ja-JP" altLang="en-US" sz="1800" dirty="0" smtClean="0"/>
                <a:t>既存手法</a:t>
              </a:r>
              <a:r>
                <a:rPr lang="en-US" altLang="ja-JP" sz="1800" dirty="0" smtClean="0"/>
                <a:t>)</a:t>
              </a:r>
              <a:endParaRPr kumimoji="1" lang="en-US" altLang="ja-JP" sz="1800" dirty="0" smtClean="0"/>
            </a:p>
            <a:p>
              <a:endParaRPr kumimoji="1" lang="en-US" altLang="ja-JP" sz="1800" dirty="0" smtClean="0"/>
            </a:p>
            <a:p>
              <a:r>
                <a:rPr lang="ja-JP" altLang="en-US" sz="1800" dirty="0" smtClean="0"/>
                <a:t>モンテカルロ法</a:t>
              </a:r>
              <a:r>
                <a:rPr lang="en-US" altLang="ja-JP" sz="1800" dirty="0" smtClean="0"/>
                <a:t>(50000)</a:t>
              </a:r>
            </a:p>
            <a:p>
              <a:r>
                <a:rPr lang="en-US" altLang="ja-JP" sz="1800" dirty="0" smtClean="0"/>
                <a:t>(</a:t>
              </a:r>
              <a:r>
                <a:rPr lang="ja-JP" altLang="en-US" sz="1800" dirty="0" smtClean="0"/>
                <a:t>提案手法</a:t>
              </a:r>
              <a:r>
                <a:rPr lang="en-US" altLang="ja-JP" sz="1800" dirty="0" smtClean="0"/>
                <a:t>1)</a:t>
              </a:r>
              <a:endParaRPr lang="en-US" altLang="ja-JP" sz="1800" dirty="0"/>
            </a:p>
            <a:p>
              <a:endParaRPr lang="en-US" altLang="ja-JP" sz="1800" dirty="0" smtClean="0"/>
            </a:p>
            <a:p>
              <a:r>
                <a:rPr lang="en-US" altLang="ja-JP" sz="1800" dirty="0" smtClean="0"/>
                <a:t>UCB1(50000)</a:t>
              </a:r>
            </a:p>
            <a:p>
              <a:r>
                <a:rPr lang="en-US" altLang="ja-JP" sz="1800" dirty="0" smtClean="0"/>
                <a:t>(</a:t>
              </a:r>
              <a:r>
                <a:rPr lang="ja-JP" altLang="en-US" sz="1800" dirty="0" smtClean="0"/>
                <a:t>提案手法</a:t>
              </a:r>
              <a:r>
                <a:rPr lang="en-US" altLang="ja-JP" sz="1800" dirty="0" smtClean="0"/>
                <a:t>2)</a:t>
              </a:r>
            </a:p>
            <a:p>
              <a:endParaRPr lang="en-US" altLang="ja-JP" sz="1800" dirty="0" smtClean="0"/>
            </a:p>
            <a:p>
              <a:r>
                <a:rPr lang="en-US" altLang="ja-JP" sz="1800" dirty="0" smtClean="0"/>
                <a:t>UCB1_10</a:t>
              </a:r>
              <a:endParaRPr lang="en-US" altLang="ja-JP" sz="1800" dirty="0"/>
            </a:p>
            <a:p>
              <a:r>
                <a:rPr lang="en-US" altLang="ja-JP" sz="1800" dirty="0"/>
                <a:t>(</a:t>
              </a:r>
              <a:r>
                <a:rPr lang="ja-JP" altLang="en-US" sz="1800" dirty="0"/>
                <a:t>提案手法</a:t>
              </a:r>
              <a:r>
                <a:rPr lang="en-US" altLang="ja-JP" sz="1800" dirty="0"/>
                <a:t>2.1</a:t>
              </a:r>
              <a:r>
                <a:rPr lang="en-US" altLang="ja-JP" sz="1800" dirty="0" smtClean="0"/>
                <a:t>)</a:t>
              </a:r>
            </a:p>
            <a:p>
              <a:endParaRPr lang="en-US" altLang="ja-JP" sz="1800" dirty="0"/>
            </a:p>
            <a:p>
              <a:r>
                <a:rPr lang="en-US" altLang="ja-JP" sz="1800" dirty="0" smtClean="0"/>
                <a:t>UCB1_point</a:t>
              </a:r>
            </a:p>
            <a:p>
              <a:r>
                <a:rPr lang="en-US" altLang="ja-JP" sz="1800" dirty="0" smtClean="0"/>
                <a:t>(</a:t>
              </a:r>
              <a:r>
                <a:rPr lang="ja-JP" altLang="en-US" sz="1800" dirty="0" smtClean="0"/>
                <a:t>提案手法</a:t>
              </a:r>
              <a:r>
                <a:rPr lang="en-US" altLang="ja-JP" sz="1800" dirty="0" smtClean="0"/>
                <a:t>2.2)</a:t>
              </a:r>
              <a:endParaRPr lang="en-US" altLang="ja-JP" sz="1800" dirty="0"/>
            </a:p>
            <a:p>
              <a:endParaRPr lang="en-US" altLang="ja-JP" sz="1800" dirty="0"/>
            </a:p>
            <a:p>
              <a:r>
                <a:rPr lang="en-US" altLang="ja-JP" sz="1800" dirty="0" smtClean="0"/>
                <a:t>UCB1_TUNED</a:t>
              </a:r>
              <a:endParaRPr lang="en-US" altLang="ja-JP" sz="1800" dirty="0"/>
            </a:p>
            <a:p>
              <a:r>
                <a:rPr lang="en-US" altLang="ja-JP" sz="1800" dirty="0"/>
                <a:t>(</a:t>
              </a:r>
              <a:r>
                <a:rPr lang="ja-JP" altLang="en-US" sz="1800" dirty="0"/>
                <a:t>提案手法</a:t>
              </a:r>
              <a:r>
                <a:rPr lang="en-US" altLang="ja-JP" sz="1800" dirty="0" smtClean="0"/>
                <a:t>2.3)</a:t>
              </a:r>
              <a:endParaRPr lang="en-US" altLang="ja-JP" sz="1800" dirty="0"/>
            </a:p>
            <a:p>
              <a:endParaRPr lang="en-US" altLang="ja-JP" sz="1800" dirty="0" smtClean="0"/>
            </a:p>
          </p:txBody>
        </p:sp>
      </p:grpSp>
      <p:sp>
        <p:nvSpPr>
          <p:cNvPr id="3" name="正方形/長方形 2"/>
          <p:cNvSpPr/>
          <p:nvPr/>
        </p:nvSpPr>
        <p:spPr>
          <a:xfrm>
            <a:off x="251520" y="3933056"/>
            <a:ext cx="7610418" cy="2429397"/>
          </a:xfrm>
          <a:prstGeom prst="rect">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396116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　</a:t>
            </a:r>
            <a:r>
              <a:rPr lang="ja-JP" altLang="en-US" dirty="0"/>
              <a:t>得点差と</a:t>
            </a:r>
            <a:r>
              <a:rPr kumimoji="1" lang="en-US" altLang="ja-JP" dirty="0" smtClean="0"/>
              <a:t>TUNED</a:t>
            </a:r>
            <a:endParaRPr kumimoji="1" lang="ja-JP" altLang="en-US" dirty="0"/>
          </a:p>
        </p:txBody>
      </p:sp>
      <p:sp>
        <p:nvSpPr>
          <p:cNvPr id="3" name="コンテンツ プレースホルダー 2"/>
          <p:cNvSpPr>
            <a:spLocks noGrp="1"/>
          </p:cNvSpPr>
          <p:nvPr>
            <p:ph idx="1"/>
          </p:nvPr>
        </p:nvSpPr>
        <p:spPr>
          <a:xfrm>
            <a:off x="251520" y="3789040"/>
            <a:ext cx="4176464" cy="1512168"/>
          </a:xfrm>
        </p:spPr>
        <p:txBody>
          <a:bodyPr/>
          <a:lstStyle/>
          <a:p>
            <a:r>
              <a:rPr kumimoji="1" lang="en-US" altLang="ja-JP" sz="1800" dirty="0" smtClean="0"/>
              <a:t>UCB1-TUNED</a:t>
            </a:r>
            <a:r>
              <a:rPr kumimoji="1" lang="ja-JP" altLang="en-US" sz="1800" dirty="0" smtClean="0"/>
              <a:t>とは</a:t>
            </a:r>
            <a:endParaRPr kumimoji="1" lang="en-US" altLang="ja-JP" sz="1800" dirty="0" smtClean="0"/>
          </a:p>
          <a:p>
            <a:pPr marL="0" indent="0">
              <a:buNone/>
            </a:pPr>
            <a:r>
              <a:rPr kumimoji="1" lang="en-US" altLang="ja-JP" sz="1800" dirty="0" smtClean="0"/>
              <a:t>UCB1</a:t>
            </a:r>
            <a:r>
              <a:rPr kumimoji="1" lang="ja-JP" altLang="en-US" sz="1800" dirty="0" smtClean="0"/>
              <a:t>に得点及び</a:t>
            </a:r>
            <a:r>
              <a:rPr lang="ja-JP" altLang="en-US" sz="1800" dirty="0" smtClean="0"/>
              <a:t>分散</a:t>
            </a:r>
            <a:r>
              <a:rPr lang="ja-JP" altLang="en-US" sz="1800" dirty="0"/>
              <a:t>を考慮した</a:t>
            </a:r>
            <a:r>
              <a:rPr lang="ja-JP" altLang="en-US" sz="1800" dirty="0" smtClean="0"/>
              <a:t>式を</a:t>
            </a:r>
            <a:r>
              <a:rPr lang="ja-JP" altLang="en-US" sz="1800" dirty="0"/>
              <a:t>最大化する行動を選択</a:t>
            </a:r>
            <a:r>
              <a:rPr lang="ja-JP" altLang="en-US" sz="1800" dirty="0" smtClean="0"/>
              <a:t>する方策として</a:t>
            </a:r>
            <a:r>
              <a:rPr lang="en-US" altLang="ja-JP" sz="1800" dirty="0" smtClean="0"/>
              <a:t>UCB1</a:t>
            </a:r>
            <a:r>
              <a:rPr lang="ja-JP" altLang="en-US" sz="1800" dirty="0" smtClean="0"/>
              <a:t>とともに提案された．</a:t>
            </a: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p:txBody>
      </p:sp>
      <p:sp>
        <p:nvSpPr>
          <p:cNvPr id="4" name="日付プレースホルダー 3"/>
          <p:cNvSpPr>
            <a:spLocks noGrp="1"/>
          </p:cNvSpPr>
          <p:nvPr>
            <p:ph type="dt" sz="half" idx="10"/>
          </p:nvPr>
        </p:nvSpPr>
        <p:spPr/>
        <p:txBody>
          <a:bodyPr/>
          <a:lstStyle/>
          <a:p>
            <a:fld id="{069EBC34-B01A-4780-A3BA-1F2CF5A3608A}" type="datetime1">
              <a:rPr lang="ja-JP" altLang="en-US" smtClean="0"/>
              <a:t>2013/3/4</a:t>
            </a:fld>
            <a:endParaRPr lang="en-US" altLang="ja-JP"/>
          </a:p>
        </p:txBody>
      </p:sp>
      <p:sp>
        <p:nvSpPr>
          <p:cNvPr id="5" name="スライド番号プレースホルダー 4"/>
          <p:cNvSpPr>
            <a:spLocks noGrp="1"/>
          </p:cNvSpPr>
          <p:nvPr>
            <p:ph type="sldNum" sz="quarter" idx="12"/>
          </p:nvPr>
        </p:nvSpPr>
        <p:spPr/>
        <p:txBody>
          <a:bodyPr/>
          <a:lstStyle/>
          <a:p>
            <a:fld id="{1D31B517-72AE-4FE7-A18D-06C9CB9045F5}" type="slidenum">
              <a:rPr lang="en-US" altLang="ja-JP" smtClean="0"/>
              <a:pPr/>
              <a:t>32</a:t>
            </a:fld>
            <a:endParaRPr lang="en-US" altLang="ja-JP"/>
          </a:p>
        </p:txBody>
      </p:sp>
      <p:sp>
        <p:nvSpPr>
          <p:cNvPr id="9" name="コンテンツ プレースホルダー 2"/>
          <p:cNvSpPr txBox="1">
            <a:spLocks/>
          </p:cNvSpPr>
          <p:nvPr/>
        </p:nvSpPr>
        <p:spPr bwMode="auto">
          <a:xfrm>
            <a:off x="251520" y="1124744"/>
            <a:ext cx="6869588" cy="720080"/>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400">
                <a:solidFill>
                  <a:schemeClr val="tx1"/>
                </a:solidFill>
                <a:latin typeface="+mn-lt"/>
                <a:ea typeface="+mn-ea"/>
                <a:cs typeface="+mn-cs"/>
              </a:defRPr>
            </a:lvl1pPr>
            <a:lvl2pPr marL="742950" indent="-285750" algn="l" rtl="0" fontAlgn="base">
              <a:spcBef>
                <a:spcPct val="20000"/>
              </a:spcBef>
              <a:spcAft>
                <a:spcPct val="0"/>
              </a:spcAft>
              <a:buChar char="–"/>
              <a:defRPr kumimoji="1" sz="2000">
                <a:solidFill>
                  <a:schemeClr val="tx1"/>
                </a:solidFill>
                <a:latin typeface="+mn-lt"/>
                <a:ea typeface="+mn-ea"/>
              </a:defRPr>
            </a:lvl2pPr>
            <a:lvl3pPr marL="1143000" indent="-228600" algn="l" rtl="0" fontAlgn="base">
              <a:spcBef>
                <a:spcPct val="20000"/>
              </a:spcBef>
              <a:spcAft>
                <a:spcPct val="0"/>
              </a:spcAft>
              <a:buChar char="•"/>
              <a:defRPr kumimoji="1" sz="1800">
                <a:solidFill>
                  <a:schemeClr val="tx1"/>
                </a:solidFill>
                <a:latin typeface="+mn-lt"/>
                <a:ea typeface="+mn-ea"/>
              </a:defRPr>
            </a:lvl3pPr>
            <a:lvl4pPr marL="1600200" indent="-228600" algn="l" rtl="0" fontAlgn="base">
              <a:spcBef>
                <a:spcPct val="20000"/>
              </a:spcBef>
              <a:spcAft>
                <a:spcPct val="0"/>
              </a:spcAft>
              <a:buChar char="–"/>
              <a:defRPr kumimoji="1" sz="1600">
                <a:solidFill>
                  <a:schemeClr val="tx1"/>
                </a:solidFill>
                <a:latin typeface="+mn-lt"/>
                <a:ea typeface="+mn-ea"/>
              </a:defRPr>
            </a:lvl4pPr>
            <a:lvl5pPr marL="2057400" indent="-228600" algn="l" rtl="0" fontAlgn="base">
              <a:spcBef>
                <a:spcPct val="20000"/>
              </a:spcBef>
              <a:spcAft>
                <a:spcPct val="0"/>
              </a:spcAft>
              <a:buChar char="»"/>
              <a:defRPr kumimoji="1" sz="14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a:lstStyle>
          <a:p>
            <a:pPr marL="0" indent="0">
              <a:buFontTx/>
              <a:buNone/>
            </a:pPr>
            <a:r>
              <a:rPr lang="ja-JP" altLang="en-US" sz="1800" dirty="0"/>
              <a:t>得点差</a:t>
            </a:r>
            <a:r>
              <a:rPr lang="ja-JP" altLang="en-US" sz="1800" dirty="0" smtClean="0"/>
              <a:t>を</a:t>
            </a:r>
            <a:r>
              <a:rPr lang="ja-JP" altLang="en-US" sz="1800" dirty="0"/>
              <a:t>用いる</a:t>
            </a:r>
            <a:r>
              <a:rPr lang="ja-JP" altLang="en-US" sz="1800" dirty="0" smtClean="0"/>
              <a:t>とき，自分の得点と相手の得点の差に，以下の式で傾斜をかけて</a:t>
            </a:r>
            <a:r>
              <a:rPr lang="en-US" altLang="ja-JP" sz="1800" dirty="0" smtClean="0"/>
              <a:t>[0,1]</a:t>
            </a:r>
            <a:r>
              <a:rPr lang="ja-JP" altLang="en-US" sz="1800" dirty="0" smtClean="0"/>
              <a:t>の範囲に圧縮したものを報酬とした．</a:t>
            </a:r>
            <a:endParaRPr lang="ja-JP" altLang="en-US" sz="1800" dirty="0"/>
          </a:p>
        </p:txBody>
      </p:sp>
      <p:graphicFrame>
        <p:nvGraphicFramePr>
          <p:cNvPr id="10" name="グラフ 9"/>
          <p:cNvGraphicFramePr/>
          <p:nvPr>
            <p:extLst>
              <p:ext uri="{D42A27DB-BD31-4B8C-83A1-F6EECF244321}">
                <p14:modId xmlns:p14="http://schemas.microsoft.com/office/powerpoint/2010/main" val="3511724526"/>
              </p:ext>
            </p:extLst>
          </p:nvPr>
        </p:nvGraphicFramePr>
        <p:xfrm>
          <a:off x="4499992" y="3273464"/>
          <a:ext cx="4407793" cy="2863602"/>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14" name="テキスト ボックス 13"/>
              <p:cNvSpPr txBox="1"/>
              <p:nvPr/>
            </p:nvSpPr>
            <p:spPr>
              <a:xfrm>
                <a:off x="254596" y="1988840"/>
                <a:ext cx="5160259" cy="1256049"/>
              </a:xfrm>
              <a:prstGeom prst="rect">
                <a:avLst/>
              </a:prstGeom>
              <a:noFill/>
            </p:spPr>
            <p:txBody>
              <a:bodyPr wrap="none" rtlCol="0">
                <a:spAutoFit/>
              </a:bodyPr>
              <a:lstStyle/>
              <a:p>
                <a:r>
                  <a:rPr kumimoji="1" lang="ja-JP" altLang="en-US" sz="1800" dirty="0" smtClean="0"/>
                  <a:t>得点差が正の時</a:t>
                </a:r>
                <a:endParaRPr kumimoji="1" lang="en-US" altLang="ja-JP" sz="1800" dirty="0" smtClean="0"/>
              </a:p>
              <a:p>
                <a:pPr/>
                <a14:m>
                  <m:oMathPara xmlns:m="http://schemas.openxmlformats.org/officeDocument/2006/math">
                    <m:oMathParaPr>
                      <m:jc m:val="left"/>
                    </m:oMathParaPr>
                    <m:oMath xmlns:m="http://schemas.openxmlformats.org/officeDocument/2006/math">
                      <m:f>
                        <m:fPr>
                          <m:ctrlPr>
                            <a:rPr kumimoji="1" lang="en-US" altLang="ja-JP" i="1" smtClean="0">
                              <a:latin typeface="Cambria Math"/>
                            </a:rPr>
                          </m:ctrlPr>
                        </m:fPr>
                        <m:num>
                          <m:func>
                            <m:funcPr>
                              <m:ctrlPr>
                                <a:rPr kumimoji="1" lang="en-US" altLang="ja-JP" i="1" smtClean="0">
                                  <a:latin typeface="Cambria Math"/>
                                </a:rPr>
                              </m:ctrlPr>
                            </m:funcPr>
                            <m:fName>
                              <m:r>
                                <m:rPr>
                                  <m:sty m:val="p"/>
                                </m:rPr>
                                <a:rPr kumimoji="1" lang="en-US" altLang="ja-JP" i="0" smtClean="0">
                                  <a:latin typeface="Cambria Math"/>
                                </a:rPr>
                                <m:t>ln</m:t>
                              </m:r>
                            </m:fName>
                            <m:e>
                              <m:d>
                                <m:dPr>
                                  <m:ctrlPr>
                                    <a:rPr kumimoji="1" lang="en-US" altLang="ja-JP" i="1" smtClean="0">
                                      <a:latin typeface="Cambria Math"/>
                                    </a:rPr>
                                  </m:ctrlPr>
                                </m:dPr>
                                <m:e>
                                  <m:d>
                                    <m:dPr>
                                      <m:ctrlPr>
                                        <a:rPr kumimoji="1" lang="en-US" altLang="ja-JP" i="1">
                                          <a:latin typeface="Cambria Math"/>
                                        </a:rPr>
                                      </m:ctrlPr>
                                    </m:dPr>
                                    <m:e>
                                      <m:r>
                                        <a:rPr lang="ja-JP" altLang="en-US" i="1">
                                          <a:latin typeface="Cambria Math"/>
                                        </a:rPr>
                                        <m:t>得点差</m:t>
                                      </m:r>
                                      <m:r>
                                        <a:rPr lang="en-US" altLang="ja-JP" i="1">
                                          <a:latin typeface="Cambria Math"/>
                                        </a:rPr>
                                        <m:t>+1</m:t>
                                      </m:r>
                                    </m:e>
                                  </m:d>
                                  <m:r>
                                    <a:rPr lang="en-US" altLang="ja-JP" i="1">
                                      <a:latin typeface="Cambria Math"/>
                                      <a:ea typeface="Cambria Math"/>
                                    </a:rPr>
                                    <m:t>×</m:t>
                                  </m:r>
                                  <m:r>
                                    <a:rPr lang="ja-JP" altLang="en-US" i="1">
                                      <a:latin typeface="Cambria Math"/>
                                    </a:rPr>
                                    <m:t>定数</m:t>
                                  </m:r>
                                </m:e>
                              </m:d>
                            </m:e>
                          </m:func>
                        </m:num>
                        <m:den>
                          <m:r>
                            <a:rPr kumimoji="1" lang="en-US" altLang="ja-JP" b="0" i="1" smtClean="0">
                              <a:latin typeface="Cambria Math"/>
                            </a:rPr>
                            <m:t>2</m:t>
                          </m:r>
                          <m:func>
                            <m:funcPr>
                              <m:ctrlPr>
                                <a:rPr kumimoji="1" lang="en-US" altLang="ja-JP" b="0" i="1" smtClean="0">
                                  <a:latin typeface="Cambria Math"/>
                                </a:rPr>
                              </m:ctrlPr>
                            </m:funcPr>
                            <m:fName>
                              <m:r>
                                <m:rPr>
                                  <m:sty m:val="p"/>
                                </m:rPr>
                                <a:rPr kumimoji="1" lang="en-US" altLang="ja-JP" b="0" i="0" smtClean="0">
                                  <a:latin typeface="Cambria Math"/>
                                </a:rPr>
                                <m:t>ln</m:t>
                              </m:r>
                            </m:fName>
                            <m:e>
                              <m:d>
                                <m:dPr>
                                  <m:ctrlPr>
                                    <a:rPr kumimoji="1" lang="en-US" altLang="ja-JP" b="0" i="1" smtClean="0">
                                      <a:latin typeface="Cambria Math"/>
                                    </a:rPr>
                                  </m:ctrlPr>
                                </m:dPr>
                                <m:e>
                                  <m:d>
                                    <m:dPr>
                                      <m:ctrlPr>
                                        <a:rPr kumimoji="1" lang="en-US" altLang="ja-JP" b="0" i="1" smtClean="0">
                                          <a:latin typeface="Cambria Math"/>
                                        </a:rPr>
                                      </m:ctrlPr>
                                    </m:dPr>
                                    <m:e>
                                      <m:r>
                                        <a:rPr lang="ja-JP" altLang="en-US" i="1">
                                          <a:latin typeface="Cambria Math"/>
                                        </a:rPr>
                                        <m:t>最大得点差</m:t>
                                      </m:r>
                                      <m:r>
                                        <a:rPr lang="en-US" altLang="ja-JP" b="0" i="1" smtClean="0">
                                          <a:latin typeface="Cambria Math"/>
                                        </a:rPr>
                                        <m:t>+1</m:t>
                                      </m:r>
                                    </m:e>
                                  </m:d>
                                  <m:r>
                                    <a:rPr lang="en-US" altLang="ja-JP" b="0" i="1" smtClean="0">
                                      <a:latin typeface="Cambria Math"/>
                                      <a:ea typeface="Cambria Math"/>
                                    </a:rPr>
                                    <m:t>× </m:t>
                                  </m:r>
                                  <m:r>
                                    <a:rPr lang="ja-JP" altLang="en-US" i="1">
                                      <a:latin typeface="Cambria Math"/>
                                      <a:ea typeface="+mn-ea"/>
                                    </a:rPr>
                                    <m:t>定数</m:t>
                                  </m:r>
                                </m:e>
                              </m:d>
                            </m:e>
                          </m:func>
                        </m:den>
                      </m:f>
                      <m:r>
                        <a:rPr kumimoji="1" lang="en-US" altLang="ja-JP" b="0" i="1" smtClean="0">
                          <a:latin typeface="Cambria Math"/>
                        </a:rPr>
                        <m:t>+0.5</m:t>
                      </m:r>
                    </m:oMath>
                  </m:oMathPara>
                </a14:m>
                <a:endParaRPr kumimoji="1" lang="ja-JP" altLang="en-US" dirty="0" smtClean="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254596" y="1988840"/>
                <a:ext cx="5160259" cy="1256049"/>
              </a:xfrm>
              <a:prstGeom prst="rect">
                <a:avLst/>
              </a:prstGeom>
              <a:blipFill rotWithShape="1">
                <a:blip r:embed="rId4"/>
                <a:stretch>
                  <a:fillRect l="-1064" t="-339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088067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10" grpId="0">
        <p:bldAsOne/>
      </p:bldGraphic>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　検証</a:t>
            </a:r>
            <a:endParaRPr kumimoji="1" lang="ja-JP" altLang="en-US" dirty="0"/>
          </a:p>
        </p:txBody>
      </p:sp>
      <p:sp>
        <p:nvSpPr>
          <p:cNvPr id="4" name="日付プレースホルダー 3"/>
          <p:cNvSpPr>
            <a:spLocks noGrp="1"/>
          </p:cNvSpPr>
          <p:nvPr>
            <p:ph type="dt" sz="half" idx="10"/>
          </p:nvPr>
        </p:nvSpPr>
        <p:spPr/>
        <p:txBody>
          <a:bodyPr/>
          <a:lstStyle/>
          <a:p>
            <a:fld id="{069EBC34-B01A-4780-A3BA-1F2CF5A3608A}" type="datetime1">
              <a:rPr lang="ja-JP" altLang="en-US" smtClean="0"/>
              <a:t>2013/3/4</a:t>
            </a:fld>
            <a:endParaRPr lang="en-US" altLang="ja-JP"/>
          </a:p>
        </p:txBody>
      </p:sp>
      <p:sp>
        <p:nvSpPr>
          <p:cNvPr id="5" name="スライド番号プレースホルダー 4"/>
          <p:cNvSpPr>
            <a:spLocks noGrp="1"/>
          </p:cNvSpPr>
          <p:nvPr>
            <p:ph type="sldNum" sz="quarter" idx="12"/>
          </p:nvPr>
        </p:nvSpPr>
        <p:spPr/>
        <p:txBody>
          <a:bodyPr/>
          <a:lstStyle/>
          <a:p>
            <a:fld id="{1D31B517-72AE-4FE7-A18D-06C9CB9045F5}" type="slidenum">
              <a:rPr lang="en-US" altLang="ja-JP" smtClean="0"/>
              <a:pPr/>
              <a:t>33</a:t>
            </a:fld>
            <a:endParaRPr lang="en-US" altLang="ja-JP"/>
          </a:p>
        </p:txBody>
      </p:sp>
      <p:sp>
        <p:nvSpPr>
          <p:cNvPr id="6" name="テキスト ボックス 5"/>
          <p:cNvSpPr txBox="1"/>
          <p:nvPr/>
        </p:nvSpPr>
        <p:spPr>
          <a:xfrm>
            <a:off x="755576" y="836712"/>
            <a:ext cx="2981907" cy="46166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dirty="0" smtClean="0"/>
              <a:t>以下で扱うプログラム</a:t>
            </a:r>
            <a:endParaRPr kumimoji="1" lang="ja-JP" altLang="en-US" dirty="0"/>
          </a:p>
        </p:txBody>
      </p:sp>
      <p:grpSp>
        <p:nvGrpSpPr>
          <p:cNvPr id="22" name="グループ化 21"/>
          <p:cNvGrpSpPr/>
          <p:nvPr/>
        </p:nvGrpSpPr>
        <p:grpSpPr>
          <a:xfrm>
            <a:off x="337102" y="1412776"/>
            <a:ext cx="7524836" cy="5150321"/>
            <a:chOff x="355104" y="1628800"/>
            <a:chExt cx="7524836" cy="5150321"/>
          </a:xfrm>
        </p:grpSpPr>
        <p:sp>
          <p:nvSpPr>
            <p:cNvPr id="9" name="正方形/長方形 8"/>
            <p:cNvSpPr/>
            <p:nvPr/>
          </p:nvSpPr>
          <p:spPr>
            <a:xfrm>
              <a:off x="355104" y="4921599"/>
              <a:ext cx="7488832" cy="8126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10" name="正方形/長方形 9"/>
            <p:cNvSpPr/>
            <p:nvPr/>
          </p:nvSpPr>
          <p:spPr>
            <a:xfrm>
              <a:off x="355104" y="4108918"/>
              <a:ext cx="7488832" cy="8126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15" name="正方形/長方形 14"/>
            <p:cNvSpPr/>
            <p:nvPr/>
          </p:nvSpPr>
          <p:spPr>
            <a:xfrm>
              <a:off x="355104" y="3282212"/>
              <a:ext cx="7488832" cy="82670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6" name="正方形/長方形 15"/>
            <p:cNvSpPr/>
            <p:nvPr/>
          </p:nvSpPr>
          <p:spPr>
            <a:xfrm>
              <a:off x="355104" y="2455506"/>
              <a:ext cx="7488832" cy="826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7" name="正方形/長方形 16"/>
            <p:cNvSpPr/>
            <p:nvPr/>
          </p:nvSpPr>
          <p:spPr>
            <a:xfrm>
              <a:off x="355104" y="1628800"/>
              <a:ext cx="7488832" cy="82670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21" name="正方形/長方形 20"/>
            <p:cNvSpPr/>
            <p:nvPr/>
          </p:nvSpPr>
          <p:spPr>
            <a:xfrm>
              <a:off x="355104" y="5734280"/>
              <a:ext cx="7488832" cy="8126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0" name="テキスト ボックス 19"/>
            <p:cNvSpPr txBox="1"/>
            <p:nvPr/>
          </p:nvSpPr>
          <p:spPr>
            <a:xfrm>
              <a:off x="2695364" y="1700808"/>
              <a:ext cx="5184576" cy="5078313"/>
            </a:xfrm>
            <a:prstGeom prst="rect">
              <a:avLst/>
            </a:prstGeom>
            <a:noFill/>
          </p:spPr>
          <p:txBody>
            <a:bodyPr wrap="square" rtlCol="0">
              <a:spAutoFit/>
            </a:bodyPr>
            <a:lstStyle/>
            <a:p>
              <a:pPr marL="285750" indent="-285750">
                <a:buFont typeface="Wingdings" pitchFamily="2" charset="2"/>
                <a:buChar char="Ø"/>
              </a:pPr>
              <a:r>
                <a:rPr lang="en-US" altLang="ja-JP" sz="1800" dirty="0"/>
                <a:t>1</a:t>
              </a:r>
              <a:r>
                <a:rPr lang="ja-JP" altLang="en-US" sz="1800" dirty="0"/>
                <a:t>手先から</a:t>
              </a:r>
              <a:r>
                <a:rPr lang="en-US" altLang="ja-JP" sz="1800" dirty="0"/>
                <a:t>10</a:t>
              </a:r>
              <a:r>
                <a:rPr lang="ja-JP" altLang="en-US" sz="1800" dirty="0"/>
                <a:t>手先までの範囲で全ての手を読み，最適な手を返す</a:t>
              </a:r>
              <a:r>
                <a:rPr lang="ja-JP" altLang="en-US" sz="1800" dirty="0" smtClean="0"/>
                <a:t>．</a:t>
              </a:r>
              <a:endParaRPr lang="en-US" altLang="ja-JP" sz="1800" dirty="0" smtClean="0"/>
            </a:p>
            <a:p>
              <a:pPr marL="285750" indent="-285750">
                <a:buFont typeface="Wingdings" pitchFamily="2" charset="2"/>
                <a:buChar char="Ø"/>
              </a:pPr>
              <a:endParaRPr lang="en-US" altLang="ja-JP" sz="1800" dirty="0" smtClean="0"/>
            </a:p>
            <a:p>
              <a:pPr marL="285750" indent="-285750">
                <a:buFont typeface="Wingdings" pitchFamily="2" charset="2"/>
                <a:buChar char="Ø"/>
              </a:pPr>
              <a:r>
                <a:rPr lang="ja-JP" altLang="en-US" sz="1800" dirty="0"/>
                <a:t>ランダム</a:t>
              </a:r>
              <a:r>
                <a:rPr lang="ja-JP" altLang="en-US" sz="1800" dirty="0" smtClean="0"/>
                <a:t>に</a:t>
              </a:r>
              <a:r>
                <a:rPr lang="en-US" altLang="ja-JP" sz="1800" dirty="0"/>
                <a:t>5</a:t>
              </a:r>
              <a:r>
                <a:rPr lang="en-US" altLang="ja-JP" sz="1800" dirty="0" smtClean="0"/>
                <a:t>0000</a:t>
              </a:r>
              <a:r>
                <a:rPr lang="ja-JP" altLang="en-US" sz="1800" dirty="0" smtClean="0"/>
                <a:t>回試行し，それをもとに最適な手を決定する．</a:t>
              </a:r>
              <a:r>
                <a:rPr lang="en-US" altLang="ja-JP" sz="1800" dirty="0" smtClean="0"/>
                <a:t>(</a:t>
              </a:r>
              <a:r>
                <a:rPr lang="ja-JP" altLang="en-US" sz="1800" dirty="0" smtClean="0"/>
                <a:t>最大</a:t>
              </a:r>
              <a:r>
                <a:rPr lang="en-US" altLang="ja-JP" sz="1800" dirty="0" smtClean="0"/>
                <a:t>5×10000</a:t>
              </a:r>
              <a:r>
                <a:rPr lang="ja-JP" altLang="en-US" sz="1800" dirty="0" smtClean="0"/>
                <a:t>回試行を行う</a:t>
              </a:r>
              <a:r>
                <a:rPr lang="en-US" altLang="ja-JP" sz="1800" dirty="0" smtClean="0"/>
                <a:t>)</a:t>
              </a:r>
            </a:p>
            <a:p>
              <a:pPr marL="285750" indent="-285750">
                <a:buFont typeface="Wingdings" pitchFamily="2" charset="2"/>
                <a:buChar char="Ø"/>
              </a:pPr>
              <a:endParaRPr lang="en-US" altLang="ja-JP" sz="1800" dirty="0" smtClean="0"/>
            </a:p>
            <a:p>
              <a:pPr marL="285750" indent="-285750">
                <a:buFont typeface="Wingdings" pitchFamily="2" charset="2"/>
                <a:buChar char="Ø"/>
              </a:pPr>
              <a:r>
                <a:rPr kumimoji="1" lang="en-US" altLang="ja-JP" sz="1800" dirty="0" smtClean="0"/>
                <a:t>UCB1</a:t>
              </a:r>
              <a:r>
                <a:rPr kumimoji="1" lang="ja-JP" altLang="en-US" sz="1800" dirty="0" smtClean="0"/>
                <a:t>に基づいて回数を分配しながら</a:t>
              </a:r>
              <a:r>
                <a:rPr kumimoji="1" lang="en-US" altLang="ja-JP" sz="1800" dirty="0" smtClean="0"/>
                <a:t>50000</a:t>
              </a:r>
              <a:r>
                <a:rPr kumimoji="1" lang="ja-JP" altLang="en-US" sz="1800" dirty="0" smtClean="0"/>
                <a:t>回試行を行う．</a:t>
              </a:r>
              <a:endParaRPr kumimoji="1" lang="en-US" altLang="ja-JP" sz="1800" dirty="0" smtClean="0"/>
            </a:p>
            <a:p>
              <a:pPr marL="285750" indent="-285750">
                <a:buFont typeface="Wingdings" pitchFamily="2" charset="2"/>
                <a:buChar char="Ø"/>
              </a:pPr>
              <a:endParaRPr kumimoji="1" lang="en-US" altLang="ja-JP" sz="1800" dirty="0" smtClean="0"/>
            </a:p>
            <a:p>
              <a:pPr marL="285750" indent="-285750">
                <a:buFont typeface="Wingdings" pitchFamily="2" charset="2"/>
                <a:buChar char="Ø"/>
              </a:pPr>
              <a:r>
                <a:rPr lang="en-US" altLang="ja-JP" sz="1800" dirty="0"/>
                <a:t>UCB1</a:t>
              </a:r>
              <a:r>
                <a:rPr lang="ja-JP" altLang="en-US" sz="1800" dirty="0"/>
                <a:t>に基づいて回数を分配しながら</a:t>
              </a:r>
              <a:r>
                <a:rPr lang="en-US" altLang="ja-JP" sz="1800" dirty="0"/>
                <a:t>10</a:t>
              </a:r>
              <a:r>
                <a:rPr lang="ja-JP" altLang="en-US" sz="1800" dirty="0"/>
                <a:t>手先までの試行</a:t>
              </a:r>
              <a:r>
                <a:rPr lang="ja-JP" altLang="en-US" sz="1800" dirty="0" smtClean="0"/>
                <a:t>を行う</a:t>
              </a:r>
              <a:r>
                <a:rPr lang="ja-JP" altLang="en-US" sz="1800" dirty="0"/>
                <a:t>．</a:t>
              </a:r>
              <a:endParaRPr lang="en-US" altLang="ja-JP" sz="1800" dirty="0"/>
            </a:p>
            <a:p>
              <a:pPr marL="285750" indent="-285750">
                <a:buFont typeface="Wingdings" pitchFamily="2" charset="2"/>
                <a:buChar char="Ø"/>
              </a:pPr>
              <a:endParaRPr lang="en-US" altLang="ja-JP" sz="1800" dirty="0" smtClean="0"/>
            </a:p>
            <a:p>
              <a:pPr marL="285750" indent="-285750">
                <a:buFont typeface="Wingdings" pitchFamily="2" charset="2"/>
                <a:buChar char="Ø"/>
              </a:pPr>
              <a:r>
                <a:rPr lang="en-US" altLang="ja-JP" sz="1800" dirty="0" smtClean="0"/>
                <a:t>UCB1(</a:t>
              </a:r>
              <a:r>
                <a:rPr lang="ja-JP" altLang="en-US" sz="1800" dirty="0" smtClean="0"/>
                <a:t>得点差を考慮</a:t>
              </a:r>
              <a:r>
                <a:rPr lang="en-US" altLang="ja-JP" sz="1800" dirty="0" smtClean="0"/>
                <a:t>)</a:t>
              </a:r>
              <a:r>
                <a:rPr lang="ja-JP" altLang="en-US" sz="1800" dirty="0"/>
                <a:t>に基づいて回数を分配しながら</a:t>
              </a:r>
              <a:r>
                <a:rPr lang="en-US" altLang="ja-JP" sz="1800" dirty="0"/>
                <a:t>10</a:t>
              </a:r>
              <a:r>
                <a:rPr lang="ja-JP" altLang="en-US" sz="1800" dirty="0"/>
                <a:t>手先までの試行を行う</a:t>
              </a:r>
              <a:r>
                <a:rPr lang="ja-JP" altLang="en-US" sz="1800" dirty="0" smtClean="0"/>
                <a:t>．</a:t>
              </a:r>
              <a:endParaRPr lang="en-US" altLang="ja-JP" sz="1800" dirty="0" smtClean="0"/>
            </a:p>
            <a:p>
              <a:pPr marL="285750" indent="-285750">
                <a:buFont typeface="Wingdings" pitchFamily="2" charset="2"/>
                <a:buChar char="Ø"/>
              </a:pPr>
              <a:endParaRPr lang="en-US" altLang="ja-JP" sz="1800" dirty="0"/>
            </a:p>
            <a:p>
              <a:pPr marL="285750" indent="-285750">
                <a:buFont typeface="Wingdings" pitchFamily="2" charset="2"/>
                <a:buChar char="Ø"/>
              </a:pPr>
              <a:r>
                <a:rPr lang="en-US" altLang="ja-JP" sz="1800" dirty="0"/>
                <a:t>UCB1_TUNED</a:t>
              </a:r>
              <a:r>
                <a:rPr lang="ja-JP" altLang="en-US" sz="1800" dirty="0"/>
                <a:t>に基づいて回数を分配</a:t>
              </a:r>
              <a:r>
                <a:rPr lang="ja-JP" altLang="en-US" sz="1800" dirty="0" smtClean="0"/>
                <a:t>しながら試行</a:t>
              </a:r>
              <a:r>
                <a:rPr lang="ja-JP" altLang="en-US" sz="1800" dirty="0"/>
                <a:t>を行う．</a:t>
              </a:r>
            </a:p>
            <a:p>
              <a:pPr marL="285750" indent="-285750">
                <a:buFont typeface="Wingdings" pitchFamily="2" charset="2"/>
                <a:buChar char="Ø"/>
              </a:pPr>
              <a:endParaRPr kumimoji="1" lang="ja-JP" altLang="en-US" sz="1800" dirty="0"/>
            </a:p>
          </p:txBody>
        </p:sp>
        <p:sp>
          <p:nvSpPr>
            <p:cNvPr id="19" name="テキスト ボックス 18"/>
            <p:cNvSpPr txBox="1"/>
            <p:nvPr/>
          </p:nvSpPr>
          <p:spPr>
            <a:xfrm>
              <a:off x="355104" y="1700808"/>
              <a:ext cx="2592288" cy="5078313"/>
            </a:xfrm>
            <a:prstGeom prst="rect">
              <a:avLst/>
            </a:prstGeom>
            <a:noFill/>
          </p:spPr>
          <p:txBody>
            <a:bodyPr wrap="square" rtlCol="0">
              <a:spAutoFit/>
            </a:bodyPr>
            <a:lstStyle/>
            <a:p>
              <a:r>
                <a:rPr kumimoji="1" lang="ja-JP" altLang="en-US" sz="1800" dirty="0" smtClean="0"/>
                <a:t>完全読み</a:t>
              </a:r>
              <a:endParaRPr kumimoji="1" lang="en-US" altLang="ja-JP" sz="1800" dirty="0" smtClean="0"/>
            </a:p>
            <a:p>
              <a:r>
                <a:rPr lang="en-US" altLang="ja-JP" sz="1800" dirty="0" smtClean="0"/>
                <a:t>(</a:t>
              </a:r>
              <a:r>
                <a:rPr lang="ja-JP" altLang="en-US" sz="1800" dirty="0" smtClean="0"/>
                <a:t>既存手法</a:t>
              </a:r>
              <a:r>
                <a:rPr lang="en-US" altLang="ja-JP" sz="1800" dirty="0" smtClean="0"/>
                <a:t>)</a:t>
              </a:r>
              <a:endParaRPr kumimoji="1" lang="en-US" altLang="ja-JP" sz="1800" dirty="0" smtClean="0"/>
            </a:p>
            <a:p>
              <a:endParaRPr kumimoji="1" lang="en-US" altLang="ja-JP" sz="1800" dirty="0" smtClean="0"/>
            </a:p>
            <a:p>
              <a:r>
                <a:rPr lang="ja-JP" altLang="en-US" sz="1800" dirty="0" smtClean="0"/>
                <a:t>モンテカルロ法</a:t>
              </a:r>
              <a:r>
                <a:rPr lang="en-US" altLang="ja-JP" sz="1800" dirty="0" smtClean="0"/>
                <a:t>(50000)</a:t>
              </a:r>
            </a:p>
            <a:p>
              <a:r>
                <a:rPr lang="en-US" altLang="ja-JP" sz="1800" dirty="0" smtClean="0"/>
                <a:t>(</a:t>
              </a:r>
              <a:r>
                <a:rPr lang="ja-JP" altLang="en-US" sz="1800" dirty="0" smtClean="0"/>
                <a:t>提案手法</a:t>
              </a:r>
              <a:r>
                <a:rPr lang="en-US" altLang="ja-JP" sz="1800" dirty="0" smtClean="0"/>
                <a:t>1)</a:t>
              </a:r>
              <a:endParaRPr lang="en-US" altLang="ja-JP" sz="1800" dirty="0"/>
            </a:p>
            <a:p>
              <a:endParaRPr lang="en-US" altLang="ja-JP" sz="1800" dirty="0" smtClean="0"/>
            </a:p>
            <a:p>
              <a:r>
                <a:rPr lang="en-US" altLang="ja-JP" sz="1800" dirty="0" smtClean="0"/>
                <a:t>UCB1(50000)</a:t>
              </a:r>
            </a:p>
            <a:p>
              <a:r>
                <a:rPr lang="en-US" altLang="ja-JP" sz="1800" dirty="0" smtClean="0"/>
                <a:t>(</a:t>
              </a:r>
              <a:r>
                <a:rPr lang="ja-JP" altLang="en-US" sz="1800" dirty="0" smtClean="0"/>
                <a:t>提案手法</a:t>
              </a:r>
              <a:r>
                <a:rPr lang="en-US" altLang="ja-JP" sz="1800" dirty="0" smtClean="0"/>
                <a:t>2)</a:t>
              </a:r>
            </a:p>
            <a:p>
              <a:endParaRPr lang="en-US" altLang="ja-JP" sz="1800" dirty="0" smtClean="0"/>
            </a:p>
            <a:p>
              <a:r>
                <a:rPr lang="en-US" altLang="ja-JP" sz="1800" dirty="0" smtClean="0"/>
                <a:t>UCB1_10</a:t>
              </a:r>
              <a:endParaRPr lang="en-US" altLang="ja-JP" sz="1800" dirty="0"/>
            </a:p>
            <a:p>
              <a:r>
                <a:rPr lang="en-US" altLang="ja-JP" sz="1800" dirty="0"/>
                <a:t>(</a:t>
              </a:r>
              <a:r>
                <a:rPr lang="ja-JP" altLang="en-US" sz="1800" dirty="0"/>
                <a:t>提案手法</a:t>
              </a:r>
              <a:r>
                <a:rPr lang="en-US" altLang="ja-JP" sz="1800" dirty="0"/>
                <a:t>2.1</a:t>
              </a:r>
              <a:r>
                <a:rPr lang="en-US" altLang="ja-JP" sz="1800" dirty="0" smtClean="0"/>
                <a:t>)</a:t>
              </a:r>
            </a:p>
            <a:p>
              <a:endParaRPr lang="en-US" altLang="ja-JP" sz="1800" dirty="0"/>
            </a:p>
            <a:p>
              <a:r>
                <a:rPr lang="en-US" altLang="ja-JP" sz="1800" dirty="0" smtClean="0"/>
                <a:t>UCB1_point</a:t>
              </a:r>
            </a:p>
            <a:p>
              <a:r>
                <a:rPr lang="en-US" altLang="ja-JP" sz="1800" dirty="0" smtClean="0"/>
                <a:t>(</a:t>
              </a:r>
              <a:r>
                <a:rPr lang="ja-JP" altLang="en-US" sz="1800" dirty="0" smtClean="0"/>
                <a:t>提案手法</a:t>
              </a:r>
              <a:r>
                <a:rPr lang="en-US" altLang="ja-JP" sz="1800" dirty="0" smtClean="0"/>
                <a:t>2.2)</a:t>
              </a:r>
              <a:endParaRPr lang="en-US" altLang="ja-JP" sz="1800" dirty="0"/>
            </a:p>
            <a:p>
              <a:endParaRPr lang="en-US" altLang="ja-JP" sz="1800" dirty="0"/>
            </a:p>
            <a:p>
              <a:r>
                <a:rPr lang="en-US" altLang="ja-JP" sz="1800" dirty="0" smtClean="0"/>
                <a:t>UCB1_TUNED</a:t>
              </a:r>
              <a:endParaRPr lang="en-US" altLang="ja-JP" sz="1800" dirty="0"/>
            </a:p>
            <a:p>
              <a:r>
                <a:rPr lang="en-US" altLang="ja-JP" sz="1800" dirty="0"/>
                <a:t>(</a:t>
              </a:r>
              <a:r>
                <a:rPr lang="ja-JP" altLang="en-US" sz="1800" dirty="0"/>
                <a:t>提案手法</a:t>
              </a:r>
              <a:r>
                <a:rPr lang="en-US" altLang="ja-JP" sz="1800" dirty="0" smtClean="0"/>
                <a:t>2.3)</a:t>
              </a:r>
              <a:endParaRPr lang="en-US" altLang="ja-JP" sz="1800" dirty="0"/>
            </a:p>
            <a:p>
              <a:endParaRPr lang="en-US" altLang="ja-JP" sz="1800" dirty="0" smtClean="0"/>
            </a:p>
          </p:txBody>
        </p:sp>
      </p:grpSp>
    </p:spTree>
    <p:extLst>
      <p:ext uri="{BB962C8B-B14F-4D97-AF65-F5344CB8AC3E}">
        <p14:creationId xmlns:p14="http://schemas.microsoft.com/office/powerpoint/2010/main" val="4008038802"/>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　検証</a:t>
            </a:r>
            <a:r>
              <a:rPr lang="en-US" altLang="ja-JP" dirty="0" smtClean="0"/>
              <a:t>1</a:t>
            </a:r>
            <a:endParaRPr kumimoji="1" lang="ja-JP" altLang="en-US" dirty="0"/>
          </a:p>
        </p:txBody>
      </p:sp>
      <p:sp>
        <p:nvSpPr>
          <p:cNvPr id="3" name="コンテンツ プレースホルダー 2"/>
          <p:cNvSpPr>
            <a:spLocks noGrp="1"/>
          </p:cNvSpPr>
          <p:nvPr>
            <p:ph idx="1"/>
          </p:nvPr>
        </p:nvSpPr>
        <p:spPr>
          <a:xfrm>
            <a:off x="228600" y="990600"/>
            <a:ext cx="8375848" cy="998240"/>
          </a:xfrm>
        </p:spPr>
        <p:txBody>
          <a:bodyPr/>
          <a:lstStyle/>
          <a:p>
            <a:pPr marL="0" indent="0">
              <a:buNone/>
            </a:pPr>
            <a:r>
              <a:rPr kumimoji="1" lang="ja-JP" altLang="en-US" dirty="0" smtClean="0"/>
              <a:t>各プログラム同士を対戦させ，先手，後手で違いが出るか確認</a:t>
            </a:r>
            <a:endParaRPr kumimoji="1" lang="ja-JP" altLang="en-US" dirty="0"/>
          </a:p>
        </p:txBody>
      </p:sp>
      <p:sp>
        <p:nvSpPr>
          <p:cNvPr id="4" name="日付プレースホルダー 3"/>
          <p:cNvSpPr>
            <a:spLocks noGrp="1"/>
          </p:cNvSpPr>
          <p:nvPr>
            <p:ph type="dt" sz="half" idx="10"/>
          </p:nvPr>
        </p:nvSpPr>
        <p:spPr/>
        <p:txBody>
          <a:bodyPr/>
          <a:lstStyle/>
          <a:p>
            <a:fld id="{069EBC34-B01A-4780-A3BA-1F2CF5A3608A}" type="datetime1">
              <a:rPr lang="ja-JP" altLang="en-US" smtClean="0"/>
              <a:t>2013/3/4</a:t>
            </a:fld>
            <a:endParaRPr lang="en-US" altLang="ja-JP"/>
          </a:p>
        </p:txBody>
      </p:sp>
      <p:sp>
        <p:nvSpPr>
          <p:cNvPr id="5" name="スライド番号プレースホルダー 4"/>
          <p:cNvSpPr>
            <a:spLocks noGrp="1"/>
          </p:cNvSpPr>
          <p:nvPr>
            <p:ph type="sldNum" sz="quarter" idx="12"/>
          </p:nvPr>
        </p:nvSpPr>
        <p:spPr/>
        <p:txBody>
          <a:bodyPr/>
          <a:lstStyle/>
          <a:p>
            <a:fld id="{1D31B517-72AE-4FE7-A18D-06C9CB9045F5}" type="slidenum">
              <a:rPr lang="en-US" altLang="ja-JP" smtClean="0"/>
              <a:pPr/>
              <a:t>34</a:t>
            </a:fld>
            <a:endParaRPr lang="en-US" altLang="ja-JP"/>
          </a:p>
        </p:txBody>
      </p:sp>
      <p:graphicFrame>
        <p:nvGraphicFramePr>
          <p:cNvPr id="6" name="表 5"/>
          <p:cNvGraphicFramePr>
            <a:graphicFrameLocks noGrp="1"/>
          </p:cNvGraphicFramePr>
          <p:nvPr>
            <p:extLst>
              <p:ext uri="{D42A27DB-BD31-4B8C-83A1-F6EECF244321}">
                <p14:modId xmlns:p14="http://schemas.microsoft.com/office/powerpoint/2010/main" val="3624105413"/>
              </p:ext>
            </p:extLst>
          </p:nvPr>
        </p:nvGraphicFramePr>
        <p:xfrm>
          <a:off x="899592" y="1844824"/>
          <a:ext cx="6840760" cy="1112520"/>
        </p:xfrm>
        <a:graphic>
          <a:graphicData uri="http://schemas.openxmlformats.org/drawingml/2006/table">
            <a:tbl>
              <a:tblPr firstRow="1" bandRow="1">
                <a:tableStyleId>{5C22544A-7EE6-4342-B048-85BDC9FD1C3A}</a:tableStyleId>
              </a:tblPr>
              <a:tblGrid>
                <a:gridCol w="1710190"/>
                <a:gridCol w="1710190"/>
                <a:gridCol w="1710190"/>
                <a:gridCol w="1710190"/>
              </a:tblGrid>
              <a:tr h="370840">
                <a:tc>
                  <a:txBody>
                    <a:bodyPr/>
                    <a:lstStyle/>
                    <a:p>
                      <a:pPr algn="ctr"/>
                      <a:r>
                        <a:rPr kumimoji="1" lang="ja-JP" altLang="en-US" dirty="0" smtClean="0"/>
                        <a:t>勝率</a:t>
                      </a:r>
                      <a:r>
                        <a:rPr kumimoji="1" lang="en-US" altLang="ja-JP" dirty="0" smtClean="0"/>
                        <a:t>[%]</a:t>
                      </a:r>
                      <a:endParaRPr kumimoji="1" lang="ja-JP" altLang="en-US" dirty="0"/>
                    </a:p>
                  </a:txBody>
                  <a:tcPr/>
                </a:tc>
                <a:tc>
                  <a:txBody>
                    <a:bodyPr/>
                    <a:lstStyle/>
                    <a:p>
                      <a:pPr algn="ctr"/>
                      <a:r>
                        <a:rPr kumimoji="1" lang="ja-JP" altLang="en-US" dirty="0" smtClean="0"/>
                        <a:t>完全読み</a:t>
                      </a:r>
                      <a:endParaRPr kumimoji="1" lang="ja-JP" altLang="en-US" dirty="0"/>
                    </a:p>
                  </a:txBody>
                  <a:tcPr/>
                </a:tc>
                <a:tc>
                  <a:txBody>
                    <a:bodyPr/>
                    <a:lstStyle/>
                    <a:p>
                      <a:pPr algn="ctr"/>
                      <a:r>
                        <a:rPr kumimoji="1" lang="ja-JP" altLang="en-US" dirty="0" smtClean="0"/>
                        <a:t>モンテカルロ法</a:t>
                      </a:r>
                      <a:endParaRPr kumimoji="1" lang="ja-JP" altLang="en-US" dirty="0"/>
                    </a:p>
                  </a:txBody>
                  <a:tcPr/>
                </a:tc>
                <a:tc>
                  <a:txBody>
                    <a:bodyPr/>
                    <a:lstStyle/>
                    <a:p>
                      <a:pPr algn="ctr"/>
                      <a:r>
                        <a:rPr kumimoji="1" lang="en-US" altLang="ja-JP" dirty="0" smtClean="0"/>
                        <a:t>UCB1</a:t>
                      </a:r>
                      <a:endParaRPr kumimoji="1" lang="ja-JP" altLang="en-US" dirty="0"/>
                    </a:p>
                  </a:txBody>
                  <a:tcPr/>
                </a:tc>
              </a:tr>
              <a:tr h="370840">
                <a:tc>
                  <a:txBody>
                    <a:bodyPr/>
                    <a:lstStyle/>
                    <a:p>
                      <a:pPr algn="ctr"/>
                      <a:r>
                        <a:rPr kumimoji="1" lang="ja-JP" altLang="en-US" dirty="0" smtClean="0"/>
                        <a:t>先手</a:t>
                      </a:r>
                      <a:endParaRPr kumimoji="1" lang="ja-JP" altLang="en-US" dirty="0"/>
                    </a:p>
                  </a:txBody>
                  <a:tcPr/>
                </a:tc>
                <a:tc>
                  <a:txBody>
                    <a:bodyPr/>
                    <a:lstStyle/>
                    <a:p>
                      <a:pPr algn="ctr"/>
                      <a:r>
                        <a:rPr kumimoji="1" lang="en-US" altLang="ja-JP" dirty="0" smtClean="0"/>
                        <a:t>60.1</a:t>
                      </a:r>
                      <a:endParaRPr kumimoji="1" lang="ja-JP" altLang="en-US" dirty="0"/>
                    </a:p>
                  </a:txBody>
                  <a:tcPr/>
                </a:tc>
                <a:tc>
                  <a:txBody>
                    <a:bodyPr/>
                    <a:lstStyle/>
                    <a:p>
                      <a:pPr algn="ctr"/>
                      <a:r>
                        <a:rPr kumimoji="1" lang="en-US" altLang="ja-JP" dirty="0" smtClean="0"/>
                        <a:t>52.3</a:t>
                      </a:r>
                      <a:endParaRPr kumimoji="1" lang="ja-JP" altLang="en-US" dirty="0"/>
                    </a:p>
                  </a:txBody>
                  <a:tcPr/>
                </a:tc>
                <a:tc>
                  <a:txBody>
                    <a:bodyPr/>
                    <a:lstStyle/>
                    <a:p>
                      <a:pPr algn="ctr"/>
                      <a:r>
                        <a:rPr kumimoji="1" lang="en-US" altLang="ja-JP" dirty="0" smtClean="0"/>
                        <a:t>51.3</a:t>
                      </a:r>
                      <a:endParaRPr kumimoji="1" lang="ja-JP" altLang="en-US" dirty="0"/>
                    </a:p>
                  </a:txBody>
                  <a:tcPr/>
                </a:tc>
              </a:tr>
              <a:tr h="370840">
                <a:tc>
                  <a:txBody>
                    <a:bodyPr/>
                    <a:lstStyle/>
                    <a:p>
                      <a:pPr algn="ctr"/>
                      <a:r>
                        <a:rPr kumimoji="1" lang="ja-JP" altLang="en-US" dirty="0" smtClean="0"/>
                        <a:t>後手</a:t>
                      </a:r>
                      <a:endParaRPr kumimoji="1" lang="ja-JP" altLang="en-US" dirty="0"/>
                    </a:p>
                  </a:txBody>
                  <a:tcPr/>
                </a:tc>
                <a:tc>
                  <a:txBody>
                    <a:bodyPr/>
                    <a:lstStyle/>
                    <a:p>
                      <a:pPr algn="ctr"/>
                      <a:r>
                        <a:rPr kumimoji="1" lang="en-US" altLang="ja-JP" dirty="0" smtClean="0"/>
                        <a:t>39.9</a:t>
                      </a:r>
                      <a:endParaRPr kumimoji="1" lang="ja-JP" altLang="en-US" dirty="0"/>
                    </a:p>
                  </a:txBody>
                  <a:tcPr/>
                </a:tc>
                <a:tc>
                  <a:txBody>
                    <a:bodyPr/>
                    <a:lstStyle/>
                    <a:p>
                      <a:pPr algn="ctr"/>
                      <a:r>
                        <a:rPr kumimoji="1" lang="en-US" altLang="ja-JP" dirty="0" smtClean="0"/>
                        <a:t>47.7</a:t>
                      </a:r>
                      <a:endParaRPr kumimoji="1" lang="ja-JP" altLang="en-US" dirty="0"/>
                    </a:p>
                  </a:txBody>
                  <a:tcPr/>
                </a:tc>
                <a:tc>
                  <a:txBody>
                    <a:bodyPr/>
                    <a:lstStyle/>
                    <a:p>
                      <a:pPr algn="ctr"/>
                      <a:r>
                        <a:rPr kumimoji="1" lang="en-US" altLang="ja-JP" dirty="0" smtClean="0"/>
                        <a:t>48.7</a:t>
                      </a:r>
                      <a:endParaRPr kumimoji="1" lang="ja-JP" altLang="en-US" dirty="0"/>
                    </a:p>
                  </a:txBody>
                  <a:tcPr/>
                </a:tc>
              </a:tr>
            </a:tbl>
          </a:graphicData>
        </a:graphic>
      </p:graphicFrame>
      <p:sp>
        <p:nvSpPr>
          <p:cNvPr id="7" name="テキスト ボックス 6"/>
          <p:cNvSpPr txBox="1"/>
          <p:nvPr/>
        </p:nvSpPr>
        <p:spPr>
          <a:xfrm>
            <a:off x="395536" y="3501008"/>
            <a:ext cx="7380312" cy="1200329"/>
          </a:xfrm>
          <a:prstGeom prst="rect">
            <a:avLst/>
          </a:prstGeom>
          <a:noFill/>
        </p:spPr>
        <p:txBody>
          <a:bodyPr wrap="square" rtlCol="0">
            <a:spAutoFit/>
          </a:bodyPr>
          <a:lstStyle/>
          <a:p>
            <a:pPr marL="342900" indent="-342900">
              <a:buFont typeface="Arial" pitchFamily="34" charset="0"/>
              <a:buChar char="•"/>
            </a:pPr>
            <a:r>
              <a:rPr lang="ja-JP" altLang="en-US" dirty="0"/>
              <a:t>ゲーム自体</a:t>
            </a:r>
            <a:r>
              <a:rPr lang="ja-JP" altLang="en-US" dirty="0" smtClean="0"/>
              <a:t>が先手有利であると思われる．</a:t>
            </a:r>
            <a:endParaRPr lang="en-US" altLang="ja-JP" dirty="0" smtClean="0"/>
          </a:p>
          <a:p>
            <a:pPr marL="342900" indent="-342900">
              <a:buFont typeface="Arial" pitchFamily="34" charset="0"/>
              <a:buChar char="•"/>
            </a:pPr>
            <a:r>
              <a:rPr lang="ja-JP" altLang="en-US" dirty="0"/>
              <a:t>完全</a:t>
            </a:r>
            <a:r>
              <a:rPr lang="ja-JP" altLang="en-US" dirty="0" smtClean="0"/>
              <a:t>読み</a:t>
            </a:r>
            <a:r>
              <a:rPr lang="ja-JP" altLang="en-US" dirty="0"/>
              <a:t>で</a:t>
            </a:r>
            <a:r>
              <a:rPr lang="ja-JP" altLang="en-US" dirty="0" smtClean="0"/>
              <a:t>は他と比較して先手のほうがより有利になると思われる．</a:t>
            </a:r>
            <a:endParaRPr lang="en-US" altLang="ja-JP" dirty="0" smtClean="0"/>
          </a:p>
        </p:txBody>
      </p:sp>
    </p:spTree>
    <p:extLst>
      <p:ext uri="{BB962C8B-B14F-4D97-AF65-F5344CB8AC3E}">
        <p14:creationId xmlns:p14="http://schemas.microsoft.com/office/powerpoint/2010/main" val="135366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　検証</a:t>
            </a:r>
            <a:r>
              <a:rPr kumimoji="1" lang="en-US" altLang="ja-JP" dirty="0" smtClean="0"/>
              <a:t>2</a:t>
            </a:r>
            <a:endParaRPr kumimoji="1" lang="ja-JP" altLang="en-US" dirty="0"/>
          </a:p>
        </p:txBody>
      </p:sp>
      <p:sp>
        <p:nvSpPr>
          <p:cNvPr id="3" name="コンテンツ プレースホルダー 2"/>
          <p:cNvSpPr>
            <a:spLocks noGrp="1"/>
          </p:cNvSpPr>
          <p:nvPr>
            <p:ph idx="1"/>
          </p:nvPr>
        </p:nvSpPr>
        <p:spPr>
          <a:xfrm>
            <a:off x="228600" y="990600"/>
            <a:ext cx="8686800" cy="998240"/>
          </a:xfrm>
        </p:spPr>
        <p:txBody>
          <a:bodyPr/>
          <a:lstStyle/>
          <a:p>
            <a:pPr marL="0" indent="0">
              <a:buNone/>
            </a:pPr>
            <a:r>
              <a:rPr kumimoji="1" lang="ja-JP" altLang="en-US" dirty="0" smtClean="0"/>
              <a:t>モンテカルロ法，</a:t>
            </a:r>
            <a:r>
              <a:rPr kumimoji="1" lang="en-US" altLang="ja-JP" dirty="0" smtClean="0"/>
              <a:t>UCB1</a:t>
            </a:r>
            <a:r>
              <a:rPr kumimoji="1" lang="ja-JP" altLang="en-US" dirty="0" smtClean="0"/>
              <a:t>の試行回数を変え，</a:t>
            </a:r>
            <a:r>
              <a:rPr kumimoji="1" lang="en-US" altLang="ja-JP" dirty="0" smtClean="0"/>
              <a:t>10</a:t>
            </a:r>
            <a:r>
              <a:rPr kumimoji="1" lang="ja-JP" altLang="en-US" dirty="0" smtClean="0"/>
              <a:t>手読みと対戦させたときの勝率</a:t>
            </a:r>
            <a:endParaRPr kumimoji="1" lang="ja-JP" altLang="en-US" dirty="0"/>
          </a:p>
        </p:txBody>
      </p:sp>
      <p:sp>
        <p:nvSpPr>
          <p:cNvPr id="4" name="日付プレースホルダー 3"/>
          <p:cNvSpPr>
            <a:spLocks noGrp="1"/>
          </p:cNvSpPr>
          <p:nvPr>
            <p:ph type="dt" sz="half" idx="10"/>
          </p:nvPr>
        </p:nvSpPr>
        <p:spPr/>
        <p:txBody>
          <a:bodyPr/>
          <a:lstStyle/>
          <a:p>
            <a:fld id="{069EBC34-B01A-4780-A3BA-1F2CF5A3608A}" type="datetime1">
              <a:rPr lang="ja-JP" altLang="en-US" smtClean="0"/>
              <a:t>2013/3/4</a:t>
            </a:fld>
            <a:endParaRPr lang="en-US" altLang="ja-JP"/>
          </a:p>
        </p:txBody>
      </p:sp>
      <p:sp>
        <p:nvSpPr>
          <p:cNvPr id="5" name="スライド番号プレースホルダー 4"/>
          <p:cNvSpPr>
            <a:spLocks noGrp="1"/>
          </p:cNvSpPr>
          <p:nvPr>
            <p:ph type="sldNum" sz="quarter" idx="12"/>
          </p:nvPr>
        </p:nvSpPr>
        <p:spPr/>
        <p:txBody>
          <a:bodyPr/>
          <a:lstStyle/>
          <a:p>
            <a:fld id="{1D31B517-72AE-4FE7-A18D-06C9CB9045F5}" type="slidenum">
              <a:rPr lang="en-US" altLang="ja-JP" smtClean="0"/>
              <a:pPr/>
              <a:t>35</a:t>
            </a:fld>
            <a:endParaRPr lang="en-US" altLang="ja-JP"/>
          </a:p>
        </p:txBody>
      </p:sp>
      <p:sp>
        <p:nvSpPr>
          <p:cNvPr id="8" name="テキスト ボックス 7"/>
          <p:cNvSpPr txBox="1"/>
          <p:nvPr/>
        </p:nvSpPr>
        <p:spPr>
          <a:xfrm>
            <a:off x="323528" y="1844824"/>
            <a:ext cx="7992888" cy="1015663"/>
          </a:xfrm>
          <a:prstGeom prst="rect">
            <a:avLst/>
          </a:prstGeom>
          <a:noFill/>
        </p:spPr>
        <p:txBody>
          <a:bodyPr wrap="square" rtlCol="0">
            <a:spAutoFit/>
          </a:bodyPr>
          <a:lstStyle/>
          <a:p>
            <a:pPr marL="342900" indent="-342900">
              <a:buFont typeface="Arial" pitchFamily="34" charset="0"/>
              <a:buChar char="•"/>
            </a:pPr>
            <a:r>
              <a:rPr kumimoji="1" lang="ja-JP" altLang="en-US" sz="2000" dirty="0" smtClean="0"/>
              <a:t>試行回数が少ない時</a:t>
            </a:r>
            <a:r>
              <a:rPr kumimoji="1" lang="en-US" altLang="ja-JP" sz="2000" dirty="0" smtClean="0"/>
              <a:t>(2000</a:t>
            </a:r>
            <a:r>
              <a:rPr kumimoji="1" lang="ja-JP" altLang="en-US" sz="2000" dirty="0" smtClean="0"/>
              <a:t>回以下</a:t>
            </a:r>
            <a:r>
              <a:rPr kumimoji="1" lang="en-US" altLang="ja-JP" sz="2000" dirty="0" smtClean="0"/>
              <a:t>)</a:t>
            </a:r>
            <a:r>
              <a:rPr kumimoji="1" lang="ja-JP" altLang="en-US" sz="2000" dirty="0" smtClean="0"/>
              <a:t>は</a:t>
            </a:r>
            <a:r>
              <a:rPr lang="ja-JP" altLang="en-US" sz="2000" dirty="0" smtClean="0"/>
              <a:t>，徐々に勝率が上がるが，その後はほぼ一定である．</a:t>
            </a:r>
            <a:endParaRPr lang="en-US" altLang="ja-JP" sz="2000" dirty="0" smtClean="0"/>
          </a:p>
          <a:p>
            <a:pPr marL="342900" indent="-342900">
              <a:buFont typeface="Arial" pitchFamily="34" charset="0"/>
              <a:buChar char="•"/>
            </a:pPr>
            <a:r>
              <a:rPr kumimoji="1" lang="ja-JP" altLang="en-US" sz="2000" dirty="0"/>
              <a:t>後手のほう</a:t>
            </a:r>
            <a:r>
              <a:rPr kumimoji="1" lang="ja-JP" altLang="en-US" sz="2000" dirty="0" smtClean="0"/>
              <a:t>が明らかに勝率が下がっている．</a:t>
            </a:r>
            <a:endParaRPr kumimoji="1" lang="ja-JP" altLang="en-US" sz="2000" dirty="0"/>
          </a:p>
        </p:txBody>
      </p:sp>
      <p:sp>
        <p:nvSpPr>
          <p:cNvPr id="9" name="テキスト ボックス 8"/>
          <p:cNvSpPr txBox="1"/>
          <p:nvPr/>
        </p:nvSpPr>
        <p:spPr>
          <a:xfrm>
            <a:off x="1470029" y="3140967"/>
            <a:ext cx="6203942" cy="46166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kumimoji="1" lang="ja-JP" altLang="en-US" dirty="0" smtClean="0"/>
              <a:t>試行回数</a:t>
            </a:r>
            <a:r>
              <a:rPr kumimoji="1" lang="en-US" altLang="ja-JP" dirty="0" smtClean="0"/>
              <a:t>2000</a:t>
            </a:r>
            <a:r>
              <a:rPr kumimoji="1" lang="ja-JP" altLang="en-US" dirty="0" smtClean="0"/>
              <a:t>回程度で十分な結果を得られる</a:t>
            </a:r>
            <a:endParaRPr kumimoji="1" lang="ja-JP" altLang="en-US" dirty="0"/>
          </a:p>
        </p:txBody>
      </p:sp>
      <p:graphicFrame>
        <p:nvGraphicFramePr>
          <p:cNvPr id="10" name="グラフ 9"/>
          <p:cNvGraphicFramePr/>
          <p:nvPr>
            <p:extLst>
              <p:ext uri="{D42A27DB-BD31-4B8C-83A1-F6EECF244321}">
                <p14:modId xmlns:p14="http://schemas.microsoft.com/office/powerpoint/2010/main" val="459403275"/>
              </p:ext>
            </p:extLst>
          </p:nvPr>
        </p:nvGraphicFramePr>
        <p:xfrm>
          <a:off x="337592" y="3717032"/>
          <a:ext cx="4162400" cy="25946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グラフ 10"/>
          <p:cNvGraphicFramePr/>
          <p:nvPr>
            <p:extLst>
              <p:ext uri="{D42A27DB-BD31-4B8C-83A1-F6EECF244321}">
                <p14:modId xmlns:p14="http://schemas.microsoft.com/office/powerpoint/2010/main" val="1596455343"/>
              </p:ext>
            </p:extLst>
          </p:nvPr>
        </p:nvGraphicFramePr>
        <p:xfrm>
          <a:off x="4572000" y="3717032"/>
          <a:ext cx="4093629" cy="264157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3202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　検証</a:t>
            </a:r>
            <a:r>
              <a:rPr kumimoji="1" lang="en-US" altLang="ja-JP" dirty="0" smtClean="0"/>
              <a:t>3</a:t>
            </a:r>
            <a:endParaRPr kumimoji="1" lang="ja-JP" altLang="en-US" dirty="0"/>
          </a:p>
        </p:txBody>
      </p:sp>
      <p:sp>
        <p:nvSpPr>
          <p:cNvPr id="3" name="コンテンツ プレースホルダー 2"/>
          <p:cNvSpPr>
            <a:spLocks noGrp="1"/>
          </p:cNvSpPr>
          <p:nvPr>
            <p:ph idx="1"/>
          </p:nvPr>
        </p:nvSpPr>
        <p:spPr>
          <a:xfrm>
            <a:off x="228600" y="990600"/>
            <a:ext cx="7727776" cy="926232"/>
          </a:xfrm>
        </p:spPr>
        <p:txBody>
          <a:bodyPr/>
          <a:lstStyle/>
          <a:p>
            <a:pPr marL="0" indent="0">
              <a:buNone/>
            </a:pPr>
            <a:r>
              <a:rPr kumimoji="1" lang="ja-JP" altLang="en-US" dirty="0" smtClean="0"/>
              <a:t>モンテカルロ法 </a:t>
            </a:r>
            <a:r>
              <a:rPr kumimoji="1" lang="en-US" altLang="ja-JP" dirty="0" smtClean="0"/>
              <a:t>VS UCB1</a:t>
            </a:r>
            <a:r>
              <a:rPr kumimoji="1" lang="ja-JP" altLang="en-US" dirty="0" smtClean="0"/>
              <a:t>をそれぞれ同じ試行回数</a:t>
            </a:r>
            <a:r>
              <a:rPr lang="ja-JP" altLang="en-US" dirty="0"/>
              <a:t>で</a:t>
            </a:r>
            <a:r>
              <a:rPr kumimoji="1" lang="ja-JP" altLang="en-US" dirty="0" smtClean="0"/>
              <a:t>対戦させたときの勝率．</a:t>
            </a:r>
            <a:endParaRPr kumimoji="1" lang="ja-JP" altLang="en-US" dirty="0"/>
          </a:p>
        </p:txBody>
      </p:sp>
      <p:sp>
        <p:nvSpPr>
          <p:cNvPr id="4" name="日付プレースホルダー 3"/>
          <p:cNvSpPr>
            <a:spLocks noGrp="1"/>
          </p:cNvSpPr>
          <p:nvPr>
            <p:ph type="dt" sz="half" idx="10"/>
          </p:nvPr>
        </p:nvSpPr>
        <p:spPr/>
        <p:txBody>
          <a:bodyPr/>
          <a:lstStyle/>
          <a:p>
            <a:fld id="{069EBC34-B01A-4780-A3BA-1F2CF5A3608A}" type="datetime1">
              <a:rPr lang="ja-JP" altLang="en-US" smtClean="0"/>
              <a:t>2013/3/4</a:t>
            </a:fld>
            <a:endParaRPr lang="en-US" altLang="ja-JP"/>
          </a:p>
        </p:txBody>
      </p:sp>
      <p:sp>
        <p:nvSpPr>
          <p:cNvPr id="5" name="スライド番号プレースホルダー 4"/>
          <p:cNvSpPr>
            <a:spLocks noGrp="1"/>
          </p:cNvSpPr>
          <p:nvPr>
            <p:ph type="sldNum" sz="quarter" idx="12"/>
          </p:nvPr>
        </p:nvSpPr>
        <p:spPr/>
        <p:txBody>
          <a:bodyPr/>
          <a:lstStyle/>
          <a:p>
            <a:fld id="{1D31B517-72AE-4FE7-A18D-06C9CB9045F5}" type="slidenum">
              <a:rPr lang="en-US" altLang="ja-JP" smtClean="0"/>
              <a:pPr/>
              <a:t>36</a:t>
            </a:fld>
            <a:endParaRPr lang="en-US" altLang="ja-JP"/>
          </a:p>
        </p:txBody>
      </p:sp>
      <p:sp>
        <p:nvSpPr>
          <p:cNvPr id="8" name="テキスト ボックス 7"/>
          <p:cNvSpPr txBox="1"/>
          <p:nvPr/>
        </p:nvSpPr>
        <p:spPr>
          <a:xfrm>
            <a:off x="323528" y="1988840"/>
            <a:ext cx="7776864" cy="707886"/>
          </a:xfrm>
          <a:prstGeom prst="rect">
            <a:avLst/>
          </a:prstGeom>
          <a:noFill/>
        </p:spPr>
        <p:txBody>
          <a:bodyPr wrap="square" rtlCol="0">
            <a:spAutoFit/>
          </a:bodyPr>
          <a:lstStyle/>
          <a:p>
            <a:pPr marL="342900" indent="-342900">
              <a:buFont typeface="Arial" pitchFamily="34" charset="0"/>
              <a:buChar char="•"/>
            </a:pPr>
            <a:r>
              <a:rPr kumimoji="1" lang="ja-JP" altLang="en-US" sz="2000" dirty="0" smtClean="0"/>
              <a:t>試行回数が少ない時は</a:t>
            </a:r>
            <a:r>
              <a:rPr kumimoji="1" lang="en-US" altLang="ja-JP" sz="2000" dirty="0" smtClean="0"/>
              <a:t>UCB1</a:t>
            </a:r>
            <a:r>
              <a:rPr kumimoji="1" lang="ja-JP" altLang="en-US" sz="2000" dirty="0" smtClean="0"/>
              <a:t>の方が強く，強さが収束する</a:t>
            </a:r>
            <a:r>
              <a:rPr kumimoji="1" lang="en-US" altLang="ja-JP" sz="2000" dirty="0" smtClean="0"/>
              <a:t>2000</a:t>
            </a:r>
            <a:r>
              <a:rPr kumimoji="1" lang="ja-JP" altLang="en-US" sz="2000" dirty="0" smtClean="0"/>
              <a:t>回以上でも</a:t>
            </a:r>
            <a:r>
              <a:rPr kumimoji="1" lang="en-US" altLang="ja-JP" sz="2000" dirty="0" smtClean="0"/>
              <a:t>UCB1</a:t>
            </a:r>
            <a:r>
              <a:rPr kumimoji="1" lang="ja-JP" altLang="en-US" sz="2000" dirty="0" smtClean="0"/>
              <a:t>が若干上回っている</a:t>
            </a:r>
            <a:endParaRPr kumimoji="1" lang="ja-JP" altLang="en-US" sz="2000" dirty="0"/>
          </a:p>
        </p:txBody>
      </p:sp>
      <p:graphicFrame>
        <p:nvGraphicFramePr>
          <p:cNvPr id="9" name="グラフ 8"/>
          <p:cNvGraphicFramePr/>
          <p:nvPr>
            <p:extLst>
              <p:ext uri="{D42A27DB-BD31-4B8C-83A1-F6EECF244321}">
                <p14:modId xmlns:p14="http://schemas.microsoft.com/office/powerpoint/2010/main" val="2318668422"/>
              </p:ext>
            </p:extLst>
          </p:nvPr>
        </p:nvGraphicFramePr>
        <p:xfrm>
          <a:off x="1835696" y="3212976"/>
          <a:ext cx="5040560" cy="3170684"/>
        </p:xfrm>
        <a:graphic>
          <a:graphicData uri="http://schemas.openxmlformats.org/drawingml/2006/chart">
            <c:chart xmlns:c="http://schemas.openxmlformats.org/drawingml/2006/chart" xmlns:r="http://schemas.openxmlformats.org/officeDocument/2006/relationships" r:id="rId3"/>
          </a:graphicData>
        </a:graphic>
      </p:graphicFrame>
      <p:sp>
        <p:nvSpPr>
          <p:cNvPr id="10" name="テキスト ボックス 9"/>
          <p:cNvSpPr txBox="1"/>
          <p:nvPr/>
        </p:nvSpPr>
        <p:spPr>
          <a:xfrm>
            <a:off x="1331641" y="2696726"/>
            <a:ext cx="648072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ja-JP" altLang="en-US" dirty="0" smtClean="0"/>
              <a:t>プレイアウト回数の分配による効果が表れている</a:t>
            </a:r>
            <a:endParaRPr kumimoji="1" lang="ja-JP" altLang="en-US" dirty="0"/>
          </a:p>
        </p:txBody>
      </p:sp>
    </p:spTree>
    <p:extLst>
      <p:ext uri="{BB962C8B-B14F-4D97-AF65-F5344CB8AC3E}">
        <p14:creationId xmlns:p14="http://schemas.microsoft.com/office/powerpoint/2010/main" val="4056539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　検証</a:t>
            </a:r>
            <a:r>
              <a:rPr lang="en-US" altLang="ja-JP" dirty="0" smtClean="0"/>
              <a:t>4</a:t>
            </a:r>
            <a:endParaRPr kumimoji="1" lang="ja-JP" altLang="en-US" dirty="0"/>
          </a:p>
        </p:txBody>
      </p:sp>
      <p:sp>
        <p:nvSpPr>
          <p:cNvPr id="3" name="コンテンツ プレースホルダー 2"/>
          <p:cNvSpPr>
            <a:spLocks noGrp="1"/>
          </p:cNvSpPr>
          <p:nvPr>
            <p:ph idx="1"/>
          </p:nvPr>
        </p:nvSpPr>
        <p:spPr>
          <a:xfrm>
            <a:off x="228600" y="990600"/>
            <a:ext cx="8686800" cy="494184"/>
          </a:xfrm>
        </p:spPr>
        <p:txBody>
          <a:bodyPr/>
          <a:lstStyle/>
          <a:p>
            <a:pPr marL="0" indent="0">
              <a:buNone/>
            </a:pPr>
            <a:r>
              <a:rPr kumimoji="1" lang="en-US" altLang="ja-JP" dirty="0" smtClean="0"/>
              <a:t>UCB1</a:t>
            </a:r>
            <a:r>
              <a:rPr kumimoji="1" lang="ja-JP" altLang="en-US" dirty="0" smtClean="0"/>
              <a:t>に各種方策を施し，</a:t>
            </a:r>
            <a:r>
              <a:rPr kumimoji="1" lang="en-US" altLang="ja-JP" dirty="0" smtClean="0"/>
              <a:t>UCB1</a:t>
            </a:r>
            <a:r>
              <a:rPr kumimoji="1" lang="ja-JP" altLang="en-US" dirty="0" smtClean="0"/>
              <a:t>と対戦させたときの勝率．</a:t>
            </a:r>
            <a:endParaRPr kumimoji="1" lang="en-US" altLang="ja-JP" dirty="0" smtClean="0"/>
          </a:p>
        </p:txBody>
      </p:sp>
      <p:sp>
        <p:nvSpPr>
          <p:cNvPr id="4" name="日付プレースホルダー 3"/>
          <p:cNvSpPr>
            <a:spLocks noGrp="1"/>
          </p:cNvSpPr>
          <p:nvPr>
            <p:ph type="dt" sz="half" idx="10"/>
          </p:nvPr>
        </p:nvSpPr>
        <p:spPr/>
        <p:txBody>
          <a:bodyPr/>
          <a:lstStyle/>
          <a:p>
            <a:fld id="{069EBC34-B01A-4780-A3BA-1F2CF5A3608A}" type="datetime1">
              <a:rPr lang="ja-JP" altLang="en-US" smtClean="0"/>
              <a:t>2013/3/4</a:t>
            </a:fld>
            <a:endParaRPr lang="en-US" altLang="ja-JP"/>
          </a:p>
        </p:txBody>
      </p:sp>
      <p:sp>
        <p:nvSpPr>
          <p:cNvPr id="5" name="スライド番号プレースホルダー 4"/>
          <p:cNvSpPr>
            <a:spLocks noGrp="1"/>
          </p:cNvSpPr>
          <p:nvPr>
            <p:ph type="sldNum" sz="quarter" idx="12"/>
          </p:nvPr>
        </p:nvSpPr>
        <p:spPr/>
        <p:txBody>
          <a:bodyPr/>
          <a:lstStyle/>
          <a:p>
            <a:fld id="{1D31B517-72AE-4FE7-A18D-06C9CB9045F5}" type="slidenum">
              <a:rPr lang="en-US" altLang="ja-JP" smtClean="0"/>
              <a:pPr/>
              <a:t>37</a:t>
            </a:fld>
            <a:endParaRPr lang="en-US" altLang="ja-JP"/>
          </a:p>
        </p:txBody>
      </p:sp>
      <p:sp>
        <p:nvSpPr>
          <p:cNvPr id="8" name="コンテンツ プレースホルダー 2"/>
          <p:cNvSpPr txBox="1">
            <a:spLocks/>
          </p:cNvSpPr>
          <p:nvPr/>
        </p:nvSpPr>
        <p:spPr bwMode="auto">
          <a:xfrm>
            <a:off x="318567" y="1556792"/>
            <a:ext cx="8686800" cy="36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400">
                <a:solidFill>
                  <a:schemeClr val="tx1"/>
                </a:solidFill>
                <a:latin typeface="+mn-lt"/>
                <a:ea typeface="+mn-ea"/>
                <a:cs typeface="+mn-cs"/>
              </a:defRPr>
            </a:lvl1pPr>
            <a:lvl2pPr marL="742950" indent="-285750" algn="l" rtl="0" fontAlgn="base">
              <a:spcBef>
                <a:spcPct val="20000"/>
              </a:spcBef>
              <a:spcAft>
                <a:spcPct val="0"/>
              </a:spcAft>
              <a:buChar char="–"/>
              <a:defRPr kumimoji="1" sz="2000">
                <a:solidFill>
                  <a:schemeClr val="tx1"/>
                </a:solidFill>
                <a:latin typeface="+mn-lt"/>
                <a:ea typeface="+mn-ea"/>
              </a:defRPr>
            </a:lvl2pPr>
            <a:lvl3pPr marL="1143000" indent="-228600" algn="l" rtl="0" fontAlgn="base">
              <a:spcBef>
                <a:spcPct val="20000"/>
              </a:spcBef>
              <a:spcAft>
                <a:spcPct val="0"/>
              </a:spcAft>
              <a:buChar char="•"/>
              <a:defRPr kumimoji="1" sz="1800">
                <a:solidFill>
                  <a:schemeClr val="tx1"/>
                </a:solidFill>
                <a:latin typeface="+mn-lt"/>
                <a:ea typeface="+mn-ea"/>
              </a:defRPr>
            </a:lvl3pPr>
            <a:lvl4pPr marL="1600200" indent="-228600" algn="l" rtl="0" fontAlgn="base">
              <a:spcBef>
                <a:spcPct val="20000"/>
              </a:spcBef>
              <a:spcAft>
                <a:spcPct val="0"/>
              </a:spcAft>
              <a:buChar char="–"/>
              <a:defRPr kumimoji="1" sz="1600">
                <a:solidFill>
                  <a:schemeClr val="tx1"/>
                </a:solidFill>
                <a:latin typeface="+mn-lt"/>
                <a:ea typeface="+mn-ea"/>
              </a:defRPr>
            </a:lvl4pPr>
            <a:lvl5pPr marL="2057400" indent="-228600" algn="l" rtl="0" fontAlgn="base">
              <a:spcBef>
                <a:spcPct val="20000"/>
              </a:spcBef>
              <a:spcAft>
                <a:spcPct val="0"/>
              </a:spcAft>
              <a:buChar char="»"/>
              <a:defRPr kumimoji="1" sz="14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a:lstStyle>
          <a:p>
            <a:r>
              <a:rPr lang="ja-JP" altLang="en-US" sz="1800" dirty="0" smtClean="0"/>
              <a:t>試行回数</a:t>
            </a:r>
            <a:r>
              <a:rPr lang="en-US" altLang="ja-JP" sz="1800" dirty="0" smtClean="0"/>
              <a:t>2000</a:t>
            </a:r>
            <a:r>
              <a:rPr lang="ja-JP" altLang="en-US" sz="1800" dirty="0" smtClean="0"/>
              <a:t>回以上では勝率は</a:t>
            </a:r>
            <a:r>
              <a:rPr lang="en-US" altLang="ja-JP" sz="1800" dirty="0" smtClean="0"/>
              <a:t>40~50%</a:t>
            </a:r>
            <a:r>
              <a:rPr lang="ja-JP" altLang="en-US" sz="1800" dirty="0" smtClean="0"/>
              <a:t>程度となり，大きく負けることはなかった．</a:t>
            </a:r>
            <a:endParaRPr lang="en-US" altLang="ja-JP" sz="1800" dirty="0" smtClean="0"/>
          </a:p>
        </p:txBody>
      </p:sp>
      <p:graphicFrame>
        <p:nvGraphicFramePr>
          <p:cNvPr id="10" name="グラフ 9"/>
          <p:cNvGraphicFramePr/>
          <p:nvPr>
            <p:extLst>
              <p:ext uri="{D42A27DB-BD31-4B8C-83A1-F6EECF244321}">
                <p14:modId xmlns:p14="http://schemas.microsoft.com/office/powerpoint/2010/main" val="656318937"/>
              </p:ext>
            </p:extLst>
          </p:nvPr>
        </p:nvGraphicFramePr>
        <p:xfrm>
          <a:off x="107504" y="3933056"/>
          <a:ext cx="3168352" cy="237363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グラフ 8"/>
          <p:cNvGraphicFramePr/>
          <p:nvPr>
            <p:extLst>
              <p:ext uri="{D42A27DB-BD31-4B8C-83A1-F6EECF244321}">
                <p14:modId xmlns:p14="http://schemas.microsoft.com/office/powerpoint/2010/main" val="1093776594"/>
              </p:ext>
            </p:extLst>
          </p:nvPr>
        </p:nvGraphicFramePr>
        <p:xfrm>
          <a:off x="6012160" y="3933056"/>
          <a:ext cx="3131840" cy="244564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グラフ 10"/>
          <p:cNvGraphicFramePr/>
          <p:nvPr>
            <p:extLst>
              <p:ext uri="{D42A27DB-BD31-4B8C-83A1-F6EECF244321}">
                <p14:modId xmlns:p14="http://schemas.microsoft.com/office/powerpoint/2010/main" val="1821078635"/>
              </p:ext>
            </p:extLst>
          </p:nvPr>
        </p:nvGraphicFramePr>
        <p:xfrm>
          <a:off x="3103215" y="3933056"/>
          <a:ext cx="3127425" cy="2376264"/>
        </p:xfrm>
        <a:graphic>
          <a:graphicData uri="http://schemas.openxmlformats.org/drawingml/2006/chart">
            <c:chart xmlns:c="http://schemas.openxmlformats.org/drawingml/2006/chart" xmlns:r="http://schemas.openxmlformats.org/officeDocument/2006/relationships" r:id="rId5"/>
          </a:graphicData>
        </a:graphic>
      </p:graphicFrame>
      <p:sp>
        <p:nvSpPr>
          <p:cNvPr id="12" name="コンテンツ プレースホルダー 2"/>
          <p:cNvSpPr txBox="1">
            <a:spLocks/>
          </p:cNvSpPr>
          <p:nvPr/>
        </p:nvSpPr>
        <p:spPr bwMode="auto">
          <a:xfrm>
            <a:off x="318566" y="1988840"/>
            <a:ext cx="8825433" cy="36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400">
                <a:solidFill>
                  <a:schemeClr val="tx1"/>
                </a:solidFill>
                <a:latin typeface="+mn-lt"/>
                <a:ea typeface="+mn-ea"/>
                <a:cs typeface="+mn-cs"/>
              </a:defRPr>
            </a:lvl1pPr>
            <a:lvl2pPr marL="742950" indent="-285750" algn="l" rtl="0" fontAlgn="base">
              <a:spcBef>
                <a:spcPct val="20000"/>
              </a:spcBef>
              <a:spcAft>
                <a:spcPct val="0"/>
              </a:spcAft>
              <a:buChar char="–"/>
              <a:defRPr kumimoji="1" sz="2000">
                <a:solidFill>
                  <a:schemeClr val="tx1"/>
                </a:solidFill>
                <a:latin typeface="+mn-lt"/>
                <a:ea typeface="+mn-ea"/>
              </a:defRPr>
            </a:lvl2pPr>
            <a:lvl3pPr marL="1143000" indent="-228600" algn="l" rtl="0" fontAlgn="base">
              <a:spcBef>
                <a:spcPct val="20000"/>
              </a:spcBef>
              <a:spcAft>
                <a:spcPct val="0"/>
              </a:spcAft>
              <a:buChar char="•"/>
              <a:defRPr kumimoji="1" sz="1800">
                <a:solidFill>
                  <a:schemeClr val="tx1"/>
                </a:solidFill>
                <a:latin typeface="+mn-lt"/>
                <a:ea typeface="+mn-ea"/>
              </a:defRPr>
            </a:lvl3pPr>
            <a:lvl4pPr marL="1600200" indent="-228600" algn="l" rtl="0" fontAlgn="base">
              <a:spcBef>
                <a:spcPct val="20000"/>
              </a:spcBef>
              <a:spcAft>
                <a:spcPct val="0"/>
              </a:spcAft>
              <a:buChar char="–"/>
              <a:defRPr kumimoji="1" sz="1600">
                <a:solidFill>
                  <a:schemeClr val="tx1"/>
                </a:solidFill>
                <a:latin typeface="+mn-lt"/>
                <a:ea typeface="+mn-ea"/>
              </a:defRPr>
            </a:lvl4pPr>
            <a:lvl5pPr marL="2057400" indent="-228600" algn="l" rtl="0" fontAlgn="base">
              <a:spcBef>
                <a:spcPct val="20000"/>
              </a:spcBef>
              <a:spcAft>
                <a:spcPct val="0"/>
              </a:spcAft>
              <a:buChar char="»"/>
              <a:defRPr kumimoji="1" sz="14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a:lstStyle>
          <a:p>
            <a:r>
              <a:rPr lang="ja-JP" altLang="en-US" sz="1800" dirty="0"/>
              <a:t>勝率</a:t>
            </a:r>
            <a:r>
              <a:rPr lang="ja-JP" altLang="en-US" sz="1800" dirty="0" smtClean="0"/>
              <a:t>は平均して</a:t>
            </a:r>
            <a:r>
              <a:rPr lang="en-US" altLang="ja-JP" sz="1800" dirty="0" smtClean="0"/>
              <a:t>50%</a:t>
            </a:r>
            <a:r>
              <a:rPr lang="ja-JP" altLang="en-US" sz="1800" dirty="0" smtClean="0"/>
              <a:t>程度にとどまり，得点差を考慮した大きな効果は得られなかった．</a:t>
            </a:r>
            <a:endParaRPr lang="en-US" altLang="ja-JP" sz="1800" dirty="0" smtClean="0"/>
          </a:p>
        </p:txBody>
      </p:sp>
      <p:sp>
        <p:nvSpPr>
          <p:cNvPr id="13" name="コンテンツ プレースホルダー 2"/>
          <p:cNvSpPr txBox="1">
            <a:spLocks/>
          </p:cNvSpPr>
          <p:nvPr/>
        </p:nvSpPr>
        <p:spPr bwMode="auto">
          <a:xfrm>
            <a:off x="318566" y="2420888"/>
            <a:ext cx="8285881" cy="619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400">
                <a:solidFill>
                  <a:schemeClr val="tx1"/>
                </a:solidFill>
                <a:latin typeface="+mn-lt"/>
                <a:ea typeface="+mn-ea"/>
                <a:cs typeface="+mn-cs"/>
              </a:defRPr>
            </a:lvl1pPr>
            <a:lvl2pPr marL="742950" indent="-285750" algn="l" rtl="0" fontAlgn="base">
              <a:spcBef>
                <a:spcPct val="20000"/>
              </a:spcBef>
              <a:spcAft>
                <a:spcPct val="0"/>
              </a:spcAft>
              <a:buChar char="–"/>
              <a:defRPr kumimoji="1" sz="2000">
                <a:solidFill>
                  <a:schemeClr val="tx1"/>
                </a:solidFill>
                <a:latin typeface="+mn-lt"/>
                <a:ea typeface="+mn-ea"/>
              </a:defRPr>
            </a:lvl2pPr>
            <a:lvl3pPr marL="1143000" indent="-228600" algn="l" rtl="0" fontAlgn="base">
              <a:spcBef>
                <a:spcPct val="20000"/>
              </a:spcBef>
              <a:spcAft>
                <a:spcPct val="0"/>
              </a:spcAft>
              <a:buChar char="•"/>
              <a:defRPr kumimoji="1" sz="1800">
                <a:solidFill>
                  <a:schemeClr val="tx1"/>
                </a:solidFill>
                <a:latin typeface="+mn-lt"/>
                <a:ea typeface="+mn-ea"/>
              </a:defRPr>
            </a:lvl3pPr>
            <a:lvl4pPr marL="1600200" indent="-228600" algn="l" rtl="0" fontAlgn="base">
              <a:spcBef>
                <a:spcPct val="20000"/>
              </a:spcBef>
              <a:spcAft>
                <a:spcPct val="0"/>
              </a:spcAft>
              <a:buChar char="–"/>
              <a:defRPr kumimoji="1" sz="1600">
                <a:solidFill>
                  <a:schemeClr val="tx1"/>
                </a:solidFill>
                <a:latin typeface="+mn-lt"/>
                <a:ea typeface="+mn-ea"/>
              </a:defRPr>
            </a:lvl4pPr>
            <a:lvl5pPr marL="2057400" indent="-228600" algn="l" rtl="0" fontAlgn="base">
              <a:spcBef>
                <a:spcPct val="20000"/>
              </a:spcBef>
              <a:spcAft>
                <a:spcPct val="0"/>
              </a:spcAft>
              <a:buChar char="»"/>
              <a:defRPr kumimoji="1" sz="14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a:lstStyle>
          <a:p>
            <a:r>
              <a:rPr lang="ja-JP" altLang="en-US" sz="1800" dirty="0" smtClean="0"/>
              <a:t>試行回数が少ない時は勝率が下がってしまったが，</a:t>
            </a:r>
            <a:r>
              <a:rPr lang="en-US" altLang="ja-JP" sz="1800" dirty="0" smtClean="0"/>
              <a:t>2000</a:t>
            </a:r>
            <a:r>
              <a:rPr lang="ja-JP" altLang="en-US" sz="1800" dirty="0" smtClean="0"/>
              <a:t>回以上では若干</a:t>
            </a:r>
            <a:r>
              <a:rPr lang="en-US" altLang="ja-JP" sz="1800" dirty="0" smtClean="0"/>
              <a:t>50%</a:t>
            </a:r>
            <a:r>
              <a:rPr lang="ja-JP" altLang="en-US" sz="1800" dirty="0" smtClean="0"/>
              <a:t>を上回った．</a:t>
            </a:r>
            <a:endParaRPr lang="en-US" altLang="ja-JP" sz="1800" dirty="0" smtClean="0"/>
          </a:p>
        </p:txBody>
      </p:sp>
      <p:sp>
        <p:nvSpPr>
          <p:cNvPr id="14" name="テキスト ボックス 13"/>
          <p:cNvSpPr txBox="1"/>
          <p:nvPr/>
        </p:nvSpPr>
        <p:spPr>
          <a:xfrm>
            <a:off x="2627785" y="3212976"/>
            <a:ext cx="3888431"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ja-JP" altLang="en-US" dirty="0" smtClean="0"/>
              <a:t>方策による効果を期待できる</a:t>
            </a:r>
            <a:endParaRPr kumimoji="1" lang="ja-JP" altLang="en-US" dirty="0"/>
          </a:p>
        </p:txBody>
      </p:sp>
    </p:spTree>
    <p:extLst>
      <p:ext uri="{BB962C8B-B14F-4D97-AF65-F5344CB8AC3E}">
        <p14:creationId xmlns:p14="http://schemas.microsoft.com/office/powerpoint/2010/main" val="2411482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Graphic spid="10" grpId="0">
        <p:bldAsOne/>
      </p:bldGraphic>
      <p:bldGraphic spid="9" grpId="0">
        <p:bldAsOne/>
      </p:bldGraphic>
      <p:bldGraphic spid="11" grpId="0">
        <p:bldAsOne/>
      </p:bldGraphic>
      <p:bldP spid="12" grpId="0"/>
      <p:bldP spid="13" grpId="0"/>
      <p:bldP spid="1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　検証</a:t>
            </a:r>
            <a:r>
              <a:rPr kumimoji="1" lang="en-US" altLang="ja-JP" dirty="0" smtClean="0"/>
              <a:t>5</a:t>
            </a:r>
            <a:endParaRPr kumimoji="1" lang="ja-JP" altLang="en-US" dirty="0"/>
          </a:p>
        </p:txBody>
      </p:sp>
      <p:sp>
        <p:nvSpPr>
          <p:cNvPr id="3" name="コンテンツ プレースホルダー 2"/>
          <p:cNvSpPr>
            <a:spLocks noGrp="1"/>
          </p:cNvSpPr>
          <p:nvPr>
            <p:ph idx="1"/>
          </p:nvPr>
        </p:nvSpPr>
        <p:spPr>
          <a:xfrm>
            <a:off x="228600" y="990600"/>
            <a:ext cx="8686800" cy="854224"/>
          </a:xfrm>
        </p:spPr>
        <p:txBody>
          <a:bodyPr/>
          <a:lstStyle/>
          <a:p>
            <a:pPr marL="0" indent="0">
              <a:buNone/>
            </a:pPr>
            <a:r>
              <a:rPr kumimoji="1" lang="en-US" altLang="ja-JP" dirty="0" smtClean="0"/>
              <a:t>UCB1_10</a:t>
            </a:r>
            <a:r>
              <a:rPr lang="ja-JP" altLang="en-US" dirty="0" smtClean="0"/>
              <a:t>の試行回数を変化させ，</a:t>
            </a:r>
            <a:r>
              <a:rPr lang="en-US" altLang="ja-JP" dirty="0" smtClean="0"/>
              <a:t>10</a:t>
            </a:r>
            <a:r>
              <a:rPr lang="ja-JP" altLang="en-US" dirty="0" smtClean="0"/>
              <a:t>手読みと対戦した時の勝率と</a:t>
            </a:r>
            <a:r>
              <a:rPr lang="en-US" altLang="ja-JP" dirty="0" smtClean="0"/>
              <a:t>UCB1</a:t>
            </a:r>
            <a:r>
              <a:rPr lang="ja-JP" altLang="en-US" dirty="0"/>
              <a:t> </a:t>
            </a:r>
            <a:r>
              <a:rPr lang="en-US" altLang="ja-JP" dirty="0" smtClean="0"/>
              <a:t>VS 10</a:t>
            </a:r>
            <a:r>
              <a:rPr lang="ja-JP" altLang="en-US" dirty="0" smtClean="0"/>
              <a:t>手読みの比較</a:t>
            </a:r>
            <a:endParaRPr kumimoji="1" lang="ja-JP" altLang="en-US" dirty="0"/>
          </a:p>
        </p:txBody>
      </p:sp>
      <p:sp>
        <p:nvSpPr>
          <p:cNvPr id="4" name="日付プレースホルダー 3"/>
          <p:cNvSpPr>
            <a:spLocks noGrp="1"/>
          </p:cNvSpPr>
          <p:nvPr>
            <p:ph type="dt" sz="half" idx="10"/>
          </p:nvPr>
        </p:nvSpPr>
        <p:spPr/>
        <p:txBody>
          <a:bodyPr/>
          <a:lstStyle/>
          <a:p>
            <a:fld id="{069EBC34-B01A-4780-A3BA-1F2CF5A3608A}" type="datetime1">
              <a:rPr lang="ja-JP" altLang="en-US" smtClean="0"/>
              <a:t>2013/3/4</a:t>
            </a:fld>
            <a:endParaRPr lang="en-US" altLang="ja-JP"/>
          </a:p>
        </p:txBody>
      </p:sp>
      <p:sp>
        <p:nvSpPr>
          <p:cNvPr id="5" name="スライド番号プレースホルダー 4"/>
          <p:cNvSpPr>
            <a:spLocks noGrp="1"/>
          </p:cNvSpPr>
          <p:nvPr>
            <p:ph type="sldNum" sz="quarter" idx="12"/>
          </p:nvPr>
        </p:nvSpPr>
        <p:spPr/>
        <p:txBody>
          <a:bodyPr/>
          <a:lstStyle/>
          <a:p>
            <a:fld id="{1D31B517-72AE-4FE7-A18D-06C9CB9045F5}" type="slidenum">
              <a:rPr lang="en-US" altLang="ja-JP" smtClean="0"/>
              <a:pPr/>
              <a:t>38</a:t>
            </a:fld>
            <a:endParaRPr lang="en-US" altLang="ja-JP"/>
          </a:p>
        </p:txBody>
      </p:sp>
      <p:graphicFrame>
        <p:nvGraphicFramePr>
          <p:cNvPr id="6" name="グラフ 5"/>
          <p:cNvGraphicFramePr/>
          <p:nvPr>
            <p:extLst>
              <p:ext uri="{D42A27DB-BD31-4B8C-83A1-F6EECF244321}">
                <p14:modId xmlns:p14="http://schemas.microsoft.com/office/powerpoint/2010/main" val="1467558301"/>
              </p:ext>
            </p:extLst>
          </p:nvPr>
        </p:nvGraphicFramePr>
        <p:xfrm>
          <a:off x="107504" y="3501008"/>
          <a:ext cx="4248472" cy="281520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グラフ 6"/>
          <p:cNvGraphicFramePr/>
          <p:nvPr>
            <p:extLst>
              <p:ext uri="{D42A27DB-BD31-4B8C-83A1-F6EECF244321}">
                <p14:modId xmlns:p14="http://schemas.microsoft.com/office/powerpoint/2010/main" val="2132853809"/>
              </p:ext>
            </p:extLst>
          </p:nvPr>
        </p:nvGraphicFramePr>
        <p:xfrm>
          <a:off x="4340806" y="3501008"/>
          <a:ext cx="4263641" cy="2815208"/>
        </p:xfrm>
        <a:graphic>
          <a:graphicData uri="http://schemas.openxmlformats.org/drawingml/2006/chart">
            <c:chart xmlns:c="http://schemas.openxmlformats.org/drawingml/2006/chart" xmlns:r="http://schemas.openxmlformats.org/officeDocument/2006/relationships" r:id="rId4"/>
          </a:graphicData>
        </a:graphic>
      </p:graphicFrame>
      <p:sp>
        <p:nvSpPr>
          <p:cNvPr id="8" name="コンテンツ プレースホルダー 2"/>
          <p:cNvSpPr txBox="1">
            <a:spLocks/>
          </p:cNvSpPr>
          <p:nvPr/>
        </p:nvSpPr>
        <p:spPr bwMode="auto">
          <a:xfrm>
            <a:off x="323528" y="2060848"/>
            <a:ext cx="8686800" cy="854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400">
                <a:solidFill>
                  <a:schemeClr val="tx1"/>
                </a:solidFill>
                <a:latin typeface="+mn-lt"/>
                <a:ea typeface="+mn-ea"/>
                <a:cs typeface="+mn-cs"/>
              </a:defRPr>
            </a:lvl1pPr>
            <a:lvl2pPr marL="742950" indent="-285750" algn="l" rtl="0" fontAlgn="base">
              <a:spcBef>
                <a:spcPct val="20000"/>
              </a:spcBef>
              <a:spcAft>
                <a:spcPct val="0"/>
              </a:spcAft>
              <a:buChar char="–"/>
              <a:defRPr kumimoji="1" sz="2000">
                <a:solidFill>
                  <a:schemeClr val="tx1"/>
                </a:solidFill>
                <a:latin typeface="+mn-lt"/>
                <a:ea typeface="+mn-ea"/>
              </a:defRPr>
            </a:lvl2pPr>
            <a:lvl3pPr marL="1143000" indent="-228600" algn="l" rtl="0" fontAlgn="base">
              <a:spcBef>
                <a:spcPct val="20000"/>
              </a:spcBef>
              <a:spcAft>
                <a:spcPct val="0"/>
              </a:spcAft>
              <a:buChar char="•"/>
              <a:defRPr kumimoji="1" sz="1800">
                <a:solidFill>
                  <a:schemeClr val="tx1"/>
                </a:solidFill>
                <a:latin typeface="+mn-lt"/>
                <a:ea typeface="+mn-ea"/>
              </a:defRPr>
            </a:lvl3pPr>
            <a:lvl4pPr marL="1600200" indent="-228600" algn="l" rtl="0" fontAlgn="base">
              <a:spcBef>
                <a:spcPct val="20000"/>
              </a:spcBef>
              <a:spcAft>
                <a:spcPct val="0"/>
              </a:spcAft>
              <a:buChar char="–"/>
              <a:defRPr kumimoji="1" sz="1600">
                <a:solidFill>
                  <a:schemeClr val="tx1"/>
                </a:solidFill>
                <a:latin typeface="+mn-lt"/>
                <a:ea typeface="+mn-ea"/>
              </a:defRPr>
            </a:lvl4pPr>
            <a:lvl5pPr marL="2057400" indent="-228600" algn="l" rtl="0" fontAlgn="base">
              <a:spcBef>
                <a:spcPct val="20000"/>
              </a:spcBef>
              <a:spcAft>
                <a:spcPct val="0"/>
              </a:spcAft>
              <a:buChar char="»"/>
              <a:defRPr kumimoji="1" sz="14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a:lstStyle>
          <a:p>
            <a:r>
              <a:rPr lang="ja-JP" altLang="en-US" sz="1800" dirty="0" smtClean="0"/>
              <a:t>特に後手時は勝率が</a:t>
            </a:r>
            <a:r>
              <a:rPr lang="en-US" altLang="ja-JP" sz="1800" dirty="0" smtClean="0"/>
              <a:t>5</a:t>
            </a:r>
            <a:r>
              <a:rPr lang="ja-JP" altLang="en-US" sz="1800" dirty="0" smtClean="0"/>
              <a:t>ポイントほど下がっているが，全体的に大きな差は生まれなかった．</a:t>
            </a:r>
            <a:endParaRPr lang="ja-JP" altLang="en-US" sz="1800" dirty="0"/>
          </a:p>
        </p:txBody>
      </p:sp>
      <p:sp>
        <p:nvSpPr>
          <p:cNvPr id="9" name="コンテンツ プレースホルダー 2"/>
          <p:cNvSpPr txBox="1">
            <a:spLocks/>
          </p:cNvSpPr>
          <p:nvPr/>
        </p:nvSpPr>
        <p:spPr bwMode="auto">
          <a:xfrm>
            <a:off x="701316" y="2927216"/>
            <a:ext cx="7741368" cy="436850"/>
          </a:xfrm>
          <a:prstGeom prst="rect">
            <a:avLst/>
          </a:prstGeom>
          <a:ln/>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400">
                <a:solidFill>
                  <a:schemeClr val="tx1"/>
                </a:solidFill>
                <a:latin typeface="+mn-lt"/>
                <a:ea typeface="+mn-ea"/>
                <a:cs typeface="+mn-cs"/>
              </a:defRPr>
            </a:lvl1pPr>
            <a:lvl2pPr marL="742950" indent="-285750" algn="l" rtl="0" fontAlgn="base">
              <a:spcBef>
                <a:spcPct val="20000"/>
              </a:spcBef>
              <a:spcAft>
                <a:spcPct val="0"/>
              </a:spcAft>
              <a:buChar char="–"/>
              <a:defRPr kumimoji="1" sz="2000">
                <a:solidFill>
                  <a:schemeClr val="tx1"/>
                </a:solidFill>
                <a:latin typeface="+mn-lt"/>
                <a:ea typeface="+mn-ea"/>
              </a:defRPr>
            </a:lvl2pPr>
            <a:lvl3pPr marL="1143000" indent="-228600" algn="l" rtl="0" fontAlgn="base">
              <a:spcBef>
                <a:spcPct val="20000"/>
              </a:spcBef>
              <a:spcAft>
                <a:spcPct val="0"/>
              </a:spcAft>
              <a:buChar char="•"/>
              <a:defRPr kumimoji="1" sz="1800">
                <a:solidFill>
                  <a:schemeClr val="tx1"/>
                </a:solidFill>
                <a:latin typeface="+mn-lt"/>
                <a:ea typeface="+mn-ea"/>
              </a:defRPr>
            </a:lvl3pPr>
            <a:lvl4pPr marL="1600200" indent="-228600" algn="l" rtl="0" fontAlgn="base">
              <a:spcBef>
                <a:spcPct val="20000"/>
              </a:spcBef>
              <a:spcAft>
                <a:spcPct val="0"/>
              </a:spcAft>
              <a:buChar char="–"/>
              <a:defRPr kumimoji="1" sz="1600">
                <a:solidFill>
                  <a:schemeClr val="tx1"/>
                </a:solidFill>
                <a:latin typeface="+mn-lt"/>
                <a:ea typeface="+mn-ea"/>
              </a:defRPr>
            </a:lvl4pPr>
            <a:lvl5pPr marL="2057400" indent="-228600" algn="l" rtl="0" fontAlgn="base">
              <a:spcBef>
                <a:spcPct val="20000"/>
              </a:spcBef>
              <a:spcAft>
                <a:spcPct val="0"/>
              </a:spcAft>
              <a:buChar char="»"/>
              <a:defRPr kumimoji="1" sz="14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a:lstStyle>
          <a:p>
            <a:pPr marL="0" indent="0" algn="ctr">
              <a:buNone/>
            </a:pPr>
            <a:r>
              <a:rPr lang="en-US" altLang="ja-JP" sz="2000" dirty="0" smtClean="0"/>
              <a:t>10</a:t>
            </a:r>
            <a:r>
              <a:rPr lang="ja-JP" altLang="en-US" sz="2000" dirty="0" smtClean="0"/>
              <a:t>手先まででもほぼ</a:t>
            </a:r>
            <a:r>
              <a:rPr lang="ja-JP" altLang="en-US" sz="2000" dirty="0"/>
              <a:t>同等</a:t>
            </a:r>
            <a:r>
              <a:rPr lang="ja-JP" altLang="en-US" sz="2000" dirty="0" smtClean="0"/>
              <a:t>の</a:t>
            </a:r>
            <a:r>
              <a:rPr lang="ja-JP" altLang="en-US" sz="2000" dirty="0"/>
              <a:t>効果</a:t>
            </a:r>
            <a:r>
              <a:rPr lang="ja-JP" altLang="en-US" sz="2000" dirty="0" smtClean="0"/>
              <a:t>を</a:t>
            </a:r>
            <a:r>
              <a:rPr lang="ja-JP" altLang="en-US" sz="2000" dirty="0"/>
              <a:t>得ることが</a:t>
            </a:r>
            <a:r>
              <a:rPr lang="ja-JP" altLang="en-US" sz="2000" dirty="0" smtClean="0"/>
              <a:t>できる．</a:t>
            </a:r>
            <a:r>
              <a:rPr lang="en-US" altLang="ja-JP" sz="2000" dirty="0" smtClean="0"/>
              <a:t>(UCB1</a:t>
            </a:r>
            <a:r>
              <a:rPr lang="ja-JP" altLang="en-US" sz="2000" dirty="0" smtClean="0"/>
              <a:t>の有効性</a:t>
            </a:r>
            <a:r>
              <a:rPr lang="en-US" altLang="ja-JP" sz="2000" dirty="0" smtClean="0"/>
              <a:t>)</a:t>
            </a:r>
            <a:endParaRPr lang="ja-JP" altLang="en-US" sz="2000" dirty="0"/>
          </a:p>
        </p:txBody>
      </p:sp>
    </p:spTree>
    <p:extLst>
      <p:ext uri="{BB962C8B-B14F-4D97-AF65-F5344CB8AC3E}">
        <p14:creationId xmlns:p14="http://schemas.microsoft.com/office/powerpoint/2010/main" val="3036454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　今回の結果</a:t>
            </a:r>
            <a:endParaRPr kumimoji="1" lang="ja-JP" altLang="en-US" dirty="0"/>
          </a:p>
        </p:txBody>
      </p:sp>
      <p:sp>
        <p:nvSpPr>
          <p:cNvPr id="3" name="コンテンツ プレースホルダー 2"/>
          <p:cNvSpPr>
            <a:spLocks noGrp="1"/>
          </p:cNvSpPr>
          <p:nvPr>
            <p:ph idx="1"/>
          </p:nvPr>
        </p:nvSpPr>
        <p:spPr>
          <a:xfrm>
            <a:off x="228600" y="990600"/>
            <a:ext cx="8519864" cy="4022576"/>
          </a:xfrm>
          <a:ln w="12700"/>
        </p:spPr>
        <p:txBody>
          <a:bodyPr/>
          <a:lstStyle/>
          <a:p>
            <a:r>
              <a:rPr lang="ja-JP" altLang="en-US" dirty="0"/>
              <a:t>ゲーム自体は若干先手有利であるが，完全読みは先手のほうが有利である．</a:t>
            </a:r>
          </a:p>
          <a:p>
            <a:r>
              <a:rPr lang="ja-JP" altLang="en-US" dirty="0" smtClean="0"/>
              <a:t>モンテカルロ法，及び</a:t>
            </a:r>
            <a:r>
              <a:rPr lang="en-US" altLang="ja-JP" dirty="0" smtClean="0"/>
              <a:t>UCB1</a:t>
            </a:r>
            <a:r>
              <a:rPr lang="ja-JP" altLang="en-US" dirty="0" smtClean="0"/>
              <a:t>は</a:t>
            </a:r>
            <a:r>
              <a:rPr lang="ja-JP" altLang="en-US" dirty="0"/>
              <a:t>試行</a:t>
            </a:r>
            <a:r>
              <a:rPr lang="ja-JP" altLang="en-US" dirty="0" smtClean="0"/>
              <a:t>回数</a:t>
            </a:r>
            <a:r>
              <a:rPr lang="en-US" altLang="ja-JP" dirty="0"/>
              <a:t>2</a:t>
            </a:r>
            <a:r>
              <a:rPr lang="en-US" altLang="ja-JP" dirty="0" smtClean="0"/>
              <a:t>000</a:t>
            </a:r>
            <a:r>
              <a:rPr lang="ja-JP" altLang="en-US" dirty="0" smtClean="0"/>
              <a:t>回</a:t>
            </a:r>
            <a:r>
              <a:rPr lang="ja-JP" altLang="en-US" dirty="0"/>
              <a:t>以上</a:t>
            </a:r>
            <a:r>
              <a:rPr lang="ja-JP" altLang="en-US" dirty="0" smtClean="0"/>
              <a:t>で</a:t>
            </a:r>
            <a:r>
              <a:rPr lang="ja-JP" altLang="en-US" dirty="0"/>
              <a:t>結果</a:t>
            </a:r>
            <a:r>
              <a:rPr lang="ja-JP" altLang="en-US" dirty="0" smtClean="0"/>
              <a:t>が</a:t>
            </a:r>
            <a:r>
              <a:rPr lang="ja-JP" altLang="en-US" dirty="0"/>
              <a:t>収束する</a:t>
            </a:r>
            <a:r>
              <a:rPr lang="ja-JP" altLang="en-US" dirty="0" smtClean="0"/>
              <a:t>．</a:t>
            </a:r>
            <a:endParaRPr lang="en-US" altLang="ja-JP" dirty="0" smtClean="0"/>
          </a:p>
          <a:p>
            <a:r>
              <a:rPr lang="en-US" altLang="ja-JP" dirty="0" smtClean="0"/>
              <a:t>UCB1</a:t>
            </a:r>
            <a:r>
              <a:rPr lang="ja-JP" altLang="en-US" dirty="0" smtClean="0"/>
              <a:t>によるプレイアウト回数の分配により勝率を上げられる</a:t>
            </a:r>
            <a:r>
              <a:rPr lang="en-US" altLang="ja-JP" dirty="0" smtClean="0"/>
              <a:t>(</a:t>
            </a:r>
            <a:r>
              <a:rPr lang="ja-JP" altLang="en-US" dirty="0" smtClean="0"/>
              <a:t>特に試行回数が少ない時</a:t>
            </a:r>
            <a:r>
              <a:rPr lang="en-US" altLang="ja-JP" dirty="0" smtClean="0"/>
              <a:t>)</a:t>
            </a:r>
          </a:p>
          <a:p>
            <a:r>
              <a:rPr lang="ja-JP" altLang="en-US" dirty="0" smtClean="0"/>
              <a:t>探索空間・計算回数を大幅に減らしても，</a:t>
            </a:r>
            <a:r>
              <a:rPr lang="ja-JP" altLang="en-US" dirty="0"/>
              <a:t>さほど変わらない結果</a:t>
            </a:r>
            <a:r>
              <a:rPr lang="ja-JP" altLang="en-US" dirty="0" smtClean="0"/>
              <a:t>を出せる．</a:t>
            </a:r>
            <a:endParaRPr lang="en-US" altLang="ja-JP" dirty="0" smtClean="0"/>
          </a:p>
          <a:p>
            <a:r>
              <a:rPr lang="ja-JP" altLang="en-US" dirty="0"/>
              <a:t>方策に</a:t>
            </a:r>
            <a:r>
              <a:rPr lang="ja-JP" altLang="en-US" dirty="0" smtClean="0"/>
              <a:t>より若干結果を向上させることができる．</a:t>
            </a:r>
            <a:endParaRPr lang="en-US" altLang="ja-JP" dirty="0" smtClean="0"/>
          </a:p>
        </p:txBody>
      </p:sp>
      <p:sp>
        <p:nvSpPr>
          <p:cNvPr id="4" name="日付プレースホルダー 3"/>
          <p:cNvSpPr>
            <a:spLocks noGrp="1"/>
          </p:cNvSpPr>
          <p:nvPr>
            <p:ph type="dt" sz="half" idx="10"/>
          </p:nvPr>
        </p:nvSpPr>
        <p:spPr/>
        <p:txBody>
          <a:bodyPr/>
          <a:lstStyle/>
          <a:p>
            <a:fld id="{069EBC34-B01A-4780-A3BA-1F2CF5A3608A}" type="datetime1">
              <a:rPr lang="ja-JP" altLang="en-US" smtClean="0"/>
              <a:t>2013/3/4</a:t>
            </a:fld>
            <a:endParaRPr lang="en-US" altLang="ja-JP"/>
          </a:p>
        </p:txBody>
      </p:sp>
      <p:sp>
        <p:nvSpPr>
          <p:cNvPr id="5" name="スライド番号プレースホルダー 4"/>
          <p:cNvSpPr>
            <a:spLocks noGrp="1"/>
          </p:cNvSpPr>
          <p:nvPr>
            <p:ph type="sldNum" sz="quarter" idx="12"/>
          </p:nvPr>
        </p:nvSpPr>
        <p:spPr/>
        <p:txBody>
          <a:bodyPr/>
          <a:lstStyle/>
          <a:p>
            <a:fld id="{1D31B517-72AE-4FE7-A18D-06C9CB9045F5}" type="slidenum">
              <a:rPr lang="en-US" altLang="ja-JP" smtClean="0"/>
              <a:pPr/>
              <a:t>39</a:t>
            </a:fld>
            <a:endParaRPr lang="en-US" altLang="ja-JP"/>
          </a:p>
        </p:txBody>
      </p:sp>
      <p:sp>
        <p:nvSpPr>
          <p:cNvPr id="7" name="角丸四角形 6"/>
          <p:cNvSpPr/>
          <p:nvPr/>
        </p:nvSpPr>
        <p:spPr>
          <a:xfrm>
            <a:off x="179512" y="1772816"/>
            <a:ext cx="8496944" cy="864096"/>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9" name="角丸四角形 8"/>
          <p:cNvSpPr/>
          <p:nvPr/>
        </p:nvSpPr>
        <p:spPr>
          <a:xfrm>
            <a:off x="179512" y="3429000"/>
            <a:ext cx="8496944" cy="864096"/>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88941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C9052764-D8A0-4E03-A1F1-18880BD68B4C}" type="datetime1">
              <a:rPr lang="ja-JP" altLang="en-US" smtClean="0"/>
              <a:t>2013/3/4</a:t>
            </a:fld>
            <a:endParaRPr lang="en-US" altLang="ja-JP"/>
          </a:p>
        </p:txBody>
      </p:sp>
      <p:sp>
        <p:nvSpPr>
          <p:cNvPr id="6" name="スライド番号プレースホルダー 5"/>
          <p:cNvSpPr>
            <a:spLocks noGrp="1"/>
          </p:cNvSpPr>
          <p:nvPr>
            <p:ph type="sldNum" sz="quarter" idx="12"/>
          </p:nvPr>
        </p:nvSpPr>
        <p:spPr/>
        <p:txBody>
          <a:bodyPr/>
          <a:lstStyle/>
          <a:p>
            <a:fld id="{1F9BED0D-5DB0-4522-A2D4-39F72C33AA9F}" type="slidenum">
              <a:rPr lang="en-US" altLang="ja-JP"/>
              <a:pPr/>
              <a:t>4</a:t>
            </a:fld>
            <a:endParaRPr lang="en-US" altLang="ja-JP"/>
          </a:p>
        </p:txBody>
      </p:sp>
      <p:sp>
        <p:nvSpPr>
          <p:cNvPr id="6146" name="Rectangle 2"/>
          <p:cNvSpPr>
            <a:spLocks noGrp="1" noChangeArrowheads="1"/>
          </p:cNvSpPr>
          <p:nvPr>
            <p:ph type="title"/>
          </p:nvPr>
        </p:nvSpPr>
        <p:spPr/>
        <p:txBody>
          <a:bodyPr/>
          <a:lstStyle/>
          <a:p>
            <a:r>
              <a:rPr lang="ja-JP" altLang="en-US" dirty="0" smtClean="0"/>
              <a:t>　</a:t>
            </a:r>
            <a:r>
              <a:rPr lang="en-US" altLang="ja-JP" dirty="0" err="1" smtClean="0"/>
              <a:t>mattix</a:t>
            </a:r>
            <a:r>
              <a:rPr lang="ja-JP" altLang="en-US" dirty="0" smtClean="0"/>
              <a:t>とは</a:t>
            </a:r>
            <a:endParaRPr lang="ja-JP" altLang="ja-JP" dirty="0"/>
          </a:p>
        </p:txBody>
      </p:sp>
      <p:sp>
        <p:nvSpPr>
          <p:cNvPr id="6147" name="Rectangle 3"/>
          <p:cNvSpPr>
            <a:spLocks noGrp="1" noChangeArrowheads="1"/>
          </p:cNvSpPr>
          <p:nvPr>
            <p:ph type="body" idx="1"/>
          </p:nvPr>
        </p:nvSpPr>
        <p:spPr>
          <a:xfrm>
            <a:off x="467544" y="980728"/>
            <a:ext cx="8208912" cy="2376264"/>
          </a:xfrm>
        </p:spPr>
        <p:txBody>
          <a:bodyPr/>
          <a:lstStyle/>
          <a:p>
            <a:r>
              <a:rPr lang="ja-JP" altLang="en-US" sz="2000" dirty="0" smtClean="0"/>
              <a:t>配置</a:t>
            </a:r>
            <a:r>
              <a:rPr lang="ja-JP" altLang="en-US" sz="2000" dirty="0"/>
              <a:t>される駒の</a:t>
            </a:r>
            <a:r>
              <a:rPr lang="ja-JP" altLang="en-US" sz="2000" dirty="0" smtClean="0"/>
              <a:t>種類，数はあらかじめ決められている．</a:t>
            </a:r>
            <a:endParaRPr lang="en-US" altLang="ja-JP" sz="2000" dirty="0" smtClean="0"/>
          </a:p>
          <a:p>
            <a:r>
              <a:rPr lang="en-US" altLang="ja-JP" sz="2000" dirty="0" smtClean="0"/>
              <a:t>6×6</a:t>
            </a:r>
            <a:r>
              <a:rPr lang="ja-JP" altLang="en-US" sz="2000" dirty="0" smtClean="0"/>
              <a:t>では</a:t>
            </a:r>
            <a:r>
              <a:rPr lang="en-US" altLang="ja-JP" sz="2000" dirty="0" smtClean="0"/>
              <a:t>35</a:t>
            </a:r>
            <a:r>
              <a:rPr lang="ja-JP" altLang="en-US" sz="2000" dirty="0" smtClean="0"/>
              <a:t>個の駒と</a:t>
            </a:r>
            <a:r>
              <a:rPr lang="en-US" altLang="ja-JP" sz="2000" dirty="0" smtClean="0"/>
              <a:t>1</a:t>
            </a:r>
            <a:r>
              <a:rPr lang="ja-JP" altLang="en-US" sz="2000" dirty="0" smtClean="0"/>
              <a:t>個のマーカーが用意されており，それらが開始時にランダムに配置される．</a:t>
            </a:r>
            <a:endParaRPr lang="en-US" altLang="ja-JP" sz="2000" dirty="0" smtClean="0"/>
          </a:p>
          <a:p>
            <a:r>
              <a:rPr lang="ja-JP" altLang="en-US" sz="2000" dirty="0"/>
              <a:t>駒の配置</a:t>
            </a:r>
            <a:r>
              <a:rPr lang="ja-JP" altLang="en-US" sz="2000" dirty="0" smtClean="0"/>
              <a:t>は全て公開されている．</a:t>
            </a:r>
            <a:r>
              <a:rPr lang="en-US" altLang="ja-JP" sz="2000" dirty="0" smtClean="0"/>
              <a:t>(</a:t>
            </a:r>
            <a:r>
              <a:rPr lang="ja-JP" altLang="en-US" sz="2000" dirty="0" smtClean="0"/>
              <a:t>完全情報ゲーム</a:t>
            </a:r>
            <a:r>
              <a:rPr lang="en-US" altLang="ja-JP" sz="2000" dirty="0" smtClean="0"/>
              <a:t>)</a:t>
            </a:r>
          </a:p>
        </p:txBody>
      </p:sp>
      <p:sp>
        <p:nvSpPr>
          <p:cNvPr id="3" name="角丸四角形 2"/>
          <p:cNvSpPr/>
          <p:nvPr/>
        </p:nvSpPr>
        <p:spPr>
          <a:xfrm>
            <a:off x="251520" y="3889657"/>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4" name="角丸四角形 33"/>
          <p:cNvSpPr/>
          <p:nvPr/>
        </p:nvSpPr>
        <p:spPr>
          <a:xfrm>
            <a:off x="251520" y="5277725"/>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485723" y="3644668"/>
            <a:ext cx="646331" cy="369332"/>
          </a:xfrm>
          <a:prstGeom prst="rect">
            <a:avLst/>
          </a:prstGeom>
          <a:solidFill>
            <a:schemeClr val="lt1"/>
          </a:solidFill>
        </p:spPr>
        <p:txBody>
          <a:bodyPr wrap="none" rtlCol="0">
            <a:spAutoFit/>
          </a:bodyPr>
          <a:lstStyle/>
          <a:p>
            <a:r>
              <a:rPr lang="ja-JP" altLang="en-US" sz="1800" dirty="0"/>
              <a:t>先手</a:t>
            </a:r>
            <a:endParaRPr kumimoji="1" lang="ja-JP" altLang="en-US" sz="1800" dirty="0"/>
          </a:p>
        </p:txBody>
      </p:sp>
      <p:sp>
        <p:nvSpPr>
          <p:cNvPr id="36" name="テキスト ボックス 35"/>
          <p:cNvSpPr txBox="1"/>
          <p:nvPr/>
        </p:nvSpPr>
        <p:spPr>
          <a:xfrm>
            <a:off x="511991" y="4960325"/>
            <a:ext cx="646331" cy="369332"/>
          </a:xfrm>
          <a:prstGeom prst="rect">
            <a:avLst/>
          </a:prstGeom>
          <a:solidFill>
            <a:schemeClr val="lt1"/>
          </a:solidFill>
        </p:spPr>
        <p:txBody>
          <a:bodyPr wrap="none" rtlCol="0">
            <a:spAutoFit/>
          </a:bodyPr>
          <a:lstStyle/>
          <a:p>
            <a:r>
              <a:rPr lang="ja-JP" altLang="en-US" sz="1800" dirty="0"/>
              <a:t>後手</a:t>
            </a:r>
            <a:endParaRPr kumimoji="1" lang="ja-JP" altLang="en-US" sz="1800" dirty="0"/>
          </a:p>
        </p:txBody>
      </p:sp>
      <p:sp>
        <p:nvSpPr>
          <p:cNvPr id="37" name="正方形/長方形 36"/>
          <p:cNvSpPr/>
          <p:nvPr/>
        </p:nvSpPr>
        <p:spPr>
          <a:xfrm>
            <a:off x="6011920" y="3103103"/>
            <a:ext cx="2880000" cy="28800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817216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45208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673200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601192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6012674" y="526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6012674" y="454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6012674" y="382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6012160" y="310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6083848" y="390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a:solidFill>
                  <a:schemeClr val="tx1"/>
                </a:solidFill>
              </a:rPr>
              <a:t>-</a:t>
            </a:r>
            <a:r>
              <a:rPr kumimoji="1" lang="en-US" altLang="ja-JP" dirty="0" smtClean="0">
                <a:solidFill>
                  <a:schemeClr val="tx1"/>
                </a:solidFill>
              </a:rPr>
              <a:t>1</a:t>
            </a:r>
            <a:endParaRPr kumimoji="1" lang="ja-JP" altLang="en-US" dirty="0">
              <a:solidFill>
                <a:schemeClr val="tx1"/>
              </a:solidFill>
            </a:endParaRPr>
          </a:p>
        </p:txBody>
      </p:sp>
      <p:sp>
        <p:nvSpPr>
          <p:cNvPr id="47" name="円/楕円 46"/>
          <p:cNvSpPr/>
          <p:nvPr/>
        </p:nvSpPr>
        <p:spPr>
          <a:xfrm>
            <a:off x="6803928" y="318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kumimoji="1" lang="en-US" altLang="ja-JP" dirty="0" smtClean="0"/>
              <a:t>1</a:t>
            </a:r>
            <a:endParaRPr kumimoji="1" lang="ja-JP" altLang="en-US" dirty="0"/>
          </a:p>
        </p:txBody>
      </p:sp>
      <p:sp>
        <p:nvSpPr>
          <p:cNvPr id="48" name="円/楕円 47"/>
          <p:cNvSpPr/>
          <p:nvPr/>
        </p:nvSpPr>
        <p:spPr>
          <a:xfrm>
            <a:off x="6083848" y="462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49" name="円/楕円 48"/>
          <p:cNvSpPr/>
          <p:nvPr/>
        </p:nvSpPr>
        <p:spPr>
          <a:xfrm>
            <a:off x="7524008" y="390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0" name="円/楕円 49"/>
          <p:cNvSpPr/>
          <p:nvPr/>
        </p:nvSpPr>
        <p:spPr>
          <a:xfrm>
            <a:off x="8244088" y="390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51" name="円/楕円 50"/>
          <p:cNvSpPr/>
          <p:nvPr/>
        </p:nvSpPr>
        <p:spPr>
          <a:xfrm>
            <a:off x="608384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2" name="円/楕円 51"/>
          <p:cNvSpPr/>
          <p:nvPr/>
        </p:nvSpPr>
        <p:spPr>
          <a:xfrm>
            <a:off x="7524008" y="318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53" name="円/楕円 52"/>
          <p:cNvSpPr/>
          <p:nvPr/>
        </p:nvSpPr>
        <p:spPr>
          <a:xfrm>
            <a:off x="680392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4" name="円/楕円 53"/>
          <p:cNvSpPr/>
          <p:nvPr/>
        </p:nvSpPr>
        <p:spPr>
          <a:xfrm>
            <a:off x="6083848" y="3181923"/>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5" name="円/楕円 54"/>
          <p:cNvSpPr/>
          <p:nvPr/>
        </p:nvSpPr>
        <p:spPr>
          <a:xfrm>
            <a:off x="6803928" y="462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6" name="円/楕円 55"/>
          <p:cNvSpPr/>
          <p:nvPr/>
        </p:nvSpPr>
        <p:spPr>
          <a:xfrm>
            <a:off x="8244088" y="318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8" name="円/楕円 57"/>
          <p:cNvSpPr/>
          <p:nvPr/>
        </p:nvSpPr>
        <p:spPr>
          <a:xfrm>
            <a:off x="8244088" y="462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smtClean="0"/>
              <a:t>2</a:t>
            </a:r>
            <a:endParaRPr kumimoji="1" lang="ja-JP" altLang="en-US" dirty="0"/>
          </a:p>
        </p:txBody>
      </p:sp>
      <p:sp>
        <p:nvSpPr>
          <p:cNvPr id="59" name="円/楕円 58"/>
          <p:cNvSpPr/>
          <p:nvPr/>
        </p:nvSpPr>
        <p:spPr>
          <a:xfrm>
            <a:off x="6803928" y="390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60" name="円/楕円 59"/>
          <p:cNvSpPr/>
          <p:nvPr/>
        </p:nvSpPr>
        <p:spPr>
          <a:xfrm>
            <a:off x="824408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1</a:t>
            </a:r>
            <a:endParaRPr kumimoji="1" lang="ja-JP" altLang="en-US" dirty="0"/>
          </a:p>
        </p:txBody>
      </p:sp>
      <p:sp>
        <p:nvSpPr>
          <p:cNvPr id="61" name="星 4 60"/>
          <p:cNvSpPr/>
          <p:nvPr/>
        </p:nvSpPr>
        <p:spPr>
          <a:xfrm>
            <a:off x="7581699" y="4678953"/>
            <a:ext cx="460762" cy="460762"/>
          </a:xfrm>
          <a:prstGeom prst="star4">
            <a:avLst>
              <a:gd name="adj" fmla="val 24039"/>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35" name="円/楕円 34"/>
          <p:cNvSpPr/>
          <p:nvPr/>
        </p:nvSpPr>
        <p:spPr>
          <a:xfrm>
            <a:off x="752400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smtClean="0"/>
              <a:t>2</a:t>
            </a:r>
            <a:endParaRPr kumimoji="1" lang="ja-JP" altLang="en-US" dirty="0"/>
          </a:p>
        </p:txBody>
      </p:sp>
    </p:spTree>
    <p:extLst>
      <p:ext uri="{BB962C8B-B14F-4D97-AF65-F5344CB8AC3E}">
        <p14:creationId xmlns:p14="http://schemas.microsoft.com/office/powerpoint/2010/main" val="1347377006"/>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　</a:t>
            </a:r>
            <a:r>
              <a:rPr lang="ja-JP" altLang="en-US" dirty="0"/>
              <a:t>まとめ</a:t>
            </a:r>
            <a:endParaRPr kumimoji="1" lang="ja-JP" altLang="en-US" dirty="0"/>
          </a:p>
        </p:txBody>
      </p:sp>
      <p:sp>
        <p:nvSpPr>
          <p:cNvPr id="4" name="日付プレースホルダー 3"/>
          <p:cNvSpPr>
            <a:spLocks noGrp="1"/>
          </p:cNvSpPr>
          <p:nvPr>
            <p:ph type="dt" sz="half" idx="10"/>
          </p:nvPr>
        </p:nvSpPr>
        <p:spPr/>
        <p:txBody>
          <a:bodyPr/>
          <a:lstStyle/>
          <a:p>
            <a:fld id="{069EBC34-B01A-4780-A3BA-1F2CF5A3608A}" type="datetime1">
              <a:rPr lang="ja-JP" altLang="en-US" smtClean="0"/>
              <a:t>2013/3/4</a:t>
            </a:fld>
            <a:endParaRPr lang="en-US" altLang="ja-JP"/>
          </a:p>
        </p:txBody>
      </p:sp>
      <p:sp>
        <p:nvSpPr>
          <p:cNvPr id="5" name="スライド番号プレースホルダー 4"/>
          <p:cNvSpPr>
            <a:spLocks noGrp="1"/>
          </p:cNvSpPr>
          <p:nvPr>
            <p:ph type="sldNum" sz="quarter" idx="12"/>
          </p:nvPr>
        </p:nvSpPr>
        <p:spPr/>
        <p:txBody>
          <a:bodyPr/>
          <a:lstStyle/>
          <a:p>
            <a:fld id="{1D31B517-72AE-4FE7-A18D-06C9CB9045F5}" type="slidenum">
              <a:rPr lang="en-US" altLang="ja-JP" smtClean="0"/>
              <a:pPr/>
              <a:t>40</a:t>
            </a:fld>
            <a:endParaRPr lang="en-US" altLang="ja-JP"/>
          </a:p>
        </p:txBody>
      </p:sp>
      <p:sp>
        <p:nvSpPr>
          <p:cNvPr id="9" name="テキスト ボックス 8"/>
          <p:cNvSpPr txBox="1"/>
          <p:nvPr/>
        </p:nvSpPr>
        <p:spPr>
          <a:xfrm>
            <a:off x="530083" y="4365104"/>
            <a:ext cx="8151590" cy="461665"/>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kumimoji="1" lang="en-US" altLang="ja-JP" dirty="0" smtClean="0"/>
              <a:t>UCB1</a:t>
            </a:r>
            <a:r>
              <a:rPr kumimoji="1" lang="ja-JP" altLang="en-US" dirty="0" smtClean="0"/>
              <a:t>は比較的少ない試行回数でも結果を出すことができる</a:t>
            </a:r>
          </a:p>
        </p:txBody>
      </p:sp>
      <p:sp>
        <p:nvSpPr>
          <p:cNvPr id="11" name="テキスト ボックス 10"/>
          <p:cNvSpPr txBox="1"/>
          <p:nvPr/>
        </p:nvSpPr>
        <p:spPr>
          <a:xfrm>
            <a:off x="539552" y="3524198"/>
            <a:ext cx="800219" cy="461665"/>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ja-JP" altLang="en-US" dirty="0"/>
              <a:t>結論</a:t>
            </a:r>
            <a:endParaRPr kumimoji="1" lang="ja-JP" altLang="en-US" dirty="0" smtClean="0"/>
          </a:p>
        </p:txBody>
      </p:sp>
      <p:grpSp>
        <p:nvGrpSpPr>
          <p:cNvPr id="15" name="グループ化 14"/>
          <p:cNvGrpSpPr/>
          <p:nvPr/>
        </p:nvGrpSpPr>
        <p:grpSpPr>
          <a:xfrm>
            <a:off x="107504" y="1124743"/>
            <a:ext cx="4802918" cy="461665"/>
            <a:chOff x="489912" y="2289008"/>
            <a:chExt cx="4802918" cy="461665"/>
          </a:xfrm>
        </p:grpSpPr>
        <p:sp>
          <p:nvSpPr>
            <p:cNvPr id="16" name="テキスト ボックス 15"/>
            <p:cNvSpPr txBox="1"/>
            <p:nvPr/>
          </p:nvSpPr>
          <p:spPr>
            <a:xfrm>
              <a:off x="489912" y="2289008"/>
              <a:ext cx="4802918"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en-US" altLang="ja-JP" dirty="0" smtClean="0"/>
                <a:t>10</a:t>
              </a:r>
              <a:r>
                <a:rPr kumimoji="1" lang="ja-JP" altLang="en-US" dirty="0" smtClean="0"/>
                <a:t>手読み</a:t>
              </a:r>
              <a:r>
                <a:rPr kumimoji="1" lang="en-US" altLang="ja-JP" dirty="0" smtClean="0"/>
                <a:t>	</a:t>
              </a:r>
              <a:r>
                <a:rPr kumimoji="1" lang="ja-JP" altLang="en-US" dirty="0" smtClean="0"/>
                <a:t>　　</a:t>
              </a:r>
              <a:r>
                <a:rPr lang="ja-JP" altLang="en-US" dirty="0" smtClean="0"/>
                <a:t>最大</a:t>
              </a:r>
              <a:r>
                <a:rPr lang="en-US" altLang="ja-JP" dirty="0"/>
                <a:t>350</a:t>
              </a:r>
              <a:r>
                <a:rPr lang="ja-JP" altLang="en-US" dirty="0"/>
                <a:t>万手</a:t>
              </a:r>
              <a:r>
                <a:rPr lang="ja-JP" altLang="en-US" dirty="0" smtClean="0"/>
                <a:t>以上</a:t>
              </a:r>
              <a:endParaRPr lang="ja-JP" altLang="en-US" dirty="0"/>
            </a:p>
          </p:txBody>
        </p:sp>
        <p:sp>
          <p:nvSpPr>
            <p:cNvPr id="17" name="右矢印 16"/>
            <p:cNvSpPr/>
            <p:nvPr/>
          </p:nvSpPr>
          <p:spPr>
            <a:xfrm>
              <a:off x="2051720" y="2420888"/>
              <a:ext cx="576064" cy="21602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sp>
        <p:nvSpPr>
          <p:cNvPr id="18" name="下矢印 17"/>
          <p:cNvSpPr/>
          <p:nvPr/>
        </p:nvSpPr>
        <p:spPr>
          <a:xfrm>
            <a:off x="1520795" y="5027987"/>
            <a:ext cx="519776"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530083" y="5460035"/>
            <a:ext cx="6290505" cy="46166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kumimoji="1" lang="ja-JP" altLang="en-US" dirty="0" smtClean="0"/>
              <a:t>プログラムの高速化に対して非常に効果がある</a:t>
            </a:r>
          </a:p>
        </p:txBody>
      </p:sp>
      <p:graphicFrame>
        <p:nvGraphicFramePr>
          <p:cNvPr id="20" name="グラフ 19"/>
          <p:cNvGraphicFramePr/>
          <p:nvPr>
            <p:extLst>
              <p:ext uri="{D42A27DB-BD31-4B8C-83A1-F6EECF244321}">
                <p14:modId xmlns:p14="http://schemas.microsoft.com/office/powerpoint/2010/main" val="16767638"/>
              </p:ext>
            </p:extLst>
          </p:nvPr>
        </p:nvGraphicFramePr>
        <p:xfrm>
          <a:off x="5148064" y="749322"/>
          <a:ext cx="3888432" cy="2815208"/>
        </p:xfrm>
        <a:graphic>
          <a:graphicData uri="http://schemas.openxmlformats.org/drawingml/2006/chart">
            <c:chart xmlns:c="http://schemas.openxmlformats.org/drawingml/2006/chart" xmlns:r="http://schemas.openxmlformats.org/officeDocument/2006/relationships" r:id="rId3"/>
          </a:graphicData>
        </a:graphic>
      </p:graphicFrame>
      <p:grpSp>
        <p:nvGrpSpPr>
          <p:cNvPr id="10" name="グループ化 9"/>
          <p:cNvGrpSpPr/>
          <p:nvPr/>
        </p:nvGrpSpPr>
        <p:grpSpPr>
          <a:xfrm>
            <a:off x="107504" y="1844824"/>
            <a:ext cx="4802918" cy="461665"/>
            <a:chOff x="107504" y="1844824"/>
            <a:chExt cx="4802918" cy="461665"/>
          </a:xfrm>
        </p:grpSpPr>
        <p:sp>
          <p:nvSpPr>
            <p:cNvPr id="22" name="テキスト ボックス 21"/>
            <p:cNvSpPr txBox="1"/>
            <p:nvPr/>
          </p:nvSpPr>
          <p:spPr>
            <a:xfrm>
              <a:off x="107504" y="1844824"/>
              <a:ext cx="4802918"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kumimoji="1" lang="en-US" altLang="ja-JP" dirty="0" smtClean="0"/>
                <a:t>UCB1_10	</a:t>
              </a:r>
              <a:r>
                <a:rPr kumimoji="1" lang="ja-JP" altLang="en-US" dirty="0" smtClean="0"/>
                <a:t>　　　　　　  </a:t>
              </a:r>
              <a:r>
                <a:rPr kumimoji="1" lang="en-US" altLang="ja-JP" dirty="0" smtClean="0"/>
                <a:t>5</a:t>
              </a:r>
              <a:r>
                <a:rPr lang="ja-JP" altLang="en-US" dirty="0" smtClean="0"/>
                <a:t>万手</a:t>
              </a:r>
              <a:r>
                <a:rPr lang="ja-JP" altLang="en-US" dirty="0"/>
                <a:t>以下</a:t>
              </a:r>
            </a:p>
          </p:txBody>
        </p:sp>
        <p:sp>
          <p:nvSpPr>
            <p:cNvPr id="23" name="右矢印 22"/>
            <p:cNvSpPr/>
            <p:nvPr/>
          </p:nvSpPr>
          <p:spPr>
            <a:xfrm>
              <a:off x="1669312" y="1976704"/>
              <a:ext cx="576064" cy="21602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sp>
        <p:nvSpPr>
          <p:cNvPr id="12" name="テキスト ボックス 11"/>
          <p:cNvSpPr txBox="1"/>
          <p:nvPr/>
        </p:nvSpPr>
        <p:spPr>
          <a:xfrm>
            <a:off x="632862" y="2492896"/>
            <a:ext cx="3961341" cy="461665"/>
          </a:xfrm>
          <a:prstGeom prst="rect">
            <a:avLst/>
          </a:prstGeom>
          <a:noFill/>
        </p:spPr>
        <p:txBody>
          <a:bodyPr wrap="none" rtlCol="0">
            <a:spAutoFit/>
          </a:bodyPr>
          <a:lstStyle/>
          <a:p>
            <a:r>
              <a:rPr kumimoji="1" lang="en-US" altLang="ja-JP" dirty="0" smtClean="0">
                <a:solidFill>
                  <a:srgbClr val="FF0000"/>
                </a:solidFill>
              </a:rPr>
              <a:t>5</a:t>
            </a:r>
            <a:r>
              <a:rPr kumimoji="1" lang="ja-JP" altLang="en-US" dirty="0" smtClean="0">
                <a:solidFill>
                  <a:srgbClr val="FF0000"/>
                </a:solidFill>
              </a:rPr>
              <a:t>千手でも勝率平均約</a:t>
            </a:r>
            <a:r>
              <a:rPr kumimoji="1" lang="en-US" altLang="ja-JP" dirty="0" smtClean="0">
                <a:solidFill>
                  <a:srgbClr val="FF0000"/>
                </a:solidFill>
              </a:rPr>
              <a:t>40%</a:t>
            </a:r>
            <a:r>
              <a:rPr kumimoji="1" lang="ja-JP" altLang="en-US" dirty="0" smtClean="0">
                <a:solidFill>
                  <a:srgbClr val="FF0000"/>
                </a:solidFill>
              </a:rPr>
              <a:t>！</a:t>
            </a:r>
          </a:p>
        </p:txBody>
      </p:sp>
    </p:spTree>
    <p:extLst>
      <p:ext uri="{BB962C8B-B14F-4D97-AF65-F5344CB8AC3E}">
        <p14:creationId xmlns:p14="http://schemas.microsoft.com/office/powerpoint/2010/main" val="3917577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8" grpId="0" animBg="1"/>
      <p:bldP spid="19" grpId="0" animBg="1"/>
      <p:bldGraphic spid="20" grpId="0">
        <p:bldAsOne/>
      </p:bldGraphic>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　</a:t>
            </a:r>
            <a:r>
              <a:rPr lang="ja-JP" altLang="en-US" dirty="0"/>
              <a:t>まとめ</a:t>
            </a:r>
            <a:endParaRPr kumimoji="1" lang="ja-JP" altLang="en-US" dirty="0"/>
          </a:p>
        </p:txBody>
      </p:sp>
      <p:sp>
        <p:nvSpPr>
          <p:cNvPr id="3" name="コンテンツ プレースホルダー 2"/>
          <p:cNvSpPr>
            <a:spLocks noGrp="1"/>
          </p:cNvSpPr>
          <p:nvPr>
            <p:ph idx="1"/>
          </p:nvPr>
        </p:nvSpPr>
        <p:spPr>
          <a:xfrm>
            <a:off x="287524" y="980728"/>
            <a:ext cx="4248472" cy="432048"/>
          </a:xfrm>
        </p:spPr>
        <p:style>
          <a:lnRef idx="3">
            <a:schemeClr val="lt1"/>
          </a:lnRef>
          <a:fillRef idx="1">
            <a:schemeClr val="accent1"/>
          </a:fillRef>
          <a:effectRef idx="1">
            <a:schemeClr val="accent1"/>
          </a:effectRef>
          <a:fontRef idx="minor">
            <a:schemeClr val="lt1"/>
          </a:fontRef>
        </p:style>
        <p:txBody>
          <a:bodyPr/>
          <a:lstStyle/>
          <a:p>
            <a:pPr marL="0" indent="0">
              <a:buNone/>
            </a:pPr>
            <a:r>
              <a:rPr kumimoji="1" lang="en-US" altLang="ja-JP" sz="2000" dirty="0" smtClean="0"/>
              <a:t>UCB1_TUNED VS </a:t>
            </a:r>
            <a:r>
              <a:rPr lang="en-US" altLang="ja-JP" sz="2000" dirty="0"/>
              <a:t>6</a:t>
            </a:r>
            <a:r>
              <a:rPr kumimoji="1" lang="ja-JP" altLang="en-US" sz="2000" dirty="0" smtClean="0"/>
              <a:t>手読み　の勝率</a:t>
            </a:r>
            <a:endParaRPr kumimoji="1" lang="ja-JP" altLang="en-US" sz="2000" dirty="0"/>
          </a:p>
        </p:txBody>
      </p:sp>
      <p:sp>
        <p:nvSpPr>
          <p:cNvPr id="4" name="日付プレースホルダー 3"/>
          <p:cNvSpPr>
            <a:spLocks noGrp="1"/>
          </p:cNvSpPr>
          <p:nvPr>
            <p:ph type="dt" sz="half" idx="10"/>
          </p:nvPr>
        </p:nvSpPr>
        <p:spPr/>
        <p:txBody>
          <a:bodyPr/>
          <a:lstStyle/>
          <a:p>
            <a:fld id="{069EBC34-B01A-4780-A3BA-1F2CF5A3608A}" type="datetime1">
              <a:rPr lang="ja-JP" altLang="en-US" smtClean="0"/>
              <a:t>2013/3/4</a:t>
            </a:fld>
            <a:endParaRPr lang="en-US" altLang="ja-JP"/>
          </a:p>
        </p:txBody>
      </p:sp>
      <p:sp>
        <p:nvSpPr>
          <p:cNvPr id="5" name="スライド番号プレースホルダー 4"/>
          <p:cNvSpPr>
            <a:spLocks noGrp="1"/>
          </p:cNvSpPr>
          <p:nvPr>
            <p:ph type="sldNum" sz="quarter" idx="12"/>
          </p:nvPr>
        </p:nvSpPr>
        <p:spPr/>
        <p:txBody>
          <a:bodyPr/>
          <a:lstStyle/>
          <a:p>
            <a:fld id="{1D31B517-72AE-4FE7-A18D-06C9CB9045F5}" type="slidenum">
              <a:rPr lang="en-US" altLang="ja-JP" smtClean="0"/>
              <a:pPr/>
              <a:t>41</a:t>
            </a:fld>
            <a:endParaRPr lang="en-US" altLang="ja-JP"/>
          </a:p>
        </p:txBody>
      </p:sp>
      <p:sp>
        <p:nvSpPr>
          <p:cNvPr id="6" name="コンテンツ プレースホルダー 2"/>
          <p:cNvSpPr txBox="1">
            <a:spLocks/>
          </p:cNvSpPr>
          <p:nvPr/>
        </p:nvSpPr>
        <p:spPr bwMode="auto">
          <a:xfrm>
            <a:off x="539552" y="1940711"/>
            <a:ext cx="3672408" cy="468052"/>
          </a:xfrm>
          <a:prstGeom prst="rect">
            <a:avLst/>
          </a:prstGeom>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400">
                <a:solidFill>
                  <a:schemeClr val="tx1"/>
                </a:solidFill>
                <a:latin typeface="+mn-lt"/>
                <a:ea typeface="+mn-ea"/>
                <a:cs typeface="+mn-cs"/>
              </a:defRPr>
            </a:lvl1pPr>
            <a:lvl2pPr marL="742950" indent="-285750" algn="l" rtl="0" fontAlgn="base">
              <a:spcBef>
                <a:spcPct val="20000"/>
              </a:spcBef>
              <a:spcAft>
                <a:spcPct val="0"/>
              </a:spcAft>
              <a:buChar char="–"/>
              <a:defRPr kumimoji="1" sz="2000">
                <a:solidFill>
                  <a:schemeClr val="tx1"/>
                </a:solidFill>
                <a:latin typeface="+mn-lt"/>
                <a:ea typeface="+mn-ea"/>
              </a:defRPr>
            </a:lvl2pPr>
            <a:lvl3pPr marL="1143000" indent="-228600" algn="l" rtl="0" fontAlgn="base">
              <a:spcBef>
                <a:spcPct val="20000"/>
              </a:spcBef>
              <a:spcAft>
                <a:spcPct val="0"/>
              </a:spcAft>
              <a:buChar char="•"/>
              <a:defRPr kumimoji="1" sz="1800">
                <a:solidFill>
                  <a:schemeClr val="tx1"/>
                </a:solidFill>
                <a:latin typeface="+mn-lt"/>
                <a:ea typeface="+mn-ea"/>
              </a:defRPr>
            </a:lvl3pPr>
            <a:lvl4pPr marL="1600200" indent="-228600" algn="l" rtl="0" fontAlgn="base">
              <a:spcBef>
                <a:spcPct val="20000"/>
              </a:spcBef>
              <a:spcAft>
                <a:spcPct val="0"/>
              </a:spcAft>
              <a:buChar char="–"/>
              <a:defRPr kumimoji="1" sz="1600">
                <a:solidFill>
                  <a:schemeClr val="tx1"/>
                </a:solidFill>
                <a:latin typeface="+mn-lt"/>
                <a:ea typeface="+mn-ea"/>
              </a:defRPr>
            </a:lvl4pPr>
            <a:lvl5pPr marL="2057400" indent="-228600" algn="l" rtl="0" fontAlgn="base">
              <a:spcBef>
                <a:spcPct val="20000"/>
              </a:spcBef>
              <a:spcAft>
                <a:spcPct val="0"/>
              </a:spcAft>
              <a:buChar char="»"/>
              <a:defRPr kumimoji="1" sz="14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a:lstStyle>
          <a:p>
            <a:pPr marL="0" indent="0">
              <a:buFontTx/>
              <a:buNone/>
            </a:pPr>
            <a:r>
              <a:rPr lang="ja-JP" altLang="en-US" sz="2000" dirty="0">
                <a:solidFill>
                  <a:schemeClr val="bg1"/>
                </a:solidFill>
              </a:rPr>
              <a:t>先手時</a:t>
            </a:r>
            <a:r>
              <a:rPr lang="ja-JP" altLang="en-US" sz="2000" dirty="0" smtClean="0">
                <a:solidFill>
                  <a:schemeClr val="bg1"/>
                </a:solidFill>
              </a:rPr>
              <a:t>：約</a:t>
            </a:r>
            <a:r>
              <a:rPr lang="en-US" altLang="ja-JP" sz="2000" dirty="0" smtClean="0">
                <a:solidFill>
                  <a:schemeClr val="bg1"/>
                </a:solidFill>
              </a:rPr>
              <a:t>63%</a:t>
            </a:r>
            <a:r>
              <a:rPr lang="ja-JP" altLang="en-US" sz="2000" dirty="0">
                <a:solidFill>
                  <a:schemeClr val="bg1"/>
                </a:solidFill>
              </a:rPr>
              <a:t>　</a:t>
            </a:r>
            <a:r>
              <a:rPr lang="ja-JP" altLang="en-US" sz="2000" dirty="0" smtClean="0">
                <a:solidFill>
                  <a:schemeClr val="bg1"/>
                </a:solidFill>
              </a:rPr>
              <a:t>後手</a:t>
            </a:r>
            <a:r>
              <a:rPr lang="ja-JP" altLang="en-US" sz="2000" dirty="0">
                <a:solidFill>
                  <a:schemeClr val="bg1"/>
                </a:solidFill>
              </a:rPr>
              <a:t>時</a:t>
            </a:r>
            <a:r>
              <a:rPr lang="ja-JP" altLang="en-US" sz="2000" dirty="0" smtClean="0">
                <a:solidFill>
                  <a:schemeClr val="bg1"/>
                </a:solidFill>
              </a:rPr>
              <a:t>：約</a:t>
            </a:r>
            <a:r>
              <a:rPr lang="en-US" altLang="ja-JP" sz="2000" dirty="0" smtClean="0">
                <a:solidFill>
                  <a:schemeClr val="bg1"/>
                </a:solidFill>
              </a:rPr>
              <a:t>41%</a:t>
            </a:r>
            <a:endParaRPr lang="en-US" altLang="ja-JP" sz="2000" dirty="0">
              <a:solidFill>
                <a:schemeClr val="bg1"/>
              </a:solidFill>
            </a:endParaRPr>
          </a:p>
        </p:txBody>
      </p:sp>
      <p:sp>
        <p:nvSpPr>
          <p:cNvPr id="8" name="テキスト ボックス 7"/>
          <p:cNvSpPr txBox="1"/>
          <p:nvPr/>
        </p:nvSpPr>
        <p:spPr>
          <a:xfrm>
            <a:off x="610715" y="2492896"/>
            <a:ext cx="3833101" cy="461665"/>
          </a:xfrm>
          <a:prstGeom prst="rect">
            <a:avLst/>
          </a:prstGeom>
          <a:noFill/>
        </p:spPr>
        <p:txBody>
          <a:bodyPr wrap="none" rtlCol="0">
            <a:spAutoFit/>
          </a:bodyPr>
          <a:lstStyle/>
          <a:p>
            <a:r>
              <a:rPr kumimoji="1" lang="ja-JP" altLang="en-US" dirty="0" smtClean="0"/>
              <a:t>対等に戦えるようになった！</a:t>
            </a:r>
          </a:p>
        </p:txBody>
      </p:sp>
      <p:sp>
        <p:nvSpPr>
          <p:cNvPr id="9" name="テキスト ボックス 8"/>
          <p:cNvSpPr txBox="1"/>
          <p:nvPr/>
        </p:nvSpPr>
        <p:spPr>
          <a:xfrm>
            <a:off x="530083" y="4710333"/>
            <a:ext cx="8151590" cy="461665"/>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kumimoji="1" lang="en-US" altLang="ja-JP" dirty="0" smtClean="0"/>
              <a:t>UCB1</a:t>
            </a:r>
            <a:r>
              <a:rPr kumimoji="1" lang="ja-JP" altLang="en-US" dirty="0" smtClean="0"/>
              <a:t>は比較的少ない試行回数でも結果を出すことができる</a:t>
            </a:r>
          </a:p>
        </p:txBody>
      </p:sp>
      <p:sp>
        <p:nvSpPr>
          <p:cNvPr id="11" name="テキスト ボックス 10"/>
          <p:cNvSpPr txBox="1"/>
          <p:nvPr/>
        </p:nvSpPr>
        <p:spPr>
          <a:xfrm>
            <a:off x="539552" y="3284983"/>
            <a:ext cx="800219" cy="461665"/>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ja-JP" altLang="en-US" dirty="0"/>
              <a:t>結論</a:t>
            </a:r>
            <a:endParaRPr kumimoji="1" lang="ja-JP" altLang="en-US" dirty="0" smtClean="0"/>
          </a:p>
        </p:txBody>
      </p:sp>
      <p:graphicFrame>
        <p:nvGraphicFramePr>
          <p:cNvPr id="13" name="グラフ 12"/>
          <p:cNvGraphicFramePr/>
          <p:nvPr>
            <p:extLst>
              <p:ext uri="{D42A27DB-BD31-4B8C-83A1-F6EECF244321}">
                <p14:modId xmlns:p14="http://schemas.microsoft.com/office/powerpoint/2010/main" val="4150689809"/>
              </p:ext>
            </p:extLst>
          </p:nvPr>
        </p:nvGraphicFramePr>
        <p:xfrm>
          <a:off x="4644008" y="782813"/>
          <a:ext cx="4355976" cy="2733002"/>
        </p:xfrm>
        <a:graphic>
          <a:graphicData uri="http://schemas.openxmlformats.org/drawingml/2006/chart">
            <c:chart xmlns:c="http://schemas.openxmlformats.org/drawingml/2006/chart" xmlns:r="http://schemas.openxmlformats.org/officeDocument/2006/relationships" r:id="rId3"/>
          </a:graphicData>
        </a:graphic>
      </p:graphicFrame>
      <p:sp>
        <p:nvSpPr>
          <p:cNvPr id="14" name="下矢印 13"/>
          <p:cNvSpPr/>
          <p:nvPr/>
        </p:nvSpPr>
        <p:spPr>
          <a:xfrm>
            <a:off x="2123728" y="1556792"/>
            <a:ext cx="519776"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p:cNvGrpSpPr/>
          <p:nvPr/>
        </p:nvGrpSpPr>
        <p:grpSpPr>
          <a:xfrm>
            <a:off x="530083" y="4005064"/>
            <a:ext cx="6931706" cy="461665"/>
            <a:chOff x="489912" y="2289008"/>
            <a:chExt cx="6931706" cy="461665"/>
          </a:xfrm>
        </p:grpSpPr>
        <p:sp>
          <p:nvSpPr>
            <p:cNvPr id="16" name="テキスト ボックス 15"/>
            <p:cNvSpPr txBox="1"/>
            <p:nvPr/>
          </p:nvSpPr>
          <p:spPr>
            <a:xfrm>
              <a:off x="489912" y="2289008"/>
              <a:ext cx="6931706"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en-US" altLang="ja-JP" dirty="0" smtClean="0"/>
                <a:t>10</a:t>
              </a:r>
              <a:r>
                <a:rPr kumimoji="1" lang="ja-JP" altLang="en-US" dirty="0" smtClean="0"/>
                <a:t>手読み</a:t>
              </a:r>
              <a:r>
                <a:rPr kumimoji="1" lang="en-US" altLang="ja-JP" dirty="0" smtClean="0"/>
                <a:t>	</a:t>
              </a:r>
              <a:r>
                <a:rPr kumimoji="1" lang="ja-JP" altLang="en-US" dirty="0" smtClean="0"/>
                <a:t>　　</a:t>
              </a:r>
              <a:r>
                <a:rPr lang="ja-JP" altLang="en-US" dirty="0" smtClean="0"/>
                <a:t>最大</a:t>
              </a:r>
              <a:r>
                <a:rPr lang="en-US" altLang="ja-JP" dirty="0"/>
                <a:t>350</a:t>
              </a:r>
              <a:r>
                <a:rPr lang="ja-JP" altLang="en-US" dirty="0"/>
                <a:t>万手以上読むことになる</a:t>
              </a:r>
              <a:r>
                <a:rPr lang="ja-JP" altLang="en-US" dirty="0" smtClean="0"/>
                <a:t>．</a:t>
              </a:r>
              <a:endParaRPr lang="ja-JP" altLang="en-US" dirty="0"/>
            </a:p>
          </p:txBody>
        </p:sp>
        <p:sp>
          <p:nvSpPr>
            <p:cNvPr id="17" name="右矢印 16"/>
            <p:cNvSpPr/>
            <p:nvPr/>
          </p:nvSpPr>
          <p:spPr>
            <a:xfrm>
              <a:off x="2051720" y="2420888"/>
              <a:ext cx="576064" cy="21602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sp>
        <p:nvSpPr>
          <p:cNvPr id="18" name="下矢印 17"/>
          <p:cNvSpPr/>
          <p:nvPr/>
        </p:nvSpPr>
        <p:spPr>
          <a:xfrm>
            <a:off x="1520795" y="5373216"/>
            <a:ext cx="519776"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530083" y="5805264"/>
            <a:ext cx="6290505" cy="46166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kumimoji="1" lang="ja-JP" altLang="en-US" dirty="0" smtClean="0"/>
              <a:t>プログラムの高速化に対して非常に効果がある</a:t>
            </a:r>
          </a:p>
        </p:txBody>
      </p:sp>
    </p:spTree>
    <p:extLst>
      <p:ext uri="{BB962C8B-B14F-4D97-AF65-F5344CB8AC3E}">
        <p14:creationId xmlns:p14="http://schemas.microsoft.com/office/powerpoint/2010/main" val="2983668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animBg="1"/>
      <p:bldP spid="11" grpId="0" animBg="1"/>
      <p:bldGraphic spid="13" grpId="0">
        <p:bldAsOne/>
      </p:bldGraphic>
      <p:bldP spid="14" grpId="0" animBg="1"/>
      <p:bldP spid="18" grpId="0" animBg="1"/>
      <p:bldP spid="19"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　検証</a:t>
            </a:r>
            <a:r>
              <a:rPr lang="en-US" altLang="ja-JP" dirty="0"/>
              <a:t>1</a:t>
            </a:r>
            <a:endParaRPr kumimoji="1" lang="ja-JP" altLang="en-US" dirty="0"/>
          </a:p>
        </p:txBody>
      </p:sp>
      <p:sp>
        <p:nvSpPr>
          <p:cNvPr id="3" name="コンテンツ プレースホルダー 2"/>
          <p:cNvSpPr>
            <a:spLocks noGrp="1"/>
          </p:cNvSpPr>
          <p:nvPr>
            <p:ph idx="1"/>
          </p:nvPr>
        </p:nvSpPr>
        <p:spPr>
          <a:xfrm>
            <a:off x="228600" y="990600"/>
            <a:ext cx="8735888" cy="782216"/>
          </a:xfrm>
        </p:spPr>
        <p:txBody>
          <a:bodyPr/>
          <a:lstStyle/>
          <a:p>
            <a:pPr marL="0" indent="0">
              <a:buNone/>
            </a:pPr>
            <a:r>
              <a:rPr kumimoji="1" lang="ja-JP" altLang="en-US" dirty="0" smtClean="0"/>
              <a:t>モンテカルロ法，</a:t>
            </a:r>
            <a:r>
              <a:rPr kumimoji="1" lang="en-US" altLang="ja-JP" dirty="0" smtClean="0"/>
              <a:t>UCB1</a:t>
            </a:r>
            <a:r>
              <a:rPr lang="ja-JP" altLang="en-US" dirty="0"/>
              <a:t>を</a:t>
            </a:r>
            <a:r>
              <a:rPr kumimoji="1" lang="ja-JP" altLang="en-US" dirty="0" smtClean="0"/>
              <a:t>，完全読みの手数毎に対戦した際の勝率</a:t>
            </a:r>
            <a:endParaRPr kumimoji="1" lang="ja-JP" altLang="en-US" dirty="0"/>
          </a:p>
        </p:txBody>
      </p:sp>
      <p:sp>
        <p:nvSpPr>
          <p:cNvPr id="4" name="日付プレースホルダー 3"/>
          <p:cNvSpPr>
            <a:spLocks noGrp="1"/>
          </p:cNvSpPr>
          <p:nvPr>
            <p:ph type="dt" sz="half" idx="10"/>
          </p:nvPr>
        </p:nvSpPr>
        <p:spPr/>
        <p:txBody>
          <a:bodyPr/>
          <a:lstStyle/>
          <a:p>
            <a:fld id="{069EBC34-B01A-4780-A3BA-1F2CF5A3608A}" type="datetime1">
              <a:rPr lang="ja-JP" altLang="en-US" smtClean="0"/>
              <a:t>2013/3/4</a:t>
            </a:fld>
            <a:endParaRPr lang="en-US" altLang="ja-JP"/>
          </a:p>
        </p:txBody>
      </p:sp>
      <p:sp>
        <p:nvSpPr>
          <p:cNvPr id="5" name="スライド番号プレースホルダー 4"/>
          <p:cNvSpPr>
            <a:spLocks noGrp="1"/>
          </p:cNvSpPr>
          <p:nvPr>
            <p:ph type="sldNum" sz="quarter" idx="12"/>
          </p:nvPr>
        </p:nvSpPr>
        <p:spPr/>
        <p:txBody>
          <a:bodyPr/>
          <a:lstStyle/>
          <a:p>
            <a:fld id="{1D31B517-72AE-4FE7-A18D-06C9CB9045F5}" type="slidenum">
              <a:rPr lang="en-US" altLang="ja-JP" smtClean="0"/>
              <a:pPr/>
              <a:t>42</a:t>
            </a:fld>
            <a:endParaRPr lang="en-US" altLang="ja-JP"/>
          </a:p>
        </p:txBody>
      </p:sp>
      <p:graphicFrame>
        <p:nvGraphicFramePr>
          <p:cNvPr id="8" name="グラフ 7"/>
          <p:cNvGraphicFramePr/>
          <p:nvPr>
            <p:extLst>
              <p:ext uri="{D42A27DB-BD31-4B8C-83A1-F6EECF244321}">
                <p14:modId xmlns:p14="http://schemas.microsoft.com/office/powerpoint/2010/main" val="3365389228"/>
              </p:ext>
            </p:extLst>
          </p:nvPr>
        </p:nvGraphicFramePr>
        <p:xfrm>
          <a:off x="179512" y="3573016"/>
          <a:ext cx="4171205" cy="28083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グラフ 8"/>
          <p:cNvGraphicFramePr/>
          <p:nvPr>
            <p:extLst>
              <p:ext uri="{D42A27DB-BD31-4B8C-83A1-F6EECF244321}">
                <p14:modId xmlns:p14="http://schemas.microsoft.com/office/powerpoint/2010/main" val="2810350151"/>
              </p:ext>
            </p:extLst>
          </p:nvPr>
        </p:nvGraphicFramePr>
        <p:xfrm>
          <a:off x="4355976" y="3573016"/>
          <a:ext cx="4176464" cy="2763788"/>
        </p:xfrm>
        <a:graphic>
          <a:graphicData uri="http://schemas.openxmlformats.org/drawingml/2006/chart">
            <c:chart xmlns:c="http://schemas.openxmlformats.org/drawingml/2006/chart" xmlns:r="http://schemas.openxmlformats.org/officeDocument/2006/relationships" r:id="rId4"/>
          </a:graphicData>
        </a:graphic>
      </p:graphicFrame>
      <p:sp>
        <p:nvSpPr>
          <p:cNvPr id="10" name="テキスト ボックス 9"/>
          <p:cNvSpPr txBox="1"/>
          <p:nvPr/>
        </p:nvSpPr>
        <p:spPr>
          <a:xfrm>
            <a:off x="323528" y="2048347"/>
            <a:ext cx="7128792" cy="1015663"/>
          </a:xfrm>
          <a:prstGeom prst="rect">
            <a:avLst/>
          </a:prstGeom>
          <a:noFill/>
        </p:spPr>
        <p:txBody>
          <a:bodyPr wrap="square" rtlCol="0">
            <a:spAutoFit/>
          </a:bodyPr>
          <a:lstStyle/>
          <a:p>
            <a:pPr marL="342900" indent="-342900">
              <a:buFont typeface="Arial" pitchFamily="34" charset="0"/>
              <a:buChar char="•"/>
            </a:pPr>
            <a:r>
              <a:rPr kumimoji="1" lang="ja-JP" altLang="en-US" sz="2000" dirty="0" smtClean="0"/>
              <a:t>結果に多少の誤差はあるものの，どちらも完全読みの手数が上がるにつれて勝率が下がるのがわかる．</a:t>
            </a:r>
            <a:endParaRPr kumimoji="1" lang="en-US" altLang="ja-JP" sz="2000" dirty="0" smtClean="0"/>
          </a:p>
          <a:p>
            <a:pPr marL="342900" indent="-342900">
              <a:buFont typeface="Arial" pitchFamily="34" charset="0"/>
              <a:buChar char="•"/>
            </a:pPr>
            <a:r>
              <a:rPr lang="ja-JP" altLang="en-US" sz="2000" dirty="0"/>
              <a:t>後手の</a:t>
            </a:r>
            <a:r>
              <a:rPr lang="ja-JP" altLang="en-US" sz="2000" dirty="0" smtClean="0"/>
              <a:t>ほうが確実に不利であることがわかる．</a:t>
            </a:r>
            <a:endParaRPr kumimoji="1" lang="ja-JP" altLang="en-US" sz="2000" dirty="0"/>
          </a:p>
        </p:txBody>
      </p:sp>
    </p:spTree>
    <p:extLst>
      <p:ext uri="{BB962C8B-B14F-4D97-AF65-F5344CB8AC3E}">
        <p14:creationId xmlns:p14="http://schemas.microsoft.com/office/powerpoint/2010/main" val="474246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　今回の結果</a:t>
            </a:r>
            <a:endParaRPr kumimoji="1" lang="ja-JP" altLang="en-US" dirty="0"/>
          </a:p>
        </p:txBody>
      </p:sp>
      <p:sp>
        <p:nvSpPr>
          <p:cNvPr id="3" name="コンテンツ プレースホルダー 2"/>
          <p:cNvSpPr>
            <a:spLocks noGrp="1"/>
          </p:cNvSpPr>
          <p:nvPr>
            <p:ph idx="1"/>
          </p:nvPr>
        </p:nvSpPr>
        <p:spPr>
          <a:xfrm>
            <a:off x="228600" y="990600"/>
            <a:ext cx="8686800" cy="854224"/>
          </a:xfrm>
        </p:spPr>
        <p:style>
          <a:lnRef idx="2">
            <a:schemeClr val="accent2"/>
          </a:lnRef>
          <a:fillRef idx="1">
            <a:schemeClr val="lt1"/>
          </a:fillRef>
          <a:effectRef idx="0">
            <a:schemeClr val="accent2"/>
          </a:effectRef>
          <a:fontRef idx="minor">
            <a:schemeClr val="dk1"/>
          </a:fontRef>
        </p:style>
        <p:txBody>
          <a:bodyPr/>
          <a:lstStyle/>
          <a:p>
            <a:r>
              <a:rPr lang="ja-JP" altLang="en-US" dirty="0"/>
              <a:t>モンテカルロ法，及び</a:t>
            </a:r>
            <a:r>
              <a:rPr lang="en-US" altLang="ja-JP" dirty="0"/>
              <a:t>UCB1</a:t>
            </a:r>
            <a:r>
              <a:rPr lang="ja-JP" altLang="en-US" dirty="0"/>
              <a:t>は試行回数</a:t>
            </a:r>
            <a:r>
              <a:rPr lang="en-US" altLang="ja-JP" dirty="0"/>
              <a:t>5000</a:t>
            </a:r>
            <a:r>
              <a:rPr lang="ja-JP" altLang="en-US" dirty="0"/>
              <a:t>回以上であればほぼ同程度の強さとなる</a:t>
            </a:r>
            <a:r>
              <a:rPr lang="ja-JP" altLang="en-US" dirty="0" smtClean="0"/>
              <a:t>．</a:t>
            </a:r>
            <a:endParaRPr lang="en-US" altLang="ja-JP" dirty="0"/>
          </a:p>
        </p:txBody>
      </p:sp>
      <p:sp>
        <p:nvSpPr>
          <p:cNvPr id="4" name="日付プレースホルダー 3"/>
          <p:cNvSpPr>
            <a:spLocks noGrp="1"/>
          </p:cNvSpPr>
          <p:nvPr>
            <p:ph type="dt" sz="half" idx="10"/>
          </p:nvPr>
        </p:nvSpPr>
        <p:spPr/>
        <p:txBody>
          <a:bodyPr/>
          <a:lstStyle/>
          <a:p>
            <a:fld id="{069EBC34-B01A-4780-A3BA-1F2CF5A3608A}" type="datetime1">
              <a:rPr lang="ja-JP" altLang="en-US" smtClean="0"/>
              <a:t>2013/3/4</a:t>
            </a:fld>
            <a:endParaRPr lang="en-US" altLang="ja-JP"/>
          </a:p>
        </p:txBody>
      </p:sp>
      <p:sp>
        <p:nvSpPr>
          <p:cNvPr id="5" name="スライド番号プレースホルダー 4"/>
          <p:cNvSpPr>
            <a:spLocks noGrp="1"/>
          </p:cNvSpPr>
          <p:nvPr>
            <p:ph type="sldNum" sz="quarter" idx="12"/>
          </p:nvPr>
        </p:nvSpPr>
        <p:spPr/>
        <p:txBody>
          <a:bodyPr/>
          <a:lstStyle/>
          <a:p>
            <a:fld id="{1D31B517-72AE-4FE7-A18D-06C9CB9045F5}" type="slidenum">
              <a:rPr lang="en-US" altLang="ja-JP" smtClean="0"/>
              <a:pPr/>
              <a:t>43</a:t>
            </a:fld>
            <a:endParaRPr lang="en-US" altLang="ja-JP"/>
          </a:p>
        </p:txBody>
      </p:sp>
      <p:grpSp>
        <p:nvGrpSpPr>
          <p:cNvPr id="10" name="グループ化 9"/>
          <p:cNvGrpSpPr/>
          <p:nvPr/>
        </p:nvGrpSpPr>
        <p:grpSpPr>
          <a:xfrm>
            <a:off x="489912" y="2081278"/>
            <a:ext cx="6931706" cy="461665"/>
            <a:chOff x="489912" y="2289008"/>
            <a:chExt cx="6931706" cy="461665"/>
          </a:xfrm>
        </p:grpSpPr>
        <p:sp>
          <p:nvSpPr>
            <p:cNvPr id="7" name="テキスト ボックス 6"/>
            <p:cNvSpPr txBox="1"/>
            <p:nvPr/>
          </p:nvSpPr>
          <p:spPr>
            <a:xfrm>
              <a:off x="489912" y="2289008"/>
              <a:ext cx="6931706"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en-US" altLang="ja-JP" dirty="0" smtClean="0"/>
                <a:t>10</a:t>
              </a:r>
              <a:r>
                <a:rPr kumimoji="1" lang="ja-JP" altLang="en-US" dirty="0" smtClean="0"/>
                <a:t>手読み</a:t>
              </a:r>
              <a:r>
                <a:rPr kumimoji="1" lang="en-US" altLang="ja-JP" dirty="0" smtClean="0"/>
                <a:t>	</a:t>
              </a:r>
              <a:r>
                <a:rPr kumimoji="1" lang="ja-JP" altLang="en-US" dirty="0" smtClean="0"/>
                <a:t>　　</a:t>
              </a:r>
              <a:r>
                <a:rPr lang="ja-JP" altLang="en-US" dirty="0" smtClean="0"/>
                <a:t>最大</a:t>
              </a:r>
              <a:r>
                <a:rPr lang="en-US" altLang="ja-JP" dirty="0"/>
                <a:t>350</a:t>
              </a:r>
              <a:r>
                <a:rPr lang="ja-JP" altLang="en-US" dirty="0"/>
                <a:t>万手以上読むことになる</a:t>
              </a:r>
              <a:r>
                <a:rPr lang="ja-JP" altLang="en-US" dirty="0" smtClean="0"/>
                <a:t>．</a:t>
              </a:r>
              <a:endParaRPr lang="ja-JP" altLang="en-US" dirty="0"/>
            </a:p>
          </p:txBody>
        </p:sp>
        <p:sp>
          <p:nvSpPr>
            <p:cNvPr id="9" name="右矢印 8"/>
            <p:cNvSpPr/>
            <p:nvPr/>
          </p:nvSpPr>
          <p:spPr>
            <a:xfrm>
              <a:off x="2051720" y="2420888"/>
              <a:ext cx="576064" cy="21602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graphicFrame>
        <p:nvGraphicFramePr>
          <p:cNvPr id="12" name="グラフ 11"/>
          <p:cNvGraphicFramePr/>
          <p:nvPr>
            <p:extLst>
              <p:ext uri="{D42A27DB-BD31-4B8C-83A1-F6EECF244321}">
                <p14:modId xmlns:p14="http://schemas.microsoft.com/office/powerpoint/2010/main" val="3894994747"/>
              </p:ext>
            </p:extLst>
          </p:nvPr>
        </p:nvGraphicFramePr>
        <p:xfrm>
          <a:off x="4355976" y="3717032"/>
          <a:ext cx="4392488" cy="2627387"/>
        </p:xfrm>
        <a:graphic>
          <a:graphicData uri="http://schemas.openxmlformats.org/drawingml/2006/chart">
            <c:chart xmlns:c="http://schemas.openxmlformats.org/drawingml/2006/chart" xmlns:r="http://schemas.openxmlformats.org/officeDocument/2006/relationships" r:id="rId3"/>
          </a:graphicData>
        </a:graphic>
      </p:graphicFrame>
      <p:sp>
        <p:nvSpPr>
          <p:cNvPr id="13" name="円/楕円 12"/>
          <p:cNvSpPr/>
          <p:nvPr/>
        </p:nvSpPr>
        <p:spPr>
          <a:xfrm>
            <a:off x="5508104" y="4625527"/>
            <a:ext cx="360040" cy="8640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89912" y="2895327"/>
            <a:ext cx="7374135" cy="46166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kumimoji="1" lang="en-US" altLang="ja-JP" dirty="0" smtClean="0"/>
              <a:t>UCB1(5000</a:t>
            </a:r>
            <a:r>
              <a:rPr kumimoji="1" lang="ja-JP" altLang="en-US" dirty="0" smtClean="0"/>
              <a:t>回試行</a:t>
            </a:r>
            <a:r>
              <a:rPr kumimoji="1" lang="en-US" altLang="ja-JP" dirty="0" smtClean="0"/>
              <a:t>)</a:t>
            </a:r>
            <a:r>
              <a:rPr kumimoji="1" lang="ja-JP" altLang="en-US" dirty="0" smtClean="0"/>
              <a:t>と</a:t>
            </a:r>
            <a:r>
              <a:rPr kumimoji="1" lang="en-US" altLang="ja-JP" dirty="0" smtClean="0"/>
              <a:t>10</a:t>
            </a:r>
            <a:r>
              <a:rPr kumimoji="1" lang="ja-JP" altLang="en-US" dirty="0" smtClean="0"/>
              <a:t>手読みに歴然とした差はない．</a:t>
            </a:r>
            <a:endParaRPr kumimoji="1" lang="ja-JP" altLang="en-US" dirty="0"/>
          </a:p>
        </p:txBody>
      </p:sp>
      <p:sp>
        <p:nvSpPr>
          <p:cNvPr id="15" name="下矢印 14"/>
          <p:cNvSpPr/>
          <p:nvPr/>
        </p:nvSpPr>
        <p:spPr>
          <a:xfrm>
            <a:off x="1403648" y="3573016"/>
            <a:ext cx="1224136"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99381" y="4303262"/>
            <a:ext cx="3456384" cy="120032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kumimoji="1" lang="en-US" altLang="ja-JP" dirty="0" smtClean="0"/>
              <a:t>UCB1</a:t>
            </a:r>
            <a:r>
              <a:rPr kumimoji="1" lang="ja-JP" altLang="en-US" dirty="0" smtClean="0"/>
              <a:t>は</a:t>
            </a:r>
            <a:r>
              <a:rPr kumimoji="1" lang="en-US" altLang="ja-JP" dirty="0" err="1" smtClean="0"/>
              <a:t>mattix</a:t>
            </a:r>
            <a:r>
              <a:rPr kumimoji="1" lang="ja-JP" altLang="en-US" dirty="0" smtClean="0"/>
              <a:t>において高速アルゴリズムの作成に有用である</a:t>
            </a:r>
            <a:endParaRPr kumimoji="1" lang="ja-JP" altLang="en-US" dirty="0"/>
          </a:p>
        </p:txBody>
      </p:sp>
    </p:spTree>
    <p:extLst>
      <p:ext uri="{BB962C8B-B14F-4D97-AF65-F5344CB8AC3E}">
        <p14:creationId xmlns:p14="http://schemas.microsoft.com/office/powerpoint/2010/main" val="540413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arn(inVertical)">
                                      <p:cBhvr>
                                        <p:cTn id="19" dur="500"/>
                                        <p:tgtEl>
                                          <p:spTgt spid="15"/>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Vertical)">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　検証</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UCB1</a:t>
            </a:r>
            <a:r>
              <a:rPr kumimoji="1" lang="ja-JP" altLang="en-US" dirty="0" smtClean="0"/>
              <a:t>を用いたうえで，プレイアウトの際にゲーム終了まで行わずに</a:t>
            </a:r>
            <a:r>
              <a:rPr kumimoji="1" lang="en-US" altLang="ja-JP" dirty="0" smtClean="0"/>
              <a:t>10</a:t>
            </a:r>
            <a:r>
              <a:rPr kumimoji="1" lang="ja-JP" altLang="en-US" dirty="0" smtClean="0"/>
              <a:t>手先までで試行を中断した場合．</a:t>
            </a:r>
            <a:endParaRPr kumimoji="1" lang="en-US" altLang="ja-JP" dirty="0" smtClean="0"/>
          </a:p>
          <a:p>
            <a:r>
              <a:rPr lang="en-US" altLang="ja-JP" dirty="0" smtClean="0"/>
              <a:t>UCB1</a:t>
            </a:r>
            <a:r>
              <a:rPr lang="ja-JP" altLang="en-US" dirty="0" smtClean="0"/>
              <a:t>と同時に提案されたより良い実験結果を得た方策　</a:t>
            </a:r>
            <a:r>
              <a:rPr lang="en-US" altLang="ja-JP" dirty="0" smtClean="0"/>
              <a:t>UCB1-TUNED</a:t>
            </a:r>
            <a:r>
              <a:rPr lang="ja-JP" altLang="en-US" dirty="0" smtClean="0"/>
              <a:t>を適用した場合．</a:t>
            </a:r>
            <a:r>
              <a:rPr lang="en-US" altLang="ja-JP" dirty="0" smtClean="0"/>
              <a:t>(</a:t>
            </a:r>
            <a:r>
              <a:rPr lang="ja-JP" altLang="en-US" dirty="0" smtClean="0"/>
              <a:t>得点差を報酬として考える</a:t>
            </a:r>
            <a:r>
              <a:rPr lang="en-US" altLang="ja-JP" dirty="0" smtClean="0"/>
              <a:t>)</a:t>
            </a:r>
            <a:endParaRPr kumimoji="1" lang="ja-JP" altLang="en-US" dirty="0"/>
          </a:p>
        </p:txBody>
      </p:sp>
      <p:sp>
        <p:nvSpPr>
          <p:cNvPr id="4" name="日付プレースホルダー 3"/>
          <p:cNvSpPr>
            <a:spLocks noGrp="1"/>
          </p:cNvSpPr>
          <p:nvPr>
            <p:ph type="dt" sz="half" idx="10"/>
          </p:nvPr>
        </p:nvSpPr>
        <p:spPr/>
        <p:txBody>
          <a:bodyPr/>
          <a:lstStyle/>
          <a:p>
            <a:fld id="{069EBC34-B01A-4780-A3BA-1F2CF5A3608A}" type="datetime1">
              <a:rPr lang="ja-JP" altLang="en-US" smtClean="0"/>
              <a:t>2013/3/4</a:t>
            </a:fld>
            <a:endParaRPr lang="en-US" altLang="ja-JP"/>
          </a:p>
        </p:txBody>
      </p:sp>
      <p:sp>
        <p:nvSpPr>
          <p:cNvPr id="5" name="スライド番号プレースホルダー 4"/>
          <p:cNvSpPr>
            <a:spLocks noGrp="1"/>
          </p:cNvSpPr>
          <p:nvPr>
            <p:ph type="sldNum" sz="quarter" idx="12"/>
          </p:nvPr>
        </p:nvSpPr>
        <p:spPr/>
        <p:txBody>
          <a:bodyPr/>
          <a:lstStyle/>
          <a:p>
            <a:fld id="{1D31B517-72AE-4FE7-A18D-06C9CB9045F5}" type="slidenum">
              <a:rPr lang="en-US" altLang="ja-JP" smtClean="0"/>
              <a:pPr/>
              <a:t>44</a:t>
            </a:fld>
            <a:endParaRPr lang="en-US" altLang="ja-JP"/>
          </a:p>
        </p:txBody>
      </p:sp>
    </p:spTree>
    <p:extLst>
      <p:ext uri="{BB962C8B-B14F-4D97-AF65-F5344CB8AC3E}">
        <p14:creationId xmlns:p14="http://schemas.microsoft.com/office/powerpoint/2010/main" val="368393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　</a:t>
            </a:r>
            <a:r>
              <a:rPr kumimoji="1" lang="en-US" altLang="ja-JP" dirty="0" smtClean="0"/>
              <a:t>UCB1-TUNED</a:t>
            </a:r>
            <a:endParaRPr kumimoji="1" lang="ja-JP" altLang="en-US" dirty="0"/>
          </a:p>
        </p:txBody>
      </p:sp>
      <p:sp>
        <p:nvSpPr>
          <p:cNvPr id="3" name="コンテンツ プレースホルダー 2"/>
          <p:cNvSpPr>
            <a:spLocks noGrp="1"/>
          </p:cNvSpPr>
          <p:nvPr>
            <p:ph idx="1"/>
          </p:nvPr>
        </p:nvSpPr>
        <p:spPr>
          <a:xfrm>
            <a:off x="228600" y="990600"/>
            <a:ext cx="8303840" cy="4278796"/>
          </a:xfrm>
        </p:spPr>
        <p:txBody>
          <a:bodyPr/>
          <a:lstStyle/>
          <a:p>
            <a:r>
              <a:rPr kumimoji="1" lang="en-US" altLang="ja-JP" sz="1800" dirty="0" smtClean="0"/>
              <a:t>UCB1-TUNED</a:t>
            </a:r>
            <a:r>
              <a:rPr kumimoji="1" lang="ja-JP" altLang="en-US" sz="1800" dirty="0" smtClean="0"/>
              <a:t>とは</a:t>
            </a:r>
            <a:endParaRPr kumimoji="1" lang="en-US" altLang="ja-JP" sz="1800" dirty="0" smtClean="0"/>
          </a:p>
          <a:p>
            <a:pPr marL="0" indent="0">
              <a:buNone/>
            </a:pPr>
            <a:r>
              <a:rPr lang="ja-JP" altLang="en-US" sz="1800" dirty="0"/>
              <a:t>分散を考慮した</a:t>
            </a:r>
            <a:r>
              <a:rPr lang="ja-JP" altLang="en-US" sz="1800" dirty="0" smtClean="0"/>
              <a:t>式</a:t>
            </a: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r>
              <a:rPr lang="ja-JP" altLang="en-US" sz="1800" dirty="0"/>
              <a:t>を最大化する行動を選択する．</a:t>
            </a: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p:txBody>
      </p:sp>
      <p:sp>
        <p:nvSpPr>
          <p:cNvPr id="4" name="日付プレースホルダー 3"/>
          <p:cNvSpPr>
            <a:spLocks noGrp="1"/>
          </p:cNvSpPr>
          <p:nvPr>
            <p:ph type="dt" sz="half" idx="10"/>
          </p:nvPr>
        </p:nvSpPr>
        <p:spPr/>
        <p:txBody>
          <a:bodyPr/>
          <a:lstStyle/>
          <a:p>
            <a:fld id="{069EBC34-B01A-4780-A3BA-1F2CF5A3608A}" type="datetime1">
              <a:rPr lang="ja-JP" altLang="en-US" smtClean="0"/>
              <a:t>2013/3/4</a:t>
            </a:fld>
            <a:endParaRPr lang="en-US" altLang="ja-JP"/>
          </a:p>
        </p:txBody>
      </p:sp>
      <p:sp>
        <p:nvSpPr>
          <p:cNvPr id="5" name="スライド番号プレースホルダー 4"/>
          <p:cNvSpPr>
            <a:spLocks noGrp="1"/>
          </p:cNvSpPr>
          <p:nvPr>
            <p:ph type="sldNum" sz="quarter" idx="12"/>
          </p:nvPr>
        </p:nvSpPr>
        <p:spPr/>
        <p:txBody>
          <a:bodyPr/>
          <a:lstStyle/>
          <a:p>
            <a:fld id="{1D31B517-72AE-4FE7-A18D-06C9CB9045F5}" type="slidenum">
              <a:rPr lang="en-US" altLang="ja-JP" smtClean="0"/>
              <a:pPr/>
              <a:t>45</a:t>
            </a:fld>
            <a:endParaRPr lang="en-US" altLang="ja-JP"/>
          </a:p>
        </p:txBody>
      </p:sp>
      <p:grpSp>
        <p:nvGrpSpPr>
          <p:cNvPr id="6" name="グループ化 5"/>
          <p:cNvGrpSpPr/>
          <p:nvPr/>
        </p:nvGrpSpPr>
        <p:grpSpPr>
          <a:xfrm>
            <a:off x="360800" y="1857594"/>
            <a:ext cx="8171640" cy="2508378"/>
            <a:chOff x="409112" y="1988840"/>
            <a:chExt cx="8171640" cy="2508378"/>
          </a:xfrm>
        </p:grpSpPr>
        <mc:AlternateContent xmlns:mc="http://schemas.openxmlformats.org/markup-compatibility/2006" xmlns:a14="http://schemas.microsoft.com/office/drawing/2010/main">
          <mc:Choice Requires="a14">
            <p:sp>
              <p:nvSpPr>
                <p:cNvPr id="8" name="コンテンツ プレースホルダー 2"/>
                <p:cNvSpPr txBox="1">
                  <a:spLocks/>
                </p:cNvSpPr>
                <p:nvPr/>
              </p:nvSpPr>
              <p:spPr bwMode="auto">
                <a:xfrm>
                  <a:off x="409112" y="1988840"/>
                  <a:ext cx="8171640" cy="2508378"/>
                </a:xfrm>
                <a:prstGeom prst="rect">
                  <a:avLst/>
                </a:prstGeom>
                <a:ln/>
                <a:ex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400">
                      <a:solidFill>
                        <a:schemeClr val="tx1"/>
                      </a:solidFill>
                      <a:latin typeface="+mn-lt"/>
                      <a:ea typeface="+mn-ea"/>
                      <a:cs typeface="+mn-cs"/>
                    </a:defRPr>
                  </a:lvl1pPr>
                  <a:lvl2pPr marL="742950" indent="-285750" algn="l" rtl="0" fontAlgn="base">
                    <a:spcBef>
                      <a:spcPct val="20000"/>
                    </a:spcBef>
                    <a:spcAft>
                      <a:spcPct val="0"/>
                    </a:spcAft>
                    <a:buChar char="–"/>
                    <a:defRPr kumimoji="1" sz="2000">
                      <a:solidFill>
                        <a:schemeClr val="tx1"/>
                      </a:solidFill>
                      <a:latin typeface="+mn-lt"/>
                      <a:ea typeface="+mn-ea"/>
                    </a:defRPr>
                  </a:lvl2pPr>
                  <a:lvl3pPr marL="1143000" indent="-228600" algn="l" rtl="0" fontAlgn="base">
                    <a:spcBef>
                      <a:spcPct val="20000"/>
                    </a:spcBef>
                    <a:spcAft>
                      <a:spcPct val="0"/>
                    </a:spcAft>
                    <a:buChar char="•"/>
                    <a:defRPr kumimoji="1" sz="1800">
                      <a:solidFill>
                        <a:schemeClr val="tx1"/>
                      </a:solidFill>
                      <a:latin typeface="+mn-lt"/>
                      <a:ea typeface="+mn-ea"/>
                    </a:defRPr>
                  </a:lvl3pPr>
                  <a:lvl4pPr marL="1600200" indent="-228600" algn="l" rtl="0" fontAlgn="base">
                    <a:spcBef>
                      <a:spcPct val="20000"/>
                    </a:spcBef>
                    <a:spcAft>
                      <a:spcPct val="0"/>
                    </a:spcAft>
                    <a:buChar char="–"/>
                    <a:defRPr kumimoji="1" sz="1600">
                      <a:solidFill>
                        <a:schemeClr val="tx1"/>
                      </a:solidFill>
                      <a:latin typeface="+mn-lt"/>
                      <a:ea typeface="+mn-ea"/>
                    </a:defRPr>
                  </a:lvl4pPr>
                  <a:lvl5pPr marL="2057400" indent="-228600" algn="l" rtl="0" fontAlgn="base">
                    <a:spcBef>
                      <a:spcPct val="20000"/>
                    </a:spcBef>
                    <a:spcAft>
                      <a:spcPct val="0"/>
                    </a:spcAft>
                    <a:buChar char="»"/>
                    <a:defRPr kumimoji="1" sz="14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a:lstStyle>
                <a:p>
                  <a:pPr marL="0" indent="0">
                    <a:buFontTx/>
                    <a:buNone/>
                  </a:pPr>
                  <a14:m>
                    <m:oMathPara xmlns:m="http://schemas.openxmlformats.org/officeDocument/2006/math">
                      <m:oMathParaPr>
                        <m:jc m:val="left"/>
                      </m:oMathParaPr>
                      <m:oMath xmlns:m="http://schemas.openxmlformats.org/officeDocument/2006/math">
                        <m:sSub>
                          <m:sSubPr>
                            <m:ctrlPr>
                              <a:rPr lang="en-US" altLang="ja-JP" sz="1800" i="1" smtClean="0">
                                <a:latin typeface="Cambria Math"/>
                              </a:rPr>
                            </m:ctrlPr>
                          </m:sSubPr>
                          <m:e>
                            <m:acc>
                              <m:accPr>
                                <m:chr m:val="̅"/>
                                <m:ctrlPr>
                                  <a:rPr lang="en-US" altLang="ja-JP" sz="1800" i="1" smtClean="0">
                                    <a:latin typeface="Cambria Math"/>
                                  </a:rPr>
                                </m:ctrlPr>
                              </m:accPr>
                              <m:e>
                                <m:r>
                                  <a:rPr lang="en-US" altLang="ja-JP" sz="1800" i="1" smtClean="0">
                                    <a:latin typeface="Cambria Math"/>
                                  </a:rPr>
                                  <m:t>𝑋</m:t>
                                </m:r>
                              </m:e>
                            </m:acc>
                          </m:e>
                          <m:sub>
                            <m:r>
                              <a:rPr lang="en-US" altLang="ja-JP" sz="1800" i="1" smtClean="0">
                                <a:latin typeface="Cambria Math"/>
                              </a:rPr>
                              <m:t>𝑖</m:t>
                            </m:r>
                          </m:sub>
                        </m:sSub>
                        <m:r>
                          <a:rPr lang="en-US" altLang="ja-JP" sz="1800" i="1" smtClean="0">
                            <a:latin typeface="Cambria Math"/>
                          </a:rPr>
                          <m:t>+</m:t>
                        </m:r>
                        <m:rad>
                          <m:radPr>
                            <m:degHide m:val="on"/>
                            <m:ctrlPr>
                              <a:rPr lang="en-US" altLang="ja-JP" sz="1800" i="1" smtClean="0">
                                <a:latin typeface="Cambria Math"/>
                              </a:rPr>
                            </m:ctrlPr>
                          </m:radPr>
                          <m:deg/>
                          <m:e>
                            <m:f>
                              <m:fPr>
                                <m:ctrlPr>
                                  <a:rPr lang="en-US" altLang="ja-JP" sz="1800" i="1" smtClean="0">
                                    <a:latin typeface="Cambria Math"/>
                                  </a:rPr>
                                </m:ctrlPr>
                              </m:fPr>
                              <m:num>
                                <m:sSub>
                                  <m:sSubPr>
                                    <m:ctrlPr>
                                      <a:rPr lang="en-US" altLang="ja-JP" sz="1800" i="1" smtClean="0">
                                        <a:latin typeface="Cambria Math"/>
                                      </a:rPr>
                                    </m:ctrlPr>
                                  </m:sSubPr>
                                  <m:e>
                                    <m:r>
                                      <a:rPr lang="en-US" altLang="ja-JP" sz="1800" i="1" smtClean="0">
                                        <a:latin typeface="Cambria Math"/>
                                      </a:rPr>
                                      <m:t>𝑉</m:t>
                                    </m:r>
                                  </m:e>
                                  <m:sub>
                                    <m:r>
                                      <a:rPr lang="en-US" altLang="ja-JP" sz="1800" i="1" smtClean="0">
                                        <a:latin typeface="Cambria Math"/>
                                      </a:rPr>
                                      <m:t>𝑖</m:t>
                                    </m:r>
                                  </m:sub>
                                </m:sSub>
                                <m:d>
                                  <m:dPr>
                                    <m:ctrlPr>
                                      <a:rPr lang="en-US" altLang="ja-JP" sz="1800" i="1" smtClean="0">
                                        <a:latin typeface="Cambria Math"/>
                                      </a:rPr>
                                    </m:ctrlPr>
                                  </m:dPr>
                                  <m:e>
                                    <m:r>
                                      <a:rPr lang="en-US" altLang="ja-JP" sz="1800" i="1" smtClean="0">
                                        <a:latin typeface="Cambria Math"/>
                                      </a:rPr>
                                      <m:t>𝑛</m:t>
                                    </m:r>
                                  </m:e>
                                </m:d>
                                <m:r>
                                  <m:rPr>
                                    <m:sty m:val="p"/>
                                  </m:rPr>
                                  <a:rPr lang="en-US" altLang="ja-JP" sz="1800" smtClean="0">
                                    <a:latin typeface="Cambria Math"/>
                                  </a:rPr>
                                  <m:t>log</m:t>
                                </m:r>
                                <m:r>
                                  <a:rPr lang="en-US" altLang="ja-JP" sz="1800" i="1" smtClean="0">
                                    <a:latin typeface="Cambria Math"/>
                                  </a:rPr>
                                  <m:t>⁡</m:t>
                                </m:r>
                                <m:r>
                                  <a:rPr lang="en-US" altLang="ja-JP" sz="1800" i="1" smtClean="0">
                                    <a:latin typeface="Cambria Math"/>
                                  </a:rPr>
                                  <m:t>𝑛</m:t>
                                </m:r>
                              </m:num>
                              <m:den>
                                <m:sSub>
                                  <m:sSubPr>
                                    <m:ctrlPr>
                                      <a:rPr lang="en-US" altLang="ja-JP" sz="1800" i="1" smtClean="0">
                                        <a:latin typeface="Cambria Math"/>
                                      </a:rPr>
                                    </m:ctrlPr>
                                  </m:sSubPr>
                                  <m:e>
                                    <m:r>
                                      <a:rPr lang="en-US" altLang="ja-JP" sz="1800" i="1" smtClean="0">
                                        <a:latin typeface="Cambria Math"/>
                                      </a:rPr>
                                      <m:t>𝑇</m:t>
                                    </m:r>
                                  </m:e>
                                  <m:sub>
                                    <m:r>
                                      <a:rPr lang="en-US" altLang="ja-JP" sz="1800" i="1" smtClean="0">
                                        <a:latin typeface="Cambria Math"/>
                                      </a:rPr>
                                      <m:t>𝑖</m:t>
                                    </m:r>
                                  </m:sub>
                                </m:sSub>
                                <m:r>
                                  <a:rPr lang="en-US" altLang="ja-JP" sz="1800" i="1" smtClean="0">
                                    <a:latin typeface="Cambria Math"/>
                                  </a:rPr>
                                  <m:t>(</m:t>
                                </m:r>
                                <m:r>
                                  <a:rPr lang="en-US" altLang="ja-JP" sz="1800" i="1" smtClean="0">
                                    <a:latin typeface="Cambria Math"/>
                                  </a:rPr>
                                  <m:t>𝑛</m:t>
                                </m:r>
                                <m:r>
                                  <a:rPr lang="en-US" altLang="ja-JP" sz="1800" i="1" smtClean="0">
                                    <a:latin typeface="Cambria Math"/>
                                  </a:rPr>
                                  <m:t>)</m:t>
                                </m:r>
                              </m:den>
                            </m:f>
                          </m:e>
                        </m:rad>
                      </m:oMath>
                    </m:oMathPara>
                  </a14:m>
                  <a:endParaRPr lang="en-US" altLang="ja-JP" sz="1800" dirty="0" smtClean="0"/>
                </a:p>
                <a:p>
                  <a:pPr marL="0" indent="0">
                    <a:buFontTx/>
                    <a:buNone/>
                  </a:pPr>
                  <a:endParaRPr lang="en-US" altLang="ja-JP" sz="1800" dirty="0" smtClean="0"/>
                </a:p>
                <a:p>
                  <a:pPr marL="0" indent="0">
                    <a:buFontTx/>
                    <a:buNone/>
                  </a:pPr>
                  <a:r>
                    <a:rPr lang="ja-JP" altLang="en-US" sz="1800" dirty="0" smtClean="0"/>
                    <a:t>ただし</a:t>
                  </a:r>
                  <a:endParaRPr lang="en-US" altLang="ja-JP" sz="1800" dirty="0" smtClean="0"/>
                </a:p>
                <a:p>
                  <a:pPr marL="0" indent="0">
                    <a:buFontTx/>
                    <a:buNone/>
                  </a:pPr>
                  <a14:m>
                    <m:oMathPara xmlns:m="http://schemas.openxmlformats.org/officeDocument/2006/math">
                      <m:oMathParaPr>
                        <m:jc m:val="left"/>
                      </m:oMathParaPr>
                      <m:oMath xmlns:m="http://schemas.openxmlformats.org/officeDocument/2006/math">
                        <m:sSub>
                          <m:sSubPr>
                            <m:ctrlPr>
                              <a:rPr lang="en-US" altLang="ja-JP" sz="1800" i="1" smtClean="0">
                                <a:latin typeface="Cambria Math"/>
                              </a:rPr>
                            </m:ctrlPr>
                          </m:sSubPr>
                          <m:e>
                            <m:r>
                              <a:rPr lang="en-US" altLang="ja-JP" sz="1800" i="1" smtClean="0">
                                <a:latin typeface="Cambria Math"/>
                              </a:rPr>
                              <m:t>𝑉</m:t>
                            </m:r>
                          </m:e>
                          <m:sub>
                            <m:r>
                              <a:rPr lang="en-US" altLang="ja-JP" sz="1800" i="1" smtClean="0">
                                <a:latin typeface="Cambria Math"/>
                              </a:rPr>
                              <m:t>𝑖</m:t>
                            </m:r>
                          </m:sub>
                        </m:sSub>
                        <m:d>
                          <m:dPr>
                            <m:ctrlPr>
                              <a:rPr lang="en-US" altLang="ja-JP" sz="1800" i="1" smtClean="0">
                                <a:latin typeface="Cambria Math"/>
                              </a:rPr>
                            </m:ctrlPr>
                          </m:dPr>
                          <m:e>
                            <m:r>
                              <a:rPr lang="en-US" altLang="ja-JP" sz="1800" i="1" smtClean="0">
                                <a:latin typeface="Cambria Math"/>
                              </a:rPr>
                              <m:t>𝑛</m:t>
                            </m:r>
                          </m:e>
                        </m:d>
                        <m:r>
                          <a:rPr lang="en-US" altLang="ja-JP" sz="1800" i="1" smtClean="0">
                            <a:latin typeface="Cambria Math"/>
                          </a:rPr>
                          <m:t>=</m:t>
                        </m:r>
                        <m:r>
                          <m:rPr>
                            <m:sty m:val="p"/>
                          </m:rPr>
                          <a:rPr lang="en-US" altLang="ja-JP" sz="1800" smtClean="0">
                            <a:latin typeface="Cambria Math"/>
                          </a:rPr>
                          <m:t>min</m:t>
                        </m:r>
                        <m:d>
                          <m:dPr>
                            <m:ctrlPr>
                              <a:rPr lang="en-US" altLang="ja-JP" sz="1800" i="1" smtClean="0">
                                <a:latin typeface="Cambria Math"/>
                              </a:rPr>
                            </m:ctrlPr>
                          </m:dPr>
                          <m:e>
                            <m:f>
                              <m:fPr>
                                <m:ctrlPr>
                                  <a:rPr lang="en-US" altLang="ja-JP" sz="1800" i="1">
                                    <a:latin typeface="Cambria Math"/>
                                  </a:rPr>
                                </m:ctrlPr>
                              </m:fPr>
                              <m:num>
                                <m:r>
                                  <a:rPr lang="en-US" altLang="ja-JP" sz="1800" i="1">
                                    <a:latin typeface="Cambria Math"/>
                                  </a:rPr>
                                  <m:t>1</m:t>
                                </m:r>
                              </m:num>
                              <m:den>
                                <m:r>
                                  <a:rPr lang="en-US" altLang="ja-JP" sz="1800" i="1">
                                    <a:latin typeface="Cambria Math"/>
                                  </a:rPr>
                                  <m:t>4</m:t>
                                </m:r>
                              </m:den>
                            </m:f>
                            <m:r>
                              <a:rPr lang="en-US" altLang="ja-JP" sz="1800" i="1">
                                <a:latin typeface="Cambria Math"/>
                              </a:rPr>
                              <m:t>,</m:t>
                            </m:r>
                            <m:d>
                              <m:dPr>
                                <m:ctrlPr>
                                  <a:rPr lang="en-US" altLang="ja-JP" sz="1800" i="1">
                                    <a:latin typeface="Cambria Math"/>
                                  </a:rPr>
                                </m:ctrlPr>
                              </m:dPr>
                              <m:e>
                                <m:f>
                                  <m:fPr>
                                    <m:ctrlPr>
                                      <a:rPr lang="en-US" altLang="ja-JP" sz="1800" i="1">
                                        <a:latin typeface="Cambria Math"/>
                                      </a:rPr>
                                    </m:ctrlPr>
                                  </m:fPr>
                                  <m:num>
                                    <m:r>
                                      <a:rPr lang="en-US" altLang="ja-JP" sz="1800" i="1">
                                        <a:latin typeface="Cambria Math"/>
                                      </a:rPr>
                                      <m:t>1</m:t>
                                    </m:r>
                                  </m:num>
                                  <m:den>
                                    <m:sSub>
                                      <m:sSubPr>
                                        <m:ctrlPr>
                                          <a:rPr lang="en-US" altLang="ja-JP" sz="1800" i="1">
                                            <a:latin typeface="Cambria Math"/>
                                          </a:rPr>
                                        </m:ctrlPr>
                                      </m:sSubPr>
                                      <m:e>
                                        <m:r>
                                          <a:rPr lang="en-US" altLang="ja-JP" sz="1800" i="1">
                                            <a:latin typeface="Cambria Math"/>
                                          </a:rPr>
                                          <m:t>𝑇</m:t>
                                        </m:r>
                                      </m:e>
                                      <m:sub>
                                        <m:r>
                                          <a:rPr lang="en-US" altLang="ja-JP" sz="1800" i="1">
                                            <a:latin typeface="Cambria Math"/>
                                          </a:rPr>
                                          <m:t>𝑖</m:t>
                                        </m:r>
                                      </m:sub>
                                    </m:sSub>
                                    <m:d>
                                      <m:dPr>
                                        <m:ctrlPr>
                                          <a:rPr lang="en-US" altLang="ja-JP" sz="1800" i="1">
                                            <a:latin typeface="Cambria Math"/>
                                          </a:rPr>
                                        </m:ctrlPr>
                                      </m:dPr>
                                      <m:e>
                                        <m:r>
                                          <a:rPr lang="en-US" altLang="ja-JP" sz="1800" i="1">
                                            <a:latin typeface="Cambria Math"/>
                                          </a:rPr>
                                          <m:t>𝑛</m:t>
                                        </m:r>
                                      </m:e>
                                    </m:d>
                                  </m:den>
                                </m:f>
                                <m:nary>
                                  <m:naryPr>
                                    <m:chr m:val="∑"/>
                                    <m:ctrlPr>
                                      <a:rPr lang="en-US" altLang="ja-JP" sz="1800" i="1">
                                        <a:latin typeface="Cambria Math"/>
                                      </a:rPr>
                                    </m:ctrlPr>
                                  </m:naryPr>
                                  <m:sub>
                                    <m:r>
                                      <m:rPr>
                                        <m:brk m:alnAt="23"/>
                                      </m:rPr>
                                      <a:rPr lang="en-US" altLang="ja-JP" sz="1800" i="1">
                                        <a:latin typeface="Cambria Math"/>
                                      </a:rPr>
                                      <m:t>𝑗</m:t>
                                    </m:r>
                                    <m:r>
                                      <a:rPr lang="en-US" altLang="ja-JP" sz="1800" i="1">
                                        <a:latin typeface="Cambria Math"/>
                                      </a:rPr>
                                      <m:t>=1</m:t>
                                    </m:r>
                                  </m:sub>
                                  <m:sup>
                                    <m:sSub>
                                      <m:sSubPr>
                                        <m:ctrlPr>
                                          <a:rPr lang="en-US" altLang="ja-JP" sz="1800" i="1">
                                            <a:latin typeface="Cambria Math"/>
                                          </a:rPr>
                                        </m:ctrlPr>
                                      </m:sSubPr>
                                      <m:e>
                                        <m:r>
                                          <a:rPr lang="en-US" altLang="ja-JP" sz="1800" i="1">
                                            <a:latin typeface="Cambria Math"/>
                                          </a:rPr>
                                          <m:t>𝑇</m:t>
                                        </m:r>
                                      </m:e>
                                      <m:sub>
                                        <m:r>
                                          <a:rPr lang="en-US" altLang="ja-JP" sz="1800" i="1">
                                            <a:latin typeface="Cambria Math"/>
                                          </a:rPr>
                                          <m:t>𝑖</m:t>
                                        </m:r>
                                      </m:sub>
                                    </m:sSub>
                                  </m:sup>
                                  <m:e>
                                    <m:sSubSup>
                                      <m:sSubSupPr>
                                        <m:ctrlPr>
                                          <a:rPr lang="en-US" altLang="ja-JP" sz="1800" i="1">
                                            <a:latin typeface="Cambria Math"/>
                                          </a:rPr>
                                        </m:ctrlPr>
                                      </m:sSubSupPr>
                                      <m:e>
                                        <m:r>
                                          <a:rPr lang="en-US" altLang="ja-JP" sz="1800" i="1">
                                            <a:latin typeface="Cambria Math"/>
                                          </a:rPr>
                                          <m:t>𝑋</m:t>
                                        </m:r>
                                      </m:e>
                                      <m:sub>
                                        <m:r>
                                          <a:rPr lang="en-US" altLang="ja-JP" sz="1800" i="1">
                                            <a:latin typeface="Cambria Math"/>
                                          </a:rPr>
                                          <m:t>𝑖</m:t>
                                        </m:r>
                                        <m:r>
                                          <a:rPr lang="en-US" altLang="ja-JP" sz="1800" i="1">
                                            <a:latin typeface="Cambria Math"/>
                                          </a:rPr>
                                          <m:t>,</m:t>
                                        </m:r>
                                        <m:r>
                                          <a:rPr lang="en-US" altLang="ja-JP" sz="1800" i="1">
                                            <a:latin typeface="Cambria Math"/>
                                          </a:rPr>
                                          <m:t>𝑗</m:t>
                                        </m:r>
                                      </m:sub>
                                      <m:sup>
                                        <m:r>
                                          <a:rPr lang="en-US" altLang="ja-JP" sz="1800" i="1">
                                            <a:latin typeface="Cambria Math"/>
                                          </a:rPr>
                                          <m:t>2</m:t>
                                        </m:r>
                                      </m:sup>
                                    </m:sSubSup>
                                  </m:e>
                                </m:nary>
                              </m:e>
                            </m:d>
                            <m:r>
                              <a:rPr lang="en-US" altLang="ja-JP" sz="1800" i="1">
                                <a:latin typeface="Cambria Math"/>
                              </a:rPr>
                              <m:t>−</m:t>
                            </m:r>
                            <m:sSup>
                              <m:sSupPr>
                                <m:ctrlPr>
                                  <a:rPr lang="en-US" altLang="ja-JP" sz="1800" i="1">
                                    <a:latin typeface="Cambria Math"/>
                                  </a:rPr>
                                </m:ctrlPr>
                              </m:sSupPr>
                              <m:e>
                                <m:sSub>
                                  <m:sSubPr>
                                    <m:ctrlPr>
                                      <a:rPr lang="en-US" altLang="ja-JP" sz="1800" i="1">
                                        <a:latin typeface="Cambria Math"/>
                                      </a:rPr>
                                    </m:ctrlPr>
                                  </m:sSubPr>
                                  <m:e>
                                    <m:acc>
                                      <m:accPr>
                                        <m:chr m:val="̅"/>
                                        <m:ctrlPr>
                                          <a:rPr lang="en-US" altLang="ja-JP" sz="1800" i="1">
                                            <a:latin typeface="Cambria Math"/>
                                          </a:rPr>
                                        </m:ctrlPr>
                                      </m:accPr>
                                      <m:e>
                                        <m:r>
                                          <a:rPr lang="en-US" altLang="ja-JP" sz="1800" i="1">
                                            <a:latin typeface="Cambria Math"/>
                                          </a:rPr>
                                          <m:t>𝑋</m:t>
                                        </m:r>
                                      </m:e>
                                    </m:acc>
                                  </m:e>
                                  <m:sub>
                                    <m:r>
                                      <a:rPr lang="en-US" altLang="ja-JP" sz="1800" i="1">
                                        <a:latin typeface="Cambria Math"/>
                                      </a:rPr>
                                      <m:t>𝑖</m:t>
                                    </m:r>
                                  </m:sub>
                                </m:sSub>
                                <m:d>
                                  <m:dPr>
                                    <m:ctrlPr>
                                      <a:rPr lang="en-US" altLang="ja-JP" sz="1800" i="1">
                                        <a:latin typeface="Cambria Math"/>
                                      </a:rPr>
                                    </m:ctrlPr>
                                  </m:dPr>
                                  <m:e>
                                    <m:r>
                                      <a:rPr lang="en-US" altLang="ja-JP" sz="1800" i="1">
                                        <a:latin typeface="Cambria Math"/>
                                      </a:rPr>
                                      <m:t>𝑛</m:t>
                                    </m:r>
                                  </m:e>
                                </m:d>
                              </m:e>
                              <m:sup>
                                <m:r>
                                  <a:rPr lang="en-US" altLang="ja-JP" sz="1800" i="1">
                                    <a:latin typeface="Cambria Math"/>
                                  </a:rPr>
                                  <m:t>2</m:t>
                                </m:r>
                              </m:sup>
                            </m:sSup>
                            <m:r>
                              <a:rPr lang="en-US" altLang="ja-JP" sz="1800" i="1">
                                <a:latin typeface="Cambria Math"/>
                              </a:rPr>
                              <m:t>+</m:t>
                            </m:r>
                            <m:rad>
                              <m:radPr>
                                <m:degHide m:val="on"/>
                                <m:ctrlPr>
                                  <a:rPr lang="en-US" altLang="ja-JP" sz="1800" i="1">
                                    <a:latin typeface="Cambria Math"/>
                                  </a:rPr>
                                </m:ctrlPr>
                              </m:radPr>
                              <m:deg/>
                              <m:e>
                                <m:f>
                                  <m:fPr>
                                    <m:ctrlPr>
                                      <a:rPr lang="en-US" altLang="ja-JP" sz="1800" i="1">
                                        <a:latin typeface="Cambria Math"/>
                                      </a:rPr>
                                    </m:ctrlPr>
                                  </m:fPr>
                                  <m:num>
                                    <m:r>
                                      <a:rPr lang="en-US" altLang="ja-JP" sz="1800" i="1">
                                        <a:latin typeface="Cambria Math"/>
                                      </a:rPr>
                                      <m:t>2</m:t>
                                    </m:r>
                                    <m:func>
                                      <m:funcPr>
                                        <m:ctrlPr>
                                          <a:rPr lang="en-US" altLang="ja-JP" sz="1800" i="1">
                                            <a:latin typeface="Cambria Math"/>
                                          </a:rPr>
                                        </m:ctrlPr>
                                      </m:funcPr>
                                      <m:fName>
                                        <m:r>
                                          <m:rPr>
                                            <m:sty m:val="p"/>
                                          </m:rPr>
                                          <a:rPr lang="en-US" altLang="ja-JP" sz="1800">
                                            <a:latin typeface="Cambria Math"/>
                                          </a:rPr>
                                          <m:t>log</m:t>
                                        </m:r>
                                      </m:fName>
                                      <m:e>
                                        <m:r>
                                          <a:rPr lang="en-US" altLang="ja-JP" sz="1800" i="1">
                                            <a:latin typeface="Cambria Math"/>
                                          </a:rPr>
                                          <m:t>𝑛</m:t>
                                        </m:r>
                                      </m:e>
                                    </m:func>
                                  </m:num>
                                  <m:den>
                                    <m:sSub>
                                      <m:sSubPr>
                                        <m:ctrlPr>
                                          <a:rPr lang="en-US" altLang="ja-JP" sz="1800" i="1">
                                            <a:latin typeface="Cambria Math"/>
                                          </a:rPr>
                                        </m:ctrlPr>
                                      </m:sSubPr>
                                      <m:e>
                                        <m:r>
                                          <a:rPr lang="en-US" altLang="ja-JP" sz="1800" i="1">
                                            <a:latin typeface="Cambria Math"/>
                                          </a:rPr>
                                          <m:t>𝑇</m:t>
                                        </m:r>
                                      </m:e>
                                      <m:sub>
                                        <m:r>
                                          <a:rPr lang="en-US" altLang="ja-JP" sz="1800" i="1">
                                            <a:latin typeface="Cambria Math"/>
                                          </a:rPr>
                                          <m:t>𝑖</m:t>
                                        </m:r>
                                      </m:sub>
                                    </m:sSub>
                                    <m:d>
                                      <m:dPr>
                                        <m:ctrlPr>
                                          <a:rPr lang="en-US" altLang="ja-JP" sz="1800" i="1">
                                            <a:latin typeface="Cambria Math"/>
                                          </a:rPr>
                                        </m:ctrlPr>
                                      </m:dPr>
                                      <m:e>
                                        <m:r>
                                          <a:rPr lang="en-US" altLang="ja-JP" sz="1800" i="1">
                                            <a:latin typeface="Cambria Math"/>
                                          </a:rPr>
                                          <m:t>𝑛</m:t>
                                        </m:r>
                                      </m:e>
                                    </m:d>
                                  </m:den>
                                </m:f>
                              </m:e>
                            </m:rad>
                          </m:e>
                        </m:d>
                        <m:r>
                          <a:rPr lang="en-US" altLang="ja-JP" sz="1800" i="1" smtClean="0">
                            <a:latin typeface="Cambria Math"/>
                          </a:rPr>
                          <m:t>⁡</m:t>
                        </m:r>
                      </m:oMath>
                    </m:oMathPara>
                  </a14:m>
                  <a:endParaRPr lang="en-US" altLang="ja-JP" sz="1800" dirty="0" smtClean="0"/>
                </a:p>
                <a:p>
                  <a:pPr marL="0" indent="0">
                    <a:buFontTx/>
                    <a:buNone/>
                  </a:pPr>
                  <a:endParaRPr lang="en-US" altLang="ja-JP" sz="1800" dirty="0" smtClean="0"/>
                </a:p>
              </p:txBody>
            </p:sp>
          </mc:Choice>
          <mc:Fallback xmlns="">
            <p:sp>
              <p:nvSpPr>
                <p:cNvPr id="8" name="コンテンツ プレースホルダー 2"/>
                <p:cNvSpPr txBox="1">
                  <a:spLocks noRot="1" noChangeAspect="1" noMove="1" noResize="1" noEditPoints="1" noAdjustHandles="1" noChangeArrowheads="1" noChangeShapeType="1" noTextEdit="1"/>
                </p:cNvSpPr>
                <p:nvPr/>
              </p:nvSpPr>
              <p:spPr bwMode="auto">
                <a:xfrm>
                  <a:off x="409112" y="1988840"/>
                  <a:ext cx="8171640" cy="2508378"/>
                </a:xfrm>
                <a:prstGeom prst="rect">
                  <a:avLst/>
                </a:prstGeom>
                <a:blipFill rotWithShape="1">
                  <a:blip r:embed="rId3"/>
                  <a:stretch>
                    <a:fillRect/>
                  </a:stretch>
                </a:blipFill>
                <a:ln/>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p:cNvSpPr txBox="1"/>
                <p:nvPr/>
              </p:nvSpPr>
              <p:spPr>
                <a:xfrm>
                  <a:off x="2676096" y="2060848"/>
                  <a:ext cx="5816785" cy="1076770"/>
                </a:xfrm>
                <a:prstGeom prst="rect">
                  <a:avLst/>
                </a:prstGeom>
                <a:noFill/>
              </p:spPr>
              <p:txBody>
                <a:bodyPr wrap="none" rtlCol="0">
                  <a:spAutoFit/>
                </a:bodyPr>
                <a:lstStyle/>
                <a:p>
                  <a14:m>
                    <m:oMath xmlns:m="http://schemas.openxmlformats.org/officeDocument/2006/math">
                      <m:sSub>
                        <m:sSubPr>
                          <m:ctrlPr>
                            <a:rPr kumimoji="1" lang="en-US" altLang="ja-JP" sz="1800" i="1" smtClean="0">
                              <a:latin typeface="Cambria Math"/>
                            </a:rPr>
                          </m:ctrlPr>
                        </m:sSubPr>
                        <m:e>
                          <m:acc>
                            <m:accPr>
                              <m:chr m:val="̅"/>
                              <m:ctrlPr>
                                <a:rPr kumimoji="1" lang="en-US" altLang="ja-JP" sz="1800" i="1" smtClean="0">
                                  <a:latin typeface="Cambria Math"/>
                                </a:rPr>
                              </m:ctrlPr>
                            </m:accPr>
                            <m:e>
                              <m:r>
                                <a:rPr kumimoji="1" lang="en-US" altLang="ja-JP" sz="1800" b="0" i="1" smtClean="0">
                                  <a:latin typeface="Cambria Math"/>
                                </a:rPr>
                                <m:t>𝑋</m:t>
                              </m:r>
                            </m:e>
                          </m:acc>
                        </m:e>
                        <m:sub>
                          <m:r>
                            <a:rPr kumimoji="1" lang="en-US" altLang="ja-JP" sz="1800" b="0" i="1" smtClean="0">
                              <a:latin typeface="Cambria Math"/>
                            </a:rPr>
                            <m:t>𝑖</m:t>
                          </m:r>
                        </m:sub>
                      </m:sSub>
                      <m:r>
                        <a:rPr kumimoji="1" lang="en-US" altLang="ja-JP" sz="1800" b="0" i="1" smtClean="0">
                          <a:latin typeface="Cambria Math"/>
                        </a:rPr>
                        <m:t>(</m:t>
                      </m:r>
                      <m:r>
                        <a:rPr kumimoji="1" lang="en-US" altLang="ja-JP" sz="1800" b="0" i="1" smtClean="0">
                          <a:latin typeface="Cambria Math"/>
                        </a:rPr>
                        <m:t>𝑛</m:t>
                      </m:r>
                      <m:r>
                        <a:rPr kumimoji="1" lang="en-US" altLang="ja-JP" sz="1800" b="0" i="1" smtClean="0">
                          <a:latin typeface="Cambria Math"/>
                        </a:rPr>
                        <m:t>)=</m:t>
                      </m:r>
                      <m:f>
                        <m:fPr>
                          <m:ctrlPr>
                            <a:rPr kumimoji="1" lang="en-US" altLang="ja-JP" sz="1800" b="0" i="1" smtClean="0">
                              <a:latin typeface="Cambria Math"/>
                            </a:rPr>
                          </m:ctrlPr>
                        </m:fPr>
                        <m:num>
                          <m:r>
                            <a:rPr kumimoji="1" lang="en-US" altLang="ja-JP" sz="1800" b="0" i="1" smtClean="0">
                              <a:latin typeface="Cambria Math"/>
                            </a:rPr>
                            <m:t>1</m:t>
                          </m:r>
                        </m:num>
                        <m:den>
                          <m:sSub>
                            <m:sSubPr>
                              <m:ctrlPr>
                                <a:rPr kumimoji="1" lang="en-US" altLang="ja-JP" sz="1800" b="0" i="1" smtClean="0">
                                  <a:latin typeface="Cambria Math"/>
                                </a:rPr>
                              </m:ctrlPr>
                            </m:sSubPr>
                            <m:e>
                              <m:r>
                                <a:rPr kumimoji="1" lang="en-US" altLang="ja-JP" sz="1800" b="0" i="1" smtClean="0">
                                  <a:latin typeface="Cambria Math"/>
                                </a:rPr>
                                <m:t>𝑇</m:t>
                              </m:r>
                            </m:e>
                            <m:sub>
                              <m:r>
                                <a:rPr kumimoji="1" lang="en-US" altLang="ja-JP" sz="1800" b="0" i="1" smtClean="0">
                                  <a:latin typeface="Cambria Math"/>
                                </a:rPr>
                                <m:t>𝑖</m:t>
                              </m:r>
                            </m:sub>
                          </m:sSub>
                          <m:r>
                            <a:rPr kumimoji="1" lang="en-US" altLang="ja-JP" sz="1800" b="0" i="1" smtClean="0">
                              <a:latin typeface="Cambria Math"/>
                            </a:rPr>
                            <m:t>(</m:t>
                          </m:r>
                          <m:r>
                            <a:rPr kumimoji="1" lang="en-US" altLang="ja-JP" sz="1800" b="0" i="1" smtClean="0">
                              <a:latin typeface="Cambria Math"/>
                            </a:rPr>
                            <m:t>𝑛</m:t>
                          </m:r>
                          <m:r>
                            <a:rPr kumimoji="1" lang="en-US" altLang="ja-JP" sz="1800" b="0" i="1" smtClean="0">
                              <a:latin typeface="Cambria Math"/>
                            </a:rPr>
                            <m:t>)</m:t>
                          </m:r>
                        </m:den>
                      </m:f>
                      <m:nary>
                        <m:naryPr>
                          <m:chr m:val="∑"/>
                          <m:limLoc m:val="subSup"/>
                          <m:ctrlPr>
                            <a:rPr kumimoji="1" lang="en-US" altLang="ja-JP" sz="1800" b="0" i="1" smtClean="0">
                              <a:latin typeface="Cambria Math"/>
                            </a:rPr>
                          </m:ctrlPr>
                        </m:naryPr>
                        <m:sub>
                          <m:r>
                            <m:rPr>
                              <m:brk m:alnAt="25"/>
                            </m:rPr>
                            <a:rPr kumimoji="1" lang="en-US" altLang="ja-JP" sz="1800" b="0" i="1" smtClean="0">
                              <a:latin typeface="Cambria Math"/>
                            </a:rPr>
                            <m:t>𝑗</m:t>
                          </m:r>
                          <m:r>
                            <a:rPr kumimoji="1" lang="en-US" altLang="ja-JP" sz="1800" b="0" i="1" smtClean="0">
                              <a:latin typeface="Cambria Math"/>
                            </a:rPr>
                            <m:t>=1</m:t>
                          </m:r>
                        </m:sub>
                        <m:sup>
                          <m:sSub>
                            <m:sSubPr>
                              <m:ctrlPr>
                                <a:rPr kumimoji="1" lang="en-US" altLang="ja-JP" sz="1800" b="0" i="1" smtClean="0">
                                  <a:latin typeface="Cambria Math"/>
                                </a:rPr>
                              </m:ctrlPr>
                            </m:sSubPr>
                            <m:e>
                              <m:r>
                                <a:rPr kumimoji="1" lang="en-US" altLang="ja-JP" sz="1800" b="0" i="1" smtClean="0">
                                  <a:latin typeface="Cambria Math"/>
                                </a:rPr>
                                <m:t>𝑇</m:t>
                              </m:r>
                            </m:e>
                            <m:sub>
                              <m:r>
                                <a:rPr kumimoji="1" lang="en-US" altLang="ja-JP" sz="1800" b="0" i="1" smtClean="0">
                                  <a:latin typeface="Cambria Math"/>
                                </a:rPr>
                                <m:t>𝑖</m:t>
                              </m:r>
                            </m:sub>
                          </m:sSub>
                          <m:r>
                            <a:rPr kumimoji="1" lang="en-US" altLang="ja-JP" sz="1800" b="0" i="1" smtClean="0">
                              <a:latin typeface="Cambria Math"/>
                            </a:rPr>
                            <m:t>(</m:t>
                          </m:r>
                          <m:r>
                            <a:rPr kumimoji="1" lang="en-US" altLang="ja-JP" sz="1800" b="0" i="1" smtClean="0">
                              <a:latin typeface="Cambria Math"/>
                            </a:rPr>
                            <m:t>𝑛</m:t>
                          </m:r>
                          <m:r>
                            <a:rPr kumimoji="1" lang="en-US" altLang="ja-JP" sz="1800" b="0" i="1" smtClean="0">
                              <a:latin typeface="Cambria Math"/>
                            </a:rPr>
                            <m:t>)</m:t>
                          </m:r>
                        </m:sup>
                        <m:e>
                          <m:sSub>
                            <m:sSubPr>
                              <m:ctrlPr>
                                <a:rPr kumimoji="1" lang="en-US" altLang="ja-JP" sz="1800" b="0" i="1" smtClean="0">
                                  <a:latin typeface="Cambria Math"/>
                                </a:rPr>
                              </m:ctrlPr>
                            </m:sSubPr>
                            <m:e>
                              <m:r>
                                <a:rPr kumimoji="1" lang="en-US" altLang="ja-JP" sz="1800" b="0" i="1" smtClean="0">
                                  <a:latin typeface="Cambria Math"/>
                                </a:rPr>
                                <m:t>𝑋</m:t>
                              </m:r>
                            </m:e>
                            <m:sub>
                              <m:r>
                                <a:rPr kumimoji="1" lang="en-US" altLang="ja-JP" sz="1800" b="0" i="1" smtClean="0">
                                  <a:latin typeface="Cambria Math"/>
                                </a:rPr>
                                <m:t>𝑖</m:t>
                              </m:r>
                              <m:r>
                                <a:rPr kumimoji="1" lang="en-US" altLang="ja-JP" sz="1800" b="0" i="1" smtClean="0">
                                  <a:latin typeface="Cambria Math"/>
                                </a:rPr>
                                <m:t>,</m:t>
                              </m:r>
                              <m:r>
                                <a:rPr kumimoji="1" lang="en-US" altLang="ja-JP" sz="1800" b="0" i="1" smtClean="0">
                                  <a:latin typeface="Cambria Math"/>
                                </a:rPr>
                                <m:t>𝑗</m:t>
                              </m:r>
                            </m:sub>
                          </m:sSub>
                        </m:e>
                      </m:nary>
                    </m:oMath>
                  </a14:m>
                  <a:r>
                    <a:rPr kumimoji="1" lang="en-US" altLang="ja-JP" sz="1800" dirty="0" smtClean="0"/>
                    <a:t>  : </a:t>
                  </a:r>
                  <a:r>
                    <a:rPr kumimoji="1" lang="ja-JP" altLang="en-US" sz="1800" dirty="0" smtClean="0"/>
                    <a:t>マシン</a:t>
                  </a:r>
                  <a14:m>
                    <m:oMath xmlns:m="http://schemas.openxmlformats.org/officeDocument/2006/math">
                      <m:r>
                        <a:rPr kumimoji="1" lang="en-US" altLang="ja-JP" sz="1800" b="0" i="1" dirty="0" smtClean="0">
                          <a:latin typeface="Cambria Math"/>
                        </a:rPr>
                        <m:t>𝑖</m:t>
                      </m:r>
                    </m:oMath>
                  </a14:m>
                  <a:r>
                    <a:rPr kumimoji="1" lang="ja-JP" altLang="en-US" sz="1800" dirty="0" smtClean="0"/>
                    <a:t>から得られた報酬の平均</a:t>
                  </a:r>
                  <a:endParaRPr kumimoji="1" lang="en-US" altLang="ja-JP" sz="1800" dirty="0" smtClean="0"/>
                </a:p>
                <a:p>
                  <a14:m>
                    <m:oMath xmlns:m="http://schemas.openxmlformats.org/officeDocument/2006/math">
                      <m:sSub>
                        <m:sSubPr>
                          <m:ctrlPr>
                            <a:rPr kumimoji="1" lang="en-US" altLang="ja-JP" sz="1800" i="1" smtClean="0">
                              <a:latin typeface="Cambria Math"/>
                            </a:rPr>
                          </m:ctrlPr>
                        </m:sSubPr>
                        <m:e>
                          <m:r>
                            <a:rPr kumimoji="1" lang="en-US" altLang="ja-JP" sz="1800" b="0" i="1" smtClean="0">
                              <a:latin typeface="Cambria Math"/>
                            </a:rPr>
                            <m:t>𝑇</m:t>
                          </m:r>
                        </m:e>
                        <m:sub>
                          <m:r>
                            <a:rPr kumimoji="1" lang="en-US" altLang="ja-JP" sz="1800" b="0" i="1" smtClean="0">
                              <a:latin typeface="Cambria Math"/>
                            </a:rPr>
                            <m:t>𝑖</m:t>
                          </m:r>
                        </m:sub>
                      </m:sSub>
                      <m:d>
                        <m:dPr>
                          <m:ctrlPr>
                            <a:rPr kumimoji="1" lang="en-US" altLang="ja-JP" sz="1800" b="0" i="1" smtClean="0">
                              <a:latin typeface="Cambria Math"/>
                            </a:rPr>
                          </m:ctrlPr>
                        </m:dPr>
                        <m:e>
                          <m:r>
                            <a:rPr kumimoji="1" lang="en-US" altLang="ja-JP" sz="1800" b="0" i="1" smtClean="0">
                              <a:latin typeface="Cambria Math"/>
                            </a:rPr>
                            <m:t>𝑛</m:t>
                          </m:r>
                        </m:e>
                      </m:d>
                    </m:oMath>
                  </a14:m>
                  <a:r>
                    <a:rPr kumimoji="1" lang="en-US" altLang="ja-JP" sz="1800" b="0" dirty="0" smtClean="0"/>
                    <a:t> : </a:t>
                  </a:r>
                  <a:r>
                    <a:rPr kumimoji="1" lang="ja-JP" altLang="en-US" sz="1800" b="0" dirty="0" smtClean="0"/>
                    <a:t>マシン</a:t>
                  </a:r>
                  <a14:m>
                    <m:oMath xmlns:m="http://schemas.openxmlformats.org/officeDocument/2006/math">
                      <m:r>
                        <a:rPr kumimoji="1" lang="en-US" altLang="ja-JP" sz="1800" b="0" i="1" smtClean="0">
                          <a:latin typeface="Cambria Math"/>
                        </a:rPr>
                        <m:t>𝑖</m:t>
                      </m:r>
                    </m:oMath>
                  </a14:m>
                  <a:r>
                    <a:rPr kumimoji="1" lang="ja-JP" altLang="en-US" sz="1800" b="0" dirty="0" smtClean="0"/>
                    <a:t>が選択された回数</a:t>
                  </a:r>
                  <a:endParaRPr kumimoji="1" lang="en-US" altLang="ja-JP" sz="1800" b="0" dirty="0" smtClean="0"/>
                </a:p>
                <a:p>
                  <a:r>
                    <a:rPr lang="ja-JP" altLang="en-US" sz="1800" dirty="0"/>
                    <a:t>報酬の範囲</a:t>
                  </a:r>
                  <a:r>
                    <a:rPr lang="ja-JP" altLang="en-US" sz="1800" dirty="0" smtClean="0"/>
                    <a:t>は</a:t>
                  </a:r>
                  <a14:m>
                    <m:oMath xmlns:m="http://schemas.openxmlformats.org/officeDocument/2006/math">
                      <m:r>
                        <a:rPr lang="en-US" altLang="ja-JP" sz="1800" b="0" i="1" smtClean="0">
                          <a:latin typeface="Cambria Math"/>
                        </a:rPr>
                        <m:t>[0,1]</m:t>
                      </m:r>
                    </m:oMath>
                  </a14:m>
                  <a:endParaRPr kumimoji="1" lang="en-US" altLang="ja-JP" sz="1800" b="0" dirty="0" smtClean="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2676096" y="2060848"/>
                  <a:ext cx="5816785" cy="1076770"/>
                </a:xfrm>
                <a:prstGeom prst="rect">
                  <a:avLst/>
                </a:prstGeom>
                <a:blipFill rotWithShape="1">
                  <a:blip r:embed="rId4"/>
                  <a:stretch>
                    <a:fillRect l="-839" t="-35795" r="-210" b="-7386"/>
                  </a:stretch>
                </a:blipFill>
              </p:spPr>
              <p:txBody>
                <a:bodyPr/>
                <a:lstStyle/>
                <a:p>
                  <a:r>
                    <a:rPr lang="ja-JP" altLang="en-US">
                      <a:noFill/>
                    </a:rPr>
                    <a:t> </a:t>
                  </a:r>
                </a:p>
              </p:txBody>
            </p:sp>
          </mc:Fallback>
        </mc:AlternateContent>
      </p:grpSp>
      <p:sp>
        <p:nvSpPr>
          <p:cNvPr id="9" name="コンテンツ プレースホルダー 2"/>
          <p:cNvSpPr txBox="1">
            <a:spLocks/>
          </p:cNvSpPr>
          <p:nvPr/>
        </p:nvSpPr>
        <p:spPr bwMode="auto">
          <a:xfrm>
            <a:off x="324804" y="5229200"/>
            <a:ext cx="6869588" cy="792088"/>
          </a:xfrm>
          <a:prstGeom prst="rect">
            <a:avLst/>
          </a:prstGeom>
          <a:ln/>
          <a:extLst/>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400">
                <a:solidFill>
                  <a:schemeClr val="tx1"/>
                </a:solidFill>
                <a:latin typeface="+mn-lt"/>
                <a:ea typeface="+mn-ea"/>
                <a:cs typeface="+mn-cs"/>
              </a:defRPr>
            </a:lvl1pPr>
            <a:lvl2pPr marL="742950" indent="-285750" algn="l" rtl="0" fontAlgn="base">
              <a:spcBef>
                <a:spcPct val="20000"/>
              </a:spcBef>
              <a:spcAft>
                <a:spcPct val="0"/>
              </a:spcAft>
              <a:buChar char="–"/>
              <a:defRPr kumimoji="1" sz="2000">
                <a:solidFill>
                  <a:schemeClr val="tx1"/>
                </a:solidFill>
                <a:latin typeface="+mn-lt"/>
                <a:ea typeface="+mn-ea"/>
              </a:defRPr>
            </a:lvl2pPr>
            <a:lvl3pPr marL="1143000" indent="-228600" algn="l" rtl="0" fontAlgn="base">
              <a:spcBef>
                <a:spcPct val="20000"/>
              </a:spcBef>
              <a:spcAft>
                <a:spcPct val="0"/>
              </a:spcAft>
              <a:buChar char="•"/>
              <a:defRPr kumimoji="1" sz="1800">
                <a:solidFill>
                  <a:schemeClr val="tx1"/>
                </a:solidFill>
                <a:latin typeface="+mn-lt"/>
                <a:ea typeface="+mn-ea"/>
              </a:defRPr>
            </a:lvl3pPr>
            <a:lvl4pPr marL="1600200" indent="-228600" algn="l" rtl="0" fontAlgn="base">
              <a:spcBef>
                <a:spcPct val="20000"/>
              </a:spcBef>
              <a:spcAft>
                <a:spcPct val="0"/>
              </a:spcAft>
              <a:buChar char="–"/>
              <a:defRPr kumimoji="1" sz="1600">
                <a:solidFill>
                  <a:schemeClr val="tx1"/>
                </a:solidFill>
                <a:latin typeface="+mn-lt"/>
                <a:ea typeface="+mn-ea"/>
              </a:defRPr>
            </a:lvl4pPr>
            <a:lvl5pPr marL="2057400" indent="-228600" algn="l" rtl="0" fontAlgn="base">
              <a:spcBef>
                <a:spcPct val="20000"/>
              </a:spcBef>
              <a:spcAft>
                <a:spcPct val="0"/>
              </a:spcAft>
              <a:buChar char="»"/>
              <a:defRPr kumimoji="1" sz="14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a:lstStyle>
          <a:p>
            <a:pPr marL="0" indent="0">
              <a:buFontTx/>
              <a:buNone/>
            </a:pPr>
            <a:r>
              <a:rPr lang="ja-JP" altLang="en-US" sz="1800" dirty="0" smtClean="0">
                <a:solidFill>
                  <a:schemeClr val="bg1"/>
                </a:solidFill>
              </a:rPr>
              <a:t>今回は自分の得点と相手の得点の差に，傾斜をかけて</a:t>
            </a:r>
            <a:r>
              <a:rPr lang="en-US" altLang="ja-JP" sz="1800" dirty="0" smtClean="0">
                <a:solidFill>
                  <a:schemeClr val="bg1"/>
                </a:solidFill>
              </a:rPr>
              <a:t>[0,1]</a:t>
            </a:r>
            <a:r>
              <a:rPr lang="ja-JP" altLang="en-US" sz="1800" dirty="0" smtClean="0">
                <a:solidFill>
                  <a:schemeClr val="bg1"/>
                </a:solidFill>
              </a:rPr>
              <a:t>の範囲に圧縮したものを報酬とした．</a:t>
            </a:r>
            <a:endParaRPr lang="ja-JP" altLang="en-US" sz="1800" dirty="0">
              <a:solidFill>
                <a:schemeClr val="bg1"/>
              </a:solidFill>
            </a:endParaRPr>
          </a:p>
        </p:txBody>
      </p:sp>
      <p:grpSp>
        <p:nvGrpSpPr>
          <p:cNvPr id="13" name="グループ化 12"/>
          <p:cNvGrpSpPr/>
          <p:nvPr/>
        </p:nvGrpSpPr>
        <p:grpSpPr>
          <a:xfrm>
            <a:off x="5739990" y="764704"/>
            <a:ext cx="2792450" cy="1092890"/>
            <a:chOff x="5652119" y="764704"/>
            <a:chExt cx="2792450" cy="1092890"/>
          </a:xfrm>
        </p:grpSpPr>
        <p:sp>
          <p:nvSpPr>
            <p:cNvPr id="12" name="正方形/長方形 11"/>
            <p:cNvSpPr/>
            <p:nvPr/>
          </p:nvSpPr>
          <p:spPr>
            <a:xfrm>
              <a:off x="5652120" y="764704"/>
              <a:ext cx="2792449" cy="10928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p:cNvSpPr txBox="1"/>
                <p:nvPr/>
              </p:nvSpPr>
              <p:spPr>
                <a:xfrm>
                  <a:off x="6389942" y="855910"/>
                  <a:ext cx="2026837" cy="10016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a:rPr>
                            </m:ctrlPr>
                          </m:sSubPr>
                          <m:e>
                            <m:acc>
                              <m:accPr>
                                <m:chr m:val="̅"/>
                                <m:ctrlPr>
                                  <a:rPr kumimoji="1" lang="en-US" altLang="ja-JP" sz="2000" i="1" smtClean="0">
                                    <a:latin typeface="Cambria Math"/>
                                  </a:rPr>
                                </m:ctrlPr>
                              </m:accPr>
                              <m:e>
                                <m:r>
                                  <a:rPr kumimoji="1" lang="en-US" altLang="ja-JP" sz="2000" b="0" i="1" smtClean="0">
                                    <a:latin typeface="Cambria Math"/>
                                  </a:rPr>
                                  <m:t>𝑋</m:t>
                                </m:r>
                              </m:e>
                            </m:acc>
                          </m:e>
                          <m:sub>
                            <m:r>
                              <a:rPr kumimoji="1" lang="en-US" altLang="ja-JP" sz="2000" b="0" i="1" smtClean="0">
                                <a:latin typeface="Cambria Math"/>
                              </a:rPr>
                              <m:t>𝑖</m:t>
                            </m:r>
                          </m:sub>
                        </m:sSub>
                        <m:r>
                          <a:rPr kumimoji="1" lang="en-US" altLang="ja-JP" sz="2000" b="0" i="1" smtClean="0">
                            <a:latin typeface="Cambria Math"/>
                          </a:rPr>
                          <m:t>(</m:t>
                        </m:r>
                        <m:r>
                          <a:rPr kumimoji="1" lang="en-US" altLang="ja-JP" sz="2000" b="0" i="1" smtClean="0">
                            <a:latin typeface="Cambria Math"/>
                          </a:rPr>
                          <m:t>𝑛</m:t>
                        </m:r>
                        <m:r>
                          <a:rPr kumimoji="1" lang="en-US" altLang="ja-JP" sz="2000" b="0" i="1" smtClean="0">
                            <a:latin typeface="Cambria Math"/>
                          </a:rPr>
                          <m:t>)+</m:t>
                        </m:r>
                        <m:rad>
                          <m:radPr>
                            <m:degHide m:val="on"/>
                            <m:ctrlPr>
                              <a:rPr kumimoji="1" lang="en-US" altLang="ja-JP" sz="2000" b="0" i="1" smtClean="0">
                                <a:latin typeface="Cambria Math"/>
                              </a:rPr>
                            </m:ctrlPr>
                          </m:radPr>
                          <m:deg/>
                          <m:e>
                            <m:f>
                              <m:fPr>
                                <m:ctrlPr>
                                  <a:rPr kumimoji="1" lang="en-US" altLang="ja-JP" sz="2000" b="0" i="1" smtClean="0">
                                    <a:latin typeface="Cambria Math"/>
                                  </a:rPr>
                                </m:ctrlPr>
                              </m:fPr>
                              <m:num>
                                <m:r>
                                  <a:rPr kumimoji="1" lang="en-US" altLang="ja-JP" sz="2000" b="0" i="1" smtClean="0">
                                    <a:latin typeface="Cambria Math"/>
                                  </a:rPr>
                                  <m:t>2</m:t>
                                </m:r>
                                <m:r>
                                  <m:rPr>
                                    <m:sty m:val="p"/>
                                  </m:rPr>
                                  <a:rPr kumimoji="1" lang="en-US" altLang="ja-JP" sz="2000" b="0" i="0" smtClean="0">
                                    <a:latin typeface="Cambria Math"/>
                                  </a:rPr>
                                  <m:t>log</m:t>
                                </m:r>
                                <m:r>
                                  <a:rPr kumimoji="1" lang="en-US" altLang="ja-JP" sz="2000" b="0" i="1" smtClean="0">
                                    <a:latin typeface="Cambria Math"/>
                                  </a:rPr>
                                  <m:t>⁡</m:t>
                                </m:r>
                                <m:r>
                                  <a:rPr kumimoji="1" lang="en-US" altLang="ja-JP" sz="2000" b="0" i="1" smtClean="0">
                                    <a:latin typeface="Cambria Math"/>
                                  </a:rPr>
                                  <m:t>𝑛</m:t>
                                </m:r>
                              </m:num>
                              <m:den>
                                <m:sSub>
                                  <m:sSubPr>
                                    <m:ctrlPr>
                                      <a:rPr kumimoji="1" lang="en-US" altLang="ja-JP" sz="2000" b="0" i="1" smtClean="0">
                                        <a:latin typeface="Cambria Math"/>
                                      </a:rPr>
                                    </m:ctrlPr>
                                  </m:sSubPr>
                                  <m:e>
                                    <m:r>
                                      <a:rPr kumimoji="1" lang="en-US" altLang="ja-JP" sz="2000" b="0" i="1" smtClean="0">
                                        <a:latin typeface="Cambria Math"/>
                                      </a:rPr>
                                      <m:t>𝑇</m:t>
                                    </m:r>
                                  </m:e>
                                  <m:sub>
                                    <m:r>
                                      <a:rPr kumimoji="1" lang="en-US" altLang="ja-JP" sz="2000" b="0" i="1" smtClean="0">
                                        <a:latin typeface="Cambria Math"/>
                                      </a:rPr>
                                      <m:t>𝑖</m:t>
                                    </m:r>
                                  </m:sub>
                                </m:sSub>
                                <m:r>
                                  <a:rPr kumimoji="1" lang="en-US" altLang="ja-JP" sz="2000" b="0" i="1" smtClean="0">
                                    <a:latin typeface="Cambria Math"/>
                                  </a:rPr>
                                  <m:t>(</m:t>
                                </m:r>
                                <m:r>
                                  <a:rPr kumimoji="1" lang="en-US" altLang="ja-JP" sz="2000" b="0" i="1" smtClean="0">
                                    <a:latin typeface="Cambria Math"/>
                                  </a:rPr>
                                  <m:t>𝑛</m:t>
                                </m:r>
                                <m:r>
                                  <a:rPr kumimoji="1" lang="en-US" altLang="ja-JP" sz="2000" b="0" i="1" smtClean="0">
                                    <a:latin typeface="Cambria Math"/>
                                  </a:rPr>
                                  <m:t>)</m:t>
                                </m:r>
                              </m:den>
                            </m:f>
                          </m:e>
                        </m:rad>
                      </m:oMath>
                    </m:oMathPara>
                  </a14:m>
                  <a:endParaRPr kumimoji="1" lang="ja-JP" altLang="en-US" sz="2000"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6389942" y="855910"/>
                  <a:ext cx="2026837" cy="1001684"/>
                </a:xfrm>
                <a:prstGeom prst="rect">
                  <a:avLst/>
                </a:prstGeom>
                <a:blipFill rotWithShape="1">
                  <a:blip r:embed="rId5"/>
                  <a:stretch>
                    <a:fillRect/>
                  </a:stretch>
                </a:blipFill>
              </p:spPr>
              <p:txBody>
                <a:bodyPr/>
                <a:lstStyle/>
                <a:p>
                  <a:r>
                    <a:rPr lang="ja-JP" altLang="en-US">
                      <a:noFill/>
                    </a:rPr>
                    <a:t> </a:t>
                  </a:r>
                </a:p>
              </p:txBody>
            </p:sp>
          </mc:Fallback>
        </mc:AlternateContent>
        <p:sp>
          <p:nvSpPr>
            <p:cNvPr id="11" name="テキスト ボックス 10"/>
            <p:cNvSpPr txBox="1"/>
            <p:nvPr/>
          </p:nvSpPr>
          <p:spPr>
            <a:xfrm>
              <a:off x="5652119" y="941817"/>
              <a:ext cx="800219" cy="369332"/>
            </a:xfrm>
            <a:prstGeom prst="rect">
              <a:avLst/>
            </a:prstGeom>
            <a:noFill/>
          </p:spPr>
          <p:txBody>
            <a:bodyPr wrap="none" rtlCol="0">
              <a:spAutoFit/>
            </a:bodyPr>
            <a:lstStyle/>
            <a:p>
              <a:r>
                <a:rPr kumimoji="1" lang="en-US" altLang="ja-JP" sz="1800" u="sng" dirty="0" smtClean="0"/>
                <a:t>UCB1</a:t>
              </a:r>
              <a:endParaRPr kumimoji="1" lang="ja-JP" altLang="en-US" sz="1800" u="sng" dirty="0" smtClean="0"/>
            </a:p>
          </p:txBody>
        </p:sp>
      </p:grpSp>
    </p:spTree>
    <p:extLst>
      <p:ext uri="{BB962C8B-B14F-4D97-AF65-F5344CB8AC3E}">
        <p14:creationId xmlns:p14="http://schemas.microsoft.com/office/powerpoint/2010/main" val="9835235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　検証</a:t>
            </a:r>
            <a:r>
              <a:rPr lang="en-US" altLang="ja-JP" dirty="0"/>
              <a:t>5</a:t>
            </a:r>
            <a:endParaRPr kumimoji="1" lang="ja-JP" altLang="en-US" dirty="0"/>
          </a:p>
        </p:txBody>
      </p:sp>
      <p:sp>
        <p:nvSpPr>
          <p:cNvPr id="3" name="コンテンツ プレースホルダー 2"/>
          <p:cNvSpPr>
            <a:spLocks noGrp="1"/>
          </p:cNvSpPr>
          <p:nvPr>
            <p:ph idx="1"/>
          </p:nvPr>
        </p:nvSpPr>
        <p:spPr>
          <a:xfrm>
            <a:off x="228600" y="990600"/>
            <a:ext cx="8519864" cy="998240"/>
          </a:xfrm>
        </p:spPr>
        <p:txBody>
          <a:bodyPr/>
          <a:lstStyle/>
          <a:p>
            <a:pPr marL="0" indent="0">
              <a:buNone/>
            </a:pPr>
            <a:r>
              <a:rPr kumimoji="1" lang="en-US" altLang="ja-JP" dirty="0" smtClean="0"/>
              <a:t>UCB1_TUNED</a:t>
            </a:r>
            <a:r>
              <a:rPr kumimoji="1" lang="ja-JP" altLang="en-US" dirty="0" smtClean="0"/>
              <a:t>の試行回数を変え，</a:t>
            </a:r>
            <a:r>
              <a:rPr kumimoji="1" lang="en-US" altLang="ja-JP" dirty="0" smtClean="0"/>
              <a:t>10</a:t>
            </a:r>
            <a:r>
              <a:rPr kumimoji="1" lang="ja-JP" altLang="en-US" dirty="0" smtClean="0"/>
              <a:t>手・</a:t>
            </a:r>
            <a:r>
              <a:rPr kumimoji="1" lang="en-US" altLang="ja-JP" dirty="0" smtClean="0"/>
              <a:t>6</a:t>
            </a:r>
            <a:r>
              <a:rPr kumimoji="1" lang="ja-JP" altLang="en-US" dirty="0" smtClean="0"/>
              <a:t>手読みと対戦させたときの勝率</a:t>
            </a:r>
            <a:endParaRPr kumimoji="1" lang="ja-JP" altLang="en-US" dirty="0"/>
          </a:p>
        </p:txBody>
      </p:sp>
      <p:sp>
        <p:nvSpPr>
          <p:cNvPr id="4" name="日付プレースホルダー 3"/>
          <p:cNvSpPr>
            <a:spLocks noGrp="1"/>
          </p:cNvSpPr>
          <p:nvPr>
            <p:ph type="dt" sz="half" idx="10"/>
          </p:nvPr>
        </p:nvSpPr>
        <p:spPr/>
        <p:txBody>
          <a:bodyPr/>
          <a:lstStyle/>
          <a:p>
            <a:fld id="{069EBC34-B01A-4780-A3BA-1F2CF5A3608A}" type="datetime1">
              <a:rPr lang="ja-JP" altLang="en-US" smtClean="0"/>
              <a:t>2013/3/4</a:t>
            </a:fld>
            <a:endParaRPr lang="en-US" altLang="ja-JP"/>
          </a:p>
        </p:txBody>
      </p:sp>
      <p:sp>
        <p:nvSpPr>
          <p:cNvPr id="5" name="スライド番号プレースホルダー 4"/>
          <p:cNvSpPr>
            <a:spLocks noGrp="1"/>
          </p:cNvSpPr>
          <p:nvPr>
            <p:ph type="sldNum" sz="quarter" idx="12"/>
          </p:nvPr>
        </p:nvSpPr>
        <p:spPr/>
        <p:txBody>
          <a:bodyPr/>
          <a:lstStyle/>
          <a:p>
            <a:fld id="{1D31B517-72AE-4FE7-A18D-06C9CB9045F5}" type="slidenum">
              <a:rPr lang="en-US" altLang="ja-JP" smtClean="0"/>
              <a:pPr/>
              <a:t>46</a:t>
            </a:fld>
            <a:endParaRPr lang="en-US" altLang="ja-JP"/>
          </a:p>
        </p:txBody>
      </p:sp>
      <p:sp>
        <p:nvSpPr>
          <p:cNvPr id="8" name="テキスト ボックス 7"/>
          <p:cNvSpPr txBox="1"/>
          <p:nvPr/>
        </p:nvSpPr>
        <p:spPr>
          <a:xfrm>
            <a:off x="323528" y="1844824"/>
            <a:ext cx="7992888" cy="707886"/>
          </a:xfrm>
          <a:prstGeom prst="rect">
            <a:avLst/>
          </a:prstGeom>
          <a:noFill/>
        </p:spPr>
        <p:txBody>
          <a:bodyPr wrap="square" rtlCol="0">
            <a:spAutoFit/>
          </a:bodyPr>
          <a:lstStyle/>
          <a:p>
            <a:pPr marL="342900" indent="-342900">
              <a:buFont typeface="Arial" pitchFamily="34" charset="0"/>
              <a:buChar char="•"/>
            </a:pPr>
            <a:r>
              <a:rPr kumimoji="1" lang="en-US" altLang="ja-JP" sz="2000" dirty="0" smtClean="0"/>
              <a:t>UCB1</a:t>
            </a:r>
            <a:r>
              <a:rPr kumimoji="1" lang="ja-JP" altLang="en-US" sz="2000" dirty="0" smtClean="0"/>
              <a:t>との対戦では若干勝っていたが，</a:t>
            </a:r>
            <a:r>
              <a:rPr kumimoji="1" lang="en-US" altLang="ja-JP" sz="2000" dirty="0" smtClean="0"/>
              <a:t>10</a:t>
            </a:r>
            <a:r>
              <a:rPr kumimoji="1" lang="ja-JP" altLang="en-US" sz="2000" dirty="0" smtClean="0"/>
              <a:t>手読みとの対戦を比較すると，大きな差は現れなかった．</a:t>
            </a:r>
            <a:endParaRPr kumimoji="1" lang="en-US" altLang="ja-JP" sz="2000" dirty="0" smtClean="0"/>
          </a:p>
        </p:txBody>
      </p:sp>
      <p:graphicFrame>
        <p:nvGraphicFramePr>
          <p:cNvPr id="12" name="グラフ 11"/>
          <p:cNvGraphicFramePr/>
          <p:nvPr>
            <p:extLst>
              <p:ext uri="{D42A27DB-BD31-4B8C-83A1-F6EECF244321}">
                <p14:modId xmlns:p14="http://schemas.microsoft.com/office/powerpoint/2010/main" val="637829941"/>
              </p:ext>
            </p:extLst>
          </p:nvPr>
        </p:nvGraphicFramePr>
        <p:xfrm>
          <a:off x="4427984" y="3861048"/>
          <a:ext cx="4212468" cy="24752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グラフ 12"/>
          <p:cNvGraphicFramePr/>
          <p:nvPr>
            <p:extLst>
              <p:ext uri="{D42A27DB-BD31-4B8C-83A1-F6EECF244321}">
                <p14:modId xmlns:p14="http://schemas.microsoft.com/office/powerpoint/2010/main" val="2213683333"/>
              </p:ext>
            </p:extLst>
          </p:nvPr>
        </p:nvGraphicFramePr>
        <p:xfrm>
          <a:off x="144016" y="3861048"/>
          <a:ext cx="4175956" cy="249048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グラフ 13"/>
          <p:cNvGraphicFramePr/>
          <p:nvPr>
            <p:extLst>
              <p:ext uri="{D42A27DB-BD31-4B8C-83A1-F6EECF244321}">
                <p14:modId xmlns:p14="http://schemas.microsoft.com/office/powerpoint/2010/main" val="3321168876"/>
              </p:ext>
            </p:extLst>
          </p:nvPr>
        </p:nvGraphicFramePr>
        <p:xfrm>
          <a:off x="4427984" y="3789040"/>
          <a:ext cx="4248472" cy="2569568"/>
        </p:xfrm>
        <a:graphic>
          <a:graphicData uri="http://schemas.openxmlformats.org/drawingml/2006/chart">
            <c:chart xmlns:c="http://schemas.openxmlformats.org/drawingml/2006/chart" xmlns:r="http://schemas.openxmlformats.org/officeDocument/2006/relationships" r:id="rId5"/>
          </a:graphicData>
        </a:graphic>
      </p:graphicFrame>
      <p:sp>
        <p:nvSpPr>
          <p:cNvPr id="15" name="テキスト ボックス 14"/>
          <p:cNvSpPr txBox="1"/>
          <p:nvPr/>
        </p:nvSpPr>
        <p:spPr>
          <a:xfrm>
            <a:off x="303208" y="2504201"/>
            <a:ext cx="7992888" cy="400110"/>
          </a:xfrm>
          <a:prstGeom prst="rect">
            <a:avLst/>
          </a:prstGeom>
          <a:noFill/>
        </p:spPr>
        <p:txBody>
          <a:bodyPr wrap="square" rtlCol="0">
            <a:spAutoFit/>
          </a:bodyPr>
          <a:lstStyle/>
          <a:p>
            <a:pPr marL="342900" indent="-342900">
              <a:buFont typeface="Arial" pitchFamily="34" charset="0"/>
              <a:buChar char="•"/>
            </a:pPr>
            <a:r>
              <a:rPr kumimoji="1" lang="en-US" altLang="ja-JP" sz="2000" dirty="0" smtClean="0"/>
              <a:t>6</a:t>
            </a:r>
            <a:r>
              <a:rPr kumimoji="1" lang="ja-JP" altLang="en-US" sz="2000" dirty="0" smtClean="0"/>
              <a:t>手読みとの対戦では，平均して勝ち越すことができた．</a:t>
            </a:r>
            <a:endParaRPr kumimoji="1" lang="en-US" altLang="ja-JP" sz="2000" dirty="0" smtClean="0"/>
          </a:p>
        </p:txBody>
      </p:sp>
    </p:spTree>
    <p:extLst>
      <p:ext uri="{BB962C8B-B14F-4D97-AF65-F5344CB8AC3E}">
        <p14:creationId xmlns:p14="http://schemas.microsoft.com/office/powerpoint/2010/main" val="2521836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xit" presetSubtype="1" fill="hold" grpId="0" nodeType="clickEffect">
                                  <p:stCondLst>
                                    <p:cond delay="0"/>
                                  </p:stCondLst>
                                  <p:childTnLst>
                                    <p:animEffect transition="out" filter="wheel(1)">
                                      <p:cBhvr>
                                        <p:cTn id="10" dur="2000"/>
                                        <p:tgtEl>
                                          <p:spTgt spid="14"/>
                                        </p:tgtEl>
                                      </p:cBhvr>
                                    </p:animEffect>
                                    <p:set>
                                      <p:cBhvr>
                                        <p:cTn id="11" dur="1" fill="hold">
                                          <p:stCondLst>
                                            <p:cond delay="1999"/>
                                          </p:stCondLst>
                                        </p:cTn>
                                        <p:tgtEl>
                                          <p:spTgt spid="14"/>
                                        </p:tgtEl>
                                        <p:attrNameLst>
                                          <p:attrName>style.visibility</p:attrName>
                                        </p:attrNameLst>
                                      </p:cBhvr>
                                      <p:to>
                                        <p:strVal val="hidden"/>
                                      </p:to>
                                    </p:set>
                                  </p:childTnLst>
                                </p:cTn>
                              </p:par>
                              <p:par>
                                <p:cTn id="12" presetID="1" presetClass="entr" presetSubtype="0"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Graphic spid="14" grpId="0">
        <p:bldAsOne/>
      </p:bldGraphic>
      <p:bldP spid="15" grpId="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　検証</a:t>
            </a:r>
            <a:r>
              <a:rPr lang="en-US" altLang="ja-JP" dirty="0"/>
              <a:t>6</a:t>
            </a:r>
            <a:endParaRPr kumimoji="1" lang="ja-JP" altLang="en-US" dirty="0"/>
          </a:p>
        </p:txBody>
      </p:sp>
      <p:sp>
        <p:nvSpPr>
          <p:cNvPr id="3" name="コンテンツ プレースホルダー 2"/>
          <p:cNvSpPr>
            <a:spLocks noGrp="1"/>
          </p:cNvSpPr>
          <p:nvPr>
            <p:ph idx="1"/>
          </p:nvPr>
        </p:nvSpPr>
        <p:spPr>
          <a:xfrm>
            <a:off x="251520" y="980728"/>
            <a:ext cx="8326713" cy="854224"/>
          </a:xfrm>
        </p:spPr>
        <p:txBody>
          <a:bodyPr/>
          <a:lstStyle/>
          <a:p>
            <a:pPr marL="0" indent="0">
              <a:buNone/>
            </a:pPr>
            <a:r>
              <a:rPr kumimoji="1" lang="en-US" altLang="ja-JP" dirty="0" smtClean="0"/>
              <a:t>UCB1_TUNED</a:t>
            </a:r>
            <a:r>
              <a:rPr lang="ja-JP" altLang="en-US" dirty="0" smtClean="0"/>
              <a:t>の試行回数を変化させ，</a:t>
            </a:r>
            <a:r>
              <a:rPr lang="en-US" altLang="ja-JP" dirty="0" smtClean="0"/>
              <a:t>10</a:t>
            </a:r>
            <a:r>
              <a:rPr lang="ja-JP" altLang="en-US" dirty="0" smtClean="0"/>
              <a:t>手読みと対戦した時の</a:t>
            </a:r>
            <a:r>
              <a:rPr lang="ja-JP" altLang="en-US" dirty="0"/>
              <a:t>勝率と</a:t>
            </a:r>
            <a:r>
              <a:rPr lang="en-US" altLang="ja-JP" dirty="0"/>
              <a:t>UCB1</a:t>
            </a:r>
            <a:r>
              <a:rPr lang="ja-JP" altLang="en-US" dirty="0"/>
              <a:t> </a:t>
            </a:r>
            <a:r>
              <a:rPr lang="en-US" altLang="ja-JP" dirty="0"/>
              <a:t>VS 10</a:t>
            </a:r>
            <a:r>
              <a:rPr lang="ja-JP" altLang="en-US" dirty="0"/>
              <a:t>手読みの</a:t>
            </a:r>
            <a:r>
              <a:rPr lang="ja-JP" altLang="en-US" dirty="0" smtClean="0"/>
              <a:t>比較</a:t>
            </a:r>
            <a:endParaRPr lang="ja-JP" altLang="en-US" dirty="0"/>
          </a:p>
        </p:txBody>
      </p:sp>
      <p:sp>
        <p:nvSpPr>
          <p:cNvPr id="4" name="日付プレースホルダー 3"/>
          <p:cNvSpPr>
            <a:spLocks noGrp="1"/>
          </p:cNvSpPr>
          <p:nvPr>
            <p:ph type="dt" sz="half" idx="10"/>
          </p:nvPr>
        </p:nvSpPr>
        <p:spPr/>
        <p:txBody>
          <a:bodyPr/>
          <a:lstStyle/>
          <a:p>
            <a:fld id="{069EBC34-B01A-4780-A3BA-1F2CF5A3608A}" type="datetime1">
              <a:rPr lang="ja-JP" altLang="en-US" smtClean="0"/>
              <a:t>2013/3/4</a:t>
            </a:fld>
            <a:endParaRPr lang="en-US" altLang="ja-JP"/>
          </a:p>
        </p:txBody>
      </p:sp>
      <p:sp>
        <p:nvSpPr>
          <p:cNvPr id="5" name="スライド番号プレースホルダー 4"/>
          <p:cNvSpPr>
            <a:spLocks noGrp="1"/>
          </p:cNvSpPr>
          <p:nvPr>
            <p:ph type="sldNum" sz="quarter" idx="12"/>
          </p:nvPr>
        </p:nvSpPr>
        <p:spPr/>
        <p:txBody>
          <a:bodyPr/>
          <a:lstStyle/>
          <a:p>
            <a:fld id="{1D31B517-72AE-4FE7-A18D-06C9CB9045F5}" type="slidenum">
              <a:rPr lang="en-US" altLang="ja-JP" smtClean="0"/>
              <a:pPr/>
              <a:t>47</a:t>
            </a:fld>
            <a:endParaRPr lang="en-US" altLang="ja-JP"/>
          </a:p>
        </p:txBody>
      </p:sp>
      <p:sp>
        <p:nvSpPr>
          <p:cNvPr id="8" name="コンテンツ プレースホルダー 2"/>
          <p:cNvSpPr txBox="1">
            <a:spLocks/>
          </p:cNvSpPr>
          <p:nvPr/>
        </p:nvSpPr>
        <p:spPr bwMode="auto">
          <a:xfrm>
            <a:off x="323528" y="2060848"/>
            <a:ext cx="8686800" cy="854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400">
                <a:solidFill>
                  <a:schemeClr val="tx1"/>
                </a:solidFill>
                <a:latin typeface="+mn-lt"/>
                <a:ea typeface="+mn-ea"/>
                <a:cs typeface="+mn-cs"/>
              </a:defRPr>
            </a:lvl1pPr>
            <a:lvl2pPr marL="742950" indent="-285750" algn="l" rtl="0" fontAlgn="base">
              <a:spcBef>
                <a:spcPct val="20000"/>
              </a:spcBef>
              <a:spcAft>
                <a:spcPct val="0"/>
              </a:spcAft>
              <a:buChar char="–"/>
              <a:defRPr kumimoji="1" sz="2000">
                <a:solidFill>
                  <a:schemeClr val="tx1"/>
                </a:solidFill>
                <a:latin typeface="+mn-lt"/>
                <a:ea typeface="+mn-ea"/>
              </a:defRPr>
            </a:lvl2pPr>
            <a:lvl3pPr marL="1143000" indent="-228600" algn="l" rtl="0" fontAlgn="base">
              <a:spcBef>
                <a:spcPct val="20000"/>
              </a:spcBef>
              <a:spcAft>
                <a:spcPct val="0"/>
              </a:spcAft>
              <a:buChar char="•"/>
              <a:defRPr kumimoji="1" sz="1800">
                <a:solidFill>
                  <a:schemeClr val="tx1"/>
                </a:solidFill>
                <a:latin typeface="+mn-lt"/>
                <a:ea typeface="+mn-ea"/>
              </a:defRPr>
            </a:lvl3pPr>
            <a:lvl4pPr marL="1600200" indent="-228600" algn="l" rtl="0" fontAlgn="base">
              <a:spcBef>
                <a:spcPct val="20000"/>
              </a:spcBef>
              <a:spcAft>
                <a:spcPct val="0"/>
              </a:spcAft>
              <a:buChar char="–"/>
              <a:defRPr kumimoji="1" sz="1600">
                <a:solidFill>
                  <a:schemeClr val="tx1"/>
                </a:solidFill>
                <a:latin typeface="+mn-lt"/>
                <a:ea typeface="+mn-ea"/>
              </a:defRPr>
            </a:lvl4pPr>
            <a:lvl5pPr marL="2057400" indent="-228600" algn="l" rtl="0" fontAlgn="base">
              <a:spcBef>
                <a:spcPct val="20000"/>
              </a:spcBef>
              <a:spcAft>
                <a:spcPct val="0"/>
              </a:spcAft>
              <a:buChar char="»"/>
              <a:defRPr kumimoji="1" sz="14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a:lstStyle>
          <a:p>
            <a:r>
              <a:rPr lang="ja-JP" altLang="en-US" sz="1800" dirty="0" smtClean="0"/>
              <a:t>ほとんど同じ結果となってしまい，得点差等を考慮したにもかかわらず全体的に大きな差は生まれなかった．</a:t>
            </a:r>
            <a:endParaRPr lang="en-US" altLang="ja-JP" sz="1800" dirty="0" smtClean="0"/>
          </a:p>
        </p:txBody>
      </p:sp>
      <p:graphicFrame>
        <p:nvGraphicFramePr>
          <p:cNvPr id="11" name="グラフ 10"/>
          <p:cNvGraphicFramePr/>
          <p:nvPr>
            <p:extLst>
              <p:ext uri="{D42A27DB-BD31-4B8C-83A1-F6EECF244321}">
                <p14:modId xmlns:p14="http://schemas.microsoft.com/office/powerpoint/2010/main" val="2429638055"/>
              </p:ext>
            </p:extLst>
          </p:nvPr>
        </p:nvGraphicFramePr>
        <p:xfrm>
          <a:off x="179512" y="3573016"/>
          <a:ext cx="4104456"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グラフ 11"/>
          <p:cNvGraphicFramePr/>
          <p:nvPr>
            <p:extLst>
              <p:ext uri="{D42A27DB-BD31-4B8C-83A1-F6EECF244321}">
                <p14:modId xmlns:p14="http://schemas.microsoft.com/office/powerpoint/2010/main" val="819079001"/>
              </p:ext>
            </p:extLst>
          </p:nvPr>
        </p:nvGraphicFramePr>
        <p:xfrm>
          <a:off x="4355976" y="3573016"/>
          <a:ext cx="4211960" cy="259918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1739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　検証</a:t>
            </a:r>
            <a:r>
              <a:rPr lang="en-US" altLang="ja-JP" dirty="0"/>
              <a:t>6</a:t>
            </a:r>
            <a:endParaRPr kumimoji="1" lang="ja-JP" altLang="en-US" dirty="0"/>
          </a:p>
        </p:txBody>
      </p:sp>
      <p:sp>
        <p:nvSpPr>
          <p:cNvPr id="4" name="日付プレースホルダー 3"/>
          <p:cNvSpPr>
            <a:spLocks noGrp="1"/>
          </p:cNvSpPr>
          <p:nvPr>
            <p:ph type="dt" sz="half" idx="10"/>
          </p:nvPr>
        </p:nvSpPr>
        <p:spPr/>
        <p:txBody>
          <a:bodyPr/>
          <a:lstStyle/>
          <a:p>
            <a:fld id="{069EBC34-B01A-4780-A3BA-1F2CF5A3608A}" type="datetime1">
              <a:rPr lang="ja-JP" altLang="en-US" smtClean="0"/>
              <a:t>2013/3/4</a:t>
            </a:fld>
            <a:endParaRPr lang="en-US" altLang="ja-JP"/>
          </a:p>
        </p:txBody>
      </p:sp>
      <p:sp>
        <p:nvSpPr>
          <p:cNvPr id="5" name="スライド番号プレースホルダー 4"/>
          <p:cNvSpPr>
            <a:spLocks noGrp="1"/>
          </p:cNvSpPr>
          <p:nvPr>
            <p:ph type="sldNum" sz="quarter" idx="12"/>
          </p:nvPr>
        </p:nvSpPr>
        <p:spPr/>
        <p:txBody>
          <a:bodyPr/>
          <a:lstStyle/>
          <a:p>
            <a:fld id="{1D31B517-72AE-4FE7-A18D-06C9CB9045F5}" type="slidenum">
              <a:rPr lang="en-US" altLang="ja-JP" smtClean="0"/>
              <a:pPr/>
              <a:t>48</a:t>
            </a:fld>
            <a:endParaRPr lang="en-US" altLang="ja-JP"/>
          </a:p>
        </p:txBody>
      </p:sp>
      <p:sp>
        <p:nvSpPr>
          <p:cNvPr id="8" name="コンテンツ プレースホルダー 2"/>
          <p:cNvSpPr txBox="1">
            <a:spLocks/>
          </p:cNvSpPr>
          <p:nvPr/>
        </p:nvSpPr>
        <p:spPr bwMode="auto">
          <a:xfrm>
            <a:off x="323528" y="2060848"/>
            <a:ext cx="8686800"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400">
                <a:solidFill>
                  <a:schemeClr val="tx1"/>
                </a:solidFill>
                <a:latin typeface="+mn-lt"/>
                <a:ea typeface="+mn-ea"/>
                <a:cs typeface="+mn-cs"/>
              </a:defRPr>
            </a:lvl1pPr>
            <a:lvl2pPr marL="742950" indent="-285750" algn="l" rtl="0" fontAlgn="base">
              <a:spcBef>
                <a:spcPct val="20000"/>
              </a:spcBef>
              <a:spcAft>
                <a:spcPct val="0"/>
              </a:spcAft>
              <a:buChar char="–"/>
              <a:defRPr kumimoji="1" sz="2000">
                <a:solidFill>
                  <a:schemeClr val="tx1"/>
                </a:solidFill>
                <a:latin typeface="+mn-lt"/>
                <a:ea typeface="+mn-ea"/>
              </a:defRPr>
            </a:lvl2pPr>
            <a:lvl3pPr marL="1143000" indent="-228600" algn="l" rtl="0" fontAlgn="base">
              <a:spcBef>
                <a:spcPct val="20000"/>
              </a:spcBef>
              <a:spcAft>
                <a:spcPct val="0"/>
              </a:spcAft>
              <a:buChar char="•"/>
              <a:defRPr kumimoji="1" sz="1800">
                <a:solidFill>
                  <a:schemeClr val="tx1"/>
                </a:solidFill>
                <a:latin typeface="+mn-lt"/>
                <a:ea typeface="+mn-ea"/>
              </a:defRPr>
            </a:lvl3pPr>
            <a:lvl4pPr marL="1600200" indent="-228600" algn="l" rtl="0" fontAlgn="base">
              <a:spcBef>
                <a:spcPct val="20000"/>
              </a:spcBef>
              <a:spcAft>
                <a:spcPct val="0"/>
              </a:spcAft>
              <a:buChar char="–"/>
              <a:defRPr kumimoji="1" sz="1600">
                <a:solidFill>
                  <a:schemeClr val="tx1"/>
                </a:solidFill>
                <a:latin typeface="+mn-lt"/>
                <a:ea typeface="+mn-ea"/>
              </a:defRPr>
            </a:lvl4pPr>
            <a:lvl5pPr marL="2057400" indent="-228600" algn="l" rtl="0" fontAlgn="base">
              <a:spcBef>
                <a:spcPct val="20000"/>
              </a:spcBef>
              <a:spcAft>
                <a:spcPct val="0"/>
              </a:spcAft>
              <a:buChar char="»"/>
              <a:defRPr kumimoji="1" sz="14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a:lstStyle>
          <a:p>
            <a:r>
              <a:rPr lang="en-US" altLang="ja-JP" sz="1800" dirty="0" smtClean="0"/>
              <a:t>TUNED</a:t>
            </a:r>
            <a:r>
              <a:rPr lang="ja-JP" altLang="en-US" sz="1800" dirty="0" smtClean="0"/>
              <a:t>は試行回数</a:t>
            </a:r>
            <a:r>
              <a:rPr lang="en-US" altLang="ja-JP" sz="1800" dirty="0" smtClean="0"/>
              <a:t>2000</a:t>
            </a:r>
            <a:r>
              <a:rPr lang="ja-JP" altLang="en-US" sz="1800" dirty="0" smtClean="0"/>
              <a:t>回以下では本来の効果を発揮できないため，</a:t>
            </a:r>
            <a:r>
              <a:rPr lang="en-US" altLang="ja-JP" sz="1800" dirty="0" smtClean="0"/>
              <a:t>UCB1</a:t>
            </a:r>
            <a:r>
              <a:rPr lang="ja-JP" altLang="en-US" sz="1800" dirty="0" smtClean="0"/>
              <a:t>よりも弱くなってしまったと思われる．</a:t>
            </a:r>
            <a:endParaRPr lang="en-US" altLang="ja-JP" sz="1800" dirty="0" smtClean="0"/>
          </a:p>
          <a:p>
            <a:r>
              <a:rPr lang="en-US" altLang="ja-JP" sz="1800" dirty="0"/>
              <a:t>2000</a:t>
            </a:r>
            <a:r>
              <a:rPr lang="ja-JP" altLang="en-US" sz="1800" dirty="0"/>
              <a:t>回以上</a:t>
            </a:r>
            <a:r>
              <a:rPr lang="ja-JP" altLang="en-US" sz="1800" dirty="0" smtClean="0"/>
              <a:t>でも，残念ながら，</a:t>
            </a:r>
            <a:r>
              <a:rPr lang="en-US" altLang="ja-JP" sz="1800" dirty="0" smtClean="0"/>
              <a:t>UCB1</a:t>
            </a:r>
            <a:r>
              <a:rPr lang="ja-JP" altLang="en-US" sz="1800" dirty="0" smtClean="0"/>
              <a:t>より強くなることはなかった．</a:t>
            </a:r>
            <a:endParaRPr lang="en-US" altLang="ja-JP" sz="1800" dirty="0" smtClean="0"/>
          </a:p>
        </p:txBody>
      </p:sp>
      <p:sp>
        <p:nvSpPr>
          <p:cNvPr id="13" name="コンテンツ プレースホルダー 2"/>
          <p:cNvSpPr>
            <a:spLocks noGrp="1"/>
          </p:cNvSpPr>
          <p:nvPr>
            <p:ph idx="1"/>
          </p:nvPr>
        </p:nvSpPr>
        <p:spPr>
          <a:xfrm>
            <a:off x="228600" y="990600"/>
            <a:ext cx="8686800" cy="854224"/>
          </a:xfrm>
        </p:spPr>
        <p:txBody>
          <a:bodyPr/>
          <a:lstStyle/>
          <a:p>
            <a:pPr marL="0" indent="0">
              <a:buNone/>
            </a:pPr>
            <a:r>
              <a:rPr kumimoji="1" lang="en-US" altLang="ja-JP" dirty="0" smtClean="0"/>
              <a:t>UCB1_TUNED</a:t>
            </a:r>
            <a:r>
              <a:rPr kumimoji="1" lang="ja-JP" altLang="en-US" dirty="0" smtClean="0"/>
              <a:t>と</a:t>
            </a:r>
            <a:r>
              <a:rPr kumimoji="1" lang="en-US" altLang="ja-JP" dirty="0" smtClean="0"/>
              <a:t>UCB1</a:t>
            </a:r>
            <a:r>
              <a:rPr lang="ja-JP" altLang="en-US" dirty="0" smtClean="0"/>
              <a:t>の試行回数を共に変化させ，対戦した時の勝率の変化</a:t>
            </a:r>
            <a:endParaRPr kumimoji="1" lang="ja-JP" altLang="en-US" dirty="0"/>
          </a:p>
        </p:txBody>
      </p:sp>
      <p:graphicFrame>
        <p:nvGraphicFramePr>
          <p:cNvPr id="14" name="グラフ 13"/>
          <p:cNvGraphicFramePr/>
          <p:nvPr>
            <p:extLst>
              <p:ext uri="{D42A27DB-BD31-4B8C-83A1-F6EECF244321}">
                <p14:modId xmlns:p14="http://schemas.microsoft.com/office/powerpoint/2010/main" val="4064357657"/>
              </p:ext>
            </p:extLst>
          </p:nvPr>
        </p:nvGraphicFramePr>
        <p:xfrm>
          <a:off x="348633" y="3573016"/>
          <a:ext cx="4238625" cy="27336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26051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　今回の結果</a:t>
            </a:r>
            <a:endParaRPr kumimoji="1" lang="ja-JP" altLang="en-US" dirty="0"/>
          </a:p>
        </p:txBody>
      </p:sp>
      <p:sp>
        <p:nvSpPr>
          <p:cNvPr id="3" name="コンテンツ プレースホルダー 2"/>
          <p:cNvSpPr>
            <a:spLocks noGrp="1"/>
          </p:cNvSpPr>
          <p:nvPr>
            <p:ph idx="1"/>
          </p:nvPr>
        </p:nvSpPr>
        <p:spPr>
          <a:xfrm>
            <a:off x="198156" y="1061849"/>
            <a:ext cx="8686800" cy="1224136"/>
          </a:xfrm>
        </p:spPr>
        <p:style>
          <a:lnRef idx="1">
            <a:schemeClr val="accent1"/>
          </a:lnRef>
          <a:fillRef idx="2">
            <a:schemeClr val="accent1"/>
          </a:fillRef>
          <a:effectRef idx="1">
            <a:schemeClr val="accent1"/>
          </a:effectRef>
          <a:fontRef idx="minor">
            <a:schemeClr val="dk1"/>
          </a:fontRef>
        </p:style>
        <p:txBody>
          <a:bodyPr/>
          <a:lstStyle/>
          <a:p>
            <a:pPr>
              <a:lnSpc>
                <a:spcPct val="150000"/>
              </a:lnSpc>
            </a:pPr>
            <a:r>
              <a:rPr kumimoji="1" lang="en-US" altLang="ja-JP" dirty="0" smtClean="0"/>
              <a:t>UCB1_10</a:t>
            </a:r>
            <a:r>
              <a:rPr kumimoji="1" lang="en-US" altLang="ja-JP" sz="1600" dirty="0" smtClean="0"/>
              <a:t>(UCB1</a:t>
            </a:r>
            <a:r>
              <a:rPr kumimoji="1" lang="ja-JP" altLang="en-US" sz="1600" dirty="0" smtClean="0"/>
              <a:t>の試行を</a:t>
            </a:r>
            <a:r>
              <a:rPr kumimoji="1" lang="en-US" altLang="ja-JP" sz="1600" dirty="0" smtClean="0"/>
              <a:t>10</a:t>
            </a:r>
            <a:r>
              <a:rPr kumimoji="1" lang="ja-JP" altLang="en-US" sz="1600" dirty="0" smtClean="0"/>
              <a:t>手先まで</a:t>
            </a:r>
            <a:r>
              <a:rPr kumimoji="1" lang="en-US" altLang="ja-JP" sz="1600" dirty="0" smtClean="0"/>
              <a:t>)</a:t>
            </a:r>
            <a:r>
              <a:rPr kumimoji="1" lang="ja-JP" altLang="en-US" dirty="0" smtClean="0"/>
              <a:t>でも，</a:t>
            </a:r>
            <a:r>
              <a:rPr kumimoji="1" lang="en-US" altLang="ja-JP" dirty="0" smtClean="0"/>
              <a:t>UCB1</a:t>
            </a:r>
            <a:r>
              <a:rPr kumimoji="1" lang="ja-JP" altLang="en-US" dirty="0" smtClean="0"/>
              <a:t>と大差がなかったことから，</a:t>
            </a:r>
            <a:r>
              <a:rPr kumimoji="1" lang="en-US" altLang="ja-JP" dirty="0" smtClean="0"/>
              <a:t>UCB1</a:t>
            </a:r>
            <a:r>
              <a:rPr lang="ja-JP" altLang="en-US" dirty="0" smtClean="0"/>
              <a:t>の有用性が確認できた．</a:t>
            </a:r>
            <a:endParaRPr kumimoji="1" lang="ja-JP" altLang="en-US" dirty="0"/>
          </a:p>
        </p:txBody>
      </p:sp>
      <p:sp>
        <p:nvSpPr>
          <p:cNvPr id="4" name="日付プレースホルダー 3"/>
          <p:cNvSpPr>
            <a:spLocks noGrp="1"/>
          </p:cNvSpPr>
          <p:nvPr>
            <p:ph type="dt" sz="half" idx="10"/>
          </p:nvPr>
        </p:nvSpPr>
        <p:spPr/>
        <p:txBody>
          <a:bodyPr/>
          <a:lstStyle/>
          <a:p>
            <a:fld id="{069EBC34-B01A-4780-A3BA-1F2CF5A3608A}" type="datetime1">
              <a:rPr lang="ja-JP" altLang="en-US" smtClean="0"/>
              <a:t>2013/3/4</a:t>
            </a:fld>
            <a:endParaRPr lang="en-US" altLang="ja-JP"/>
          </a:p>
        </p:txBody>
      </p:sp>
      <p:sp>
        <p:nvSpPr>
          <p:cNvPr id="5" name="スライド番号プレースホルダー 4"/>
          <p:cNvSpPr>
            <a:spLocks noGrp="1"/>
          </p:cNvSpPr>
          <p:nvPr>
            <p:ph type="sldNum" sz="quarter" idx="12"/>
          </p:nvPr>
        </p:nvSpPr>
        <p:spPr/>
        <p:txBody>
          <a:bodyPr/>
          <a:lstStyle/>
          <a:p>
            <a:fld id="{1D31B517-72AE-4FE7-A18D-06C9CB9045F5}" type="slidenum">
              <a:rPr lang="en-US" altLang="ja-JP" smtClean="0"/>
              <a:pPr/>
              <a:t>49</a:t>
            </a:fld>
            <a:endParaRPr lang="en-US" altLang="ja-JP"/>
          </a:p>
        </p:txBody>
      </p:sp>
      <p:sp>
        <p:nvSpPr>
          <p:cNvPr id="6" name="下矢印 5"/>
          <p:cNvSpPr/>
          <p:nvPr/>
        </p:nvSpPr>
        <p:spPr>
          <a:xfrm>
            <a:off x="3713464" y="3688967"/>
            <a:ext cx="1656184"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743922" y="4437112"/>
            <a:ext cx="7560840" cy="120032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marL="342900" indent="-342900">
              <a:buFont typeface="Arial" pitchFamily="34" charset="0"/>
              <a:buChar char="•"/>
            </a:pPr>
            <a:r>
              <a:rPr kumimoji="1" lang="en-US" altLang="ja-JP" dirty="0" smtClean="0"/>
              <a:t>UCB1</a:t>
            </a:r>
            <a:r>
              <a:rPr kumimoji="1" lang="ja-JP" altLang="en-US" dirty="0" smtClean="0"/>
              <a:t>及びモンテカルロ法が</a:t>
            </a:r>
            <a:r>
              <a:rPr kumimoji="1" lang="en-US" altLang="ja-JP" dirty="0" err="1" smtClean="0"/>
              <a:t>mattix</a:t>
            </a:r>
            <a:r>
              <a:rPr lang="ja-JP" altLang="en-US" dirty="0"/>
              <a:t>に</a:t>
            </a:r>
            <a:r>
              <a:rPr lang="ja-JP" altLang="en-US" dirty="0" smtClean="0"/>
              <a:t>おける高速な</a:t>
            </a:r>
            <a:r>
              <a:rPr lang="en-US" altLang="ja-JP" dirty="0" smtClean="0"/>
              <a:t>AI</a:t>
            </a:r>
            <a:r>
              <a:rPr lang="ja-JP" altLang="en-US" dirty="0" smtClean="0"/>
              <a:t>作成において有用である．</a:t>
            </a:r>
            <a:endParaRPr lang="en-US" altLang="ja-JP" dirty="0" smtClean="0"/>
          </a:p>
          <a:p>
            <a:pPr marL="342900" indent="-342900">
              <a:buFont typeface="Arial" pitchFamily="34" charset="0"/>
              <a:buChar char="•"/>
            </a:pPr>
            <a:r>
              <a:rPr lang="en-US" altLang="ja-JP" dirty="0" smtClean="0"/>
              <a:t>UCB1</a:t>
            </a:r>
            <a:r>
              <a:rPr lang="ja-JP" altLang="en-US" dirty="0" smtClean="0"/>
              <a:t>単体では勝率を大幅に向上することは難しい．</a:t>
            </a:r>
            <a:endParaRPr kumimoji="1" lang="ja-JP" altLang="en-US" dirty="0" smtClean="0"/>
          </a:p>
        </p:txBody>
      </p:sp>
      <p:sp>
        <p:nvSpPr>
          <p:cNvPr id="8" name="コンテンツ プレースホルダー 2"/>
          <p:cNvSpPr txBox="1">
            <a:spLocks/>
          </p:cNvSpPr>
          <p:nvPr/>
        </p:nvSpPr>
        <p:spPr bwMode="auto">
          <a:xfrm>
            <a:off x="198156" y="2285985"/>
            <a:ext cx="8686800" cy="1183196"/>
          </a:xfrm>
          <a:prstGeom prst="rect">
            <a:avLst/>
          </a:prstGeom>
          <a:ln/>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400">
                <a:solidFill>
                  <a:schemeClr val="tx1"/>
                </a:solidFill>
                <a:latin typeface="+mn-lt"/>
                <a:ea typeface="+mn-ea"/>
                <a:cs typeface="+mn-cs"/>
              </a:defRPr>
            </a:lvl1pPr>
            <a:lvl2pPr marL="742950" indent="-285750" algn="l" rtl="0" fontAlgn="base">
              <a:spcBef>
                <a:spcPct val="20000"/>
              </a:spcBef>
              <a:spcAft>
                <a:spcPct val="0"/>
              </a:spcAft>
              <a:buChar char="–"/>
              <a:defRPr kumimoji="1" sz="2000">
                <a:solidFill>
                  <a:schemeClr val="tx1"/>
                </a:solidFill>
                <a:latin typeface="+mn-lt"/>
                <a:ea typeface="+mn-ea"/>
              </a:defRPr>
            </a:lvl2pPr>
            <a:lvl3pPr marL="1143000" indent="-228600" algn="l" rtl="0" fontAlgn="base">
              <a:spcBef>
                <a:spcPct val="20000"/>
              </a:spcBef>
              <a:spcAft>
                <a:spcPct val="0"/>
              </a:spcAft>
              <a:buChar char="•"/>
              <a:defRPr kumimoji="1" sz="1800">
                <a:solidFill>
                  <a:schemeClr val="tx1"/>
                </a:solidFill>
                <a:latin typeface="+mn-lt"/>
                <a:ea typeface="+mn-ea"/>
              </a:defRPr>
            </a:lvl3pPr>
            <a:lvl4pPr marL="1600200" indent="-228600" algn="l" rtl="0" fontAlgn="base">
              <a:spcBef>
                <a:spcPct val="20000"/>
              </a:spcBef>
              <a:spcAft>
                <a:spcPct val="0"/>
              </a:spcAft>
              <a:buChar char="–"/>
              <a:defRPr kumimoji="1" sz="1600">
                <a:solidFill>
                  <a:schemeClr val="tx1"/>
                </a:solidFill>
                <a:latin typeface="+mn-lt"/>
                <a:ea typeface="+mn-ea"/>
              </a:defRPr>
            </a:lvl4pPr>
            <a:lvl5pPr marL="2057400" indent="-228600" algn="l" rtl="0" fontAlgn="base">
              <a:spcBef>
                <a:spcPct val="20000"/>
              </a:spcBef>
              <a:spcAft>
                <a:spcPct val="0"/>
              </a:spcAft>
              <a:buChar char="»"/>
              <a:defRPr kumimoji="1" sz="14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a:lstStyle>
          <a:p>
            <a:pPr>
              <a:lnSpc>
                <a:spcPct val="150000"/>
              </a:lnSpc>
            </a:pPr>
            <a:r>
              <a:rPr lang="en-US" altLang="ja-JP" dirty="0" smtClean="0"/>
              <a:t>UCB1_TUNED</a:t>
            </a:r>
            <a:r>
              <a:rPr lang="ja-JP" altLang="en-US" dirty="0" smtClean="0"/>
              <a:t>を用いても，また得点差を考慮に入れても</a:t>
            </a:r>
            <a:r>
              <a:rPr lang="en-US" altLang="ja-JP" dirty="0" smtClean="0"/>
              <a:t>UCB1</a:t>
            </a:r>
            <a:r>
              <a:rPr lang="ja-JP" altLang="en-US" dirty="0" smtClean="0"/>
              <a:t>との差を確認することはできなかった．</a:t>
            </a:r>
            <a:endParaRPr lang="ja-JP" altLang="en-US" dirty="0"/>
          </a:p>
        </p:txBody>
      </p:sp>
    </p:spTree>
    <p:extLst>
      <p:ext uri="{BB962C8B-B14F-4D97-AF65-F5344CB8AC3E}">
        <p14:creationId xmlns:p14="http://schemas.microsoft.com/office/powerpoint/2010/main" val="3072518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C9052764-D8A0-4E03-A1F1-18880BD68B4C}" type="datetime1">
              <a:rPr lang="ja-JP" altLang="en-US" smtClean="0"/>
              <a:t>2013/3/4</a:t>
            </a:fld>
            <a:endParaRPr lang="en-US" altLang="ja-JP"/>
          </a:p>
        </p:txBody>
      </p:sp>
      <p:sp>
        <p:nvSpPr>
          <p:cNvPr id="6" name="スライド番号プレースホルダー 5"/>
          <p:cNvSpPr>
            <a:spLocks noGrp="1"/>
          </p:cNvSpPr>
          <p:nvPr>
            <p:ph type="sldNum" sz="quarter" idx="12"/>
          </p:nvPr>
        </p:nvSpPr>
        <p:spPr/>
        <p:txBody>
          <a:bodyPr/>
          <a:lstStyle/>
          <a:p>
            <a:fld id="{1F9BED0D-5DB0-4522-A2D4-39F72C33AA9F}" type="slidenum">
              <a:rPr lang="en-US" altLang="ja-JP"/>
              <a:pPr/>
              <a:t>5</a:t>
            </a:fld>
            <a:endParaRPr lang="en-US" altLang="ja-JP"/>
          </a:p>
        </p:txBody>
      </p:sp>
      <p:sp>
        <p:nvSpPr>
          <p:cNvPr id="6146" name="Rectangle 2"/>
          <p:cNvSpPr>
            <a:spLocks noGrp="1" noChangeArrowheads="1"/>
          </p:cNvSpPr>
          <p:nvPr>
            <p:ph type="title"/>
          </p:nvPr>
        </p:nvSpPr>
        <p:spPr/>
        <p:txBody>
          <a:bodyPr/>
          <a:lstStyle/>
          <a:p>
            <a:r>
              <a:rPr lang="ja-JP" altLang="en-US" dirty="0" smtClean="0"/>
              <a:t>　</a:t>
            </a:r>
            <a:r>
              <a:rPr lang="en-US" altLang="ja-JP" dirty="0" err="1" smtClean="0"/>
              <a:t>mattix</a:t>
            </a:r>
            <a:r>
              <a:rPr lang="ja-JP" altLang="en-US" dirty="0" smtClean="0"/>
              <a:t>とは</a:t>
            </a:r>
            <a:endParaRPr lang="ja-JP" altLang="ja-JP" dirty="0"/>
          </a:p>
        </p:txBody>
      </p:sp>
      <p:sp>
        <p:nvSpPr>
          <p:cNvPr id="6147" name="Rectangle 3"/>
          <p:cNvSpPr>
            <a:spLocks noGrp="1" noChangeArrowheads="1"/>
          </p:cNvSpPr>
          <p:nvPr>
            <p:ph type="body" idx="1"/>
          </p:nvPr>
        </p:nvSpPr>
        <p:spPr>
          <a:xfrm>
            <a:off x="486839" y="836712"/>
            <a:ext cx="8208912" cy="2541380"/>
          </a:xfrm>
        </p:spPr>
        <p:txBody>
          <a:bodyPr/>
          <a:lstStyle/>
          <a:p>
            <a:pPr marL="0" indent="0">
              <a:buNone/>
            </a:pPr>
            <a:r>
              <a:rPr lang="ja-JP" altLang="en-US" sz="2000" dirty="0" smtClean="0"/>
              <a:t>以下のルールに従って交互に駒を取ってゲームを進める．</a:t>
            </a:r>
            <a:endParaRPr lang="en-US" altLang="ja-JP" sz="2000" dirty="0" smtClean="0"/>
          </a:p>
          <a:p>
            <a:r>
              <a:rPr lang="ja-JP" altLang="en-US" sz="2000" dirty="0" smtClean="0"/>
              <a:t>先手はマーカーの位置から</a:t>
            </a:r>
            <a:r>
              <a:rPr lang="ja-JP" altLang="en-US" sz="2000" b="1" dirty="0" smtClean="0"/>
              <a:t>横方向</a:t>
            </a:r>
            <a:r>
              <a:rPr lang="ja-JP" altLang="en-US" sz="2000" dirty="0" smtClean="0"/>
              <a:t>の好きな駒を取り，マーカーを置く．</a:t>
            </a:r>
            <a:endParaRPr lang="en-US" altLang="ja-JP" sz="2000" dirty="0" smtClean="0"/>
          </a:p>
          <a:p>
            <a:r>
              <a:rPr lang="ja-JP" altLang="en-US" sz="2000" dirty="0" smtClean="0"/>
              <a:t>後手はマーカーの位置</a:t>
            </a:r>
            <a:r>
              <a:rPr lang="ja-JP" altLang="en-US" sz="2000" dirty="0"/>
              <a:t>から</a:t>
            </a:r>
            <a:r>
              <a:rPr lang="ja-JP" altLang="en-US" sz="2000" b="1" dirty="0" smtClean="0"/>
              <a:t>縦方向</a:t>
            </a:r>
            <a:r>
              <a:rPr lang="ja-JP" altLang="en-US" sz="2000" dirty="0" smtClean="0"/>
              <a:t>の好きな駒を取り，マーカーを置く．</a:t>
            </a:r>
            <a:endParaRPr lang="en-US" altLang="ja-JP" sz="2000" dirty="0" smtClean="0"/>
          </a:p>
          <a:p>
            <a:r>
              <a:rPr lang="ja-JP" altLang="en-US" sz="2000" dirty="0" smtClean="0"/>
              <a:t>上の操作を繰り返し，駒を全て取り終えるか，取れる駒がなくなった時点でゲーム終了．</a:t>
            </a:r>
            <a:endParaRPr lang="en-US" altLang="ja-JP" sz="2000" dirty="0" smtClean="0"/>
          </a:p>
          <a:p>
            <a:r>
              <a:rPr lang="ja-JP" altLang="en-US" sz="2000" dirty="0"/>
              <a:t>取った</a:t>
            </a:r>
            <a:r>
              <a:rPr lang="ja-JP" altLang="en-US" sz="2000" dirty="0" smtClean="0"/>
              <a:t>駒に書かれた数を合計して，点数の多い方が勝利．</a:t>
            </a:r>
            <a:endParaRPr lang="en-US" altLang="ja-JP" sz="2000" dirty="0" smtClean="0"/>
          </a:p>
        </p:txBody>
      </p:sp>
      <p:sp>
        <p:nvSpPr>
          <p:cNvPr id="3" name="角丸四角形 2"/>
          <p:cNvSpPr/>
          <p:nvPr/>
        </p:nvSpPr>
        <p:spPr>
          <a:xfrm>
            <a:off x="251520" y="3889657"/>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4" name="角丸四角形 33"/>
          <p:cNvSpPr/>
          <p:nvPr/>
        </p:nvSpPr>
        <p:spPr>
          <a:xfrm>
            <a:off x="251520" y="5277725"/>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485723" y="3644668"/>
            <a:ext cx="646331" cy="369332"/>
          </a:xfrm>
          <a:prstGeom prst="rect">
            <a:avLst/>
          </a:prstGeom>
          <a:solidFill>
            <a:schemeClr val="lt1"/>
          </a:solidFill>
        </p:spPr>
        <p:txBody>
          <a:bodyPr wrap="none" rtlCol="0">
            <a:spAutoFit/>
          </a:bodyPr>
          <a:lstStyle/>
          <a:p>
            <a:r>
              <a:rPr lang="ja-JP" altLang="en-US" sz="1800" dirty="0"/>
              <a:t>先手</a:t>
            </a:r>
            <a:endParaRPr kumimoji="1" lang="ja-JP" altLang="en-US" sz="1800" dirty="0"/>
          </a:p>
        </p:txBody>
      </p:sp>
      <p:sp>
        <p:nvSpPr>
          <p:cNvPr id="36" name="テキスト ボックス 35"/>
          <p:cNvSpPr txBox="1"/>
          <p:nvPr/>
        </p:nvSpPr>
        <p:spPr>
          <a:xfrm>
            <a:off x="511991" y="4960325"/>
            <a:ext cx="646331" cy="369332"/>
          </a:xfrm>
          <a:prstGeom prst="rect">
            <a:avLst/>
          </a:prstGeom>
          <a:solidFill>
            <a:schemeClr val="lt1"/>
          </a:solidFill>
        </p:spPr>
        <p:txBody>
          <a:bodyPr wrap="none" rtlCol="0">
            <a:spAutoFit/>
          </a:bodyPr>
          <a:lstStyle/>
          <a:p>
            <a:r>
              <a:rPr lang="ja-JP" altLang="en-US" sz="1800" dirty="0"/>
              <a:t>後手</a:t>
            </a:r>
            <a:endParaRPr kumimoji="1" lang="ja-JP" altLang="en-US" sz="1800" dirty="0"/>
          </a:p>
        </p:txBody>
      </p:sp>
      <p:sp>
        <p:nvSpPr>
          <p:cNvPr id="37" name="正方形/長方形 36"/>
          <p:cNvSpPr/>
          <p:nvPr/>
        </p:nvSpPr>
        <p:spPr>
          <a:xfrm>
            <a:off x="6011920" y="3103103"/>
            <a:ext cx="2880000" cy="28800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817216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45208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673200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601192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6012674" y="526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6012674" y="454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6012674" y="382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6012160" y="310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6083848" y="390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a:solidFill>
                  <a:schemeClr val="tx1"/>
                </a:solidFill>
              </a:rPr>
              <a:t>-</a:t>
            </a:r>
            <a:r>
              <a:rPr kumimoji="1" lang="en-US" altLang="ja-JP" dirty="0" smtClean="0">
                <a:solidFill>
                  <a:schemeClr val="tx1"/>
                </a:solidFill>
              </a:rPr>
              <a:t>1</a:t>
            </a:r>
            <a:endParaRPr kumimoji="1" lang="ja-JP" altLang="en-US" dirty="0">
              <a:solidFill>
                <a:schemeClr val="tx1"/>
              </a:solidFill>
            </a:endParaRPr>
          </a:p>
        </p:txBody>
      </p:sp>
      <p:sp>
        <p:nvSpPr>
          <p:cNvPr id="47" name="円/楕円 46"/>
          <p:cNvSpPr/>
          <p:nvPr/>
        </p:nvSpPr>
        <p:spPr>
          <a:xfrm>
            <a:off x="6803928" y="318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kumimoji="1" lang="en-US" altLang="ja-JP" dirty="0" smtClean="0"/>
              <a:t>1</a:t>
            </a:r>
            <a:endParaRPr kumimoji="1" lang="ja-JP" altLang="en-US" dirty="0"/>
          </a:p>
        </p:txBody>
      </p:sp>
      <p:sp>
        <p:nvSpPr>
          <p:cNvPr id="48" name="円/楕円 47"/>
          <p:cNvSpPr/>
          <p:nvPr/>
        </p:nvSpPr>
        <p:spPr>
          <a:xfrm>
            <a:off x="6083848" y="462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49" name="円/楕円 48"/>
          <p:cNvSpPr/>
          <p:nvPr/>
        </p:nvSpPr>
        <p:spPr>
          <a:xfrm>
            <a:off x="7524008" y="390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0" name="円/楕円 49"/>
          <p:cNvSpPr/>
          <p:nvPr/>
        </p:nvSpPr>
        <p:spPr>
          <a:xfrm>
            <a:off x="8244088" y="390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51" name="円/楕円 50"/>
          <p:cNvSpPr/>
          <p:nvPr/>
        </p:nvSpPr>
        <p:spPr>
          <a:xfrm>
            <a:off x="608384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2" name="円/楕円 51"/>
          <p:cNvSpPr/>
          <p:nvPr/>
        </p:nvSpPr>
        <p:spPr>
          <a:xfrm>
            <a:off x="7524008" y="318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53" name="円/楕円 52"/>
          <p:cNvSpPr/>
          <p:nvPr/>
        </p:nvSpPr>
        <p:spPr>
          <a:xfrm>
            <a:off x="680392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4" name="円/楕円 53"/>
          <p:cNvSpPr/>
          <p:nvPr/>
        </p:nvSpPr>
        <p:spPr>
          <a:xfrm>
            <a:off x="6083848" y="3181923"/>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5" name="円/楕円 54"/>
          <p:cNvSpPr/>
          <p:nvPr/>
        </p:nvSpPr>
        <p:spPr>
          <a:xfrm>
            <a:off x="6803928" y="462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6" name="円/楕円 55"/>
          <p:cNvSpPr/>
          <p:nvPr/>
        </p:nvSpPr>
        <p:spPr>
          <a:xfrm>
            <a:off x="8244088" y="318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8" name="円/楕円 57"/>
          <p:cNvSpPr/>
          <p:nvPr/>
        </p:nvSpPr>
        <p:spPr>
          <a:xfrm>
            <a:off x="8244088" y="462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smtClean="0"/>
              <a:t>2</a:t>
            </a:r>
            <a:endParaRPr kumimoji="1" lang="ja-JP" altLang="en-US" dirty="0"/>
          </a:p>
        </p:txBody>
      </p:sp>
      <p:sp>
        <p:nvSpPr>
          <p:cNvPr id="59" name="円/楕円 58"/>
          <p:cNvSpPr/>
          <p:nvPr/>
        </p:nvSpPr>
        <p:spPr>
          <a:xfrm>
            <a:off x="6803928" y="390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60" name="円/楕円 59"/>
          <p:cNvSpPr/>
          <p:nvPr/>
        </p:nvSpPr>
        <p:spPr>
          <a:xfrm>
            <a:off x="824408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1</a:t>
            </a:r>
            <a:endParaRPr kumimoji="1" lang="ja-JP" altLang="en-US" dirty="0"/>
          </a:p>
        </p:txBody>
      </p:sp>
      <p:sp>
        <p:nvSpPr>
          <p:cNvPr id="61" name="星 4 60"/>
          <p:cNvSpPr/>
          <p:nvPr/>
        </p:nvSpPr>
        <p:spPr>
          <a:xfrm>
            <a:off x="7581699" y="4678953"/>
            <a:ext cx="460762" cy="460762"/>
          </a:xfrm>
          <a:prstGeom prst="star4">
            <a:avLst>
              <a:gd name="adj" fmla="val 24039"/>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62" name="円/楕円 61"/>
          <p:cNvSpPr/>
          <p:nvPr/>
        </p:nvSpPr>
        <p:spPr>
          <a:xfrm>
            <a:off x="752400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smtClean="0"/>
              <a:t>2</a:t>
            </a:r>
            <a:endParaRPr kumimoji="1" lang="ja-JP" altLang="en-US" dirty="0"/>
          </a:p>
        </p:txBody>
      </p:sp>
    </p:spTree>
    <p:extLst>
      <p:ext uri="{BB962C8B-B14F-4D97-AF65-F5344CB8AC3E}">
        <p14:creationId xmlns:p14="http://schemas.microsoft.com/office/powerpoint/2010/main" val="21181602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3C37F876-80C1-4513-8A99-1D345D6EAF6B}" type="datetime1">
              <a:rPr lang="ja-JP" altLang="en-US" smtClean="0"/>
              <a:t>2013/3/4</a:t>
            </a:fld>
            <a:endParaRPr lang="en-US" altLang="ja-JP"/>
          </a:p>
        </p:txBody>
      </p:sp>
      <p:sp>
        <p:nvSpPr>
          <p:cNvPr id="6" name="スライド番号プレースホルダー 5"/>
          <p:cNvSpPr>
            <a:spLocks noGrp="1"/>
          </p:cNvSpPr>
          <p:nvPr>
            <p:ph type="sldNum" sz="quarter" idx="12"/>
          </p:nvPr>
        </p:nvSpPr>
        <p:spPr/>
        <p:txBody>
          <a:bodyPr/>
          <a:lstStyle/>
          <a:p>
            <a:fld id="{1F9BED0D-5DB0-4522-A2D4-39F72C33AA9F}" type="slidenum">
              <a:rPr lang="en-US" altLang="ja-JP"/>
              <a:pPr/>
              <a:t>50</a:t>
            </a:fld>
            <a:endParaRPr lang="en-US" altLang="ja-JP"/>
          </a:p>
        </p:txBody>
      </p:sp>
      <p:sp>
        <p:nvSpPr>
          <p:cNvPr id="6146" name="Rectangle 2"/>
          <p:cNvSpPr>
            <a:spLocks noGrp="1" noChangeArrowheads="1"/>
          </p:cNvSpPr>
          <p:nvPr>
            <p:ph type="title"/>
          </p:nvPr>
        </p:nvSpPr>
        <p:spPr/>
        <p:txBody>
          <a:bodyPr/>
          <a:lstStyle/>
          <a:p>
            <a:r>
              <a:rPr lang="ja-JP" altLang="en-US" dirty="0" smtClean="0"/>
              <a:t>　</a:t>
            </a:r>
            <a:r>
              <a:rPr lang="en-US" altLang="ja-JP" dirty="0" err="1" smtClean="0"/>
              <a:t>mattix</a:t>
            </a:r>
            <a:r>
              <a:rPr lang="ja-JP" altLang="en-US" dirty="0" smtClean="0"/>
              <a:t>とは</a:t>
            </a:r>
            <a:endParaRPr lang="ja-JP" altLang="ja-JP" dirty="0"/>
          </a:p>
        </p:txBody>
      </p:sp>
      <p:sp>
        <p:nvSpPr>
          <p:cNvPr id="6147" name="Rectangle 3"/>
          <p:cNvSpPr>
            <a:spLocks noGrp="1" noChangeArrowheads="1"/>
          </p:cNvSpPr>
          <p:nvPr>
            <p:ph type="body" idx="1"/>
          </p:nvPr>
        </p:nvSpPr>
        <p:spPr>
          <a:xfrm>
            <a:off x="179512" y="927954"/>
            <a:ext cx="6503640" cy="2832119"/>
          </a:xfrm>
        </p:spPr>
        <p:txBody>
          <a:bodyPr/>
          <a:lstStyle/>
          <a:p>
            <a:pPr marL="0" indent="0">
              <a:buNone/>
            </a:pPr>
            <a:r>
              <a:rPr lang="en-US" altLang="ja-JP" sz="1600" b="1" dirty="0" err="1" smtClean="0"/>
              <a:t>mattix</a:t>
            </a:r>
            <a:r>
              <a:rPr lang="en-US" altLang="ja-JP" sz="1600" b="1" dirty="0" smtClean="0"/>
              <a:t> (</a:t>
            </a:r>
            <a:r>
              <a:rPr lang="ja-JP" altLang="en-US" sz="1600" b="1" dirty="0" smtClean="0"/>
              <a:t>まってぃっくす</a:t>
            </a:r>
            <a:r>
              <a:rPr lang="en-US" altLang="ja-JP" sz="1600" b="1" dirty="0" smtClean="0"/>
              <a:t>)</a:t>
            </a:r>
            <a:r>
              <a:rPr lang="ja-JP" altLang="en-US" sz="1600" dirty="0" smtClean="0"/>
              <a:t>：</a:t>
            </a:r>
            <a:endParaRPr lang="en-US" altLang="ja-JP" sz="1600" dirty="0" smtClean="0"/>
          </a:p>
          <a:p>
            <a:pPr marL="0" indent="0">
              <a:buNone/>
            </a:pPr>
            <a:r>
              <a:rPr lang="en-US" altLang="ja-JP" sz="1600" dirty="0" smtClean="0"/>
              <a:t>1970</a:t>
            </a:r>
            <a:r>
              <a:rPr lang="ja-JP" altLang="en-US" sz="1600" dirty="0" smtClean="0"/>
              <a:t>年代にイスラエルで考案されたゲーム．</a:t>
            </a:r>
            <a:endParaRPr lang="en-US" altLang="ja-JP" sz="1600" dirty="0" smtClean="0"/>
          </a:p>
          <a:p>
            <a:pPr marL="0" indent="0">
              <a:buNone/>
            </a:pPr>
            <a:r>
              <a:rPr lang="en-US" altLang="ja-JP" sz="1600" dirty="0" smtClean="0"/>
              <a:t>2</a:t>
            </a:r>
            <a:r>
              <a:rPr lang="ja-JP" altLang="en-US" sz="1600" dirty="0" smtClean="0"/>
              <a:t>人用．</a:t>
            </a:r>
            <a:endParaRPr lang="en-US" altLang="ja-JP" sz="1600" dirty="0" smtClean="0"/>
          </a:p>
          <a:p>
            <a:pPr marL="0" indent="0">
              <a:buNone/>
            </a:pPr>
            <a:r>
              <a:rPr lang="ja-JP" altLang="en-US" sz="1600" dirty="0"/>
              <a:t>盤面上</a:t>
            </a:r>
            <a:r>
              <a:rPr lang="ja-JP" altLang="en-US" sz="1600" dirty="0" smtClean="0"/>
              <a:t>に配置された数字の書かれた駒をあるルールに従って交互に取っていく．</a:t>
            </a:r>
            <a:endParaRPr lang="en-US" altLang="ja-JP" sz="1600" dirty="0" smtClean="0"/>
          </a:p>
          <a:p>
            <a:pPr marL="0" indent="0">
              <a:buNone/>
            </a:pPr>
            <a:r>
              <a:rPr lang="ja-JP" altLang="en-US" sz="1600" dirty="0"/>
              <a:t>先手</a:t>
            </a:r>
            <a:r>
              <a:rPr lang="ja-JP" altLang="en-US" sz="1600" dirty="0" smtClean="0"/>
              <a:t>はスタート位置から横方向の好きな駒をとれる．</a:t>
            </a:r>
            <a:endParaRPr lang="en-US" altLang="ja-JP" sz="1600" dirty="0" smtClean="0"/>
          </a:p>
          <a:p>
            <a:pPr marL="0" indent="0">
              <a:buNone/>
            </a:pPr>
            <a:r>
              <a:rPr lang="ja-JP" altLang="en-US" sz="1600" dirty="0"/>
              <a:t>後手</a:t>
            </a:r>
            <a:r>
              <a:rPr lang="ja-JP" altLang="en-US" sz="1600" dirty="0" smtClean="0"/>
              <a:t>は直前に先手が取った位置の縦方向に好きな駒をとれる．</a:t>
            </a:r>
            <a:endParaRPr lang="en-US" altLang="ja-JP" sz="1600" dirty="0" smtClean="0"/>
          </a:p>
          <a:p>
            <a:pPr marL="0" indent="0">
              <a:buNone/>
            </a:pPr>
            <a:r>
              <a:rPr lang="ja-JP" altLang="en-US" sz="1600" dirty="0" smtClean="0"/>
              <a:t>駒を全て取り終えるか，取れる駒がなくなった時点でゲーム終了．</a:t>
            </a:r>
            <a:endParaRPr lang="en-US" altLang="ja-JP" sz="1600" dirty="0" smtClean="0"/>
          </a:p>
          <a:p>
            <a:pPr marL="0" indent="0">
              <a:buNone/>
            </a:pPr>
            <a:r>
              <a:rPr lang="ja-JP" altLang="en-US" sz="1600" dirty="0"/>
              <a:t>取った</a:t>
            </a:r>
            <a:r>
              <a:rPr lang="ja-JP" altLang="en-US" sz="1600" dirty="0" smtClean="0"/>
              <a:t>駒に書かれた数を合計して，点数の多い方が勝利．</a:t>
            </a:r>
            <a:endParaRPr lang="en-US" altLang="ja-JP" sz="1600" dirty="0" smtClean="0"/>
          </a:p>
        </p:txBody>
      </p:sp>
      <p:sp>
        <p:nvSpPr>
          <p:cNvPr id="3" name="角丸四角形 2"/>
          <p:cNvSpPr/>
          <p:nvPr/>
        </p:nvSpPr>
        <p:spPr>
          <a:xfrm>
            <a:off x="251520" y="3889657"/>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4" name="角丸四角形 33"/>
          <p:cNvSpPr/>
          <p:nvPr/>
        </p:nvSpPr>
        <p:spPr>
          <a:xfrm>
            <a:off x="251520" y="5277725"/>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485723" y="3644668"/>
            <a:ext cx="646331" cy="369332"/>
          </a:xfrm>
          <a:prstGeom prst="rect">
            <a:avLst/>
          </a:prstGeom>
          <a:solidFill>
            <a:schemeClr val="lt1"/>
          </a:solidFill>
        </p:spPr>
        <p:txBody>
          <a:bodyPr wrap="none" rtlCol="0">
            <a:spAutoFit/>
          </a:bodyPr>
          <a:lstStyle/>
          <a:p>
            <a:r>
              <a:rPr lang="ja-JP" altLang="en-US" sz="1800" dirty="0"/>
              <a:t>先手</a:t>
            </a:r>
            <a:endParaRPr kumimoji="1" lang="ja-JP" altLang="en-US" sz="1800" dirty="0"/>
          </a:p>
        </p:txBody>
      </p:sp>
      <p:sp>
        <p:nvSpPr>
          <p:cNvPr id="36" name="テキスト ボックス 35"/>
          <p:cNvSpPr txBox="1"/>
          <p:nvPr/>
        </p:nvSpPr>
        <p:spPr>
          <a:xfrm>
            <a:off x="511991" y="4960325"/>
            <a:ext cx="646331" cy="369332"/>
          </a:xfrm>
          <a:prstGeom prst="rect">
            <a:avLst/>
          </a:prstGeom>
          <a:solidFill>
            <a:schemeClr val="lt1"/>
          </a:solidFill>
        </p:spPr>
        <p:txBody>
          <a:bodyPr wrap="none" rtlCol="0">
            <a:spAutoFit/>
          </a:bodyPr>
          <a:lstStyle/>
          <a:p>
            <a:r>
              <a:rPr lang="ja-JP" altLang="en-US" sz="1800" dirty="0"/>
              <a:t>後手</a:t>
            </a:r>
            <a:endParaRPr kumimoji="1" lang="ja-JP" altLang="en-US" sz="1800" dirty="0"/>
          </a:p>
        </p:txBody>
      </p:sp>
      <p:sp>
        <p:nvSpPr>
          <p:cNvPr id="37" name="正方形/長方形 36"/>
          <p:cNvSpPr/>
          <p:nvPr/>
        </p:nvSpPr>
        <p:spPr>
          <a:xfrm>
            <a:off x="6011920" y="3103103"/>
            <a:ext cx="2880000" cy="28800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8172160" y="3109334"/>
            <a:ext cx="720000" cy="2880000"/>
          </a:xfrm>
          <a:prstGeom prst="rect">
            <a:avLst/>
          </a:prstGeom>
          <a:solidFill>
            <a:srgbClr val="FFC000">
              <a:alpha val="30000"/>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45208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673200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601192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6012674" y="526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6012674" y="454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6012674" y="382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6012160" y="310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262778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a:solidFill>
                  <a:schemeClr val="tx1"/>
                </a:solidFill>
              </a:rPr>
              <a:t>-</a:t>
            </a:r>
            <a:r>
              <a:rPr kumimoji="1" lang="en-US" altLang="ja-JP" dirty="0" smtClean="0">
                <a:solidFill>
                  <a:schemeClr val="tx1"/>
                </a:solidFill>
              </a:rPr>
              <a:t>1</a:t>
            </a:r>
            <a:endParaRPr kumimoji="1" lang="ja-JP" altLang="en-US" dirty="0">
              <a:solidFill>
                <a:schemeClr val="tx1"/>
              </a:solidFill>
            </a:endParaRPr>
          </a:p>
        </p:txBody>
      </p:sp>
      <p:sp>
        <p:nvSpPr>
          <p:cNvPr id="47" name="円/楕円 46"/>
          <p:cNvSpPr/>
          <p:nvPr/>
        </p:nvSpPr>
        <p:spPr>
          <a:xfrm>
            <a:off x="118762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kumimoji="1" lang="en-US" altLang="ja-JP" dirty="0" smtClean="0"/>
              <a:t>1</a:t>
            </a:r>
            <a:endParaRPr kumimoji="1" lang="ja-JP" altLang="en-US" dirty="0"/>
          </a:p>
        </p:txBody>
      </p:sp>
      <p:sp>
        <p:nvSpPr>
          <p:cNvPr id="48" name="円/楕円 47"/>
          <p:cNvSpPr/>
          <p:nvPr/>
        </p:nvSpPr>
        <p:spPr>
          <a:xfrm>
            <a:off x="6083848" y="462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49" name="円/楕円 48"/>
          <p:cNvSpPr/>
          <p:nvPr/>
        </p:nvSpPr>
        <p:spPr>
          <a:xfrm>
            <a:off x="190770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0" name="円/楕円 49"/>
          <p:cNvSpPr/>
          <p:nvPr/>
        </p:nvSpPr>
        <p:spPr>
          <a:xfrm>
            <a:off x="46754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51" name="円/楕円 50"/>
          <p:cNvSpPr/>
          <p:nvPr/>
        </p:nvSpPr>
        <p:spPr>
          <a:xfrm>
            <a:off x="262778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2" name="円/楕円 51"/>
          <p:cNvSpPr/>
          <p:nvPr/>
        </p:nvSpPr>
        <p:spPr>
          <a:xfrm>
            <a:off x="190770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53" name="円/楕円 52"/>
          <p:cNvSpPr/>
          <p:nvPr/>
        </p:nvSpPr>
        <p:spPr>
          <a:xfrm>
            <a:off x="680392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4" name="円/楕円 53"/>
          <p:cNvSpPr/>
          <p:nvPr/>
        </p:nvSpPr>
        <p:spPr>
          <a:xfrm>
            <a:off x="6083848" y="3181923"/>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5" name="円/楕円 54"/>
          <p:cNvSpPr/>
          <p:nvPr/>
        </p:nvSpPr>
        <p:spPr>
          <a:xfrm>
            <a:off x="6803928" y="462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6" name="円/楕円 55"/>
          <p:cNvSpPr/>
          <p:nvPr/>
        </p:nvSpPr>
        <p:spPr>
          <a:xfrm>
            <a:off x="8244088" y="318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7" name="円/楕円 56"/>
          <p:cNvSpPr/>
          <p:nvPr/>
        </p:nvSpPr>
        <p:spPr>
          <a:xfrm>
            <a:off x="752400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-4</a:t>
            </a:r>
            <a:endParaRPr kumimoji="1" lang="ja-JP" altLang="en-US" dirty="0">
              <a:solidFill>
                <a:schemeClr val="tx1"/>
              </a:solidFill>
            </a:endParaRPr>
          </a:p>
        </p:txBody>
      </p:sp>
      <p:sp>
        <p:nvSpPr>
          <p:cNvPr id="58" name="円/楕円 57"/>
          <p:cNvSpPr/>
          <p:nvPr/>
        </p:nvSpPr>
        <p:spPr>
          <a:xfrm>
            <a:off x="46754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smtClean="0"/>
              <a:t>2</a:t>
            </a:r>
            <a:endParaRPr kumimoji="1" lang="ja-JP" altLang="en-US" dirty="0"/>
          </a:p>
        </p:txBody>
      </p:sp>
      <p:sp>
        <p:nvSpPr>
          <p:cNvPr id="59" name="円/楕円 58"/>
          <p:cNvSpPr/>
          <p:nvPr/>
        </p:nvSpPr>
        <p:spPr>
          <a:xfrm>
            <a:off x="118762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60" name="円/楕円 59"/>
          <p:cNvSpPr/>
          <p:nvPr/>
        </p:nvSpPr>
        <p:spPr>
          <a:xfrm>
            <a:off x="3347864" y="4062307"/>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1</a:t>
            </a:r>
            <a:endParaRPr kumimoji="1" lang="ja-JP" altLang="en-US" dirty="0"/>
          </a:p>
        </p:txBody>
      </p:sp>
      <p:sp>
        <p:nvSpPr>
          <p:cNvPr id="61" name="星 4 60"/>
          <p:cNvSpPr/>
          <p:nvPr/>
        </p:nvSpPr>
        <p:spPr>
          <a:xfrm>
            <a:off x="8301779" y="5398953"/>
            <a:ext cx="460762" cy="460762"/>
          </a:xfrm>
          <a:prstGeom prst="star4">
            <a:avLst>
              <a:gd name="adj" fmla="val 24039"/>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51898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9FB63A6D-8254-4F11-9743-265DA764BE11}" type="datetime1">
              <a:rPr lang="ja-JP" altLang="en-US" smtClean="0"/>
              <a:t>2013/3/4</a:t>
            </a:fld>
            <a:endParaRPr lang="en-US" altLang="ja-JP"/>
          </a:p>
        </p:txBody>
      </p:sp>
      <p:sp>
        <p:nvSpPr>
          <p:cNvPr id="6" name="スライド番号プレースホルダー 5"/>
          <p:cNvSpPr>
            <a:spLocks noGrp="1"/>
          </p:cNvSpPr>
          <p:nvPr>
            <p:ph type="sldNum" sz="quarter" idx="12"/>
          </p:nvPr>
        </p:nvSpPr>
        <p:spPr/>
        <p:txBody>
          <a:bodyPr/>
          <a:lstStyle/>
          <a:p>
            <a:fld id="{1F9BED0D-5DB0-4522-A2D4-39F72C33AA9F}" type="slidenum">
              <a:rPr lang="en-US" altLang="ja-JP"/>
              <a:pPr/>
              <a:t>51</a:t>
            </a:fld>
            <a:endParaRPr lang="en-US" altLang="ja-JP"/>
          </a:p>
        </p:txBody>
      </p:sp>
      <p:sp>
        <p:nvSpPr>
          <p:cNvPr id="6146" name="Rectangle 2"/>
          <p:cNvSpPr>
            <a:spLocks noGrp="1" noChangeArrowheads="1"/>
          </p:cNvSpPr>
          <p:nvPr>
            <p:ph type="title"/>
          </p:nvPr>
        </p:nvSpPr>
        <p:spPr/>
        <p:txBody>
          <a:bodyPr/>
          <a:lstStyle/>
          <a:p>
            <a:r>
              <a:rPr lang="ja-JP" altLang="en-US" dirty="0" smtClean="0"/>
              <a:t>　</a:t>
            </a:r>
            <a:r>
              <a:rPr lang="en-US" altLang="ja-JP" dirty="0" err="1" smtClean="0"/>
              <a:t>mattix</a:t>
            </a:r>
            <a:r>
              <a:rPr lang="ja-JP" altLang="en-US" dirty="0" smtClean="0"/>
              <a:t>とは</a:t>
            </a:r>
            <a:endParaRPr lang="ja-JP" altLang="ja-JP" dirty="0"/>
          </a:p>
        </p:txBody>
      </p:sp>
      <p:sp>
        <p:nvSpPr>
          <p:cNvPr id="6147" name="Rectangle 3"/>
          <p:cNvSpPr>
            <a:spLocks noGrp="1" noChangeArrowheads="1"/>
          </p:cNvSpPr>
          <p:nvPr>
            <p:ph type="body" idx="1"/>
          </p:nvPr>
        </p:nvSpPr>
        <p:spPr>
          <a:xfrm>
            <a:off x="179512" y="927954"/>
            <a:ext cx="6503640" cy="2832119"/>
          </a:xfrm>
        </p:spPr>
        <p:txBody>
          <a:bodyPr/>
          <a:lstStyle/>
          <a:p>
            <a:pPr marL="0" indent="0">
              <a:buNone/>
            </a:pPr>
            <a:r>
              <a:rPr lang="en-US" altLang="ja-JP" sz="1600" b="1" dirty="0" err="1" smtClean="0"/>
              <a:t>mattix</a:t>
            </a:r>
            <a:r>
              <a:rPr lang="en-US" altLang="ja-JP" sz="1600" b="1" dirty="0" smtClean="0"/>
              <a:t> (</a:t>
            </a:r>
            <a:r>
              <a:rPr lang="ja-JP" altLang="en-US" sz="1600" b="1" dirty="0" smtClean="0"/>
              <a:t>まってぃっくす</a:t>
            </a:r>
            <a:r>
              <a:rPr lang="en-US" altLang="ja-JP" sz="1600" b="1" dirty="0" smtClean="0"/>
              <a:t>)</a:t>
            </a:r>
            <a:r>
              <a:rPr lang="ja-JP" altLang="en-US" sz="1600" dirty="0" smtClean="0"/>
              <a:t>：</a:t>
            </a:r>
            <a:endParaRPr lang="en-US" altLang="ja-JP" sz="1600" dirty="0" smtClean="0"/>
          </a:p>
          <a:p>
            <a:pPr marL="0" indent="0">
              <a:buNone/>
            </a:pPr>
            <a:r>
              <a:rPr lang="en-US" altLang="ja-JP" sz="1600" dirty="0" smtClean="0"/>
              <a:t>1970</a:t>
            </a:r>
            <a:r>
              <a:rPr lang="ja-JP" altLang="en-US" sz="1600" dirty="0" smtClean="0"/>
              <a:t>年代にイスラエルで考案されたゲーム．</a:t>
            </a:r>
            <a:endParaRPr lang="en-US" altLang="ja-JP" sz="1600" dirty="0" smtClean="0"/>
          </a:p>
          <a:p>
            <a:pPr marL="0" indent="0">
              <a:buNone/>
            </a:pPr>
            <a:r>
              <a:rPr lang="en-US" altLang="ja-JP" sz="1600" dirty="0" smtClean="0"/>
              <a:t>2</a:t>
            </a:r>
            <a:r>
              <a:rPr lang="ja-JP" altLang="en-US" sz="1600" dirty="0" smtClean="0"/>
              <a:t>人用．</a:t>
            </a:r>
            <a:endParaRPr lang="en-US" altLang="ja-JP" sz="1600" dirty="0" smtClean="0"/>
          </a:p>
          <a:p>
            <a:pPr marL="0" indent="0">
              <a:buNone/>
            </a:pPr>
            <a:r>
              <a:rPr lang="ja-JP" altLang="en-US" sz="1600" dirty="0"/>
              <a:t>盤面上</a:t>
            </a:r>
            <a:r>
              <a:rPr lang="ja-JP" altLang="en-US" sz="1600" dirty="0" smtClean="0"/>
              <a:t>に配置された数字の書かれた駒をあるルールに従って交互に取っていく．</a:t>
            </a:r>
            <a:endParaRPr lang="en-US" altLang="ja-JP" sz="1600" dirty="0" smtClean="0"/>
          </a:p>
          <a:p>
            <a:pPr marL="0" indent="0">
              <a:buNone/>
            </a:pPr>
            <a:r>
              <a:rPr lang="ja-JP" altLang="en-US" sz="1600" dirty="0"/>
              <a:t>先手</a:t>
            </a:r>
            <a:r>
              <a:rPr lang="ja-JP" altLang="en-US" sz="1600" dirty="0" smtClean="0"/>
              <a:t>はスタート位置から横方向の好きな駒をとれる．</a:t>
            </a:r>
            <a:endParaRPr lang="en-US" altLang="ja-JP" sz="1600" dirty="0" smtClean="0"/>
          </a:p>
          <a:p>
            <a:pPr marL="0" indent="0">
              <a:buNone/>
            </a:pPr>
            <a:r>
              <a:rPr lang="ja-JP" altLang="en-US" sz="1600" dirty="0"/>
              <a:t>後手</a:t>
            </a:r>
            <a:r>
              <a:rPr lang="ja-JP" altLang="en-US" sz="1600" dirty="0" smtClean="0"/>
              <a:t>は直前に先手が取った位置の縦方向に好きな駒をとれる．</a:t>
            </a:r>
            <a:endParaRPr lang="en-US" altLang="ja-JP" sz="1600" dirty="0" smtClean="0"/>
          </a:p>
          <a:p>
            <a:pPr marL="0" indent="0">
              <a:buNone/>
            </a:pPr>
            <a:r>
              <a:rPr lang="ja-JP" altLang="en-US" sz="1600" dirty="0" smtClean="0"/>
              <a:t>駒を全て取り終えるか，取れる駒がなくなった時点でゲーム終了．</a:t>
            </a:r>
            <a:endParaRPr lang="en-US" altLang="ja-JP" sz="1600" dirty="0" smtClean="0"/>
          </a:p>
          <a:p>
            <a:pPr marL="0" indent="0">
              <a:buNone/>
            </a:pPr>
            <a:r>
              <a:rPr lang="ja-JP" altLang="en-US" sz="1600" dirty="0"/>
              <a:t>取った</a:t>
            </a:r>
            <a:r>
              <a:rPr lang="ja-JP" altLang="en-US" sz="1600" dirty="0" smtClean="0"/>
              <a:t>駒に書かれた数を合計して，点数の多い方が勝利．</a:t>
            </a:r>
            <a:endParaRPr lang="en-US" altLang="ja-JP" sz="1600" dirty="0" smtClean="0"/>
          </a:p>
        </p:txBody>
      </p:sp>
      <p:sp>
        <p:nvSpPr>
          <p:cNvPr id="3" name="角丸四角形 2"/>
          <p:cNvSpPr/>
          <p:nvPr/>
        </p:nvSpPr>
        <p:spPr>
          <a:xfrm>
            <a:off x="251520" y="3889657"/>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4" name="角丸四角形 33"/>
          <p:cNvSpPr/>
          <p:nvPr/>
        </p:nvSpPr>
        <p:spPr>
          <a:xfrm>
            <a:off x="251520" y="5277725"/>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485723" y="3644668"/>
            <a:ext cx="646331" cy="369332"/>
          </a:xfrm>
          <a:prstGeom prst="rect">
            <a:avLst/>
          </a:prstGeom>
          <a:solidFill>
            <a:schemeClr val="lt1"/>
          </a:solidFill>
        </p:spPr>
        <p:txBody>
          <a:bodyPr wrap="none" rtlCol="0">
            <a:spAutoFit/>
          </a:bodyPr>
          <a:lstStyle/>
          <a:p>
            <a:r>
              <a:rPr lang="ja-JP" altLang="en-US" sz="1800" dirty="0"/>
              <a:t>先手</a:t>
            </a:r>
            <a:endParaRPr kumimoji="1" lang="ja-JP" altLang="en-US" sz="1800" dirty="0"/>
          </a:p>
        </p:txBody>
      </p:sp>
      <p:sp>
        <p:nvSpPr>
          <p:cNvPr id="36" name="テキスト ボックス 35"/>
          <p:cNvSpPr txBox="1"/>
          <p:nvPr/>
        </p:nvSpPr>
        <p:spPr>
          <a:xfrm>
            <a:off x="511991" y="4960325"/>
            <a:ext cx="646331" cy="369332"/>
          </a:xfrm>
          <a:prstGeom prst="rect">
            <a:avLst/>
          </a:prstGeom>
          <a:solidFill>
            <a:schemeClr val="lt1"/>
          </a:solidFill>
        </p:spPr>
        <p:txBody>
          <a:bodyPr wrap="none" rtlCol="0">
            <a:spAutoFit/>
          </a:bodyPr>
          <a:lstStyle/>
          <a:p>
            <a:r>
              <a:rPr lang="ja-JP" altLang="en-US" sz="1800" dirty="0"/>
              <a:t>後手</a:t>
            </a:r>
            <a:endParaRPr kumimoji="1" lang="ja-JP" altLang="en-US" sz="1800" dirty="0"/>
          </a:p>
        </p:txBody>
      </p:sp>
      <p:sp>
        <p:nvSpPr>
          <p:cNvPr id="37" name="正方形/長方形 36"/>
          <p:cNvSpPr/>
          <p:nvPr/>
        </p:nvSpPr>
        <p:spPr>
          <a:xfrm>
            <a:off x="6011920" y="3103103"/>
            <a:ext cx="2880000" cy="28800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817216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45208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673200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601192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6012674" y="526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6012674" y="454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6012674" y="382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6012160" y="3109334"/>
            <a:ext cx="2880000" cy="720000"/>
          </a:xfrm>
          <a:prstGeom prst="rect">
            <a:avLst/>
          </a:prstGeom>
          <a:solidFill>
            <a:srgbClr val="FFC000">
              <a:alpha val="30000"/>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262778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a:solidFill>
                  <a:schemeClr val="tx1"/>
                </a:solidFill>
              </a:rPr>
              <a:t>-</a:t>
            </a:r>
            <a:r>
              <a:rPr kumimoji="1" lang="en-US" altLang="ja-JP" dirty="0" smtClean="0">
                <a:solidFill>
                  <a:schemeClr val="tx1"/>
                </a:solidFill>
              </a:rPr>
              <a:t>1</a:t>
            </a:r>
            <a:endParaRPr kumimoji="1" lang="ja-JP" altLang="en-US" dirty="0">
              <a:solidFill>
                <a:schemeClr val="tx1"/>
              </a:solidFill>
            </a:endParaRPr>
          </a:p>
        </p:txBody>
      </p:sp>
      <p:sp>
        <p:nvSpPr>
          <p:cNvPr id="47" name="円/楕円 46"/>
          <p:cNvSpPr/>
          <p:nvPr/>
        </p:nvSpPr>
        <p:spPr>
          <a:xfrm>
            <a:off x="118762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kumimoji="1" lang="en-US" altLang="ja-JP" dirty="0" smtClean="0"/>
              <a:t>1</a:t>
            </a:r>
            <a:endParaRPr kumimoji="1" lang="ja-JP" altLang="en-US" dirty="0"/>
          </a:p>
        </p:txBody>
      </p:sp>
      <p:sp>
        <p:nvSpPr>
          <p:cNvPr id="48" name="円/楕円 47"/>
          <p:cNvSpPr/>
          <p:nvPr/>
        </p:nvSpPr>
        <p:spPr>
          <a:xfrm>
            <a:off x="6083848" y="462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49" name="円/楕円 48"/>
          <p:cNvSpPr/>
          <p:nvPr/>
        </p:nvSpPr>
        <p:spPr>
          <a:xfrm>
            <a:off x="190770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0" name="円/楕円 49"/>
          <p:cNvSpPr/>
          <p:nvPr/>
        </p:nvSpPr>
        <p:spPr>
          <a:xfrm>
            <a:off x="46754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51" name="円/楕円 50"/>
          <p:cNvSpPr/>
          <p:nvPr/>
        </p:nvSpPr>
        <p:spPr>
          <a:xfrm>
            <a:off x="262778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2" name="円/楕円 51"/>
          <p:cNvSpPr/>
          <p:nvPr/>
        </p:nvSpPr>
        <p:spPr>
          <a:xfrm>
            <a:off x="190770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53" name="円/楕円 52"/>
          <p:cNvSpPr/>
          <p:nvPr/>
        </p:nvSpPr>
        <p:spPr>
          <a:xfrm>
            <a:off x="680392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4" name="円/楕円 53"/>
          <p:cNvSpPr/>
          <p:nvPr/>
        </p:nvSpPr>
        <p:spPr>
          <a:xfrm>
            <a:off x="6083848" y="3181923"/>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5" name="円/楕円 54"/>
          <p:cNvSpPr/>
          <p:nvPr/>
        </p:nvSpPr>
        <p:spPr>
          <a:xfrm>
            <a:off x="6803928" y="462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6" name="円/楕円 55"/>
          <p:cNvSpPr/>
          <p:nvPr/>
        </p:nvSpPr>
        <p:spPr>
          <a:xfrm>
            <a:off x="334786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7" name="円/楕円 56"/>
          <p:cNvSpPr/>
          <p:nvPr/>
        </p:nvSpPr>
        <p:spPr>
          <a:xfrm>
            <a:off x="752400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-4</a:t>
            </a:r>
            <a:endParaRPr kumimoji="1" lang="ja-JP" altLang="en-US" dirty="0">
              <a:solidFill>
                <a:schemeClr val="tx1"/>
              </a:solidFill>
            </a:endParaRPr>
          </a:p>
        </p:txBody>
      </p:sp>
      <p:sp>
        <p:nvSpPr>
          <p:cNvPr id="58" name="円/楕円 57"/>
          <p:cNvSpPr/>
          <p:nvPr/>
        </p:nvSpPr>
        <p:spPr>
          <a:xfrm>
            <a:off x="46754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smtClean="0"/>
              <a:t>2</a:t>
            </a:r>
            <a:endParaRPr kumimoji="1" lang="ja-JP" altLang="en-US" dirty="0"/>
          </a:p>
        </p:txBody>
      </p:sp>
      <p:sp>
        <p:nvSpPr>
          <p:cNvPr id="59" name="円/楕円 58"/>
          <p:cNvSpPr/>
          <p:nvPr/>
        </p:nvSpPr>
        <p:spPr>
          <a:xfrm>
            <a:off x="118762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60" name="円/楕円 59"/>
          <p:cNvSpPr/>
          <p:nvPr/>
        </p:nvSpPr>
        <p:spPr>
          <a:xfrm>
            <a:off x="3347864" y="4062307"/>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1</a:t>
            </a:r>
            <a:endParaRPr kumimoji="1" lang="ja-JP" altLang="en-US" dirty="0"/>
          </a:p>
        </p:txBody>
      </p:sp>
      <p:sp>
        <p:nvSpPr>
          <p:cNvPr id="61" name="星 4 60"/>
          <p:cNvSpPr/>
          <p:nvPr/>
        </p:nvSpPr>
        <p:spPr>
          <a:xfrm>
            <a:off x="8301779" y="3238953"/>
            <a:ext cx="460762" cy="460762"/>
          </a:xfrm>
          <a:prstGeom prst="star4">
            <a:avLst>
              <a:gd name="adj" fmla="val 24039"/>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96423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552FF909-7EA3-43C0-A928-2F8E6CDC09C7}" type="datetime1">
              <a:rPr lang="ja-JP" altLang="en-US" smtClean="0"/>
              <a:t>2013/3/4</a:t>
            </a:fld>
            <a:endParaRPr lang="en-US" altLang="ja-JP"/>
          </a:p>
        </p:txBody>
      </p:sp>
      <p:sp>
        <p:nvSpPr>
          <p:cNvPr id="6" name="スライド番号プレースホルダー 5"/>
          <p:cNvSpPr>
            <a:spLocks noGrp="1"/>
          </p:cNvSpPr>
          <p:nvPr>
            <p:ph type="sldNum" sz="quarter" idx="12"/>
          </p:nvPr>
        </p:nvSpPr>
        <p:spPr/>
        <p:txBody>
          <a:bodyPr/>
          <a:lstStyle/>
          <a:p>
            <a:fld id="{1F9BED0D-5DB0-4522-A2D4-39F72C33AA9F}" type="slidenum">
              <a:rPr lang="en-US" altLang="ja-JP"/>
              <a:pPr/>
              <a:t>52</a:t>
            </a:fld>
            <a:endParaRPr lang="en-US" altLang="ja-JP"/>
          </a:p>
        </p:txBody>
      </p:sp>
      <p:sp>
        <p:nvSpPr>
          <p:cNvPr id="6146" name="Rectangle 2"/>
          <p:cNvSpPr>
            <a:spLocks noGrp="1" noChangeArrowheads="1"/>
          </p:cNvSpPr>
          <p:nvPr>
            <p:ph type="title"/>
          </p:nvPr>
        </p:nvSpPr>
        <p:spPr/>
        <p:txBody>
          <a:bodyPr/>
          <a:lstStyle/>
          <a:p>
            <a:r>
              <a:rPr lang="ja-JP" altLang="en-US" dirty="0" smtClean="0"/>
              <a:t>　</a:t>
            </a:r>
            <a:r>
              <a:rPr lang="en-US" altLang="ja-JP" dirty="0" err="1" smtClean="0"/>
              <a:t>mattix</a:t>
            </a:r>
            <a:r>
              <a:rPr lang="ja-JP" altLang="en-US" dirty="0" smtClean="0"/>
              <a:t>とは</a:t>
            </a:r>
            <a:endParaRPr lang="ja-JP" altLang="ja-JP" dirty="0"/>
          </a:p>
        </p:txBody>
      </p:sp>
      <p:sp>
        <p:nvSpPr>
          <p:cNvPr id="6147" name="Rectangle 3"/>
          <p:cNvSpPr>
            <a:spLocks noGrp="1" noChangeArrowheads="1"/>
          </p:cNvSpPr>
          <p:nvPr>
            <p:ph type="body" idx="1"/>
          </p:nvPr>
        </p:nvSpPr>
        <p:spPr>
          <a:xfrm>
            <a:off x="179512" y="927954"/>
            <a:ext cx="6503640" cy="2832119"/>
          </a:xfrm>
        </p:spPr>
        <p:txBody>
          <a:bodyPr/>
          <a:lstStyle/>
          <a:p>
            <a:pPr marL="0" indent="0">
              <a:buNone/>
            </a:pPr>
            <a:r>
              <a:rPr lang="en-US" altLang="ja-JP" sz="1600" b="1" dirty="0" err="1" smtClean="0"/>
              <a:t>mattix</a:t>
            </a:r>
            <a:r>
              <a:rPr lang="en-US" altLang="ja-JP" sz="1600" b="1" dirty="0" smtClean="0"/>
              <a:t> (</a:t>
            </a:r>
            <a:r>
              <a:rPr lang="ja-JP" altLang="en-US" sz="1600" b="1" dirty="0" smtClean="0"/>
              <a:t>まってぃっくす</a:t>
            </a:r>
            <a:r>
              <a:rPr lang="en-US" altLang="ja-JP" sz="1600" b="1" dirty="0" smtClean="0"/>
              <a:t>)</a:t>
            </a:r>
            <a:r>
              <a:rPr lang="ja-JP" altLang="en-US" sz="1600" dirty="0" smtClean="0"/>
              <a:t>：</a:t>
            </a:r>
            <a:endParaRPr lang="en-US" altLang="ja-JP" sz="1600" dirty="0" smtClean="0"/>
          </a:p>
          <a:p>
            <a:pPr marL="0" indent="0">
              <a:buNone/>
            </a:pPr>
            <a:r>
              <a:rPr lang="en-US" altLang="ja-JP" sz="1600" dirty="0" smtClean="0"/>
              <a:t>1970</a:t>
            </a:r>
            <a:r>
              <a:rPr lang="ja-JP" altLang="en-US" sz="1600" dirty="0" smtClean="0"/>
              <a:t>年代にイスラエルで考案されたゲーム．</a:t>
            </a:r>
            <a:endParaRPr lang="en-US" altLang="ja-JP" sz="1600" dirty="0" smtClean="0"/>
          </a:p>
          <a:p>
            <a:pPr marL="0" indent="0">
              <a:buNone/>
            </a:pPr>
            <a:r>
              <a:rPr lang="en-US" altLang="ja-JP" sz="1600" dirty="0" smtClean="0"/>
              <a:t>2</a:t>
            </a:r>
            <a:r>
              <a:rPr lang="ja-JP" altLang="en-US" sz="1600" dirty="0" smtClean="0"/>
              <a:t>人用．</a:t>
            </a:r>
            <a:endParaRPr lang="en-US" altLang="ja-JP" sz="1600" dirty="0" smtClean="0"/>
          </a:p>
          <a:p>
            <a:pPr marL="0" indent="0">
              <a:buNone/>
            </a:pPr>
            <a:r>
              <a:rPr lang="ja-JP" altLang="en-US" sz="1600" dirty="0"/>
              <a:t>盤面上</a:t>
            </a:r>
            <a:r>
              <a:rPr lang="ja-JP" altLang="en-US" sz="1600" dirty="0" smtClean="0"/>
              <a:t>に配置された数字の書かれた駒をあるルールに従って交互に取っていく．</a:t>
            </a:r>
            <a:endParaRPr lang="en-US" altLang="ja-JP" sz="1600" dirty="0" smtClean="0"/>
          </a:p>
          <a:p>
            <a:pPr marL="0" indent="0">
              <a:buNone/>
            </a:pPr>
            <a:r>
              <a:rPr lang="ja-JP" altLang="en-US" sz="1600" dirty="0"/>
              <a:t>先手</a:t>
            </a:r>
            <a:r>
              <a:rPr lang="ja-JP" altLang="en-US" sz="1600" dirty="0" smtClean="0"/>
              <a:t>はスタート位置から横方向の好きな駒をとれる．</a:t>
            </a:r>
            <a:endParaRPr lang="en-US" altLang="ja-JP" sz="1600" dirty="0" smtClean="0"/>
          </a:p>
          <a:p>
            <a:pPr marL="0" indent="0">
              <a:buNone/>
            </a:pPr>
            <a:r>
              <a:rPr lang="ja-JP" altLang="en-US" sz="1600" dirty="0"/>
              <a:t>後手</a:t>
            </a:r>
            <a:r>
              <a:rPr lang="ja-JP" altLang="en-US" sz="1600" dirty="0" smtClean="0"/>
              <a:t>は直前に先手が取った位置の縦方向に好きな駒をとれる．</a:t>
            </a:r>
            <a:endParaRPr lang="en-US" altLang="ja-JP" sz="1600" dirty="0" smtClean="0"/>
          </a:p>
          <a:p>
            <a:pPr marL="0" indent="0">
              <a:buNone/>
            </a:pPr>
            <a:r>
              <a:rPr lang="ja-JP" altLang="en-US" sz="1600" dirty="0" smtClean="0"/>
              <a:t>駒を全て取り終えるか，取れる駒がなくなった時点でゲーム終了．</a:t>
            </a:r>
            <a:endParaRPr lang="en-US" altLang="ja-JP" sz="1600" dirty="0" smtClean="0"/>
          </a:p>
          <a:p>
            <a:pPr marL="0" indent="0">
              <a:buNone/>
            </a:pPr>
            <a:r>
              <a:rPr lang="ja-JP" altLang="en-US" sz="1600" dirty="0"/>
              <a:t>取った</a:t>
            </a:r>
            <a:r>
              <a:rPr lang="ja-JP" altLang="en-US" sz="1600" dirty="0" smtClean="0"/>
              <a:t>駒に書かれた数を合計して，点数の多い方が勝利．</a:t>
            </a:r>
            <a:endParaRPr lang="en-US" altLang="ja-JP" sz="1600" dirty="0" smtClean="0"/>
          </a:p>
        </p:txBody>
      </p:sp>
      <p:sp>
        <p:nvSpPr>
          <p:cNvPr id="3" name="角丸四角形 2"/>
          <p:cNvSpPr/>
          <p:nvPr/>
        </p:nvSpPr>
        <p:spPr>
          <a:xfrm>
            <a:off x="251520" y="3889657"/>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4" name="角丸四角形 33"/>
          <p:cNvSpPr/>
          <p:nvPr/>
        </p:nvSpPr>
        <p:spPr>
          <a:xfrm>
            <a:off x="251520" y="5277725"/>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485723" y="3644668"/>
            <a:ext cx="646331" cy="369332"/>
          </a:xfrm>
          <a:prstGeom prst="rect">
            <a:avLst/>
          </a:prstGeom>
          <a:solidFill>
            <a:schemeClr val="lt1"/>
          </a:solidFill>
        </p:spPr>
        <p:txBody>
          <a:bodyPr wrap="none" rtlCol="0">
            <a:spAutoFit/>
          </a:bodyPr>
          <a:lstStyle/>
          <a:p>
            <a:r>
              <a:rPr lang="ja-JP" altLang="en-US" sz="1800" dirty="0"/>
              <a:t>先手</a:t>
            </a:r>
            <a:endParaRPr kumimoji="1" lang="ja-JP" altLang="en-US" sz="1800" dirty="0"/>
          </a:p>
        </p:txBody>
      </p:sp>
      <p:sp>
        <p:nvSpPr>
          <p:cNvPr id="36" name="テキスト ボックス 35"/>
          <p:cNvSpPr txBox="1"/>
          <p:nvPr/>
        </p:nvSpPr>
        <p:spPr>
          <a:xfrm>
            <a:off x="511991" y="4960325"/>
            <a:ext cx="646331" cy="369332"/>
          </a:xfrm>
          <a:prstGeom prst="rect">
            <a:avLst/>
          </a:prstGeom>
          <a:solidFill>
            <a:schemeClr val="lt1"/>
          </a:solidFill>
        </p:spPr>
        <p:txBody>
          <a:bodyPr wrap="none" rtlCol="0">
            <a:spAutoFit/>
          </a:bodyPr>
          <a:lstStyle/>
          <a:p>
            <a:r>
              <a:rPr lang="ja-JP" altLang="en-US" sz="1800" dirty="0"/>
              <a:t>後手</a:t>
            </a:r>
            <a:endParaRPr kumimoji="1" lang="ja-JP" altLang="en-US" sz="1800" dirty="0"/>
          </a:p>
        </p:txBody>
      </p:sp>
      <p:sp>
        <p:nvSpPr>
          <p:cNvPr id="37" name="正方形/長方形 36"/>
          <p:cNvSpPr/>
          <p:nvPr/>
        </p:nvSpPr>
        <p:spPr>
          <a:xfrm>
            <a:off x="6011920" y="3103103"/>
            <a:ext cx="2880000" cy="28800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817216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45208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673200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6011920" y="3109334"/>
            <a:ext cx="720000" cy="2880000"/>
          </a:xfrm>
          <a:prstGeom prst="rect">
            <a:avLst/>
          </a:prstGeom>
          <a:solidFill>
            <a:srgbClr val="FFC000">
              <a:alpha val="30000"/>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6012674" y="526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6012674" y="454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6012674" y="382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6012160" y="310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262778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a:solidFill>
                  <a:schemeClr val="tx1"/>
                </a:solidFill>
              </a:rPr>
              <a:t>-</a:t>
            </a:r>
            <a:r>
              <a:rPr kumimoji="1" lang="en-US" altLang="ja-JP" dirty="0" smtClean="0">
                <a:solidFill>
                  <a:schemeClr val="tx1"/>
                </a:solidFill>
              </a:rPr>
              <a:t>1</a:t>
            </a:r>
            <a:endParaRPr kumimoji="1" lang="ja-JP" altLang="en-US" dirty="0">
              <a:solidFill>
                <a:schemeClr val="tx1"/>
              </a:solidFill>
            </a:endParaRPr>
          </a:p>
        </p:txBody>
      </p:sp>
      <p:sp>
        <p:nvSpPr>
          <p:cNvPr id="47" name="円/楕円 46"/>
          <p:cNvSpPr/>
          <p:nvPr/>
        </p:nvSpPr>
        <p:spPr>
          <a:xfrm>
            <a:off x="118762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kumimoji="1" lang="en-US" altLang="ja-JP" dirty="0" smtClean="0"/>
              <a:t>1</a:t>
            </a:r>
            <a:endParaRPr kumimoji="1" lang="ja-JP" altLang="en-US" dirty="0"/>
          </a:p>
        </p:txBody>
      </p:sp>
      <p:sp>
        <p:nvSpPr>
          <p:cNvPr id="48" name="円/楕円 47"/>
          <p:cNvSpPr/>
          <p:nvPr/>
        </p:nvSpPr>
        <p:spPr>
          <a:xfrm>
            <a:off x="6083848" y="462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49" name="円/楕円 48"/>
          <p:cNvSpPr/>
          <p:nvPr/>
        </p:nvSpPr>
        <p:spPr>
          <a:xfrm>
            <a:off x="190770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0" name="円/楕円 49"/>
          <p:cNvSpPr/>
          <p:nvPr/>
        </p:nvSpPr>
        <p:spPr>
          <a:xfrm>
            <a:off x="46754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51" name="円/楕円 50"/>
          <p:cNvSpPr/>
          <p:nvPr/>
        </p:nvSpPr>
        <p:spPr>
          <a:xfrm>
            <a:off x="262778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2" name="円/楕円 51"/>
          <p:cNvSpPr/>
          <p:nvPr/>
        </p:nvSpPr>
        <p:spPr>
          <a:xfrm>
            <a:off x="190770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53" name="円/楕円 52"/>
          <p:cNvSpPr/>
          <p:nvPr/>
        </p:nvSpPr>
        <p:spPr>
          <a:xfrm>
            <a:off x="680392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4" name="円/楕円 53"/>
          <p:cNvSpPr/>
          <p:nvPr/>
        </p:nvSpPr>
        <p:spPr>
          <a:xfrm>
            <a:off x="406794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5" name="円/楕円 54"/>
          <p:cNvSpPr/>
          <p:nvPr/>
        </p:nvSpPr>
        <p:spPr>
          <a:xfrm>
            <a:off x="6803928" y="462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6" name="円/楕円 55"/>
          <p:cNvSpPr/>
          <p:nvPr/>
        </p:nvSpPr>
        <p:spPr>
          <a:xfrm>
            <a:off x="334786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7" name="円/楕円 56"/>
          <p:cNvSpPr/>
          <p:nvPr/>
        </p:nvSpPr>
        <p:spPr>
          <a:xfrm>
            <a:off x="752400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-4</a:t>
            </a:r>
            <a:endParaRPr kumimoji="1" lang="ja-JP" altLang="en-US" dirty="0">
              <a:solidFill>
                <a:schemeClr val="tx1"/>
              </a:solidFill>
            </a:endParaRPr>
          </a:p>
        </p:txBody>
      </p:sp>
      <p:sp>
        <p:nvSpPr>
          <p:cNvPr id="58" name="円/楕円 57"/>
          <p:cNvSpPr/>
          <p:nvPr/>
        </p:nvSpPr>
        <p:spPr>
          <a:xfrm>
            <a:off x="46754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smtClean="0"/>
              <a:t>2</a:t>
            </a:r>
            <a:endParaRPr kumimoji="1" lang="ja-JP" altLang="en-US" dirty="0"/>
          </a:p>
        </p:txBody>
      </p:sp>
      <p:sp>
        <p:nvSpPr>
          <p:cNvPr id="59" name="円/楕円 58"/>
          <p:cNvSpPr/>
          <p:nvPr/>
        </p:nvSpPr>
        <p:spPr>
          <a:xfrm>
            <a:off x="118762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60" name="円/楕円 59"/>
          <p:cNvSpPr/>
          <p:nvPr/>
        </p:nvSpPr>
        <p:spPr>
          <a:xfrm>
            <a:off x="3347864" y="4062307"/>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1</a:t>
            </a:r>
            <a:endParaRPr kumimoji="1" lang="ja-JP" altLang="en-US" dirty="0"/>
          </a:p>
        </p:txBody>
      </p:sp>
      <p:sp>
        <p:nvSpPr>
          <p:cNvPr id="61" name="星 4 60"/>
          <p:cNvSpPr/>
          <p:nvPr/>
        </p:nvSpPr>
        <p:spPr>
          <a:xfrm>
            <a:off x="6141539" y="3238953"/>
            <a:ext cx="460762" cy="460762"/>
          </a:xfrm>
          <a:prstGeom prst="star4">
            <a:avLst>
              <a:gd name="adj" fmla="val 24039"/>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44897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CCF2FE52-79AE-40F9-A19E-A86E5A08EA53}" type="datetime1">
              <a:rPr lang="ja-JP" altLang="en-US" smtClean="0"/>
              <a:t>2013/3/4</a:t>
            </a:fld>
            <a:endParaRPr lang="en-US" altLang="ja-JP"/>
          </a:p>
        </p:txBody>
      </p:sp>
      <p:sp>
        <p:nvSpPr>
          <p:cNvPr id="6" name="スライド番号プレースホルダー 5"/>
          <p:cNvSpPr>
            <a:spLocks noGrp="1"/>
          </p:cNvSpPr>
          <p:nvPr>
            <p:ph type="sldNum" sz="quarter" idx="12"/>
          </p:nvPr>
        </p:nvSpPr>
        <p:spPr/>
        <p:txBody>
          <a:bodyPr/>
          <a:lstStyle/>
          <a:p>
            <a:fld id="{1F9BED0D-5DB0-4522-A2D4-39F72C33AA9F}" type="slidenum">
              <a:rPr lang="en-US" altLang="ja-JP"/>
              <a:pPr/>
              <a:t>53</a:t>
            </a:fld>
            <a:endParaRPr lang="en-US" altLang="ja-JP"/>
          </a:p>
        </p:txBody>
      </p:sp>
      <p:sp>
        <p:nvSpPr>
          <p:cNvPr id="6146" name="Rectangle 2"/>
          <p:cNvSpPr>
            <a:spLocks noGrp="1" noChangeArrowheads="1"/>
          </p:cNvSpPr>
          <p:nvPr>
            <p:ph type="title"/>
          </p:nvPr>
        </p:nvSpPr>
        <p:spPr/>
        <p:txBody>
          <a:bodyPr/>
          <a:lstStyle/>
          <a:p>
            <a:r>
              <a:rPr lang="ja-JP" altLang="en-US" dirty="0" smtClean="0"/>
              <a:t>　</a:t>
            </a:r>
            <a:r>
              <a:rPr lang="en-US" altLang="ja-JP" dirty="0" err="1" smtClean="0"/>
              <a:t>mattix</a:t>
            </a:r>
            <a:r>
              <a:rPr lang="ja-JP" altLang="en-US" dirty="0" smtClean="0"/>
              <a:t>とは</a:t>
            </a:r>
            <a:endParaRPr lang="ja-JP" altLang="ja-JP" dirty="0"/>
          </a:p>
        </p:txBody>
      </p:sp>
      <p:sp>
        <p:nvSpPr>
          <p:cNvPr id="6147" name="Rectangle 3"/>
          <p:cNvSpPr>
            <a:spLocks noGrp="1" noChangeArrowheads="1"/>
          </p:cNvSpPr>
          <p:nvPr>
            <p:ph type="body" idx="1"/>
          </p:nvPr>
        </p:nvSpPr>
        <p:spPr>
          <a:xfrm>
            <a:off x="179512" y="927954"/>
            <a:ext cx="6503640" cy="2832119"/>
          </a:xfrm>
        </p:spPr>
        <p:txBody>
          <a:bodyPr/>
          <a:lstStyle/>
          <a:p>
            <a:pPr marL="0" indent="0">
              <a:buNone/>
            </a:pPr>
            <a:r>
              <a:rPr lang="en-US" altLang="ja-JP" sz="1600" b="1" dirty="0" err="1" smtClean="0"/>
              <a:t>mattix</a:t>
            </a:r>
            <a:r>
              <a:rPr lang="en-US" altLang="ja-JP" sz="1600" b="1" dirty="0" smtClean="0"/>
              <a:t> (</a:t>
            </a:r>
            <a:r>
              <a:rPr lang="ja-JP" altLang="en-US" sz="1600" b="1" dirty="0" smtClean="0"/>
              <a:t>まってぃっくす</a:t>
            </a:r>
            <a:r>
              <a:rPr lang="en-US" altLang="ja-JP" sz="1600" b="1" dirty="0" smtClean="0"/>
              <a:t>)</a:t>
            </a:r>
            <a:r>
              <a:rPr lang="ja-JP" altLang="en-US" sz="1600" dirty="0" smtClean="0"/>
              <a:t>：</a:t>
            </a:r>
            <a:endParaRPr lang="en-US" altLang="ja-JP" sz="1600" dirty="0" smtClean="0"/>
          </a:p>
          <a:p>
            <a:pPr marL="0" indent="0">
              <a:buNone/>
            </a:pPr>
            <a:r>
              <a:rPr lang="en-US" altLang="ja-JP" sz="1600" dirty="0" smtClean="0"/>
              <a:t>1970</a:t>
            </a:r>
            <a:r>
              <a:rPr lang="ja-JP" altLang="en-US" sz="1600" dirty="0" smtClean="0"/>
              <a:t>年代にイスラエルで考案されたゲーム．</a:t>
            </a:r>
            <a:endParaRPr lang="en-US" altLang="ja-JP" sz="1600" dirty="0" smtClean="0"/>
          </a:p>
          <a:p>
            <a:pPr marL="0" indent="0">
              <a:buNone/>
            </a:pPr>
            <a:r>
              <a:rPr lang="en-US" altLang="ja-JP" sz="1600" dirty="0" smtClean="0"/>
              <a:t>2</a:t>
            </a:r>
            <a:r>
              <a:rPr lang="ja-JP" altLang="en-US" sz="1600" dirty="0" smtClean="0"/>
              <a:t>人用．</a:t>
            </a:r>
            <a:endParaRPr lang="en-US" altLang="ja-JP" sz="1600" dirty="0" smtClean="0"/>
          </a:p>
          <a:p>
            <a:pPr marL="0" indent="0">
              <a:buNone/>
            </a:pPr>
            <a:r>
              <a:rPr lang="ja-JP" altLang="en-US" sz="1600" dirty="0"/>
              <a:t>盤面上</a:t>
            </a:r>
            <a:r>
              <a:rPr lang="ja-JP" altLang="en-US" sz="1600" dirty="0" smtClean="0"/>
              <a:t>に配置された数字の書かれた駒をあるルールに従って交互に取っていく．</a:t>
            </a:r>
            <a:endParaRPr lang="en-US" altLang="ja-JP" sz="1600" dirty="0" smtClean="0"/>
          </a:p>
          <a:p>
            <a:pPr marL="0" indent="0">
              <a:buNone/>
            </a:pPr>
            <a:r>
              <a:rPr lang="ja-JP" altLang="en-US" sz="1600" dirty="0"/>
              <a:t>先手</a:t>
            </a:r>
            <a:r>
              <a:rPr lang="ja-JP" altLang="en-US" sz="1600" dirty="0" smtClean="0"/>
              <a:t>はスタート位置から横方向の好きな駒をとれる．</a:t>
            </a:r>
            <a:endParaRPr lang="en-US" altLang="ja-JP" sz="1600" dirty="0" smtClean="0"/>
          </a:p>
          <a:p>
            <a:pPr marL="0" indent="0">
              <a:buNone/>
            </a:pPr>
            <a:r>
              <a:rPr lang="ja-JP" altLang="en-US" sz="1600" dirty="0"/>
              <a:t>後手</a:t>
            </a:r>
            <a:r>
              <a:rPr lang="ja-JP" altLang="en-US" sz="1600" dirty="0" smtClean="0"/>
              <a:t>は直前に先手が取った位置の縦方向に好きな駒をとれる．</a:t>
            </a:r>
            <a:endParaRPr lang="en-US" altLang="ja-JP" sz="1600" dirty="0" smtClean="0"/>
          </a:p>
          <a:p>
            <a:pPr marL="0" indent="0">
              <a:buNone/>
            </a:pPr>
            <a:r>
              <a:rPr lang="ja-JP" altLang="en-US" sz="1600" dirty="0" smtClean="0"/>
              <a:t>駒を全て取り終えるか，取れる駒がなくなった時点でゲーム終了．</a:t>
            </a:r>
            <a:endParaRPr lang="en-US" altLang="ja-JP" sz="1600" dirty="0" smtClean="0"/>
          </a:p>
          <a:p>
            <a:pPr marL="0" indent="0">
              <a:buNone/>
            </a:pPr>
            <a:r>
              <a:rPr lang="ja-JP" altLang="en-US" sz="1600" dirty="0"/>
              <a:t>取った</a:t>
            </a:r>
            <a:r>
              <a:rPr lang="ja-JP" altLang="en-US" sz="1600" dirty="0" smtClean="0"/>
              <a:t>駒に書かれた数を合計して，点数の多い方が勝利．</a:t>
            </a:r>
            <a:endParaRPr lang="en-US" altLang="ja-JP" sz="1600" dirty="0" smtClean="0"/>
          </a:p>
        </p:txBody>
      </p:sp>
      <p:sp>
        <p:nvSpPr>
          <p:cNvPr id="3" name="角丸四角形 2"/>
          <p:cNvSpPr/>
          <p:nvPr/>
        </p:nvSpPr>
        <p:spPr>
          <a:xfrm>
            <a:off x="251520" y="3889657"/>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4" name="角丸四角形 33"/>
          <p:cNvSpPr/>
          <p:nvPr/>
        </p:nvSpPr>
        <p:spPr>
          <a:xfrm>
            <a:off x="251520" y="5277725"/>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485723" y="3644668"/>
            <a:ext cx="646331" cy="369332"/>
          </a:xfrm>
          <a:prstGeom prst="rect">
            <a:avLst/>
          </a:prstGeom>
          <a:solidFill>
            <a:schemeClr val="lt1"/>
          </a:solidFill>
        </p:spPr>
        <p:txBody>
          <a:bodyPr wrap="none" rtlCol="0">
            <a:spAutoFit/>
          </a:bodyPr>
          <a:lstStyle/>
          <a:p>
            <a:r>
              <a:rPr lang="ja-JP" altLang="en-US" sz="1800" dirty="0"/>
              <a:t>先手</a:t>
            </a:r>
            <a:endParaRPr kumimoji="1" lang="ja-JP" altLang="en-US" sz="1800" dirty="0"/>
          </a:p>
        </p:txBody>
      </p:sp>
      <p:sp>
        <p:nvSpPr>
          <p:cNvPr id="36" name="テキスト ボックス 35"/>
          <p:cNvSpPr txBox="1"/>
          <p:nvPr/>
        </p:nvSpPr>
        <p:spPr>
          <a:xfrm>
            <a:off x="511991" y="4960325"/>
            <a:ext cx="646331" cy="369332"/>
          </a:xfrm>
          <a:prstGeom prst="rect">
            <a:avLst/>
          </a:prstGeom>
          <a:solidFill>
            <a:schemeClr val="lt1"/>
          </a:solidFill>
        </p:spPr>
        <p:txBody>
          <a:bodyPr wrap="none" rtlCol="0">
            <a:spAutoFit/>
          </a:bodyPr>
          <a:lstStyle/>
          <a:p>
            <a:r>
              <a:rPr lang="ja-JP" altLang="en-US" sz="1800" dirty="0"/>
              <a:t>後手</a:t>
            </a:r>
            <a:endParaRPr kumimoji="1" lang="ja-JP" altLang="en-US" sz="1800" dirty="0"/>
          </a:p>
        </p:txBody>
      </p:sp>
      <p:sp>
        <p:nvSpPr>
          <p:cNvPr id="37" name="正方形/長方形 36"/>
          <p:cNvSpPr/>
          <p:nvPr/>
        </p:nvSpPr>
        <p:spPr>
          <a:xfrm>
            <a:off x="6011920" y="3103103"/>
            <a:ext cx="2880000" cy="28800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817216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45208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673200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601192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6012674" y="526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6012674" y="4549334"/>
            <a:ext cx="2880000" cy="720000"/>
          </a:xfrm>
          <a:prstGeom prst="rect">
            <a:avLst/>
          </a:prstGeom>
          <a:solidFill>
            <a:srgbClr val="FFC000">
              <a:alpha val="30000"/>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6012674" y="382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6012160" y="310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262778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a:solidFill>
                  <a:schemeClr val="tx1"/>
                </a:solidFill>
              </a:rPr>
              <a:t>-</a:t>
            </a:r>
            <a:r>
              <a:rPr kumimoji="1" lang="en-US" altLang="ja-JP" dirty="0" smtClean="0">
                <a:solidFill>
                  <a:schemeClr val="tx1"/>
                </a:solidFill>
              </a:rPr>
              <a:t>1</a:t>
            </a:r>
            <a:endParaRPr kumimoji="1" lang="ja-JP" altLang="en-US" dirty="0">
              <a:solidFill>
                <a:schemeClr val="tx1"/>
              </a:solidFill>
            </a:endParaRPr>
          </a:p>
        </p:txBody>
      </p:sp>
      <p:sp>
        <p:nvSpPr>
          <p:cNvPr id="47" name="円/楕円 46"/>
          <p:cNvSpPr/>
          <p:nvPr/>
        </p:nvSpPr>
        <p:spPr>
          <a:xfrm>
            <a:off x="118762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kumimoji="1" lang="en-US" altLang="ja-JP" dirty="0" smtClean="0"/>
              <a:t>1</a:t>
            </a:r>
            <a:endParaRPr kumimoji="1" lang="ja-JP" altLang="en-US" dirty="0"/>
          </a:p>
        </p:txBody>
      </p:sp>
      <p:sp>
        <p:nvSpPr>
          <p:cNvPr id="48" name="円/楕円 47"/>
          <p:cNvSpPr/>
          <p:nvPr/>
        </p:nvSpPr>
        <p:spPr>
          <a:xfrm>
            <a:off x="406794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49" name="円/楕円 48"/>
          <p:cNvSpPr/>
          <p:nvPr/>
        </p:nvSpPr>
        <p:spPr>
          <a:xfrm>
            <a:off x="190770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0" name="円/楕円 49"/>
          <p:cNvSpPr/>
          <p:nvPr/>
        </p:nvSpPr>
        <p:spPr>
          <a:xfrm>
            <a:off x="46754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51" name="円/楕円 50"/>
          <p:cNvSpPr/>
          <p:nvPr/>
        </p:nvSpPr>
        <p:spPr>
          <a:xfrm>
            <a:off x="262778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2" name="円/楕円 51"/>
          <p:cNvSpPr/>
          <p:nvPr/>
        </p:nvSpPr>
        <p:spPr>
          <a:xfrm>
            <a:off x="190770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53" name="円/楕円 52"/>
          <p:cNvSpPr/>
          <p:nvPr/>
        </p:nvSpPr>
        <p:spPr>
          <a:xfrm>
            <a:off x="680392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4" name="円/楕円 53"/>
          <p:cNvSpPr/>
          <p:nvPr/>
        </p:nvSpPr>
        <p:spPr>
          <a:xfrm>
            <a:off x="406794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5" name="円/楕円 54"/>
          <p:cNvSpPr/>
          <p:nvPr/>
        </p:nvSpPr>
        <p:spPr>
          <a:xfrm>
            <a:off x="6803928" y="462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6" name="円/楕円 55"/>
          <p:cNvSpPr/>
          <p:nvPr/>
        </p:nvSpPr>
        <p:spPr>
          <a:xfrm>
            <a:off x="334786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7" name="円/楕円 56"/>
          <p:cNvSpPr/>
          <p:nvPr/>
        </p:nvSpPr>
        <p:spPr>
          <a:xfrm>
            <a:off x="752400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-4</a:t>
            </a:r>
            <a:endParaRPr kumimoji="1" lang="ja-JP" altLang="en-US" dirty="0">
              <a:solidFill>
                <a:schemeClr val="tx1"/>
              </a:solidFill>
            </a:endParaRPr>
          </a:p>
        </p:txBody>
      </p:sp>
      <p:sp>
        <p:nvSpPr>
          <p:cNvPr id="58" name="円/楕円 57"/>
          <p:cNvSpPr/>
          <p:nvPr/>
        </p:nvSpPr>
        <p:spPr>
          <a:xfrm>
            <a:off x="46754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smtClean="0"/>
              <a:t>2</a:t>
            </a:r>
            <a:endParaRPr kumimoji="1" lang="ja-JP" altLang="en-US" dirty="0"/>
          </a:p>
        </p:txBody>
      </p:sp>
      <p:sp>
        <p:nvSpPr>
          <p:cNvPr id="59" name="円/楕円 58"/>
          <p:cNvSpPr/>
          <p:nvPr/>
        </p:nvSpPr>
        <p:spPr>
          <a:xfrm>
            <a:off x="118762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60" name="円/楕円 59"/>
          <p:cNvSpPr/>
          <p:nvPr/>
        </p:nvSpPr>
        <p:spPr>
          <a:xfrm>
            <a:off x="3347864" y="4062307"/>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1</a:t>
            </a:r>
            <a:endParaRPr kumimoji="1" lang="ja-JP" altLang="en-US" dirty="0"/>
          </a:p>
        </p:txBody>
      </p:sp>
      <p:sp>
        <p:nvSpPr>
          <p:cNvPr id="61" name="星 4 60"/>
          <p:cNvSpPr/>
          <p:nvPr/>
        </p:nvSpPr>
        <p:spPr>
          <a:xfrm>
            <a:off x="6141539" y="4678953"/>
            <a:ext cx="460762" cy="460762"/>
          </a:xfrm>
          <a:prstGeom prst="star4">
            <a:avLst>
              <a:gd name="adj" fmla="val 24039"/>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6009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151BACB5-564D-4472-AC09-FAB8AACAEAFA}" type="datetime1">
              <a:rPr lang="ja-JP" altLang="en-US" smtClean="0"/>
              <a:t>2013/3/4</a:t>
            </a:fld>
            <a:endParaRPr lang="en-US" altLang="ja-JP"/>
          </a:p>
        </p:txBody>
      </p:sp>
      <p:sp>
        <p:nvSpPr>
          <p:cNvPr id="6" name="スライド番号プレースホルダー 5"/>
          <p:cNvSpPr>
            <a:spLocks noGrp="1"/>
          </p:cNvSpPr>
          <p:nvPr>
            <p:ph type="sldNum" sz="quarter" idx="12"/>
          </p:nvPr>
        </p:nvSpPr>
        <p:spPr/>
        <p:txBody>
          <a:bodyPr/>
          <a:lstStyle/>
          <a:p>
            <a:fld id="{1F9BED0D-5DB0-4522-A2D4-39F72C33AA9F}" type="slidenum">
              <a:rPr lang="en-US" altLang="ja-JP"/>
              <a:pPr/>
              <a:t>54</a:t>
            </a:fld>
            <a:endParaRPr lang="en-US" altLang="ja-JP"/>
          </a:p>
        </p:txBody>
      </p:sp>
      <p:sp>
        <p:nvSpPr>
          <p:cNvPr id="6146" name="Rectangle 2"/>
          <p:cNvSpPr>
            <a:spLocks noGrp="1" noChangeArrowheads="1"/>
          </p:cNvSpPr>
          <p:nvPr>
            <p:ph type="title"/>
          </p:nvPr>
        </p:nvSpPr>
        <p:spPr/>
        <p:txBody>
          <a:bodyPr/>
          <a:lstStyle/>
          <a:p>
            <a:r>
              <a:rPr lang="ja-JP" altLang="en-US" dirty="0" smtClean="0"/>
              <a:t>　</a:t>
            </a:r>
            <a:r>
              <a:rPr lang="en-US" altLang="ja-JP" dirty="0" err="1" smtClean="0"/>
              <a:t>mattix</a:t>
            </a:r>
            <a:r>
              <a:rPr lang="ja-JP" altLang="en-US" dirty="0" smtClean="0"/>
              <a:t>とは</a:t>
            </a:r>
            <a:endParaRPr lang="ja-JP" altLang="ja-JP" dirty="0"/>
          </a:p>
        </p:txBody>
      </p:sp>
      <p:sp>
        <p:nvSpPr>
          <p:cNvPr id="6147" name="Rectangle 3"/>
          <p:cNvSpPr>
            <a:spLocks noGrp="1" noChangeArrowheads="1"/>
          </p:cNvSpPr>
          <p:nvPr>
            <p:ph type="body" idx="1"/>
          </p:nvPr>
        </p:nvSpPr>
        <p:spPr>
          <a:xfrm>
            <a:off x="179512" y="927954"/>
            <a:ext cx="6503640" cy="2832119"/>
          </a:xfrm>
        </p:spPr>
        <p:txBody>
          <a:bodyPr/>
          <a:lstStyle/>
          <a:p>
            <a:pPr marL="0" indent="0">
              <a:buNone/>
            </a:pPr>
            <a:r>
              <a:rPr lang="en-US" altLang="ja-JP" sz="1600" b="1" dirty="0" err="1" smtClean="0"/>
              <a:t>mattix</a:t>
            </a:r>
            <a:r>
              <a:rPr lang="en-US" altLang="ja-JP" sz="1600" b="1" dirty="0" smtClean="0"/>
              <a:t> (</a:t>
            </a:r>
            <a:r>
              <a:rPr lang="ja-JP" altLang="en-US" sz="1600" b="1" dirty="0" smtClean="0"/>
              <a:t>まってぃっくす</a:t>
            </a:r>
            <a:r>
              <a:rPr lang="en-US" altLang="ja-JP" sz="1600" b="1" dirty="0" smtClean="0"/>
              <a:t>)</a:t>
            </a:r>
            <a:r>
              <a:rPr lang="ja-JP" altLang="en-US" sz="1600" dirty="0" smtClean="0"/>
              <a:t>：</a:t>
            </a:r>
            <a:endParaRPr lang="en-US" altLang="ja-JP" sz="1600" dirty="0" smtClean="0"/>
          </a:p>
          <a:p>
            <a:pPr marL="0" indent="0">
              <a:buNone/>
            </a:pPr>
            <a:r>
              <a:rPr lang="en-US" altLang="ja-JP" sz="1600" dirty="0" smtClean="0"/>
              <a:t>1970</a:t>
            </a:r>
            <a:r>
              <a:rPr lang="ja-JP" altLang="en-US" sz="1600" dirty="0" smtClean="0"/>
              <a:t>年代にイスラエルで考案されたゲーム．</a:t>
            </a:r>
            <a:endParaRPr lang="en-US" altLang="ja-JP" sz="1600" dirty="0" smtClean="0"/>
          </a:p>
          <a:p>
            <a:pPr marL="0" indent="0">
              <a:buNone/>
            </a:pPr>
            <a:r>
              <a:rPr lang="en-US" altLang="ja-JP" sz="1600" dirty="0" smtClean="0"/>
              <a:t>2</a:t>
            </a:r>
            <a:r>
              <a:rPr lang="ja-JP" altLang="en-US" sz="1600" dirty="0" smtClean="0"/>
              <a:t>人用．</a:t>
            </a:r>
            <a:endParaRPr lang="en-US" altLang="ja-JP" sz="1600" dirty="0" smtClean="0"/>
          </a:p>
          <a:p>
            <a:pPr marL="0" indent="0">
              <a:buNone/>
            </a:pPr>
            <a:r>
              <a:rPr lang="ja-JP" altLang="en-US" sz="1600" dirty="0"/>
              <a:t>盤面上</a:t>
            </a:r>
            <a:r>
              <a:rPr lang="ja-JP" altLang="en-US" sz="1600" dirty="0" smtClean="0"/>
              <a:t>に配置された数字の書かれた駒をあるルールに従って交互に取っていく．</a:t>
            </a:r>
            <a:endParaRPr lang="en-US" altLang="ja-JP" sz="1600" dirty="0" smtClean="0"/>
          </a:p>
          <a:p>
            <a:pPr marL="0" indent="0">
              <a:buNone/>
            </a:pPr>
            <a:r>
              <a:rPr lang="ja-JP" altLang="en-US" sz="1600" dirty="0"/>
              <a:t>先手</a:t>
            </a:r>
            <a:r>
              <a:rPr lang="ja-JP" altLang="en-US" sz="1600" dirty="0" smtClean="0"/>
              <a:t>はスタート位置から横方向の好きな駒をとれる．</a:t>
            </a:r>
            <a:endParaRPr lang="en-US" altLang="ja-JP" sz="1600" dirty="0" smtClean="0"/>
          </a:p>
          <a:p>
            <a:pPr marL="0" indent="0">
              <a:buNone/>
            </a:pPr>
            <a:r>
              <a:rPr lang="ja-JP" altLang="en-US" sz="1600" dirty="0"/>
              <a:t>後手</a:t>
            </a:r>
            <a:r>
              <a:rPr lang="ja-JP" altLang="en-US" sz="1600" dirty="0" smtClean="0"/>
              <a:t>は直前に先手が取った位置の縦方向に好きな駒をとれる．</a:t>
            </a:r>
            <a:endParaRPr lang="en-US" altLang="ja-JP" sz="1600" dirty="0" smtClean="0"/>
          </a:p>
          <a:p>
            <a:pPr marL="0" indent="0">
              <a:buNone/>
            </a:pPr>
            <a:r>
              <a:rPr lang="ja-JP" altLang="en-US" sz="1600" dirty="0" smtClean="0"/>
              <a:t>駒を全て取り終えるか，取れる駒がなくなった時点でゲーム終了．</a:t>
            </a:r>
            <a:endParaRPr lang="en-US" altLang="ja-JP" sz="1600" dirty="0" smtClean="0"/>
          </a:p>
          <a:p>
            <a:pPr marL="0" indent="0">
              <a:buNone/>
            </a:pPr>
            <a:r>
              <a:rPr lang="ja-JP" altLang="en-US" sz="1600" dirty="0"/>
              <a:t>取った</a:t>
            </a:r>
            <a:r>
              <a:rPr lang="ja-JP" altLang="en-US" sz="1600" dirty="0" smtClean="0"/>
              <a:t>駒に書かれた数を合計して，点数の多い方が勝利．</a:t>
            </a:r>
            <a:endParaRPr lang="en-US" altLang="ja-JP" sz="1600" dirty="0" smtClean="0"/>
          </a:p>
        </p:txBody>
      </p:sp>
      <p:sp>
        <p:nvSpPr>
          <p:cNvPr id="3" name="角丸四角形 2"/>
          <p:cNvSpPr/>
          <p:nvPr/>
        </p:nvSpPr>
        <p:spPr>
          <a:xfrm>
            <a:off x="251520" y="3889657"/>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4" name="角丸四角形 33"/>
          <p:cNvSpPr/>
          <p:nvPr/>
        </p:nvSpPr>
        <p:spPr>
          <a:xfrm>
            <a:off x="251520" y="5277725"/>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485723" y="3644668"/>
            <a:ext cx="646331" cy="369332"/>
          </a:xfrm>
          <a:prstGeom prst="rect">
            <a:avLst/>
          </a:prstGeom>
          <a:solidFill>
            <a:schemeClr val="lt1"/>
          </a:solidFill>
        </p:spPr>
        <p:txBody>
          <a:bodyPr wrap="none" rtlCol="0">
            <a:spAutoFit/>
          </a:bodyPr>
          <a:lstStyle/>
          <a:p>
            <a:r>
              <a:rPr lang="ja-JP" altLang="en-US" sz="1800" dirty="0"/>
              <a:t>先手</a:t>
            </a:r>
            <a:endParaRPr kumimoji="1" lang="ja-JP" altLang="en-US" sz="1800" dirty="0"/>
          </a:p>
        </p:txBody>
      </p:sp>
      <p:sp>
        <p:nvSpPr>
          <p:cNvPr id="36" name="テキスト ボックス 35"/>
          <p:cNvSpPr txBox="1"/>
          <p:nvPr/>
        </p:nvSpPr>
        <p:spPr>
          <a:xfrm>
            <a:off x="511991" y="4960325"/>
            <a:ext cx="646331" cy="369332"/>
          </a:xfrm>
          <a:prstGeom prst="rect">
            <a:avLst/>
          </a:prstGeom>
          <a:solidFill>
            <a:schemeClr val="lt1"/>
          </a:solidFill>
        </p:spPr>
        <p:txBody>
          <a:bodyPr wrap="none" rtlCol="0">
            <a:spAutoFit/>
          </a:bodyPr>
          <a:lstStyle/>
          <a:p>
            <a:r>
              <a:rPr lang="ja-JP" altLang="en-US" sz="1800" dirty="0"/>
              <a:t>後手</a:t>
            </a:r>
            <a:endParaRPr kumimoji="1" lang="ja-JP" altLang="en-US" sz="1800" dirty="0"/>
          </a:p>
        </p:txBody>
      </p:sp>
      <p:sp>
        <p:nvSpPr>
          <p:cNvPr id="37" name="正方形/長方形 36"/>
          <p:cNvSpPr/>
          <p:nvPr/>
        </p:nvSpPr>
        <p:spPr>
          <a:xfrm>
            <a:off x="6011920" y="3103103"/>
            <a:ext cx="2880000" cy="28800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817216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45208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6732000" y="3109334"/>
            <a:ext cx="720000" cy="2880000"/>
          </a:xfrm>
          <a:prstGeom prst="rect">
            <a:avLst/>
          </a:prstGeom>
          <a:solidFill>
            <a:srgbClr val="FFC000">
              <a:alpha val="30000"/>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601192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6012674" y="526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6012674" y="454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6012674" y="382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6012160" y="310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262778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a:solidFill>
                  <a:schemeClr val="tx1"/>
                </a:solidFill>
              </a:rPr>
              <a:t>-</a:t>
            </a:r>
            <a:r>
              <a:rPr kumimoji="1" lang="en-US" altLang="ja-JP" dirty="0" smtClean="0">
                <a:solidFill>
                  <a:schemeClr val="tx1"/>
                </a:solidFill>
              </a:rPr>
              <a:t>1</a:t>
            </a:r>
            <a:endParaRPr kumimoji="1" lang="ja-JP" altLang="en-US" dirty="0">
              <a:solidFill>
                <a:schemeClr val="tx1"/>
              </a:solidFill>
            </a:endParaRPr>
          </a:p>
        </p:txBody>
      </p:sp>
      <p:sp>
        <p:nvSpPr>
          <p:cNvPr id="47" name="円/楕円 46"/>
          <p:cNvSpPr/>
          <p:nvPr/>
        </p:nvSpPr>
        <p:spPr>
          <a:xfrm>
            <a:off x="118762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kumimoji="1" lang="en-US" altLang="ja-JP" dirty="0" smtClean="0"/>
              <a:t>1</a:t>
            </a:r>
            <a:endParaRPr kumimoji="1" lang="ja-JP" altLang="en-US" dirty="0"/>
          </a:p>
        </p:txBody>
      </p:sp>
      <p:sp>
        <p:nvSpPr>
          <p:cNvPr id="48" name="円/楕円 47"/>
          <p:cNvSpPr/>
          <p:nvPr/>
        </p:nvSpPr>
        <p:spPr>
          <a:xfrm>
            <a:off x="406794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49" name="円/楕円 48"/>
          <p:cNvSpPr/>
          <p:nvPr/>
        </p:nvSpPr>
        <p:spPr>
          <a:xfrm>
            <a:off x="190770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0" name="円/楕円 49"/>
          <p:cNvSpPr/>
          <p:nvPr/>
        </p:nvSpPr>
        <p:spPr>
          <a:xfrm>
            <a:off x="46754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51" name="円/楕円 50"/>
          <p:cNvSpPr/>
          <p:nvPr/>
        </p:nvSpPr>
        <p:spPr>
          <a:xfrm>
            <a:off x="262778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2" name="円/楕円 51"/>
          <p:cNvSpPr/>
          <p:nvPr/>
        </p:nvSpPr>
        <p:spPr>
          <a:xfrm>
            <a:off x="190770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53" name="円/楕円 52"/>
          <p:cNvSpPr/>
          <p:nvPr/>
        </p:nvSpPr>
        <p:spPr>
          <a:xfrm>
            <a:off x="680392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4" name="円/楕円 53"/>
          <p:cNvSpPr/>
          <p:nvPr/>
        </p:nvSpPr>
        <p:spPr>
          <a:xfrm>
            <a:off x="406794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5" name="円/楕円 54"/>
          <p:cNvSpPr/>
          <p:nvPr/>
        </p:nvSpPr>
        <p:spPr>
          <a:xfrm>
            <a:off x="4499992"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6" name="円/楕円 55"/>
          <p:cNvSpPr/>
          <p:nvPr/>
        </p:nvSpPr>
        <p:spPr>
          <a:xfrm>
            <a:off x="334786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7" name="円/楕円 56"/>
          <p:cNvSpPr/>
          <p:nvPr/>
        </p:nvSpPr>
        <p:spPr>
          <a:xfrm>
            <a:off x="752400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-4</a:t>
            </a:r>
            <a:endParaRPr kumimoji="1" lang="ja-JP" altLang="en-US" dirty="0">
              <a:solidFill>
                <a:schemeClr val="tx1"/>
              </a:solidFill>
            </a:endParaRPr>
          </a:p>
        </p:txBody>
      </p:sp>
      <p:sp>
        <p:nvSpPr>
          <p:cNvPr id="58" name="円/楕円 57"/>
          <p:cNvSpPr/>
          <p:nvPr/>
        </p:nvSpPr>
        <p:spPr>
          <a:xfrm>
            <a:off x="46754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smtClean="0"/>
              <a:t>2</a:t>
            </a:r>
            <a:endParaRPr kumimoji="1" lang="ja-JP" altLang="en-US" dirty="0"/>
          </a:p>
        </p:txBody>
      </p:sp>
      <p:sp>
        <p:nvSpPr>
          <p:cNvPr id="59" name="円/楕円 58"/>
          <p:cNvSpPr/>
          <p:nvPr/>
        </p:nvSpPr>
        <p:spPr>
          <a:xfrm>
            <a:off x="118762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60" name="円/楕円 59"/>
          <p:cNvSpPr/>
          <p:nvPr/>
        </p:nvSpPr>
        <p:spPr>
          <a:xfrm>
            <a:off x="3347864" y="4062307"/>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1</a:t>
            </a:r>
            <a:endParaRPr kumimoji="1" lang="ja-JP" altLang="en-US" dirty="0"/>
          </a:p>
        </p:txBody>
      </p:sp>
      <p:sp>
        <p:nvSpPr>
          <p:cNvPr id="61" name="星 4 60"/>
          <p:cNvSpPr/>
          <p:nvPr/>
        </p:nvSpPr>
        <p:spPr>
          <a:xfrm>
            <a:off x="6861619" y="4678953"/>
            <a:ext cx="460762" cy="460762"/>
          </a:xfrm>
          <a:prstGeom prst="star4">
            <a:avLst>
              <a:gd name="adj" fmla="val 24039"/>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03937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79EC8380-538F-46E1-B4E1-479613F42E65}" type="datetime1">
              <a:rPr lang="ja-JP" altLang="en-US" smtClean="0"/>
              <a:t>2013/3/4</a:t>
            </a:fld>
            <a:endParaRPr lang="en-US" altLang="ja-JP"/>
          </a:p>
        </p:txBody>
      </p:sp>
      <p:sp>
        <p:nvSpPr>
          <p:cNvPr id="6" name="スライド番号プレースホルダー 5"/>
          <p:cNvSpPr>
            <a:spLocks noGrp="1"/>
          </p:cNvSpPr>
          <p:nvPr>
            <p:ph type="sldNum" sz="quarter" idx="12"/>
          </p:nvPr>
        </p:nvSpPr>
        <p:spPr/>
        <p:txBody>
          <a:bodyPr/>
          <a:lstStyle/>
          <a:p>
            <a:fld id="{1F9BED0D-5DB0-4522-A2D4-39F72C33AA9F}" type="slidenum">
              <a:rPr lang="en-US" altLang="ja-JP"/>
              <a:pPr/>
              <a:t>55</a:t>
            </a:fld>
            <a:endParaRPr lang="en-US" altLang="ja-JP"/>
          </a:p>
        </p:txBody>
      </p:sp>
      <p:sp>
        <p:nvSpPr>
          <p:cNvPr id="6146" name="Rectangle 2"/>
          <p:cNvSpPr>
            <a:spLocks noGrp="1" noChangeArrowheads="1"/>
          </p:cNvSpPr>
          <p:nvPr>
            <p:ph type="title"/>
          </p:nvPr>
        </p:nvSpPr>
        <p:spPr/>
        <p:txBody>
          <a:bodyPr/>
          <a:lstStyle/>
          <a:p>
            <a:r>
              <a:rPr lang="ja-JP" altLang="en-US" dirty="0" smtClean="0"/>
              <a:t>　</a:t>
            </a:r>
            <a:r>
              <a:rPr lang="en-US" altLang="ja-JP" dirty="0" err="1" smtClean="0"/>
              <a:t>mattix</a:t>
            </a:r>
            <a:r>
              <a:rPr lang="ja-JP" altLang="en-US" dirty="0" smtClean="0"/>
              <a:t>とは</a:t>
            </a:r>
            <a:endParaRPr lang="ja-JP" altLang="ja-JP" dirty="0"/>
          </a:p>
        </p:txBody>
      </p:sp>
      <p:sp>
        <p:nvSpPr>
          <p:cNvPr id="6147" name="Rectangle 3"/>
          <p:cNvSpPr>
            <a:spLocks noGrp="1" noChangeArrowheads="1"/>
          </p:cNvSpPr>
          <p:nvPr>
            <p:ph type="body" idx="1"/>
          </p:nvPr>
        </p:nvSpPr>
        <p:spPr>
          <a:xfrm>
            <a:off x="179512" y="927954"/>
            <a:ext cx="6503640" cy="2832119"/>
          </a:xfrm>
        </p:spPr>
        <p:txBody>
          <a:bodyPr/>
          <a:lstStyle/>
          <a:p>
            <a:pPr marL="0" indent="0">
              <a:buNone/>
            </a:pPr>
            <a:r>
              <a:rPr lang="en-US" altLang="ja-JP" sz="1600" b="1" dirty="0" err="1" smtClean="0"/>
              <a:t>mattix</a:t>
            </a:r>
            <a:r>
              <a:rPr lang="en-US" altLang="ja-JP" sz="1600" b="1" dirty="0" smtClean="0"/>
              <a:t> (</a:t>
            </a:r>
            <a:r>
              <a:rPr lang="ja-JP" altLang="en-US" sz="1600" b="1" dirty="0" smtClean="0"/>
              <a:t>まってぃっくす</a:t>
            </a:r>
            <a:r>
              <a:rPr lang="en-US" altLang="ja-JP" sz="1600" b="1" dirty="0" smtClean="0"/>
              <a:t>)</a:t>
            </a:r>
            <a:r>
              <a:rPr lang="ja-JP" altLang="en-US" sz="1600" dirty="0" smtClean="0"/>
              <a:t>：</a:t>
            </a:r>
            <a:endParaRPr lang="en-US" altLang="ja-JP" sz="1600" dirty="0" smtClean="0"/>
          </a:p>
          <a:p>
            <a:pPr marL="0" indent="0">
              <a:buNone/>
            </a:pPr>
            <a:r>
              <a:rPr lang="en-US" altLang="ja-JP" sz="1600" dirty="0" smtClean="0"/>
              <a:t>1970</a:t>
            </a:r>
            <a:r>
              <a:rPr lang="ja-JP" altLang="en-US" sz="1600" dirty="0" smtClean="0"/>
              <a:t>年代にイスラエルで考案されたゲーム．</a:t>
            </a:r>
            <a:endParaRPr lang="en-US" altLang="ja-JP" sz="1600" dirty="0" smtClean="0"/>
          </a:p>
          <a:p>
            <a:pPr marL="0" indent="0">
              <a:buNone/>
            </a:pPr>
            <a:r>
              <a:rPr lang="en-US" altLang="ja-JP" sz="1600" dirty="0" smtClean="0"/>
              <a:t>2</a:t>
            </a:r>
            <a:r>
              <a:rPr lang="ja-JP" altLang="en-US" sz="1600" dirty="0" smtClean="0"/>
              <a:t>人用．</a:t>
            </a:r>
            <a:endParaRPr lang="en-US" altLang="ja-JP" sz="1600" dirty="0" smtClean="0"/>
          </a:p>
          <a:p>
            <a:pPr marL="0" indent="0">
              <a:buNone/>
            </a:pPr>
            <a:r>
              <a:rPr lang="ja-JP" altLang="en-US" sz="1600" dirty="0"/>
              <a:t>盤面上</a:t>
            </a:r>
            <a:r>
              <a:rPr lang="ja-JP" altLang="en-US" sz="1600" dirty="0" smtClean="0"/>
              <a:t>に配置された数字の書かれた駒をあるルールに従って交互に取っていく．</a:t>
            </a:r>
            <a:endParaRPr lang="en-US" altLang="ja-JP" sz="1600" dirty="0" smtClean="0"/>
          </a:p>
          <a:p>
            <a:pPr marL="0" indent="0">
              <a:buNone/>
            </a:pPr>
            <a:r>
              <a:rPr lang="ja-JP" altLang="en-US" sz="1600" dirty="0"/>
              <a:t>先手</a:t>
            </a:r>
            <a:r>
              <a:rPr lang="ja-JP" altLang="en-US" sz="1600" dirty="0" smtClean="0"/>
              <a:t>はスタート位置から横方向の好きな駒をとれる．</a:t>
            </a:r>
            <a:endParaRPr lang="en-US" altLang="ja-JP" sz="1600" dirty="0" smtClean="0"/>
          </a:p>
          <a:p>
            <a:pPr marL="0" indent="0">
              <a:buNone/>
            </a:pPr>
            <a:r>
              <a:rPr lang="ja-JP" altLang="en-US" sz="1600" dirty="0"/>
              <a:t>後手</a:t>
            </a:r>
            <a:r>
              <a:rPr lang="ja-JP" altLang="en-US" sz="1600" dirty="0" smtClean="0"/>
              <a:t>は直前に先手が取った位置の縦方向に好きな駒をとれる．</a:t>
            </a:r>
            <a:endParaRPr lang="en-US" altLang="ja-JP" sz="1600" dirty="0" smtClean="0"/>
          </a:p>
          <a:p>
            <a:pPr marL="0" indent="0">
              <a:buNone/>
            </a:pPr>
            <a:r>
              <a:rPr lang="ja-JP" altLang="en-US" sz="1600" dirty="0" smtClean="0"/>
              <a:t>駒を全て取り終えるか，取れる駒がなくなった時点でゲーム終了．</a:t>
            </a:r>
            <a:endParaRPr lang="en-US" altLang="ja-JP" sz="1600" dirty="0" smtClean="0"/>
          </a:p>
          <a:p>
            <a:pPr marL="0" indent="0">
              <a:buNone/>
            </a:pPr>
            <a:r>
              <a:rPr lang="ja-JP" altLang="en-US" sz="1600" dirty="0"/>
              <a:t>取った</a:t>
            </a:r>
            <a:r>
              <a:rPr lang="ja-JP" altLang="en-US" sz="1600" dirty="0" smtClean="0"/>
              <a:t>駒に書かれた数を合計して，点数の多い方が勝利．</a:t>
            </a:r>
            <a:endParaRPr lang="en-US" altLang="ja-JP" sz="1600" dirty="0" smtClean="0"/>
          </a:p>
        </p:txBody>
      </p:sp>
      <p:sp>
        <p:nvSpPr>
          <p:cNvPr id="3" name="角丸四角形 2"/>
          <p:cNvSpPr/>
          <p:nvPr/>
        </p:nvSpPr>
        <p:spPr>
          <a:xfrm>
            <a:off x="251520" y="3889657"/>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4" name="角丸四角形 33"/>
          <p:cNvSpPr/>
          <p:nvPr/>
        </p:nvSpPr>
        <p:spPr>
          <a:xfrm>
            <a:off x="251520" y="5277725"/>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485723" y="3644668"/>
            <a:ext cx="646331" cy="369332"/>
          </a:xfrm>
          <a:prstGeom prst="rect">
            <a:avLst/>
          </a:prstGeom>
          <a:solidFill>
            <a:schemeClr val="lt1"/>
          </a:solidFill>
        </p:spPr>
        <p:txBody>
          <a:bodyPr wrap="none" rtlCol="0">
            <a:spAutoFit/>
          </a:bodyPr>
          <a:lstStyle/>
          <a:p>
            <a:r>
              <a:rPr lang="ja-JP" altLang="en-US" sz="1800" dirty="0"/>
              <a:t>先手</a:t>
            </a:r>
            <a:endParaRPr kumimoji="1" lang="ja-JP" altLang="en-US" sz="1800" dirty="0"/>
          </a:p>
        </p:txBody>
      </p:sp>
      <p:sp>
        <p:nvSpPr>
          <p:cNvPr id="36" name="テキスト ボックス 35"/>
          <p:cNvSpPr txBox="1"/>
          <p:nvPr/>
        </p:nvSpPr>
        <p:spPr>
          <a:xfrm>
            <a:off x="511991" y="4960325"/>
            <a:ext cx="646331" cy="369332"/>
          </a:xfrm>
          <a:prstGeom prst="rect">
            <a:avLst/>
          </a:prstGeom>
          <a:solidFill>
            <a:schemeClr val="lt1"/>
          </a:solidFill>
        </p:spPr>
        <p:txBody>
          <a:bodyPr wrap="none" rtlCol="0">
            <a:spAutoFit/>
          </a:bodyPr>
          <a:lstStyle/>
          <a:p>
            <a:r>
              <a:rPr lang="ja-JP" altLang="en-US" sz="1800" dirty="0"/>
              <a:t>後手</a:t>
            </a:r>
            <a:endParaRPr kumimoji="1" lang="ja-JP" altLang="en-US" sz="1800" dirty="0"/>
          </a:p>
        </p:txBody>
      </p:sp>
      <p:sp>
        <p:nvSpPr>
          <p:cNvPr id="37" name="正方形/長方形 36"/>
          <p:cNvSpPr/>
          <p:nvPr/>
        </p:nvSpPr>
        <p:spPr>
          <a:xfrm>
            <a:off x="6011920" y="3103103"/>
            <a:ext cx="2880000" cy="28800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817216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45208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673200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601192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6012674" y="5269334"/>
            <a:ext cx="2880000" cy="720000"/>
          </a:xfrm>
          <a:prstGeom prst="rect">
            <a:avLst/>
          </a:prstGeom>
          <a:solidFill>
            <a:srgbClr val="FFC000">
              <a:alpha val="30000"/>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6012674" y="454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6012674" y="382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6012160" y="310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262778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a:solidFill>
                  <a:schemeClr val="tx1"/>
                </a:solidFill>
              </a:rPr>
              <a:t>-</a:t>
            </a:r>
            <a:r>
              <a:rPr kumimoji="1" lang="en-US" altLang="ja-JP" dirty="0" smtClean="0">
                <a:solidFill>
                  <a:schemeClr val="tx1"/>
                </a:solidFill>
              </a:rPr>
              <a:t>1</a:t>
            </a:r>
            <a:endParaRPr kumimoji="1" lang="ja-JP" altLang="en-US" dirty="0">
              <a:solidFill>
                <a:schemeClr val="tx1"/>
              </a:solidFill>
            </a:endParaRPr>
          </a:p>
        </p:txBody>
      </p:sp>
      <p:sp>
        <p:nvSpPr>
          <p:cNvPr id="47" name="円/楕円 46"/>
          <p:cNvSpPr/>
          <p:nvPr/>
        </p:nvSpPr>
        <p:spPr>
          <a:xfrm>
            <a:off x="118762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kumimoji="1" lang="en-US" altLang="ja-JP" dirty="0" smtClean="0"/>
              <a:t>1</a:t>
            </a:r>
            <a:endParaRPr kumimoji="1" lang="ja-JP" altLang="en-US" dirty="0"/>
          </a:p>
        </p:txBody>
      </p:sp>
      <p:sp>
        <p:nvSpPr>
          <p:cNvPr id="48" name="円/楕円 47"/>
          <p:cNvSpPr/>
          <p:nvPr/>
        </p:nvSpPr>
        <p:spPr>
          <a:xfrm>
            <a:off x="406794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49" name="円/楕円 48"/>
          <p:cNvSpPr/>
          <p:nvPr/>
        </p:nvSpPr>
        <p:spPr>
          <a:xfrm>
            <a:off x="190770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0" name="円/楕円 49"/>
          <p:cNvSpPr/>
          <p:nvPr/>
        </p:nvSpPr>
        <p:spPr>
          <a:xfrm>
            <a:off x="46754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51" name="円/楕円 50"/>
          <p:cNvSpPr/>
          <p:nvPr/>
        </p:nvSpPr>
        <p:spPr>
          <a:xfrm>
            <a:off x="262778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2" name="円/楕円 51"/>
          <p:cNvSpPr/>
          <p:nvPr/>
        </p:nvSpPr>
        <p:spPr>
          <a:xfrm>
            <a:off x="190770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53" name="円/楕円 52"/>
          <p:cNvSpPr/>
          <p:nvPr/>
        </p:nvSpPr>
        <p:spPr>
          <a:xfrm>
            <a:off x="4363197"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4" name="円/楕円 53"/>
          <p:cNvSpPr/>
          <p:nvPr/>
        </p:nvSpPr>
        <p:spPr>
          <a:xfrm>
            <a:off x="406794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5" name="円/楕円 54"/>
          <p:cNvSpPr/>
          <p:nvPr/>
        </p:nvSpPr>
        <p:spPr>
          <a:xfrm>
            <a:off x="4355896"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6" name="円/楕円 55"/>
          <p:cNvSpPr/>
          <p:nvPr/>
        </p:nvSpPr>
        <p:spPr>
          <a:xfrm>
            <a:off x="334786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7" name="円/楕円 56"/>
          <p:cNvSpPr/>
          <p:nvPr/>
        </p:nvSpPr>
        <p:spPr>
          <a:xfrm>
            <a:off x="752400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-4</a:t>
            </a:r>
            <a:endParaRPr kumimoji="1" lang="ja-JP" altLang="en-US" dirty="0">
              <a:solidFill>
                <a:schemeClr val="tx1"/>
              </a:solidFill>
            </a:endParaRPr>
          </a:p>
        </p:txBody>
      </p:sp>
      <p:sp>
        <p:nvSpPr>
          <p:cNvPr id="58" name="円/楕円 57"/>
          <p:cNvSpPr/>
          <p:nvPr/>
        </p:nvSpPr>
        <p:spPr>
          <a:xfrm>
            <a:off x="46754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smtClean="0"/>
              <a:t>2</a:t>
            </a:r>
            <a:endParaRPr kumimoji="1" lang="ja-JP" altLang="en-US" dirty="0"/>
          </a:p>
        </p:txBody>
      </p:sp>
      <p:sp>
        <p:nvSpPr>
          <p:cNvPr id="59" name="円/楕円 58"/>
          <p:cNvSpPr/>
          <p:nvPr/>
        </p:nvSpPr>
        <p:spPr>
          <a:xfrm>
            <a:off x="118762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60" name="円/楕円 59"/>
          <p:cNvSpPr/>
          <p:nvPr/>
        </p:nvSpPr>
        <p:spPr>
          <a:xfrm>
            <a:off x="3347864" y="4062307"/>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1</a:t>
            </a:r>
            <a:endParaRPr kumimoji="1" lang="ja-JP" altLang="en-US" dirty="0"/>
          </a:p>
        </p:txBody>
      </p:sp>
      <p:sp>
        <p:nvSpPr>
          <p:cNvPr id="61" name="星 4 60"/>
          <p:cNvSpPr/>
          <p:nvPr/>
        </p:nvSpPr>
        <p:spPr>
          <a:xfrm>
            <a:off x="6861619" y="5398953"/>
            <a:ext cx="460762" cy="460762"/>
          </a:xfrm>
          <a:prstGeom prst="star4">
            <a:avLst>
              <a:gd name="adj" fmla="val 24039"/>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09722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A8AEC038-644E-4F7E-8A08-512B43EC0561}" type="datetime1">
              <a:rPr lang="ja-JP" altLang="en-US" smtClean="0"/>
              <a:t>2013/3/4</a:t>
            </a:fld>
            <a:endParaRPr lang="en-US" altLang="ja-JP"/>
          </a:p>
        </p:txBody>
      </p:sp>
      <p:sp>
        <p:nvSpPr>
          <p:cNvPr id="6" name="スライド番号プレースホルダー 5"/>
          <p:cNvSpPr>
            <a:spLocks noGrp="1"/>
          </p:cNvSpPr>
          <p:nvPr>
            <p:ph type="sldNum" sz="quarter" idx="12"/>
          </p:nvPr>
        </p:nvSpPr>
        <p:spPr/>
        <p:txBody>
          <a:bodyPr/>
          <a:lstStyle/>
          <a:p>
            <a:fld id="{1F9BED0D-5DB0-4522-A2D4-39F72C33AA9F}" type="slidenum">
              <a:rPr lang="en-US" altLang="ja-JP"/>
              <a:pPr/>
              <a:t>56</a:t>
            </a:fld>
            <a:endParaRPr lang="en-US" altLang="ja-JP"/>
          </a:p>
        </p:txBody>
      </p:sp>
      <p:sp>
        <p:nvSpPr>
          <p:cNvPr id="6146" name="Rectangle 2"/>
          <p:cNvSpPr>
            <a:spLocks noGrp="1" noChangeArrowheads="1"/>
          </p:cNvSpPr>
          <p:nvPr>
            <p:ph type="title"/>
          </p:nvPr>
        </p:nvSpPr>
        <p:spPr/>
        <p:txBody>
          <a:bodyPr/>
          <a:lstStyle/>
          <a:p>
            <a:r>
              <a:rPr lang="ja-JP" altLang="en-US" dirty="0" smtClean="0"/>
              <a:t>　</a:t>
            </a:r>
            <a:r>
              <a:rPr lang="en-US" altLang="ja-JP" dirty="0" err="1" smtClean="0"/>
              <a:t>mattix</a:t>
            </a:r>
            <a:r>
              <a:rPr lang="ja-JP" altLang="en-US" dirty="0" smtClean="0"/>
              <a:t>とは</a:t>
            </a:r>
            <a:endParaRPr lang="ja-JP" altLang="ja-JP" dirty="0"/>
          </a:p>
        </p:txBody>
      </p:sp>
      <p:sp>
        <p:nvSpPr>
          <p:cNvPr id="6147" name="Rectangle 3"/>
          <p:cNvSpPr>
            <a:spLocks noGrp="1" noChangeArrowheads="1"/>
          </p:cNvSpPr>
          <p:nvPr>
            <p:ph type="body" idx="1"/>
          </p:nvPr>
        </p:nvSpPr>
        <p:spPr>
          <a:xfrm>
            <a:off x="179512" y="927954"/>
            <a:ext cx="6503640" cy="2832119"/>
          </a:xfrm>
        </p:spPr>
        <p:txBody>
          <a:bodyPr/>
          <a:lstStyle/>
          <a:p>
            <a:pPr marL="0" indent="0">
              <a:buNone/>
            </a:pPr>
            <a:r>
              <a:rPr lang="en-US" altLang="ja-JP" sz="1600" b="1" dirty="0" err="1" smtClean="0"/>
              <a:t>mattix</a:t>
            </a:r>
            <a:r>
              <a:rPr lang="en-US" altLang="ja-JP" sz="1600" b="1" dirty="0" smtClean="0"/>
              <a:t> (</a:t>
            </a:r>
            <a:r>
              <a:rPr lang="ja-JP" altLang="en-US" sz="1600" b="1" dirty="0" smtClean="0"/>
              <a:t>まってぃっくす</a:t>
            </a:r>
            <a:r>
              <a:rPr lang="en-US" altLang="ja-JP" sz="1600" b="1" dirty="0" smtClean="0"/>
              <a:t>)</a:t>
            </a:r>
            <a:r>
              <a:rPr lang="ja-JP" altLang="en-US" sz="1600" dirty="0" smtClean="0"/>
              <a:t>：</a:t>
            </a:r>
            <a:endParaRPr lang="en-US" altLang="ja-JP" sz="1600" dirty="0" smtClean="0"/>
          </a:p>
          <a:p>
            <a:pPr marL="0" indent="0">
              <a:buNone/>
            </a:pPr>
            <a:r>
              <a:rPr lang="en-US" altLang="ja-JP" sz="1600" dirty="0" smtClean="0"/>
              <a:t>1970</a:t>
            </a:r>
            <a:r>
              <a:rPr lang="ja-JP" altLang="en-US" sz="1600" dirty="0" smtClean="0"/>
              <a:t>年代にイスラエルで考案されたゲーム．</a:t>
            </a:r>
            <a:endParaRPr lang="en-US" altLang="ja-JP" sz="1600" dirty="0" smtClean="0"/>
          </a:p>
          <a:p>
            <a:pPr marL="0" indent="0">
              <a:buNone/>
            </a:pPr>
            <a:r>
              <a:rPr lang="en-US" altLang="ja-JP" sz="1600" dirty="0" smtClean="0"/>
              <a:t>2</a:t>
            </a:r>
            <a:r>
              <a:rPr lang="ja-JP" altLang="en-US" sz="1600" dirty="0" smtClean="0"/>
              <a:t>人用．</a:t>
            </a:r>
            <a:endParaRPr lang="en-US" altLang="ja-JP" sz="1600" dirty="0" smtClean="0"/>
          </a:p>
          <a:p>
            <a:pPr marL="0" indent="0">
              <a:buNone/>
            </a:pPr>
            <a:r>
              <a:rPr lang="ja-JP" altLang="en-US" sz="1600" dirty="0"/>
              <a:t>盤面上</a:t>
            </a:r>
            <a:r>
              <a:rPr lang="ja-JP" altLang="en-US" sz="1600" dirty="0" smtClean="0"/>
              <a:t>に配置された数字の書かれた駒をあるルールに従って交互に取っていく．</a:t>
            </a:r>
            <a:endParaRPr lang="en-US" altLang="ja-JP" sz="1600" dirty="0" smtClean="0"/>
          </a:p>
          <a:p>
            <a:pPr marL="0" indent="0">
              <a:buNone/>
            </a:pPr>
            <a:r>
              <a:rPr lang="ja-JP" altLang="en-US" sz="1600" dirty="0"/>
              <a:t>先手</a:t>
            </a:r>
            <a:r>
              <a:rPr lang="ja-JP" altLang="en-US" sz="1600" dirty="0" smtClean="0"/>
              <a:t>はスタート位置から横方向の好きな駒をとれる．</a:t>
            </a:r>
            <a:endParaRPr lang="en-US" altLang="ja-JP" sz="1600" dirty="0" smtClean="0"/>
          </a:p>
          <a:p>
            <a:pPr marL="0" indent="0">
              <a:buNone/>
            </a:pPr>
            <a:r>
              <a:rPr lang="ja-JP" altLang="en-US" sz="1600" dirty="0"/>
              <a:t>後手</a:t>
            </a:r>
            <a:r>
              <a:rPr lang="ja-JP" altLang="en-US" sz="1600" dirty="0" smtClean="0"/>
              <a:t>は直前に先手が取った位置の縦方向に好きな駒をとれる．</a:t>
            </a:r>
            <a:endParaRPr lang="en-US" altLang="ja-JP" sz="1600" dirty="0" smtClean="0"/>
          </a:p>
          <a:p>
            <a:pPr marL="0" indent="0">
              <a:buNone/>
            </a:pPr>
            <a:r>
              <a:rPr lang="ja-JP" altLang="en-US" sz="1600" dirty="0" smtClean="0"/>
              <a:t>駒を全て取り終えるか，取れる駒がなくなった時点でゲーム終了．</a:t>
            </a:r>
            <a:endParaRPr lang="en-US" altLang="ja-JP" sz="1600" dirty="0" smtClean="0"/>
          </a:p>
          <a:p>
            <a:pPr marL="0" indent="0">
              <a:buNone/>
            </a:pPr>
            <a:r>
              <a:rPr lang="ja-JP" altLang="en-US" sz="1600" dirty="0"/>
              <a:t>取った</a:t>
            </a:r>
            <a:r>
              <a:rPr lang="ja-JP" altLang="en-US" sz="1600" dirty="0" smtClean="0"/>
              <a:t>駒に書かれた数を合計して，点数の多い方が勝利．</a:t>
            </a:r>
            <a:endParaRPr lang="en-US" altLang="ja-JP" sz="1600" dirty="0" smtClean="0"/>
          </a:p>
        </p:txBody>
      </p:sp>
      <p:sp>
        <p:nvSpPr>
          <p:cNvPr id="3" name="角丸四角形 2"/>
          <p:cNvSpPr/>
          <p:nvPr/>
        </p:nvSpPr>
        <p:spPr>
          <a:xfrm>
            <a:off x="251520" y="3889657"/>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4" name="角丸四角形 33"/>
          <p:cNvSpPr/>
          <p:nvPr/>
        </p:nvSpPr>
        <p:spPr>
          <a:xfrm>
            <a:off x="251520" y="5277725"/>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485723" y="3644668"/>
            <a:ext cx="646331" cy="369332"/>
          </a:xfrm>
          <a:prstGeom prst="rect">
            <a:avLst/>
          </a:prstGeom>
          <a:solidFill>
            <a:schemeClr val="lt1"/>
          </a:solidFill>
        </p:spPr>
        <p:txBody>
          <a:bodyPr wrap="none" rtlCol="0">
            <a:spAutoFit/>
          </a:bodyPr>
          <a:lstStyle/>
          <a:p>
            <a:r>
              <a:rPr lang="ja-JP" altLang="en-US" sz="1800" dirty="0"/>
              <a:t>先手</a:t>
            </a:r>
            <a:endParaRPr kumimoji="1" lang="ja-JP" altLang="en-US" sz="1800" dirty="0"/>
          </a:p>
        </p:txBody>
      </p:sp>
      <p:sp>
        <p:nvSpPr>
          <p:cNvPr id="36" name="テキスト ボックス 35"/>
          <p:cNvSpPr txBox="1"/>
          <p:nvPr/>
        </p:nvSpPr>
        <p:spPr>
          <a:xfrm>
            <a:off x="511991" y="4960325"/>
            <a:ext cx="646331" cy="369332"/>
          </a:xfrm>
          <a:prstGeom prst="rect">
            <a:avLst/>
          </a:prstGeom>
          <a:solidFill>
            <a:schemeClr val="lt1"/>
          </a:solidFill>
        </p:spPr>
        <p:txBody>
          <a:bodyPr wrap="none" rtlCol="0">
            <a:spAutoFit/>
          </a:bodyPr>
          <a:lstStyle/>
          <a:p>
            <a:r>
              <a:rPr lang="ja-JP" altLang="en-US" sz="1800" dirty="0"/>
              <a:t>後手</a:t>
            </a:r>
            <a:endParaRPr kumimoji="1" lang="ja-JP" altLang="en-US" sz="1800" dirty="0"/>
          </a:p>
        </p:txBody>
      </p:sp>
      <p:sp>
        <p:nvSpPr>
          <p:cNvPr id="37" name="正方形/長方形 36"/>
          <p:cNvSpPr/>
          <p:nvPr/>
        </p:nvSpPr>
        <p:spPr>
          <a:xfrm>
            <a:off x="6011920" y="3103103"/>
            <a:ext cx="2880000" cy="28800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817216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452080" y="3109334"/>
            <a:ext cx="720000" cy="2880000"/>
          </a:xfrm>
          <a:prstGeom prst="rect">
            <a:avLst/>
          </a:prstGeom>
          <a:solidFill>
            <a:srgbClr val="FFC000">
              <a:alpha val="30000"/>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673200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601192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6012674" y="526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6012674" y="454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6012674" y="382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6012160" y="310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2384028"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a:solidFill>
                  <a:schemeClr val="tx1"/>
                </a:solidFill>
              </a:rPr>
              <a:t>-</a:t>
            </a:r>
            <a:r>
              <a:rPr kumimoji="1" lang="en-US" altLang="ja-JP" dirty="0" smtClean="0">
                <a:solidFill>
                  <a:schemeClr val="tx1"/>
                </a:solidFill>
              </a:rPr>
              <a:t>1</a:t>
            </a:r>
            <a:endParaRPr kumimoji="1" lang="ja-JP" altLang="en-US" dirty="0">
              <a:solidFill>
                <a:schemeClr val="tx1"/>
              </a:solidFill>
            </a:endParaRPr>
          </a:p>
        </p:txBody>
      </p:sp>
      <p:sp>
        <p:nvSpPr>
          <p:cNvPr id="47" name="円/楕円 46"/>
          <p:cNvSpPr/>
          <p:nvPr/>
        </p:nvSpPr>
        <p:spPr>
          <a:xfrm>
            <a:off x="118762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kumimoji="1" lang="en-US" altLang="ja-JP" dirty="0" smtClean="0"/>
              <a:t>1</a:t>
            </a:r>
            <a:endParaRPr kumimoji="1" lang="ja-JP" altLang="en-US" dirty="0"/>
          </a:p>
        </p:txBody>
      </p:sp>
      <p:sp>
        <p:nvSpPr>
          <p:cNvPr id="48" name="円/楕円 47"/>
          <p:cNvSpPr/>
          <p:nvPr/>
        </p:nvSpPr>
        <p:spPr>
          <a:xfrm>
            <a:off x="406794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49" name="円/楕円 48"/>
          <p:cNvSpPr/>
          <p:nvPr/>
        </p:nvSpPr>
        <p:spPr>
          <a:xfrm>
            <a:off x="190770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0" name="円/楕円 49"/>
          <p:cNvSpPr/>
          <p:nvPr/>
        </p:nvSpPr>
        <p:spPr>
          <a:xfrm>
            <a:off x="46754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51" name="円/楕円 50"/>
          <p:cNvSpPr/>
          <p:nvPr/>
        </p:nvSpPr>
        <p:spPr>
          <a:xfrm>
            <a:off x="262778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2" name="円/楕円 51"/>
          <p:cNvSpPr/>
          <p:nvPr/>
        </p:nvSpPr>
        <p:spPr>
          <a:xfrm>
            <a:off x="1745200"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53" name="円/楕円 52"/>
          <p:cNvSpPr/>
          <p:nvPr/>
        </p:nvSpPr>
        <p:spPr>
          <a:xfrm>
            <a:off x="4363197"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4" name="円/楕円 53"/>
          <p:cNvSpPr/>
          <p:nvPr/>
        </p:nvSpPr>
        <p:spPr>
          <a:xfrm>
            <a:off x="366168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5" name="円/楕円 54"/>
          <p:cNvSpPr/>
          <p:nvPr/>
        </p:nvSpPr>
        <p:spPr>
          <a:xfrm>
            <a:off x="4300512"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6" name="円/楕円 55"/>
          <p:cNvSpPr/>
          <p:nvPr/>
        </p:nvSpPr>
        <p:spPr>
          <a:xfrm>
            <a:off x="334786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7" name="円/楕円 56"/>
          <p:cNvSpPr/>
          <p:nvPr/>
        </p:nvSpPr>
        <p:spPr>
          <a:xfrm>
            <a:off x="4939341"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-4</a:t>
            </a:r>
            <a:endParaRPr kumimoji="1" lang="ja-JP" altLang="en-US" dirty="0">
              <a:solidFill>
                <a:schemeClr val="tx1"/>
              </a:solidFill>
            </a:endParaRPr>
          </a:p>
        </p:txBody>
      </p:sp>
      <p:sp>
        <p:nvSpPr>
          <p:cNvPr id="58" name="円/楕円 57"/>
          <p:cNvSpPr/>
          <p:nvPr/>
        </p:nvSpPr>
        <p:spPr>
          <a:xfrm>
            <a:off x="46754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smtClean="0"/>
              <a:t>2</a:t>
            </a:r>
            <a:endParaRPr kumimoji="1" lang="ja-JP" altLang="en-US" dirty="0"/>
          </a:p>
        </p:txBody>
      </p:sp>
      <p:sp>
        <p:nvSpPr>
          <p:cNvPr id="59" name="円/楕円 58"/>
          <p:cNvSpPr/>
          <p:nvPr/>
        </p:nvSpPr>
        <p:spPr>
          <a:xfrm>
            <a:off x="1106372"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60" name="円/楕円 59"/>
          <p:cNvSpPr/>
          <p:nvPr/>
        </p:nvSpPr>
        <p:spPr>
          <a:xfrm>
            <a:off x="3022856" y="4062307"/>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1</a:t>
            </a:r>
            <a:endParaRPr kumimoji="1" lang="ja-JP" altLang="en-US" dirty="0"/>
          </a:p>
        </p:txBody>
      </p:sp>
      <p:sp>
        <p:nvSpPr>
          <p:cNvPr id="61" name="星 4 60"/>
          <p:cNvSpPr/>
          <p:nvPr/>
        </p:nvSpPr>
        <p:spPr>
          <a:xfrm>
            <a:off x="7581699" y="5398953"/>
            <a:ext cx="460762" cy="460762"/>
          </a:xfrm>
          <a:prstGeom prst="star4">
            <a:avLst>
              <a:gd name="adj" fmla="val 24039"/>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99884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fld id="{59D1058F-1BBD-40F9-8ADC-A9D341F77AC0}" type="datetime1">
              <a:rPr lang="ja-JP" altLang="en-US" smtClean="0"/>
              <a:t>2013/3/4</a:t>
            </a:fld>
            <a:endParaRPr lang="en-US" altLang="ja-JP"/>
          </a:p>
        </p:txBody>
      </p:sp>
      <p:sp>
        <p:nvSpPr>
          <p:cNvPr id="6" name="スライド番号プレースホルダー 5"/>
          <p:cNvSpPr>
            <a:spLocks noGrp="1"/>
          </p:cNvSpPr>
          <p:nvPr>
            <p:ph type="sldNum" sz="quarter" idx="12"/>
          </p:nvPr>
        </p:nvSpPr>
        <p:spPr/>
        <p:txBody>
          <a:bodyPr/>
          <a:lstStyle/>
          <a:p>
            <a:fld id="{1D31B517-72AE-4FE7-A18D-06C9CB9045F5}" type="slidenum">
              <a:rPr lang="en-US" altLang="ja-JP" smtClean="0"/>
              <a:pPr/>
              <a:t>57</a:t>
            </a:fld>
            <a:endParaRPr lang="en-US" altLang="ja-JP"/>
          </a:p>
        </p:txBody>
      </p:sp>
      <p:sp>
        <p:nvSpPr>
          <p:cNvPr id="7" name="正方形/長方形 6"/>
          <p:cNvSpPr/>
          <p:nvPr/>
        </p:nvSpPr>
        <p:spPr>
          <a:xfrm>
            <a:off x="323528" y="3293310"/>
            <a:ext cx="2880000" cy="28800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2483768" y="3299541"/>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1763688" y="3299541"/>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1043608" y="3299541"/>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323528" y="3299541"/>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324282" y="5459541"/>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324282" y="4739541"/>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324282" y="4019541"/>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323768" y="3299541"/>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p:nvSpPr>
        <p:spPr>
          <a:xfrm>
            <a:off x="395456" y="4091469"/>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a:solidFill>
                  <a:schemeClr val="tx1"/>
                </a:solidFill>
              </a:rPr>
              <a:t>-</a:t>
            </a:r>
            <a:r>
              <a:rPr kumimoji="1" lang="en-US" altLang="ja-JP" dirty="0" smtClean="0">
                <a:solidFill>
                  <a:schemeClr val="tx1"/>
                </a:solidFill>
              </a:rPr>
              <a:t>1</a:t>
            </a:r>
            <a:endParaRPr kumimoji="1" lang="ja-JP" altLang="en-US" dirty="0">
              <a:solidFill>
                <a:schemeClr val="tx1"/>
              </a:solidFill>
            </a:endParaRPr>
          </a:p>
        </p:txBody>
      </p:sp>
      <p:sp>
        <p:nvSpPr>
          <p:cNvPr id="29" name="円/楕円 28"/>
          <p:cNvSpPr/>
          <p:nvPr/>
        </p:nvSpPr>
        <p:spPr>
          <a:xfrm>
            <a:off x="1115536" y="3371469"/>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kumimoji="1" lang="en-US" altLang="ja-JP" dirty="0" smtClean="0"/>
              <a:t>1</a:t>
            </a:r>
            <a:endParaRPr kumimoji="1" lang="ja-JP" altLang="en-US" dirty="0"/>
          </a:p>
        </p:txBody>
      </p:sp>
      <p:sp>
        <p:nvSpPr>
          <p:cNvPr id="30" name="円/楕円 29"/>
          <p:cNvSpPr/>
          <p:nvPr/>
        </p:nvSpPr>
        <p:spPr>
          <a:xfrm>
            <a:off x="395456" y="4811469"/>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31" name="円/楕円 30"/>
          <p:cNvSpPr/>
          <p:nvPr/>
        </p:nvSpPr>
        <p:spPr>
          <a:xfrm>
            <a:off x="1835616" y="4091469"/>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32" name="円/楕円 31"/>
          <p:cNvSpPr/>
          <p:nvPr/>
        </p:nvSpPr>
        <p:spPr>
          <a:xfrm>
            <a:off x="2555696" y="4091469"/>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33" name="円/楕円 32"/>
          <p:cNvSpPr/>
          <p:nvPr/>
        </p:nvSpPr>
        <p:spPr>
          <a:xfrm>
            <a:off x="395456" y="5531469"/>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34" name="円/楕円 33"/>
          <p:cNvSpPr/>
          <p:nvPr/>
        </p:nvSpPr>
        <p:spPr>
          <a:xfrm>
            <a:off x="1835616" y="3371469"/>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35" name="円/楕円 34"/>
          <p:cNvSpPr/>
          <p:nvPr/>
        </p:nvSpPr>
        <p:spPr>
          <a:xfrm>
            <a:off x="1115536" y="5531469"/>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36" name="円/楕円 35"/>
          <p:cNvSpPr/>
          <p:nvPr/>
        </p:nvSpPr>
        <p:spPr>
          <a:xfrm>
            <a:off x="395456" y="3372130"/>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37" name="円/楕円 36"/>
          <p:cNvSpPr/>
          <p:nvPr/>
        </p:nvSpPr>
        <p:spPr>
          <a:xfrm>
            <a:off x="1115536" y="4811469"/>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38" name="円/楕円 37"/>
          <p:cNvSpPr/>
          <p:nvPr/>
        </p:nvSpPr>
        <p:spPr>
          <a:xfrm>
            <a:off x="2555696" y="3371469"/>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39" name="円/楕円 38"/>
          <p:cNvSpPr/>
          <p:nvPr/>
        </p:nvSpPr>
        <p:spPr>
          <a:xfrm>
            <a:off x="1835616" y="5531469"/>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-4</a:t>
            </a:r>
            <a:endParaRPr kumimoji="1" lang="ja-JP" altLang="en-US" dirty="0">
              <a:solidFill>
                <a:schemeClr val="tx1"/>
              </a:solidFill>
            </a:endParaRPr>
          </a:p>
        </p:txBody>
      </p:sp>
      <p:sp>
        <p:nvSpPr>
          <p:cNvPr id="40" name="円/楕円 39"/>
          <p:cNvSpPr/>
          <p:nvPr/>
        </p:nvSpPr>
        <p:spPr>
          <a:xfrm>
            <a:off x="2555696" y="4811469"/>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smtClean="0"/>
              <a:t>2</a:t>
            </a:r>
            <a:endParaRPr kumimoji="1" lang="ja-JP" altLang="en-US" dirty="0"/>
          </a:p>
        </p:txBody>
      </p:sp>
      <p:sp>
        <p:nvSpPr>
          <p:cNvPr id="42" name="円/楕円 41"/>
          <p:cNvSpPr/>
          <p:nvPr/>
        </p:nvSpPr>
        <p:spPr>
          <a:xfrm>
            <a:off x="1115536" y="4091469"/>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43" name="円/楕円 42"/>
          <p:cNvSpPr/>
          <p:nvPr/>
        </p:nvSpPr>
        <p:spPr>
          <a:xfrm>
            <a:off x="2555696" y="5531469"/>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1</a:t>
            </a:r>
            <a:endParaRPr kumimoji="1" lang="ja-JP" altLang="en-US" dirty="0"/>
          </a:p>
        </p:txBody>
      </p:sp>
      <p:sp>
        <p:nvSpPr>
          <p:cNvPr id="45" name="星 4 44"/>
          <p:cNvSpPr/>
          <p:nvPr/>
        </p:nvSpPr>
        <p:spPr>
          <a:xfrm>
            <a:off x="1893307" y="4869160"/>
            <a:ext cx="460762" cy="460762"/>
          </a:xfrm>
          <a:prstGeom prst="star4">
            <a:avLst>
              <a:gd name="adj" fmla="val 24039"/>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9486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pPr marL="0" indent="0">
              <a:buNone/>
            </a:pPr>
            <a:r>
              <a:rPr lang="ja-JP" altLang="en-US" sz="1050" dirty="0"/>
              <a:t>イスラエルの会社</a:t>
            </a:r>
            <a:r>
              <a:rPr lang="en-US" altLang="ja-JP" sz="1050" dirty="0" err="1"/>
              <a:t>Orda</a:t>
            </a:r>
            <a:r>
              <a:rPr lang="en-US" altLang="ja-JP" sz="1050" dirty="0"/>
              <a:t> Industries</a:t>
            </a:r>
            <a:r>
              <a:rPr lang="ja-JP" altLang="en-US" sz="1050" dirty="0"/>
              <a:t>の出してる</a:t>
            </a:r>
          </a:p>
          <a:p>
            <a:pPr marL="0" indent="0">
              <a:buNone/>
            </a:pPr>
            <a:r>
              <a:rPr lang="en-US" altLang="ja-JP" sz="1050" dirty="0"/>
              <a:t>8*8</a:t>
            </a:r>
            <a:r>
              <a:rPr lang="ja-JP" altLang="en-US" sz="1050" dirty="0"/>
              <a:t>のマティックスのチップ枚数</a:t>
            </a:r>
          </a:p>
          <a:p>
            <a:pPr marL="0" indent="0">
              <a:buNone/>
            </a:pPr>
            <a:r>
              <a:rPr lang="en-US" altLang="ja-JP" sz="1050" dirty="0"/>
              <a:t>-10 </a:t>
            </a:r>
            <a:r>
              <a:rPr lang="ja-JP" altLang="en-US" sz="1050" dirty="0"/>
              <a:t>・・・ </a:t>
            </a:r>
            <a:r>
              <a:rPr lang="en-US" altLang="ja-JP" sz="1050" dirty="0"/>
              <a:t>1 </a:t>
            </a:r>
            <a:r>
              <a:rPr lang="ja-JP" altLang="en-US" sz="1050" dirty="0"/>
              <a:t>枚</a:t>
            </a:r>
          </a:p>
          <a:p>
            <a:pPr marL="0" indent="0">
              <a:buNone/>
            </a:pPr>
            <a:r>
              <a:rPr lang="en-US" altLang="ja-JP" sz="1050" dirty="0"/>
              <a:t>-9 </a:t>
            </a:r>
            <a:r>
              <a:rPr lang="ja-JP" altLang="en-US" sz="1050" dirty="0"/>
              <a:t>・・・ </a:t>
            </a:r>
            <a:r>
              <a:rPr lang="en-US" altLang="ja-JP" sz="1050" dirty="0"/>
              <a:t>0 </a:t>
            </a:r>
            <a:r>
              <a:rPr lang="ja-JP" altLang="en-US" sz="1050" dirty="0"/>
              <a:t>枚</a:t>
            </a:r>
          </a:p>
          <a:p>
            <a:pPr marL="0" indent="0">
              <a:buNone/>
            </a:pPr>
            <a:r>
              <a:rPr lang="en-US" altLang="ja-JP" sz="1050" dirty="0"/>
              <a:t>-8 </a:t>
            </a:r>
            <a:r>
              <a:rPr lang="ja-JP" altLang="en-US" sz="1050" dirty="0"/>
              <a:t>・・・ </a:t>
            </a:r>
            <a:r>
              <a:rPr lang="en-US" altLang="ja-JP" sz="1050" dirty="0"/>
              <a:t>0 </a:t>
            </a:r>
            <a:r>
              <a:rPr lang="ja-JP" altLang="en-US" sz="1050" dirty="0"/>
              <a:t>枚</a:t>
            </a:r>
          </a:p>
          <a:p>
            <a:pPr marL="0" indent="0">
              <a:buNone/>
            </a:pPr>
            <a:r>
              <a:rPr lang="en-US" altLang="ja-JP" sz="1050" dirty="0"/>
              <a:t>-7 </a:t>
            </a:r>
            <a:r>
              <a:rPr lang="ja-JP" altLang="en-US" sz="1050" dirty="0"/>
              <a:t>・・・ </a:t>
            </a:r>
            <a:r>
              <a:rPr lang="en-US" altLang="ja-JP" sz="1050" dirty="0"/>
              <a:t>1 </a:t>
            </a:r>
            <a:r>
              <a:rPr lang="ja-JP" altLang="en-US" sz="1050" dirty="0"/>
              <a:t>枚</a:t>
            </a:r>
          </a:p>
          <a:p>
            <a:pPr marL="0" indent="0">
              <a:buNone/>
            </a:pPr>
            <a:r>
              <a:rPr lang="en-US" altLang="ja-JP" sz="1050" dirty="0"/>
              <a:t>-6 </a:t>
            </a:r>
            <a:r>
              <a:rPr lang="ja-JP" altLang="en-US" sz="1050" dirty="0"/>
              <a:t>・・・ </a:t>
            </a:r>
            <a:r>
              <a:rPr lang="en-US" altLang="ja-JP" sz="1050" dirty="0"/>
              <a:t>2 </a:t>
            </a:r>
            <a:r>
              <a:rPr lang="ja-JP" altLang="en-US" sz="1050" dirty="0"/>
              <a:t>枚</a:t>
            </a:r>
          </a:p>
          <a:p>
            <a:pPr marL="0" indent="0">
              <a:buNone/>
            </a:pPr>
            <a:r>
              <a:rPr lang="en-US" altLang="ja-JP" sz="1050" dirty="0"/>
              <a:t>-5 </a:t>
            </a:r>
            <a:r>
              <a:rPr lang="ja-JP" altLang="en-US" sz="1050" dirty="0"/>
              <a:t>・・・ </a:t>
            </a:r>
            <a:r>
              <a:rPr lang="en-US" altLang="ja-JP" sz="1050" dirty="0"/>
              <a:t>2 </a:t>
            </a:r>
            <a:r>
              <a:rPr lang="ja-JP" altLang="en-US" sz="1050" dirty="0"/>
              <a:t>枚</a:t>
            </a:r>
          </a:p>
          <a:p>
            <a:pPr marL="0" indent="0">
              <a:buNone/>
            </a:pPr>
            <a:r>
              <a:rPr lang="en-US" altLang="ja-JP" sz="1050" dirty="0"/>
              <a:t>-4 </a:t>
            </a:r>
            <a:r>
              <a:rPr lang="ja-JP" altLang="en-US" sz="1050" dirty="0"/>
              <a:t>・・・ </a:t>
            </a:r>
            <a:r>
              <a:rPr lang="en-US" altLang="ja-JP" sz="1050" dirty="0"/>
              <a:t>3 </a:t>
            </a:r>
            <a:r>
              <a:rPr lang="ja-JP" altLang="en-US" sz="1050" dirty="0"/>
              <a:t>枚</a:t>
            </a:r>
          </a:p>
          <a:p>
            <a:pPr marL="0" indent="0">
              <a:buNone/>
            </a:pPr>
            <a:r>
              <a:rPr lang="en-US" altLang="ja-JP" sz="1050" dirty="0"/>
              <a:t>-3 </a:t>
            </a:r>
            <a:r>
              <a:rPr lang="ja-JP" altLang="en-US" sz="1050" dirty="0"/>
              <a:t>・・・ </a:t>
            </a:r>
            <a:r>
              <a:rPr lang="en-US" altLang="ja-JP" sz="1050" dirty="0"/>
              <a:t>3 </a:t>
            </a:r>
            <a:r>
              <a:rPr lang="ja-JP" altLang="en-US" sz="1050" dirty="0"/>
              <a:t>枚</a:t>
            </a:r>
          </a:p>
          <a:p>
            <a:pPr marL="0" indent="0">
              <a:buNone/>
            </a:pPr>
            <a:r>
              <a:rPr lang="en-US" altLang="ja-JP" sz="1050" dirty="0"/>
              <a:t>-2 </a:t>
            </a:r>
            <a:r>
              <a:rPr lang="ja-JP" altLang="en-US" sz="1050" dirty="0"/>
              <a:t>・・・ </a:t>
            </a:r>
            <a:r>
              <a:rPr lang="en-US" altLang="ja-JP" sz="1050" dirty="0"/>
              <a:t>4 </a:t>
            </a:r>
            <a:r>
              <a:rPr lang="ja-JP" altLang="en-US" sz="1050" dirty="0"/>
              <a:t>枚</a:t>
            </a:r>
          </a:p>
          <a:p>
            <a:pPr marL="0" indent="0">
              <a:buNone/>
            </a:pPr>
            <a:r>
              <a:rPr lang="en-US" altLang="ja-JP" sz="1050" dirty="0"/>
              <a:t>-1 </a:t>
            </a:r>
            <a:r>
              <a:rPr lang="ja-JP" altLang="en-US" sz="1050" dirty="0"/>
              <a:t>・・・ </a:t>
            </a:r>
            <a:r>
              <a:rPr lang="en-US" altLang="ja-JP" sz="1050" dirty="0"/>
              <a:t>5 </a:t>
            </a:r>
            <a:r>
              <a:rPr lang="ja-JP" altLang="en-US" sz="1050" dirty="0"/>
              <a:t>枚</a:t>
            </a:r>
          </a:p>
          <a:p>
            <a:pPr marL="0" indent="0">
              <a:buNone/>
            </a:pPr>
            <a:r>
              <a:rPr lang="en-US" altLang="ja-JP" sz="1050" dirty="0"/>
              <a:t>0 </a:t>
            </a:r>
            <a:r>
              <a:rPr lang="ja-JP" altLang="en-US" sz="1050" dirty="0"/>
              <a:t>・・・ </a:t>
            </a:r>
            <a:r>
              <a:rPr lang="en-US" altLang="ja-JP" sz="1050" dirty="0"/>
              <a:t>6 </a:t>
            </a:r>
            <a:r>
              <a:rPr lang="ja-JP" altLang="en-US" sz="1050" dirty="0"/>
              <a:t>枚</a:t>
            </a:r>
          </a:p>
          <a:p>
            <a:pPr marL="0" indent="0">
              <a:buNone/>
            </a:pPr>
            <a:r>
              <a:rPr lang="en-US" altLang="ja-JP" sz="1050" dirty="0"/>
              <a:t>1 </a:t>
            </a:r>
            <a:r>
              <a:rPr lang="ja-JP" altLang="en-US" sz="1050" dirty="0"/>
              <a:t>・・・ </a:t>
            </a:r>
            <a:r>
              <a:rPr lang="en-US" altLang="ja-JP" sz="1050" dirty="0"/>
              <a:t>5 </a:t>
            </a:r>
            <a:r>
              <a:rPr lang="ja-JP" altLang="en-US" sz="1050" dirty="0"/>
              <a:t>枚</a:t>
            </a:r>
          </a:p>
          <a:p>
            <a:pPr marL="0" indent="0">
              <a:buNone/>
            </a:pPr>
            <a:r>
              <a:rPr lang="en-US" altLang="ja-JP" sz="1050" dirty="0"/>
              <a:t>2 </a:t>
            </a:r>
            <a:r>
              <a:rPr lang="ja-JP" altLang="en-US" sz="1050" dirty="0"/>
              <a:t>・・・ </a:t>
            </a:r>
            <a:r>
              <a:rPr lang="en-US" altLang="ja-JP" sz="1050" dirty="0"/>
              <a:t>6 </a:t>
            </a:r>
            <a:r>
              <a:rPr lang="ja-JP" altLang="en-US" sz="1050" dirty="0"/>
              <a:t>枚</a:t>
            </a:r>
          </a:p>
          <a:p>
            <a:pPr marL="0" indent="0">
              <a:buNone/>
            </a:pPr>
            <a:r>
              <a:rPr lang="en-US" altLang="ja-JP" sz="1050" dirty="0"/>
              <a:t>3 </a:t>
            </a:r>
            <a:r>
              <a:rPr lang="ja-JP" altLang="en-US" sz="1050" dirty="0"/>
              <a:t>・・・ </a:t>
            </a:r>
            <a:r>
              <a:rPr lang="en-US" altLang="ja-JP" sz="1050" dirty="0"/>
              <a:t>5 </a:t>
            </a:r>
            <a:r>
              <a:rPr lang="ja-JP" altLang="en-US" sz="1050" dirty="0"/>
              <a:t>枚</a:t>
            </a:r>
          </a:p>
          <a:p>
            <a:pPr marL="0" indent="0">
              <a:buNone/>
            </a:pPr>
            <a:r>
              <a:rPr lang="en-US" altLang="ja-JP" sz="1050" dirty="0"/>
              <a:t>4 </a:t>
            </a:r>
            <a:r>
              <a:rPr lang="ja-JP" altLang="en-US" sz="1050" dirty="0"/>
              <a:t>・・・ </a:t>
            </a:r>
            <a:r>
              <a:rPr lang="en-US" altLang="ja-JP" sz="1050" dirty="0"/>
              <a:t>4 </a:t>
            </a:r>
            <a:r>
              <a:rPr lang="ja-JP" altLang="en-US" sz="1050" dirty="0"/>
              <a:t>枚</a:t>
            </a:r>
          </a:p>
          <a:p>
            <a:pPr marL="0" indent="0">
              <a:buNone/>
            </a:pPr>
            <a:r>
              <a:rPr lang="en-US" altLang="ja-JP" sz="1050" dirty="0"/>
              <a:t>5 </a:t>
            </a:r>
            <a:r>
              <a:rPr lang="ja-JP" altLang="en-US" sz="1050" dirty="0"/>
              <a:t>・・・ </a:t>
            </a:r>
            <a:r>
              <a:rPr lang="en-US" altLang="ja-JP" sz="1050" dirty="0"/>
              <a:t>4 </a:t>
            </a:r>
            <a:r>
              <a:rPr lang="ja-JP" altLang="en-US" sz="1050" dirty="0"/>
              <a:t>枚</a:t>
            </a:r>
          </a:p>
          <a:p>
            <a:pPr marL="0" indent="0">
              <a:buNone/>
            </a:pPr>
            <a:r>
              <a:rPr lang="en-US" altLang="ja-JP" sz="1050" dirty="0"/>
              <a:t>6 </a:t>
            </a:r>
            <a:r>
              <a:rPr lang="ja-JP" altLang="en-US" sz="1050" dirty="0"/>
              <a:t>・・・ </a:t>
            </a:r>
            <a:r>
              <a:rPr lang="en-US" altLang="ja-JP" sz="1050" dirty="0"/>
              <a:t>3 </a:t>
            </a:r>
            <a:r>
              <a:rPr lang="ja-JP" altLang="en-US" sz="1050" dirty="0"/>
              <a:t>枚</a:t>
            </a:r>
          </a:p>
          <a:p>
            <a:pPr marL="0" indent="0">
              <a:buNone/>
            </a:pPr>
            <a:r>
              <a:rPr lang="en-US" altLang="ja-JP" sz="1050" dirty="0"/>
              <a:t>7 </a:t>
            </a:r>
            <a:r>
              <a:rPr lang="ja-JP" altLang="en-US" sz="1050" dirty="0"/>
              <a:t>・・・ </a:t>
            </a:r>
            <a:r>
              <a:rPr lang="en-US" altLang="ja-JP" sz="1050" dirty="0"/>
              <a:t>3 </a:t>
            </a:r>
            <a:r>
              <a:rPr lang="ja-JP" altLang="en-US" sz="1050" dirty="0"/>
              <a:t>枚</a:t>
            </a:r>
          </a:p>
          <a:p>
            <a:pPr marL="0" indent="0">
              <a:buNone/>
            </a:pPr>
            <a:r>
              <a:rPr lang="en-US" altLang="ja-JP" sz="1050" dirty="0"/>
              <a:t>8 </a:t>
            </a:r>
            <a:r>
              <a:rPr lang="ja-JP" altLang="en-US" sz="1050" dirty="0"/>
              <a:t>・・・ </a:t>
            </a:r>
            <a:r>
              <a:rPr lang="en-US" altLang="ja-JP" sz="1050" dirty="0"/>
              <a:t>2 </a:t>
            </a:r>
            <a:r>
              <a:rPr lang="ja-JP" altLang="en-US" sz="1050" dirty="0"/>
              <a:t>枚</a:t>
            </a:r>
          </a:p>
          <a:p>
            <a:pPr marL="0" indent="0">
              <a:buNone/>
            </a:pPr>
            <a:r>
              <a:rPr lang="en-US" altLang="ja-JP" sz="1050" dirty="0"/>
              <a:t>9 </a:t>
            </a:r>
            <a:r>
              <a:rPr lang="ja-JP" altLang="en-US" sz="1050" dirty="0"/>
              <a:t>・・・ </a:t>
            </a:r>
            <a:r>
              <a:rPr lang="en-US" altLang="ja-JP" sz="1050" dirty="0"/>
              <a:t>2 </a:t>
            </a:r>
            <a:r>
              <a:rPr lang="ja-JP" altLang="en-US" sz="1050" dirty="0"/>
              <a:t>枚</a:t>
            </a:r>
          </a:p>
          <a:p>
            <a:pPr marL="0" indent="0">
              <a:buNone/>
            </a:pPr>
            <a:r>
              <a:rPr lang="en-US" altLang="ja-JP" sz="1050" dirty="0"/>
              <a:t>10 </a:t>
            </a:r>
            <a:r>
              <a:rPr lang="ja-JP" altLang="en-US" sz="1050" dirty="0"/>
              <a:t>・・・ </a:t>
            </a:r>
            <a:r>
              <a:rPr lang="en-US" altLang="ja-JP" sz="1050" dirty="0"/>
              <a:t>1 </a:t>
            </a:r>
            <a:r>
              <a:rPr lang="ja-JP" altLang="en-US" sz="1050" dirty="0"/>
              <a:t>枚</a:t>
            </a:r>
          </a:p>
          <a:p>
            <a:pPr marL="0" indent="0">
              <a:buNone/>
            </a:pPr>
            <a:r>
              <a:rPr lang="en-US" altLang="ja-JP" sz="1050" dirty="0"/>
              <a:t>11 </a:t>
            </a:r>
            <a:r>
              <a:rPr lang="ja-JP" altLang="en-US" sz="1050" dirty="0"/>
              <a:t>・・・ </a:t>
            </a:r>
            <a:r>
              <a:rPr lang="en-US" altLang="ja-JP" sz="1050" dirty="0"/>
              <a:t>0 </a:t>
            </a:r>
            <a:r>
              <a:rPr lang="ja-JP" altLang="en-US" sz="1050" dirty="0"/>
              <a:t>枚</a:t>
            </a:r>
          </a:p>
          <a:p>
            <a:pPr marL="0" indent="0">
              <a:buNone/>
            </a:pPr>
            <a:r>
              <a:rPr lang="en-US" altLang="ja-JP" sz="1050" dirty="0"/>
              <a:t>12 </a:t>
            </a:r>
            <a:r>
              <a:rPr lang="ja-JP" altLang="en-US" sz="1050" dirty="0"/>
              <a:t>・・・ </a:t>
            </a:r>
            <a:r>
              <a:rPr lang="en-US" altLang="ja-JP" sz="1050" dirty="0"/>
              <a:t>0 </a:t>
            </a:r>
            <a:r>
              <a:rPr lang="ja-JP" altLang="en-US" sz="1050" dirty="0"/>
              <a:t>枚</a:t>
            </a:r>
          </a:p>
          <a:p>
            <a:pPr marL="0" indent="0">
              <a:buNone/>
            </a:pPr>
            <a:r>
              <a:rPr lang="en-US" altLang="ja-JP" sz="1050" dirty="0"/>
              <a:t>13 </a:t>
            </a:r>
            <a:r>
              <a:rPr lang="ja-JP" altLang="en-US" sz="1050" dirty="0"/>
              <a:t>・・・ </a:t>
            </a:r>
            <a:r>
              <a:rPr lang="en-US" altLang="ja-JP" sz="1050" dirty="0"/>
              <a:t>0 </a:t>
            </a:r>
            <a:r>
              <a:rPr lang="ja-JP" altLang="en-US" sz="1050" dirty="0"/>
              <a:t>枚</a:t>
            </a:r>
          </a:p>
          <a:p>
            <a:pPr marL="0" indent="0">
              <a:buNone/>
            </a:pPr>
            <a:r>
              <a:rPr lang="en-US" altLang="ja-JP" sz="1050" dirty="0"/>
              <a:t>14 </a:t>
            </a:r>
            <a:r>
              <a:rPr lang="ja-JP" altLang="en-US" sz="1050" dirty="0"/>
              <a:t>・・・ </a:t>
            </a:r>
            <a:r>
              <a:rPr lang="en-US" altLang="ja-JP" sz="1050" dirty="0"/>
              <a:t>0 </a:t>
            </a:r>
            <a:r>
              <a:rPr lang="ja-JP" altLang="en-US" sz="1050" dirty="0"/>
              <a:t>枚</a:t>
            </a:r>
          </a:p>
          <a:p>
            <a:pPr marL="0" indent="0">
              <a:buNone/>
            </a:pPr>
            <a:r>
              <a:rPr lang="en-US" altLang="ja-JP" sz="1050" dirty="0"/>
              <a:t>15 </a:t>
            </a:r>
            <a:r>
              <a:rPr lang="ja-JP" altLang="en-US" sz="1050" dirty="0"/>
              <a:t>・・・ </a:t>
            </a:r>
            <a:r>
              <a:rPr lang="en-US" altLang="ja-JP" sz="1050" dirty="0"/>
              <a:t>1 </a:t>
            </a:r>
            <a:r>
              <a:rPr lang="ja-JP" altLang="en-US" sz="1050" dirty="0"/>
              <a:t>枚</a:t>
            </a:r>
          </a:p>
          <a:p>
            <a:pPr marL="0" indent="0">
              <a:buNone/>
            </a:pPr>
            <a:r>
              <a:rPr lang="ja-JP" altLang="en-US" sz="1050" dirty="0"/>
              <a:t> 合計 </a:t>
            </a:r>
            <a:r>
              <a:rPr lang="en-US" altLang="ja-JP" sz="1050" dirty="0"/>
              <a:t>63 </a:t>
            </a:r>
            <a:r>
              <a:rPr lang="ja-JP" altLang="en-US" sz="1050" dirty="0"/>
              <a:t>枚</a:t>
            </a:r>
            <a:endParaRPr kumimoji="1" lang="ja-JP" altLang="en-US" sz="1050" dirty="0"/>
          </a:p>
        </p:txBody>
      </p:sp>
      <p:sp>
        <p:nvSpPr>
          <p:cNvPr id="4" name="日付プレースホルダー 3"/>
          <p:cNvSpPr>
            <a:spLocks noGrp="1"/>
          </p:cNvSpPr>
          <p:nvPr>
            <p:ph type="dt" sz="half" idx="10"/>
          </p:nvPr>
        </p:nvSpPr>
        <p:spPr/>
        <p:txBody>
          <a:bodyPr/>
          <a:lstStyle/>
          <a:p>
            <a:fld id="{069EBC34-B01A-4780-A3BA-1F2CF5A3608A}" type="datetime1">
              <a:rPr lang="ja-JP" altLang="en-US" smtClean="0"/>
              <a:t>2013/3/4</a:t>
            </a:fld>
            <a:endParaRPr lang="en-US" altLang="ja-JP"/>
          </a:p>
        </p:txBody>
      </p:sp>
      <p:sp>
        <p:nvSpPr>
          <p:cNvPr id="5" name="スライド番号プレースホルダー 4"/>
          <p:cNvSpPr>
            <a:spLocks noGrp="1"/>
          </p:cNvSpPr>
          <p:nvPr>
            <p:ph type="sldNum" sz="quarter" idx="12"/>
          </p:nvPr>
        </p:nvSpPr>
        <p:spPr/>
        <p:txBody>
          <a:bodyPr/>
          <a:lstStyle/>
          <a:p>
            <a:fld id="{1D31B517-72AE-4FE7-A18D-06C9CB9045F5}" type="slidenum">
              <a:rPr lang="en-US" altLang="ja-JP" smtClean="0"/>
              <a:pPr/>
              <a:t>58</a:t>
            </a:fld>
            <a:endParaRPr lang="en-US" altLang="ja-JP"/>
          </a:p>
        </p:txBody>
      </p:sp>
    </p:spTree>
    <p:extLst>
      <p:ext uri="{BB962C8B-B14F-4D97-AF65-F5344CB8AC3E}">
        <p14:creationId xmlns:p14="http://schemas.microsoft.com/office/powerpoint/2010/main" val="4011661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9DD9A147-FE64-43C2-9658-2CD45B4066E9}" type="datetime1">
              <a:rPr lang="ja-JP" altLang="en-US" smtClean="0"/>
              <a:t>2013/3/4</a:t>
            </a:fld>
            <a:endParaRPr lang="en-US" altLang="ja-JP"/>
          </a:p>
        </p:txBody>
      </p:sp>
      <p:sp>
        <p:nvSpPr>
          <p:cNvPr id="6" name="スライド番号プレースホルダー 5"/>
          <p:cNvSpPr>
            <a:spLocks noGrp="1"/>
          </p:cNvSpPr>
          <p:nvPr>
            <p:ph type="sldNum" sz="quarter" idx="12"/>
          </p:nvPr>
        </p:nvSpPr>
        <p:spPr/>
        <p:txBody>
          <a:bodyPr/>
          <a:lstStyle/>
          <a:p>
            <a:fld id="{1F9BED0D-5DB0-4522-A2D4-39F72C33AA9F}" type="slidenum">
              <a:rPr lang="en-US" altLang="ja-JP"/>
              <a:pPr/>
              <a:t>6</a:t>
            </a:fld>
            <a:endParaRPr lang="en-US" altLang="ja-JP"/>
          </a:p>
        </p:txBody>
      </p:sp>
      <p:sp>
        <p:nvSpPr>
          <p:cNvPr id="6146" name="Rectangle 2"/>
          <p:cNvSpPr>
            <a:spLocks noGrp="1" noChangeArrowheads="1"/>
          </p:cNvSpPr>
          <p:nvPr>
            <p:ph type="title"/>
          </p:nvPr>
        </p:nvSpPr>
        <p:spPr/>
        <p:txBody>
          <a:bodyPr/>
          <a:lstStyle/>
          <a:p>
            <a:r>
              <a:rPr lang="ja-JP" altLang="en-US" dirty="0" smtClean="0"/>
              <a:t>　</a:t>
            </a:r>
            <a:r>
              <a:rPr lang="en-US" altLang="ja-JP" dirty="0" err="1" smtClean="0"/>
              <a:t>mattix</a:t>
            </a:r>
            <a:r>
              <a:rPr lang="ja-JP" altLang="en-US" dirty="0" smtClean="0"/>
              <a:t>とは</a:t>
            </a:r>
            <a:endParaRPr lang="ja-JP" altLang="ja-JP" dirty="0"/>
          </a:p>
        </p:txBody>
      </p:sp>
      <p:sp>
        <p:nvSpPr>
          <p:cNvPr id="3" name="角丸四角形 2"/>
          <p:cNvSpPr/>
          <p:nvPr/>
        </p:nvSpPr>
        <p:spPr>
          <a:xfrm>
            <a:off x="251520" y="3889657"/>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4" name="角丸四角形 33"/>
          <p:cNvSpPr/>
          <p:nvPr/>
        </p:nvSpPr>
        <p:spPr>
          <a:xfrm>
            <a:off x="251520" y="5277725"/>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485723" y="3644668"/>
            <a:ext cx="646331" cy="369332"/>
          </a:xfrm>
          <a:prstGeom prst="rect">
            <a:avLst/>
          </a:prstGeom>
          <a:solidFill>
            <a:schemeClr val="lt1"/>
          </a:solidFill>
        </p:spPr>
        <p:txBody>
          <a:bodyPr wrap="none" rtlCol="0">
            <a:spAutoFit/>
          </a:bodyPr>
          <a:lstStyle/>
          <a:p>
            <a:r>
              <a:rPr lang="ja-JP" altLang="en-US" sz="1800" dirty="0"/>
              <a:t>先手</a:t>
            </a:r>
            <a:endParaRPr kumimoji="1" lang="ja-JP" altLang="en-US" sz="1800" dirty="0"/>
          </a:p>
        </p:txBody>
      </p:sp>
      <p:sp>
        <p:nvSpPr>
          <p:cNvPr id="36" name="テキスト ボックス 35"/>
          <p:cNvSpPr txBox="1"/>
          <p:nvPr/>
        </p:nvSpPr>
        <p:spPr>
          <a:xfrm>
            <a:off x="511991" y="4960325"/>
            <a:ext cx="646331" cy="369332"/>
          </a:xfrm>
          <a:prstGeom prst="rect">
            <a:avLst/>
          </a:prstGeom>
          <a:solidFill>
            <a:schemeClr val="lt1"/>
          </a:solidFill>
        </p:spPr>
        <p:txBody>
          <a:bodyPr wrap="none" rtlCol="0">
            <a:spAutoFit/>
          </a:bodyPr>
          <a:lstStyle/>
          <a:p>
            <a:r>
              <a:rPr lang="ja-JP" altLang="en-US" sz="1800" dirty="0"/>
              <a:t>後手</a:t>
            </a:r>
            <a:endParaRPr kumimoji="1" lang="ja-JP" altLang="en-US" sz="1800" dirty="0"/>
          </a:p>
        </p:txBody>
      </p:sp>
      <p:sp>
        <p:nvSpPr>
          <p:cNvPr id="37" name="正方形/長方形 36"/>
          <p:cNvSpPr/>
          <p:nvPr/>
        </p:nvSpPr>
        <p:spPr>
          <a:xfrm>
            <a:off x="6011920" y="3103103"/>
            <a:ext cx="2880000" cy="28800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817216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45208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673200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601192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6012674" y="526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6012674" y="4549334"/>
            <a:ext cx="2880000" cy="720000"/>
          </a:xfrm>
          <a:prstGeom prst="rect">
            <a:avLst/>
          </a:prstGeom>
          <a:solidFill>
            <a:srgbClr val="FFC000">
              <a:alpha val="30000"/>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6012674" y="382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6012160" y="310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6083848" y="390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a:solidFill>
                  <a:schemeClr val="tx1"/>
                </a:solidFill>
              </a:rPr>
              <a:t>-</a:t>
            </a:r>
            <a:r>
              <a:rPr kumimoji="1" lang="en-US" altLang="ja-JP" dirty="0" smtClean="0">
                <a:solidFill>
                  <a:schemeClr val="tx1"/>
                </a:solidFill>
              </a:rPr>
              <a:t>1</a:t>
            </a:r>
            <a:endParaRPr kumimoji="1" lang="ja-JP" altLang="en-US" dirty="0">
              <a:solidFill>
                <a:schemeClr val="tx1"/>
              </a:solidFill>
            </a:endParaRPr>
          </a:p>
        </p:txBody>
      </p:sp>
      <p:sp>
        <p:nvSpPr>
          <p:cNvPr id="47" name="円/楕円 46"/>
          <p:cNvSpPr/>
          <p:nvPr/>
        </p:nvSpPr>
        <p:spPr>
          <a:xfrm>
            <a:off x="6803928" y="318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kumimoji="1" lang="en-US" altLang="ja-JP" dirty="0" smtClean="0"/>
              <a:t>1</a:t>
            </a:r>
            <a:endParaRPr kumimoji="1" lang="ja-JP" altLang="en-US" dirty="0"/>
          </a:p>
        </p:txBody>
      </p:sp>
      <p:sp>
        <p:nvSpPr>
          <p:cNvPr id="48" name="円/楕円 47"/>
          <p:cNvSpPr/>
          <p:nvPr/>
        </p:nvSpPr>
        <p:spPr>
          <a:xfrm>
            <a:off x="6083848" y="462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49" name="円/楕円 48"/>
          <p:cNvSpPr/>
          <p:nvPr/>
        </p:nvSpPr>
        <p:spPr>
          <a:xfrm>
            <a:off x="7524008" y="390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0" name="円/楕円 49"/>
          <p:cNvSpPr/>
          <p:nvPr/>
        </p:nvSpPr>
        <p:spPr>
          <a:xfrm>
            <a:off x="8244088" y="390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51" name="円/楕円 50"/>
          <p:cNvSpPr/>
          <p:nvPr/>
        </p:nvSpPr>
        <p:spPr>
          <a:xfrm>
            <a:off x="608384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2" name="円/楕円 51"/>
          <p:cNvSpPr/>
          <p:nvPr/>
        </p:nvSpPr>
        <p:spPr>
          <a:xfrm>
            <a:off x="7524008" y="318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53" name="円/楕円 52"/>
          <p:cNvSpPr/>
          <p:nvPr/>
        </p:nvSpPr>
        <p:spPr>
          <a:xfrm>
            <a:off x="680392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4" name="円/楕円 53"/>
          <p:cNvSpPr/>
          <p:nvPr/>
        </p:nvSpPr>
        <p:spPr>
          <a:xfrm>
            <a:off x="6083848" y="3181923"/>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5" name="円/楕円 54"/>
          <p:cNvSpPr/>
          <p:nvPr/>
        </p:nvSpPr>
        <p:spPr>
          <a:xfrm>
            <a:off x="6803928" y="462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6" name="円/楕円 55"/>
          <p:cNvSpPr/>
          <p:nvPr/>
        </p:nvSpPr>
        <p:spPr>
          <a:xfrm>
            <a:off x="8244088" y="318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8" name="円/楕円 57"/>
          <p:cNvSpPr/>
          <p:nvPr/>
        </p:nvSpPr>
        <p:spPr>
          <a:xfrm>
            <a:off x="8244088" y="462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smtClean="0"/>
              <a:t>2</a:t>
            </a:r>
            <a:endParaRPr kumimoji="1" lang="ja-JP" altLang="en-US" dirty="0"/>
          </a:p>
        </p:txBody>
      </p:sp>
      <p:sp>
        <p:nvSpPr>
          <p:cNvPr id="59" name="円/楕円 58"/>
          <p:cNvSpPr/>
          <p:nvPr/>
        </p:nvSpPr>
        <p:spPr>
          <a:xfrm>
            <a:off x="6803928" y="390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60" name="円/楕円 59"/>
          <p:cNvSpPr/>
          <p:nvPr/>
        </p:nvSpPr>
        <p:spPr>
          <a:xfrm>
            <a:off x="824408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1</a:t>
            </a:r>
            <a:endParaRPr kumimoji="1" lang="ja-JP" altLang="en-US" dirty="0"/>
          </a:p>
        </p:txBody>
      </p:sp>
      <p:sp>
        <p:nvSpPr>
          <p:cNvPr id="61" name="星 4 60"/>
          <p:cNvSpPr/>
          <p:nvPr/>
        </p:nvSpPr>
        <p:spPr>
          <a:xfrm>
            <a:off x="7581699" y="4678953"/>
            <a:ext cx="460762" cy="460762"/>
          </a:xfrm>
          <a:prstGeom prst="star4">
            <a:avLst>
              <a:gd name="adj" fmla="val 24039"/>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63" name="Rectangle 3"/>
          <p:cNvSpPr txBox="1">
            <a:spLocks noChangeArrowheads="1"/>
          </p:cNvSpPr>
          <p:nvPr/>
        </p:nvSpPr>
        <p:spPr bwMode="auto">
          <a:xfrm>
            <a:off x="486839" y="836712"/>
            <a:ext cx="8208912" cy="254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400">
                <a:solidFill>
                  <a:schemeClr val="tx1"/>
                </a:solidFill>
                <a:latin typeface="+mn-lt"/>
                <a:ea typeface="+mn-ea"/>
                <a:cs typeface="+mn-cs"/>
              </a:defRPr>
            </a:lvl1pPr>
            <a:lvl2pPr marL="742950" indent="-285750" algn="l" rtl="0" fontAlgn="base">
              <a:spcBef>
                <a:spcPct val="20000"/>
              </a:spcBef>
              <a:spcAft>
                <a:spcPct val="0"/>
              </a:spcAft>
              <a:buChar char="–"/>
              <a:defRPr kumimoji="1" sz="2000">
                <a:solidFill>
                  <a:schemeClr val="tx1"/>
                </a:solidFill>
                <a:latin typeface="+mn-lt"/>
                <a:ea typeface="+mn-ea"/>
              </a:defRPr>
            </a:lvl2pPr>
            <a:lvl3pPr marL="1143000" indent="-228600" algn="l" rtl="0" fontAlgn="base">
              <a:spcBef>
                <a:spcPct val="20000"/>
              </a:spcBef>
              <a:spcAft>
                <a:spcPct val="0"/>
              </a:spcAft>
              <a:buChar char="•"/>
              <a:defRPr kumimoji="1" sz="1800">
                <a:solidFill>
                  <a:schemeClr val="tx1"/>
                </a:solidFill>
                <a:latin typeface="+mn-lt"/>
                <a:ea typeface="+mn-ea"/>
              </a:defRPr>
            </a:lvl3pPr>
            <a:lvl4pPr marL="1600200" indent="-228600" algn="l" rtl="0" fontAlgn="base">
              <a:spcBef>
                <a:spcPct val="20000"/>
              </a:spcBef>
              <a:spcAft>
                <a:spcPct val="0"/>
              </a:spcAft>
              <a:buChar char="–"/>
              <a:defRPr kumimoji="1" sz="1600">
                <a:solidFill>
                  <a:schemeClr val="tx1"/>
                </a:solidFill>
                <a:latin typeface="+mn-lt"/>
                <a:ea typeface="+mn-ea"/>
              </a:defRPr>
            </a:lvl4pPr>
            <a:lvl5pPr marL="2057400" indent="-228600" algn="l" rtl="0" fontAlgn="base">
              <a:spcBef>
                <a:spcPct val="20000"/>
              </a:spcBef>
              <a:spcAft>
                <a:spcPct val="0"/>
              </a:spcAft>
              <a:buChar char="»"/>
              <a:defRPr kumimoji="1" sz="14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a:lstStyle>
          <a:p>
            <a:pPr marL="0" indent="0">
              <a:buFontTx/>
              <a:buNone/>
            </a:pPr>
            <a:r>
              <a:rPr lang="ja-JP" altLang="en-US" sz="2000" dirty="0" smtClean="0"/>
              <a:t>以下のルールに従って交互に駒を取ってゲームを進める．</a:t>
            </a:r>
            <a:endParaRPr lang="en-US" altLang="ja-JP" sz="2000" dirty="0" smtClean="0"/>
          </a:p>
          <a:p>
            <a:r>
              <a:rPr lang="ja-JP" altLang="en-US" sz="2000" dirty="0" smtClean="0">
                <a:solidFill>
                  <a:srgbClr val="C00000"/>
                </a:solidFill>
              </a:rPr>
              <a:t>先手はマーカーの位置から</a:t>
            </a:r>
            <a:r>
              <a:rPr lang="ja-JP" altLang="en-US" sz="2000" b="1" dirty="0" smtClean="0">
                <a:solidFill>
                  <a:srgbClr val="C00000"/>
                </a:solidFill>
              </a:rPr>
              <a:t>横方向</a:t>
            </a:r>
            <a:r>
              <a:rPr lang="ja-JP" altLang="en-US" sz="2000" dirty="0" smtClean="0">
                <a:solidFill>
                  <a:srgbClr val="C00000"/>
                </a:solidFill>
              </a:rPr>
              <a:t>の好きな駒を取り，マーカーを置く．</a:t>
            </a:r>
            <a:endParaRPr lang="en-US" altLang="ja-JP" sz="2000" dirty="0" smtClean="0">
              <a:solidFill>
                <a:srgbClr val="C00000"/>
              </a:solidFill>
            </a:endParaRPr>
          </a:p>
          <a:p>
            <a:r>
              <a:rPr lang="ja-JP" altLang="en-US" sz="2000" dirty="0" smtClean="0"/>
              <a:t>後手はマーカーの位置から</a:t>
            </a:r>
            <a:r>
              <a:rPr lang="ja-JP" altLang="en-US" sz="2000" b="1" dirty="0" smtClean="0"/>
              <a:t>縦方向</a:t>
            </a:r>
            <a:r>
              <a:rPr lang="ja-JP" altLang="en-US" sz="2000" dirty="0" smtClean="0"/>
              <a:t>の好きな駒を取り，マーカーを置く．</a:t>
            </a:r>
            <a:endParaRPr lang="en-US" altLang="ja-JP" sz="2000" dirty="0" smtClean="0"/>
          </a:p>
          <a:p>
            <a:r>
              <a:rPr lang="ja-JP" altLang="en-US" sz="2000" dirty="0" smtClean="0"/>
              <a:t>上の操作を繰り返し，駒を全て取り終えるか，取れる駒がなくなった時点でゲーム終了．</a:t>
            </a:r>
            <a:endParaRPr lang="en-US" altLang="ja-JP" sz="2000" dirty="0" smtClean="0"/>
          </a:p>
          <a:p>
            <a:r>
              <a:rPr lang="ja-JP" altLang="en-US" sz="2000" dirty="0" smtClean="0"/>
              <a:t>取った駒に書かれた数を合計して，点数の多い方が勝利．</a:t>
            </a:r>
            <a:endParaRPr lang="en-US" altLang="ja-JP" sz="2000" dirty="0" smtClean="0"/>
          </a:p>
        </p:txBody>
      </p:sp>
      <p:sp>
        <p:nvSpPr>
          <p:cNvPr id="35" name="円/楕円 34"/>
          <p:cNvSpPr/>
          <p:nvPr/>
        </p:nvSpPr>
        <p:spPr>
          <a:xfrm>
            <a:off x="752400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smtClean="0"/>
              <a:t>2</a:t>
            </a:r>
            <a:endParaRPr kumimoji="1" lang="ja-JP" altLang="en-US" dirty="0"/>
          </a:p>
        </p:txBody>
      </p:sp>
    </p:spTree>
    <p:extLst>
      <p:ext uri="{BB962C8B-B14F-4D97-AF65-F5344CB8AC3E}">
        <p14:creationId xmlns:p14="http://schemas.microsoft.com/office/powerpoint/2010/main" val="3475575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8"/>
                                        </p:tgtEl>
                                      </p:cBhvr>
                                    </p:animEffect>
                                    <p:animScale>
                                      <p:cBhvr>
                                        <p:cTn id="7" dur="250" autoRev="1" fill="hold"/>
                                        <p:tgtEl>
                                          <p:spTgt spid="5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77C81F47-0EE3-4A08-81D0-F0E961079DF8}" type="datetime1">
              <a:rPr lang="ja-JP" altLang="en-US" smtClean="0"/>
              <a:t>2013/3/4</a:t>
            </a:fld>
            <a:endParaRPr lang="en-US" altLang="ja-JP"/>
          </a:p>
        </p:txBody>
      </p:sp>
      <p:sp>
        <p:nvSpPr>
          <p:cNvPr id="6" name="スライド番号プレースホルダー 5"/>
          <p:cNvSpPr>
            <a:spLocks noGrp="1"/>
          </p:cNvSpPr>
          <p:nvPr>
            <p:ph type="sldNum" sz="quarter" idx="12"/>
          </p:nvPr>
        </p:nvSpPr>
        <p:spPr/>
        <p:txBody>
          <a:bodyPr/>
          <a:lstStyle/>
          <a:p>
            <a:fld id="{1F9BED0D-5DB0-4522-A2D4-39F72C33AA9F}" type="slidenum">
              <a:rPr lang="en-US" altLang="ja-JP"/>
              <a:pPr/>
              <a:t>7</a:t>
            </a:fld>
            <a:endParaRPr lang="en-US" altLang="ja-JP"/>
          </a:p>
        </p:txBody>
      </p:sp>
      <p:sp>
        <p:nvSpPr>
          <p:cNvPr id="6146" name="Rectangle 2"/>
          <p:cNvSpPr>
            <a:spLocks noGrp="1" noChangeArrowheads="1"/>
          </p:cNvSpPr>
          <p:nvPr>
            <p:ph type="title"/>
          </p:nvPr>
        </p:nvSpPr>
        <p:spPr/>
        <p:txBody>
          <a:bodyPr/>
          <a:lstStyle/>
          <a:p>
            <a:r>
              <a:rPr lang="ja-JP" altLang="en-US" dirty="0" smtClean="0"/>
              <a:t>　</a:t>
            </a:r>
            <a:r>
              <a:rPr lang="en-US" altLang="ja-JP" dirty="0" err="1" smtClean="0"/>
              <a:t>mattix</a:t>
            </a:r>
            <a:r>
              <a:rPr lang="ja-JP" altLang="en-US" dirty="0" smtClean="0"/>
              <a:t>とは</a:t>
            </a:r>
            <a:endParaRPr lang="ja-JP" altLang="ja-JP" dirty="0"/>
          </a:p>
        </p:txBody>
      </p:sp>
      <p:sp>
        <p:nvSpPr>
          <p:cNvPr id="3" name="角丸四角形 2"/>
          <p:cNvSpPr/>
          <p:nvPr/>
        </p:nvSpPr>
        <p:spPr>
          <a:xfrm>
            <a:off x="251520" y="3889657"/>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4" name="角丸四角形 33"/>
          <p:cNvSpPr/>
          <p:nvPr/>
        </p:nvSpPr>
        <p:spPr>
          <a:xfrm>
            <a:off x="251520" y="5277725"/>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485723" y="3644668"/>
            <a:ext cx="646331" cy="369332"/>
          </a:xfrm>
          <a:prstGeom prst="rect">
            <a:avLst/>
          </a:prstGeom>
          <a:solidFill>
            <a:schemeClr val="lt1"/>
          </a:solidFill>
        </p:spPr>
        <p:txBody>
          <a:bodyPr wrap="none" rtlCol="0">
            <a:spAutoFit/>
          </a:bodyPr>
          <a:lstStyle/>
          <a:p>
            <a:r>
              <a:rPr lang="ja-JP" altLang="en-US" sz="1800" dirty="0"/>
              <a:t>先手</a:t>
            </a:r>
            <a:endParaRPr kumimoji="1" lang="ja-JP" altLang="en-US" sz="1800" dirty="0"/>
          </a:p>
        </p:txBody>
      </p:sp>
      <p:sp>
        <p:nvSpPr>
          <p:cNvPr id="36" name="テキスト ボックス 35"/>
          <p:cNvSpPr txBox="1"/>
          <p:nvPr/>
        </p:nvSpPr>
        <p:spPr>
          <a:xfrm>
            <a:off x="511991" y="4960325"/>
            <a:ext cx="646331" cy="369332"/>
          </a:xfrm>
          <a:prstGeom prst="rect">
            <a:avLst/>
          </a:prstGeom>
          <a:solidFill>
            <a:schemeClr val="lt1"/>
          </a:solidFill>
        </p:spPr>
        <p:txBody>
          <a:bodyPr wrap="none" rtlCol="0">
            <a:spAutoFit/>
          </a:bodyPr>
          <a:lstStyle/>
          <a:p>
            <a:r>
              <a:rPr lang="ja-JP" altLang="en-US" sz="1800" dirty="0"/>
              <a:t>後手</a:t>
            </a:r>
            <a:endParaRPr kumimoji="1" lang="ja-JP" altLang="en-US" sz="1800" dirty="0"/>
          </a:p>
        </p:txBody>
      </p:sp>
      <p:sp>
        <p:nvSpPr>
          <p:cNvPr id="37" name="正方形/長方形 36"/>
          <p:cNvSpPr/>
          <p:nvPr/>
        </p:nvSpPr>
        <p:spPr>
          <a:xfrm>
            <a:off x="6011920" y="3103103"/>
            <a:ext cx="2880000" cy="28800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817216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45208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673200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601192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6012674" y="526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6012674" y="4549334"/>
            <a:ext cx="2880000" cy="720000"/>
          </a:xfrm>
          <a:prstGeom prst="rect">
            <a:avLst/>
          </a:prstGeom>
          <a:solidFill>
            <a:srgbClr val="FFC000">
              <a:alpha val="30000"/>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6012674" y="382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6012160" y="310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6083848" y="390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a:solidFill>
                  <a:schemeClr val="tx1"/>
                </a:solidFill>
              </a:rPr>
              <a:t>-</a:t>
            </a:r>
            <a:r>
              <a:rPr kumimoji="1" lang="en-US" altLang="ja-JP" dirty="0" smtClean="0">
                <a:solidFill>
                  <a:schemeClr val="tx1"/>
                </a:solidFill>
              </a:rPr>
              <a:t>1</a:t>
            </a:r>
            <a:endParaRPr kumimoji="1" lang="ja-JP" altLang="en-US" dirty="0">
              <a:solidFill>
                <a:schemeClr val="tx1"/>
              </a:solidFill>
            </a:endParaRPr>
          </a:p>
        </p:txBody>
      </p:sp>
      <p:sp>
        <p:nvSpPr>
          <p:cNvPr id="47" name="円/楕円 46"/>
          <p:cNvSpPr/>
          <p:nvPr/>
        </p:nvSpPr>
        <p:spPr>
          <a:xfrm>
            <a:off x="6803928" y="318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kumimoji="1" lang="en-US" altLang="ja-JP" dirty="0" smtClean="0"/>
              <a:t>1</a:t>
            </a:r>
            <a:endParaRPr kumimoji="1" lang="ja-JP" altLang="en-US" dirty="0"/>
          </a:p>
        </p:txBody>
      </p:sp>
      <p:sp>
        <p:nvSpPr>
          <p:cNvPr id="48" name="円/楕円 47"/>
          <p:cNvSpPr/>
          <p:nvPr/>
        </p:nvSpPr>
        <p:spPr>
          <a:xfrm>
            <a:off x="6083848" y="462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49" name="円/楕円 48"/>
          <p:cNvSpPr/>
          <p:nvPr/>
        </p:nvSpPr>
        <p:spPr>
          <a:xfrm>
            <a:off x="7524008" y="390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0" name="円/楕円 49"/>
          <p:cNvSpPr/>
          <p:nvPr/>
        </p:nvSpPr>
        <p:spPr>
          <a:xfrm>
            <a:off x="8244088" y="390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51" name="円/楕円 50"/>
          <p:cNvSpPr/>
          <p:nvPr/>
        </p:nvSpPr>
        <p:spPr>
          <a:xfrm>
            <a:off x="608384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2" name="円/楕円 51"/>
          <p:cNvSpPr/>
          <p:nvPr/>
        </p:nvSpPr>
        <p:spPr>
          <a:xfrm>
            <a:off x="7524008" y="318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53" name="円/楕円 52"/>
          <p:cNvSpPr/>
          <p:nvPr/>
        </p:nvSpPr>
        <p:spPr>
          <a:xfrm>
            <a:off x="680392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4" name="円/楕円 53"/>
          <p:cNvSpPr/>
          <p:nvPr/>
        </p:nvSpPr>
        <p:spPr>
          <a:xfrm>
            <a:off x="6083848" y="3181923"/>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5" name="円/楕円 54"/>
          <p:cNvSpPr/>
          <p:nvPr/>
        </p:nvSpPr>
        <p:spPr>
          <a:xfrm>
            <a:off x="6803928" y="462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6" name="円/楕円 55"/>
          <p:cNvSpPr/>
          <p:nvPr/>
        </p:nvSpPr>
        <p:spPr>
          <a:xfrm>
            <a:off x="8244088" y="318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8" name="円/楕円 57"/>
          <p:cNvSpPr/>
          <p:nvPr/>
        </p:nvSpPr>
        <p:spPr>
          <a:xfrm>
            <a:off x="46754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smtClean="0"/>
              <a:t>2</a:t>
            </a:r>
            <a:endParaRPr kumimoji="1" lang="ja-JP" altLang="en-US" dirty="0"/>
          </a:p>
        </p:txBody>
      </p:sp>
      <p:sp>
        <p:nvSpPr>
          <p:cNvPr id="59" name="円/楕円 58"/>
          <p:cNvSpPr/>
          <p:nvPr/>
        </p:nvSpPr>
        <p:spPr>
          <a:xfrm>
            <a:off x="6803928" y="390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60" name="円/楕円 59"/>
          <p:cNvSpPr/>
          <p:nvPr/>
        </p:nvSpPr>
        <p:spPr>
          <a:xfrm>
            <a:off x="824408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1</a:t>
            </a:r>
            <a:endParaRPr kumimoji="1" lang="ja-JP" altLang="en-US" dirty="0"/>
          </a:p>
        </p:txBody>
      </p:sp>
      <p:sp>
        <p:nvSpPr>
          <p:cNvPr id="61" name="星 4 60"/>
          <p:cNvSpPr/>
          <p:nvPr/>
        </p:nvSpPr>
        <p:spPr>
          <a:xfrm>
            <a:off x="7581699" y="4678953"/>
            <a:ext cx="460762" cy="460762"/>
          </a:xfrm>
          <a:prstGeom prst="star4">
            <a:avLst>
              <a:gd name="adj" fmla="val 24039"/>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63" name="Rectangle 3"/>
          <p:cNvSpPr txBox="1">
            <a:spLocks noChangeArrowheads="1"/>
          </p:cNvSpPr>
          <p:nvPr/>
        </p:nvSpPr>
        <p:spPr bwMode="auto">
          <a:xfrm>
            <a:off x="486839" y="836712"/>
            <a:ext cx="8208912" cy="254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400">
                <a:solidFill>
                  <a:schemeClr val="tx1"/>
                </a:solidFill>
                <a:latin typeface="+mn-lt"/>
                <a:ea typeface="+mn-ea"/>
                <a:cs typeface="+mn-cs"/>
              </a:defRPr>
            </a:lvl1pPr>
            <a:lvl2pPr marL="742950" indent="-285750" algn="l" rtl="0" fontAlgn="base">
              <a:spcBef>
                <a:spcPct val="20000"/>
              </a:spcBef>
              <a:spcAft>
                <a:spcPct val="0"/>
              </a:spcAft>
              <a:buChar char="–"/>
              <a:defRPr kumimoji="1" sz="2000">
                <a:solidFill>
                  <a:schemeClr val="tx1"/>
                </a:solidFill>
                <a:latin typeface="+mn-lt"/>
                <a:ea typeface="+mn-ea"/>
              </a:defRPr>
            </a:lvl2pPr>
            <a:lvl3pPr marL="1143000" indent="-228600" algn="l" rtl="0" fontAlgn="base">
              <a:spcBef>
                <a:spcPct val="20000"/>
              </a:spcBef>
              <a:spcAft>
                <a:spcPct val="0"/>
              </a:spcAft>
              <a:buChar char="•"/>
              <a:defRPr kumimoji="1" sz="1800">
                <a:solidFill>
                  <a:schemeClr val="tx1"/>
                </a:solidFill>
                <a:latin typeface="+mn-lt"/>
                <a:ea typeface="+mn-ea"/>
              </a:defRPr>
            </a:lvl3pPr>
            <a:lvl4pPr marL="1600200" indent="-228600" algn="l" rtl="0" fontAlgn="base">
              <a:spcBef>
                <a:spcPct val="20000"/>
              </a:spcBef>
              <a:spcAft>
                <a:spcPct val="0"/>
              </a:spcAft>
              <a:buChar char="–"/>
              <a:defRPr kumimoji="1" sz="1600">
                <a:solidFill>
                  <a:schemeClr val="tx1"/>
                </a:solidFill>
                <a:latin typeface="+mn-lt"/>
                <a:ea typeface="+mn-ea"/>
              </a:defRPr>
            </a:lvl4pPr>
            <a:lvl5pPr marL="2057400" indent="-228600" algn="l" rtl="0" fontAlgn="base">
              <a:spcBef>
                <a:spcPct val="20000"/>
              </a:spcBef>
              <a:spcAft>
                <a:spcPct val="0"/>
              </a:spcAft>
              <a:buChar char="»"/>
              <a:defRPr kumimoji="1" sz="14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a:lstStyle>
          <a:p>
            <a:pPr marL="0" indent="0">
              <a:buFontTx/>
              <a:buNone/>
            </a:pPr>
            <a:r>
              <a:rPr lang="ja-JP" altLang="en-US" sz="2000" dirty="0" smtClean="0"/>
              <a:t>以下のルールに従って交互に駒を取ってゲームを進める．</a:t>
            </a:r>
            <a:endParaRPr lang="en-US" altLang="ja-JP" sz="2000" dirty="0" smtClean="0"/>
          </a:p>
          <a:p>
            <a:r>
              <a:rPr lang="ja-JP" altLang="en-US" sz="2000" dirty="0" smtClean="0">
                <a:solidFill>
                  <a:srgbClr val="C00000"/>
                </a:solidFill>
              </a:rPr>
              <a:t>先手はマーカーの位置から</a:t>
            </a:r>
            <a:r>
              <a:rPr lang="ja-JP" altLang="en-US" sz="2000" b="1" dirty="0" smtClean="0">
                <a:solidFill>
                  <a:srgbClr val="C00000"/>
                </a:solidFill>
              </a:rPr>
              <a:t>横方向</a:t>
            </a:r>
            <a:r>
              <a:rPr lang="ja-JP" altLang="en-US" sz="2000" dirty="0" smtClean="0">
                <a:solidFill>
                  <a:srgbClr val="C00000"/>
                </a:solidFill>
              </a:rPr>
              <a:t>の好きな駒を取り，マーカーを置く．</a:t>
            </a:r>
            <a:endParaRPr lang="en-US" altLang="ja-JP" sz="2000" dirty="0" smtClean="0">
              <a:solidFill>
                <a:srgbClr val="C00000"/>
              </a:solidFill>
            </a:endParaRPr>
          </a:p>
          <a:p>
            <a:r>
              <a:rPr lang="ja-JP" altLang="en-US" sz="2000" dirty="0" smtClean="0"/>
              <a:t>後手はマーカーの位置から</a:t>
            </a:r>
            <a:r>
              <a:rPr lang="ja-JP" altLang="en-US" sz="2000" b="1" dirty="0" smtClean="0"/>
              <a:t>縦方向</a:t>
            </a:r>
            <a:r>
              <a:rPr lang="ja-JP" altLang="en-US" sz="2000" dirty="0" smtClean="0"/>
              <a:t>の好きな駒を取り，マーカーを置く．</a:t>
            </a:r>
            <a:endParaRPr lang="en-US" altLang="ja-JP" sz="2000" dirty="0" smtClean="0"/>
          </a:p>
          <a:p>
            <a:r>
              <a:rPr lang="ja-JP" altLang="en-US" sz="2000" dirty="0" smtClean="0"/>
              <a:t>上の操作を繰り返し，駒を全て取り終えるか，取れる駒がなくなった時点でゲーム終了．</a:t>
            </a:r>
            <a:endParaRPr lang="en-US" altLang="ja-JP" sz="2000" dirty="0" smtClean="0"/>
          </a:p>
          <a:p>
            <a:r>
              <a:rPr lang="ja-JP" altLang="en-US" sz="2000" dirty="0" smtClean="0"/>
              <a:t>取った駒に書かれた数を合計して，点数の多い方が勝利．</a:t>
            </a:r>
            <a:endParaRPr lang="en-US" altLang="ja-JP" sz="2000" dirty="0" smtClean="0"/>
          </a:p>
        </p:txBody>
      </p:sp>
      <p:sp>
        <p:nvSpPr>
          <p:cNvPr id="35" name="円/楕円 34"/>
          <p:cNvSpPr/>
          <p:nvPr/>
        </p:nvSpPr>
        <p:spPr>
          <a:xfrm>
            <a:off x="752400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smtClean="0"/>
              <a:t>2</a:t>
            </a:r>
            <a:endParaRPr kumimoji="1" lang="ja-JP" altLang="en-US" dirty="0"/>
          </a:p>
        </p:txBody>
      </p:sp>
    </p:spTree>
    <p:extLst>
      <p:ext uri="{BB962C8B-B14F-4D97-AF65-F5344CB8AC3E}">
        <p14:creationId xmlns:p14="http://schemas.microsoft.com/office/powerpoint/2010/main" val="16596515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9D8CF57D-3FCF-449A-88E3-433CE63EE52C}" type="datetime1">
              <a:rPr lang="ja-JP" altLang="en-US" smtClean="0"/>
              <a:t>2013/3/4</a:t>
            </a:fld>
            <a:endParaRPr lang="en-US" altLang="ja-JP"/>
          </a:p>
        </p:txBody>
      </p:sp>
      <p:sp>
        <p:nvSpPr>
          <p:cNvPr id="6" name="スライド番号プレースホルダー 5"/>
          <p:cNvSpPr>
            <a:spLocks noGrp="1"/>
          </p:cNvSpPr>
          <p:nvPr>
            <p:ph type="sldNum" sz="quarter" idx="12"/>
          </p:nvPr>
        </p:nvSpPr>
        <p:spPr/>
        <p:txBody>
          <a:bodyPr/>
          <a:lstStyle/>
          <a:p>
            <a:fld id="{1F9BED0D-5DB0-4522-A2D4-39F72C33AA9F}" type="slidenum">
              <a:rPr lang="en-US" altLang="ja-JP"/>
              <a:pPr/>
              <a:t>8</a:t>
            </a:fld>
            <a:endParaRPr lang="en-US" altLang="ja-JP"/>
          </a:p>
        </p:txBody>
      </p:sp>
      <p:sp>
        <p:nvSpPr>
          <p:cNvPr id="6146" name="Rectangle 2"/>
          <p:cNvSpPr>
            <a:spLocks noGrp="1" noChangeArrowheads="1"/>
          </p:cNvSpPr>
          <p:nvPr>
            <p:ph type="title"/>
          </p:nvPr>
        </p:nvSpPr>
        <p:spPr/>
        <p:txBody>
          <a:bodyPr/>
          <a:lstStyle/>
          <a:p>
            <a:r>
              <a:rPr lang="ja-JP" altLang="en-US" dirty="0" smtClean="0"/>
              <a:t>　</a:t>
            </a:r>
            <a:r>
              <a:rPr lang="en-US" altLang="ja-JP" dirty="0" err="1" smtClean="0"/>
              <a:t>mattix</a:t>
            </a:r>
            <a:r>
              <a:rPr lang="ja-JP" altLang="en-US" dirty="0" smtClean="0"/>
              <a:t>とは</a:t>
            </a:r>
            <a:endParaRPr lang="ja-JP" altLang="ja-JP" dirty="0"/>
          </a:p>
        </p:txBody>
      </p:sp>
      <p:sp>
        <p:nvSpPr>
          <p:cNvPr id="3" name="角丸四角形 2"/>
          <p:cNvSpPr/>
          <p:nvPr/>
        </p:nvSpPr>
        <p:spPr>
          <a:xfrm>
            <a:off x="251520" y="3889657"/>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4" name="角丸四角形 33"/>
          <p:cNvSpPr/>
          <p:nvPr/>
        </p:nvSpPr>
        <p:spPr>
          <a:xfrm>
            <a:off x="251520" y="5277725"/>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485723" y="3644668"/>
            <a:ext cx="646331" cy="369332"/>
          </a:xfrm>
          <a:prstGeom prst="rect">
            <a:avLst/>
          </a:prstGeom>
          <a:solidFill>
            <a:schemeClr val="lt1"/>
          </a:solidFill>
        </p:spPr>
        <p:txBody>
          <a:bodyPr wrap="none" rtlCol="0">
            <a:spAutoFit/>
          </a:bodyPr>
          <a:lstStyle/>
          <a:p>
            <a:r>
              <a:rPr lang="ja-JP" altLang="en-US" sz="1800" dirty="0"/>
              <a:t>先手</a:t>
            </a:r>
            <a:endParaRPr kumimoji="1" lang="ja-JP" altLang="en-US" sz="1800" dirty="0"/>
          </a:p>
        </p:txBody>
      </p:sp>
      <p:sp>
        <p:nvSpPr>
          <p:cNvPr id="36" name="テキスト ボックス 35"/>
          <p:cNvSpPr txBox="1"/>
          <p:nvPr/>
        </p:nvSpPr>
        <p:spPr>
          <a:xfrm>
            <a:off x="511991" y="4960325"/>
            <a:ext cx="646331" cy="369332"/>
          </a:xfrm>
          <a:prstGeom prst="rect">
            <a:avLst/>
          </a:prstGeom>
          <a:solidFill>
            <a:schemeClr val="lt1"/>
          </a:solidFill>
        </p:spPr>
        <p:txBody>
          <a:bodyPr wrap="none" rtlCol="0">
            <a:spAutoFit/>
          </a:bodyPr>
          <a:lstStyle/>
          <a:p>
            <a:r>
              <a:rPr lang="ja-JP" altLang="en-US" sz="1800" dirty="0"/>
              <a:t>後手</a:t>
            </a:r>
            <a:endParaRPr kumimoji="1" lang="ja-JP" altLang="en-US" sz="1800" dirty="0"/>
          </a:p>
        </p:txBody>
      </p:sp>
      <p:sp>
        <p:nvSpPr>
          <p:cNvPr id="37" name="正方形/長方形 36"/>
          <p:cNvSpPr/>
          <p:nvPr/>
        </p:nvSpPr>
        <p:spPr>
          <a:xfrm>
            <a:off x="6011920" y="3103103"/>
            <a:ext cx="2880000" cy="28800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8172160" y="3109334"/>
            <a:ext cx="720000" cy="2880000"/>
          </a:xfrm>
          <a:prstGeom prst="rect">
            <a:avLst/>
          </a:prstGeom>
          <a:solidFill>
            <a:srgbClr val="FFC000">
              <a:alpha val="30000"/>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45208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673200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601192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6012674" y="526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6012674" y="454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6012674" y="382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6012160" y="310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6083848" y="390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a:solidFill>
                  <a:schemeClr val="tx1"/>
                </a:solidFill>
              </a:rPr>
              <a:t>-</a:t>
            </a:r>
            <a:r>
              <a:rPr kumimoji="1" lang="en-US" altLang="ja-JP" dirty="0" smtClean="0">
                <a:solidFill>
                  <a:schemeClr val="tx1"/>
                </a:solidFill>
              </a:rPr>
              <a:t>1</a:t>
            </a:r>
            <a:endParaRPr kumimoji="1" lang="ja-JP" altLang="en-US" dirty="0">
              <a:solidFill>
                <a:schemeClr val="tx1"/>
              </a:solidFill>
            </a:endParaRPr>
          </a:p>
        </p:txBody>
      </p:sp>
      <p:sp>
        <p:nvSpPr>
          <p:cNvPr id="47" name="円/楕円 46"/>
          <p:cNvSpPr/>
          <p:nvPr/>
        </p:nvSpPr>
        <p:spPr>
          <a:xfrm>
            <a:off x="6803928" y="318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kumimoji="1" lang="en-US" altLang="ja-JP" dirty="0" smtClean="0"/>
              <a:t>1</a:t>
            </a:r>
            <a:endParaRPr kumimoji="1" lang="ja-JP" altLang="en-US" dirty="0"/>
          </a:p>
        </p:txBody>
      </p:sp>
      <p:sp>
        <p:nvSpPr>
          <p:cNvPr id="48" name="円/楕円 47"/>
          <p:cNvSpPr/>
          <p:nvPr/>
        </p:nvSpPr>
        <p:spPr>
          <a:xfrm>
            <a:off x="6083848" y="462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49" name="円/楕円 48"/>
          <p:cNvSpPr/>
          <p:nvPr/>
        </p:nvSpPr>
        <p:spPr>
          <a:xfrm>
            <a:off x="7524008" y="390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0" name="円/楕円 49"/>
          <p:cNvSpPr/>
          <p:nvPr/>
        </p:nvSpPr>
        <p:spPr>
          <a:xfrm>
            <a:off x="8244088" y="390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51" name="円/楕円 50"/>
          <p:cNvSpPr/>
          <p:nvPr/>
        </p:nvSpPr>
        <p:spPr>
          <a:xfrm>
            <a:off x="608384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2" name="円/楕円 51"/>
          <p:cNvSpPr/>
          <p:nvPr/>
        </p:nvSpPr>
        <p:spPr>
          <a:xfrm>
            <a:off x="7524008" y="318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53" name="円/楕円 52"/>
          <p:cNvSpPr/>
          <p:nvPr/>
        </p:nvSpPr>
        <p:spPr>
          <a:xfrm>
            <a:off x="680392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4" name="円/楕円 53"/>
          <p:cNvSpPr/>
          <p:nvPr/>
        </p:nvSpPr>
        <p:spPr>
          <a:xfrm>
            <a:off x="6083848" y="3181923"/>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5" name="円/楕円 54"/>
          <p:cNvSpPr/>
          <p:nvPr/>
        </p:nvSpPr>
        <p:spPr>
          <a:xfrm>
            <a:off x="6803928" y="462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6" name="円/楕円 55"/>
          <p:cNvSpPr/>
          <p:nvPr/>
        </p:nvSpPr>
        <p:spPr>
          <a:xfrm>
            <a:off x="8244088" y="318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8" name="円/楕円 57"/>
          <p:cNvSpPr/>
          <p:nvPr/>
        </p:nvSpPr>
        <p:spPr>
          <a:xfrm>
            <a:off x="46754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smtClean="0"/>
              <a:t>2</a:t>
            </a:r>
            <a:endParaRPr kumimoji="1" lang="ja-JP" altLang="en-US" dirty="0"/>
          </a:p>
        </p:txBody>
      </p:sp>
      <p:sp>
        <p:nvSpPr>
          <p:cNvPr id="59" name="円/楕円 58"/>
          <p:cNvSpPr/>
          <p:nvPr/>
        </p:nvSpPr>
        <p:spPr>
          <a:xfrm>
            <a:off x="6803928" y="390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60" name="円/楕円 59"/>
          <p:cNvSpPr/>
          <p:nvPr/>
        </p:nvSpPr>
        <p:spPr>
          <a:xfrm>
            <a:off x="824408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1</a:t>
            </a:r>
            <a:endParaRPr kumimoji="1" lang="ja-JP" altLang="en-US" dirty="0"/>
          </a:p>
        </p:txBody>
      </p:sp>
      <p:sp>
        <p:nvSpPr>
          <p:cNvPr id="61" name="星 4 60"/>
          <p:cNvSpPr/>
          <p:nvPr/>
        </p:nvSpPr>
        <p:spPr>
          <a:xfrm>
            <a:off x="8301779" y="4678953"/>
            <a:ext cx="460762" cy="460762"/>
          </a:xfrm>
          <a:prstGeom prst="star4">
            <a:avLst>
              <a:gd name="adj" fmla="val 24039"/>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62" name="Rectangle 3"/>
          <p:cNvSpPr txBox="1">
            <a:spLocks noChangeArrowheads="1"/>
          </p:cNvSpPr>
          <p:nvPr/>
        </p:nvSpPr>
        <p:spPr bwMode="auto">
          <a:xfrm>
            <a:off x="486839" y="836712"/>
            <a:ext cx="8208912" cy="254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400">
                <a:solidFill>
                  <a:schemeClr val="tx1"/>
                </a:solidFill>
                <a:latin typeface="+mn-lt"/>
                <a:ea typeface="+mn-ea"/>
                <a:cs typeface="+mn-cs"/>
              </a:defRPr>
            </a:lvl1pPr>
            <a:lvl2pPr marL="742950" indent="-285750" algn="l" rtl="0" fontAlgn="base">
              <a:spcBef>
                <a:spcPct val="20000"/>
              </a:spcBef>
              <a:spcAft>
                <a:spcPct val="0"/>
              </a:spcAft>
              <a:buChar char="–"/>
              <a:defRPr kumimoji="1" sz="2000">
                <a:solidFill>
                  <a:schemeClr val="tx1"/>
                </a:solidFill>
                <a:latin typeface="+mn-lt"/>
                <a:ea typeface="+mn-ea"/>
              </a:defRPr>
            </a:lvl2pPr>
            <a:lvl3pPr marL="1143000" indent="-228600" algn="l" rtl="0" fontAlgn="base">
              <a:spcBef>
                <a:spcPct val="20000"/>
              </a:spcBef>
              <a:spcAft>
                <a:spcPct val="0"/>
              </a:spcAft>
              <a:buChar char="•"/>
              <a:defRPr kumimoji="1" sz="1800">
                <a:solidFill>
                  <a:schemeClr val="tx1"/>
                </a:solidFill>
                <a:latin typeface="+mn-lt"/>
                <a:ea typeface="+mn-ea"/>
              </a:defRPr>
            </a:lvl3pPr>
            <a:lvl4pPr marL="1600200" indent="-228600" algn="l" rtl="0" fontAlgn="base">
              <a:spcBef>
                <a:spcPct val="20000"/>
              </a:spcBef>
              <a:spcAft>
                <a:spcPct val="0"/>
              </a:spcAft>
              <a:buChar char="–"/>
              <a:defRPr kumimoji="1" sz="1600">
                <a:solidFill>
                  <a:schemeClr val="tx1"/>
                </a:solidFill>
                <a:latin typeface="+mn-lt"/>
                <a:ea typeface="+mn-ea"/>
              </a:defRPr>
            </a:lvl4pPr>
            <a:lvl5pPr marL="2057400" indent="-228600" algn="l" rtl="0" fontAlgn="base">
              <a:spcBef>
                <a:spcPct val="20000"/>
              </a:spcBef>
              <a:spcAft>
                <a:spcPct val="0"/>
              </a:spcAft>
              <a:buChar char="»"/>
              <a:defRPr kumimoji="1" sz="14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a:lstStyle>
          <a:p>
            <a:pPr marL="0" indent="0">
              <a:buFontTx/>
              <a:buNone/>
            </a:pPr>
            <a:r>
              <a:rPr lang="ja-JP" altLang="en-US" sz="2000" dirty="0" smtClean="0"/>
              <a:t>以下のルールに従って交互に駒を取ってゲームを進める．</a:t>
            </a:r>
            <a:endParaRPr lang="en-US" altLang="ja-JP" sz="2000" dirty="0" smtClean="0"/>
          </a:p>
          <a:p>
            <a:r>
              <a:rPr lang="ja-JP" altLang="en-US" sz="2000" dirty="0" smtClean="0"/>
              <a:t>先手はマーカーの位置から</a:t>
            </a:r>
            <a:r>
              <a:rPr lang="ja-JP" altLang="en-US" sz="2000" b="1" dirty="0" smtClean="0"/>
              <a:t>横方向</a:t>
            </a:r>
            <a:r>
              <a:rPr lang="ja-JP" altLang="en-US" sz="2000" dirty="0" smtClean="0"/>
              <a:t>の好きな駒を取り，マーカーを置く．</a:t>
            </a:r>
            <a:endParaRPr lang="en-US" altLang="ja-JP" sz="2000" dirty="0" smtClean="0"/>
          </a:p>
          <a:p>
            <a:r>
              <a:rPr lang="ja-JP" altLang="en-US" sz="2000" dirty="0" smtClean="0">
                <a:solidFill>
                  <a:srgbClr val="C00000"/>
                </a:solidFill>
              </a:rPr>
              <a:t>後手はマーカーの位置から</a:t>
            </a:r>
            <a:r>
              <a:rPr lang="ja-JP" altLang="en-US" sz="2000" b="1" dirty="0" smtClean="0">
                <a:solidFill>
                  <a:srgbClr val="C00000"/>
                </a:solidFill>
              </a:rPr>
              <a:t>縦方向</a:t>
            </a:r>
            <a:r>
              <a:rPr lang="ja-JP" altLang="en-US" sz="2000" dirty="0" smtClean="0">
                <a:solidFill>
                  <a:srgbClr val="C00000"/>
                </a:solidFill>
              </a:rPr>
              <a:t>の好きな駒を取り，マーカーを置く．</a:t>
            </a:r>
            <a:endParaRPr lang="en-US" altLang="ja-JP" sz="2000" dirty="0" smtClean="0">
              <a:solidFill>
                <a:srgbClr val="C00000"/>
              </a:solidFill>
            </a:endParaRPr>
          </a:p>
          <a:p>
            <a:r>
              <a:rPr lang="ja-JP" altLang="en-US" sz="2000" dirty="0" smtClean="0"/>
              <a:t>上の操作を繰り返し，駒を全て取り終えるか，取れる駒がなくなった時点でゲーム終了．</a:t>
            </a:r>
            <a:endParaRPr lang="en-US" altLang="ja-JP" sz="2000" dirty="0" smtClean="0"/>
          </a:p>
          <a:p>
            <a:r>
              <a:rPr lang="ja-JP" altLang="en-US" sz="2000" dirty="0" smtClean="0"/>
              <a:t>取った駒に書かれた数を合計して，点数の多い方が勝利．</a:t>
            </a:r>
            <a:endParaRPr lang="en-US" altLang="ja-JP" sz="2000" dirty="0" smtClean="0"/>
          </a:p>
        </p:txBody>
      </p:sp>
      <p:sp>
        <p:nvSpPr>
          <p:cNvPr id="35" name="円/楕円 34"/>
          <p:cNvSpPr/>
          <p:nvPr/>
        </p:nvSpPr>
        <p:spPr>
          <a:xfrm>
            <a:off x="752400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smtClean="0"/>
              <a:t>2</a:t>
            </a:r>
            <a:endParaRPr kumimoji="1" lang="ja-JP" altLang="en-US" dirty="0"/>
          </a:p>
        </p:txBody>
      </p:sp>
    </p:spTree>
    <p:extLst>
      <p:ext uri="{BB962C8B-B14F-4D97-AF65-F5344CB8AC3E}">
        <p14:creationId xmlns:p14="http://schemas.microsoft.com/office/powerpoint/2010/main" val="1410048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0"/>
                                        </p:tgtEl>
                                      </p:cBhvr>
                                    </p:animEffect>
                                    <p:animScale>
                                      <p:cBhvr>
                                        <p:cTn id="7" dur="250" autoRev="1" fill="hold"/>
                                        <p:tgtEl>
                                          <p:spTgt spid="5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6706C187-6592-45F9-B7A7-D7974B3D0DC1}" type="datetime1">
              <a:rPr lang="ja-JP" altLang="en-US" smtClean="0"/>
              <a:t>2013/3/4</a:t>
            </a:fld>
            <a:endParaRPr lang="en-US" altLang="ja-JP"/>
          </a:p>
        </p:txBody>
      </p:sp>
      <p:sp>
        <p:nvSpPr>
          <p:cNvPr id="6" name="スライド番号プレースホルダー 5"/>
          <p:cNvSpPr>
            <a:spLocks noGrp="1"/>
          </p:cNvSpPr>
          <p:nvPr>
            <p:ph type="sldNum" sz="quarter" idx="12"/>
          </p:nvPr>
        </p:nvSpPr>
        <p:spPr/>
        <p:txBody>
          <a:bodyPr/>
          <a:lstStyle/>
          <a:p>
            <a:fld id="{1F9BED0D-5DB0-4522-A2D4-39F72C33AA9F}" type="slidenum">
              <a:rPr lang="en-US" altLang="ja-JP"/>
              <a:pPr/>
              <a:t>9</a:t>
            </a:fld>
            <a:endParaRPr lang="en-US" altLang="ja-JP"/>
          </a:p>
        </p:txBody>
      </p:sp>
      <p:sp>
        <p:nvSpPr>
          <p:cNvPr id="6146" name="Rectangle 2"/>
          <p:cNvSpPr>
            <a:spLocks noGrp="1" noChangeArrowheads="1"/>
          </p:cNvSpPr>
          <p:nvPr>
            <p:ph type="title"/>
          </p:nvPr>
        </p:nvSpPr>
        <p:spPr/>
        <p:txBody>
          <a:bodyPr/>
          <a:lstStyle/>
          <a:p>
            <a:r>
              <a:rPr lang="ja-JP" altLang="en-US" dirty="0" smtClean="0"/>
              <a:t>　</a:t>
            </a:r>
            <a:r>
              <a:rPr lang="en-US" altLang="ja-JP" dirty="0" err="1" smtClean="0"/>
              <a:t>mattix</a:t>
            </a:r>
            <a:r>
              <a:rPr lang="ja-JP" altLang="en-US" dirty="0" smtClean="0"/>
              <a:t>とは</a:t>
            </a:r>
            <a:endParaRPr lang="ja-JP" altLang="ja-JP" dirty="0"/>
          </a:p>
        </p:txBody>
      </p:sp>
      <p:sp>
        <p:nvSpPr>
          <p:cNvPr id="3" name="角丸四角形 2"/>
          <p:cNvSpPr/>
          <p:nvPr/>
        </p:nvSpPr>
        <p:spPr>
          <a:xfrm>
            <a:off x="251520" y="3889657"/>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4" name="角丸四角形 33"/>
          <p:cNvSpPr/>
          <p:nvPr/>
        </p:nvSpPr>
        <p:spPr>
          <a:xfrm>
            <a:off x="251520" y="5277725"/>
            <a:ext cx="5472608" cy="921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485723" y="3644668"/>
            <a:ext cx="646331" cy="369332"/>
          </a:xfrm>
          <a:prstGeom prst="rect">
            <a:avLst/>
          </a:prstGeom>
          <a:solidFill>
            <a:schemeClr val="lt1"/>
          </a:solidFill>
        </p:spPr>
        <p:txBody>
          <a:bodyPr wrap="none" rtlCol="0">
            <a:spAutoFit/>
          </a:bodyPr>
          <a:lstStyle/>
          <a:p>
            <a:r>
              <a:rPr lang="ja-JP" altLang="en-US" sz="1800" dirty="0"/>
              <a:t>先手</a:t>
            </a:r>
            <a:endParaRPr kumimoji="1" lang="ja-JP" altLang="en-US" sz="1800" dirty="0"/>
          </a:p>
        </p:txBody>
      </p:sp>
      <p:sp>
        <p:nvSpPr>
          <p:cNvPr id="36" name="テキスト ボックス 35"/>
          <p:cNvSpPr txBox="1"/>
          <p:nvPr/>
        </p:nvSpPr>
        <p:spPr>
          <a:xfrm>
            <a:off x="511991" y="4960325"/>
            <a:ext cx="646331" cy="369332"/>
          </a:xfrm>
          <a:prstGeom prst="rect">
            <a:avLst/>
          </a:prstGeom>
          <a:solidFill>
            <a:schemeClr val="lt1"/>
          </a:solidFill>
        </p:spPr>
        <p:txBody>
          <a:bodyPr wrap="none" rtlCol="0">
            <a:spAutoFit/>
          </a:bodyPr>
          <a:lstStyle/>
          <a:p>
            <a:r>
              <a:rPr lang="ja-JP" altLang="en-US" sz="1800" dirty="0"/>
              <a:t>後手</a:t>
            </a:r>
            <a:endParaRPr kumimoji="1" lang="ja-JP" altLang="en-US" sz="1800" dirty="0"/>
          </a:p>
        </p:txBody>
      </p:sp>
      <p:sp>
        <p:nvSpPr>
          <p:cNvPr id="37" name="正方形/長方形 36"/>
          <p:cNvSpPr/>
          <p:nvPr/>
        </p:nvSpPr>
        <p:spPr>
          <a:xfrm>
            <a:off x="6011920" y="3103103"/>
            <a:ext cx="2880000" cy="28800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8172160" y="3109334"/>
            <a:ext cx="720000" cy="2880000"/>
          </a:xfrm>
          <a:prstGeom prst="rect">
            <a:avLst/>
          </a:prstGeom>
          <a:solidFill>
            <a:srgbClr val="FFC000">
              <a:alpha val="30000"/>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45208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673200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6011920" y="3109334"/>
            <a:ext cx="720000" cy="288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6012674" y="526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6012674" y="454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6012674" y="382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6012160" y="3109334"/>
            <a:ext cx="2880000" cy="720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6083848" y="390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a:solidFill>
                  <a:schemeClr val="tx1"/>
                </a:solidFill>
              </a:rPr>
              <a:t>-</a:t>
            </a:r>
            <a:r>
              <a:rPr kumimoji="1" lang="en-US" altLang="ja-JP" dirty="0" smtClean="0">
                <a:solidFill>
                  <a:schemeClr val="tx1"/>
                </a:solidFill>
              </a:rPr>
              <a:t>1</a:t>
            </a:r>
            <a:endParaRPr kumimoji="1" lang="ja-JP" altLang="en-US" dirty="0">
              <a:solidFill>
                <a:schemeClr val="tx1"/>
              </a:solidFill>
            </a:endParaRPr>
          </a:p>
        </p:txBody>
      </p:sp>
      <p:sp>
        <p:nvSpPr>
          <p:cNvPr id="47" name="円/楕円 46"/>
          <p:cNvSpPr/>
          <p:nvPr/>
        </p:nvSpPr>
        <p:spPr>
          <a:xfrm>
            <a:off x="6803928" y="318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kumimoji="1" lang="en-US" altLang="ja-JP" dirty="0" smtClean="0"/>
              <a:t>1</a:t>
            </a:r>
            <a:endParaRPr kumimoji="1" lang="ja-JP" altLang="en-US" dirty="0"/>
          </a:p>
        </p:txBody>
      </p:sp>
      <p:sp>
        <p:nvSpPr>
          <p:cNvPr id="48" name="円/楕円 47"/>
          <p:cNvSpPr/>
          <p:nvPr/>
        </p:nvSpPr>
        <p:spPr>
          <a:xfrm>
            <a:off x="6083848" y="462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49" name="円/楕円 48"/>
          <p:cNvSpPr/>
          <p:nvPr/>
        </p:nvSpPr>
        <p:spPr>
          <a:xfrm>
            <a:off x="7524008" y="390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0" name="円/楕円 49"/>
          <p:cNvSpPr/>
          <p:nvPr/>
        </p:nvSpPr>
        <p:spPr>
          <a:xfrm>
            <a:off x="467544" y="5450426"/>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2</a:t>
            </a:r>
            <a:endParaRPr kumimoji="1" lang="ja-JP" altLang="en-US" dirty="0"/>
          </a:p>
        </p:txBody>
      </p:sp>
      <p:sp>
        <p:nvSpPr>
          <p:cNvPr id="51" name="円/楕円 50"/>
          <p:cNvSpPr/>
          <p:nvPr/>
        </p:nvSpPr>
        <p:spPr>
          <a:xfrm>
            <a:off x="608384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3</a:t>
            </a:r>
            <a:endParaRPr kumimoji="1" lang="ja-JP" altLang="en-US" dirty="0"/>
          </a:p>
        </p:txBody>
      </p:sp>
      <p:sp>
        <p:nvSpPr>
          <p:cNvPr id="52" name="円/楕円 51"/>
          <p:cNvSpPr/>
          <p:nvPr/>
        </p:nvSpPr>
        <p:spPr>
          <a:xfrm>
            <a:off x="7524008" y="318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53" name="円/楕円 52"/>
          <p:cNvSpPr/>
          <p:nvPr/>
        </p:nvSpPr>
        <p:spPr>
          <a:xfrm>
            <a:off x="680392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4" name="円/楕円 53"/>
          <p:cNvSpPr/>
          <p:nvPr/>
        </p:nvSpPr>
        <p:spPr>
          <a:xfrm>
            <a:off x="6083848" y="3181923"/>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-2</a:t>
            </a:r>
            <a:endParaRPr kumimoji="1" lang="ja-JP" altLang="en-US" dirty="0">
              <a:solidFill>
                <a:schemeClr val="tx1"/>
              </a:solidFill>
            </a:endParaRPr>
          </a:p>
        </p:txBody>
      </p:sp>
      <p:sp>
        <p:nvSpPr>
          <p:cNvPr id="55" name="円/楕円 54"/>
          <p:cNvSpPr/>
          <p:nvPr/>
        </p:nvSpPr>
        <p:spPr>
          <a:xfrm>
            <a:off x="6803928" y="462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6" name="円/楕円 55"/>
          <p:cNvSpPr/>
          <p:nvPr/>
        </p:nvSpPr>
        <p:spPr>
          <a:xfrm>
            <a:off x="8244088" y="318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altLang="ja-JP" dirty="0" smtClean="0">
                <a:solidFill>
                  <a:schemeClr val="tx1"/>
                </a:solidFill>
              </a:rPr>
              <a:t>-3</a:t>
            </a:r>
            <a:endParaRPr kumimoji="1" lang="ja-JP" altLang="en-US" dirty="0">
              <a:solidFill>
                <a:schemeClr val="tx1"/>
              </a:solidFill>
            </a:endParaRPr>
          </a:p>
        </p:txBody>
      </p:sp>
      <p:sp>
        <p:nvSpPr>
          <p:cNvPr id="58" name="円/楕円 57"/>
          <p:cNvSpPr/>
          <p:nvPr/>
        </p:nvSpPr>
        <p:spPr>
          <a:xfrm>
            <a:off x="467544" y="4062358"/>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smtClean="0"/>
              <a:t>2</a:t>
            </a:r>
            <a:endParaRPr kumimoji="1" lang="ja-JP" altLang="en-US" dirty="0"/>
          </a:p>
        </p:txBody>
      </p:sp>
      <p:sp>
        <p:nvSpPr>
          <p:cNvPr id="59" name="円/楕円 58"/>
          <p:cNvSpPr/>
          <p:nvPr/>
        </p:nvSpPr>
        <p:spPr>
          <a:xfrm>
            <a:off x="6803928" y="390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4</a:t>
            </a:r>
            <a:endParaRPr kumimoji="1" lang="ja-JP" altLang="en-US" dirty="0"/>
          </a:p>
        </p:txBody>
      </p:sp>
      <p:sp>
        <p:nvSpPr>
          <p:cNvPr id="60" name="円/楕円 59"/>
          <p:cNvSpPr/>
          <p:nvPr/>
        </p:nvSpPr>
        <p:spPr>
          <a:xfrm>
            <a:off x="824408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a:t>1</a:t>
            </a:r>
            <a:endParaRPr kumimoji="1" lang="ja-JP" altLang="en-US" dirty="0"/>
          </a:p>
        </p:txBody>
      </p:sp>
      <p:sp>
        <p:nvSpPr>
          <p:cNvPr id="61" name="星 4 60"/>
          <p:cNvSpPr/>
          <p:nvPr/>
        </p:nvSpPr>
        <p:spPr>
          <a:xfrm>
            <a:off x="8301779" y="4678953"/>
            <a:ext cx="460762" cy="460762"/>
          </a:xfrm>
          <a:prstGeom prst="star4">
            <a:avLst>
              <a:gd name="adj" fmla="val 24039"/>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62" name="Rectangle 3"/>
          <p:cNvSpPr txBox="1">
            <a:spLocks noChangeArrowheads="1"/>
          </p:cNvSpPr>
          <p:nvPr/>
        </p:nvSpPr>
        <p:spPr bwMode="auto">
          <a:xfrm>
            <a:off x="486839" y="836712"/>
            <a:ext cx="8208912" cy="254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400">
                <a:solidFill>
                  <a:schemeClr val="tx1"/>
                </a:solidFill>
                <a:latin typeface="+mn-lt"/>
                <a:ea typeface="+mn-ea"/>
                <a:cs typeface="+mn-cs"/>
              </a:defRPr>
            </a:lvl1pPr>
            <a:lvl2pPr marL="742950" indent="-285750" algn="l" rtl="0" fontAlgn="base">
              <a:spcBef>
                <a:spcPct val="20000"/>
              </a:spcBef>
              <a:spcAft>
                <a:spcPct val="0"/>
              </a:spcAft>
              <a:buChar char="–"/>
              <a:defRPr kumimoji="1" sz="2000">
                <a:solidFill>
                  <a:schemeClr val="tx1"/>
                </a:solidFill>
                <a:latin typeface="+mn-lt"/>
                <a:ea typeface="+mn-ea"/>
              </a:defRPr>
            </a:lvl2pPr>
            <a:lvl3pPr marL="1143000" indent="-228600" algn="l" rtl="0" fontAlgn="base">
              <a:spcBef>
                <a:spcPct val="20000"/>
              </a:spcBef>
              <a:spcAft>
                <a:spcPct val="0"/>
              </a:spcAft>
              <a:buChar char="•"/>
              <a:defRPr kumimoji="1" sz="1800">
                <a:solidFill>
                  <a:schemeClr val="tx1"/>
                </a:solidFill>
                <a:latin typeface="+mn-lt"/>
                <a:ea typeface="+mn-ea"/>
              </a:defRPr>
            </a:lvl3pPr>
            <a:lvl4pPr marL="1600200" indent="-228600" algn="l" rtl="0" fontAlgn="base">
              <a:spcBef>
                <a:spcPct val="20000"/>
              </a:spcBef>
              <a:spcAft>
                <a:spcPct val="0"/>
              </a:spcAft>
              <a:buChar char="–"/>
              <a:defRPr kumimoji="1" sz="1600">
                <a:solidFill>
                  <a:schemeClr val="tx1"/>
                </a:solidFill>
                <a:latin typeface="+mn-lt"/>
                <a:ea typeface="+mn-ea"/>
              </a:defRPr>
            </a:lvl4pPr>
            <a:lvl5pPr marL="2057400" indent="-228600" algn="l" rtl="0" fontAlgn="base">
              <a:spcBef>
                <a:spcPct val="20000"/>
              </a:spcBef>
              <a:spcAft>
                <a:spcPct val="0"/>
              </a:spcAft>
              <a:buChar char="»"/>
              <a:defRPr kumimoji="1" sz="14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a:lstStyle>
          <a:p>
            <a:pPr marL="0" indent="0">
              <a:buFontTx/>
              <a:buNone/>
            </a:pPr>
            <a:r>
              <a:rPr lang="ja-JP" altLang="en-US" sz="2000" dirty="0" smtClean="0"/>
              <a:t>以下のルールに従って交互に駒を取ってゲームを進める．</a:t>
            </a:r>
            <a:endParaRPr lang="en-US" altLang="ja-JP" sz="2000" dirty="0" smtClean="0"/>
          </a:p>
          <a:p>
            <a:r>
              <a:rPr lang="ja-JP" altLang="en-US" sz="2000" dirty="0" smtClean="0"/>
              <a:t>先手はマーカーの位置から</a:t>
            </a:r>
            <a:r>
              <a:rPr lang="ja-JP" altLang="en-US" sz="2000" b="1" dirty="0" smtClean="0"/>
              <a:t>横方向</a:t>
            </a:r>
            <a:r>
              <a:rPr lang="ja-JP" altLang="en-US" sz="2000" dirty="0" smtClean="0"/>
              <a:t>の好きな駒を取り，マーカーを置く．</a:t>
            </a:r>
            <a:endParaRPr lang="en-US" altLang="ja-JP" sz="2000" dirty="0" smtClean="0"/>
          </a:p>
          <a:p>
            <a:r>
              <a:rPr lang="ja-JP" altLang="en-US" sz="2000" dirty="0" smtClean="0">
                <a:solidFill>
                  <a:srgbClr val="C00000"/>
                </a:solidFill>
              </a:rPr>
              <a:t>後手はマーカーの位置から</a:t>
            </a:r>
            <a:r>
              <a:rPr lang="ja-JP" altLang="en-US" sz="2000" b="1" dirty="0" smtClean="0">
                <a:solidFill>
                  <a:srgbClr val="C00000"/>
                </a:solidFill>
              </a:rPr>
              <a:t>縦方向</a:t>
            </a:r>
            <a:r>
              <a:rPr lang="ja-JP" altLang="en-US" sz="2000" dirty="0" smtClean="0">
                <a:solidFill>
                  <a:srgbClr val="C00000"/>
                </a:solidFill>
              </a:rPr>
              <a:t>の好きな駒を取り，マーカーを置く．</a:t>
            </a:r>
            <a:endParaRPr lang="en-US" altLang="ja-JP" sz="2000" dirty="0" smtClean="0">
              <a:solidFill>
                <a:srgbClr val="C00000"/>
              </a:solidFill>
            </a:endParaRPr>
          </a:p>
          <a:p>
            <a:r>
              <a:rPr lang="ja-JP" altLang="en-US" sz="2000" dirty="0" smtClean="0"/>
              <a:t>上の操作を繰り返し，駒を全て取り終えるか，取れる駒がなくなった時点でゲーム終了．</a:t>
            </a:r>
            <a:endParaRPr lang="en-US" altLang="ja-JP" sz="2000" dirty="0" smtClean="0"/>
          </a:p>
          <a:p>
            <a:r>
              <a:rPr lang="ja-JP" altLang="en-US" sz="2000" dirty="0" smtClean="0"/>
              <a:t>取った駒に書かれた数を合計して，点数の多い方が勝利．</a:t>
            </a:r>
            <a:endParaRPr lang="en-US" altLang="ja-JP" sz="2000" dirty="0" smtClean="0"/>
          </a:p>
        </p:txBody>
      </p:sp>
      <p:sp>
        <p:nvSpPr>
          <p:cNvPr id="35" name="円/楕円 34"/>
          <p:cNvSpPr/>
          <p:nvPr/>
        </p:nvSpPr>
        <p:spPr>
          <a:xfrm>
            <a:off x="7524008" y="5341262"/>
            <a:ext cx="576144" cy="57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ja-JP" dirty="0" smtClean="0"/>
              <a:t>2</a:t>
            </a:r>
            <a:endParaRPr kumimoji="1" lang="ja-JP" altLang="en-US" dirty="0"/>
          </a:p>
        </p:txBody>
      </p:sp>
    </p:spTree>
    <p:extLst>
      <p:ext uri="{BB962C8B-B14F-4D97-AF65-F5344CB8AC3E}">
        <p14:creationId xmlns:p14="http://schemas.microsoft.com/office/powerpoint/2010/main" val="1339776025"/>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_pas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lue_pas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kumimoji="1" dirty="0" smtClean="0"/>
        </a:defPPr>
      </a:lstStyle>
    </a:txDef>
  </a:objectDefaults>
  <a:extraClrSchemeLst>
    <a:extraClrScheme>
      <a:clrScheme name="blue_pas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_pas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_pas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_pas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_pas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_pas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_paso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_pas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_pas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_pas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_pas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_pas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HD:Users:OGANE:WORK:COBS:ダウンロード:ppt2011-06月:pot:blue_paso.pot</Template>
  <TotalTime>3513</TotalTime>
  <Words>5679</Words>
  <Application>Microsoft Office PowerPoint</Application>
  <PresentationFormat>画面に合わせる (4:3)</PresentationFormat>
  <Paragraphs>1143</Paragraphs>
  <Slides>58</Slides>
  <Notes>58</Notes>
  <HiddenSlides>18</HiddenSlides>
  <MMClips>0</MMClips>
  <ScaleCrop>false</ScaleCrop>
  <HeadingPairs>
    <vt:vector size="4" baseType="variant">
      <vt:variant>
        <vt:lpstr>テーマ</vt:lpstr>
      </vt:variant>
      <vt:variant>
        <vt:i4>1</vt:i4>
      </vt:variant>
      <vt:variant>
        <vt:lpstr>スライド タイトル</vt:lpstr>
      </vt:variant>
      <vt:variant>
        <vt:i4>58</vt:i4>
      </vt:variant>
    </vt:vector>
  </HeadingPairs>
  <TitlesOfParts>
    <vt:vector size="59" baseType="lpstr">
      <vt:lpstr>blue_paso</vt:lpstr>
      <vt:lpstr>モンテカルロ法を用いた mattixのAI設計に関する研究</vt:lpstr>
      <vt:lpstr>　ゲーム紹介</vt:lpstr>
      <vt:lpstr>　mattixとは</vt:lpstr>
      <vt:lpstr>　mattixとは</vt:lpstr>
      <vt:lpstr>　mattixとは</vt:lpstr>
      <vt:lpstr>　mattixとは</vt:lpstr>
      <vt:lpstr>　mattixとは</vt:lpstr>
      <vt:lpstr>　mattixとは</vt:lpstr>
      <vt:lpstr>　mattixとは</vt:lpstr>
      <vt:lpstr>　mattixとは</vt:lpstr>
      <vt:lpstr>　mattixとは</vt:lpstr>
      <vt:lpstr>　mattixとは</vt:lpstr>
      <vt:lpstr>　mattixとは</vt:lpstr>
      <vt:lpstr>　mattixとは</vt:lpstr>
      <vt:lpstr>　mattixとは</vt:lpstr>
      <vt:lpstr>　mattixとは</vt:lpstr>
      <vt:lpstr>　mattixとは</vt:lpstr>
      <vt:lpstr>　mattixとは</vt:lpstr>
      <vt:lpstr>　mattixとは</vt:lpstr>
      <vt:lpstr>　mattixとは</vt:lpstr>
      <vt:lpstr>　調査結果</vt:lpstr>
      <vt:lpstr>モンテカルロ法を用いた mattixのAI設計に関する研究</vt:lpstr>
      <vt:lpstr>　mattixを解くAIの作成</vt:lpstr>
      <vt:lpstr>　モンテカルロ法</vt:lpstr>
      <vt:lpstr>　プレイアウト回数</vt:lpstr>
      <vt:lpstr>　UCB1</vt:lpstr>
      <vt:lpstr>　UCB1</vt:lpstr>
      <vt:lpstr>　プレイアウト回数</vt:lpstr>
      <vt:lpstr>　ゲームに対する有用性</vt:lpstr>
      <vt:lpstr>　検証</vt:lpstr>
      <vt:lpstr>　検証</vt:lpstr>
      <vt:lpstr>　得点差とTUNED</vt:lpstr>
      <vt:lpstr>　検証</vt:lpstr>
      <vt:lpstr>　検証1</vt:lpstr>
      <vt:lpstr>　検証2</vt:lpstr>
      <vt:lpstr>　検証3</vt:lpstr>
      <vt:lpstr>　検証4</vt:lpstr>
      <vt:lpstr>　検証5</vt:lpstr>
      <vt:lpstr>　今回の結果</vt:lpstr>
      <vt:lpstr>　まとめ</vt:lpstr>
      <vt:lpstr>　まとめ</vt:lpstr>
      <vt:lpstr>　検証1</vt:lpstr>
      <vt:lpstr>　今回の結果</vt:lpstr>
      <vt:lpstr>　検証</vt:lpstr>
      <vt:lpstr>　UCB1-TUNED</vt:lpstr>
      <vt:lpstr>　検証5</vt:lpstr>
      <vt:lpstr>　検証6</vt:lpstr>
      <vt:lpstr>　検証6</vt:lpstr>
      <vt:lpstr>　今回の結果</vt:lpstr>
      <vt:lpstr>　mattixとは</vt:lpstr>
      <vt:lpstr>　mattixとは</vt:lpstr>
      <vt:lpstr>　mattixとは</vt:lpstr>
      <vt:lpstr>　mattixとは</vt:lpstr>
      <vt:lpstr>　mattixとは</vt:lpstr>
      <vt:lpstr>　mattixとは</vt:lpstr>
      <vt:lpstr>　mattixとは</vt:lpstr>
      <vt:lpstr>PowerPoint プレゼンテーション</vt:lpstr>
      <vt:lpstr>PowerPoint プレゼンテーション</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Busujima</dc:creator>
  <cp:lastModifiedBy>Busujima</cp:lastModifiedBy>
  <cp:revision>148</cp:revision>
  <cp:lastPrinted>2013-01-23T09:28:13Z</cp:lastPrinted>
  <dcterms:created xsi:type="dcterms:W3CDTF">2011-05-12T03:55:50Z</dcterms:created>
  <dcterms:modified xsi:type="dcterms:W3CDTF">2013-03-04T03:00:55Z</dcterms:modified>
</cp:coreProperties>
</file>