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2"/>
  </p:notesMasterIdLst>
  <p:handoutMasterIdLst>
    <p:handoutMasterId r:id="rId53"/>
  </p:handoutMasterIdLst>
  <p:sldIdLst>
    <p:sldId id="256" r:id="rId2"/>
    <p:sldId id="259" r:id="rId3"/>
    <p:sldId id="267" r:id="rId4"/>
    <p:sldId id="265" r:id="rId5"/>
    <p:sldId id="260" r:id="rId6"/>
    <p:sldId id="261" r:id="rId7"/>
    <p:sldId id="289" r:id="rId8"/>
    <p:sldId id="268" r:id="rId9"/>
    <p:sldId id="290" r:id="rId10"/>
    <p:sldId id="269" r:id="rId11"/>
    <p:sldId id="270" r:id="rId12"/>
    <p:sldId id="279" r:id="rId13"/>
    <p:sldId id="262" r:id="rId14"/>
    <p:sldId id="278" r:id="rId15"/>
    <p:sldId id="271" r:id="rId16"/>
    <p:sldId id="297" r:id="rId17"/>
    <p:sldId id="298" r:id="rId18"/>
    <p:sldId id="299" r:id="rId19"/>
    <p:sldId id="307" r:id="rId20"/>
    <p:sldId id="310" r:id="rId21"/>
    <p:sldId id="313" r:id="rId22"/>
    <p:sldId id="314" r:id="rId23"/>
    <p:sldId id="301" r:id="rId24"/>
    <p:sldId id="300" r:id="rId25"/>
    <p:sldId id="303" r:id="rId26"/>
    <p:sldId id="296" r:id="rId27"/>
    <p:sldId id="306" r:id="rId28"/>
    <p:sldId id="305" r:id="rId29"/>
    <p:sldId id="304" r:id="rId30"/>
    <p:sldId id="288" r:id="rId31"/>
    <p:sldId id="315" r:id="rId32"/>
    <p:sldId id="292" r:id="rId33"/>
    <p:sldId id="284" r:id="rId34"/>
    <p:sldId id="286" r:id="rId35"/>
    <p:sldId id="283" r:id="rId36"/>
    <p:sldId id="295" r:id="rId37"/>
    <p:sldId id="293" r:id="rId38"/>
    <p:sldId id="281" r:id="rId39"/>
    <p:sldId id="282" r:id="rId40"/>
    <p:sldId id="277" r:id="rId41"/>
    <p:sldId id="276" r:id="rId42"/>
    <p:sldId id="275" r:id="rId43"/>
    <p:sldId id="273" r:id="rId44"/>
    <p:sldId id="280" r:id="rId45"/>
    <p:sldId id="266" r:id="rId46"/>
    <p:sldId id="272" r:id="rId47"/>
    <p:sldId id="294" r:id="rId48"/>
    <p:sldId id="285" r:id="rId49"/>
    <p:sldId id="287" r:id="rId50"/>
    <p:sldId id="291" r:id="rId5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3349" autoAdjust="0"/>
  </p:normalViewPr>
  <p:slideViewPr>
    <p:cSldViewPr snapToGrid="0">
      <p:cViewPr varScale="1">
        <p:scale>
          <a:sx n="73" d="100"/>
          <a:sy n="73" d="100"/>
        </p:scale>
        <p:origin x="196" y="124"/>
      </p:cViewPr>
      <p:guideLst>
        <p:guide orient="horz" pos="2409"/>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2018/12/4</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32</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36</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37</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46</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47</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モンテカルロ法に基づく</a:t>
            </a:r>
            <a:br>
              <a:rPr kumimoji="1" lang="en-US" altLang="ja-JP" dirty="0"/>
            </a:br>
            <a:r>
              <a:rPr lang="en-US" altLang="ja-JP" dirty="0"/>
              <a:t>Flood-It</a:t>
            </a:r>
            <a:r>
              <a:rPr lang="ja-JP" altLang="en-US" dirty="0"/>
              <a:t>の</a:t>
            </a:r>
            <a:r>
              <a:rPr lang="en-US" altLang="ja-JP" dirty="0"/>
              <a:t>AI</a:t>
            </a:r>
            <a:r>
              <a:rPr lang="ja-JP" altLang="en-US" dirty="0"/>
              <a:t>に関する</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433445" y="2623278"/>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2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2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kumimoji="1" lang="en-US" altLang="ja-JP" dirty="0"/>
              <a:t>AI</a:t>
            </a:r>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543801"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a:t>
            </a:r>
            <a:r>
              <a:rPr lang="en-US" altLang="ja-JP" dirty="0"/>
              <a:t>AI</a:t>
            </a:r>
          </a:p>
          <a:p>
            <a:r>
              <a:rPr lang="ja-JP" altLang="en-US" dirty="0"/>
              <a:t>ゲーム終了時の勝ち負けを評価</a:t>
            </a:r>
            <a:endParaRPr lang="en-US" altLang="ja-JP" dirty="0"/>
          </a:p>
          <a:p>
            <a:r>
              <a:rPr lang="ja-JP" altLang="en-US" dirty="0"/>
              <a:t>　　　　</a:t>
            </a:r>
            <a:r>
              <a:rPr lang="ja-JP" altLang="en-US" sz="3000" dirty="0">
                <a:solidFill>
                  <a:srgbClr val="FF0000"/>
                </a:solidFill>
              </a:rPr>
              <a:t>最終的に</a:t>
            </a:r>
            <a:r>
              <a:rPr lang="ja-JP" altLang="en-US" sz="3200" dirty="0">
                <a:solidFill>
                  <a:srgbClr val="FF0000"/>
                </a:solidFill>
              </a:rPr>
              <a:t>勝てる可能性の高い手を選べる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コンテンツ プレースホルダー 2"/>
          <p:cNvSpPr>
            <a:spLocks noGrp="1"/>
          </p:cNvSpPr>
          <p:nvPr>
            <p:ph idx="1"/>
          </p:nvPr>
        </p:nvSpPr>
        <p:spPr/>
        <p:txBody>
          <a:bodyPr/>
          <a:lstStyle/>
          <a:p>
            <a:r>
              <a:rPr lang="ja-JP" altLang="en-US" dirty="0"/>
              <a:t>類似ゲームの困難性の紹介</a:t>
            </a:r>
            <a:endParaRPr lang="en-US" altLang="ja-JP" dirty="0"/>
          </a:p>
          <a:p>
            <a:r>
              <a:rPr lang="en-US" altLang="ja-JP" dirty="0"/>
              <a:t>p</a:t>
            </a:r>
            <a:r>
              <a:rPr kumimoji="1" lang="en-US" altLang="ja-JP" dirty="0"/>
              <a:t>layout</a:t>
            </a:r>
            <a:r>
              <a:rPr kumimoji="1" lang="ja-JP" altLang="en-US" dirty="0"/>
              <a:t>数</a:t>
            </a:r>
            <a:r>
              <a:rPr lang="ja-JP" altLang="en-US" dirty="0"/>
              <a:t>と勝率の関係</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Tree>
    <p:extLst>
      <p:ext uri="{BB962C8B-B14F-4D97-AF65-F5344CB8AC3E}">
        <p14:creationId xmlns:p14="http://schemas.microsoft.com/office/powerpoint/2010/main" val="2469817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p:txBody>
          <a:bodyPr/>
          <a:lstStyle/>
          <a:p>
            <a:r>
              <a:rPr kumimoji="1" lang="en-US" altLang="ja-JP" dirty="0"/>
              <a:t>Honey-Bee</a:t>
            </a:r>
          </a:p>
          <a:p>
            <a:r>
              <a:rPr lang="ja-JP" altLang="en-US" dirty="0"/>
              <a:t>六角形のグリッド上で行う二人用のゲーム</a:t>
            </a:r>
            <a:endParaRPr lang="en-US" altLang="ja-JP" dirty="0"/>
          </a:p>
          <a:p>
            <a:r>
              <a:rPr kumimoji="1" lang="ja-JP" altLang="en-US" dirty="0"/>
              <a:t>自分の領地の色を変えていくことで自分の領地を拡大し，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050" y="3165407"/>
            <a:ext cx="4620913" cy="3313108"/>
          </a:xfrm>
          <a:prstGeom prst="rect">
            <a:avLst/>
          </a:prstGeom>
        </p:spPr>
      </p:pic>
      <p:sp>
        <p:nvSpPr>
          <p:cNvPr id="6" name="正方形/長方形 5"/>
          <p:cNvSpPr/>
          <p:nvPr/>
        </p:nvSpPr>
        <p:spPr>
          <a:xfrm>
            <a:off x="2022963" y="6478515"/>
            <a:ext cx="4572000" cy="261610"/>
          </a:xfrm>
          <a:prstGeom prst="rect">
            <a:avLst/>
          </a:prstGeom>
        </p:spPr>
        <p:txBody>
          <a:bodyPr>
            <a:spAutoFit/>
          </a:bodyPr>
          <a:lstStyle/>
          <a:p>
            <a:r>
              <a:rPr lang="en-US" altLang="ja-JP" sz="1100" dirty="0"/>
              <a:t>https://link.springer.com/content/pdf/10.1007/978-3-642-13122-6_19.pdf</a:t>
            </a:r>
            <a:endParaRPr lang="ja-JP" altLang="en-US" sz="1100" dirty="0"/>
          </a:p>
        </p:txBody>
      </p:sp>
    </p:spTree>
    <p:extLst>
      <p:ext uri="{BB962C8B-B14F-4D97-AF65-F5344CB8AC3E}">
        <p14:creationId xmlns:p14="http://schemas.microsoft.com/office/powerpoint/2010/main" val="3102865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Flood-It</a:t>
            </a:r>
            <a:r>
              <a:rPr lang="ja-JP" altLang="en-US" dirty="0"/>
              <a:t>と</a:t>
            </a:r>
            <a:r>
              <a:rPr lang="en-US" altLang="ja-JP" dirty="0"/>
              <a:t>Honey-Bee</a:t>
            </a:r>
            <a:r>
              <a:rPr lang="ja-JP" altLang="en-US" dirty="0"/>
              <a:t>の違い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引き分けを無くすため以下のルールを</a:t>
            </a:r>
            <a:endParaRPr kumimoji="1" lang="en-US" altLang="ja-JP" dirty="0"/>
          </a:p>
          <a:p>
            <a:r>
              <a:rPr kumimoji="1" lang="ja-JP" altLang="en-US" dirty="0"/>
              <a:t>追加している</a:t>
            </a:r>
            <a:endParaRPr kumimoji="1" lang="en-US" altLang="ja-JP" dirty="0"/>
          </a:p>
          <a:p>
            <a:pPr marL="514350" indent="-514350">
              <a:buFont typeface="+mj-lt"/>
              <a:buAutoNum type="arabicPeriod"/>
            </a:pPr>
            <a:r>
              <a:rPr lang="ja-JP" altLang="en-US" dirty="0"/>
              <a:t>自分の領地の色を変えないことはできない</a:t>
            </a:r>
            <a:endParaRPr lang="en-US" altLang="ja-JP" dirty="0"/>
          </a:p>
          <a:p>
            <a:pPr marL="514350" indent="-514350">
              <a:buFont typeface="+mj-lt"/>
              <a:buAutoNum type="arabicPeriod"/>
            </a:pPr>
            <a:r>
              <a:rPr lang="ja-JP" altLang="en-US" dirty="0"/>
              <a:t>相手の色に変えることはできない</a:t>
            </a:r>
            <a:endParaRPr lang="en-US" altLang="ja-JP" dirty="0"/>
          </a:p>
          <a:p>
            <a:pPr marL="514350" indent="-514350">
              <a:buFont typeface="+mj-lt"/>
              <a:buAutoNum type="arabicPeriod"/>
            </a:pPr>
            <a:r>
              <a:rPr lang="ja-JP" altLang="en-US" dirty="0">
                <a:solidFill>
                  <a:srgbClr val="FF0000"/>
                </a:solidFill>
              </a:rPr>
              <a:t>ルール</a:t>
            </a:r>
            <a:r>
              <a:rPr lang="en-US" altLang="ja-JP" dirty="0">
                <a:solidFill>
                  <a:srgbClr val="FF0000"/>
                </a:solidFill>
              </a:rPr>
              <a:t>1,2</a:t>
            </a:r>
            <a:r>
              <a:rPr lang="ja-JP" altLang="en-US" dirty="0">
                <a:solidFill>
                  <a:srgbClr val="FF0000"/>
                </a:solidFill>
              </a:rPr>
              <a:t>に反さない限り領地を増やす操作をしなければならない</a:t>
            </a:r>
            <a:endParaRPr lang="en-US" altLang="ja-JP" dirty="0">
              <a:solidFill>
                <a:srgbClr val="FF0000"/>
              </a:solidFill>
            </a:endParaRPr>
          </a:p>
          <a:p>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Tree>
    <p:extLst>
      <p:ext uri="{BB962C8B-B14F-4D97-AF65-F5344CB8AC3E}">
        <p14:creationId xmlns:p14="http://schemas.microsoft.com/office/powerpoint/2010/main" val="133957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id="{18BA09D6-E4A3-473A-9D5D-EFD11BBABE41}"/>
              </a:ext>
            </a:extLst>
          </p:cNvPr>
          <p:cNvSpPr/>
          <p:nvPr/>
        </p:nvSpPr>
        <p:spPr>
          <a:xfrm>
            <a:off x="166926" y="2871392"/>
            <a:ext cx="1826141" cy="523220"/>
          </a:xfrm>
          <a:prstGeom prst="rect">
            <a:avLst/>
          </a:prstGeom>
        </p:spPr>
        <p:txBody>
          <a:bodyPr wrap="none">
            <a:spAutoFit/>
          </a:bodyPr>
          <a:lstStyle/>
          <a:p>
            <a:r>
              <a:rPr lang="ja-JP" altLang="en-US" sz="2800" dirty="0">
                <a:solidFill>
                  <a:srgbClr val="FF0000"/>
                </a:solidFill>
              </a:rPr>
              <a:t>先手</a:t>
            </a:r>
            <a:r>
              <a:rPr lang="ja-JP" altLang="en-US" sz="2400" dirty="0"/>
              <a:t>の領地</a:t>
            </a:r>
          </a:p>
        </p:txBody>
      </p:sp>
      <p:sp>
        <p:nvSpPr>
          <p:cNvPr id="32" name="正方形/長方形 31">
            <a:extLst>
              <a:ext uri="{FF2B5EF4-FFF2-40B4-BE49-F238E27FC236}">
                <a16:creationId xmlns:a16="http://schemas.microsoft.com/office/drawing/2014/main"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があると</a:t>
            </a:r>
            <a:r>
              <a:rPr kumimoji="1" lang="en-US" altLang="ja-JP" dirty="0"/>
              <a:t>…</a:t>
            </a:r>
          </a:p>
        </p:txBody>
      </p:sp>
      <p:sp>
        <p:nvSpPr>
          <p:cNvPr id="97" name="コンテンツ プレースホルダー 2">
            <a:extLst>
              <a:ext uri="{FF2B5EF4-FFF2-40B4-BE49-F238E27FC236}">
                <a16:creationId xmlns:a16="http://schemas.microsoft.com/office/drawing/2014/main" id="{BB634100-62C4-4C1A-A099-8F734329EBEC}"/>
              </a:ext>
            </a:extLst>
          </p:cNvPr>
          <p:cNvSpPr txBox="1">
            <a:spLocks/>
          </p:cNvSpPr>
          <p:nvPr/>
        </p:nvSpPr>
        <p:spPr>
          <a:xfrm>
            <a:off x="5566601" y="758815"/>
            <a:ext cx="2268583"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endParaRPr lang="en-US" altLang="ja-JP"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rgbClr val="00B0F0"/>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11"/>
                                        </p:tgtEl>
                                        <p:attrNameLst>
                                          <p:attrName>fillcolor</p:attrName>
                                        </p:attrNameLst>
                                      </p:cBhvr>
                                      <p:to>
                                        <a:srgbClr val="00B050"/>
                                      </p:to>
                                    </p:animClr>
                                    <p:set>
                                      <p:cBhvr>
                                        <p:cTn id="13" dur="2000" fill="hold"/>
                                        <p:tgtEl>
                                          <p:spTgt spid="11"/>
                                        </p:tgtEl>
                                        <p:attrNameLst>
                                          <p:attrName>fill.type</p:attrName>
                                        </p:attrNameLst>
                                      </p:cBhvr>
                                      <p:to>
                                        <p:strVal val="solid"/>
                                      </p:to>
                                    </p:set>
                                    <p:set>
                                      <p:cBhvr>
                                        <p:cTn id="14" dur="2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5"/>
                                        </p:tgtEl>
                                        <p:attrNameLst>
                                          <p:attrName>fillcolor</p:attrName>
                                        </p:attrNameLst>
                                      </p:cBhvr>
                                      <p:to>
                                        <a:srgbClr val="FF0000"/>
                                      </p:to>
                                    </p:animClr>
                                    <p:set>
                                      <p:cBhvr>
                                        <p:cTn id="19" dur="2000" fill="hold"/>
                                        <p:tgtEl>
                                          <p:spTgt spid="5"/>
                                        </p:tgtEl>
                                        <p:attrNameLst>
                                          <p:attrName>fill.type</p:attrName>
                                        </p:attrNameLst>
                                      </p:cBhvr>
                                      <p:to>
                                        <p:strVal val="solid"/>
                                      </p:to>
                                    </p:set>
                                    <p:set>
                                      <p:cBhvr>
                                        <p:cTn id="20" dur="2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6"/>
                                        </p:tgtEl>
                                        <p:attrNameLst>
                                          <p:attrName>fillcolor</p:attrName>
                                        </p:attrNameLst>
                                      </p:cBhvr>
                                      <p:to>
                                        <a:srgbClr val="FF0000"/>
                                      </p:to>
                                    </p:animClr>
                                    <p:set>
                                      <p:cBhvr>
                                        <p:cTn id="23" dur="2000" fill="hold"/>
                                        <p:tgtEl>
                                          <p:spTgt spid="6"/>
                                        </p:tgtEl>
                                        <p:attrNameLst>
                                          <p:attrName>fill.type</p:attrName>
                                        </p:attrNameLst>
                                      </p:cBhvr>
                                      <p:to>
                                        <p:strVal val="solid"/>
                                      </p:to>
                                    </p:set>
                                    <p:set>
                                      <p:cBhvr>
                                        <p:cTn id="24" dur="2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13"/>
                                        </p:tgtEl>
                                        <p:attrNameLst>
                                          <p:attrName>fillcolor</p:attrName>
                                        </p:attrNameLst>
                                      </p:cBhvr>
                                      <p:to>
                                        <a:srgbClr val="FF0000"/>
                                      </p:to>
                                    </p:animClr>
                                    <p:set>
                                      <p:cBhvr>
                                        <p:cTn id="27" dur="2000" fill="hold"/>
                                        <p:tgtEl>
                                          <p:spTgt spid="13"/>
                                        </p:tgtEl>
                                        <p:attrNameLst>
                                          <p:attrName>fill.type</p:attrName>
                                        </p:attrNameLst>
                                      </p:cBhvr>
                                      <p:to>
                                        <p:strVal val="solid"/>
                                      </p:to>
                                    </p:set>
                                    <p:set>
                                      <p:cBhvr>
                                        <p:cTn id="28" dur="2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2000" fill="hold"/>
                                        <p:tgtEl>
                                          <p:spTgt spid="11"/>
                                        </p:tgtEl>
                                        <p:attrNameLst>
                                          <p:attrName>fillcolor</p:attrName>
                                        </p:attrNameLst>
                                      </p:cBhvr>
                                      <p:to>
                                        <a:srgbClr val="00B0F0"/>
                                      </p:to>
                                    </p:animClr>
                                    <p:set>
                                      <p:cBhvr>
                                        <p:cTn id="33" dur="2000" fill="hold"/>
                                        <p:tgtEl>
                                          <p:spTgt spid="11"/>
                                        </p:tgtEl>
                                        <p:attrNameLst>
                                          <p:attrName>fill.type</p:attrName>
                                        </p:attrNameLst>
                                      </p:cBhvr>
                                      <p:to>
                                        <p:strVal val="solid"/>
                                      </p:to>
                                    </p:set>
                                    <p:set>
                                      <p:cBhvr>
                                        <p:cTn id="34" dur="2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2000" fill="hold"/>
                                        <p:tgtEl>
                                          <p:spTgt spid="10"/>
                                        </p:tgtEl>
                                        <p:attrNameLst>
                                          <p:attrName>fillcolor</p:attrName>
                                        </p:attrNameLst>
                                      </p:cBhvr>
                                      <p:to>
                                        <a:srgbClr val="00B0F0"/>
                                      </p:to>
                                    </p:animClr>
                                    <p:set>
                                      <p:cBhvr>
                                        <p:cTn id="37" dur="2000" fill="hold"/>
                                        <p:tgtEl>
                                          <p:spTgt spid="10"/>
                                        </p:tgtEl>
                                        <p:attrNameLst>
                                          <p:attrName>fill.type</p:attrName>
                                        </p:attrNameLst>
                                      </p:cBhvr>
                                      <p:to>
                                        <p:strVal val="solid"/>
                                      </p:to>
                                    </p:set>
                                    <p:set>
                                      <p:cBhvr>
                                        <p:cTn id="38" dur="2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2000" fill="hold"/>
                                        <p:tgtEl>
                                          <p:spTgt spid="29"/>
                                        </p:tgtEl>
                                        <p:attrNameLst>
                                          <p:attrName>fillcolor</p:attrName>
                                        </p:attrNameLst>
                                      </p:cBhvr>
                                      <p:to>
                                        <a:srgbClr val="00B0F0"/>
                                      </p:to>
                                    </p:animClr>
                                    <p:set>
                                      <p:cBhvr>
                                        <p:cTn id="41" dur="2000" fill="hold"/>
                                        <p:tgtEl>
                                          <p:spTgt spid="29"/>
                                        </p:tgtEl>
                                        <p:attrNameLst>
                                          <p:attrName>fill.type</p:attrName>
                                        </p:attrNameLst>
                                      </p:cBhvr>
                                      <p:to>
                                        <p:strVal val="solid"/>
                                      </p:to>
                                    </p:set>
                                    <p:set>
                                      <p:cBhvr>
                                        <p:cTn id="42" dur="2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2000" fill="hold"/>
                                        <p:tgtEl>
                                          <p:spTgt spid="5"/>
                                        </p:tgtEl>
                                        <p:attrNameLst>
                                          <p:attrName>fillcolor</p:attrName>
                                        </p:attrNameLst>
                                      </p:cBhvr>
                                      <p:to>
                                        <a:srgbClr val="00B050"/>
                                      </p:to>
                                    </p:animClr>
                                    <p:set>
                                      <p:cBhvr>
                                        <p:cTn id="47" dur="2000" fill="hold"/>
                                        <p:tgtEl>
                                          <p:spTgt spid="5"/>
                                        </p:tgtEl>
                                        <p:attrNameLst>
                                          <p:attrName>fill.type</p:attrName>
                                        </p:attrNameLst>
                                      </p:cBhvr>
                                      <p:to>
                                        <p:strVal val="solid"/>
                                      </p:to>
                                    </p:set>
                                    <p:set>
                                      <p:cBhvr>
                                        <p:cTn id="48" dur="2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2000" fill="hold"/>
                                        <p:tgtEl>
                                          <p:spTgt spid="6"/>
                                        </p:tgtEl>
                                        <p:attrNameLst>
                                          <p:attrName>fillcolor</p:attrName>
                                        </p:attrNameLst>
                                      </p:cBhvr>
                                      <p:to>
                                        <a:srgbClr val="00B050"/>
                                      </p:to>
                                    </p:animClr>
                                    <p:set>
                                      <p:cBhvr>
                                        <p:cTn id="51" dur="2000" fill="hold"/>
                                        <p:tgtEl>
                                          <p:spTgt spid="6"/>
                                        </p:tgtEl>
                                        <p:attrNameLst>
                                          <p:attrName>fill.type</p:attrName>
                                        </p:attrNameLst>
                                      </p:cBhvr>
                                      <p:to>
                                        <p:strVal val="solid"/>
                                      </p:to>
                                    </p:set>
                                    <p:set>
                                      <p:cBhvr>
                                        <p:cTn id="52" dur="2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2000" fill="hold"/>
                                        <p:tgtEl>
                                          <p:spTgt spid="13"/>
                                        </p:tgtEl>
                                        <p:attrNameLst>
                                          <p:attrName>fillcolor</p:attrName>
                                        </p:attrNameLst>
                                      </p:cBhvr>
                                      <p:to>
                                        <a:srgbClr val="00B050"/>
                                      </p:to>
                                    </p:animClr>
                                    <p:set>
                                      <p:cBhvr>
                                        <p:cTn id="55" dur="2000" fill="hold"/>
                                        <p:tgtEl>
                                          <p:spTgt spid="13"/>
                                        </p:tgtEl>
                                        <p:attrNameLst>
                                          <p:attrName>fill.type</p:attrName>
                                        </p:attrNameLst>
                                      </p:cBhvr>
                                      <p:to>
                                        <p:strVal val="solid"/>
                                      </p:to>
                                    </p:set>
                                    <p:set>
                                      <p:cBhvr>
                                        <p:cTn id="56" dur="2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11"/>
                                        </p:tgtEl>
                                        <p:attrNameLst>
                                          <p:attrName>fillcolor</p:attrName>
                                        </p:attrNameLst>
                                      </p:cBhvr>
                                      <p:to>
                                        <a:srgbClr val="FFFF00"/>
                                      </p:to>
                                    </p:animClr>
                                    <p:set>
                                      <p:cBhvr>
                                        <p:cTn id="61" dur="2000" fill="hold"/>
                                        <p:tgtEl>
                                          <p:spTgt spid="11"/>
                                        </p:tgtEl>
                                        <p:attrNameLst>
                                          <p:attrName>fill.type</p:attrName>
                                        </p:attrNameLst>
                                      </p:cBhvr>
                                      <p:to>
                                        <p:strVal val="solid"/>
                                      </p:to>
                                    </p:set>
                                    <p:set>
                                      <p:cBhvr>
                                        <p:cTn id="62" dur="2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0"/>
                                        </p:tgtEl>
                                        <p:attrNameLst>
                                          <p:attrName>fillcolor</p:attrName>
                                        </p:attrNameLst>
                                      </p:cBhvr>
                                      <p:to>
                                        <a:srgbClr val="FFFF00"/>
                                      </p:to>
                                    </p:animClr>
                                    <p:set>
                                      <p:cBhvr>
                                        <p:cTn id="65" dur="2000" fill="hold"/>
                                        <p:tgtEl>
                                          <p:spTgt spid="10"/>
                                        </p:tgtEl>
                                        <p:attrNameLst>
                                          <p:attrName>fill.type</p:attrName>
                                        </p:attrNameLst>
                                      </p:cBhvr>
                                      <p:to>
                                        <p:strVal val="solid"/>
                                      </p:to>
                                    </p:set>
                                    <p:set>
                                      <p:cBhvr>
                                        <p:cTn id="66" dur="2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2000" fill="hold"/>
                                        <p:tgtEl>
                                          <p:spTgt spid="29"/>
                                        </p:tgtEl>
                                        <p:attrNameLst>
                                          <p:attrName>fillcolor</p:attrName>
                                        </p:attrNameLst>
                                      </p:cBhvr>
                                      <p:to>
                                        <a:srgbClr val="FFFF00"/>
                                      </p:to>
                                    </p:animClr>
                                    <p:set>
                                      <p:cBhvr>
                                        <p:cTn id="69" dur="2000" fill="hold"/>
                                        <p:tgtEl>
                                          <p:spTgt spid="29"/>
                                        </p:tgtEl>
                                        <p:attrNameLst>
                                          <p:attrName>fill.type</p:attrName>
                                        </p:attrNameLst>
                                      </p:cBhvr>
                                      <p:to>
                                        <p:strVal val="solid"/>
                                      </p:to>
                                    </p:set>
                                    <p:set>
                                      <p:cBhvr>
                                        <p:cTn id="70" dur="2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9"/>
                                        </p:tgtEl>
                                        <p:attrNameLst>
                                          <p:attrName>fillcolor</p:attrName>
                                        </p:attrNameLst>
                                      </p:cBhvr>
                                      <p:to>
                                        <a:srgbClr val="FFFF00"/>
                                      </p:to>
                                    </p:animClr>
                                    <p:set>
                                      <p:cBhvr>
                                        <p:cTn id="73" dur="2000" fill="hold"/>
                                        <p:tgtEl>
                                          <p:spTgt spid="9"/>
                                        </p:tgtEl>
                                        <p:attrNameLst>
                                          <p:attrName>fill.type</p:attrName>
                                        </p:attrNameLst>
                                      </p:cBhvr>
                                      <p:to>
                                        <p:strVal val="solid"/>
                                      </p:to>
                                    </p:set>
                                    <p:set>
                                      <p:cBhvr>
                                        <p:cTn id="74" dur="2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2000" fill="hold"/>
                                        <p:tgtEl>
                                          <p:spTgt spid="26"/>
                                        </p:tgtEl>
                                        <p:attrNameLst>
                                          <p:attrName>fillcolor</p:attrName>
                                        </p:attrNameLst>
                                      </p:cBhvr>
                                      <p:to>
                                        <a:srgbClr val="FFFF00"/>
                                      </p:to>
                                    </p:animClr>
                                    <p:set>
                                      <p:cBhvr>
                                        <p:cTn id="77" dur="2000" fill="hold"/>
                                        <p:tgtEl>
                                          <p:spTgt spid="26"/>
                                        </p:tgtEl>
                                        <p:attrNameLst>
                                          <p:attrName>fill.type</p:attrName>
                                        </p:attrNameLst>
                                      </p:cBhvr>
                                      <p:to>
                                        <p:strVal val="solid"/>
                                      </p:to>
                                    </p:set>
                                    <p:set>
                                      <p:cBhvr>
                                        <p:cTn id="78" dur="2000" fill="hold"/>
                                        <p:tgtEl>
                                          <p:spTgt spid="2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後手の領地</a:t>
            </a:r>
          </a:p>
        </p:txBody>
      </p:sp>
      <p:sp>
        <p:nvSpPr>
          <p:cNvPr id="32" name="正方形/長方形 31">
            <a:extLst>
              <a:ext uri="{FF2B5EF4-FFF2-40B4-BE49-F238E27FC236}">
                <a16:creationId xmlns:a16="http://schemas.microsoft.com/office/drawing/2014/main" id="{A1F7F09B-E02E-4CCC-88E8-01D842CA344B}"/>
              </a:ext>
            </a:extLst>
          </p:cNvPr>
          <p:cNvSpPr/>
          <p:nvPr/>
        </p:nvSpPr>
        <p:spPr>
          <a:xfrm>
            <a:off x="7253525" y="2920864"/>
            <a:ext cx="1826141" cy="523220"/>
          </a:xfrm>
          <a:prstGeom prst="rect">
            <a:avLst/>
          </a:prstGeom>
        </p:spPr>
        <p:txBody>
          <a:bodyPr wrap="none">
            <a:spAutoFit/>
          </a:bodyPr>
          <a:lstStyle/>
          <a:p>
            <a:r>
              <a:rPr lang="ja-JP" altLang="en-US" sz="2800" dirty="0">
                <a:solidFill>
                  <a:srgbClr val="FF0000"/>
                </a:solidFill>
              </a:rPr>
              <a:t>先手</a:t>
            </a:r>
            <a:r>
              <a:rPr lang="ja-JP" altLang="en-US" sz="2400" dirty="0"/>
              <a:t>の領地</a:t>
            </a:r>
          </a:p>
        </p:txBody>
      </p: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があると</a:t>
            </a:r>
            <a:r>
              <a:rPr kumimoji="1" lang="en-US" altLang="ja-JP" dirty="0"/>
              <a:t>…</a:t>
            </a:r>
          </a:p>
        </p:txBody>
      </p:sp>
      <p:sp>
        <p:nvSpPr>
          <p:cNvPr id="96" name="コンテンツ プレースホルダー 2">
            <a:extLst>
              <a:ext uri="{FF2B5EF4-FFF2-40B4-BE49-F238E27FC236}">
                <a16:creationId xmlns:a16="http://schemas.microsoft.com/office/drawing/2014/main" id="{BE80889B-5354-4707-8D73-BFB43EFF9EFD}"/>
              </a:ext>
            </a:extLst>
          </p:cNvPr>
          <p:cNvSpPr txBox="1">
            <a:spLocks/>
          </p:cNvSpPr>
          <p:nvPr/>
        </p:nvSpPr>
        <p:spPr>
          <a:xfrm>
            <a:off x="5566601" y="758815"/>
            <a:ext cx="2268583"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endParaRPr lang="en-US" altLang="ja-JP" dirty="0"/>
          </a:p>
        </p:txBody>
      </p:sp>
      <p:sp>
        <p:nvSpPr>
          <p:cNvPr id="21" name="コンテンツ プレースホルダー 2">
            <a:extLst>
              <a:ext uri="{FF2B5EF4-FFF2-40B4-BE49-F238E27FC236}">
                <a16:creationId xmlns:a16="http://schemas.microsoft.com/office/drawing/2014/main" id="{4AEADB0B-A337-4A66-85EA-1D6A876D7C43}"/>
              </a:ext>
            </a:extLst>
          </p:cNvPr>
          <p:cNvSpPr txBox="1">
            <a:spLocks/>
          </p:cNvSpPr>
          <p:nvPr/>
        </p:nvSpPr>
        <p:spPr>
          <a:xfrm>
            <a:off x="822958" y="1285824"/>
            <a:ext cx="4506687"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先手後手を交換してみると</a:t>
            </a:r>
            <a:r>
              <a:rPr lang="en-US" altLang="ja-JP" dirty="0"/>
              <a:t>…</a:t>
            </a:r>
            <a:r>
              <a:rPr lang="ja-JP" altLang="en-US" dirty="0"/>
              <a:t>　</a:t>
            </a:r>
            <a:endParaRPr lang="en-US" altLang="ja-JP" dirty="0"/>
          </a:p>
        </p:txBody>
      </p:sp>
      <p:sp>
        <p:nvSpPr>
          <p:cNvPr id="22" name="コンテンツ プレースホルダー 2">
            <a:extLst>
              <a:ext uri="{FF2B5EF4-FFF2-40B4-BE49-F238E27FC236}">
                <a16:creationId xmlns:a16="http://schemas.microsoft.com/office/drawing/2014/main" id="{450115F3-13E4-4138-BD42-8919FD6963CF}"/>
              </a:ext>
            </a:extLst>
          </p:cNvPr>
          <p:cNvSpPr txBox="1">
            <a:spLocks/>
          </p:cNvSpPr>
          <p:nvPr/>
        </p:nvSpPr>
        <p:spPr>
          <a:xfrm>
            <a:off x="5566602" y="1285823"/>
            <a:ext cx="2268583"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endParaRPr lang="en-US" altLang="ja-JP" dirty="0"/>
          </a:p>
        </p:txBody>
      </p:sp>
      <p:sp>
        <p:nvSpPr>
          <p:cNvPr id="24" name="コンテンツ プレースホルダー 2">
            <a:extLst>
              <a:ext uri="{FF2B5EF4-FFF2-40B4-BE49-F238E27FC236}">
                <a16:creationId xmlns:a16="http://schemas.microsoft.com/office/drawing/2014/main" id="{5C0F634E-11D9-4C0B-BFEE-2AB9612528B9}"/>
              </a:ext>
            </a:extLst>
          </p:cNvPr>
          <p:cNvSpPr txBox="1">
            <a:spLocks/>
          </p:cNvSpPr>
          <p:nvPr/>
        </p:nvSpPr>
        <p:spPr>
          <a:xfrm>
            <a:off x="2303414" y="5123468"/>
            <a:ext cx="5020494"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先に領地を増やした方が負ける</a:t>
            </a:r>
            <a:r>
              <a:rPr lang="ja-JP" altLang="en-US" dirty="0"/>
              <a:t>　</a:t>
            </a:r>
            <a:endParaRPr lang="en-US" altLang="ja-JP"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1"/>
                                        </p:tgtEl>
                                        <p:attrNameLst>
                                          <p:attrName>fillcolor</p:attrName>
                                        </p:attrNameLst>
                                      </p:cBhvr>
                                      <p:to>
                                        <a:srgbClr val="00B050"/>
                                      </p:to>
                                    </p:animClr>
                                    <p:set>
                                      <p:cBhvr>
                                        <p:cTn id="7" dur="2000" fill="hold"/>
                                        <p:tgtEl>
                                          <p:spTgt spid="11"/>
                                        </p:tgtEl>
                                        <p:attrNameLst>
                                          <p:attrName>fill.type</p:attrName>
                                        </p:attrNameLst>
                                      </p:cBhvr>
                                      <p:to>
                                        <p:strVal val="solid"/>
                                      </p:to>
                                    </p:set>
                                    <p:set>
                                      <p:cBhvr>
                                        <p:cTn id="8" dur="2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F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11"/>
                                        </p:tgtEl>
                                        <p:attrNameLst>
                                          <p:attrName>fillcolor</p:attrName>
                                        </p:attrNameLst>
                                      </p:cBhvr>
                                      <p:to>
                                        <a:srgbClr val="FF0000"/>
                                      </p:to>
                                    </p:animClr>
                                    <p:set>
                                      <p:cBhvr>
                                        <p:cTn id="19" dur="2000" fill="hold"/>
                                        <p:tgtEl>
                                          <p:spTgt spid="11"/>
                                        </p:tgtEl>
                                        <p:attrNameLst>
                                          <p:attrName>fill.type</p:attrName>
                                        </p:attrNameLst>
                                      </p:cBhvr>
                                      <p:to>
                                        <p:strVal val="solid"/>
                                      </p:to>
                                    </p:set>
                                    <p:set>
                                      <p:cBhvr>
                                        <p:cTn id="20" dur="2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10"/>
                                        </p:tgtEl>
                                        <p:attrNameLst>
                                          <p:attrName>fillcolor</p:attrName>
                                        </p:attrNameLst>
                                      </p:cBhvr>
                                      <p:to>
                                        <a:srgbClr val="FF0000"/>
                                      </p:to>
                                    </p:animClr>
                                    <p:set>
                                      <p:cBhvr>
                                        <p:cTn id="23" dur="2000" fill="hold"/>
                                        <p:tgtEl>
                                          <p:spTgt spid="10"/>
                                        </p:tgtEl>
                                        <p:attrNameLst>
                                          <p:attrName>fill.type</p:attrName>
                                        </p:attrNameLst>
                                      </p:cBhvr>
                                      <p:to>
                                        <p:strVal val="solid"/>
                                      </p:to>
                                    </p:set>
                                    <p:set>
                                      <p:cBhvr>
                                        <p:cTn id="24" dur="2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29"/>
                                        </p:tgtEl>
                                        <p:attrNameLst>
                                          <p:attrName>fillcolor</p:attrName>
                                        </p:attrNameLst>
                                      </p:cBhvr>
                                      <p:to>
                                        <a:srgbClr val="FF0000"/>
                                      </p:to>
                                    </p:animClr>
                                    <p:set>
                                      <p:cBhvr>
                                        <p:cTn id="27" dur="2000" fill="hold"/>
                                        <p:tgtEl>
                                          <p:spTgt spid="29"/>
                                        </p:tgtEl>
                                        <p:attrNameLst>
                                          <p:attrName>fill.type</p:attrName>
                                        </p:attrNameLst>
                                      </p:cBhvr>
                                      <p:to>
                                        <p:strVal val="solid"/>
                                      </p:to>
                                    </p:set>
                                    <p:set>
                                      <p:cBhvr>
                                        <p:cTn id="28" dur="2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2000" fill="hold"/>
                                        <p:tgtEl>
                                          <p:spTgt spid="5"/>
                                        </p:tgtEl>
                                        <p:attrNameLst>
                                          <p:attrName>fillcolor</p:attrName>
                                        </p:attrNameLst>
                                      </p:cBhvr>
                                      <p:to>
                                        <a:srgbClr val="00B050"/>
                                      </p:to>
                                    </p:animClr>
                                    <p:set>
                                      <p:cBhvr>
                                        <p:cTn id="33" dur="2000" fill="hold"/>
                                        <p:tgtEl>
                                          <p:spTgt spid="5"/>
                                        </p:tgtEl>
                                        <p:attrNameLst>
                                          <p:attrName>fill.type</p:attrName>
                                        </p:attrNameLst>
                                      </p:cBhvr>
                                      <p:to>
                                        <p:strVal val="solid"/>
                                      </p:to>
                                    </p:set>
                                    <p:set>
                                      <p:cBhvr>
                                        <p:cTn id="34" dur="2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2000" fill="hold"/>
                                        <p:tgtEl>
                                          <p:spTgt spid="6"/>
                                        </p:tgtEl>
                                        <p:attrNameLst>
                                          <p:attrName>fillcolor</p:attrName>
                                        </p:attrNameLst>
                                      </p:cBhvr>
                                      <p:to>
                                        <a:srgbClr val="00B050"/>
                                      </p:to>
                                    </p:animClr>
                                    <p:set>
                                      <p:cBhvr>
                                        <p:cTn id="37" dur="2000" fill="hold"/>
                                        <p:tgtEl>
                                          <p:spTgt spid="6"/>
                                        </p:tgtEl>
                                        <p:attrNameLst>
                                          <p:attrName>fill.type</p:attrName>
                                        </p:attrNameLst>
                                      </p:cBhvr>
                                      <p:to>
                                        <p:strVal val="solid"/>
                                      </p:to>
                                    </p:set>
                                    <p:set>
                                      <p:cBhvr>
                                        <p:cTn id="38" dur="2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2000" fill="hold"/>
                                        <p:tgtEl>
                                          <p:spTgt spid="13"/>
                                        </p:tgtEl>
                                        <p:attrNameLst>
                                          <p:attrName>fillcolor</p:attrName>
                                        </p:attrNameLst>
                                      </p:cBhvr>
                                      <p:to>
                                        <a:srgbClr val="00B050"/>
                                      </p:to>
                                    </p:animClr>
                                    <p:set>
                                      <p:cBhvr>
                                        <p:cTn id="41" dur="2000" fill="hold"/>
                                        <p:tgtEl>
                                          <p:spTgt spid="13"/>
                                        </p:tgtEl>
                                        <p:attrNameLst>
                                          <p:attrName>fill.type</p:attrName>
                                        </p:attrNameLst>
                                      </p:cBhvr>
                                      <p:to>
                                        <p:strVal val="solid"/>
                                      </p:to>
                                    </p:set>
                                    <p:set>
                                      <p:cBhvr>
                                        <p:cTn id="42" dur="2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2000" fill="hold"/>
                                        <p:tgtEl>
                                          <p:spTgt spid="11"/>
                                        </p:tgtEl>
                                        <p:attrNameLst>
                                          <p:attrName>fillcolor</p:attrName>
                                        </p:attrNameLst>
                                      </p:cBhvr>
                                      <p:to>
                                        <a:srgbClr val="00B0F0"/>
                                      </p:to>
                                    </p:animClr>
                                    <p:set>
                                      <p:cBhvr>
                                        <p:cTn id="47" dur="2000" fill="hold"/>
                                        <p:tgtEl>
                                          <p:spTgt spid="11"/>
                                        </p:tgtEl>
                                        <p:attrNameLst>
                                          <p:attrName>fill.type</p:attrName>
                                        </p:attrNameLst>
                                      </p:cBhvr>
                                      <p:to>
                                        <p:strVal val="solid"/>
                                      </p:to>
                                    </p:set>
                                    <p:set>
                                      <p:cBhvr>
                                        <p:cTn id="48" dur="2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2000" fill="hold"/>
                                        <p:tgtEl>
                                          <p:spTgt spid="10"/>
                                        </p:tgtEl>
                                        <p:attrNameLst>
                                          <p:attrName>fillcolor</p:attrName>
                                        </p:attrNameLst>
                                      </p:cBhvr>
                                      <p:to>
                                        <a:srgbClr val="00B0F0"/>
                                      </p:to>
                                    </p:animClr>
                                    <p:set>
                                      <p:cBhvr>
                                        <p:cTn id="51" dur="2000" fill="hold"/>
                                        <p:tgtEl>
                                          <p:spTgt spid="10"/>
                                        </p:tgtEl>
                                        <p:attrNameLst>
                                          <p:attrName>fill.type</p:attrName>
                                        </p:attrNameLst>
                                      </p:cBhvr>
                                      <p:to>
                                        <p:strVal val="solid"/>
                                      </p:to>
                                    </p:set>
                                    <p:set>
                                      <p:cBhvr>
                                        <p:cTn id="52" dur="2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2000" fill="hold"/>
                                        <p:tgtEl>
                                          <p:spTgt spid="29"/>
                                        </p:tgtEl>
                                        <p:attrNameLst>
                                          <p:attrName>fillcolor</p:attrName>
                                        </p:attrNameLst>
                                      </p:cBhvr>
                                      <p:to>
                                        <a:srgbClr val="00B0F0"/>
                                      </p:to>
                                    </p:animClr>
                                    <p:set>
                                      <p:cBhvr>
                                        <p:cTn id="55" dur="2000" fill="hold"/>
                                        <p:tgtEl>
                                          <p:spTgt spid="29"/>
                                        </p:tgtEl>
                                        <p:attrNameLst>
                                          <p:attrName>fill.type</p:attrName>
                                        </p:attrNameLst>
                                      </p:cBhvr>
                                      <p:to>
                                        <p:strVal val="solid"/>
                                      </p:to>
                                    </p:set>
                                    <p:set>
                                      <p:cBhvr>
                                        <p:cTn id="56" dur="2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5"/>
                                        </p:tgtEl>
                                        <p:attrNameLst>
                                          <p:attrName>fillcolor</p:attrName>
                                        </p:attrNameLst>
                                      </p:cBhvr>
                                      <p:to>
                                        <a:srgbClr val="FFFF00"/>
                                      </p:to>
                                    </p:animClr>
                                    <p:set>
                                      <p:cBhvr>
                                        <p:cTn id="61" dur="2000" fill="hold"/>
                                        <p:tgtEl>
                                          <p:spTgt spid="5"/>
                                        </p:tgtEl>
                                        <p:attrNameLst>
                                          <p:attrName>fill.type</p:attrName>
                                        </p:attrNameLst>
                                      </p:cBhvr>
                                      <p:to>
                                        <p:strVal val="solid"/>
                                      </p:to>
                                    </p:set>
                                    <p:set>
                                      <p:cBhvr>
                                        <p:cTn id="62" dur="2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6"/>
                                        </p:tgtEl>
                                        <p:attrNameLst>
                                          <p:attrName>fillcolor</p:attrName>
                                        </p:attrNameLst>
                                      </p:cBhvr>
                                      <p:to>
                                        <a:srgbClr val="FFFF00"/>
                                      </p:to>
                                    </p:animClr>
                                    <p:set>
                                      <p:cBhvr>
                                        <p:cTn id="65" dur="2000" fill="hold"/>
                                        <p:tgtEl>
                                          <p:spTgt spid="6"/>
                                        </p:tgtEl>
                                        <p:attrNameLst>
                                          <p:attrName>fill.type</p:attrName>
                                        </p:attrNameLst>
                                      </p:cBhvr>
                                      <p:to>
                                        <p:strVal val="solid"/>
                                      </p:to>
                                    </p:set>
                                    <p:set>
                                      <p:cBhvr>
                                        <p:cTn id="66" dur="2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2000" fill="hold"/>
                                        <p:tgtEl>
                                          <p:spTgt spid="13"/>
                                        </p:tgtEl>
                                        <p:attrNameLst>
                                          <p:attrName>fillcolor</p:attrName>
                                        </p:attrNameLst>
                                      </p:cBhvr>
                                      <p:to>
                                        <a:srgbClr val="FFFF00"/>
                                      </p:to>
                                    </p:animClr>
                                    <p:set>
                                      <p:cBhvr>
                                        <p:cTn id="69" dur="2000" fill="hold"/>
                                        <p:tgtEl>
                                          <p:spTgt spid="13"/>
                                        </p:tgtEl>
                                        <p:attrNameLst>
                                          <p:attrName>fill.type</p:attrName>
                                        </p:attrNameLst>
                                      </p:cBhvr>
                                      <p:to>
                                        <p:strVal val="solid"/>
                                      </p:to>
                                    </p:set>
                                    <p:set>
                                      <p:cBhvr>
                                        <p:cTn id="70" dur="2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7"/>
                                        </p:tgtEl>
                                        <p:attrNameLst>
                                          <p:attrName>fillcolor</p:attrName>
                                        </p:attrNameLst>
                                      </p:cBhvr>
                                      <p:to>
                                        <a:srgbClr val="FFFF00"/>
                                      </p:to>
                                    </p:animClr>
                                    <p:set>
                                      <p:cBhvr>
                                        <p:cTn id="73" dur="2000" fill="hold"/>
                                        <p:tgtEl>
                                          <p:spTgt spid="7"/>
                                        </p:tgtEl>
                                        <p:attrNameLst>
                                          <p:attrName>fill.type</p:attrName>
                                        </p:attrNameLst>
                                      </p:cBhvr>
                                      <p:to>
                                        <p:strVal val="solid"/>
                                      </p:to>
                                    </p:set>
                                    <p:set>
                                      <p:cBhvr>
                                        <p:cTn id="74" dur="2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2000" fill="hold"/>
                                        <p:tgtEl>
                                          <p:spTgt spid="17"/>
                                        </p:tgtEl>
                                        <p:attrNameLst>
                                          <p:attrName>fillcolor</p:attrName>
                                        </p:attrNameLst>
                                      </p:cBhvr>
                                      <p:to>
                                        <a:srgbClr val="FFFF00"/>
                                      </p:to>
                                    </p:animClr>
                                    <p:set>
                                      <p:cBhvr>
                                        <p:cTn id="77" dur="2000" fill="hold"/>
                                        <p:tgtEl>
                                          <p:spTgt spid="17"/>
                                        </p:tgtEl>
                                        <p:attrNameLst>
                                          <p:attrName>fill.type</p:attrName>
                                        </p:attrNameLst>
                                      </p:cBhvr>
                                      <p:to>
                                        <p:strVal val="solid"/>
                                      </p:to>
                                    </p:set>
                                    <p:set>
                                      <p:cBhvr>
                                        <p:cTn id="78" dur="2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2000" fill="hold"/>
                                        <p:tgtEl>
                                          <p:spTgt spid="20"/>
                                        </p:tgtEl>
                                        <p:attrNameLst>
                                          <p:attrName>fillcolor</p:attrName>
                                        </p:attrNameLst>
                                      </p:cBhvr>
                                      <p:to>
                                        <a:srgbClr val="FFFF00"/>
                                      </p:to>
                                    </p:animClr>
                                    <p:set>
                                      <p:cBhvr>
                                        <p:cTn id="81" dur="2000" fill="hold"/>
                                        <p:tgtEl>
                                          <p:spTgt spid="20"/>
                                        </p:tgtEl>
                                        <p:attrNameLst>
                                          <p:attrName>fill.type</p:attrName>
                                        </p:attrNameLst>
                                      </p:cBhvr>
                                      <p:to>
                                        <p:strVal val="solid"/>
                                      </p:to>
                                    </p:set>
                                    <p:set>
                                      <p:cBhvr>
                                        <p:cTn id="8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4" name="コンテンツ プレースホルダー 2">
            <a:extLst>
              <a:ext uri="{FF2B5EF4-FFF2-40B4-BE49-F238E27FC236}">
                <a16:creationId xmlns:a16="http://schemas.microsoft.com/office/drawing/2014/main" id="{5C0F634E-11D9-4C0B-BFEE-2AB9612528B9}"/>
              </a:ext>
            </a:extLst>
          </p:cNvPr>
          <p:cNvSpPr txBox="1">
            <a:spLocks/>
          </p:cNvSpPr>
          <p:nvPr/>
        </p:nvSpPr>
        <p:spPr>
          <a:xfrm>
            <a:off x="2303414" y="5123468"/>
            <a:ext cx="5020494"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先に領地を増やした方が負ける</a:t>
            </a:r>
            <a:r>
              <a:rPr lang="ja-JP" altLang="en-US" dirty="0"/>
              <a:t>　</a:t>
            </a:r>
            <a:endParaRPr lang="en-US" altLang="ja-JP" dirty="0"/>
          </a:p>
        </p:txBody>
      </p:sp>
      <p:sp>
        <p:nvSpPr>
          <p:cNvPr id="25" name="コンテンツ プレースホルダー 2">
            <a:extLst>
              <a:ext uri="{FF2B5EF4-FFF2-40B4-BE49-F238E27FC236}">
                <a16:creationId xmlns:a16="http://schemas.microsoft.com/office/drawing/2014/main"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rgbClr val="00B050"/>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11"/>
                                        </p:tgtEl>
                                        <p:attrNameLst>
                                          <p:attrName>fillcolor</p:attrName>
                                        </p:attrNameLst>
                                      </p:cBhvr>
                                      <p:to>
                                        <a:srgbClr val="FF0000"/>
                                      </p:to>
                                    </p:animClr>
                                    <p:set>
                                      <p:cBhvr>
                                        <p:cTn id="13" dur="2000" fill="hold"/>
                                        <p:tgtEl>
                                          <p:spTgt spid="11"/>
                                        </p:tgtEl>
                                        <p:attrNameLst>
                                          <p:attrName>fill.type</p:attrName>
                                        </p:attrNameLst>
                                      </p:cBhvr>
                                      <p:to>
                                        <p:strVal val="solid"/>
                                      </p:to>
                                    </p:set>
                                    <p:set>
                                      <p:cBhvr>
                                        <p:cTn id="14" dur="2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5"/>
                                        </p:tgtEl>
                                        <p:attrNameLst>
                                          <p:attrName>fillcolor</p:attrName>
                                        </p:attrNameLst>
                                      </p:cBhvr>
                                      <p:to>
                                        <a:srgbClr val="FFFF00"/>
                                      </p:to>
                                    </p:animClr>
                                    <p:set>
                                      <p:cBhvr>
                                        <p:cTn id="19" dur="2000" fill="hold"/>
                                        <p:tgtEl>
                                          <p:spTgt spid="5"/>
                                        </p:tgtEl>
                                        <p:attrNameLst>
                                          <p:attrName>fill.type</p:attrName>
                                        </p:attrNameLst>
                                      </p:cBhvr>
                                      <p:to>
                                        <p:strVal val="solid"/>
                                      </p:to>
                                    </p:set>
                                    <p:set>
                                      <p:cBhvr>
                                        <p:cTn id="20" dur="2000" fill="hold"/>
                                        <p:tgtEl>
                                          <p:spTgt spid="5"/>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11"/>
                                        </p:tgtEl>
                                        <p:attrNameLst>
                                          <p:attrName>fillcolor</p:attrName>
                                        </p:attrNameLst>
                                      </p:cBhvr>
                                      <p:to>
                                        <a:srgbClr val="00B0F0"/>
                                      </p:to>
                                    </p:animClr>
                                    <p:set>
                                      <p:cBhvr>
                                        <p:cTn id="25" dur="2000" fill="hold"/>
                                        <p:tgtEl>
                                          <p:spTgt spid="11"/>
                                        </p:tgtEl>
                                        <p:attrNameLst>
                                          <p:attrName>fill.type</p:attrName>
                                        </p:attrNameLst>
                                      </p:cBhvr>
                                      <p:to>
                                        <p:strVal val="solid"/>
                                      </p:to>
                                    </p:set>
                                    <p:set>
                                      <p:cBhvr>
                                        <p:cTn id="26" dur="2000" fill="hold"/>
                                        <p:tgtEl>
                                          <p:spTgt spid="11"/>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Flood-It</a:t>
            </a:r>
            <a:r>
              <a:rPr lang="ja-JP" altLang="en-US" dirty="0"/>
              <a:t>と</a:t>
            </a:r>
            <a:r>
              <a:rPr lang="en-US" altLang="ja-JP" dirty="0"/>
              <a:t>Honey-Bee</a:t>
            </a:r>
            <a:r>
              <a:rPr lang="ja-JP" altLang="en-US" dirty="0"/>
              <a:t>の違い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引き分けを無くすため以下のルールを</a:t>
            </a:r>
            <a:endParaRPr kumimoji="1" lang="en-US" altLang="ja-JP" dirty="0"/>
          </a:p>
          <a:p>
            <a:r>
              <a:rPr kumimoji="1" lang="ja-JP" altLang="en-US" dirty="0"/>
              <a:t>追加している</a:t>
            </a:r>
            <a:endParaRPr kumimoji="1" lang="en-US" altLang="ja-JP" dirty="0"/>
          </a:p>
          <a:p>
            <a:pPr marL="514350" indent="-514350">
              <a:buFont typeface="+mj-lt"/>
              <a:buAutoNum type="arabicPeriod"/>
            </a:pPr>
            <a:r>
              <a:rPr lang="ja-JP" altLang="en-US" dirty="0"/>
              <a:t>自分の領地の色を変えないことはできない</a:t>
            </a:r>
            <a:endParaRPr lang="en-US" altLang="ja-JP" dirty="0"/>
          </a:p>
          <a:p>
            <a:pPr marL="514350" indent="-514350">
              <a:buFont typeface="+mj-lt"/>
              <a:buAutoNum type="arabicPeriod"/>
            </a:pPr>
            <a:r>
              <a:rPr lang="ja-JP" altLang="en-US" dirty="0"/>
              <a:t>相手の色に変えることはできない</a:t>
            </a:r>
            <a:endParaRPr lang="en-US" altLang="ja-JP" dirty="0"/>
          </a:p>
          <a:p>
            <a:pPr marL="514350" indent="-514350">
              <a:buFont typeface="+mj-lt"/>
              <a:buAutoNum type="arabicPeriod"/>
            </a:pPr>
            <a:r>
              <a:rPr lang="ja-JP" altLang="en-US" dirty="0">
                <a:solidFill>
                  <a:srgbClr val="FF0000"/>
                </a:solidFill>
              </a:rPr>
              <a:t>ルール</a:t>
            </a:r>
            <a:r>
              <a:rPr lang="en-US" altLang="ja-JP" dirty="0">
                <a:solidFill>
                  <a:srgbClr val="FF0000"/>
                </a:solidFill>
              </a:rPr>
              <a:t>1,2</a:t>
            </a:r>
            <a:r>
              <a:rPr lang="ja-JP" altLang="en-US" dirty="0">
                <a:solidFill>
                  <a:srgbClr val="FF0000"/>
                </a:solidFill>
              </a:rPr>
              <a:t>に反さない限り領地を増やす操作をしなければならない</a:t>
            </a:r>
            <a:endParaRPr lang="en-US" altLang="ja-JP" dirty="0">
              <a:solidFill>
                <a:srgbClr val="FF0000"/>
              </a:solidFill>
            </a:endParaRPr>
          </a:p>
          <a:p>
            <a:r>
              <a:rPr lang="ja-JP" altLang="en-US" dirty="0"/>
              <a:t>ノード数が奇数のグラフにおける勝敗を決定する問題に対して研究がされていた</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Tree>
    <p:extLst>
      <p:ext uri="{BB962C8B-B14F-4D97-AF65-F5344CB8AC3E}">
        <p14:creationId xmlns:p14="http://schemas.microsoft.com/office/powerpoint/2010/main" val="28727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0732044"/>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815012">
                    <a:tc>
                      <a:txBody>
                        <a:bodyPr/>
                        <a:lstStyle/>
                        <a:p>
                          <a:pPr algn="ctr"/>
                          <a:r>
                            <a:rPr kumimoji="1" lang="ja-JP" altLang="en-US" sz="2800" dirty="0"/>
                            <a:t>外平面グラフ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[RGW12]</a:t>
                          </a:r>
                          <a:endParaRPr kumimoji="1" lang="ja-JP" altLang="en-US" sz="2800" dirty="0"/>
                        </a:p>
                      </a:txBody>
                      <a:tcPr/>
                    </a:tc>
                    <a:extLst>
                      <a:ext uri="{0D108BD9-81ED-4DB2-BD59-A6C34878D82A}">
                        <a16:rowId xmlns:a16="http://schemas.microsoft.com/office/drawing/2014/main"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[RGW12]</a:t>
                          </a:r>
                          <a:endParaRPr kumimoji="1" lang="ja-JP" altLang="en-US" sz="2800" dirty="0"/>
                        </a:p>
                      </a:txBody>
                      <a:tcPr/>
                    </a:tc>
                    <a:extLst>
                      <a:ext uri="{0D108BD9-81ED-4DB2-BD59-A6C34878D82A}">
                        <a16:rowId xmlns:a16="http://schemas.microsoft.com/office/drawing/2014/main" val="10002"/>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RGW12</a:t>
                          </a:r>
                          <a:r>
                            <a:rPr kumimoji="1" lang="en-US" altLang="ja-JP" sz="2800" dirty="0"/>
                            <a:t>]</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0732044"/>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smtClean="0"/>
                            <a:t>グラフクラス</a:t>
                          </a:r>
                          <a:endParaRPr kumimoji="1" lang="ja-JP" altLang="en-US" sz="2400" dirty="0"/>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pPr algn="ctr"/>
                          <a:r>
                            <a:rPr kumimoji="1" lang="ja-JP" altLang="en-US" sz="2800" dirty="0" smtClean="0"/>
                            <a:t>外平面グラフ</a:t>
                          </a:r>
                          <a:endParaRPr kumimoji="1" lang="ja-JP" altLang="en-US" sz="2800" dirty="0"/>
                        </a:p>
                      </a:txBody>
                      <a:tcPr/>
                    </a:tc>
                    <a:tc>
                      <a:txBody>
                        <a:bodyPr/>
                        <a:lstStyle/>
                        <a:p>
                          <a:pPr algn="ctr"/>
                          <a:r>
                            <a:rPr kumimoji="1" lang="en-US" altLang="ja-JP" sz="2800" dirty="0" smtClean="0"/>
                            <a:t>4</a:t>
                          </a:r>
                          <a:r>
                            <a:rPr kumimoji="1" lang="ja-JP" altLang="en-US" sz="2800" dirty="0" smtClean="0"/>
                            <a:t>色</a:t>
                          </a:r>
                          <a:endParaRPr kumimoji="1" lang="ja-JP" altLang="en-US" sz="2800" dirty="0"/>
                        </a:p>
                      </a:txBody>
                      <a:tcPr/>
                    </a:tc>
                    <a:tc>
                      <a:txBody>
                        <a:bodyPr/>
                        <a:lstStyle/>
                        <a:p>
                          <a:pPr algn="ctr"/>
                          <a:r>
                            <a:rPr kumimoji="1" lang="ja-JP" altLang="en-US" sz="2800" dirty="0" smtClean="0">
                              <a:solidFill>
                                <a:srgbClr val="00B050"/>
                              </a:solidFill>
                            </a:rPr>
                            <a:t>多項式時間</a:t>
                          </a:r>
                          <a:endParaRPr kumimoji="1" lang="en-US" altLang="ja-JP" sz="2800" dirty="0" smtClean="0">
                            <a:solidFill>
                              <a:srgbClr val="00B050"/>
                            </a:solidFill>
                          </a:endParaRPr>
                        </a:p>
                        <a:p>
                          <a:pPr algn="ctr"/>
                          <a:r>
                            <a:rPr kumimoji="1" lang="en-US" altLang="ja-JP" sz="2800" dirty="0" smtClean="0"/>
                            <a:t>[RGW12]</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pPr algn="ctr"/>
                          <a:r>
                            <a:rPr kumimoji="1" lang="ja-JP" altLang="en-US" sz="2800" dirty="0" smtClean="0"/>
                            <a:t>直並列グラフ</a:t>
                          </a:r>
                          <a:endParaRPr kumimoji="1" lang="ja-JP" altLang="en-US" sz="2800" dirty="0"/>
                        </a:p>
                      </a:txBody>
                      <a:tcPr/>
                    </a:tc>
                    <a:tc>
                      <a:txBody>
                        <a:bodyPr/>
                        <a:lstStyle/>
                        <a:p>
                          <a:pPr algn="ctr"/>
                          <a:r>
                            <a:rPr kumimoji="1" lang="en-US" altLang="ja-JP" sz="2800" dirty="0" smtClean="0"/>
                            <a:t>4</a:t>
                          </a:r>
                          <a:r>
                            <a:rPr kumimoji="1" lang="ja-JP" altLang="en-US" sz="2800" dirty="0" smtClean="0"/>
                            <a:t>色</a:t>
                          </a:r>
                          <a:endParaRPr kumimoji="1" lang="ja-JP" altLang="en-US" sz="2800" dirty="0"/>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smtClean="0"/>
                            <a:t>[RGW12]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en-US" altLang="ja-JP" sz="2800" dirty="0" smtClean="0"/>
                            <a:t>4</a:t>
                          </a:r>
                          <a:r>
                            <a:rPr kumimoji="1" lang="ja-JP" altLang="en-US" sz="2800" dirty="0" smtClean="0"/>
                            <a:t>色</a:t>
                          </a:r>
                          <a:endParaRPr kumimoji="1" lang="ja-JP" altLang="en-US" sz="2800" dirty="0"/>
                        </a:p>
                      </a:txBody>
                      <a:tcPr/>
                    </a:tc>
                    <a:tc>
                      <a:txBody>
                        <a:bodyPr/>
                        <a:lstStyle/>
                        <a:p>
                          <a:pPr algn="ctr"/>
                          <a:r>
                            <a:rPr kumimoji="1" lang="en-US" altLang="ja-JP" sz="2800" dirty="0" smtClean="0">
                              <a:solidFill>
                                <a:srgbClr val="7030A0"/>
                              </a:solidFill>
                            </a:rPr>
                            <a:t>PSPACE</a:t>
                          </a:r>
                          <a:r>
                            <a:rPr kumimoji="1" lang="ja-JP" altLang="en-US" sz="2800" dirty="0" smtClean="0">
                              <a:solidFill>
                                <a:srgbClr val="7030A0"/>
                              </a:solidFill>
                            </a:rPr>
                            <a:t>困難</a:t>
                          </a:r>
                          <a:endParaRPr kumimoji="1" lang="en-US" altLang="ja-JP" sz="2800" dirty="0" smtClean="0">
                            <a:solidFill>
                              <a:srgbClr val="7030A0"/>
                            </a:solidFill>
                          </a:endParaRPr>
                        </a:p>
                        <a:p>
                          <a:pPr algn="ctr"/>
                          <a:r>
                            <a:rPr kumimoji="1" lang="en-US" altLang="ja-JP" sz="2800" dirty="0" smtClean="0"/>
                            <a:t>[</a:t>
                          </a:r>
                          <a:r>
                            <a:rPr kumimoji="1" lang="en-US" altLang="ja-JP" sz="2800" b="0" i="0" u="none" strike="noStrike" kern="1200" cap="none" spc="0" normalizeH="0" baseline="0" noProof="0" dirty="0" smtClean="0">
                              <a:ln>
                                <a:noFill/>
                              </a:ln>
                              <a:solidFill>
                                <a:prstClr val="black"/>
                              </a:solidFill>
                              <a:effectLst/>
                              <a:uLnTx/>
                              <a:uFillTx/>
                              <a:latin typeface="+mn-lt"/>
                              <a:ea typeface="+mn-ea"/>
                              <a:cs typeface="+mn-cs"/>
                            </a:rPr>
                            <a:t>RGW12</a:t>
                          </a:r>
                          <a:r>
                            <a:rPr kumimoji="1" lang="en-US" altLang="ja-JP" sz="2800" dirty="0" smtClean="0"/>
                            <a:t>]</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Honey-Bee</a:t>
            </a:r>
            <a:r>
              <a:rPr kumimoji="1" lang="ja-JP" altLang="en-US" dirty="0"/>
              <a:t>の既知の結果</a:t>
            </a:r>
          </a:p>
        </p:txBody>
      </p:sp>
      <p:sp>
        <p:nvSpPr>
          <p:cNvPr id="3" name="コンテンツ プレースホルダー 2"/>
          <p:cNvSpPr>
            <a:spLocks noGrp="1"/>
          </p:cNvSpPr>
          <p:nvPr>
            <p:ph idx="1"/>
          </p:nvPr>
        </p:nvSpPr>
        <p:spPr/>
        <p:txBody>
          <a:bodyPr/>
          <a:lstStyle/>
          <a:p>
            <a:r>
              <a:rPr kumimoji="1" lang="en-US" altLang="ja-JP" dirty="0"/>
              <a:t>Honey-Bee</a:t>
            </a:r>
            <a:r>
              <a:rPr kumimoji="1" lang="ja-JP" altLang="en-US" dirty="0"/>
              <a:t>における，プレイヤーの勝敗を求める問題に対して，以下の結果が知られている．</a:t>
            </a:r>
            <a:endParaRPr kumimoji="1"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Tree>
    <p:extLst>
      <p:ext uri="{BB962C8B-B14F-4D97-AF65-F5344CB8AC3E}">
        <p14:creationId xmlns:p14="http://schemas.microsoft.com/office/powerpoint/2010/main" val="816528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8</a:t>
            </a:r>
            <a:r>
              <a:rPr lang="ja-JP" altLang="en-US" dirty="0"/>
              <a:t>手読みアルゴリズム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pPr marL="457200" indent="-457200">
              <a:buFont typeface="Arial" panose="020B0604020202020204" pitchFamily="34" charset="0"/>
              <a:buChar char="•"/>
            </a:pPr>
            <a:r>
              <a:rPr lang="ja-JP" altLang="en-US" dirty="0"/>
              <a:t>最終盤面ごとに（自分の領地－相手の領地）の評価値を計算</a:t>
            </a:r>
            <a:endParaRPr lang="en-US" altLang="ja-JP" dirty="0"/>
          </a:p>
          <a:p>
            <a:pPr marL="457200" indent="-457200">
              <a:buFont typeface="Arial" panose="020B0604020202020204" pitchFamily="34" charset="0"/>
              <a:buChar char="•"/>
            </a:pPr>
            <a:r>
              <a:rPr lang="ja-JP" altLang="en-US" dirty="0"/>
              <a:t>自分と相手が最善の手を打ったとしたときに</a:t>
            </a:r>
            <a:r>
              <a:rPr lang="en-US" altLang="ja-JP" dirty="0"/>
              <a:t>8</a:t>
            </a:r>
            <a:r>
              <a:rPr lang="ja-JP" altLang="en-US" dirty="0"/>
              <a:t>手先で評価値が最大になる手を選択</a:t>
            </a:r>
            <a:endParaRPr lang="en-US" altLang="ja-JP" dirty="0"/>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2164815" y="2410851"/>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2587835" y="2410851"/>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2808003" y="2410851"/>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326610" y="256407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890092" y="256407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2479835" y="2564076"/>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2056815" y="256407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5520366"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5943386"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6175697"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6175697"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682161"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6245643"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5835386"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5412366"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領地を増やす操作のみを</a:t>
            </a:r>
            <a:r>
              <a:rPr lang="en-US" altLang="ja-JP" dirty="0"/>
              <a:t>8</a:t>
            </a:r>
            <a:r>
              <a:rPr lang="ja-JP" altLang="en-US" dirty="0"/>
              <a:t>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a16="http://schemas.microsoft.com/office/drawing/2014/main"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a16="http://schemas.microsoft.com/office/drawing/2014/main"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a16="http://schemas.microsoft.com/office/drawing/2014/main"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38612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a16="http://schemas.microsoft.com/office/drawing/2014/main"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a16="http://schemas.microsoft.com/office/drawing/2014/main"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a16="http://schemas.microsoft.com/office/drawing/2014/main"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a16="http://schemas.microsoft.com/office/drawing/2014/main"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4" name="直線コネクタ 23">
            <a:extLst>
              <a:ext uri="{FF2B5EF4-FFF2-40B4-BE49-F238E27FC236}">
                <a16:creationId xmlns:a16="http://schemas.microsoft.com/office/drawing/2014/main" id="{B456BFB5-F9FF-428F-9EAD-6E15853D7104}"/>
              </a:ext>
            </a:extLst>
          </p:cNvPr>
          <p:cNvCxnSpPr>
            <a:stCxn id="23" idx="4"/>
          </p:cNvCxnSpPr>
          <p:nvPr/>
        </p:nvCxnSpPr>
        <p:spPr>
          <a:xfrm flipH="1">
            <a:off x="5624959" y="3710642"/>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a:extLst>
              <a:ext uri="{FF2B5EF4-FFF2-40B4-BE49-F238E27FC236}">
                <a16:creationId xmlns:a16="http://schemas.microsoft.com/office/drawing/2014/main" id="{343471B8-BF06-4F6F-AA7D-6C9C393F7124}"/>
              </a:ext>
            </a:extLst>
          </p:cNvPr>
          <p:cNvCxnSpPr>
            <a:stCxn id="23" idx="4"/>
          </p:cNvCxnSpPr>
          <p:nvPr/>
        </p:nvCxnSpPr>
        <p:spPr>
          <a:xfrm flipH="1">
            <a:off x="6047979" y="3710642"/>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B9DB63DB-B57A-4DE2-BB1C-B8B310F528D1}"/>
              </a:ext>
            </a:extLst>
          </p:cNvPr>
          <p:cNvCxnSpPr>
            <a:stCxn id="23" idx="4"/>
          </p:cNvCxnSpPr>
          <p:nvPr/>
        </p:nvCxnSpPr>
        <p:spPr>
          <a:xfrm>
            <a:off x="6280290" y="3710642"/>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F3C3F05D-438B-4E21-AFA7-F7EBF62ECEA1}"/>
              </a:ext>
            </a:extLst>
          </p:cNvPr>
          <p:cNvCxnSpPr>
            <a:cxnSpLocks/>
            <a:stCxn id="23" idx="4"/>
          </p:cNvCxnSpPr>
          <p:nvPr/>
        </p:nvCxnSpPr>
        <p:spPr>
          <a:xfrm>
            <a:off x="6280290" y="3710642"/>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a16="http://schemas.microsoft.com/office/drawing/2014/main"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a16="http://schemas.microsoft.com/office/drawing/2014/main"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a16="http://schemas.microsoft.com/office/drawing/2014/main"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a16="http://schemas.microsoft.com/office/drawing/2014/main"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a16="http://schemas.microsoft.com/office/drawing/2014/main"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a16="http://schemas.microsoft.com/office/drawing/2014/main"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296786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同じグリッドでも，操作の仕方によって回数が変わる</a:t>
            </a:r>
            <a:endParaRPr lang="en-US" altLang="ja-JP" dirty="0"/>
          </a:p>
          <a:p>
            <a:pPr marL="0" indent="0">
              <a:buNone/>
            </a:pPr>
            <a:r>
              <a:rPr lang="ja-JP" altLang="en-US" dirty="0"/>
              <a:t>　→最小の回数を求めたい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実験の条件</a:t>
            </a:r>
          </a:p>
        </p:txBody>
      </p:sp>
      <p:sp>
        <p:nvSpPr>
          <p:cNvPr id="3" name="コンテンツ プレースホルダー 2"/>
          <p:cNvSpPr>
            <a:spLocks noGrp="1"/>
          </p:cNvSpPr>
          <p:nvPr>
            <p:ph idx="1"/>
          </p:nvPr>
        </p:nvSpPr>
        <p:spPr>
          <a:xfrm>
            <a:off x="822959" y="758816"/>
            <a:ext cx="7543801" cy="1522830"/>
          </a:xfrm>
        </p:spPr>
        <p:txBody>
          <a:bodyPr>
            <a:normAutofit/>
          </a:bodyPr>
          <a:lstStyle/>
          <a:p>
            <a:r>
              <a:rPr kumimoji="1" lang="ja-JP" altLang="en-US" dirty="0"/>
              <a:t>以下の条件で</a:t>
            </a:r>
            <a:r>
              <a:rPr kumimoji="1" lang="en-US" altLang="ja-JP" dirty="0"/>
              <a:t>playout</a:t>
            </a:r>
            <a:r>
              <a:rPr kumimoji="1" lang="ja-JP" altLang="en-US" dirty="0"/>
              <a:t>数を変えながら</a:t>
            </a:r>
            <a:endParaRPr kumimoji="1" lang="en-US" altLang="ja-JP" dirty="0"/>
          </a:p>
          <a:p>
            <a:r>
              <a:rPr kumimoji="1" lang="en-US" altLang="ja-JP" dirty="0"/>
              <a:t>501</a:t>
            </a:r>
            <a:r>
              <a:rPr kumimoji="1" lang="ja-JP" altLang="en-US" dirty="0"/>
              <a:t>種類の初期盤面に対して先手後手を交代して</a:t>
            </a:r>
            <a:r>
              <a:rPr kumimoji="1" lang="en-US" altLang="ja-JP" dirty="0"/>
              <a:t>1002</a:t>
            </a:r>
            <a:r>
              <a:rPr kumimoji="1" lang="ja-JP" altLang="en-US" dirty="0"/>
              <a:t>回対戦を行った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1831234547"/>
                  </p:ext>
                </p:extLst>
              </p:nvPr>
            </p:nvGraphicFramePr>
            <p:xfrm>
              <a:off x="1546859" y="2662512"/>
              <a:ext cx="6096000" cy="173736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66">
                    <a:tc>
                      <a:txBody>
                        <a:bodyPr/>
                        <a:lstStyle/>
                        <a:p>
                          <a:pPr algn="ctr"/>
                          <a:r>
                            <a:rPr kumimoji="1" lang="ja-JP" altLang="en-US" sz="320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30</m:t>
                                </m:r>
                                <m:r>
                                  <a:rPr lang="en-US" altLang="ja-JP" sz="3200" i="1">
                                    <a:latin typeface="Cambria Math" panose="02040503050406030204" pitchFamily="18" charset="0"/>
                                    <a:ea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b="0" i="1" smtClean="0">
                                  <a:latin typeface="Cambria Math" panose="02040503050406030204" pitchFamily="18" charset="0"/>
                                  <a:ea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手完全読み</a:t>
                          </a:r>
                          <a:endParaRPr kumimoji="1" lang="en-US" altLang="ja-JP" sz="3200" dirty="0"/>
                        </a:p>
                      </a:txBody>
                      <a:tcPr/>
                    </a:tc>
                    <a:extLst>
                      <a:ext uri="{0D108BD9-81ED-4DB2-BD59-A6C34878D82A}">
                        <a16:rowId xmlns:a16="http://schemas.microsoft.com/office/drawing/2014/main" val="1759249878"/>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1831234547"/>
                  </p:ext>
                </p:extLst>
              </p:nvPr>
            </p:nvGraphicFramePr>
            <p:xfrm>
              <a:off x="1546859" y="2662512"/>
              <a:ext cx="6096000" cy="173736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79120">
                    <a:tc>
                      <a:txBody>
                        <a:bodyPr/>
                        <a:lstStyle/>
                        <a:p>
                          <a:pPr algn="ctr"/>
                          <a:r>
                            <a:rPr kumimoji="1" lang="ja-JP" altLang="en-US" sz="3200" dirty="0"/>
                            <a:t>グリッドのサイズ</a:t>
                          </a:r>
                        </a:p>
                      </a:txBody>
                      <a:tcPr/>
                    </a:tc>
                    <a:tc>
                      <a:txBody>
                        <a:bodyPr/>
                        <a:lstStyle/>
                        <a:p>
                          <a:endParaRPr lang="ja-JP"/>
                        </a:p>
                      </a:txBody>
                      <a:tcPr>
                        <a:blipFill>
                          <a:blip r:embed="rId2"/>
                          <a:stretch>
                            <a:fillRect l="-100400" t="-16842" r="-400" b="-235789"/>
                          </a:stretch>
                        </a:blipFill>
                      </a:tcPr>
                    </a:tc>
                    <a:extLst>
                      <a:ext uri="{0D108BD9-81ED-4DB2-BD59-A6C34878D82A}">
                        <a16:rowId xmlns:a16="http://schemas.microsoft.com/office/drawing/2014/main" val="10000"/>
                      </a:ext>
                    </a:extLst>
                  </a:tr>
                  <a:tr h="579120">
                    <a:tc>
                      <a:txBody>
                        <a:bodyPr/>
                        <a:lstStyle/>
                        <a:p>
                          <a:pPr algn="ctr"/>
                          <a:r>
                            <a:rPr kumimoji="1" lang="ja-JP" altLang="en-US" sz="3200" dirty="0"/>
                            <a:t>色の数</a:t>
                          </a:r>
                        </a:p>
                      </a:txBody>
                      <a:tcPr/>
                    </a:tc>
                    <a:tc>
                      <a:txBody>
                        <a:bodyPr/>
                        <a:lstStyle/>
                        <a:p>
                          <a:endParaRPr lang="ja-JP"/>
                        </a:p>
                      </a:txBody>
                      <a:tcPr>
                        <a:blipFill>
                          <a:blip r:embed="rId2"/>
                          <a:stretch>
                            <a:fillRect l="-100400" t="-115625" r="-400" b="-133333"/>
                          </a:stretch>
                        </a:blipFill>
                      </a:tcPr>
                    </a:tc>
                    <a:extLst>
                      <a:ext uri="{0D108BD9-81ED-4DB2-BD59-A6C34878D82A}">
                        <a16:rowId xmlns:a16="http://schemas.microsoft.com/office/drawing/2014/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手完全読み</a:t>
                          </a:r>
                          <a:endParaRPr kumimoji="1" lang="en-US" altLang="ja-JP" sz="3200" dirty="0"/>
                        </a:p>
                      </a:txBody>
                      <a:tcPr/>
                    </a:tc>
                    <a:extLst>
                      <a:ext uri="{0D108BD9-81ED-4DB2-BD59-A6C34878D82A}">
                        <a16:rowId xmlns:a16="http://schemas.microsoft.com/office/drawing/2014/main" val="1759249878"/>
                      </a:ext>
                    </a:extLst>
                  </a:tr>
                </a:tbl>
              </a:graphicData>
            </a:graphic>
          </p:graphicFrame>
        </mc:Fallback>
      </mc:AlternateContent>
    </p:spTree>
    <p:extLst>
      <p:ext uri="{BB962C8B-B14F-4D97-AF65-F5344CB8AC3E}">
        <p14:creationId xmlns:p14="http://schemas.microsoft.com/office/powerpoint/2010/main" val="2131565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Tree>
    <p:extLst>
      <p:ext uri="{BB962C8B-B14F-4D97-AF65-F5344CB8AC3E}">
        <p14:creationId xmlns:p14="http://schemas.microsoft.com/office/powerpoint/2010/main" val="1823179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Tree>
    <p:extLst>
      <p:ext uri="{BB962C8B-B14F-4D97-AF65-F5344CB8AC3E}">
        <p14:creationId xmlns:p14="http://schemas.microsoft.com/office/powerpoint/2010/main" val="1251581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Tree>
    <p:extLst>
      <p:ext uri="{BB962C8B-B14F-4D97-AF65-F5344CB8AC3E}">
        <p14:creationId xmlns:p14="http://schemas.microsoft.com/office/powerpoint/2010/main" val="662055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Tree>
    <p:extLst>
      <p:ext uri="{BB962C8B-B14F-4D97-AF65-F5344CB8AC3E}">
        <p14:creationId xmlns:p14="http://schemas.microsoft.com/office/powerpoint/2010/main" val="337850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Tree>
    <p:extLst>
      <p:ext uri="{BB962C8B-B14F-4D97-AF65-F5344CB8AC3E}">
        <p14:creationId xmlns:p14="http://schemas.microsoft.com/office/powerpoint/2010/main" val="3388813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000687214"/>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終了までの最小の操作数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128589" y="1740767"/>
            <a:ext cx="4343807" cy="523220"/>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a16="http://schemas.microsoft.com/office/drawing/2014/main"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2648</TotalTime>
  <Words>2181</Words>
  <Application>Microsoft Office PowerPoint</Application>
  <PresentationFormat>画面に合わせる (4:3)</PresentationFormat>
  <Paragraphs>499</Paragraphs>
  <Slides>50</Slides>
  <Notes>19</Notes>
  <HiddenSlides>13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50</vt:i4>
      </vt:variant>
    </vt:vector>
  </HeadingPairs>
  <TitlesOfParts>
    <vt:vector size="56" baseType="lpstr">
      <vt:lpstr>HGP明朝B</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二人用Flood-It</vt:lpstr>
      <vt:lpstr>二人用Flood-It</vt:lpstr>
      <vt:lpstr>二人用Flood-Itで考えられる戦略</vt:lpstr>
      <vt:lpstr>二人用Flood-Itで考えられる戦略</vt:lpstr>
      <vt:lpstr>現在のAI</vt:lpstr>
      <vt:lpstr>今回の試み</vt:lpstr>
      <vt:lpstr>モンテカルロ法　とは</vt:lpstr>
      <vt:lpstr>モンテカルロ法　とは</vt:lpstr>
      <vt:lpstr>モンテカルロ法　とは</vt:lpstr>
      <vt:lpstr>モンテカルロ法の特徴</vt:lpstr>
      <vt:lpstr>今回の内容</vt:lpstr>
      <vt:lpstr>類似したゲーム</vt:lpstr>
      <vt:lpstr>Flood-ItとHoney-Beeの違い</vt:lpstr>
      <vt:lpstr>ルール3の動機</vt:lpstr>
      <vt:lpstr>ルール3の動機</vt:lpstr>
      <vt:lpstr>ルール3の動機</vt:lpstr>
      <vt:lpstr>Flood-ItとHoney-Beeの違い</vt:lpstr>
      <vt:lpstr>Honey-Beeの既知の結果</vt:lpstr>
      <vt:lpstr>Honey-Beeの既知の結果</vt:lpstr>
      <vt:lpstr>8手読みアルゴリズム</vt:lpstr>
      <vt:lpstr>問題の盤面</vt:lpstr>
      <vt:lpstr>問題の盤面</vt:lpstr>
      <vt:lpstr>問題の盤面</vt:lpstr>
      <vt:lpstr>PowerPoint プレゼンテーション</vt:lpstr>
      <vt:lpstr>実験の条件</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AIの強化</vt:lpstr>
      <vt:lpstr>当面の目標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将也 小田</cp:lastModifiedBy>
  <cp:revision>185</cp:revision>
  <dcterms:created xsi:type="dcterms:W3CDTF">2018-10-26T05:41:54Z</dcterms:created>
  <dcterms:modified xsi:type="dcterms:W3CDTF">2018-12-03T18:44:49Z</dcterms:modified>
</cp:coreProperties>
</file>