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43" r:id="rId11"/>
    <p:sldId id="458" r:id="rId12"/>
    <p:sldId id="437" r:id="rId13"/>
    <p:sldId id="570" r:id="rId14"/>
    <p:sldId id="461" r:id="rId15"/>
    <p:sldId id="454" r:id="rId16"/>
    <p:sldId id="463" r:id="rId17"/>
    <p:sldId id="539" r:id="rId18"/>
    <p:sldId id="564" r:id="rId19"/>
    <p:sldId id="573" r:id="rId20"/>
    <p:sldId id="565" r:id="rId21"/>
    <p:sldId id="569" r:id="rId22"/>
    <p:sldId id="574" r:id="rId23"/>
    <p:sldId id="572" r:id="rId24"/>
    <p:sldId id="566" r:id="rId25"/>
    <p:sldId id="571" r:id="rId26"/>
    <p:sldId id="545" r:id="rId27"/>
    <p:sldId id="546" r:id="rId28"/>
    <p:sldId id="548" r:id="rId29"/>
    <p:sldId id="578" r:id="rId30"/>
    <p:sldId id="547" r:id="rId31"/>
    <p:sldId id="549" r:id="rId32"/>
    <p:sldId id="550" r:id="rId33"/>
    <p:sldId id="551" r:id="rId34"/>
    <p:sldId id="552" r:id="rId35"/>
    <p:sldId id="553" r:id="rId36"/>
    <p:sldId id="555" r:id="rId37"/>
    <p:sldId id="556" r:id="rId38"/>
    <p:sldId id="559" r:id="rId39"/>
    <p:sldId id="558" r:id="rId40"/>
    <p:sldId id="560" r:id="rId41"/>
    <p:sldId id="575" r:id="rId42"/>
    <p:sldId id="577" r:id="rId43"/>
    <p:sldId id="576" r:id="rId44"/>
    <p:sldId id="561" r:id="rId45"/>
    <p:sldId id="562" r:id="rId46"/>
    <p:sldId id="563" r:id="rId47"/>
    <p:sldId id="529" r:id="rId48"/>
    <p:sldId id="544" r:id="rId49"/>
    <p:sldId id="542" r:id="rId50"/>
    <p:sldId id="540" r:id="rId51"/>
    <p:sldId id="541" r:id="rId52"/>
    <p:sldId id="519" r:id="rId53"/>
    <p:sldId id="520" r:id="rId54"/>
    <p:sldId id="521" r:id="rId55"/>
    <p:sldId id="522" r:id="rId56"/>
    <p:sldId id="523" r:id="rId57"/>
    <p:sldId id="524" r:id="rId58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8" autoAdjust="0"/>
    <p:restoredTop sz="94074" autoAdjust="0"/>
  </p:normalViewPr>
  <p:slideViewPr>
    <p:cSldViewPr snapToGrid="0">
      <p:cViewPr varScale="1">
        <p:scale>
          <a:sx n="102" d="100"/>
          <a:sy n="102" d="100"/>
        </p:scale>
        <p:origin x="114" y="144"/>
      </p:cViewPr>
      <p:guideLst>
        <p:guide orient="horz" pos="2478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それか負けるしかないと悟る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45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70.png"/><Relationship Id="rId7" Type="http://schemas.openxmlformats.org/officeDocument/2006/relationships/image" Target="../media/image3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</a:t>
            </a:r>
            <a:r>
              <a:rPr kumimoji="1" lang="ja-JP" altLang="en-US" sz="2800" dirty="0" smtClean="0"/>
              <a:t>修士</a:t>
            </a:r>
            <a:r>
              <a:rPr kumimoji="1" lang="en-US" altLang="ja-JP" sz="2800" dirty="0" smtClean="0"/>
              <a:t>1</a:t>
            </a:r>
            <a:r>
              <a:rPr kumimoji="1" lang="ja-JP" altLang="en-US" sz="2800" dirty="0" smtClean="0"/>
              <a:t>年</a:t>
            </a:r>
            <a:r>
              <a:rPr kumimoji="1" lang="ja-JP" altLang="en-US" sz="2800" dirty="0"/>
              <a:t>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547773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 smtClean="0">
                              <a:solidFill>
                                <a:schemeClr val="tx1"/>
                              </a:solidFill>
                            </a:rPr>
                            <a:t>今回</a:t>
                          </a:r>
                          <a:r>
                            <a:rPr kumimoji="1" lang="en-US" altLang="ja-JP" sz="2400" b="0" dirty="0" smtClean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2978870" y="5889926"/>
            <a:ext cx="1338606" cy="62810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5" name="コンテンツ プレースホルダー 2">
            <a:extLst>
              <a:ext uri="{FF2B5EF4-FFF2-40B4-BE49-F238E27FC236}">
                <a16:creationId xmlns=""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1745875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領地</a:t>
            </a:r>
            <a:r>
              <a:rPr lang="ja-JP" altLang="en-US" sz="2400" dirty="0"/>
              <a:t>を</a:t>
            </a:r>
            <a:r>
              <a:rPr lang="ja-JP" altLang="en-US" sz="2400" dirty="0" smtClean="0"/>
              <a:t>増やさなければならない制限なし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0660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509" y="1049753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5149" y="2095162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xmlns="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102746" y="3229927"/>
            <a:ext cx="7012554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グリッドにおける</a:t>
            </a:r>
            <a:r>
              <a:rPr lang="en-US" altLang="ja-JP" sz="3200" dirty="0"/>
              <a:t>Flood-It</a:t>
            </a:r>
            <a:r>
              <a:rPr lang="ja-JP" altLang="en-US" sz="3200" dirty="0"/>
              <a:t>の困難性の証明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387247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482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/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最短共通上位列問題とは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xmlns="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xmlns="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xmlns="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xmlns="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xmlns="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xmlns="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xmlns="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xmlns="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xmlns="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xmlns="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xmlns="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xmlns="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xmlns="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xmlns="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xmlns="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xmlns="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xmlns="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xmlns="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xmlns="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xmlns="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xmlns="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xmlns="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xmlns="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xmlns="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xmlns="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xmlns="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xmlns="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xmlns="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xmlns="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xmlns="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xmlns="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xmlns="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xmlns="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xmlns="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394445" y="1679544"/>
            <a:ext cx="1930440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449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xmlns="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822959" y="758815"/>
            <a:ext cx="8038237" cy="96421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入力の文字列に対応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文字列</a:t>
            </a:r>
            <a:r>
              <a:rPr lang="ja-JP" altLang="en-US" dirty="0" smtClean="0"/>
              <a:t>グリッド</a:t>
            </a:r>
            <a:r>
              <a:rPr lang="ja-JP" altLang="en-US" dirty="0"/>
              <a:t>を作成する．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14F785B1-8DD1-4F62-8A35-918433BE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26568"/>
              </p:ext>
            </p:extLst>
          </p:nvPr>
        </p:nvGraphicFramePr>
        <p:xfrm>
          <a:off x="6077745" y="1523747"/>
          <a:ext cx="1944000" cy="3693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84758147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79108752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192574943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168610598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427561037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1492034356"/>
                    </a:ext>
                  </a:extLst>
                </a:gridCol>
              </a:tblGrid>
              <a:tr h="1043179">
                <a:tc row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315401328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1473760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5913481"/>
                  </a:ext>
                </a:extLst>
              </a:tr>
              <a:tr h="27446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4861633"/>
                  </a:ext>
                </a:extLst>
              </a:tr>
              <a:tr h="104317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6478814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="" id="{45157FB7-6C5E-4970-A5A3-900849F7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69256"/>
              </p:ext>
            </p:extLst>
          </p:nvPr>
        </p:nvGraphicFramePr>
        <p:xfrm>
          <a:off x="1295809" y="2710275"/>
          <a:ext cx="1620000" cy="125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172178181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346219674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136252176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8281087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3339064676"/>
                    </a:ext>
                  </a:extLst>
                </a:gridCol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8942162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="" id="{0CAC4D1C-B515-4EE7-A1A5-41D49CFD5B3F}"/>
                  </a:ext>
                </a:extLst>
              </p:cNvPr>
              <p:cNvSpPr/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CAC4D1C-B515-4EE7-A1A5-41D49CFD5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1" y="3954256"/>
                <a:ext cx="32405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="" id="{C3CFC338-6F1C-4C83-89E4-1A0BEB93BCAE}"/>
                  </a:ext>
                </a:extLst>
              </p:cNvPr>
              <p:cNvSpPr/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CFC338-6F1C-4C83-89E4-1A0BEB93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90" y="3954256"/>
                <a:ext cx="32405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="" id="{38490868-20FA-4A04-AC18-B44A495481A8}"/>
                  </a:ext>
                </a:extLst>
              </p:cNvPr>
              <p:cNvSpPr/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490868-20FA-4A04-AC18-B44A49548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895" y="3954256"/>
                <a:ext cx="324056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="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1634973"/>
                <a:ext cx="1265661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="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48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3006130"/>
                <a:ext cx="1265661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="" id="{D9B6EAD1-DD9A-441A-8E12-3FFE3CE2B89C}"/>
                  </a:ext>
                </a:extLst>
              </p:cNvPr>
              <p:cNvSpPr/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4800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B6EAD1-DD9A-441A-8E12-3FFE3CE2B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81" y="4283903"/>
                <a:ext cx="1265661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かっこ 17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64571" y="2740747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" y="3219653"/>
                <a:ext cx="1261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中かっこ 1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412115" y="2495425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37" y="2298957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54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="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ja-JP" altLang="en-US" dirty="0"/>
              </a:p>
            </p:txBody>
          </p:sp>
        </mc:Choice>
        <mc:Fallback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1478227"/>
                <a:ext cx="2107398" cy="512636"/>
              </a:xfrm>
              <a:prstGeom prst="rect">
                <a:avLst/>
              </a:prstGeom>
              <a:blipFill rotWithShape="0">
                <a:blip r:embed="rId10"/>
                <a:stretch>
                  <a:fillRect l="-10116" t="-23529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コンテンツ プレースホルダー 2">
            <a:extLst>
              <a:ext uri="{FF2B5EF4-FFF2-40B4-BE49-F238E27FC236}">
                <a16:creationId xmlns:a16="http://schemas.microsoft.com/office/drawing/2014/main" xmlns="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8" y="5314600"/>
            <a:ext cx="8038237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共通上位列の</a:t>
            </a:r>
            <a:r>
              <a:rPr lang="en-US" altLang="ja-JP" dirty="0" smtClean="0"/>
              <a:t>01</a:t>
            </a:r>
            <a:r>
              <a:rPr lang="ja-JP" altLang="en-US" dirty="0" smtClean="0"/>
              <a:t>のパターン</a:t>
            </a:r>
            <a:r>
              <a:rPr lang="ja-JP" altLang="en-US" dirty="0"/>
              <a:t>と</a:t>
            </a:r>
            <a:r>
              <a:rPr lang="ja-JP" altLang="en-US" dirty="0" smtClean="0"/>
              <a:t>赤を繰り返すことで</a:t>
            </a:r>
            <a:endParaRPr lang="en-US" altLang="ja-JP" dirty="0" smtClean="0"/>
          </a:p>
          <a:p>
            <a:r>
              <a:rPr lang="ja-JP" altLang="en-US" dirty="0" smtClean="0"/>
              <a:t>一番右のブロックまで自分</a:t>
            </a:r>
            <a:r>
              <a:rPr lang="ja-JP" altLang="en-US" dirty="0"/>
              <a:t>の領地にすることが</a:t>
            </a:r>
            <a:r>
              <a:rPr lang="ja-JP" altLang="en-US" dirty="0" smtClean="0"/>
              <a:t>できる．</a:t>
            </a:r>
            <a:endParaRPr lang="ja-JP" altLang="en-US" dirty="0"/>
          </a:p>
        </p:txBody>
      </p:sp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4334047-5FFE-47BE-A2B4-8646F759E425}"/>
              </a:ext>
            </a:extLst>
          </p:cNvPr>
          <p:cNvSpPr txBox="1">
            <a:spLocks/>
          </p:cNvSpPr>
          <p:nvPr/>
        </p:nvSpPr>
        <p:spPr>
          <a:xfrm>
            <a:off x="3358622" y="2357488"/>
            <a:ext cx="1081359" cy="10129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全て</a:t>
            </a:r>
            <a:endParaRPr lang="en-US" altLang="ja-JP" dirty="0" smtClean="0"/>
          </a:p>
          <a:p>
            <a:r>
              <a:rPr lang="ja-JP" altLang="en-US" dirty="0" smtClean="0"/>
              <a:t>繋げる</a:t>
            </a:r>
            <a:endParaRPr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437409" y="3448643"/>
            <a:ext cx="923783" cy="680388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1398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3" grpId="0"/>
      <p:bldP spid="2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xmlns="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xmlns="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xmlns="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xmlns="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xmlns="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xmlns="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xmlns="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xmlns="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xmlns="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xmlns="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xmlns="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xmlns="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xmlns="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xmlns="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xmlns="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xmlns="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xmlns="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xmlns="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xmlns="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xmlns="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xmlns="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xmlns="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xmlns="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xmlns="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xmlns="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xmlns="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xmlns="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xmlns="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xmlns="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xmlns="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xmlns="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xmlns="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xmlns="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xmlns="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4637009" y="1700976"/>
            <a:ext cx="2506088" cy="1459582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9132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xmlns="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xmlns="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xmlns="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xmlns="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xmlns="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3404A1F9-3CA3-49CE-B4D9-3ADE579A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インスタンスの構成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xmlns="" id="{C6A6B8C2-B37D-4FA0-A0BF-3FE1FFB59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703023"/>
              </p:ext>
            </p:extLst>
          </p:nvPr>
        </p:nvGraphicFramePr>
        <p:xfrm>
          <a:off x="1818245" y="159669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xmlns="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8894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F8F26E79-4ED2-4B7D-88BA-D6550E46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xmlns="" id="{A4334047-5FFE-47BE-A2B4-8646F759E4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入力の</a:t>
                </a:r>
                <a:r>
                  <a:rPr lang="ja-JP" altLang="en-US" dirty="0" smtClean="0"/>
                  <a:t>閾値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に対応</a:t>
                </a:r>
                <a:r>
                  <a:rPr lang="ja-JP" altLang="en-US" dirty="0" smtClean="0"/>
                  <a:t>する閾値グリッドを作成する．</a:t>
                </a:r>
                <a:endParaRPr lang="ja-JP" altLang="en-US" dirty="0"/>
              </a:p>
            </p:txBody>
          </p:sp>
        </mc:Choice>
        <mc:Fallback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334047-5FFE-47BE-A2B4-8646F759E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758816"/>
                <a:ext cx="7397215" cy="512636"/>
              </a:xfrm>
              <a:prstGeom prst="rect">
                <a:avLst/>
              </a:prstGeom>
              <a:blipFill rotWithShape="0">
                <a:blip r:embed="rId2"/>
                <a:stretch>
                  <a:fillRect l="-2885" t="-23529" r="-1814" b="-21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="" id="{1139248C-831F-4C23-91D6-C6BD626A0F68}"/>
                  </a:ext>
                </a:extLst>
              </p:cNvPr>
              <p:cNvSpPr txBox="1"/>
              <p:nvPr/>
            </p:nvSpPr>
            <p:spPr>
              <a:xfrm>
                <a:off x="2495710" y="4070083"/>
                <a:ext cx="21408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×2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39248C-831F-4C23-91D6-C6BD626A0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10" y="4070083"/>
                <a:ext cx="214083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かっこ 8">
            <a:extLst>
              <a:ext uri="{FF2B5EF4-FFF2-40B4-BE49-F238E27FC236}">
                <a16:creationId xmlns:a16="http://schemas.microsoft.com/office/drawing/2014/main" xmlns="" id="{665A9D68-0289-4B86-BE15-B5DDBFAA07CB}"/>
              </a:ext>
            </a:extLst>
          </p:cNvPr>
          <p:cNvSpPr/>
          <p:nvPr/>
        </p:nvSpPr>
        <p:spPr>
          <a:xfrm rot="16200000">
            <a:off x="3431818" y="2195084"/>
            <a:ext cx="139351" cy="336649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xmlns="" id="{175C6D72-1A2E-44F5-95B5-FDEDCBE9E814}"/>
              </a:ext>
            </a:extLst>
          </p:cNvPr>
          <p:cNvSpPr txBox="1">
            <a:spLocks/>
          </p:cNvSpPr>
          <p:nvPr/>
        </p:nvSpPr>
        <p:spPr>
          <a:xfrm>
            <a:off x="822959" y="5314600"/>
            <a:ext cx="7937864" cy="11950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白か</a:t>
            </a:r>
            <a:r>
              <a:rPr lang="ja-JP" altLang="en-US" dirty="0" smtClean="0"/>
              <a:t>黒</a:t>
            </a:r>
            <a:r>
              <a:rPr lang="ja-JP" altLang="en-US" dirty="0" smtClean="0"/>
              <a:t>，</a:t>
            </a:r>
            <a:r>
              <a:rPr lang="ja-JP" altLang="en-US" dirty="0" smtClean="0"/>
              <a:t>青</a:t>
            </a:r>
            <a:r>
              <a:rPr lang="ja-JP" altLang="en-US" dirty="0"/>
              <a:t>を繰り返すことによって一番左のブロック</a:t>
            </a:r>
            <a:endParaRPr lang="en-US" altLang="ja-JP" dirty="0"/>
          </a:p>
          <a:p>
            <a:r>
              <a:rPr lang="ja-JP" altLang="en-US" dirty="0"/>
              <a:t>まで自分の領地にすることができる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449E4201-7011-4620-99C6-F0A1BCFAA365}"/>
              </a:ext>
            </a:extLst>
          </p:cNvPr>
          <p:cNvCxnSpPr>
            <a:cxnSpLocks/>
          </p:cNvCxnSpPr>
          <p:nvPr/>
        </p:nvCxnSpPr>
        <p:spPr>
          <a:xfrm flipH="1" flipV="1">
            <a:off x="5130461" y="3725016"/>
            <a:ext cx="1189016" cy="806728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xmlns="" id="{889E96EE-19CC-4AE7-9070-15346336382A}"/>
              </a:ext>
            </a:extLst>
          </p:cNvPr>
          <p:cNvCxnSpPr>
            <a:cxnSpLocks/>
          </p:cNvCxnSpPr>
          <p:nvPr/>
        </p:nvCxnSpPr>
        <p:spPr>
          <a:xfrm flipH="1" flipV="1">
            <a:off x="4196910" y="3770653"/>
            <a:ext cx="2068287" cy="715454"/>
          </a:xfrm>
          <a:prstGeom prst="straightConnector1">
            <a:avLst/>
          </a:prstGeom>
          <a:ln>
            <a:tailEnd type="triangle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xmlns="" id="{EDB4DD93-4FE9-42D0-BE0E-1FEEEC10FE9A}"/>
              </a:ext>
            </a:extLst>
          </p:cNvPr>
          <p:cNvSpPr txBox="1">
            <a:spLocks/>
          </p:cNvSpPr>
          <p:nvPr/>
        </p:nvSpPr>
        <p:spPr>
          <a:xfrm>
            <a:off x="6265197" y="4503522"/>
            <a:ext cx="2068287" cy="5126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白と黒が交互</a:t>
            </a:r>
          </a:p>
        </p:txBody>
      </p:sp>
      <p:graphicFrame>
        <p:nvGraphicFramePr>
          <p:cNvPr id="19" name="コンテンツ プレースホルダー 4">
            <a:extLst>
              <a:ext uri="{FF2B5EF4-FFF2-40B4-BE49-F238E27FC236}">
                <a16:creationId xmlns:a16="http://schemas.microsoft.com/office/drawing/2014/main" xmlns="" id="{52388809-9655-4E57-B337-DB5E47C85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541976"/>
              </p:ext>
            </p:extLst>
          </p:nvPr>
        </p:nvGraphicFramePr>
        <p:xfrm>
          <a:off x="1818245" y="1603895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xmlns="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88949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4">
            <a:extLst>
              <a:ext uri="{FF2B5EF4-FFF2-40B4-BE49-F238E27FC236}">
                <a16:creationId xmlns:a16="http://schemas.microsoft.com/office/drawing/2014/main" xmlns="" id="{DD60100E-F9F6-42F2-BBC8-55D067F1F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511429"/>
              </p:ext>
            </p:extLst>
          </p:nvPr>
        </p:nvGraphicFramePr>
        <p:xfrm>
          <a:off x="1818245" y="1592343"/>
          <a:ext cx="4757330" cy="208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190">
                  <a:extLst>
                    <a:ext uri="{9D8B030D-6E8A-4147-A177-3AD203B41FA5}">
                      <a16:colId xmlns:a16="http://schemas.microsoft.com/office/drawing/2014/main" xmlns="" val="401628966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1240278885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220667744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87714456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569870521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459701357"/>
                    </a:ext>
                  </a:extLst>
                </a:gridCol>
                <a:gridCol w="484190">
                  <a:extLst>
                    <a:ext uri="{9D8B030D-6E8A-4147-A177-3AD203B41FA5}">
                      <a16:colId xmlns:a16="http://schemas.microsoft.com/office/drawing/2014/main" xmlns="" val="217809180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xmlns="" val="2096875944"/>
                    </a:ext>
                  </a:extLst>
                </a:gridCol>
              </a:tblGrid>
              <a:tr h="558229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882443"/>
                  </a:ext>
                </a:extLst>
              </a:tr>
              <a:tr h="48311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3698774"/>
                  </a:ext>
                </a:extLst>
              </a:tr>
              <a:tr h="483114"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4175689"/>
                  </a:ext>
                </a:extLst>
              </a:tr>
              <a:tr h="5582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0188949"/>
                  </a:ext>
                </a:extLst>
              </a:tr>
            </a:tbl>
          </a:graphicData>
        </a:graphic>
      </p:graphicFrame>
      <p:sp>
        <p:nvSpPr>
          <p:cNvPr id="14" name="左中かっこ 1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454646" y="1599546"/>
            <a:ext cx="241149" cy="207548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4" y="2449467"/>
                <a:ext cx="126144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盤面中央のブロックを</a:t>
            </a:r>
            <a:r>
              <a:rPr lang="ja-JP" altLang="en-US" dirty="0">
                <a:solidFill>
                  <a:srgbClr val="7030A0"/>
                </a:solidFill>
              </a:rPr>
              <a:t>フェイタルゾーン</a:t>
            </a:r>
            <a:r>
              <a:rPr lang="en-US" altLang="ja-JP" dirty="0">
                <a:solidFill>
                  <a:srgbClr val="7030A0"/>
                </a:solidFill>
              </a:rPr>
              <a:t>(FZ)</a:t>
            </a:r>
            <a:r>
              <a:rPr lang="ja-JP" altLang="en-US" dirty="0"/>
              <a:t>と呼ぶ．</a:t>
            </a:r>
          </a:p>
          <a:p>
            <a:r>
              <a:rPr lang="ja-JP" altLang="en-US" dirty="0"/>
              <a:t>先手はすべての</a:t>
            </a:r>
            <a:r>
              <a:rPr lang="en-US" altLang="ja-JP" dirty="0"/>
              <a:t>FZ</a:t>
            </a:r>
            <a:r>
              <a:rPr lang="ja-JP" altLang="en-US" dirty="0"/>
              <a:t>を自分の領地にすることでのみ</a:t>
            </a:r>
            <a:endParaRPr lang="en-US" altLang="ja-JP" dirty="0"/>
          </a:p>
          <a:p>
            <a:r>
              <a:rPr lang="ja-JP" altLang="en-US" dirty="0"/>
              <a:t>ゲームに勝つことができる．</a:t>
            </a:r>
            <a:endParaRPr lang="en-US" altLang="ja-JP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xmlns="" id="{B8A43BC6-067F-4E64-9D22-289986D08467}"/>
              </a:ext>
            </a:extLst>
          </p:cNvPr>
          <p:cNvSpPr/>
          <p:nvPr/>
        </p:nvSpPr>
        <p:spPr>
          <a:xfrm>
            <a:off x="2785558" y="2246811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xmlns="" id="{B8DFC0A6-D5C8-4EC7-9A1D-BF34F1F8059D}"/>
              </a:ext>
            </a:extLst>
          </p:cNvPr>
          <p:cNvSpPr/>
          <p:nvPr/>
        </p:nvSpPr>
        <p:spPr>
          <a:xfrm>
            <a:off x="2785558" y="3832191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8599717-8421-4E34-B461-50B43515417E}"/>
              </a:ext>
            </a:extLst>
          </p:cNvPr>
          <p:cNvSpPr/>
          <p:nvPr/>
        </p:nvSpPr>
        <p:spPr>
          <a:xfrm>
            <a:off x="2785558" y="5424209"/>
            <a:ext cx="1786442" cy="137905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812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r>
              <a:rPr lang="ja-JP" altLang="en-US" dirty="0" smtClean="0"/>
              <a:t>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xmlns="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xmlns="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xmlns="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xmlns="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xmlns="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xmlns="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xmlns="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xmlns="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xmlns="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xmlns="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xmlns="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xmlns="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xmlns="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xmlns="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xmlns="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xmlns="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xmlns="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xmlns="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xmlns="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xmlns="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xmlns="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xmlns="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xmlns="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xmlns="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xmlns="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xmlns="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xmlns="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xmlns="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xmlns="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xmlns="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xmlns="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xmlns="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xmlns="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xmlns="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="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元</a:t>
                </a:r>
                <a:r>
                  <a:rPr lang="ja-JP" altLang="en-US" dirty="0" smtClean="0"/>
                  <a:t>問題</a:t>
                </a:r>
                <a:r>
                  <a:rPr lang="ja-JP" altLang="en-US" dirty="0" smtClean="0"/>
                  <a:t>：</a:t>
                </a:r>
                <a:endParaRPr lang="en-US" altLang="ja-JP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57" name="コンテンツ プレースホルダー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1" y="759181"/>
                <a:ext cx="5841014" cy="806758"/>
              </a:xfrm>
              <a:prstGeom prst="rect">
                <a:avLst/>
              </a:prstGeom>
              <a:blipFill rotWithShape="0">
                <a:blip r:embed="rId11"/>
                <a:stretch>
                  <a:fillRect l="-3653" t="-15909" b="-9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正方形/長方形 58"/>
          <p:cNvSpPr/>
          <p:nvPr/>
        </p:nvSpPr>
        <p:spPr>
          <a:xfrm>
            <a:off x="1437609" y="2770725"/>
            <a:ext cx="1913642" cy="87669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593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インスタンスの構成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xmlns="" id="{7B3C1B96-61B4-4AB5-83E7-BA23761A8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</p:spPr>
            <p:txBody>
              <a:bodyPr/>
              <a:lstStyle/>
              <a:p>
                <a:r>
                  <a:rPr lang="ja-JP" altLang="en-US" dirty="0" smtClean="0"/>
                  <a:t>壁グリッドは以下のような構成になっている．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インスタンスで直接つながっていないブロックを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壁グリッドを用いて自分の領地にするためには，</a:t>
                </a:r>
                <a:endParaRPr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ja-JP" altLang="en-US" dirty="0" smtClean="0"/>
                  <a:t>手が必要になる．</a:t>
                </a:r>
                <a:endParaRPr lang="en-US" altLang="ja-JP" dirty="0"/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xmlns="" id="{7B3C1B96-61B4-4AB5-83E7-BA23761A8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4"/>
                <a:ext cx="7543801" cy="1915547"/>
              </a:xfrm>
              <a:blipFill rotWithShape="0">
                <a:blip r:embed="rId2"/>
                <a:stretch>
                  <a:fillRect l="-2827" t="-6349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35051"/>
              </p:ext>
            </p:extLst>
          </p:nvPr>
        </p:nvGraphicFramePr>
        <p:xfrm>
          <a:off x="1908513" y="3244340"/>
          <a:ext cx="5400000" cy="358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/>
                </a:tc>
              </a:tr>
              <a:tr h="1080000">
                <a:tc gridSpan="5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125269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908513" y="4497030"/>
            <a:ext cx="5400000" cy="1080000"/>
            <a:chOff x="1562959" y="3041685"/>
            <a:chExt cx="1620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</p:grpSp>
      <p:sp>
        <p:nvSpPr>
          <p:cNvPr id="61" name="左中かっこ 6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637215" y="4497030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79" y="4775420"/>
                <a:ext cx="338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中かっこ 6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2338049" y="2572033"/>
            <a:ext cx="220929" cy="1080000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20" y="2554668"/>
                <a:ext cx="338968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環状矢印 9"/>
          <p:cNvSpPr/>
          <p:nvPr/>
        </p:nvSpPr>
        <p:spPr>
          <a:xfrm>
            <a:off x="4741119" y="4804476"/>
            <a:ext cx="1894788" cy="1627163"/>
          </a:xfrm>
          <a:prstGeom prst="circular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11" name="上矢印 10"/>
          <p:cNvSpPr/>
          <p:nvPr/>
        </p:nvSpPr>
        <p:spPr>
          <a:xfrm>
            <a:off x="4204354" y="4402317"/>
            <a:ext cx="473643" cy="1282045"/>
          </a:xfrm>
          <a:prstGeom prst="upArrow">
            <a:avLst/>
          </a:prstGeom>
          <a:solidFill>
            <a:srgbClr val="00B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10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1235848" y="1785449"/>
          <a:ext cx="7380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xmlns="" id="{50E57FD6-69EB-4AC7-B30D-677AFB650FF7}"/>
              </a:ext>
            </a:extLst>
          </p:cNvPr>
          <p:cNvGrpSpPr/>
          <p:nvPr/>
        </p:nvGrpSpPr>
        <p:grpSpPr>
          <a:xfrm>
            <a:off x="1542885" y="3044848"/>
            <a:ext cx="5508000" cy="324000"/>
            <a:chOff x="1562959" y="3041685"/>
            <a:chExt cx="5508000" cy="324000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xmlns="" id="{9014AD98-DE31-42D8-9D06-4B0D49548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xmlns="" id="{702B8972-55E8-4EDD-9B6A-DC6EB1955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xmlns="" id="{7371055A-5AFB-4906-87C6-54F5E2D88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xmlns="" id="{34291A94-7F85-4945-8F55-3A794961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xmlns="" id="{BB303DA4-9691-49AD-A13F-6C7BF6AC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xmlns="" id="{013408D2-F8E6-493F-AA0D-BFAFF5D7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xmlns="" id="{F41EB35F-FDB8-4791-8208-0264359F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xmlns="" id="{A9AEE8A5-DFE0-4114-AFD4-39F28755D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xmlns="" id="{A9594F12-D0CC-4402-AD7E-6D050A558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xmlns="" id="{83AC5B0B-97FD-42CC-87A7-5461ED4B0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xmlns="" id="{BD038FC6-D028-4B0C-AA62-584897A0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xmlns="" id="{D7E4512C-A94F-4C67-8609-EE5D24B7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xmlns="" id="{2CD46BCE-FD0D-4FCC-A8D6-469965EC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>
              <a:extLst>
                <a:ext uri="{FF2B5EF4-FFF2-40B4-BE49-F238E27FC236}">
                  <a16:creationId xmlns:a16="http://schemas.microsoft.com/office/drawing/2014/main" xmlns="" id="{BBF7E1B5-BB8D-4CDD-9F83-683303A16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xmlns="" id="{DC3C9997-DDAC-49B3-803C-8C13C04C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xmlns="" id="{86C72C2B-C898-414E-834B-699A1006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xmlns="" id="{D8CE73D0-F772-4075-94E7-B5E7DA5D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xmlns="" id="{6440ADCC-D5CA-4EE7-804E-6D11F0BFD0E5}"/>
              </a:ext>
            </a:extLst>
          </p:cNvPr>
          <p:cNvGrpSpPr/>
          <p:nvPr/>
        </p:nvGrpSpPr>
        <p:grpSpPr>
          <a:xfrm>
            <a:off x="1542885" y="4628246"/>
            <a:ext cx="5508000" cy="324000"/>
            <a:chOff x="1562959" y="3041685"/>
            <a:chExt cx="5508000" cy="324000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xmlns="" id="{D0B7F07A-AB2D-462E-A5AE-C6F061E7A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xmlns="" id="{5D538E8F-1A76-4584-9818-582B2E5CC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xmlns="" id="{A1631502-22B8-4A4A-A046-F687477F7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xmlns="" id="{F6727223-0B8B-483E-A9A5-A6B961719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xmlns="" id="{557F1F50-7D23-4858-B60B-5BB61E3B7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45" name="図 44">
              <a:extLst>
                <a:ext uri="{FF2B5EF4-FFF2-40B4-BE49-F238E27FC236}">
                  <a16:creationId xmlns:a16="http://schemas.microsoft.com/office/drawing/2014/main" xmlns="" id="{4427A461-BFD6-4F6C-91D2-E541204C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>
              <a:extLst>
                <a:ext uri="{FF2B5EF4-FFF2-40B4-BE49-F238E27FC236}">
                  <a16:creationId xmlns:a16="http://schemas.microsoft.com/office/drawing/2014/main" xmlns="" id="{3B30C08A-75C9-40F2-8107-3A731A24F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xmlns="" id="{25579BA2-2336-4CBD-8307-2DB7CC9B4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xmlns="" id="{CDCF690F-3E2C-49B3-81BD-3E3782B8E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xmlns="" id="{AF399891-4151-497F-855D-C3F98CF4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xmlns="" id="{E3C790FC-F4C0-4B1A-B03E-173F2552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>
              <a:extLst>
                <a:ext uri="{FF2B5EF4-FFF2-40B4-BE49-F238E27FC236}">
                  <a16:creationId xmlns:a16="http://schemas.microsoft.com/office/drawing/2014/main" xmlns="" id="{24CB1F60-FA87-4AE4-A353-468122B86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xmlns="" id="{592E95FC-EAE9-44D4-B383-C880FFCD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xmlns="" id="{65CD93E8-5ADD-4EEA-8014-6E3A9034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>
              <a:extLst>
                <a:ext uri="{FF2B5EF4-FFF2-40B4-BE49-F238E27FC236}">
                  <a16:creationId xmlns:a16="http://schemas.microsoft.com/office/drawing/2014/main" xmlns="" id="{53DB21C3-046C-4A0F-8827-B327F6AD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xmlns="" id="{1F237AA5-9158-42DF-8040-B74157B9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>
              <a:extLst>
                <a:ext uri="{FF2B5EF4-FFF2-40B4-BE49-F238E27FC236}">
                  <a16:creationId xmlns:a16="http://schemas.microsoft.com/office/drawing/2014/main" xmlns="" id="{67EA67FA-BE55-4EE1-88C0-9A36CA82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9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このインスタンスでのゲームが以下の</a:t>
            </a:r>
            <a:r>
              <a:rPr lang="ja-JP" altLang="en-US" dirty="0"/>
              <a:t>流</a:t>
            </a:r>
            <a:r>
              <a:rPr lang="ja-JP" altLang="en-US" dirty="0" smtClean="0"/>
              <a:t>れで</a:t>
            </a:r>
            <a:endParaRPr lang="en-US" altLang="ja-JP" dirty="0" smtClean="0"/>
          </a:p>
          <a:p>
            <a:r>
              <a:rPr lang="ja-JP" altLang="en-US" dirty="0" smtClean="0"/>
              <a:t>行われることを確認する．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38146"/>
              </p:ext>
            </p:extLst>
          </p:nvPr>
        </p:nvGraphicFramePr>
        <p:xfrm>
          <a:off x="1923287" y="2393904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/>
                <a:gridCol w="268522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 smtClean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 smtClean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の奇数手目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黒か白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3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6280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</a:t>
            </a:r>
            <a:r>
              <a:rPr lang="ja-JP" altLang="en-US" dirty="0" smtClean="0"/>
              <a:t>の初手の選択肢</a:t>
            </a:r>
            <a:endParaRPr lang="en-US" altLang="ja-JP" dirty="0"/>
          </a:p>
          <a:p>
            <a:r>
              <a:rPr lang="ja-JP" altLang="en-US" dirty="0"/>
              <a:t>黒：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白：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4071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6573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</a:t>
            </a:r>
            <a:r>
              <a:rPr lang="ja-JP" altLang="en-US" dirty="0" smtClean="0"/>
              <a:t>の初手の選択肢</a:t>
            </a:r>
            <a:endParaRPr lang="en-US" altLang="ja-JP" dirty="0"/>
          </a:p>
          <a:p>
            <a:r>
              <a:rPr lang="ja-JP" altLang="en-US" dirty="0"/>
              <a:t>黒か白の相手が選ばなかった色：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3625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4421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先手は白を選ぶこと</a:t>
            </a:r>
            <a:r>
              <a:rPr lang="ja-JP" altLang="en-US" dirty="0" smtClean="0"/>
              <a:t>で領地を増やせる．</a:t>
            </a:r>
            <a:endParaRPr lang="en-US" altLang="ja-JP" dirty="0"/>
          </a:p>
          <a:p>
            <a:r>
              <a:rPr lang="ja-JP" altLang="en-US" dirty="0"/>
              <a:t>後手は白か黒を選ばない限り</a:t>
            </a:r>
            <a:r>
              <a:rPr lang="en-US" altLang="ja-JP" dirty="0"/>
              <a:t>FZ</a:t>
            </a:r>
            <a:r>
              <a:rPr lang="ja-JP" altLang="en-US" dirty="0"/>
              <a:t>に近づけない．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を選んだことで相手の領地を広げてしまうため，</a:t>
            </a:r>
            <a:endParaRPr lang="en-US" altLang="ja-JP" dirty="0" smtClean="0"/>
          </a:p>
          <a:p>
            <a:r>
              <a:rPr lang="ja-JP" altLang="en-US" dirty="0"/>
              <a:t>後手</a:t>
            </a:r>
            <a:r>
              <a:rPr lang="ja-JP" altLang="en-US" dirty="0" smtClean="0"/>
              <a:t>は奇数手目では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は選ばない．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70C0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5042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xmlns="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xmlns="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0937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後手が白か黒を選んだ後の先手の選択肢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：領地を増やすことはできない．</a:t>
            </a:r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6567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05314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8097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47218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/>
              <a:t>後手は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を選ぶことで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この手に対し先手は黒か白の選択肢がある．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2824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42486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736579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前</a:t>
            </a:r>
            <a:r>
              <a:rPr lang="ja-JP" altLang="en-US" dirty="0"/>
              <a:t>と同じ色</a:t>
            </a:r>
            <a:r>
              <a:rPr lang="en-US" altLang="ja-JP" dirty="0"/>
              <a:t>(</a:t>
            </a:r>
            <a:r>
              <a:rPr lang="ja-JP" altLang="en-US" dirty="0"/>
              <a:t>黒</a:t>
            </a:r>
            <a:r>
              <a:rPr lang="en-US" altLang="ja-JP" dirty="0"/>
              <a:t>)</a:t>
            </a:r>
            <a:r>
              <a:rPr lang="ja-JP" altLang="en-US" dirty="0"/>
              <a:t>を選んだ場合は領地</a:t>
            </a:r>
            <a:r>
              <a:rPr lang="ja-JP" altLang="en-US" dirty="0" smtClean="0"/>
              <a:t>は全く増えない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先手は違う色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選ぶことになる．</a:t>
            </a:r>
            <a:endParaRPr lang="en-US" altLang="ja-JP" dirty="0"/>
          </a:p>
        </p:txBody>
      </p:sp>
      <p:sp>
        <p:nvSpPr>
          <p:cNvPr id="58" name="正方形/長方形 57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25857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先手</a:t>
            </a:r>
            <a:r>
              <a:rPr lang="ja-JP" altLang="en-US" dirty="0"/>
              <a:t>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3138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546915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先手が偶数手目で</a:t>
            </a:r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を選んだ場合</a:t>
            </a:r>
            <a:endParaRPr lang="en-US" altLang="ja-JP" dirty="0"/>
          </a:p>
          <a:p>
            <a:r>
              <a:rPr lang="ja-JP" altLang="en-US" dirty="0" smtClean="0"/>
              <a:t>先手</a:t>
            </a:r>
            <a:r>
              <a:rPr lang="ja-JP" altLang="en-US" dirty="0"/>
              <a:t>は違う色</a:t>
            </a:r>
            <a:r>
              <a:rPr lang="en-US" altLang="ja-JP" dirty="0"/>
              <a:t>(</a:t>
            </a:r>
            <a:r>
              <a:rPr lang="ja-JP" altLang="en-US" dirty="0"/>
              <a:t>白</a:t>
            </a:r>
            <a:r>
              <a:rPr lang="en-US" altLang="ja-JP" dirty="0"/>
              <a:t>)</a:t>
            </a:r>
            <a:r>
              <a:rPr lang="ja-JP" altLang="en-US" dirty="0"/>
              <a:t>を選ぶため，</a:t>
            </a:r>
            <a:endParaRPr lang="en-US" altLang="ja-JP" dirty="0"/>
          </a:p>
          <a:p>
            <a:r>
              <a:rPr lang="ja-JP" altLang="en-US" dirty="0"/>
              <a:t>後手は黒で</a:t>
            </a:r>
            <a:r>
              <a:rPr lang="en-US" altLang="ja-JP" dirty="0"/>
              <a:t>FZ</a:t>
            </a:r>
            <a:r>
              <a:rPr lang="ja-JP" altLang="en-US" dirty="0"/>
              <a:t>に近づける．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19821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755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黒→</a:t>
            </a:r>
            <a:r>
              <a:rPr lang="ja-JP" altLang="en-US" dirty="0" smtClean="0">
                <a:solidFill>
                  <a:srgbClr val="0070C0"/>
                </a:solidFill>
              </a:rPr>
              <a:t>青</a:t>
            </a:r>
            <a:r>
              <a:rPr lang="ja-JP" altLang="en-US" dirty="0" smtClean="0"/>
              <a:t>→白で</a:t>
            </a:r>
            <a:r>
              <a:rPr lang="ja-JP" altLang="en-US" dirty="0"/>
              <a:t>はなく黒</a:t>
            </a:r>
            <a:r>
              <a:rPr lang="ja-JP" altLang="en-US" dirty="0" smtClean="0"/>
              <a:t>→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→白と手を進めていた場合の盤面は以下のようになる．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79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453781"/>
              </p:ext>
            </p:extLst>
          </p:nvPr>
        </p:nvGraphicFramePr>
        <p:xfrm>
          <a:off x="4702864" y="3130725"/>
          <a:ext cx="43199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367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92270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945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1324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1302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45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/>
              <a:t>の偶数手目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4"/>
            <a:ext cx="8321041" cy="2136785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後手の領地は同じだけ</a:t>
            </a:r>
            <a:r>
              <a:rPr lang="en-US" altLang="ja-JP" dirty="0"/>
              <a:t>FZ</a:t>
            </a:r>
            <a:r>
              <a:rPr lang="ja-JP" altLang="en-US" dirty="0"/>
              <a:t>に近づいているのに対し，</a:t>
            </a:r>
            <a:endParaRPr lang="en-US" altLang="ja-JP" dirty="0"/>
          </a:p>
          <a:p>
            <a:r>
              <a:rPr lang="ja-JP" altLang="en-US" dirty="0"/>
              <a:t>先手の領地は</a:t>
            </a:r>
            <a:r>
              <a:rPr lang="ja-JP" altLang="en-US" dirty="0">
                <a:solidFill>
                  <a:srgbClr val="FF0000"/>
                </a:solidFill>
              </a:rPr>
              <a:t>赤を選んでいた場合</a:t>
            </a:r>
            <a:r>
              <a:rPr lang="ja-JP" altLang="en-US" dirty="0"/>
              <a:t>の方</a:t>
            </a:r>
            <a:r>
              <a:rPr lang="ja-JP" altLang="en-US" dirty="0" smtClean="0"/>
              <a:t>が広がっている</a:t>
            </a:r>
            <a:endParaRPr lang="en-US" altLang="ja-JP" dirty="0" smtClean="0"/>
          </a:p>
          <a:p>
            <a:r>
              <a:rPr lang="ja-JP" altLang="en-US" dirty="0" smtClean="0"/>
              <a:t>ため，偶数手目に先手は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を選ぶ．</a:t>
            </a:r>
            <a:endParaRPr lang="en-US" altLang="ja-JP" dirty="0"/>
          </a:p>
        </p:txBody>
      </p:sp>
      <p:graphicFrame>
        <p:nvGraphicFramePr>
          <p:cNvPr id="58" name="表 57">
            <a:extLst>
              <a:ext uri="{FF2B5EF4-FFF2-40B4-BE49-F238E27FC236}">
                <a16:creationId xmlns:a16="http://schemas.microsoft.com/office/drawing/2014/main" xmlns="" id="{75FFC2DE-B65E-4745-A22C-B9BDAD11C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749"/>
              </p:ext>
            </p:extLst>
          </p:nvPr>
        </p:nvGraphicFramePr>
        <p:xfrm>
          <a:off x="121137" y="3130725"/>
          <a:ext cx="4320001" cy="3240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36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88738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922718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290746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9074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301658" y="4015818"/>
            <a:ext cx="3214540" cy="303942"/>
            <a:chOff x="1562959" y="3041685"/>
            <a:chExt cx="5508000" cy="324000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301658" y="5184741"/>
            <a:ext cx="3214540" cy="303942"/>
            <a:chOff x="1562959" y="3041685"/>
            <a:chExt cx="5508000" cy="324000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4892512" y="4015818"/>
            <a:ext cx="3214540" cy="303942"/>
            <a:chOff x="1562959" y="3041685"/>
            <a:chExt cx="5508000" cy="324000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60" name="図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61" name="図 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62" name="図 6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4892512" y="5184741"/>
            <a:ext cx="3214540" cy="303942"/>
            <a:chOff x="1562959" y="3041685"/>
            <a:chExt cx="5508000" cy="324000"/>
          </a:xfrm>
        </p:grpSpPr>
        <p:pic>
          <p:nvPicPr>
            <p:cNvPr id="64" name="図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65" name="図 6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69" name="図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72" name="図 7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74" name="図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76" name="図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77" name="図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78" name="図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80" name="図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45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先手が</a:t>
            </a:r>
            <a:r>
              <a:rPr lang="ja-JP" altLang="en-US" dirty="0">
                <a:solidFill>
                  <a:srgbClr val="FF0000"/>
                </a:solidFill>
              </a:rPr>
              <a:t>赤</a:t>
            </a:r>
            <a:r>
              <a:rPr lang="ja-JP" altLang="en-US" dirty="0"/>
              <a:t>を選んだ後の後手の選択肢</a:t>
            </a:r>
            <a:endParaRPr lang="en-US" altLang="ja-JP" dirty="0"/>
          </a:p>
          <a:p>
            <a:r>
              <a:rPr lang="ja-JP" altLang="en-US" dirty="0">
                <a:solidFill>
                  <a:schemeClr val="accent5"/>
                </a:solidFill>
              </a:rPr>
              <a:t>青</a:t>
            </a:r>
            <a:r>
              <a:rPr lang="ja-JP" altLang="en-US" dirty="0"/>
              <a:t>：</a:t>
            </a:r>
            <a:r>
              <a:rPr lang="en-US" altLang="ja-JP" dirty="0"/>
              <a:t>FZ</a:t>
            </a:r>
            <a:r>
              <a:rPr lang="ja-JP" altLang="en-US" dirty="0"/>
              <a:t>に近づく．</a:t>
            </a:r>
            <a:endParaRPr lang="en-US" altLang="ja-JP" dirty="0"/>
          </a:p>
          <a:p>
            <a:r>
              <a:rPr lang="ja-JP" altLang="en-US" dirty="0"/>
              <a:t>黒か白：</a:t>
            </a:r>
            <a:r>
              <a:rPr lang="en-US" altLang="ja-JP" dirty="0"/>
              <a:t>FZ</a:t>
            </a:r>
            <a:r>
              <a:rPr lang="ja-JP" altLang="en-US" dirty="0"/>
              <a:t>に</a:t>
            </a:r>
            <a:r>
              <a:rPr lang="ja-JP" altLang="en-US" dirty="0" smtClean="0"/>
              <a:t>近づかない</a:t>
            </a:r>
            <a:r>
              <a:rPr lang="ja-JP" altLang="en-US" dirty="0"/>
              <a:t>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8742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4360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</a:t>
            </a:r>
            <a:r>
              <a:rPr lang="ja-JP" altLang="en-US" dirty="0" smtClean="0"/>
              <a:t>選ぶことで</a:t>
            </a:r>
            <a:endParaRPr lang="en-US" altLang="ja-JP" dirty="0" smtClean="0"/>
          </a:p>
          <a:p>
            <a:r>
              <a:rPr lang="ja-JP" altLang="en-US" dirty="0"/>
              <a:t>領地</a:t>
            </a:r>
            <a:r>
              <a:rPr lang="ja-JP" altLang="en-US" dirty="0" smtClean="0"/>
              <a:t>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04505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6619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1487996"/>
          </a:xfrm>
        </p:spPr>
        <p:txBody>
          <a:bodyPr/>
          <a:lstStyle/>
          <a:p>
            <a:r>
              <a:rPr lang="ja-JP" altLang="en-US" dirty="0"/>
              <a:t>後手が黒か白を選んだ場合</a:t>
            </a:r>
            <a:endParaRPr lang="en-US" altLang="ja-JP" dirty="0"/>
          </a:p>
          <a:p>
            <a:r>
              <a:rPr lang="ja-JP" altLang="en-US" dirty="0"/>
              <a:t>先手は白か黒の選ばれなかった色を</a:t>
            </a:r>
            <a:r>
              <a:rPr lang="ja-JP" altLang="en-US" dirty="0"/>
              <a:t>選ぶことで</a:t>
            </a:r>
            <a:endParaRPr lang="en-US" altLang="ja-JP" dirty="0"/>
          </a:p>
          <a:p>
            <a:r>
              <a:rPr lang="ja-JP" altLang="en-US" dirty="0"/>
              <a:t>領地を広げられる．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/>
              <a:t>の番</a:t>
            </a:r>
          </a:p>
        </p:txBody>
      </p:sp>
    </p:spTree>
    <p:extLst>
      <p:ext uri="{BB962C8B-B14F-4D97-AF65-F5344CB8AC3E}">
        <p14:creationId xmlns:p14="http://schemas.microsoft.com/office/powerpoint/2010/main" val="41299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/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70C0"/>
                </a:solidFill>
              </a:rPr>
              <a:t>後手</a:t>
            </a:r>
            <a:r>
              <a:rPr lang="ja-JP" altLang="en-US" dirty="0"/>
              <a:t>の偶数手目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70212" cy="1487996"/>
          </a:xfrm>
        </p:spPr>
        <p:txBody>
          <a:bodyPr/>
          <a:lstStyle/>
          <a:p>
            <a:r>
              <a:rPr lang="ja-JP" altLang="en-US" dirty="0"/>
              <a:t>後手が黒か白を選んだ</a:t>
            </a:r>
            <a:r>
              <a:rPr lang="ja-JP" altLang="en-US" dirty="0" smtClean="0"/>
              <a:t>場合</a:t>
            </a:r>
            <a:endParaRPr lang="en-US" altLang="ja-JP" dirty="0" smtClean="0"/>
          </a:p>
          <a:p>
            <a:r>
              <a:rPr lang="ja-JP" altLang="en-US" dirty="0" smtClean="0"/>
              <a:t>後手は</a:t>
            </a:r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rgbClr val="FF0000"/>
                </a:solidFill>
              </a:rPr>
              <a:t>赤</a:t>
            </a:r>
            <a:r>
              <a:rPr lang="ja-JP" altLang="en-US" dirty="0" smtClean="0"/>
              <a:t>の選択肢で</a:t>
            </a:r>
            <a:r>
              <a:rPr lang="en-US" altLang="ja-JP" dirty="0" smtClean="0"/>
              <a:t>FZ</a:t>
            </a:r>
            <a:r>
              <a:rPr lang="ja-JP" altLang="en-US" dirty="0" smtClean="0"/>
              <a:t>に近づけるが，</a:t>
            </a:r>
            <a:endParaRPr lang="en-US" altLang="ja-JP" dirty="0" smtClean="0"/>
          </a:p>
          <a:p>
            <a:r>
              <a:rPr lang="ja-JP" altLang="en-US" dirty="0" smtClean="0"/>
              <a:t>前の手で</a:t>
            </a:r>
            <a:r>
              <a:rPr lang="ja-JP" altLang="en-US" dirty="0" smtClean="0">
                <a:solidFill>
                  <a:schemeClr val="accent5"/>
                </a:solidFill>
              </a:rPr>
              <a:t>青</a:t>
            </a:r>
            <a:r>
              <a:rPr lang="ja-JP" altLang="en-US" dirty="0" smtClean="0"/>
              <a:t>を選んだ方が得になる．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400" dirty="0" smtClean="0">
                <a:solidFill>
                  <a:srgbClr val="0066FF"/>
                </a:solidFill>
              </a:rPr>
              <a:t>後手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5415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360492"/>
              </p:ext>
            </p:extLst>
          </p:nvPr>
        </p:nvGraphicFramePr>
        <p:xfrm>
          <a:off x="950760" y="2324745"/>
          <a:ext cx="7416000" cy="441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585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76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585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</a:rPr>
              <a:t>先手</a:t>
            </a:r>
            <a:r>
              <a:rPr lang="ja-JP" altLang="en-US" dirty="0" smtClean="0"/>
              <a:t>の奇数手目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xmlns="" id="{C39E434A-486E-4B69-9C59-CA4ABFFBA27A}"/>
              </a:ext>
            </a:extLst>
          </p:cNvPr>
          <p:cNvGrpSpPr/>
          <p:nvPr/>
        </p:nvGrpSpPr>
        <p:grpSpPr>
          <a:xfrm>
            <a:off x="1277871" y="3580981"/>
            <a:ext cx="5508000" cy="324000"/>
            <a:chOff x="1562959" y="3041685"/>
            <a:chExt cx="5508000" cy="3240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959" y="3041685"/>
              <a:ext cx="324000" cy="324000"/>
            </a:xfrm>
            <a:prstGeom prst="rect">
              <a:avLst/>
            </a:prstGeom>
          </p:spPr>
        </p:pic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959" y="3041685"/>
              <a:ext cx="324000" cy="324000"/>
            </a:xfrm>
            <a:prstGeom prst="rect">
              <a:avLst/>
            </a:prstGeom>
          </p:spPr>
        </p:pic>
        <p:pic>
          <p:nvPicPr>
            <p:cNvPr id="23" name="図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959" y="3041685"/>
              <a:ext cx="324000" cy="324000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959" y="3041685"/>
              <a:ext cx="324000" cy="324000"/>
            </a:xfrm>
            <a:prstGeom prst="rect">
              <a:avLst/>
            </a:prstGeom>
          </p:spPr>
        </p:pic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959" y="3041685"/>
              <a:ext cx="324000" cy="324000"/>
            </a:xfrm>
            <a:prstGeom prst="rect">
              <a:avLst/>
            </a:prstGeom>
          </p:spPr>
        </p:pic>
        <p:pic>
          <p:nvPicPr>
            <p:cNvPr id="26" name="図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2959" y="3041685"/>
              <a:ext cx="324000" cy="324000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6959" y="3041685"/>
              <a:ext cx="324000" cy="324000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959" y="3041685"/>
              <a:ext cx="324000" cy="32400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959" y="3041685"/>
              <a:ext cx="324000" cy="324000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959" y="3041685"/>
              <a:ext cx="324000" cy="324000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959" y="3041685"/>
              <a:ext cx="324000" cy="324000"/>
            </a:xfrm>
            <a:prstGeom prst="rect">
              <a:avLst/>
            </a:prstGeom>
          </p:spPr>
        </p:pic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6959" y="3041685"/>
              <a:ext cx="324000" cy="324000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0959" y="3041685"/>
              <a:ext cx="324000" cy="324000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4959" y="3041685"/>
              <a:ext cx="324000" cy="324000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8959" y="3041685"/>
              <a:ext cx="324000" cy="324000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2959" y="3041685"/>
              <a:ext cx="324000" cy="324000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6959" y="3041685"/>
              <a:ext cx="324000" cy="32400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23B6BFDA-4EE8-4428-8191-BBB8E8676ABF}"/>
              </a:ext>
            </a:extLst>
          </p:cNvPr>
          <p:cNvGrpSpPr/>
          <p:nvPr/>
        </p:nvGrpSpPr>
        <p:grpSpPr>
          <a:xfrm>
            <a:off x="1279609" y="5161483"/>
            <a:ext cx="5508000" cy="324000"/>
            <a:chOff x="1564697" y="4622187"/>
            <a:chExt cx="5508000" cy="324000"/>
          </a:xfrm>
        </p:grpSpPr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697" y="4622187"/>
              <a:ext cx="324000" cy="324000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697" y="4622187"/>
              <a:ext cx="324000" cy="324000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697" y="4622187"/>
              <a:ext cx="324000" cy="32400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97" y="4622187"/>
              <a:ext cx="324000" cy="324000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97" y="4622187"/>
              <a:ext cx="324000" cy="324000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697" y="4622187"/>
              <a:ext cx="324000" cy="324000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697" y="4622187"/>
              <a:ext cx="324000" cy="324000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697" y="4622187"/>
              <a:ext cx="324000" cy="324000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697" y="4622187"/>
              <a:ext cx="324000" cy="324000"/>
            </a:xfrm>
            <a:prstGeom prst="rect">
              <a:avLst/>
            </a:prstGeom>
          </p:spPr>
        </p:pic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697" y="4622187"/>
              <a:ext cx="324000" cy="324000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4697" y="4622187"/>
              <a:ext cx="324000" cy="324000"/>
            </a:xfrm>
            <a:prstGeom prst="rect">
              <a:avLst/>
            </a:prstGeom>
          </p:spPr>
        </p:pic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8697" y="4622187"/>
              <a:ext cx="324000" cy="324000"/>
            </a:xfrm>
            <a:prstGeom prst="rect">
              <a:avLst/>
            </a:prstGeom>
          </p:spPr>
        </p:pic>
        <p:pic>
          <p:nvPicPr>
            <p:cNvPr id="52" name="図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2697" y="4622187"/>
              <a:ext cx="324000" cy="324000"/>
            </a:xfrm>
            <a:prstGeom prst="rect">
              <a:avLst/>
            </a:prstGeom>
          </p:spPr>
        </p:pic>
        <p:pic>
          <p:nvPicPr>
            <p:cNvPr id="53" name="図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697" y="4622187"/>
              <a:ext cx="324000" cy="324000"/>
            </a:xfrm>
            <a:prstGeom prst="rect">
              <a:avLst/>
            </a:prstGeom>
          </p:spPr>
        </p:pic>
        <p:pic>
          <p:nvPicPr>
            <p:cNvPr id="54" name="図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97" y="4622187"/>
              <a:ext cx="324000" cy="324000"/>
            </a:xfrm>
            <a:prstGeom prst="rect">
              <a:avLst/>
            </a:prstGeom>
          </p:spPr>
        </p:pic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697" y="4622187"/>
              <a:ext cx="324000" cy="324000"/>
            </a:xfrm>
            <a:prstGeom prst="rect">
              <a:avLst/>
            </a:prstGeom>
          </p:spPr>
        </p:pic>
        <p:pic>
          <p:nvPicPr>
            <p:cNvPr id="56" name="図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97" y="4622187"/>
              <a:ext cx="324000" cy="324000"/>
            </a:xfrm>
            <a:prstGeom prst="rect">
              <a:avLst/>
            </a:prstGeom>
          </p:spPr>
        </p:pic>
      </p:grp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xmlns="" id="{7B3C1B96-61B4-4AB5-83E7-BA23761A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58815"/>
            <a:ext cx="8160785" cy="1487996"/>
          </a:xfrm>
        </p:spPr>
        <p:txBody>
          <a:bodyPr/>
          <a:lstStyle/>
          <a:p>
            <a:r>
              <a:rPr lang="ja-JP" altLang="en-US" dirty="0" smtClean="0"/>
              <a:t>後手の偶数手目が終われば先手の奇数手目になるが，</a:t>
            </a:r>
            <a:endParaRPr lang="en-US" altLang="ja-JP" dirty="0" smtClean="0"/>
          </a:p>
          <a:p>
            <a:r>
              <a:rPr lang="ja-JP" altLang="en-US" dirty="0" smtClean="0"/>
              <a:t>選択肢と状況は変わらない．</a:t>
            </a:r>
            <a:endParaRPr lang="en-US" altLang="ja-JP" dirty="0"/>
          </a:p>
        </p:txBody>
      </p:sp>
      <p:sp>
        <p:nvSpPr>
          <p:cNvPr id="57" name="正方形/長方形 56"/>
          <p:cNvSpPr/>
          <p:nvPr/>
        </p:nvSpPr>
        <p:spPr>
          <a:xfrm>
            <a:off x="7702164" y="1793993"/>
            <a:ext cx="1441836" cy="4528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rgbClr val="FF0000"/>
                </a:solidFill>
              </a:rPr>
              <a:t>先手</a:t>
            </a:r>
            <a:r>
              <a:rPr kumimoji="1" lang="ja-JP" altLang="en-US" sz="2400" dirty="0" smtClean="0"/>
              <a:t>の</a:t>
            </a:r>
            <a:r>
              <a:rPr kumimoji="1" lang="ja-JP" altLang="en-US" sz="2400" dirty="0"/>
              <a:t>番</a:t>
            </a:r>
          </a:p>
        </p:txBody>
      </p:sp>
    </p:spTree>
    <p:extLst>
      <p:ext uri="{BB962C8B-B14F-4D97-AF65-F5344CB8AC3E}">
        <p14:creationId xmlns:p14="http://schemas.microsoft.com/office/powerpoint/2010/main" val="39918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対戦</a:t>
            </a:r>
            <a:r>
              <a:rPr lang="ja-JP" altLang="en-US" dirty="0" smtClean="0"/>
              <a:t>の流れ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0959"/>
              </p:ext>
            </p:extLst>
          </p:nvPr>
        </p:nvGraphicFramePr>
        <p:xfrm>
          <a:off x="1923287" y="871371"/>
          <a:ext cx="5370452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685226"/>
                <a:gridCol w="2685226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800" b="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b="0" dirty="0" smtClean="0"/>
                        <a:t>の奇数手目</a:t>
                      </a:r>
                      <a:endParaRPr kumimoji="1" lang="ja-JP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b="0" dirty="0" smtClean="0"/>
                        <a:t>白か黒</a:t>
                      </a:r>
                      <a:endParaRPr kumimoji="1" lang="ja-JP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の奇数手目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/>
                        <a:t>黒か白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先手</a:t>
                      </a:r>
                      <a:r>
                        <a:rPr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800" dirty="0" smtClean="0">
                          <a:solidFill>
                            <a:srgbClr val="FF0000"/>
                          </a:solidFill>
                        </a:rPr>
                        <a:t>赤</a:t>
                      </a:r>
                      <a:endParaRPr kumimoji="1" lang="ja-JP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後手</a:t>
                      </a:r>
                      <a:r>
                        <a:rPr kumimoji="1" lang="ja-JP" altLang="en-US" sz="2800" dirty="0" smtClean="0"/>
                        <a:t>の偶数手目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 smtClean="0">
                          <a:solidFill>
                            <a:srgbClr val="0070C0"/>
                          </a:solidFill>
                        </a:rPr>
                        <a:t>青</a:t>
                      </a:r>
                      <a:endParaRPr kumimoji="1" lang="ja-JP" altLang="en-US" sz="28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836612" y="3123052"/>
            <a:ext cx="7722926" cy="8107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対戦</a:t>
            </a:r>
            <a:r>
              <a:rPr lang="ja-JP" altLang="en-US" dirty="0" smtClean="0"/>
              <a:t>がこの流れで行われる場合，次のことが言える．　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手目に青を選ぶことによって</a:t>
                </a:r>
                <a:endParaRPr lang="en-US" altLang="ja-JP" dirty="0" smtClean="0"/>
              </a:p>
              <a:p>
                <a:r>
                  <a:rPr lang="en-US" altLang="ja-JP" dirty="0" smtClean="0"/>
                  <a:t>FZ</a:t>
                </a:r>
                <a:r>
                  <a:rPr lang="ja-JP" altLang="en-US" dirty="0" smtClean="0"/>
                  <a:t>を自分の領地にすることができる．　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　</a:t>
                </a:r>
                <a:endParaRPr lang="en-US" altLang="ja-JP" dirty="0"/>
              </a:p>
            </p:txBody>
          </p:sp>
        </mc:Choice>
        <mc:Fallback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3933826"/>
                <a:ext cx="5912980" cy="950722"/>
              </a:xfrm>
              <a:prstGeom prst="rect">
                <a:avLst/>
              </a:prstGeom>
              <a:blipFill rotWithShape="0">
                <a:blip r:embed="rId2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4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先手の勝利条件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先手が勝利するためには，先手は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手目までに</a:t>
                </a:r>
                <a:endParaRPr kumimoji="1" lang="en-US" altLang="ja-JP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全ての</a:t>
                </a:r>
                <a:r>
                  <a:rPr kumimoji="1" lang="en-US" altLang="ja-JP" dirty="0" smtClean="0">
                    <a:solidFill>
                      <a:schemeClr val="tx1"/>
                    </a:solidFill>
                  </a:rPr>
                  <a:t>FZ</a:t>
                </a:r>
                <a:r>
                  <a:rPr kumimoji="1" lang="ja-JP" altLang="en-US" dirty="0" smtClean="0">
                    <a:solidFill>
                      <a:schemeClr val="tx1"/>
                    </a:solidFill>
                  </a:rPr>
                  <a:t>を自分の領地に</a:t>
                </a:r>
                <a:r>
                  <a:rPr lang="ja-JP" altLang="en-US" dirty="0" smtClean="0">
                    <a:solidFill>
                      <a:schemeClr val="tx1"/>
                    </a:solidFill>
                  </a:rPr>
                  <a:t>しなければならない．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012228"/>
                <a:ext cx="7543801" cy="970961"/>
              </a:xfrm>
              <a:blipFill rotWithShape="0">
                <a:blip r:embed="rId2"/>
                <a:stretch>
                  <a:fillRect l="-2740" t="-11728" b="-185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6" name="下矢印 5"/>
          <p:cNvSpPr/>
          <p:nvPr/>
        </p:nvSpPr>
        <p:spPr>
          <a:xfrm>
            <a:off x="4160739" y="2042438"/>
            <a:ext cx="895547" cy="69758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コンテンツ プレースホルダー 2"/>
              <p:cNvSpPr txBox="1">
                <a:spLocks/>
              </p:cNvSpPr>
              <p:nvPr/>
            </p:nvSpPr>
            <p:spPr>
              <a:xfrm>
                <a:off x="596716" y="4575610"/>
                <a:ext cx="8170212" cy="485480"/>
              </a:xfrm>
              <a:prstGeom prst="rect">
                <a:avLst/>
              </a:prstGeom>
              <a:ln w="19050" cap="flat" cmpd="sng" algn="ctr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>
                    <a:solidFill>
                      <a:schemeClr val="tx1"/>
                    </a:solidFill>
                  </a:rPr>
                  <a:t>先手が勝利する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長さ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>
                    <a:solidFill>
                      <a:schemeClr val="tx1"/>
                    </a:solidFill>
                  </a:rPr>
                  <a:t>以下の共通上位列が存在する</a:t>
                </a:r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4575610"/>
                <a:ext cx="8170212" cy="485480"/>
              </a:xfrm>
              <a:prstGeom prst="rect">
                <a:avLst/>
              </a:prstGeom>
              <a:blipFill rotWithShape="0">
                <a:blip r:embed="rId3"/>
                <a:stretch>
                  <a:fillRect l="-2606" t="-24390" r="-1117" b="-26829"/>
                </a:stretch>
              </a:blipFill>
              <a:ln w="19050" cap="flat" cmpd="sng" algn="ctr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2"/>
              <p:cNvSpPr txBox="1">
                <a:spLocks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 smtClean="0"/>
                  <a:t>後手は，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 smtClean="0"/>
                  <a:t>手目に青を選ぶことによって</a:t>
                </a:r>
                <a:endParaRPr lang="en-US" altLang="ja-JP" dirty="0" smtClean="0"/>
              </a:p>
              <a:p>
                <a:r>
                  <a:rPr lang="en-US" altLang="ja-JP" dirty="0" smtClean="0"/>
                  <a:t>FZ</a:t>
                </a:r>
                <a:r>
                  <a:rPr lang="ja-JP" altLang="en-US" dirty="0" smtClean="0"/>
                  <a:t>を自分の領地にすることができる．　</a:t>
                </a:r>
                <a:endParaRPr lang="en-US" altLang="ja-JP" dirty="0" smtClean="0"/>
              </a:p>
            </p:txBody>
          </p:sp>
        </mc:Choice>
        <mc:Fallback>
          <p:sp>
            <p:nvSpPr>
              <p:cNvPr id="8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3" y="819510"/>
                <a:ext cx="5912980" cy="950722"/>
              </a:xfrm>
              <a:prstGeom prst="rect">
                <a:avLst/>
              </a:prstGeom>
              <a:blipFill rotWithShape="0">
                <a:blip r:embed="rId4"/>
                <a:stretch>
                  <a:fillRect l="-3494" t="-11950" r="-2364" b="-207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2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3495888"/>
                  </p:ext>
                </p:extLst>
              </p:nvPr>
            </p:nvGraphicFramePr>
            <p:xfrm>
              <a:off x="708308" y="893117"/>
              <a:ext cx="7727384" cy="28091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46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b="1" dirty="0">
                              <a:solidFill>
                                <a:srgbClr val="00B050"/>
                              </a:solidFill>
                            </a:rPr>
                            <a:t>4</a:t>
                          </a:r>
                          <a:r>
                            <a:rPr kumimoji="1" lang="ja-JP" altLang="en-US" sz="2800" b="1" dirty="0">
                              <a:solidFill>
                                <a:srgbClr val="00B050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モンテカルロ法以外</a:t>
            </a:r>
            <a:r>
              <a:rPr kumimoji="1" lang="ja-JP" altLang="en-US" dirty="0" smtClean="0"/>
              <a:t>の対戦アルゴリズムを作成し，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実験的にではなく理論的に強さの証明を</a:t>
            </a:r>
            <a:r>
              <a:rPr kumimoji="1" lang="ja-JP" altLang="en-US" dirty="0"/>
              <a:t>したい</a:t>
            </a:r>
            <a:r>
              <a:rPr lang="ja-JP" altLang="en-US" dirty="0"/>
              <a:t>．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先手の一手目　白か黒</a:t>
            </a:r>
            <a:endParaRPr lang="en-US" altLang="ja-JP" dirty="0"/>
          </a:p>
          <a:p>
            <a:r>
              <a:rPr kumimoji="1" lang="ja-JP" altLang="en-US" dirty="0"/>
              <a:t>後手　　　　　　　黒か白</a:t>
            </a:r>
            <a:endParaRPr kumimoji="1" lang="en-US" altLang="ja-JP" dirty="0"/>
          </a:p>
          <a:p>
            <a:r>
              <a:rPr lang="ja-JP" altLang="en-US" dirty="0"/>
              <a:t>先手　　　　　　　赤か青</a:t>
            </a:r>
            <a:endParaRPr lang="en-US" altLang="ja-JP" dirty="0"/>
          </a:p>
          <a:p>
            <a:r>
              <a:rPr kumimoji="1" lang="ja-JP" altLang="en-US" dirty="0"/>
              <a:t>後手　　　　　　　青か赤</a:t>
            </a:r>
            <a:endParaRPr kumimoji="1" lang="en-US" altLang="ja-JP" dirty="0"/>
          </a:p>
          <a:p>
            <a:r>
              <a:rPr lang="ja-JP" altLang="en-US" dirty="0"/>
              <a:t>帰納法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152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83D04FAA-16C3-4257-9B87-7A83D841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7C6F276-9950-4024-9F9D-82E12D6D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76CD8CC1-A6A5-4C44-ADCB-436660185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9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8251"/>
              </p:ext>
            </p:extLst>
          </p:nvPr>
        </p:nvGraphicFramePr>
        <p:xfrm>
          <a:off x="1728513" y="1053825"/>
          <a:ext cx="5760000" cy="57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4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xmlns="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xmlns="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xmlns="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xmlns="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xmlns="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xmlns="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xmlns="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xmlns="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xmlns="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xmlns="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xmlns="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xmlns="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xmlns="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xmlns="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xmlns="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xmlns="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xmlns="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xmlns="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xmlns="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xmlns="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xmlns="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xmlns="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="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xmlns="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="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84166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99FF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32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左中かっこ 58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1672589" y="1575048"/>
            <a:ext cx="98003" cy="30699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591" name="左中かっこ 590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4628246"/>
            <a:ext cx="108079" cy="308008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テキスト ボックス 591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2" name="テキスト ボックス 59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74" y="4550904"/>
                <a:ext cx="338968" cy="415498"/>
              </a:xfrm>
              <a:prstGeom prst="rect">
                <a:avLst/>
              </a:prstGeom>
              <a:blipFill rotWithShape="0">
                <a:blip r:embed="rId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" name="左中かっこ 59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127769" y="1785448"/>
            <a:ext cx="93768" cy="122575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" name="テキスト ボックス 593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+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94" name="テキスト ボックス 59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1" y="2264354"/>
                <a:ext cx="126144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5" name="テキスト ボックス 594"/>
              <p:cNvSpPr txBox="1"/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5" name="テキスト ボックス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380" y="6418546"/>
                <a:ext cx="1314100" cy="415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6" name="テキスト ボックス 595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596" name="テキスト ボックス 59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75" y="6418546"/>
                <a:ext cx="1404957" cy="4154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7" name="左中かっこ 596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300447" y="6180886"/>
            <a:ext cx="187996" cy="296879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8" name="テキスト ボックス 597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100" dirty="0"/>
              </a:p>
            </p:txBody>
          </p:sp>
        </mc:Choice>
        <mc:Fallback xmlns="">
          <p:sp>
            <p:nvSpPr>
              <p:cNvPr id="598" name="テキスト ボックス 59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48" y="6418538"/>
                <a:ext cx="263083" cy="415498"/>
              </a:xfrm>
              <a:prstGeom prst="rect">
                <a:avLst/>
              </a:prstGeom>
              <a:blipFill rotWithShape="0">
                <a:blip r:embed="rId6"/>
                <a:stretch>
                  <a:fillRect l="-2326" r="-65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1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𝑛𝑡</m:t>
                      </m:r>
                    </m:oMath>
                  </m:oMathPara>
                </a14:m>
                <a:endParaRPr lang="ja-JP" altLang="en-US" sz="2100" i="1" dirty="0"/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3" y="6418546"/>
                <a:ext cx="2155691" cy="4154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テキスト ボックス 599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100" i="1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 xmlns="">
          <p:sp>
            <p:nvSpPr>
              <p:cNvPr id="600" name="テキスト ボックス 59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87" y="6418545"/>
                <a:ext cx="665651" cy="415498"/>
              </a:xfrm>
              <a:prstGeom prst="rect">
                <a:avLst/>
              </a:prstGeom>
              <a:blipFill rotWithShape="0"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テキスト ボックス 600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601" name="テキスト ボックス 60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64" y="1420566"/>
                <a:ext cx="291162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61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2" name="表 6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65822"/>
              </p:ext>
            </p:extLst>
          </p:nvPr>
        </p:nvGraphicFramePr>
        <p:xfrm>
          <a:off x="1235848" y="1785449"/>
          <a:ext cx="7341848" cy="4441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666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566694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29170"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54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rgbClr val="FF0000"/>
                      </a:fgClr>
                      <a:bgClr>
                        <a:srgbClr val="0070C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68580" marR="68580" marT="34290" marB="34290"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9638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917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03" name="左中かっこ 602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2270812" y="5529210"/>
            <a:ext cx="196558" cy="160878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4" name="左中かっこ 603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3872904" y="5535904"/>
            <a:ext cx="198951" cy="159779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5" name="左中かっこ 604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5790578" y="5230142"/>
            <a:ext cx="198953" cy="220931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06" name="左中かっこ 605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7718402" y="5525756"/>
            <a:ext cx="183221" cy="16023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インスタンスのイメージ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5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grpSp>
        <p:nvGrpSpPr>
          <p:cNvPr id="47" name="グループ化 46"/>
          <p:cNvGrpSpPr/>
          <p:nvPr/>
        </p:nvGrpSpPr>
        <p:grpSpPr>
          <a:xfrm>
            <a:off x="268180" y="1889308"/>
            <a:ext cx="8653357" cy="4455473"/>
            <a:chOff x="268180" y="1889308"/>
            <a:chExt cx="8653357" cy="445547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8201537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336150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235205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369818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343961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478574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377629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512242" y="562478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4" name="直線コネクタ 13"/>
            <p:cNvCxnSpPr>
              <a:stCxn id="12" idx="0"/>
              <a:endCxn id="23" idx="3"/>
            </p:cNvCxnSpPr>
            <p:nvPr/>
          </p:nvCxnSpPr>
          <p:spPr>
            <a:xfrm flipV="1">
              <a:off x="1872242" y="4951319"/>
              <a:ext cx="19762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>
              <a:stCxn id="11" idx="0"/>
              <a:endCxn id="23" idx="5"/>
            </p:cNvCxnSpPr>
            <p:nvPr/>
          </p:nvCxnSpPr>
          <p:spPr>
            <a:xfrm flipH="1" flipV="1">
              <a:off x="2578987" y="4951319"/>
              <a:ext cx="15864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96442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877857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808308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738759" y="4336761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004484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767493" y="2989376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861691" y="1889308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31" name="直線コネクタ 30"/>
            <p:cNvCxnSpPr>
              <a:stCxn id="29" idx="3"/>
              <a:endCxn id="27" idx="0"/>
            </p:cNvCxnSpPr>
            <p:nvPr/>
          </p:nvCxnSpPr>
          <p:spPr>
            <a:xfrm flipH="1">
              <a:off x="3364484" y="2503866"/>
              <a:ext cx="1602649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>
              <a:stCxn id="29" idx="5"/>
              <a:endCxn id="28" idx="0"/>
            </p:cNvCxnSpPr>
            <p:nvPr/>
          </p:nvCxnSpPr>
          <p:spPr>
            <a:xfrm>
              <a:off x="5476249" y="2503866"/>
              <a:ext cx="1651244" cy="48551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7" idx="3"/>
              <a:endCxn id="23" idx="0"/>
            </p:cNvCxnSpPr>
            <p:nvPr/>
          </p:nvCxnSpPr>
          <p:spPr>
            <a:xfrm flipH="1">
              <a:off x="2324429" y="3603934"/>
              <a:ext cx="78549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コネクタ 39"/>
            <p:cNvCxnSpPr>
              <a:stCxn id="27" idx="5"/>
              <a:endCxn id="24" idx="0"/>
            </p:cNvCxnSpPr>
            <p:nvPr/>
          </p:nvCxnSpPr>
          <p:spPr>
            <a:xfrm>
              <a:off x="3619042" y="3603934"/>
              <a:ext cx="618815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28" idx="3"/>
              <a:endCxn id="25" idx="0"/>
            </p:cNvCxnSpPr>
            <p:nvPr/>
          </p:nvCxnSpPr>
          <p:spPr>
            <a:xfrm flipH="1">
              <a:off x="6168308" y="3603934"/>
              <a:ext cx="704627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>
              <a:stCxn id="28" idx="5"/>
              <a:endCxn id="26" idx="0"/>
            </p:cNvCxnSpPr>
            <p:nvPr/>
          </p:nvCxnSpPr>
          <p:spPr>
            <a:xfrm>
              <a:off x="7382051" y="3603934"/>
              <a:ext cx="716708" cy="732827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24" idx="3"/>
              <a:endCxn id="10" idx="0"/>
            </p:cNvCxnSpPr>
            <p:nvPr/>
          </p:nvCxnSpPr>
          <p:spPr>
            <a:xfrm flipH="1">
              <a:off x="3838574" y="4951319"/>
              <a:ext cx="144725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>
              <a:stCxn id="24" idx="5"/>
              <a:endCxn id="9" idx="0"/>
            </p:cNvCxnSpPr>
            <p:nvPr/>
          </p:nvCxnSpPr>
          <p:spPr>
            <a:xfrm>
              <a:off x="4492415" y="4951319"/>
              <a:ext cx="211546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25" idx="3"/>
              <a:endCxn id="8" idx="0"/>
            </p:cNvCxnSpPr>
            <p:nvPr/>
          </p:nvCxnSpPr>
          <p:spPr>
            <a:xfrm flipH="1">
              <a:off x="5729818" y="4951319"/>
              <a:ext cx="183932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25" idx="5"/>
              <a:endCxn id="7" idx="0"/>
            </p:cNvCxnSpPr>
            <p:nvPr/>
          </p:nvCxnSpPr>
          <p:spPr>
            <a:xfrm>
              <a:off x="6422866" y="4951319"/>
              <a:ext cx="172339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26" idx="3"/>
              <a:endCxn id="6" idx="0"/>
            </p:cNvCxnSpPr>
            <p:nvPr/>
          </p:nvCxnSpPr>
          <p:spPr>
            <a:xfrm flipH="1">
              <a:off x="7696150" y="4951319"/>
              <a:ext cx="148051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>
              <a:stCxn id="26" idx="5"/>
              <a:endCxn id="5" idx="0"/>
            </p:cNvCxnSpPr>
            <p:nvPr/>
          </p:nvCxnSpPr>
          <p:spPr>
            <a:xfrm>
              <a:off x="8353317" y="4951319"/>
              <a:ext cx="208220" cy="673462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xmlns="" id="{D22F2AE1-F4BF-490C-93C6-B2785FBA3AC9}"/>
                </a:ext>
              </a:extLst>
            </p:cNvPr>
            <p:cNvSpPr txBox="1"/>
            <p:nvPr/>
          </p:nvSpPr>
          <p:spPr>
            <a:xfrm>
              <a:off x="3102453" y="1980351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xmlns="" id="{A04F69D7-5357-4C3C-BD7D-60671754E8F0}"/>
                </a:ext>
              </a:extLst>
            </p:cNvPr>
            <p:cNvSpPr txBox="1"/>
            <p:nvPr/>
          </p:nvSpPr>
          <p:spPr>
            <a:xfrm>
              <a:off x="1414943" y="3120878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xmlns="" id="{A04F69D7-5357-4C3C-BD7D-60671754E8F0}"/>
                </a:ext>
              </a:extLst>
            </p:cNvPr>
            <p:cNvSpPr txBox="1"/>
            <p:nvPr/>
          </p:nvSpPr>
          <p:spPr>
            <a:xfrm>
              <a:off x="268180" y="578472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相手</a:t>
              </a:r>
              <a:r>
                <a:rPr kumimoji="1" lang="ja-JP" altLang="en-US" sz="2000" dirty="0"/>
                <a:t>の番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xmlns="" id="{D22F2AE1-F4BF-490C-93C6-B2785FBA3AC9}"/>
                </a:ext>
              </a:extLst>
            </p:cNvPr>
            <p:cNvSpPr txBox="1"/>
            <p:nvPr/>
          </p:nvSpPr>
          <p:spPr>
            <a:xfrm>
              <a:off x="582081" y="4496706"/>
              <a:ext cx="12440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00B050"/>
                  </a:solidFill>
                </a:rPr>
                <a:t>自分</a:t>
              </a:r>
              <a:r>
                <a:rPr kumimoji="1" lang="ja-JP" altLang="en-US" sz="2000" dirty="0"/>
                <a:t>の番</a:t>
              </a:r>
            </a:p>
          </p:txBody>
        </p:sp>
      </p:grpSp>
      <p:sp>
        <p:nvSpPr>
          <p:cNvPr id="59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FE84BC84-DCB5-4323-BC7C-86A2474FB105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84991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数手先まで手を進め，</a:t>
            </a:r>
            <a:endParaRPr lang="en-US" altLang="ja-JP" dirty="0"/>
          </a:p>
          <a:p>
            <a:r>
              <a:rPr lang="ja-JP" altLang="en-US" dirty="0"/>
              <a:t>その盤面の評価値を求める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6826A94B-DFB3-4AC6-AF2F-79AFFE8548B2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03924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42" name="コンテンツ プレースホルダー 2"/>
          <p:cNvSpPr txBox="1">
            <a:spLocks/>
          </p:cNvSpPr>
          <p:nvPr/>
        </p:nvSpPr>
        <p:spPr>
          <a:xfrm>
            <a:off x="822959" y="758815"/>
            <a:ext cx="7738578" cy="1007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00B050"/>
                </a:solidFill>
              </a:rPr>
              <a:t>自分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rgbClr val="FF0000"/>
                </a:solidFill>
              </a:rPr>
              <a:t>最大の評価値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B75EF6C1-833F-4BC4-A64F-366AA49D27D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34737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lang="ja-JP" altLang="en-US" dirty="0">
                <a:solidFill>
                  <a:schemeClr val="accent2"/>
                </a:solidFill>
              </a:rPr>
              <a:t>相手</a:t>
            </a:r>
            <a:r>
              <a:rPr lang="ja-JP" altLang="en-US" dirty="0"/>
              <a:t>の番では次の盤面の</a:t>
            </a:r>
            <a:r>
              <a:rPr lang="ja-JP" altLang="en-US" dirty="0">
                <a:solidFill>
                  <a:schemeClr val="accent1"/>
                </a:solidFill>
              </a:rPr>
              <a:t>最小の評価値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その盤面の評価値にする．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xmlns="" id="{C86E8246-CCDB-43E2-B2F9-B9743C675FB1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120102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minimax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738578" cy="1007087"/>
          </a:xfrm>
        </p:spPr>
        <p:txBody>
          <a:bodyPr/>
          <a:lstStyle/>
          <a:p>
            <a:r>
              <a:rPr kumimoji="1" lang="ja-JP" altLang="en-US" dirty="0"/>
              <a:t>一番評価値が高くなる</a:t>
            </a:r>
            <a:r>
              <a:rPr lang="ja-JP" altLang="en-US" dirty="0"/>
              <a:t>手</a:t>
            </a:r>
            <a:r>
              <a:rPr kumimoji="1" lang="ja-JP" altLang="en-US" dirty="0"/>
              <a:t>を選ぶ．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8201537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336150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235205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369818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343961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10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478574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-2</a:t>
            </a:r>
            <a:endParaRPr kumimoji="1" lang="ja-JP" altLang="en-US" sz="2800" dirty="0"/>
          </a:p>
        </p:txBody>
      </p:sp>
      <p:sp>
        <p:nvSpPr>
          <p:cNvPr id="11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2377629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12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512242" y="562478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3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stCxn id="12" idx="0"/>
            <a:endCxn id="23" idx="3"/>
          </p:cNvCxnSpPr>
          <p:nvPr/>
        </p:nvCxnSpPr>
        <p:spPr>
          <a:xfrm flipV="1">
            <a:off x="1872242" y="4951319"/>
            <a:ext cx="19762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11" idx="0"/>
            <a:endCxn id="23" idx="5"/>
          </p:cNvCxnSpPr>
          <p:nvPr/>
        </p:nvCxnSpPr>
        <p:spPr>
          <a:xfrm flipH="1" flipV="1">
            <a:off x="2578987" y="4951319"/>
            <a:ext cx="15864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196442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7</a:t>
            </a:r>
            <a:endParaRPr kumimoji="1" lang="ja-JP" altLang="en-US" sz="2800" dirty="0"/>
          </a:p>
        </p:txBody>
      </p:sp>
      <p:sp>
        <p:nvSpPr>
          <p:cNvPr id="24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877857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5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5808308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5</a:t>
            </a:r>
            <a:endParaRPr kumimoji="1" lang="ja-JP" altLang="en-US" sz="2800" dirty="0"/>
          </a:p>
        </p:txBody>
      </p:sp>
      <p:sp>
        <p:nvSpPr>
          <p:cNvPr id="26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7738759" y="4336761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7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3004484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-1</a:t>
            </a:r>
            <a:endParaRPr kumimoji="1" lang="ja-JP" altLang="en-US" sz="2800" dirty="0"/>
          </a:p>
        </p:txBody>
      </p:sp>
      <p:sp>
        <p:nvSpPr>
          <p:cNvPr id="28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6767493" y="2989376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4</a:t>
            </a:r>
            <a:endParaRPr kumimoji="1" lang="ja-JP" altLang="en-US" sz="2800" dirty="0"/>
          </a:p>
        </p:txBody>
      </p:sp>
      <p:sp>
        <p:nvSpPr>
          <p:cNvPr id="29" name="楕円 19">
            <a:extLst>
              <a:ext uri="{FF2B5EF4-FFF2-40B4-BE49-F238E27FC236}">
                <a16:creationId xmlns:a16="http://schemas.microsoft.com/office/drawing/2014/main" xmlns="" id="{C3A38CDE-7027-4CD0-812A-A579F92E280A}"/>
              </a:ext>
            </a:extLst>
          </p:cNvPr>
          <p:cNvSpPr/>
          <p:nvPr/>
        </p:nvSpPr>
        <p:spPr>
          <a:xfrm>
            <a:off x="4861691" y="1889308"/>
            <a:ext cx="720000" cy="72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cxnSp>
        <p:nvCxnSpPr>
          <p:cNvPr id="31" name="直線コネクタ 30"/>
          <p:cNvCxnSpPr>
            <a:stCxn id="29" idx="3"/>
            <a:endCxn id="27" idx="0"/>
          </p:cNvCxnSpPr>
          <p:nvPr/>
        </p:nvCxnSpPr>
        <p:spPr>
          <a:xfrm flipH="1">
            <a:off x="3364484" y="2503866"/>
            <a:ext cx="1602649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29" idx="5"/>
            <a:endCxn id="28" idx="0"/>
          </p:cNvCxnSpPr>
          <p:nvPr/>
        </p:nvCxnSpPr>
        <p:spPr>
          <a:xfrm>
            <a:off x="5476249" y="2503866"/>
            <a:ext cx="1651244" cy="48551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27" idx="3"/>
            <a:endCxn id="23" idx="0"/>
          </p:cNvCxnSpPr>
          <p:nvPr/>
        </p:nvCxnSpPr>
        <p:spPr>
          <a:xfrm flipH="1">
            <a:off x="2324429" y="3603934"/>
            <a:ext cx="78549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27" idx="5"/>
            <a:endCxn id="24" idx="0"/>
          </p:cNvCxnSpPr>
          <p:nvPr/>
        </p:nvCxnSpPr>
        <p:spPr>
          <a:xfrm>
            <a:off x="3619042" y="3603934"/>
            <a:ext cx="618815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28" idx="3"/>
            <a:endCxn id="25" idx="0"/>
          </p:cNvCxnSpPr>
          <p:nvPr/>
        </p:nvCxnSpPr>
        <p:spPr>
          <a:xfrm flipH="1">
            <a:off x="6168308" y="3603934"/>
            <a:ext cx="704627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28" idx="5"/>
            <a:endCxn id="26" idx="0"/>
          </p:cNvCxnSpPr>
          <p:nvPr/>
        </p:nvCxnSpPr>
        <p:spPr>
          <a:xfrm>
            <a:off x="7382051" y="3603934"/>
            <a:ext cx="716708" cy="73282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24" idx="3"/>
            <a:endCxn id="10" idx="0"/>
          </p:cNvCxnSpPr>
          <p:nvPr/>
        </p:nvCxnSpPr>
        <p:spPr>
          <a:xfrm flipH="1">
            <a:off x="3838574" y="4951319"/>
            <a:ext cx="144725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24" idx="5"/>
            <a:endCxn id="9" idx="0"/>
          </p:cNvCxnSpPr>
          <p:nvPr/>
        </p:nvCxnSpPr>
        <p:spPr>
          <a:xfrm>
            <a:off x="4492415" y="4951319"/>
            <a:ext cx="211546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25" idx="3"/>
            <a:endCxn id="8" idx="0"/>
          </p:cNvCxnSpPr>
          <p:nvPr/>
        </p:nvCxnSpPr>
        <p:spPr>
          <a:xfrm flipH="1">
            <a:off x="5729818" y="4951319"/>
            <a:ext cx="183932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25" idx="5"/>
            <a:endCxn id="7" idx="0"/>
          </p:cNvCxnSpPr>
          <p:nvPr/>
        </p:nvCxnSpPr>
        <p:spPr>
          <a:xfrm>
            <a:off x="6422866" y="4951319"/>
            <a:ext cx="172339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26" idx="3"/>
            <a:endCxn id="6" idx="0"/>
          </p:cNvCxnSpPr>
          <p:nvPr/>
        </p:nvCxnSpPr>
        <p:spPr>
          <a:xfrm flipH="1">
            <a:off x="7696150" y="4951319"/>
            <a:ext cx="148051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26" idx="5"/>
            <a:endCxn id="5" idx="0"/>
          </p:cNvCxnSpPr>
          <p:nvPr/>
        </p:nvCxnSpPr>
        <p:spPr>
          <a:xfrm>
            <a:off x="8353317" y="4951319"/>
            <a:ext cx="208220" cy="6734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3102453" y="1980351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1414943" y="3120878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xmlns="" id="{A04F69D7-5357-4C3C-BD7D-60671754E8F0}"/>
              </a:ext>
            </a:extLst>
          </p:cNvPr>
          <p:cNvSpPr txBox="1"/>
          <p:nvPr/>
        </p:nvSpPr>
        <p:spPr>
          <a:xfrm>
            <a:off x="268180" y="578472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/>
                </a:solidFill>
              </a:rPr>
              <a:t>相手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xmlns="" id="{D22F2AE1-F4BF-490C-93C6-B2785FBA3AC9}"/>
              </a:ext>
            </a:extLst>
          </p:cNvPr>
          <p:cNvSpPr txBox="1"/>
          <p:nvPr/>
        </p:nvSpPr>
        <p:spPr>
          <a:xfrm>
            <a:off x="582081" y="4496706"/>
            <a:ext cx="124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50"/>
                </a:solidFill>
              </a:rPr>
              <a:t>自分</a:t>
            </a:r>
            <a:r>
              <a:rPr kumimoji="1" lang="ja-JP" altLang="en-US" sz="2000" dirty="0"/>
              <a:t>の番</a:t>
            </a:r>
          </a:p>
        </p:txBody>
      </p:sp>
      <p:sp>
        <p:nvSpPr>
          <p:cNvPr id="13" name="右矢印 12"/>
          <p:cNvSpPr/>
          <p:nvPr/>
        </p:nvSpPr>
        <p:spPr>
          <a:xfrm rot="1270815">
            <a:off x="5618932" y="2201621"/>
            <a:ext cx="1273422" cy="10485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これを選ぶ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xmlns="" id="{325CB121-74EC-4913-850B-60D5CEA83270}"/>
              </a:ext>
            </a:extLst>
          </p:cNvPr>
          <p:cNvSpPr txBox="1"/>
          <p:nvPr/>
        </p:nvSpPr>
        <p:spPr>
          <a:xfrm>
            <a:off x="6767493" y="2012221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手読みの例</a:t>
            </a:r>
          </a:p>
        </p:txBody>
      </p:sp>
    </p:spTree>
    <p:extLst>
      <p:ext uri="{BB962C8B-B14F-4D97-AF65-F5344CB8AC3E}">
        <p14:creationId xmlns:p14="http://schemas.microsoft.com/office/powerpoint/2010/main" val="92235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inimax</a:t>
            </a:r>
            <a:r>
              <a:rPr kumimoji="1" lang="ja-JP" altLang="en-US" dirty="0"/>
              <a:t>法の特徴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35" name="コンテンツ プレースホルダー 2"/>
          <p:cNvSpPr txBox="1">
            <a:spLocks/>
          </p:cNvSpPr>
          <p:nvPr/>
        </p:nvSpPr>
        <p:spPr>
          <a:xfrm>
            <a:off x="832887" y="799547"/>
            <a:ext cx="6072269" cy="527757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rgbClr val="FF0000"/>
                </a:solidFill>
              </a:rPr>
              <a:t>ゲーム終了まで探索すれば必ず勝てる</a:t>
            </a:r>
          </a:p>
        </p:txBody>
      </p:sp>
      <p:sp>
        <p:nvSpPr>
          <p:cNvPr id="127" name="コンテンツ プレースホルダー 2"/>
          <p:cNvSpPr txBox="1">
            <a:spLocks/>
          </p:cNvSpPr>
          <p:nvPr/>
        </p:nvSpPr>
        <p:spPr>
          <a:xfrm>
            <a:off x="816035" y="1820254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accent5"/>
                </a:solidFill>
              </a:rPr>
              <a:t>最後まで読むには莫大な計算が必要</a:t>
            </a:r>
          </a:p>
        </p:txBody>
      </p:sp>
      <p:sp>
        <p:nvSpPr>
          <p:cNvPr id="339" name="コンテンツ プレースホルダー 2"/>
          <p:cNvSpPr txBox="1">
            <a:spLocks/>
          </p:cNvSpPr>
          <p:nvPr/>
        </p:nvSpPr>
        <p:spPr>
          <a:xfrm>
            <a:off x="800478" y="1298720"/>
            <a:ext cx="5722741" cy="481938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一方で</a:t>
            </a:r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340" name="右矢印 339"/>
          <p:cNvSpPr/>
          <p:nvPr/>
        </p:nvSpPr>
        <p:spPr>
          <a:xfrm>
            <a:off x="705024" y="2301512"/>
            <a:ext cx="602428" cy="5486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コンテンツ プレースホルダー 2"/>
          <p:cNvSpPr txBox="1">
            <a:spLocks/>
          </p:cNvSpPr>
          <p:nvPr/>
        </p:nvSpPr>
        <p:spPr>
          <a:xfrm>
            <a:off x="1425034" y="2350769"/>
            <a:ext cx="7718614" cy="499383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途中で探索を打ち切り，その時点での盤面を評価</a:t>
            </a:r>
          </a:p>
        </p:txBody>
      </p:sp>
      <p:cxnSp>
        <p:nvCxnSpPr>
          <p:cNvPr id="342" name="直線コネクタ 341"/>
          <p:cNvCxnSpPr/>
          <p:nvPr/>
        </p:nvCxnSpPr>
        <p:spPr>
          <a:xfrm flipV="1">
            <a:off x="2284563" y="5787809"/>
            <a:ext cx="4620593" cy="5954"/>
          </a:xfrm>
          <a:prstGeom prst="line">
            <a:avLst/>
          </a:prstGeom>
          <a:ln>
            <a:prstDash val="lgDashDot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2683524" y="3465764"/>
            <a:ext cx="3863359" cy="3074593"/>
            <a:chOff x="2683524" y="3465764"/>
            <a:chExt cx="3863359" cy="3074593"/>
          </a:xfrm>
        </p:grpSpPr>
        <p:sp>
          <p:nvSpPr>
            <p:cNvPr id="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14924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70701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144408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702176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17794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73570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173101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730869" y="5322679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3" name="直線コネクタ 12"/>
            <p:cNvCxnSpPr>
              <a:stCxn id="12" idx="0"/>
              <a:endCxn id="15" idx="3"/>
            </p:cNvCxnSpPr>
            <p:nvPr/>
          </p:nvCxnSpPr>
          <p:spPr>
            <a:xfrm flipV="1">
              <a:off x="2914837" y="4987899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>
              <a:stCxn id="11" idx="0"/>
              <a:endCxn id="15" idx="5"/>
            </p:cNvCxnSpPr>
            <p:nvPr/>
          </p:nvCxnSpPr>
          <p:spPr>
            <a:xfrm flipH="1" flipV="1">
              <a:off x="3275999" y="4987899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961947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939751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926255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912758" y="4682400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493438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416419" y="4012611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442512" y="34657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22" name="直線コネクタ 21"/>
            <p:cNvCxnSpPr>
              <a:stCxn id="21" idx="3"/>
              <a:endCxn id="19" idx="0"/>
            </p:cNvCxnSpPr>
            <p:nvPr/>
          </p:nvCxnSpPr>
          <p:spPr>
            <a:xfrm flipH="1">
              <a:off x="3677406" y="3771263"/>
              <a:ext cx="818989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>
              <a:stCxn id="21" idx="5"/>
              <a:endCxn id="20" idx="0"/>
            </p:cNvCxnSpPr>
            <p:nvPr/>
          </p:nvCxnSpPr>
          <p:spPr>
            <a:xfrm>
              <a:off x="4756565" y="3771263"/>
              <a:ext cx="843823" cy="241348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9" idx="3"/>
              <a:endCxn id="15" idx="0"/>
            </p:cNvCxnSpPr>
            <p:nvPr/>
          </p:nvCxnSpPr>
          <p:spPr>
            <a:xfrm flipH="1">
              <a:off x="3145915" y="4318110"/>
              <a:ext cx="401406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>
              <a:stCxn id="19" idx="5"/>
              <a:endCxn id="16" idx="0"/>
            </p:cNvCxnSpPr>
            <p:nvPr/>
          </p:nvCxnSpPr>
          <p:spPr>
            <a:xfrm>
              <a:off x="3807491" y="4318110"/>
              <a:ext cx="316228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>
              <a:stCxn id="20" idx="3"/>
              <a:endCxn id="17" idx="0"/>
            </p:cNvCxnSpPr>
            <p:nvPr/>
          </p:nvCxnSpPr>
          <p:spPr>
            <a:xfrm flipH="1">
              <a:off x="5110223" y="4318110"/>
              <a:ext cx="360080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0" idx="5"/>
              <a:endCxn id="18" idx="0"/>
            </p:cNvCxnSpPr>
            <p:nvPr/>
          </p:nvCxnSpPr>
          <p:spPr>
            <a:xfrm>
              <a:off x="5730472" y="4318110"/>
              <a:ext cx="366254" cy="364291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16" idx="3"/>
              <a:endCxn id="10" idx="0"/>
            </p:cNvCxnSpPr>
            <p:nvPr/>
          </p:nvCxnSpPr>
          <p:spPr>
            <a:xfrm flipH="1">
              <a:off x="3919677" y="4987899"/>
              <a:ext cx="73958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>
              <a:stCxn id="16" idx="5"/>
              <a:endCxn id="9" idx="0"/>
            </p:cNvCxnSpPr>
            <p:nvPr/>
          </p:nvCxnSpPr>
          <p:spPr>
            <a:xfrm>
              <a:off x="4253804" y="4987899"/>
              <a:ext cx="1081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>
              <a:stCxn id="17" idx="3"/>
              <a:endCxn id="8" idx="0"/>
            </p:cNvCxnSpPr>
            <p:nvPr/>
          </p:nvCxnSpPr>
          <p:spPr>
            <a:xfrm flipH="1">
              <a:off x="4886144" y="4987899"/>
              <a:ext cx="93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/>
            <p:cNvCxnSpPr>
              <a:stCxn id="17" idx="5"/>
              <a:endCxn id="7" idx="0"/>
            </p:cNvCxnSpPr>
            <p:nvPr/>
          </p:nvCxnSpPr>
          <p:spPr>
            <a:xfrm>
              <a:off x="5240307" y="4987899"/>
              <a:ext cx="88069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コネクタ 31"/>
            <p:cNvCxnSpPr>
              <a:stCxn id="18" idx="3"/>
              <a:endCxn id="6" idx="0"/>
            </p:cNvCxnSpPr>
            <p:nvPr/>
          </p:nvCxnSpPr>
          <p:spPr>
            <a:xfrm flipH="1">
              <a:off x="5890984" y="4987899"/>
              <a:ext cx="75657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>
              <a:stCxn id="18" idx="5"/>
              <a:endCxn id="5" idx="0"/>
            </p:cNvCxnSpPr>
            <p:nvPr/>
          </p:nvCxnSpPr>
          <p:spPr>
            <a:xfrm>
              <a:off x="6226811" y="4987899"/>
              <a:ext cx="106405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xmlns="" id="{379CB5EB-562A-4356-AA8E-A96FBED450F2}"/>
                </a:ext>
              </a:extLst>
            </p:cNvPr>
            <p:cNvGrpSpPr/>
            <p:nvPr/>
          </p:nvGrpSpPr>
          <p:grpSpPr>
            <a:xfrm>
              <a:off x="4572001" y="6036357"/>
              <a:ext cx="45721" cy="504000"/>
              <a:chOff x="992298" y="2865224"/>
              <a:chExt cx="45721" cy="311922"/>
            </a:xfrm>
          </p:grpSpPr>
          <p:sp>
            <p:nvSpPr>
              <p:cNvPr id="164" name="円/楕円 93">
                <a:extLst>
                  <a:ext uri="{FF2B5EF4-FFF2-40B4-BE49-F238E27FC236}">
                    <a16:creationId xmlns:a16="http://schemas.microsoft.com/office/drawing/2014/main" xmlns="" id="{D47439C9-666F-4BE4-A9D6-267F873F7DC8}"/>
                  </a:ext>
                </a:extLst>
              </p:cNvPr>
              <p:cNvSpPr/>
              <p:nvPr/>
            </p:nvSpPr>
            <p:spPr>
              <a:xfrm>
                <a:off x="992300" y="28652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円/楕円 94">
                <a:extLst>
                  <a:ext uri="{FF2B5EF4-FFF2-40B4-BE49-F238E27FC236}">
                    <a16:creationId xmlns:a16="http://schemas.microsoft.com/office/drawing/2014/main" xmlns="" id="{4A0C3D9C-5EB2-4D63-8EC4-3FD351AD554D}"/>
                  </a:ext>
                </a:extLst>
              </p:cNvPr>
              <p:cNvSpPr/>
              <p:nvPr/>
            </p:nvSpPr>
            <p:spPr>
              <a:xfrm>
                <a:off x="992299" y="299832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円/楕円 95">
                <a:extLst>
                  <a:ext uri="{FF2B5EF4-FFF2-40B4-BE49-F238E27FC236}">
                    <a16:creationId xmlns:a16="http://schemas.microsoft.com/office/drawing/2014/main" xmlns="" id="{2269E0C7-F7FE-4569-BC8A-BC25D78714BD}"/>
                  </a:ext>
                </a:extLst>
              </p:cNvPr>
              <p:cNvSpPr/>
              <p:nvPr/>
            </p:nvSpPr>
            <p:spPr>
              <a:xfrm>
                <a:off x="992298" y="313142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4" name="直線コネクタ 343"/>
            <p:cNvCxnSpPr/>
            <p:nvPr/>
          </p:nvCxnSpPr>
          <p:spPr>
            <a:xfrm flipV="1">
              <a:off x="2683524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 flipH="1" flipV="1">
              <a:off x="3044686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/>
            <p:nvPr/>
          </p:nvCxnSpPr>
          <p:spPr>
            <a:xfrm flipV="1">
              <a:off x="3121564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/>
            <p:nvPr/>
          </p:nvCxnSpPr>
          <p:spPr>
            <a:xfrm flipH="1" flipV="1">
              <a:off x="3482726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 flipV="1">
              <a:off x="3661849" y="5626556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 flipH="1" flipV="1">
              <a:off x="4023011" y="5626556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 flipV="1">
              <a:off x="4125242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 flipH="1" flipV="1">
              <a:off x="4486404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/>
            <p:cNvCxnSpPr/>
            <p:nvPr/>
          </p:nvCxnSpPr>
          <p:spPr>
            <a:xfrm flipV="1">
              <a:off x="4647751" y="5628178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直線コネクタ 352"/>
            <p:cNvCxnSpPr/>
            <p:nvPr/>
          </p:nvCxnSpPr>
          <p:spPr>
            <a:xfrm flipH="1" flipV="1">
              <a:off x="5008913" y="5628178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直線コネクタ 353"/>
            <p:cNvCxnSpPr/>
            <p:nvPr/>
          </p:nvCxnSpPr>
          <p:spPr>
            <a:xfrm flipV="1">
              <a:off x="5091221" y="5634555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 flipH="1" flipV="1">
              <a:off x="5452383" y="5634555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/>
            <p:nvPr/>
          </p:nvCxnSpPr>
          <p:spPr>
            <a:xfrm flipV="1">
              <a:off x="5662513" y="561260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/>
            <p:nvPr/>
          </p:nvCxnSpPr>
          <p:spPr>
            <a:xfrm flipH="1" flipV="1">
              <a:off x="6023675" y="561260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 flipV="1">
              <a:off x="6104651" y="5626373"/>
              <a:ext cx="100993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 flipH="1" flipV="1">
              <a:off x="6465813" y="5626373"/>
              <a:ext cx="81070" cy="33478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1602583" y="6336964"/>
            <a:ext cx="6148166" cy="357914"/>
            <a:chOff x="1602583" y="6336964"/>
            <a:chExt cx="6148166" cy="357914"/>
          </a:xfrm>
        </p:grpSpPr>
        <p:sp>
          <p:nvSpPr>
            <p:cNvPr id="6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6025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7302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39171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8617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198946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07623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20392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33543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46311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5790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7067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36815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8382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296589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05267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18036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3118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43955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57944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7071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368575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2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83863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396632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05310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18078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31229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4399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55588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68357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34501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81507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3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494276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02954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15722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28873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41641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54584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6735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334969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80503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593271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4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01949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14718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27868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2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406374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3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522280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4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64996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5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311408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6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781471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7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90915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8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6995936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59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123622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0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255127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1" name="楕円 19">
              <a:extLst>
                <a:ext uri="{FF2B5EF4-FFF2-40B4-BE49-F238E27FC236}">
                  <a16:creationId xmlns:a16="http://schemas.microsoft.com/office/drawing/2014/main" xmlns="" id="{C3A38CDE-7027-4CD0-812A-A579F92E280A}"/>
                </a:ext>
              </a:extLst>
            </p:cNvPr>
            <p:cNvSpPr/>
            <p:nvPr/>
          </p:nvSpPr>
          <p:spPr>
            <a:xfrm>
              <a:off x="7382813" y="6336964"/>
              <a:ext cx="367936" cy="3579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5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39" grpId="0"/>
      <p:bldP spid="340" grpId="0" animBg="1"/>
      <p:bldP spid="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xmlns="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xmlns="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xmlns="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xmlns="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xmlns="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xmlns="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22959" y="5002032"/>
            <a:ext cx="3495041" cy="1767068"/>
            <a:chOff x="599823" y="3105828"/>
            <a:chExt cx="7944354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xmlns="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626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xmlns="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74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xmlns="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952177" y="6018516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xmlns="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952177" y="5372172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xmlns="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952177" y="4725828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xmlns="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78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xmlns="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952177" y="4077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xmlns="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xmlns="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952177" y="3429000"/>
              <a:ext cx="2052000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xmlns="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82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xmlns="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330177" y="3699000"/>
              <a:ext cx="0" cy="204951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xmlns="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xmlns="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xmlns="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xmlns="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xmlns="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xmlns="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xmlns="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xmlns="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xmlns="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xmlns="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xmlns="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xmlns="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xmlns="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xmlns="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xmlns="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xmlns="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xmlns="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xmlns="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xmlns="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xmlns="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xmlns="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xmlns="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xmlns="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xmlns="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xmlns="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xmlns="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xmlns="" id="{9F731302-CDAD-4109-9678-5238D0E93073}"/>
                </a:ext>
              </a:extLst>
            </p:cNvPr>
            <p:cNvSpPr/>
            <p:nvPr/>
          </p:nvSpPr>
          <p:spPr>
            <a:xfrm>
              <a:off x="5412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xmlns="" id="{8DE5CC2E-6BD5-41D2-9BEA-FA4801492C04}"/>
                </a:ext>
              </a:extLst>
            </p:cNvPr>
            <p:cNvSpPr/>
            <p:nvPr/>
          </p:nvSpPr>
          <p:spPr>
            <a:xfrm>
              <a:off x="5412177" y="3807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xmlns="" id="{DA81B0B3-5819-4895-BD0C-67623E4FF08A}"/>
                </a:ext>
              </a:extLst>
            </p:cNvPr>
            <p:cNvSpPr/>
            <p:nvPr/>
          </p:nvSpPr>
          <p:spPr>
            <a:xfrm>
              <a:off x="5412177" y="4455828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xmlns="" id="{832F675F-7CE8-4D49-984D-7FCB862A9D50}"/>
                </a:ext>
              </a:extLst>
            </p:cNvPr>
            <p:cNvSpPr/>
            <p:nvPr/>
          </p:nvSpPr>
          <p:spPr>
            <a:xfrm>
              <a:off x="5412177" y="5102172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xmlns="" id="{2D1A92E7-64C3-4807-A876-D40ADEAD8475}"/>
                </a:ext>
              </a:extLst>
            </p:cNvPr>
            <p:cNvSpPr/>
            <p:nvPr/>
          </p:nvSpPr>
          <p:spPr>
            <a:xfrm>
              <a:off x="5412177" y="5748516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xmlns="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xmlns="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xmlns="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xmlns="" id="{9DD8463C-B9A0-470A-AF9C-B4CAE6BAC386}"/>
                </a:ext>
              </a:extLst>
            </p:cNvPr>
            <p:cNvSpPr/>
            <p:nvPr/>
          </p:nvSpPr>
          <p:spPr>
            <a:xfrm>
              <a:off x="6060177" y="5102172"/>
              <a:ext cx="540000" cy="54000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xmlns="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xmlns="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xmlns="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xmlns="" id="{0A62E3A6-B410-4B1C-A5E2-0739C4CEA58D}"/>
                </a:ext>
              </a:extLst>
            </p:cNvPr>
            <p:cNvSpPr/>
            <p:nvPr/>
          </p:nvSpPr>
          <p:spPr>
            <a:xfrm>
              <a:off x="6708177" y="5102172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xmlns="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xmlns="" id="{0FE73DAF-91C2-4471-A782-4D410A98695A}"/>
                </a:ext>
              </a:extLst>
            </p:cNvPr>
            <p:cNvSpPr/>
            <p:nvPr/>
          </p:nvSpPr>
          <p:spPr>
            <a:xfrm>
              <a:off x="7356177" y="3159000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xmlns="" id="{4853A309-9E16-40EC-B69A-4D62BFF3D2C5}"/>
                </a:ext>
              </a:extLst>
            </p:cNvPr>
            <p:cNvSpPr/>
            <p:nvPr/>
          </p:nvSpPr>
          <p:spPr>
            <a:xfrm>
              <a:off x="7356177" y="3807000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xmlns="" id="{732BD0FF-C606-4828-B947-A1D78B46E2D6}"/>
                </a:ext>
              </a:extLst>
            </p:cNvPr>
            <p:cNvSpPr/>
            <p:nvPr/>
          </p:nvSpPr>
          <p:spPr>
            <a:xfrm>
              <a:off x="7356177" y="4455828"/>
              <a:ext cx="540000" cy="54000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xmlns="" id="{B686966C-E84D-4453-B888-F66BAC7D5699}"/>
                </a:ext>
              </a:extLst>
            </p:cNvPr>
            <p:cNvSpPr/>
            <p:nvPr/>
          </p:nvSpPr>
          <p:spPr>
            <a:xfrm>
              <a:off x="7356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xmlns="" id="{915C6F1F-841B-494D-B97B-050107B8D405}"/>
                </a:ext>
              </a:extLst>
            </p:cNvPr>
            <p:cNvSpPr/>
            <p:nvPr/>
          </p:nvSpPr>
          <p:spPr>
            <a:xfrm>
              <a:off x="7356177" y="5748516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xmlns="" id="{3A6DEC22-2FD8-46FC-A4A0-75CB4CB8D4AB}"/>
                </a:ext>
              </a:extLst>
            </p:cNvPr>
            <p:cNvSpPr/>
            <p:nvPr/>
          </p:nvSpPr>
          <p:spPr>
            <a:xfrm>
              <a:off x="8004177" y="3159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xmlns="" id="{C34CA9B6-7CED-4CEF-9E02-406755B73A97}"/>
                </a:ext>
              </a:extLst>
            </p:cNvPr>
            <p:cNvSpPr/>
            <p:nvPr/>
          </p:nvSpPr>
          <p:spPr>
            <a:xfrm>
              <a:off x="8004177" y="3807000"/>
              <a:ext cx="540000" cy="54000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xmlns="" id="{D0C7CC2B-DB9F-46FC-84D6-584DAE291EBF}"/>
                </a:ext>
              </a:extLst>
            </p:cNvPr>
            <p:cNvSpPr/>
            <p:nvPr/>
          </p:nvSpPr>
          <p:spPr>
            <a:xfrm>
              <a:off x="8004177" y="4455828"/>
              <a:ext cx="540000" cy="54000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xmlns="" id="{44EF5624-8D81-480E-8D3D-002AD3B922C0}"/>
                </a:ext>
              </a:extLst>
            </p:cNvPr>
            <p:cNvSpPr/>
            <p:nvPr/>
          </p:nvSpPr>
          <p:spPr>
            <a:xfrm>
              <a:off x="8004177" y="5102172"/>
              <a:ext cx="540000" cy="54000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xmlns="" id="{39D56DBB-BB37-4F86-8457-6B6D81DF7F99}"/>
                </a:ext>
              </a:extLst>
            </p:cNvPr>
            <p:cNvSpPr/>
            <p:nvPr/>
          </p:nvSpPr>
          <p:spPr>
            <a:xfrm>
              <a:off x="8004177" y="5748516"/>
              <a:ext cx="540000" cy="54000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xmlns="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4912360" y="5311302"/>
            <a:ext cx="3454400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2881084" y="4948125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54" y="4900452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931" y="6338757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4009899" y="6367190"/>
            <a:ext cx="355614" cy="446794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xmlns="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74310525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6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23492</TotalTime>
  <Words>2400</Words>
  <Application>Microsoft Office PowerPoint</Application>
  <PresentationFormat>画面に合わせる (4:3)</PresentationFormat>
  <Paragraphs>650</Paragraphs>
  <Slides>57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57</vt:i4>
      </vt:variant>
    </vt:vector>
  </HeadingPairs>
  <TitlesOfParts>
    <vt:vector size="63" baseType="lpstr">
      <vt:lpstr>ＭＳ Ｐゴシック</vt:lpstr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今回の結果</vt:lpstr>
      <vt:lpstr>証明の流れ</vt:lpstr>
      <vt:lpstr>最短共通上位列問題とは</vt:lpstr>
      <vt:lpstr>最短共通上位列問題とは</vt:lpstr>
      <vt:lpstr>アイデア</vt:lpstr>
      <vt:lpstr>アイデア</vt:lpstr>
      <vt:lpstr>アイデア</vt:lpstr>
      <vt:lpstr>インスタンスの構成</vt:lpstr>
      <vt:lpstr>インスタンスの構成</vt:lpstr>
      <vt:lpstr>インスタンスの構成</vt:lpstr>
      <vt:lpstr>インスタンスの構成</vt:lpstr>
      <vt:lpstr>対戦の流れ</vt:lpstr>
      <vt:lpstr>インスタンスの構成</vt:lpstr>
      <vt:lpstr>インスタンスの構成</vt:lpstr>
      <vt:lpstr>インスタンスのイメージ</vt:lpstr>
      <vt:lpstr>対戦の流れ</vt:lpstr>
      <vt:lpstr>先手の奇数手目</vt:lpstr>
      <vt:lpstr>後手の奇数手目</vt:lpstr>
      <vt:lpstr>後手の奇数手目</vt:lpstr>
      <vt:lpstr>後手の奇数手目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先手の偶数手目</vt:lpstr>
      <vt:lpstr>後手の偶数手目</vt:lpstr>
      <vt:lpstr>後手の偶数手目</vt:lpstr>
      <vt:lpstr>後手の偶数手目</vt:lpstr>
      <vt:lpstr>後手の偶数手目</vt:lpstr>
      <vt:lpstr>先手の奇数手目</vt:lpstr>
      <vt:lpstr>対戦の流れ</vt:lpstr>
      <vt:lpstr>先手の勝利条件</vt:lpstr>
      <vt:lpstr>今回の結果</vt:lpstr>
      <vt:lpstr>これからの目標</vt:lpstr>
      <vt:lpstr>PowerPoint プレゼンテーション</vt:lpstr>
      <vt:lpstr>PowerPoint プレゼンテーション</vt:lpstr>
      <vt:lpstr>PowerPoint プレゼンテーション</vt:lpstr>
      <vt:lpstr>インスタンスのイメージ</vt:lpstr>
      <vt:lpstr>インスタンスのイメージ</vt:lpstr>
      <vt:lpstr>minimax法</vt:lpstr>
      <vt:lpstr>minimax法</vt:lpstr>
      <vt:lpstr>minimax法</vt:lpstr>
      <vt:lpstr>minimax法</vt:lpstr>
      <vt:lpstr>minimax法</vt:lpstr>
      <vt:lpstr>minimax法の特徴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691</cp:revision>
  <cp:lastPrinted>2019-02-07T03:59:06Z</cp:lastPrinted>
  <dcterms:created xsi:type="dcterms:W3CDTF">2018-10-26T05:41:54Z</dcterms:created>
  <dcterms:modified xsi:type="dcterms:W3CDTF">2019-05-08T08:36:40Z</dcterms:modified>
</cp:coreProperties>
</file>