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6"/>
  </p:notesMasterIdLst>
  <p:handoutMasterIdLst>
    <p:handoutMasterId r:id="rId77"/>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32" r:id="rId14"/>
    <p:sldId id="340" r:id="rId15"/>
    <p:sldId id="339" r:id="rId16"/>
    <p:sldId id="337" r:id="rId17"/>
    <p:sldId id="279" r:id="rId18"/>
    <p:sldId id="262" r:id="rId19"/>
    <p:sldId id="278" r:id="rId20"/>
    <p:sldId id="271" r:id="rId21"/>
    <p:sldId id="334" r:id="rId22"/>
    <p:sldId id="333" r:id="rId23"/>
    <p:sldId id="318" r:id="rId24"/>
    <p:sldId id="343" r:id="rId25"/>
    <p:sldId id="335" r:id="rId26"/>
    <p:sldId id="342" r:id="rId27"/>
    <p:sldId id="345" r:id="rId28"/>
    <p:sldId id="317" r:id="rId29"/>
    <p:sldId id="346" r:id="rId30"/>
    <p:sldId id="347" r:id="rId31"/>
    <p:sldId id="348" r:id="rId32"/>
    <p:sldId id="349" r:id="rId33"/>
    <p:sldId id="319" r:id="rId34"/>
    <p:sldId id="296" r:id="rId35"/>
    <p:sldId id="306" r:id="rId36"/>
    <p:sldId id="305" r:id="rId37"/>
    <p:sldId id="324" r:id="rId38"/>
    <p:sldId id="331" r:id="rId39"/>
    <p:sldId id="322" r:id="rId40"/>
    <p:sldId id="315" r:id="rId41"/>
    <p:sldId id="292" r:id="rId42"/>
    <p:sldId id="284" r:id="rId43"/>
    <p:sldId id="286" r:id="rId44"/>
    <p:sldId id="283" r:id="rId45"/>
    <p:sldId id="295" r:id="rId46"/>
    <p:sldId id="293" r:id="rId47"/>
    <p:sldId id="281" r:id="rId48"/>
    <p:sldId id="282" r:id="rId49"/>
    <p:sldId id="277" r:id="rId50"/>
    <p:sldId id="276" r:id="rId51"/>
    <p:sldId id="275" r:id="rId52"/>
    <p:sldId id="273" r:id="rId53"/>
    <p:sldId id="280" r:id="rId54"/>
    <p:sldId id="266" r:id="rId55"/>
    <p:sldId id="294" r:id="rId56"/>
    <p:sldId id="285" r:id="rId57"/>
    <p:sldId id="287" r:id="rId58"/>
    <p:sldId id="291" r:id="rId59"/>
    <p:sldId id="268" r:id="rId60"/>
    <p:sldId id="290" r:id="rId61"/>
    <p:sldId id="299" r:id="rId62"/>
    <p:sldId id="313" r:id="rId63"/>
    <p:sldId id="307" r:id="rId64"/>
    <p:sldId id="310" r:id="rId65"/>
    <p:sldId id="316" r:id="rId66"/>
    <p:sldId id="320" r:id="rId67"/>
    <p:sldId id="269" r:id="rId68"/>
    <p:sldId id="327" r:id="rId69"/>
    <p:sldId id="321" r:id="rId70"/>
    <p:sldId id="304" r:id="rId71"/>
    <p:sldId id="329" r:id="rId72"/>
    <p:sldId id="336" r:id="rId73"/>
    <p:sldId id="272" r:id="rId74"/>
    <p:sldId id="270" r:id="rId7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3349" autoAdjust="0"/>
  </p:normalViewPr>
  <p:slideViewPr>
    <p:cSldViewPr snapToGrid="0">
      <p:cViewPr varScale="1">
        <p:scale>
          <a:sx n="73" d="100"/>
          <a:sy n="73" d="100"/>
        </p:scale>
        <p:origin x="1056" y="36"/>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520393048"/>
        <c:axId val="520402848"/>
      </c:scatterChart>
      <c:valAx>
        <c:axId val="52039304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0402848"/>
        <c:crosses val="autoZero"/>
        <c:crossBetween val="midCat"/>
        <c:majorUnit val="500"/>
        <c:minorUnit val="250"/>
      </c:valAx>
      <c:valAx>
        <c:axId val="5204028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52039304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875899984"/>
        <c:axId val="875900768"/>
      </c:scatterChart>
      <c:valAx>
        <c:axId val="87589998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875900768"/>
        <c:crosses val="autoZero"/>
        <c:crossBetween val="midCat"/>
        <c:majorUnit val="500"/>
        <c:minorUnit val="250"/>
      </c:valAx>
      <c:valAx>
        <c:axId val="8759007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87589998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871401656"/>
        <c:axId val="871397736"/>
      </c:scatterChart>
      <c:valAx>
        <c:axId val="8714016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871397736"/>
        <c:crosses val="autoZero"/>
        <c:crossBetween val="midCat"/>
        <c:majorUnit val="500"/>
        <c:minorUnit val="250"/>
      </c:valAx>
      <c:valAx>
        <c:axId val="8713977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8714016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39</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41</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59</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60</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67</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72</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73</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a14="http://schemas.microsoft.com/office/drawing/2010/main" xmlns="" val="20000"/>
                        </a:ext>
                      </a:extLst>
                    </a:gridCol>
                    <a:gridCol w="2310260">
                      <a:extLst>
                        <a:ext uri="{9D8B030D-6E8A-4147-A177-3AD203B41FA5}">
                          <a16:colId xmlns:a16="http://schemas.microsoft.com/office/drawing/2014/main" xmlns:a14="http://schemas.microsoft.com/office/drawing/2010/main" xmlns="" val="20001"/>
                        </a:ext>
                      </a:extLst>
                    </a:gridCol>
                    <a:gridCol w="2310260">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2"/>
                      </a:ext>
                    </a:extLst>
                  </a:tr>
                  <a:tr h="944880">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数手先で評価値が最大になる手を選択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の番では次の盤面の最大の評価値を</a:t>
            </a:r>
            <a:endParaRPr lang="en-US" altLang="ja-JP" dirty="0"/>
          </a:p>
          <a:p>
            <a:r>
              <a:rPr lang="ja-JP" altLang="en-US" dirty="0"/>
              <a:t>その盤面の評価値にする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rgbClr val="00B0F0"/>
                </a:solidFill>
              </a:rPr>
              <a:t>相手</a:t>
            </a:r>
            <a:r>
              <a:rPr lang="ja-JP" altLang="en-US" dirty="0"/>
              <a:t>の番では次の盤面の最小の評価値を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一番評価値が高くなる操作を選ぶ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35" name="コンテンツ プレースホルダー 2"/>
          <p:cNvSpPr txBox="1">
            <a:spLocks/>
          </p:cNvSpPr>
          <p:nvPr/>
        </p:nvSpPr>
        <p:spPr>
          <a:xfrm>
            <a:off x="832887" y="799547"/>
            <a:ext cx="7738578"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ゲーム終了まで探索すれば必ず勝てる手がわかる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60" name="グループ化 359"/>
          <p:cNvGrpSpPr/>
          <p:nvPr/>
        </p:nvGrpSpPr>
        <p:grpSpPr>
          <a:xfrm>
            <a:off x="2683524" y="3465764"/>
            <a:ext cx="3863359" cy="3074593"/>
            <a:chOff x="2668010" y="3398031"/>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33734"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691502"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28894"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686662"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62427"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2019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57587"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1535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899323" y="492016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60485" y="492016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46433"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24237"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10741"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897244"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77924" y="3944878"/>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00905" y="3944878"/>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26998" y="339803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61892" y="3703530"/>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41051" y="3703530"/>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30401" y="4250377"/>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791977" y="4250377"/>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094709" y="4250377"/>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14958" y="4250377"/>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04163" y="4920166"/>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38290" y="4920166"/>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70630" y="4920166"/>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24793" y="4920166"/>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75470" y="4920166"/>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11297" y="4920166"/>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2" name="楕円 19">
              <a:extLst>
                <a:ext uri="{FF2B5EF4-FFF2-40B4-BE49-F238E27FC236}">
                  <a16:creationId xmlns:a16="http://schemas.microsoft.com/office/drawing/2014/main" id="{C3A38CDE-7027-4CD0-812A-A579F92E280A}"/>
                </a:ext>
              </a:extLst>
            </p:cNvPr>
            <p:cNvSpPr/>
            <p:nvPr/>
          </p:nvSpPr>
          <p:spPr>
            <a:xfrm>
              <a:off x="271535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56487" y="5968624"/>
              <a:ext cx="45721" cy="504000"/>
              <a:chOff x="992298" y="2865227"/>
              <a:chExt cx="45721" cy="311919"/>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68010" y="556044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29172" y="556044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06050" y="555882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67212" y="555882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46335" y="555882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07497" y="555882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09728" y="555864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70890" y="555864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32237" y="556044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4993399" y="556044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75707" y="5566822"/>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36869" y="5566822"/>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46999" y="554487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08161" y="554487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089137" y="555864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50299" y="555864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left)">
                                      <p:cBhvr>
                                        <p:cTn id="7"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lang="ja-JP" altLang="en-US" dirty="0"/>
              <a:t>対戦アルゴリズム</a:t>
            </a:r>
            <a:endParaRPr lang="en-US" altLang="ja-JP" dirty="0"/>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799514"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勝てる可能性の高い操作を選べる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ja-JP" altLang="en-US" i="1">
                              <a:solidFill>
                                <a:srgbClr val="FF0000"/>
                              </a:solidFill>
                              <a:latin typeface="Cambria Math" panose="02040503050406030204" pitchFamily="18" charset="0"/>
                            </a:rPr>
                            <m:t>勝利した盤面の数</m:t>
                          </m:r>
                        </m:num>
                        <m:den>
                          <m:r>
                            <a:rPr lang="ja-JP" altLang="en-US" i="1">
                              <a:solidFill>
                                <a:srgbClr val="002060"/>
                              </a:solidFill>
                              <a:latin typeface="Cambria Math" panose="02040503050406030204" pitchFamily="18" charset="0"/>
                            </a:rPr>
                            <m:t>次の操作以降の全ての終了盤面の数</m:t>
                          </m:r>
                        </m:den>
                      </m:f>
                    </m:oMath>
                  </m:oMathPara>
                </a14:m>
                <a:endParaRPr kumimoji="1" lang="ja-JP" altLang="en-US"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fade">
                                      <p:cBhvr>
                                        <p:cTn id="56" dur="500"/>
                                        <p:tgtEl>
                                          <p:spTgt spid="7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500"/>
                                        <p:tgtEl>
                                          <p:spTgt spid="7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500"/>
                                        <p:tgtEl>
                                          <p:spTgt spid="7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500"/>
                                        <p:tgtEl>
                                          <p:spTgt spid="8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500"/>
                                        <p:tgtEl>
                                          <p:spTgt spid="8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500"/>
                                        <p:tgtEl>
                                          <p:spTgt spid="9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fade">
                                      <p:cBhvr>
                                        <p:cTn id="95" dur="500"/>
                                        <p:tgtEl>
                                          <p:spTgt spid="9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fade">
                                      <p:cBhvr>
                                        <p:cTn id="98" dur="500"/>
                                        <p:tgtEl>
                                          <p:spTgt spid="9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0" grpId="0"/>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ja-JP" altLang="en-US" i="1">
                              <a:solidFill>
                                <a:srgbClr val="FF0000"/>
                              </a:solidFill>
                              <a:latin typeface="Cambria Math" panose="02040503050406030204" pitchFamily="18" charset="0"/>
                            </a:rPr>
                            <m:t>勝利した盤面の数</m:t>
                          </m:r>
                        </m:num>
                        <m:den>
                          <m:r>
                            <a:rPr lang="ja-JP" altLang="en-US" i="1">
                              <a:solidFill>
                                <a:srgbClr val="002060"/>
                              </a:solidFill>
                              <a:latin typeface="Cambria Math" panose="02040503050406030204" pitchFamily="18" charset="0"/>
                            </a:rPr>
                            <m:t>次の操作以降の全ての終了盤面の数</m:t>
                          </m:r>
                        </m:den>
                      </m:f>
                    </m:oMath>
                  </m:oMathPara>
                </a14:m>
                <a:endParaRPr kumimoji="1" lang="ja-JP" altLang="en-US"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59" y="758816"/>
            <a:ext cx="7722525" cy="1522830"/>
          </a:xfrm>
        </p:spPr>
        <p:txBody>
          <a:bodyPr>
            <a:norm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1040568955"/>
              </p:ext>
            </p:extLst>
          </p:nvPr>
        </p:nvGraphicFramePr>
        <p:xfrm>
          <a:off x="1546859" y="4799258"/>
          <a:ext cx="6096000" cy="1483360"/>
        </p:xfrm>
        <a:graphic>
          <a:graphicData uri="http://schemas.openxmlformats.org/drawingml/2006/table">
            <a:tbl>
              <a:tblPr firstRow="1" bandRow="1">
                <a:tableStyleId>{16D9F66E-5EB9-4882-86FB-DCBF35E3C3E4}</a:tableStyleId>
              </a:tblPr>
              <a:tblGrid>
                <a:gridCol w="1176886">
                  <a:extLst>
                    <a:ext uri="{9D8B030D-6E8A-4147-A177-3AD203B41FA5}">
                      <a16:colId xmlns:a16="http://schemas.microsoft.com/office/drawing/2014/main" val="20000"/>
                    </a:ext>
                  </a:extLst>
                </a:gridCol>
                <a:gridCol w="4919114">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t>CPU</a:t>
                      </a:r>
                    </a:p>
                  </a:txBody>
                  <a:tcPr/>
                </a:tc>
                <a:tc>
                  <a:txBody>
                    <a:bodyPr/>
                    <a:lstStyle/>
                    <a:p>
                      <a:r>
                        <a:rPr kumimoji="1" lang="en-US" altLang="ja-JP" b="0" dirty="0"/>
                        <a:t>Intel</a:t>
                      </a:r>
                      <a:r>
                        <a:rPr kumimoji="1" lang="en-US" altLang="ja-JP" b="0" baseline="0" dirty="0"/>
                        <a:t> Core i7-4770 CPU / 3.40GHz</a:t>
                      </a:r>
                      <a:endParaRPr kumimoji="1" lang="ja-JP" altLang="en-US"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メモリ</a:t>
                      </a:r>
                      <a:endParaRPr kumimoji="1" lang="en-US" altLang="ja-JP" dirty="0"/>
                    </a:p>
                  </a:txBody>
                  <a:tcPr/>
                </a:tc>
                <a:tc>
                  <a:txBody>
                    <a:bodyPr/>
                    <a:lstStyle/>
                    <a:p>
                      <a:r>
                        <a:rPr kumimoji="1" lang="en-US" altLang="ja-JP" dirty="0"/>
                        <a:t>8.00GB</a:t>
                      </a:r>
                      <a:r>
                        <a:rPr kumimoji="1" lang="ja-JP" altLang="en-US" dirty="0"/>
                        <a:t>　</a:t>
                      </a:r>
                      <a:r>
                        <a:rPr kumimoji="1" lang="en-US" altLang="ja-JP" dirty="0"/>
                        <a:t>DDR3</a:t>
                      </a:r>
                      <a:endParaRPr kumimoji="1" lang="ja-JP" alt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OS</a:t>
                      </a:r>
                    </a:p>
                  </a:txBody>
                  <a:tcPr/>
                </a:tc>
                <a:tc>
                  <a:txBody>
                    <a:bodyPr/>
                    <a:lstStyle/>
                    <a:p>
                      <a:r>
                        <a:rPr kumimoji="1" lang="en-US" altLang="ja-JP" dirty="0"/>
                        <a:t>Windows 10 Home</a:t>
                      </a:r>
                      <a:endParaRPr kumimoji="1" lang="ja-JP" alt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コンパイラ</a:t>
                      </a:r>
                    </a:p>
                  </a:txBody>
                  <a:tcPr/>
                </a:tc>
                <a:tc>
                  <a:txBody>
                    <a:bodyPr/>
                    <a:lstStyle/>
                    <a:p>
                      <a:r>
                        <a:rPr kumimoji="1" lang="en-US" altLang="ja-JP" dirty="0"/>
                        <a:t>Visual</a:t>
                      </a:r>
                      <a:r>
                        <a:rPr kumimoji="1" lang="ja-JP" altLang="en-US" dirty="0"/>
                        <a:t> </a:t>
                      </a:r>
                      <a:r>
                        <a:rPr kumimoji="1" lang="en-US" altLang="ja-JP" dirty="0"/>
                        <a:t>Studio</a:t>
                      </a:r>
                      <a:r>
                        <a:rPr kumimoji="1" lang="ja-JP" altLang="en-US" dirty="0"/>
                        <a:t> </a:t>
                      </a:r>
                      <a:r>
                        <a:rPr kumimoji="1" lang="en-US" altLang="ja-JP" dirty="0"/>
                        <a:t>2017 Community</a:t>
                      </a:r>
                      <a:r>
                        <a:rPr kumimoji="1" lang="ja-JP" altLang="en-US"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59719"/>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F2F79-6531-4262-8CEF-5BB56B8ECDE6}"/>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D87ADFE0-A5FD-4EE5-8A0C-0FFED721810F}"/>
              </a:ext>
            </a:extLst>
          </p:cNvPr>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7"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下矢印 72">
            <a:extLst>
              <a:ext uri="{FF2B5EF4-FFF2-40B4-BE49-F238E27FC236}">
                <a16:creationId xmlns:a16="http://schemas.microsoft.com/office/drawing/2014/main" id="{9D5C5BD4-0A69-4FC6-AE18-E01F50F89DDF}"/>
              </a:ext>
            </a:extLst>
          </p:cNvPr>
          <p:cNvSpPr/>
          <p:nvPr/>
        </p:nvSpPr>
        <p:spPr>
          <a:xfrm>
            <a:off x="4386588" y="173793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148528"/>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選択の精度が上がっていき，</a:t>
            </a:r>
            <a:r>
              <a:rPr lang="ja-JP" altLang="en-US" dirty="0">
                <a:solidFill>
                  <a:srgbClr val="FF0000"/>
                </a:solidFill>
              </a:rPr>
              <a:t>勝率が高い操作</a:t>
            </a:r>
            <a:r>
              <a:rPr lang="ja-JP" altLang="en-US" dirty="0"/>
              <a:t>を選べるようになっていった</a:t>
            </a:r>
          </a:p>
        </p:txBody>
      </p:sp>
      <p:sp>
        <p:nvSpPr>
          <p:cNvPr id="11" name="コンテンツ プレースホルダー 2"/>
          <p:cNvSpPr txBox="1">
            <a:spLocks/>
          </p:cNvSpPr>
          <p:nvPr/>
        </p:nvSpPr>
        <p:spPr>
          <a:xfrm>
            <a:off x="822959" y="3459597"/>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2" name="下矢印 72">
            <a:extLst>
              <a:ext uri="{FF2B5EF4-FFF2-40B4-BE49-F238E27FC236}">
                <a16:creationId xmlns:a16="http://schemas.microsoft.com/office/drawing/2014/main" id="{9D5C5BD4-0A69-4FC6-AE18-E01F50F89DDF}"/>
              </a:ext>
            </a:extLst>
          </p:cNvPr>
          <p:cNvSpPr/>
          <p:nvPr/>
        </p:nvSpPr>
        <p:spPr>
          <a:xfrm>
            <a:off x="4372934" y="4401513"/>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4728718"/>
            <a:ext cx="6925423" cy="1662353"/>
          </a:xfrm>
          <a:prstGeom prst="rect">
            <a:avLst/>
          </a:prstGeom>
        </p:spPr>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a:t>
            </a:r>
            <a:endParaRPr lang="en-US" altLang="ja-JP" dirty="0"/>
          </a:p>
          <a:p>
            <a:r>
              <a:rPr lang="ja-JP" altLang="en-US" dirty="0"/>
              <a:t>選択の精度が上がらなくなった</a:t>
            </a:r>
            <a:endParaRPr lang="en-US" altLang="ja-JP" dirty="0"/>
          </a:p>
          <a:p>
            <a:r>
              <a:rPr lang="en-US" altLang="ja-JP" dirty="0"/>
              <a:t>(</a:t>
            </a:r>
            <a:r>
              <a:rPr lang="ja-JP" altLang="en-US" dirty="0"/>
              <a:t>安定して</a:t>
            </a:r>
            <a:r>
              <a:rPr lang="ja-JP" altLang="en-US" dirty="0">
                <a:solidFill>
                  <a:srgbClr val="FF0000"/>
                </a:solidFill>
              </a:rPr>
              <a:t>勝率が高い操作</a:t>
            </a:r>
            <a:r>
              <a:rPr lang="ja-JP" altLang="en-US" dirty="0"/>
              <a:t>を選べるようになった</a:t>
            </a:r>
            <a:r>
              <a:rPr lang="en-US" altLang="ja-JP" dirty="0"/>
              <a:t>)</a:t>
            </a:r>
            <a:endParaRPr lang="ja-JP" altLang="en-US" dirty="0"/>
          </a:p>
        </p:txBody>
      </p:sp>
    </p:spTree>
    <p:extLst>
      <p:ext uri="{BB962C8B-B14F-4D97-AF65-F5344CB8AC3E}">
        <p14:creationId xmlns:p14="http://schemas.microsoft.com/office/powerpoint/2010/main" val="247284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37912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考えられる理由</a:t>
            </a:r>
            <a:endParaRPr lang="en-US" altLang="ja-JP" dirty="0"/>
          </a:p>
          <a:p>
            <a:pPr marL="514350" indent="-514350">
              <a:buFont typeface="+mj-lt"/>
              <a:buAutoNum type="arabicPeriod"/>
            </a:pPr>
            <a:r>
              <a:rPr lang="ja-JP" altLang="en-US" dirty="0"/>
              <a:t>盤面による先手後手の有利不利が影響している</a:t>
            </a:r>
            <a:endParaRPr lang="en-US" altLang="ja-JP" dirty="0"/>
          </a:p>
        </p:txBody>
      </p:sp>
    </p:spTree>
    <p:extLst>
      <p:ext uri="{BB962C8B-B14F-4D97-AF65-F5344CB8AC3E}">
        <p14:creationId xmlns:p14="http://schemas.microsoft.com/office/powerpoint/2010/main" val="2199992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298501" y="3019743"/>
            <a:ext cx="8732288" cy="299779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a:t>
            </a:r>
            <a:endParaRPr lang="en-US" altLang="ja-JP" dirty="0"/>
          </a:p>
          <a:p>
            <a:r>
              <a:rPr lang="ja-JP" altLang="en-US" dirty="0"/>
              <a:t>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割を超える盤面を</a:t>
            </a:r>
            <a:endParaRPr lang="en-US" altLang="ja-JP"/>
          </a:p>
          <a:p>
            <a:r>
              <a:rPr lang="ja-JP" altLang="en-US"/>
              <a:t>取り除いて</a:t>
            </a:r>
            <a:r>
              <a:rPr lang="ja-JP" altLang="en-US" dirty="0"/>
              <a:t>みる</a:t>
            </a:r>
          </a:p>
        </p:txBody>
      </p:sp>
      <p:sp>
        <p:nvSpPr>
          <p:cNvPr id="31"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盤面による先手後手の有利不利が影響している</a:t>
            </a:r>
            <a:endParaRPr lang="en-US" altLang="ja-JP" dirty="0"/>
          </a:p>
          <a:p>
            <a:endParaRPr lang="ja-JP" altLang="en-US" dirty="0"/>
          </a:p>
        </p:txBody>
      </p:sp>
      <p:sp>
        <p:nvSpPr>
          <p:cNvPr id="3" name="正方形/長方形 2"/>
          <p:cNvSpPr/>
          <p:nvPr/>
        </p:nvSpPr>
        <p:spPr>
          <a:xfrm>
            <a:off x="917583" y="1385251"/>
            <a:ext cx="7859418" cy="954107"/>
          </a:xfrm>
          <a:prstGeom prst="rect">
            <a:avLst/>
          </a:prstGeom>
        </p:spPr>
        <p:txBody>
          <a:bodyPr wrap="square">
            <a:spAutoFit/>
          </a:bodyPr>
          <a:lstStyle/>
          <a:p>
            <a:r>
              <a:rPr lang="ja-JP" altLang="en-US" sz="2800" dirty="0"/>
              <a:t>明らかに先手または後手が有利すぎる盤面のため，</a:t>
            </a:r>
            <a:endParaRPr lang="en-US" altLang="ja-JP" sz="2800" dirty="0"/>
          </a:p>
          <a:p>
            <a:r>
              <a:rPr lang="ja-JP" altLang="en-US" sz="2800" dirty="0">
                <a:solidFill>
                  <a:srgbClr val="FF0000"/>
                </a:solidFill>
              </a:rPr>
              <a:t>どう頑張っても勝てない</a:t>
            </a:r>
            <a:r>
              <a:rPr lang="ja-JP" altLang="en-US" sz="2800" dirty="0"/>
              <a:t>のかもしれない</a:t>
            </a:r>
            <a:endParaRPr lang="en-US" altLang="ja-JP" sz="2800" dirty="0">
              <a:solidFill>
                <a:srgbClr val="FF0000"/>
              </a:solidFill>
            </a:endParaRPr>
          </a:p>
        </p:txBody>
      </p:sp>
    </p:spTree>
    <p:extLst>
      <p:ext uri="{BB962C8B-B14F-4D97-AF65-F5344CB8AC3E}">
        <p14:creationId xmlns:p14="http://schemas.microsoft.com/office/powerpoint/2010/main" val="1834767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盤面による先手後手の有利不利が影響している</a:t>
            </a:r>
            <a:endParaRPr lang="en-US" altLang="ja-JP" dirty="0"/>
          </a:p>
          <a:p>
            <a:endParaRPr lang="ja-JP" altLang="en-US" dirty="0"/>
          </a:p>
        </p:txBody>
      </p:sp>
      <p:sp>
        <p:nvSpPr>
          <p:cNvPr id="18" name="正方形/長方形 17"/>
          <p:cNvSpPr/>
          <p:nvPr/>
        </p:nvSpPr>
        <p:spPr>
          <a:xfrm>
            <a:off x="488768" y="1400151"/>
            <a:ext cx="8212183" cy="954107"/>
          </a:xfrm>
          <a:prstGeom prst="rect">
            <a:avLst/>
          </a:prstGeom>
        </p:spPr>
        <p:txBody>
          <a:bodyPr wrap="square">
            <a:spAutoFit/>
          </a:bodyPr>
          <a:lstStyle/>
          <a:p>
            <a:r>
              <a:rPr lang="ja-JP" altLang="en-US" sz="2800" dirty="0"/>
              <a:t>ランダムプレイヤーによるゲームで勝率の偏った盤面の結果を取り除いた場合に，勝率は</a:t>
            </a:r>
            <a:r>
              <a:rPr lang="en-US" altLang="ja-JP" sz="2800" dirty="0"/>
              <a:t>8</a:t>
            </a:r>
            <a:r>
              <a:rPr lang="ja-JP" altLang="en-US" sz="2800" dirty="0"/>
              <a:t>割程度になった</a:t>
            </a:r>
            <a:endParaRPr lang="en-US" altLang="ja-JP" sz="2800" dirty="0">
              <a:solidFill>
                <a:srgbClr val="FF0000"/>
              </a:solidFill>
            </a:endParaRPr>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Tree>
    <p:extLst>
      <p:ext uri="{BB962C8B-B14F-4D97-AF65-F5344CB8AC3E}">
        <p14:creationId xmlns:p14="http://schemas.microsoft.com/office/powerpoint/2010/main" val="144077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盤面による先手後手の有利不利が影響している</a:t>
            </a:r>
            <a:endParaRPr lang="en-US" altLang="ja-JP" dirty="0"/>
          </a:p>
          <a:p>
            <a:endParaRPr lang="ja-JP" altLang="en-US" dirty="0"/>
          </a:p>
        </p:txBody>
      </p:sp>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Tree>
    <p:extLst>
      <p:ext uri="{BB962C8B-B14F-4D97-AF65-F5344CB8AC3E}">
        <p14:creationId xmlns:p14="http://schemas.microsoft.com/office/powerpoint/2010/main" val="208360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92105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考えられる理由</a:t>
            </a:r>
            <a:endParaRPr lang="en-US" altLang="ja-JP" dirty="0"/>
          </a:p>
          <a:p>
            <a:pPr marL="514350" indent="-514350">
              <a:buFont typeface="+mj-lt"/>
              <a:buAutoNum type="arabicPeriod"/>
            </a:pPr>
            <a:r>
              <a:rPr lang="ja-JP" altLang="en-US" dirty="0"/>
              <a:t>盤面による先手後手の有利不利が影響している</a:t>
            </a:r>
            <a:endParaRPr lang="en-US" altLang="ja-JP" dirty="0"/>
          </a:p>
          <a:p>
            <a:pPr marL="514350" indent="-514350">
              <a:buFont typeface="+mj-lt"/>
              <a:buAutoNum type="arabicPeriod"/>
            </a:pPr>
            <a:r>
              <a:rPr lang="ja-JP" altLang="en-US" dirty="0"/>
              <a:t>モンテカルロ法が正しい選択をしても勝てない盤面がある</a:t>
            </a:r>
            <a:endParaRPr lang="en-US" altLang="ja-JP" dirty="0"/>
          </a:p>
          <a:p>
            <a:pPr marL="457200" indent="-457200">
              <a:buFont typeface="Arial" panose="020B0604020202020204" pitchFamily="34" charset="0"/>
              <a:buChar char="•"/>
            </a:pPr>
            <a:endParaRPr lang="ja-JP" altLang="en-US"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id="{BB9F6049-A159-4E5F-B2AC-2F4A5EC8AE5C}"/>
                  </a:ext>
                </a:extLst>
              </p:cNvPr>
              <p:cNvSpPr/>
              <p:nvPr/>
            </p:nvSpPr>
            <p:spPr>
              <a:xfrm>
                <a:off x="1145801" y="4266749"/>
                <a:ext cx="7615022" cy="1759581"/>
              </a:xfrm>
              <a:prstGeom prst="wedgeRoundRectCallout">
                <a:avLst>
                  <a:gd name="adj1" fmla="val -36301"/>
                  <a:gd name="adj2" fmla="val -80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が高い手が必ずしも良いわけではない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1145801" y="4266749"/>
                <a:ext cx="7615022" cy="1759581"/>
              </a:xfrm>
              <a:prstGeom prst="wedgeRoundRectCallout">
                <a:avLst>
                  <a:gd name="adj1" fmla="val -36301"/>
                  <a:gd name="adj2" fmla="val -80969"/>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156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計算量の評価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822960" y="794340"/>
                <a:ext cx="5727081" cy="954107"/>
              </a:xfrm>
              <a:prstGeom prst="rect">
                <a:avLst/>
              </a:prstGeom>
              <a:noFill/>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oMath>
                </a14:m>
                <a:r>
                  <a:rPr lang="en-US" altLang="ja-JP" sz="2800" dirty="0"/>
                  <a:t> 65536</a:t>
                </a:r>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822960" y="794340"/>
                <a:ext cx="5727081" cy="954107"/>
              </a:xfrm>
              <a:prstGeom prst="rect">
                <a:avLst/>
              </a:prstGeom>
              <a:blipFill>
                <a:blip r:embed="rId2"/>
                <a:stretch>
                  <a:fillRect l="-2130" t="-8280" r="-852" b="-17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1850456"/>
                <a:ext cx="8238987" cy="3970318"/>
              </a:xfrm>
              <a:prstGeom prst="rect">
                <a:avLst/>
              </a:prstGeom>
              <a:noFill/>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によって変わってくる</a:t>
                </a:r>
                <a:endParaRPr lang="en-US" altLang="ja-JP" sz="2800" dirty="0">
                  <a:latin typeface="Cambria Math" panose="02040503050406030204" pitchFamily="18" charset="0"/>
                </a:endParaRPr>
              </a:p>
              <a:p>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回に必要な</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r>
                  <a:rPr lang="en-US" altLang="ja-JP" sz="2800" b="0" dirty="0">
                    <a:latin typeface="Cambria Math" panose="02040503050406030204" pitchFamily="18" charset="0"/>
                  </a:rPr>
                  <a:t>(</a:t>
                </a:r>
                <a:r>
                  <a:rPr lang="ja-JP" altLang="en-US" sz="2800" b="0" dirty="0">
                    <a:latin typeface="Cambria Math" panose="02040503050406030204" pitchFamily="18" charset="0"/>
                  </a:rPr>
                  <a:t>要検証</a:t>
                </a:r>
                <a:r>
                  <a:rPr lang="en-US" altLang="ja-JP" sz="2800" b="0" dirty="0">
                    <a:latin typeface="Cambria Math" panose="02040503050406030204" pitchFamily="18" charset="0"/>
                  </a:rPr>
                  <a:t>)</a:t>
                </a:r>
              </a:p>
              <a:p>
                <a:r>
                  <a:rPr lang="ja-JP" altLang="en-US" sz="2800" b="0" dirty="0">
                    <a:latin typeface="Cambria Math" panose="02040503050406030204" pitchFamily="18" charset="0"/>
                  </a:rPr>
                  <a:t>必要な操作数が線形に減っていくと考えると</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×4×100÷2=150000</m:t>
                      </m:r>
                    </m:oMath>
                  </m:oMathPara>
                </a14:m>
                <a:endParaRPr lang="en-US" altLang="ja-JP" sz="2800" b="0" dirty="0">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822960" y="1850456"/>
                <a:ext cx="8238987" cy="3970318"/>
              </a:xfrm>
              <a:prstGeom prst="rect">
                <a:avLst/>
              </a:prstGeom>
              <a:blipFill>
                <a:blip r:embed="rId3"/>
                <a:stretch>
                  <a:fillRect l="-1479" t="-2151" r="-148" b="-2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027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計算量の評価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775582"/>
                <a:ext cx="8238987" cy="3970318"/>
              </a:xfrm>
              <a:prstGeom prst="rect">
                <a:avLst/>
              </a:prstGeom>
              <a:noFill/>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によって変わってくる</a:t>
                </a:r>
                <a:endParaRPr lang="en-US" altLang="ja-JP" sz="2800" dirty="0">
                  <a:latin typeface="Cambria Math" panose="02040503050406030204" pitchFamily="18" charset="0"/>
                </a:endParaRPr>
              </a:p>
              <a:p>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回に必要な</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r>
                  <a:rPr lang="en-US" altLang="ja-JP" sz="2800" b="0" dirty="0">
                    <a:latin typeface="Cambria Math" panose="02040503050406030204" pitchFamily="18" charset="0"/>
                  </a:rPr>
                  <a:t>(</a:t>
                </a:r>
                <a:r>
                  <a:rPr lang="ja-JP" altLang="en-US" sz="2800" b="0" dirty="0">
                    <a:latin typeface="Cambria Math" panose="02040503050406030204" pitchFamily="18" charset="0"/>
                  </a:rPr>
                  <a:t>要検証</a:t>
                </a:r>
                <a:r>
                  <a:rPr lang="en-US" altLang="ja-JP" sz="2800" b="0" dirty="0">
                    <a:latin typeface="Cambria Math" panose="02040503050406030204" pitchFamily="18" charset="0"/>
                  </a:rPr>
                  <a:t>)</a:t>
                </a:r>
              </a:p>
              <a:p>
                <a:r>
                  <a:rPr lang="ja-JP" altLang="en-US" sz="2800" b="0" dirty="0">
                    <a:latin typeface="Cambria Math" panose="02040503050406030204" pitchFamily="18" charset="0"/>
                  </a:rPr>
                  <a:t>必要な操作数が線形に減っていくと考えると</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×4×100÷2=150000</m:t>
                      </m:r>
                    </m:oMath>
                  </m:oMathPara>
                </a14:m>
                <a:endParaRPr lang="en-US" altLang="ja-JP" sz="2800" b="0" dirty="0">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822960" y="775582"/>
                <a:ext cx="8238987" cy="3970318"/>
              </a:xfrm>
              <a:prstGeom prst="rect">
                <a:avLst/>
              </a:prstGeom>
              <a:blipFill>
                <a:blip r:embed="rId2"/>
                <a:stretch>
                  <a:fillRect l="-1479" t="-1994" r="-148" b="-276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C05353-4C75-4984-A276-86D4FCAF8E74}"/>
              </a:ext>
            </a:extLst>
          </p:cNvPr>
          <p:cNvSpPr txBox="1"/>
          <p:nvPr/>
        </p:nvSpPr>
        <p:spPr>
          <a:xfrm>
            <a:off x="822960" y="4955788"/>
            <a:ext cx="7704353" cy="1384995"/>
          </a:xfrm>
          <a:prstGeom prst="rect">
            <a:avLst/>
          </a:prstGeom>
          <a:noFill/>
        </p:spPr>
        <p:txBody>
          <a:bodyPr wrap="none" rtlCol="0">
            <a:spAutoFit/>
          </a:bodyPr>
          <a:lstStyle/>
          <a:p>
            <a:r>
              <a:rPr kumimoji="1" lang="ja-JP" altLang="en-US" sz="2800" dirty="0"/>
              <a:t>読む盤面数を同等にして勝率を上げられないか？</a:t>
            </a:r>
            <a:endParaRPr kumimoji="1" lang="en-US" altLang="ja-JP" sz="2800" dirty="0"/>
          </a:p>
          <a:p>
            <a:r>
              <a:rPr lang="ja-JP" altLang="en-US" sz="2800" dirty="0">
                <a:latin typeface="Cambria Math" panose="02040503050406030204" pitchFamily="18" charset="0"/>
              </a:rPr>
              <a:t>多腕バンディットのアルゴリズムを使ってみる</a:t>
            </a:r>
            <a:endParaRPr lang="en-US" altLang="ja-JP" sz="2800" dirty="0">
              <a:latin typeface="Cambria Math" panose="02040503050406030204" pitchFamily="18" charset="0"/>
            </a:endParaRPr>
          </a:p>
          <a:p>
            <a:r>
              <a:rPr lang="en-US" altLang="ja-JP" sz="2800" dirty="0">
                <a:latin typeface="Cambria Math" panose="02040503050406030204" pitchFamily="18" charset="0"/>
              </a:rPr>
              <a:t>9</a:t>
            </a:r>
            <a:r>
              <a:rPr lang="ja-JP" altLang="en-US" sz="2800" dirty="0">
                <a:latin typeface="Cambria Math" panose="02040503050406030204" pitchFamily="18" charset="0"/>
              </a:rPr>
              <a:t>手読み</a:t>
            </a:r>
            <a:r>
              <a:rPr lang="en-US" altLang="ja-JP" sz="2800" dirty="0">
                <a:latin typeface="Cambria Math" panose="02040503050406030204" pitchFamily="18" charset="0"/>
              </a:rPr>
              <a:t>10</a:t>
            </a:r>
            <a:r>
              <a:rPr lang="ja-JP" altLang="en-US" sz="2800" dirty="0">
                <a:latin typeface="Cambria Math" panose="02040503050406030204" pitchFamily="18" charset="0"/>
              </a:rPr>
              <a:t>手読みと戦って勝率を確認する</a:t>
            </a:r>
            <a:endParaRPr lang="en-US" altLang="ja-JP" sz="2800" dirty="0">
              <a:latin typeface="Cambria Math" panose="02040503050406030204" pitchFamily="18" charset="0"/>
            </a:endParaRPr>
          </a:p>
        </p:txBody>
      </p:sp>
    </p:spTree>
    <p:extLst>
      <p:ext uri="{BB962C8B-B14F-4D97-AF65-F5344CB8AC3E}">
        <p14:creationId xmlns:p14="http://schemas.microsoft.com/office/powerpoint/2010/main" val="1245048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mj-lt"/>
              <a:buAutoNum type="arabicPeriod"/>
            </a:pPr>
            <a:r>
              <a:rPr lang="ja-JP" altLang="en-US" dirty="0"/>
              <a:t>先読みアルゴリズムの修正</a:t>
            </a:r>
            <a:endParaRPr lang="en-US" altLang="ja-JP" dirty="0"/>
          </a:p>
          <a:p>
            <a:r>
              <a:rPr lang="ja-JP" altLang="en-US" dirty="0"/>
              <a:t>　　</a:t>
            </a:r>
            <a:endParaRPr lang="en-US" altLang="ja-JP" dirty="0"/>
          </a:p>
          <a:p>
            <a:pPr marL="514350" indent="-514350">
              <a:buFont typeface="+mj-lt"/>
              <a:buAutoNum type="arabicPeriod" startAt="2"/>
            </a:pPr>
            <a:r>
              <a:rPr lang="ja-JP" altLang="en-US" dirty="0"/>
              <a:t>対戦相手の先読みの手数を変えて実験をする</a:t>
            </a:r>
            <a:endParaRPr lang="en-US" altLang="ja-JP" dirty="0"/>
          </a:p>
          <a:p>
            <a:pPr marL="514350" indent="-514350">
              <a:buFont typeface="+mj-lt"/>
              <a:buAutoNum type="arabicPeriod" startAt="2"/>
            </a:pPr>
            <a:endParaRPr lang="en-US" altLang="ja-JP" dirty="0"/>
          </a:p>
          <a:p>
            <a:pPr marL="514350" indent="-514350">
              <a:buFont typeface="+mj-lt"/>
              <a:buAutoNum type="arabicPeriod" startAt="2"/>
            </a:pPr>
            <a:r>
              <a:rPr lang="ja-JP" altLang="en-US" dirty="0"/>
              <a:t>多腕バンディットのアルゴリズムを用いて，勝率を保ちつつ計算量を抑えられないか実験する</a:t>
            </a:r>
            <a:endParaRPr lang="en-US" altLang="ja-JP" dirty="0"/>
          </a:p>
          <a:p>
            <a:pPr marL="514350" indent="-514350">
              <a:buFont typeface="+mj-lt"/>
              <a:buAutoNum type="arabicPeriod" startAt="2"/>
            </a:pPr>
            <a:endParaRPr lang="en-US" altLang="ja-JP" dirty="0"/>
          </a:p>
          <a:p>
            <a:pPr marL="514350" indent="-514350">
              <a:buFont typeface="+mj-lt"/>
              <a:buAutoNum type="arabicPeriod" startAt="2"/>
            </a:pPr>
            <a:r>
              <a:rPr lang="ja-JP" altLang="en-US" dirty="0"/>
              <a:t>グリッドでの計算困難性が言えないか考える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プレイヤーの勝敗を決定する問題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4352</TotalTime>
  <Words>3452</Words>
  <Application>Microsoft Office PowerPoint</Application>
  <PresentationFormat>画面に合わせる (4:3)</PresentationFormat>
  <Paragraphs>838</Paragraphs>
  <Slides>74</Slides>
  <Notes>26</Notes>
  <HiddenSlides>13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74</vt:i4>
      </vt:variant>
    </vt:vector>
  </HeadingPairs>
  <TitlesOfParts>
    <vt:vector size="79" baseType="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計算量の評価</vt:lpstr>
      <vt:lpstr>計算量の評価</vt:lpstr>
      <vt:lpstr>今後の課題</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277</cp:revision>
  <dcterms:created xsi:type="dcterms:W3CDTF">2018-10-26T05:41:54Z</dcterms:created>
  <dcterms:modified xsi:type="dcterms:W3CDTF">2018-12-06T18:27:55Z</dcterms:modified>
</cp:coreProperties>
</file>