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9"/>
  </p:notesMasterIdLst>
  <p:sldIdLst>
    <p:sldId id="256" r:id="rId2"/>
    <p:sldId id="259" r:id="rId3"/>
    <p:sldId id="267" r:id="rId4"/>
    <p:sldId id="265" r:id="rId5"/>
    <p:sldId id="260" r:id="rId6"/>
    <p:sldId id="261" r:id="rId7"/>
    <p:sldId id="268" r:id="rId8"/>
    <p:sldId id="269" r:id="rId9"/>
    <p:sldId id="270" r:id="rId10"/>
    <p:sldId id="262" r:id="rId11"/>
    <p:sldId id="273" r:id="rId12"/>
    <p:sldId id="275" r:id="rId13"/>
    <p:sldId id="276" r:id="rId14"/>
    <p:sldId id="277" r:id="rId15"/>
    <p:sldId id="272" r:id="rId16"/>
    <p:sldId id="271" r:id="rId17"/>
    <p:sldId id="266" r:id="rId1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49" autoAdjust="0"/>
  </p:normalViewPr>
  <p:slideViewPr>
    <p:cSldViewPr snapToGrid="0">
      <p:cViewPr varScale="1">
        <p:scale>
          <a:sx n="73" d="100"/>
          <a:sy n="73" d="100"/>
        </p:scale>
        <p:origin x="396" y="68"/>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2018/11/2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定式化って言っていいのか？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a:t>
            </a:r>
            <a:r>
              <a:rPr kumimoji="1" lang="en-US" altLang="ja-JP" dirty="0"/>
              <a:t>OC</a:t>
            </a:r>
            <a:r>
              <a:rPr kumimoji="1" lang="ja-JP" altLang="en-US" dirty="0"/>
              <a:t>の説明スライドやゲーム画像から持ってきていいのか？</a:t>
            </a:r>
            <a:endParaRPr kumimoji="1" lang="en-US" altLang="ja-JP" dirty="0"/>
          </a:p>
          <a:p>
            <a:r>
              <a:rPr kumimoji="1" lang="ja-JP" altLang="en-US" dirty="0"/>
              <a:t>目的？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1904351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今の</a:t>
            </a:r>
            <a:r>
              <a:rPr kumimoji="1" lang="en-US" altLang="ja-JP" dirty="0"/>
              <a:t>AI</a:t>
            </a:r>
            <a:r>
              <a:rPr kumimoji="1" lang="ja-JP" altLang="en-US" dirty="0"/>
              <a:t>の説明をする？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a:t>
            </a:fld>
            <a:endParaRPr kumimoji="1" lang="ja-JP" altLang="en-US"/>
          </a:p>
        </p:txBody>
      </p:sp>
    </p:spTree>
    <p:extLst>
      <p:ext uri="{BB962C8B-B14F-4D97-AF65-F5344CB8AC3E}">
        <p14:creationId xmlns:p14="http://schemas.microsoft.com/office/powerpoint/2010/main" val="487131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勝ちを見るのか陣地の広さを見るのか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10</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15</a:t>
            </a:fld>
            <a:endParaRPr kumimoji="1" lang="ja-JP" altLang="en-US"/>
          </a:p>
        </p:txBody>
      </p:sp>
    </p:spTree>
    <p:extLst>
      <p:ext uri="{BB962C8B-B14F-4D97-AF65-F5344CB8AC3E}">
        <p14:creationId xmlns:p14="http://schemas.microsoft.com/office/powerpoint/2010/main" val="2448050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rmAutofit/>
          </a:body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11" name="正方形/長方形 10"/>
          <p:cNvSpPr/>
          <p:nvPr userDrawn="1"/>
        </p:nvSpPr>
        <p:spPr>
          <a:xfrm>
            <a:off x="0" y="0"/>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dirty="0"/>
              <a:t>モンテカルロ法に基づく</a:t>
            </a:r>
            <a:br>
              <a:rPr kumimoji="1" lang="en-US" altLang="ja-JP" dirty="0"/>
            </a:br>
            <a:r>
              <a:rPr lang="en-US" altLang="ja-JP" dirty="0"/>
              <a:t>Flood-It</a:t>
            </a:r>
            <a:r>
              <a:rPr lang="ja-JP" altLang="en-US" dirty="0"/>
              <a:t>の</a:t>
            </a:r>
            <a:r>
              <a:rPr lang="en-US" altLang="ja-JP" dirty="0"/>
              <a:t>AI</a:t>
            </a:r>
            <a:r>
              <a:rPr lang="ja-JP" altLang="en-US" dirty="0"/>
              <a:t>に関する</a:t>
            </a:r>
            <a:br>
              <a:rPr lang="en-US" altLang="ja-JP" dirty="0"/>
            </a:br>
            <a:r>
              <a:rPr lang="ja-JP" altLang="en-US" dirty="0"/>
              <a:t>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dirty="0"/>
              <a:t>周・伊藤研究室　学部４年　小田将也</a:t>
            </a:r>
          </a:p>
        </p:txBody>
      </p:sp>
      <p:sp>
        <p:nvSpPr>
          <p:cNvPr id="4" name="スライド番号プレースホルダー 3"/>
          <p:cNvSpPr>
            <a:spLocks noGrp="1"/>
          </p:cNvSpPr>
          <p:nvPr>
            <p:ph type="sldNum" sz="quarter" idx="12"/>
          </p:nvPr>
        </p:nvSpPr>
        <p:spPr/>
        <p:txBody>
          <a:bodyPr/>
          <a:lstStyle/>
          <a:p>
            <a:fld id="{E736F2BC-E947-47BA-BE39-953A2F8183BB}" type="slidenum">
              <a:rPr kumimoji="1" lang="ja-JP" altLang="en-US" smtClean="0"/>
              <a:t>1</a:t>
            </a:fld>
            <a:endParaRPr kumimoji="1" lang="ja-JP" altLang="en-US"/>
          </a:p>
        </p:txBody>
      </p:sp>
      <p:sp>
        <p:nvSpPr>
          <p:cNvPr id="5" name="正方形/長方形 4"/>
          <p:cNvSpPr/>
          <p:nvPr/>
        </p:nvSpPr>
        <p:spPr>
          <a:xfrm>
            <a:off x="1026368" y="2503487"/>
            <a:ext cx="2631232" cy="167951"/>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812810"/>
          </a:xfrm>
        </p:spPr>
        <p:txBody>
          <a:bodyPr>
            <a:normAutofit fontScale="62500" lnSpcReduction="20000"/>
          </a:bodyPr>
          <a:lstStyle/>
          <a:p>
            <a:r>
              <a:rPr kumimoji="1" lang="ja-JP" altLang="en-US" sz="3600" dirty="0"/>
              <a:t>シミュレーションや数値計算を乱数を用いて行う手法の総称．</a:t>
            </a:r>
            <a:endParaRPr kumimoji="1" lang="en-US" altLang="ja-JP" sz="3600" dirty="0"/>
          </a:p>
          <a:p>
            <a:r>
              <a:rPr lang="ja-JP" altLang="en-US" sz="3600" dirty="0"/>
              <a:t>この</a:t>
            </a:r>
            <a:r>
              <a:rPr kumimoji="1" lang="ja-JP" altLang="en-US" sz="3600" dirty="0"/>
              <a:t>ゲームにおいては</a:t>
            </a:r>
            <a:r>
              <a:rPr kumimoji="1" lang="en-US" altLang="ja-JP" sz="36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sp>
        <p:nvSpPr>
          <p:cNvPr id="6" name="テキスト ボックス 5"/>
          <p:cNvSpPr txBox="1"/>
          <p:nvPr/>
        </p:nvSpPr>
        <p:spPr>
          <a:xfrm>
            <a:off x="822959" y="2066925"/>
            <a:ext cx="7543800" cy="95410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chemeClr val="tx1"/>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59" name="テキスト ボックス 58"/>
          <p:cNvSpPr txBox="1"/>
          <p:nvPr/>
        </p:nvSpPr>
        <p:spPr>
          <a:xfrm>
            <a:off x="4115941" y="3728810"/>
            <a:ext cx="1415772" cy="461665"/>
          </a:xfrm>
          <a:prstGeom prst="rect">
            <a:avLst/>
          </a:prstGeom>
          <a:noFill/>
        </p:spPr>
        <p:txBody>
          <a:bodyPr wrap="none" rtlCol="0">
            <a:spAutoFit/>
          </a:bodyPr>
          <a:lstStyle/>
          <a:p>
            <a:r>
              <a:rPr kumimoji="1" lang="ja-JP" altLang="en-US" sz="2400" dirty="0"/>
              <a:t>次の選択</a:t>
            </a:r>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5" name="角丸四角形 4"/>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6" name="角丸四角形 45"/>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8" name="角丸四角形吹き出し 7"/>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7" name="角丸四角形吹き出し 46"/>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grpSp>
        <p:nvGrpSpPr>
          <p:cNvPr id="9" name="グループ化 8">
            <a:extLst>
              <a:ext uri="{FF2B5EF4-FFF2-40B4-BE49-F238E27FC236}">
                <a16:creationId xmlns:a16="http://schemas.microsoft.com/office/drawing/2014/main" id="{AD40F226-FD69-4836-ABF5-B8FC1C2EC909}"/>
              </a:ext>
            </a:extLst>
          </p:cNvPr>
          <p:cNvGrpSpPr/>
          <p:nvPr/>
        </p:nvGrpSpPr>
        <p:grpSpPr>
          <a:xfrm>
            <a:off x="5714255" y="3269819"/>
            <a:ext cx="3240000" cy="3240000"/>
            <a:chOff x="5395221" y="3069000"/>
            <a:chExt cx="3600000" cy="3600000"/>
          </a:xfrm>
        </p:grpSpPr>
        <p:sp>
          <p:nvSpPr>
            <p:cNvPr id="75" name="正方形/長方形 74">
              <a:extLst>
                <a:ext uri="{FF2B5EF4-FFF2-40B4-BE49-F238E27FC236}">
                  <a16:creationId xmlns:a16="http://schemas.microsoft.com/office/drawing/2014/main"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a16="http://schemas.microsoft.com/office/drawing/2014/main"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a16="http://schemas.microsoft.com/office/drawing/2014/main"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a16="http://schemas.microsoft.com/office/drawing/2014/main"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a16="http://schemas.microsoft.com/office/drawing/2014/main"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a16="http://schemas.microsoft.com/office/drawing/2014/main"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a16="http://schemas.microsoft.com/office/drawing/2014/main"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a16="http://schemas.microsoft.com/office/drawing/2014/main"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a16="http://schemas.microsoft.com/office/drawing/2014/main"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a16="http://schemas.microsoft.com/office/drawing/2014/main"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a16="http://schemas.microsoft.com/office/drawing/2014/main"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a16="http://schemas.microsoft.com/office/drawing/2014/main"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a16="http://schemas.microsoft.com/office/drawing/2014/main"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a16="http://schemas.microsoft.com/office/drawing/2014/main"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a16="http://schemas.microsoft.com/office/drawing/2014/main"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a16="http://schemas.microsoft.com/office/drawing/2014/main"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a16="http://schemas.microsoft.com/office/drawing/2014/main"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a16="http://schemas.microsoft.com/office/drawing/2014/main"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a16="http://schemas.microsoft.com/office/drawing/2014/main"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a16="http://schemas.microsoft.com/office/drawing/2014/main"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a16="http://schemas.microsoft.com/office/drawing/2014/main"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a16="http://schemas.microsoft.com/office/drawing/2014/main"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a16="http://schemas.microsoft.com/office/drawing/2014/main"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a16="http://schemas.microsoft.com/office/drawing/2014/main"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a16="http://schemas.microsoft.com/office/drawing/2014/main"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a16="http://schemas.microsoft.com/office/drawing/2014/main"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a16="http://schemas.microsoft.com/office/drawing/2014/main"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a16="http://schemas.microsoft.com/office/drawing/2014/main"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a16="http://schemas.microsoft.com/office/drawing/2014/main"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a16="http://schemas.microsoft.com/office/drawing/2014/main"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a16="http://schemas.microsoft.com/office/drawing/2014/main"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a16="http://schemas.microsoft.com/office/drawing/2014/main"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a16="http://schemas.microsoft.com/office/drawing/2014/main"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a16="http://schemas.microsoft.com/office/drawing/2014/main"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a16="http://schemas.microsoft.com/office/drawing/2014/main"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a16="http://schemas.microsoft.com/office/drawing/2014/main"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a16="http://schemas.microsoft.com/office/drawing/2014/main"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a16="http://schemas.microsoft.com/office/drawing/2014/main"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a16="http://schemas.microsoft.com/office/drawing/2014/main"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a16="http://schemas.microsoft.com/office/drawing/2014/main"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a16="http://schemas.microsoft.com/office/drawing/2014/main"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a16="http://schemas.microsoft.com/office/drawing/2014/main"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a16="http://schemas.microsoft.com/office/drawing/2014/main"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a16="http://schemas.microsoft.com/office/drawing/2014/main"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a16="http://schemas.microsoft.com/office/drawing/2014/main"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a16="http://schemas.microsoft.com/office/drawing/2014/main"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a16="http://schemas.microsoft.com/office/drawing/2014/main"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a16="http://schemas.microsoft.com/office/drawing/2014/main"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a16="http://schemas.microsoft.com/office/drawing/2014/main"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a16="http://schemas.microsoft.com/office/drawing/2014/main"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a16="http://schemas.microsoft.com/office/drawing/2014/main"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a16="http://schemas.microsoft.com/office/drawing/2014/main"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a16="http://schemas.microsoft.com/office/drawing/2014/main"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a16="http://schemas.microsoft.com/office/drawing/2014/main"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941680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fade">
                                      <p:cBhvr>
                                        <p:cTn id="7" dur="500"/>
                                        <p:tgtEl>
                                          <p:spTgt spid="1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661140" y="1302996"/>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44823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661140" y="1302996"/>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57314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661140" y="1302996"/>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379449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661140" y="1302996"/>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64497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改善案</a:t>
            </a:r>
          </a:p>
        </p:txBody>
      </p:sp>
      <p:sp>
        <p:nvSpPr>
          <p:cNvPr id="3" name="コンテンツ プレースホルダー 2"/>
          <p:cNvSpPr>
            <a:spLocks noGrp="1"/>
          </p:cNvSpPr>
          <p:nvPr>
            <p:ph idx="1"/>
          </p:nvPr>
        </p:nvSpPr>
        <p:spPr/>
        <p:txBody>
          <a:bodyPr/>
          <a:lstStyle/>
          <a:p>
            <a:r>
              <a:rPr kumimoji="1" lang="ja-JP" altLang="en-US" dirty="0"/>
              <a:t>ゲーム終了まで試す回数は多い方が良い</a:t>
            </a:r>
            <a:endParaRPr kumimoji="1" lang="en-US" altLang="ja-JP" dirty="0"/>
          </a:p>
          <a:p>
            <a:r>
              <a:rPr lang="ja-JP" altLang="en-US" dirty="0"/>
              <a:t>　　→試せば試すほど時間がかかる</a:t>
            </a:r>
            <a:endParaRPr kumimoji="1" lang="en-US" altLang="ja-JP" dirty="0"/>
          </a:p>
          <a:p>
            <a:r>
              <a:rPr lang="ja-JP" altLang="en-US" dirty="0"/>
              <a:t>　　　　→試す回数を分配してみる</a:t>
            </a:r>
            <a:endParaRPr kumimoji="1"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chemeClr val="tx1"/>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次の選択</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Tree>
    <p:extLst>
      <p:ext uri="{BB962C8B-B14F-4D97-AF65-F5344CB8AC3E}">
        <p14:creationId xmlns:p14="http://schemas.microsoft.com/office/powerpoint/2010/main" val="3954799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モンテカルロ法の利点</a:t>
            </a:r>
          </a:p>
        </p:txBody>
      </p:sp>
      <p:sp>
        <p:nvSpPr>
          <p:cNvPr id="3" name="コンテンツ プレースホルダー 2"/>
          <p:cNvSpPr>
            <a:spLocks noGrp="1"/>
          </p:cNvSpPr>
          <p:nvPr>
            <p:ph idx="1"/>
          </p:nvPr>
        </p:nvSpPr>
        <p:spPr/>
        <p:txBody>
          <a:bodyPr/>
          <a:lstStyle/>
          <a:p>
            <a:r>
              <a:rPr lang="ja-JP" altLang="en-US" dirty="0"/>
              <a:t>評価関数が必要ない→汎用性が高い</a:t>
            </a:r>
            <a:endParaRPr lang="en-US" altLang="ja-JP" dirty="0"/>
          </a:p>
          <a:p>
            <a:r>
              <a:rPr lang="ja-JP" altLang="en-US" dirty="0"/>
              <a:t>囲碁ではすでにモンテカルロ法を利用した</a:t>
            </a:r>
            <a:r>
              <a:rPr lang="en-US" altLang="ja-JP" dirty="0"/>
              <a:t>AI</a:t>
            </a:r>
            <a:r>
              <a:rPr lang="ja-JP" altLang="en-US" dirty="0"/>
              <a:t>が結果を出している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Tree>
    <p:extLst>
      <p:ext uri="{BB962C8B-B14F-4D97-AF65-F5344CB8AC3E}">
        <p14:creationId xmlns:p14="http://schemas.microsoft.com/office/powerpoint/2010/main" val="372051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当面の目標</a:t>
            </a:r>
          </a:p>
        </p:txBody>
      </p:sp>
      <p:sp>
        <p:nvSpPr>
          <p:cNvPr id="3" name="コンテンツ プレースホルダー 2"/>
          <p:cNvSpPr>
            <a:spLocks noGrp="1"/>
          </p:cNvSpPr>
          <p:nvPr>
            <p:ph idx="1"/>
          </p:nvPr>
        </p:nvSpPr>
        <p:spPr/>
        <p:txBody>
          <a:bodyPr>
            <a:normAutofit fontScale="92500" lnSpcReduction="10000"/>
          </a:bodyPr>
          <a:lstStyle/>
          <a:p>
            <a:r>
              <a:rPr lang="en-US" altLang="ja-JP" dirty="0">
                <a:solidFill>
                  <a:srgbClr val="FF0000"/>
                </a:solidFill>
              </a:rPr>
              <a:t>Flood-It</a:t>
            </a:r>
            <a:r>
              <a:rPr lang="ja-JP" altLang="en-US" dirty="0">
                <a:solidFill>
                  <a:srgbClr val="FF0000"/>
                </a:solidFill>
              </a:rPr>
              <a:t>の</a:t>
            </a:r>
            <a:r>
              <a:rPr lang="en-US" altLang="ja-JP" dirty="0">
                <a:solidFill>
                  <a:srgbClr val="FF0000"/>
                </a:solidFill>
              </a:rPr>
              <a:t>AI</a:t>
            </a:r>
            <a:r>
              <a:rPr lang="ja-JP" altLang="en-US" dirty="0">
                <a:solidFill>
                  <a:srgbClr val="FF0000"/>
                </a:solidFill>
              </a:rPr>
              <a:t>の作成</a:t>
            </a:r>
            <a:endParaRPr lang="en-US" altLang="ja-JP"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現在の最強のアルゴリズムと戦わせて勝率を確認する</a:t>
            </a:r>
            <a:endParaRPr lang="en-US" altLang="ja-JP" dirty="0"/>
          </a:p>
          <a:p>
            <a:r>
              <a:rPr lang="en-US" altLang="ja-JP" dirty="0">
                <a:solidFill>
                  <a:srgbClr val="FF0000"/>
                </a:solidFill>
              </a:rPr>
              <a:t>AI</a:t>
            </a:r>
            <a:r>
              <a:rPr lang="ja-JP" altLang="en-US" dirty="0">
                <a:solidFill>
                  <a:srgbClr val="FF0000"/>
                </a:solidFill>
              </a:rPr>
              <a:t>の強化</a:t>
            </a:r>
          </a:p>
          <a:p>
            <a:pPr marL="457200" indent="-457200">
              <a:buFont typeface="Arial" panose="020B0604020202020204" pitchFamily="34" charset="0"/>
              <a:buChar char="•"/>
            </a:pPr>
            <a:r>
              <a:rPr lang="ja-JP" altLang="en-US" dirty="0"/>
              <a:t>同じ盤面に対するモンテカルロ法の</a:t>
            </a:r>
            <a:r>
              <a:rPr lang="en-US" altLang="ja-JP" dirty="0"/>
              <a:t>AI</a:t>
            </a:r>
            <a:r>
              <a:rPr lang="ja-JP" altLang="en-US" dirty="0"/>
              <a:t>の選択と現在の最強の</a:t>
            </a:r>
            <a:r>
              <a:rPr lang="en-US" altLang="ja-JP" dirty="0"/>
              <a:t>AI</a:t>
            </a:r>
            <a:r>
              <a:rPr lang="ja-JP" altLang="en-US" dirty="0"/>
              <a:t>の選択や人間の選択を比較し，モンテカルロ法の選択の特徴を探る</a:t>
            </a:r>
            <a:endParaRPr lang="en-US" altLang="ja-JP" dirty="0"/>
          </a:p>
          <a:p>
            <a:pPr marL="457200" indent="-457200">
              <a:buFont typeface="Arial" panose="020B0604020202020204" pitchFamily="34" charset="0"/>
              <a:buChar char="•"/>
            </a:pPr>
            <a:r>
              <a:rPr lang="ja-JP" altLang="en-US" dirty="0"/>
              <a:t>モンテカルロ法の改善アルゴリズムを応用して強くなるか確かめてみる</a:t>
            </a:r>
            <a:endParaRPr lang="en-US" altLang="ja-JP" dirty="0"/>
          </a:p>
          <a:p>
            <a:pPr marL="457200" indent="-457200">
              <a:buFont typeface="Arial" panose="020B0604020202020204" pitchFamily="34" charset="0"/>
              <a:buChar char="•"/>
            </a:pPr>
            <a:r>
              <a:rPr lang="ja-JP" altLang="en-US" dirty="0"/>
              <a:t>報酬における勝率と陣地の広さのバランスを調整する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spTree>
    <p:extLst>
      <p:ext uri="{BB962C8B-B14F-4D97-AF65-F5344CB8AC3E}">
        <p14:creationId xmlns:p14="http://schemas.microsoft.com/office/powerpoint/2010/main" val="4211724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Flood-It</a:t>
            </a:r>
            <a:r>
              <a:rPr kumimoji="1" lang="ja-JP" altLang="en-US" dirty="0"/>
              <a:t>　とは</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822959" y="758815"/>
                <a:ext cx="7543801" cy="1659403"/>
              </a:xfrm>
            </p:spPr>
            <p:txBody>
              <a:bodyPr>
                <a:normAutofit fontScale="92500"/>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目的：左上のマスと隣接した同じ色のマスの色を</a:t>
                </a:r>
                <a:endParaRPr lang="en-US" altLang="ja-JP" dirty="0"/>
              </a:p>
              <a:p>
                <a:pPr marL="0" indent="0">
                  <a:buNone/>
                </a:pPr>
                <a:r>
                  <a:rPr lang="ja-JP" altLang="en-US" dirty="0"/>
                  <a:t>          変えていくことでグリッドを一色に塗りつぶす．</a:t>
                </a:r>
                <a:endParaRPr lang="en-US" altLang="ja-JP" dirty="0"/>
              </a:p>
              <a:p>
                <a:pPr marL="0" indent="0">
                  <a:buNone/>
                </a:pPr>
                <a:endParaRPr lang="ja-JP" altLang="en-US"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a:blip r:embed="rId3"/>
                <a:stretch>
                  <a:fillRect l="-2666" t="-6593"/>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A182A8B8-6808-4B50-BB5F-7B1E015E8E3E}"/>
              </a:ext>
            </a:extLst>
          </p:cNvPr>
          <p:cNvSpPr/>
          <p:nvPr/>
        </p:nvSpPr>
        <p:spPr>
          <a:xfrm>
            <a:off x="6439834" y="3964230"/>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7DB09B4B-0A56-45EB-B5B0-1D244B559542}"/>
              </a:ext>
            </a:extLst>
          </p:cNvPr>
          <p:cNvSpPr/>
          <p:nvPr/>
        </p:nvSpPr>
        <p:spPr>
          <a:xfrm>
            <a:off x="7565491" y="3963408"/>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a16="http://schemas.microsoft.com/office/drawing/2014/main"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a16="http://schemas.microsoft.com/office/drawing/2014/main"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1000" fill="hold"/>
                                        <p:tgtEl>
                                          <p:spTgt spid="6"/>
                                        </p:tgtEl>
                                        <p:attrNameLst>
                                          <p:attrName>fillcolor</p:attrName>
                                        </p:attrNameLst>
                                      </p:cBhvr>
                                      <p:to>
                                        <a:srgbClr val="00B050"/>
                                      </p:to>
                                    </p:animClr>
                                    <p:set>
                                      <p:cBhvr>
                                        <p:cTn id="17" dur="1000" fill="hold"/>
                                        <p:tgtEl>
                                          <p:spTgt spid="6"/>
                                        </p:tgtEl>
                                        <p:attrNameLst>
                                          <p:attrName>fill.type</p:attrName>
                                        </p:attrNameLst>
                                      </p:cBhvr>
                                      <p:to>
                                        <p:strVal val="solid"/>
                                      </p:to>
                                    </p:set>
                                    <p:set>
                                      <p:cBhvr>
                                        <p:cTn id="18" dur="1000" fill="hold"/>
                                        <p:tgtEl>
                                          <p:spTgt spid="6"/>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9"/>
                                        </p:tgtEl>
                                      </p:cBhvr>
                                    </p:animEffect>
                                    <p:set>
                                      <p:cBhvr>
                                        <p:cTn id="23" dur="1" fill="hold">
                                          <p:stCondLst>
                                            <p:cond delay="499"/>
                                          </p:stCondLst>
                                        </p:cTn>
                                        <p:tgtEl>
                                          <p:spTgt spid="1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1000" fill="hold"/>
                                        <p:tgtEl>
                                          <p:spTgt spid="6"/>
                                        </p:tgtEl>
                                        <p:attrNameLst>
                                          <p:attrName>fillcolor</p:attrName>
                                        </p:attrNameLst>
                                      </p:cBhvr>
                                      <p:to>
                                        <a:srgbClr val="FF0000"/>
                                      </p:to>
                                    </p:animClr>
                                    <p:set>
                                      <p:cBhvr>
                                        <p:cTn id="38" dur="1000" fill="hold"/>
                                        <p:tgtEl>
                                          <p:spTgt spid="6"/>
                                        </p:tgtEl>
                                        <p:attrNameLst>
                                          <p:attrName>fill.type</p:attrName>
                                        </p:attrNameLst>
                                      </p:cBhvr>
                                      <p:to>
                                        <p:strVal val="solid"/>
                                      </p:to>
                                    </p:set>
                                    <p:set>
                                      <p:cBhvr>
                                        <p:cTn id="39" dur="1000" fill="hold"/>
                                        <p:tgtEl>
                                          <p:spTgt spid="6"/>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1000" fill="hold"/>
                                        <p:tgtEl>
                                          <p:spTgt spid="9"/>
                                        </p:tgtEl>
                                        <p:attrNameLst>
                                          <p:attrName>fillcolor</p:attrName>
                                        </p:attrNameLst>
                                      </p:cBhvr>
                                      <p:to>
                                        <a:srgbClr val="FF0000"/>
                                      </p:to>
                                    </p:animClr>
                                    <p:set>
                                      <p:cBhvr>
                                        <p:cTn id="42" dur="1000" fill="hold"/>
                                        <p:tgtEl>
                                          <p:spTgt spid="9"/>
                                        </p:tgtEl>
                                        <p:attrNameLst>
                                          <p:attrName>fill.type</p:attrName>
                                        </p:attrNameLst>
                                      </p:cBhvr>
                                      <p:to>
                                        <p:strVal val="solid"/>
                                      </p:to>
                                    </p:set>
                                    <p:set>
                                      <p:cBhvr>
                                        <p:cTn id="43" dur="1000" fill="hold"/>
                                        <p:tgtEl>
                                          <p:spTgt spid="9"/>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1000" fill="hold"/>
                                        <p:tgtEl>
                                          <p:spTgt spid="12"/>
                                        </p:tgtEl>
                                        <p:attrNameLst>
                                          <p:attrName>fillcolor</p:attrName>
                                        </p:attrNameLst>
                                      </p:cBhvr>
                                      <p:to>
                                        <a:srgbClr val="FF0000"/>
                                      </p:to>
                                    </p:animClr>
                                    <p:set>
                                      <p:cBhvr>
                                        <p:cTn id="46" dur="1000" fill="hold"/>
                                        <p:tgtEl>
                                          <p:spTgt spid="12"/>
                                        </p:tgtEl>
                                        <p:attrNameLst>
                                          <p:attrName>fill.type</p:attrName>
                                        </p:attrNameLst>
                                      </p:cBhvr>
                                      <p:to>
                                        <p:strVal val="solid"/>
                                      </p:to>
                                    </p:set>
                                    <p:set>
                                      <p:cBhvr>
                                        <p:cTn id="47" dur="1000" fill="hold"/>
                                        <p:tgtEl>
                                          <p:spTgt spid="12"/>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20"/>
                                        </p:tgtEl>
                                      </p:cBhvr>
                                    </p:animEffect>
                                    <p:set>
                                      <p:cBhvr>
                                        <p:cTn id="52" dur="1" fill="hold">
                                          <p:stCondLst>
                                            <p:cond delay="499"/>
                                          </p:stCondLst>
                                        </p:cTn>
                                        <p:tgtEl>
                                          <p:spTgt spid="20"/>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mph" presetSubtype="2" fill="hold" nodeType="clickEffect">
                                  <p:stCondLst>
                                    <p:cond delay="0"/>
                                  </p:stCondLst>
                                  <p:childTnLst>
                                    <p:animClr clrSpc="rgb" dir="cw">
                                      <p:cBhvr>
                                        <p:cTn id="66" dur="1000" fill="hold"/>
                                        <p:tgtEl>
                                          <p:spTgt spid="6"/>
                                        </p:tgtEl>
                                        <p:attrNameLst>
                                          <p:attrName>fillcolor</p:attrName>
                                        </p:attrNameLst>
                                      </p:cBhvr>
                                      <p:to>
                                        <a:srgbClr val="5B9BD5"/>
                                      </p:to>
                                    </p:animClr>
                                    <p:set>
                                      <p:cBhvr>
                                        <p:cTn id="67" dur="1000" fill="hold"/>
                                        <p:tgtEl>
                                          <p:spTgt spid="6"/>
                                        </p:tgtEl>
                                        <p:attrNameLst>
                                          <p:attrName>fill.type</p:attrName>
                                        </p:attrNameLst>
                                      </p:cBhvr>
                                      <p:to>
                                        <p:strVal val="solid"/>
                                      </p:to>
                                    </p:set>
                                    <p:set>
                                      <p:cBhvr>
                                        <p:cTn id="68" dur="1000" fill="hold"/>
                                        <p:tgtEl>
                                          <p:spTgt spid="6"/>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9"/>
                                        </p:tgtEl>
                                        <p:attrNameLst>
                                          <p:attrName>fillcolor</p:attrName>
                                        </p:attrNameLst>
                                      </p:cBhvr>
                                      <p:to>
                                        <a:srgbClr val="5B9BD5"/>
                                      </p:to>
                                    </p:animClr>
                                    <p:set>
                                      <p:cBhvr>
                                        <p:cTn id="71" dur="1000" fill="hold"/>
                                        <p:tgtEl>
                                          <p:spTgt spid="9"/>
                                        </p:tgtEl>
                                        <p:attrNameLst>
                                          <p:attrName>fill.type</p:attrName>
                                        </p:attrNameLst>
                                      </p:cBhvr>
                                      <p:to>
                                        <p:strVal val="solid"/>
                                      </p:to>
                                    </p:set>
                                    <p:set>
                                      <p:cBhvr>
                                        <p:cTn id="72" dur="1000" fill="hold"/>
                                        <p:tgtEl>
                                          <p:spTgt spid="9"/>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12"/>
                                        </p:tgtEl>
                                        <p:attrNameLst>
                                          <p:attrName>fillcolor</p:attrName>
                                        </p:attrNameLst>
                                      </p:cBhvr>
                                      <p:to>
                                        <a:srgbClr val="5B9BD5"/>
                                      </p:to>
                                    </p:animClr>
                                    <p:set>
                                      <p:cBhvr>
                                        <p:cTn id="75" dur="1000" fill="hold"/>
                                        <p:tgtEl>
                                          <p:spTgt spid="12"/>
                                        </p:tgtEl>
                                        <p:attrNameLst>
                                          <p:attrName>fill.type</p:attrName>
                                        </p:attrNameLst>
                                      </p:cBhvr>
                                      <p:to>
                                        <p:strVal val="solid"/>
                                      </p:to>
                                    </p:set>
                                    <p:set>
                                      <p:cBhvr>
                                        <p:cTn id="76" dur="1000" fill="hold"/>
                                        <p:tgtEl>
                                          <p:spTgt spid="12"/>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7"/>
                                        </p:tgtEl>
                                        <p:attrNameLst>
                                          <p:attrName>fillcolor</p:attrName>
                                        </p:attrNameLst>
                                      </p:cBhvr>
                                      <p:to>
                                        <a:srgbClr val="5B9BD5"/>
                                      </p:to>
                                    </p:animClr>
                                    <p:set>
                                      <p:cBhvr>
                                        <p:cTn id="79" dur="1000" fill="hold"/>
                                        <p:tgtEl>
                                          <p:spTgt spid="7"/>
                                        </p:tgtEl>
                                        <p:attrNameLst>
                                          <p:attrName>fill.type</p:attrName>
                                        </p:attrNameLst>
                                      </p:cBhvr>
                                      <p:to>
                                        <p:strVal val="solid"/>
                                      </p:to>
                                    </p:set>
                                    <p:set>
                                      <p:cBhvr>
                                        <p:cTn id="80" dur="1000" fill="hold"/>
                                        <p:tgtEl>
                                          <p:spTgt spid="7"/>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10"/>
                                        </p:tgtEl>
                                        <p:attrNameLst>
                                          <p:attrName>fillcolor</p:attrName>
                                        </p:attrNameLst>
                                      </p:cBhvr>
                                      <p:to>
                                        <a:srgbClr val="5B9BD5"/>
                                      </p:to>
                                    </p:animClr>
                                    <p:set>
                                      <p:cBhvr>
                                        <p:cTn id="83" dur="1000" fill="hold"/>
                                        <p:tgtEl>
                                          <p:spTgt spid="10"/>
                                        </p:tgtEl>
                                        <p:attrNameLst>
                                          <p:attrName>fill.type</p:attrName>
                                        </p:attrNameLst>
                                      </p:cBhvr>
                                      <p:to>
                                        <p:strVal val="solid"/>
                                      </p:to>
                                    </p:set>
                                    <p:set>
                                      <p:cBhvr>
                                        <p:cTn id="84" dur="1000" fill="hold"/>
                                        <p:tgtEl>
                                          <p:spTgt spid="10"/>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13"/>
                                        </p:tgtEl>
                                        <p:attrNameLst>
                                          <p:attrName>fillcolor</p:attrName>
                                        </p:attrNameLst>
                                      </p:cBhvr>
                                      <p:to>
                                        <a:srgbClr val="5B9BD5"/>
                                      </p:to>
                                    </p:animClr>
                                    <p:set>
                                      <p:cBhvr>
                                        <p:cTn id="87" dur="1000" fill="hold"/>
                                        <p:tgtEl>
                                          <p:spTgt spid="13"/>
                                        </p:tgtEl>
                                        <p:attrNameLst>
                                          <p:attrName>fill.type</p:attrName>
                                        </p:attrNameLst>
                                      </p:cBhvr>
                                      <p:to>
                                        <p:strVal val="solid"/>
                                      </p:to>
                                    </p:set>
                                    <p:set>
                                      <p:cBhvr>
                                        <p:cTn id="88" dur="1000" fill="hold"/>
                                        <p:tgtEl>
                                          <p:spTgt spid="13"/>
                                        </p:tgtEl>
                                        <p:attrNameLst>
                                          <p:attrName>fill.on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10" presetClass="exit" presetSubtype="0" fill="hold" grpId="1" nodeType="clickEffect">
                                  <p:stCondLst>
                                    <p:cond delay="0"/>
                                  </p:stCondLst>
                                  <p:childTnLst>
                                    <p:animEffect transition="out" filter="fade">
                                      <p:cBhvr>
                                        <p:cTn id="92" dur="500"/>
                                        <p:tgtEl>
                                          <p:spTgt spid="24"/>
                                        </p:tgtEl>
                                      </p:cBhvr>
                                    </p:animEffect>
                                    <p:set>
                                      <p:cBhvr>
                                        <p:cTn id="93" dur="1" fill="hold">
                                          <p:stCondLst>
                                            <p:cond delay="499"/>
                                          </p:stCondLst>
                                        </p:cTn>
                                        <p:tgtEl>
                                          <p:spTgt spid="24"/>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18"/>
                                        </p:tgtEl>
                                        <p:attrNameLst>
                                          <p:attrName>style.visibility</p:attrName>
                                        </p:attrNameLst>
                                      </p:cBhvr>
                                      <p:to>
                                        <p:strVal val="visible"/>
                                      </p:to>
                                    </p:set>
                                    <p:animEffect transition="in" filter="fade">
                                      <p:cBhvr>
                                        <p:cTn id="103" dur="500"/>
                                        <p:tgtEl>
                                          <p:spTgt spid="18"/>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mph" presetSubtype="2" fill="hold" nodeType="clickEffect">
                                  <p:stCondLst>
                                    <p:cond delay="0"/>
                                  </p:stCondLst>
                                  <p:childTnLst>
                                    <p:animClr clrSpc="rgb" dir="cw">
                                      <p:cBhvr>
                                        <p:cTn id="107" dur="1000" fill="hold"/>
                                        <p:tgtEl>
                                          <p:spTgt spid="6"/>
                                        </p:tgtEl>
                                        <p:attrNameLst>
                                          <p:attrName>fillcolor</p:attrName>
                                        </p:attrNameLst>
                                      </p:cBhvr>
                                      <p:to>
                                        <a:srgbClr val="00B050"/>
                                      </p:to>
                                    </p:animClr>
                                    <p:set>
                                      <p:cBhvr>
                                        <p:cTn id="108" dur="1000" fill="hold"/>
                                        <p:tgtEl>
                                          <p:spTgt spid="6"/>
                                        </p:tgtEl>
                                        <p:attrNameLst>
                                          <p:attrName>fill.type</p:attrName>
                                        </p:attrNameLst>
                                      </p:cBhvr>
                                      <p:to>
                                        <p:strVal val="solid"/>
                                      </p:to>
                                    </p:set>
                                    <p:set>
                                      <p:cBhvr>
                                        <p:cTn id="109" dur="1000" fill="hold"/>
                                        <p:tgtEl>
                                          <p:spTgt spid="6"/>
                                        </p:tgtEl>
                                        <p:attrNameLst>
                                          <p:attrName>fill.on</p:attrName>
                                        </p:attrNameLst>
                                      </p:cBhvr>
                                      <p:to>
                                        <p:strVal val="true"/>
                                      </p:to>
                                    </p:set>
                                  </p:childTnLst>
                                </p:cTn>
                              </p:par>
                              <p:par>
                                <p:cTn id="110" presetID="1" presetClass="emph" presetSubtype="2" fill="hold" nodeType="withEffect">
                                  <p:stCondLst>
                                    <p:cond delay="0"/>
                                  </p:stCondLst>
                                  <p:childTnLst>
                                    <p:animClr clrSpc="rgb" dir="cw">
                                      <p:cBhvr>
                                        <p:cTn id="111" dur="1000" fill="hold"/>
                                        <p:tgtEl>
                                          <p:spTgt spid="9"/>
                                        </p:tgtEl>
                                        <p:attrNameLst>
                                          <p:attrName>fillcolor</p:attrName>
                                        </p:attrNameLst>
                                      </p:cBhvr>
                                      <p:to>
                                        <a:srgbClr val="00B050"/>
                                      </p:to>
                                    </p:animClr>
                                    <p:set>
                                      <p:cBhvr>
                                        <p:cTn id="112" dur="1000" fill="hold"/>
                                        <p:tgtEl>
                                          <p:spTgt spid="9"/>
                                        </p:tgtEl>
                                        <p:attrNameLst>
                                          <p:attrName>fill.type</p:attrName>
                                        </p:attrNameLst>
                                      </p:cBhvr>
                                      <p:to>
                                        <p:strVal val="solid"/>
                                      </p:to>
                                    </p:set>
                                    <p:set>
                                      <p:cBhvr>
                                        <p:cTn id="113" dur="1000" fill="hold"/>
                                        <p:tgtEl>
                                          <p:spTgt spid="9"/>
                                        </p:tgtEl>
                                        <p:attrNameLst>
                                          <p:attrName>fill.on</p:attrName>
                                        </p:attrNameLst>
                                      </p:cBhvr>
                                      <p:to>
                                        <p:strVal val="true"/>
                                      </p:to>
                                    </p:set>
                                  </p:childTnLst>
                                </p:cTn>
                              </p:par>
                              <p:par>
                                <p:cTn id="114" presetID="1" presetClass="emph" presetSubtype="2" fill="hold" nodeType="withEffect">
                                  <p:stCondLst>
                                    <p:cond delay="0"/>
                                  </p:stCondLst>
                                  <p:childTnLst>
                                    <p:animClr clrSpc="rgb" dir="cw">
                                      <p:cBhvr>
                                        <p:cTn id="115" dur="1000" fill="hold"/>
                                        <p:tgtEl>
                                          <p:spTgt spid="12"/>
                                        </p:tgtEl>
                                        <p:attrNameLst>
                                          <p:attrName>fillcolor</p:attrName>
                                        </p:attrNameLst>
                                      </p:cBhvr>
                                      <p:to>
                                        <a:srgbClr val="00B050"/>
                                      </p:to>
                                    </p:animClr>
                                    <p:set>
                                      <p:cBhvr>
                                        <p:cTn id="116" dur="1000" fill="hold"/>
                                        <p:tgtEl>
                                          <p:spTgt spid="12"/>
                                        </p:tgtEl>
                                        <p:attrNameLst>
                                          <p:attrName>fill.type</p:attrName>
                                        </p:attrNameLst>
                                      </p:cBhvr>
                                      <p:to>
                                        <p:strVal val="solid"/>
                                      </p:to>
                                    </p:set>
                                    <p:set>
                                      <p:cBhvr>
                                        <p:cTn id="117" dur="1000" fill="hold"/>
                                        <p:tgtEl>
                                          <p:spTgt spid="12"/>
                                        </p:tgtEl>
                                        <p:attrNameLst>
                                          <p:attrName>fill.on</p:attrName>
                                        </p:attrNameLst>
                                      </p:cBhvr>
                                      <p:to>
                                        <p:strVal val="true"/>
                                      </p:to>
                                    </p:set>
                                  </p:childTnLst>
                                </p:cTn>
                              </p:par>
                              <p:par>
                                <p:cTn id="118" presetID="1" presetClass="emph" presetSubtype="2" fill="hold" nodeType="withEffect">
                                  <p:stCondLst>
                                    <p:cond delay="0"/>
                                  </p:stCondLst>
                                  <p:childTnLst>
                                    <p:animClr clrSpc="rgb" dir="cw">
                                      <p:cBhvr>
                                        <p:cTn id="119" dur="1000" fill="hold"/>
                                        <p:tgtEl>
                                          <p:spTgt spid="7"/>
                                        </p:tgtEl>
                                        <p:attrNameLst>
                                          <p:attrName>fillcolor</p:attrName>
                                        </p:attrNameLst>
                                      </p:cBhvr>
                                      <p:to>
                                        <a:srgbClr val="00B050"/>
                                      </p:to>
                                    </p:animClr>
                                    <p:set>
                                      <p:cBhvr>
                                        <p:cTn id="120" dur="1000" fill="hold"/>
                                        <p:tgtEl>
                                          <p:spTgt spid="7"/>
                                        </p:tgtEl>
                                        <p:attrNameLst>
                                          <p:attrName>fill.type</p:attrName>
                                        </p:attrNameLst>
                                      </p:cBhvr>
                                      <p:to>
                                        <p:strVal val="solid"/>
                                      </p:to>
                                    </p:set>
                                    <p:set>
                                      <p:cBhvr>
                                        <p:cTn id="121" dur="1000" fill="hold"/>
                                        <p:tgtEl>
                                          <p:spTgt spid="7"/>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10"/>
                                        </p:tgtEl>
                                        <p:attrNameLst>
                                          <p:attrName>fillcolor</p:attrName>
                                        </p:attrNameLst>
                                      </p:cBhvr>
                                      <p:to>
                                        <a:srgbClr val="00B050"/>
                                      </p:to>
                                    </p:animClr>
                                    <p:set>
                                      <p:cBhvr>
                                        <p:cTn id="124" dur="1000" fill="hold"/>
                                        <p:tgtEl>
                                          <p:spTgt spid="10"/>
                                        </p:tgtEl>
                                        <p:attrNameLst>
                                          <p:attrName>fill.type</p:attrName>
                                        </p:attrNameLst>
                                      </p:cBhvr>
                                      <p:to>
                                        <p:strVal val="solid"/>
                                      </p:to>
                                    </p:set>
                                    <p:set>
                                      <p:cBhvr>
                                        <p:cTn id="125" dur="1000" fill="hold"/>
                                        <p:tgtEl>
                                          <p:spTgt spid="10"/>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3"/>
                                        </p:tgtEl>
                                        <p:attrNameLst>
                                          <p:attrName>fillcolor</p:attrName>
                                        </p:attrNameLst>
                                      </p:cBhvr>
                                      <p:to>
                                        <a:srgbClr val="00B050"/>
                                      </p:to>
                                    </p:animClr>
                                    <p:set>
                                      <p:cBhvr>
                                        <p:cTn id="128" dur="1000" fill="hold"/>
                                        <p:tgtEl>
                                          <p:spTgt spid="13"/>
                                        </p:tgtEl>
                                        <p:attrNameLst>
                                          <p:attrName>fill.type</p:attrName>
                                        </p:attrNameLst>
                                      </p:cBhvr>
                                      <p:to>
                                        <p:strVal val="solid"/>
                                      </p:to>
                                    </p:set>
                                    <p:set>
                                      <p:cBhvr>
                                        <p:cTn id="129" dur="1000" fill="hold"/>
                                        <p:tgtEl>
                                          <p:spTgt spid="13"/>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5"/>
                                        </p:tgtEl>
                                        <p:attrNameLst>
                                          <p:attrName>fillcolor</p:attrName>
                                        </p:attrNameLst>
                                      </p:cBhvr>
                                      <p:to>
                                        <a:srgbClr val="00B050"/>
                                      </p:to>
                                    </p:animClr>
                                    <p:set>
                                      <p:cBhvr>
                                        <p:cTn id="132" dur="1000" fill="hold"/>
                                        <p:tgtEl>
                                          <p:spTgt spid="5"/>
                                        </p:tgtEl>
                                        <p:attrNameLst>
                                          <p:attrName>fill.type</p:attrName>
                                        </p:attrNameLst>
                                      </p:cBhvr>
                                      <p:to>
                                        <p:strVal val="solid"/>
                                      </p:to>
                                    </p:set>
                                    <p:set>
                                      <p:cBhvr>
                                        <p:cTn id="133" dur="1000" fill="hold"/>
                                        <p:tgtEl>
                                          <p:spTgt spid="5"/>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8"/>
                                        </p:tgtEl>
                                        <p:attrNameLst>
                                          <p:attrName>fillcolor</p:attrName>
                                        </p:attrNameLst>
                                      </p:cBhvr>
                                      <p:to>
                                        <a:srgbClr val="00B050"/>
                                      </p:to>
                                    </p:animClr>
                                    <p:set>
                                      <p:cBhvr>
                                        <p:cTn id="136" dur="1000" fill="hold"/>
                                        <p:tgtEl>
                                          <p:spTgt spid="8"/>
                                        </p:tgtEl>
                                        <p:attrNameLst>
                                          <p:attrName>fill.type</p:attrName>
                                        </p:attrNameLst>
                                      </p:cBhvr>
                                      <p:to>
                                        <p:strVal val="solid"/>
                                      </p:to>
                                    </p:set>
                                    <p:set>
                                      <p:cBhvr>
                                        <p:cTn id="137" dur="1000" fill="hold"/>
                                        <p:tgtEl>
                                          <p:spTgt spid="8"/>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1"/>
                                        </p:tgtEl>
                                        <p:attrNameLst>
                                          <p:attrName>fillcolor</p:attrName>
                                        </p:attrNameLst>
                                      </p:cBhvr>
                                      <p:to>
                                        <a:srgbClr val="00B050"/>
                                      </p:to>
                                    </p:animClr>
                                    <p:set>
                                      <p:cBhvr>
                                        <p:cTn id="140" dur="1000" fill="hold"/>
                                        <p:tgtEl>
                                          <p:spTgt spid="11"/>
                                        </p:tgtEl>
                                        <p:attrNameLst>
                                          <p:attrName>fill.type</p:attrName>
                                        </p:attrNameLst>
                                      </p:cBhvr>
                                      <p:to>
                                        <p:strVal val="solid"/>
                                      </p:to>
                                    </p:set>
                                    <p:set>
                                      <p:cBhvr>
                                        <p:cTn id="141" dur="1000" fill="hold"/>
                                        <p:tgtEl>
                                          <p:spTgt spid="11"/>
                                        </p:tgtEl>
                                        <p:attrNameLst>
                                          <p:attrName>fill.on</p:attrName>
                                        </p:attrNameLst>
                                      </p:cBhvr>
                                      <p:to>
                                        <p:strVal val="true"/>
                                      </p:to>
                                    </p:set>
                                  </p:childTnLst>
                                </p:cTn>
                              </p:par>
                            </p:childTnLst>
                          </p:cTn>
                        </p:par>
                      </p:childTnLst>
                    </p:cTn>
                  </p:par>
                  <p:par>
                    <p:cTn id="142" fill="hold">
                      <p:stCondLst>
                        <p:cond delay="indefinite"/>
                      </p:stCondLst>
                      <p:childTnLst>
                        <p:par>
                          <p:cTn id="143" fill="hold">
                            <p:stCondLst>
                              <p:cond delay="0"/>
                            </p:stCondLst>
                            <p:childTnLst>
                              <p:par>
                                <p:cTn id="144" presetID="10" presetClass="exit" presetSubtype="0" fill="hold" grpId="1" nodeType="clickEffect">
                                  <p:stCondLst>
                                    <p:cond delay="0"/>
                                  </p:stCondLst>
                                  <p:childTnLst>
                                    <p:animEffect transition="out" filter="fade">
                                      <p:cBhvr>
                                        <p:cTn id="145" dur="500"/>
                                        <p:tgtEl>
                                          <p:spTgt spid="27"/>
                                        </p:tgtEl>
                                      </p:cBhvr>
                                    </p:animEffect>
                                    <p:set>
                                      <p:cBhvr>
                                        <p:cTn id="146"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pPr marL="0" indent="0">
              <a:buNone/>
            </a:pPr>
            <a:r>
              <a:rPr lang="ja-JP" altLang="en-US" dirty="0"/>
              <a:t>同じグリッドでも，塗り替え方によって回数が変わる</a:t>
            </a:r>
            <a:endParaRPr lang="en-US" altLang="ja-JP" dirty="0"/>
          </a:p>
          <a:p>
            <a:pPr marL="0" indent="0">
              <a:buNone/>
            </a:pPr>
            <a:r>
              <a:rPr lang="ja-JP" altLang="en-US" dirty="0"/>
              <a:t>　→最小の塗り替え方を求めたい</a:t>
            </a:r>
          </a:p>
        </p:txBody>
      </p:sp>
      <p:sp>
        <p:nvSpPr>
          <p:cNvPr id="8" name="正方形/長方形 7">
            <a:extLst>
              <a:ext uri="{FF2B5EF4-FFF2-40B4-BE49-F238E27FC236}">
                <a16:creationId xmlns:a16="http://schemas.microsoft.com/office/drawing/2014/main"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a16="http://schemas.microsoft.com/office/drawing/2014/main"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a16="http://schemas.microsoft.com/office/drawing/2014/main"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9090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23"/>
                                        </p:tgtEl>
                                        <p:attrNameLst>
                                          <p:attrName>fillcolor</p:attrName>
                                        </p:attrNameLst>
                                      </p:cBhvr>
                                      <p:to>
                                        <a:srgbClr val="5B9BD5"/>
                                      </p:to>
                                    </p:animClr>
                                    <p:set>
                                      <p:cBhvr>
                                        <p:cTn id="7" dur="1000" fill="hold"/>
                                        <p:tgtEl>
                                          <p:spTgt spid="23"/>
                                        </p:tgtEl>
                                        <p:attrNameLst>
                                          <p:attrName>fill.type</p:attrName>
                                        </p:attrNameLst>
                                      </p:cBhvr>
                                      <p:to>
                                        <p:strVal val="solid"/>
                                      </p:to>
                                    </p:set>
                                    <p:set>
                                      <p:cBhvr>
                                        <p:cTn id="8" dur="1000" fill="hold"/>
                                        <p:tgtEl>
                                          <p:spTgt spid="23"/>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23"/>
                                        </p:tgtEl>
                                        <p:attrNameLst>
                                          <p:attrName>fillcolor</p:attrName>
                                        </p:attrNameLst>
                                      </p:cBhvr>
                                      <p:to>
                                        <a:srgbClr val="FF0000"/>
                                      </p:to>
                                    </p:animClr>
                                    <p:set>
                                      <p:cBhvr>
                                        <p:cTn id="13" dur="1000" fill="hold"/>
                                        <p:tgtEl>
                                          <p:spTgt spid="23"/>
                                        </p:tgtEl>
                                        <p:attrNameLst>
                                          <p:attrName>fill.type</p:attrName>
                                        </p:attrNameLst>
                                      </p:cBhvr>
                                      <p:to>
                                        <p:strVal val="solid"/>
                                      </p:to>
                                    </p:set>
                                    <p:set>
                                      <p:cBhvr>
                                        <p:cTn id="14" dur="1000" fill="hold"/>
                                        <p:tgtEl>
                                          <p:spTgt spid="23"/>
                                        </p:tgtEl>
                                        <p:attrNameLst>
                                          <p:attrName>fill.on</p:attrName>
                                        </p:attrNameLst>
                                      </p:cBhvr>
                                      <p:to>
                                        <p:strVal val="true"/>
                                      </p:to>
                                    </p:set>
                                  </p:childTnLst>
                                </p:cTn>
                              </p:par>
                              <p:par>
                                <p:cTn id="15" presetID="1" presetClass="emph" presetSubtype="2" fill="hold" nodeType="withEffect">
                                  <p:stCondLst>
                                    <p:cond delay="0"/>
                                  </p:stCondLst>
                                  <p:childTnLst>
                                    <p:animClr clrSpc="rgb" dir="cw">
                                      <p:cBhvr>
                                        <p:cTn id="16" dur="1000" fill="hold"/>
                                        <p:tgtEl>
                                          <p:spTgt spid="24"/>
                                        </p:tgtEl>
                                        <p:attrNameLst>
                                          <p:attrName>fillcolor</p:attrName>
                                        </p:attrNameLst>
                                      </p:cBhvr>
                                      <p:to>
                                        <a:srgbClr val="FF0000"/>
                                      </p:to>
                                    </p:animClr>
                                    <p:set>
                                      <p:cBhvr>
                                        <p:cTn id="17" dur="1000" fill="hold"/>
                                        <p:tgtEl>
                                          <p:spTgt spid="24"/>
                                        </p:tgtEl>
                                        <p:attrNameLst>
                                          <p:attrName>fill.type</p:attrName>
                                        </p:attrNameLst>
                                      </p:cBhvr>
                                      <p:to>
                                        <p:strVal val="solid"/>
                                      </p:to>
                                    </p:set>
                                    <p:set>
                                      <p:cBhvr>
                                        <p:cTn id="18" dur="1000" fill="hold"/>
                                        <p:tgtEl>
                                          <p:spTgt spid="24"/>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1000" fill="hold"/>
                                        <p:tgtEl>
                                          <p:spTgt spid="25"/>
                                        </p:tgtEl>
                                        <p:attrNameLst>
                                          <p:attrName>fillcolor</p:attrName>
                                        </p:attrNameLst>
                                      </p:cBhvr>
                                      <p:to>
                                        <a:srgbClr val="FF0000"/>
                                      </p:to>
                                    </p:animClr>
                                    <p:set>
                                      <p:cBhvr>
                                        <p:cTn id="21" dur="1000" fill="hold"/>
                                        <p:tgtEl>
                                          <p:spTgt spid="25"/>
                                        </p:tgtEl>
                                        <p:attrNameLst>
                                          <p:attrName>fill.type</p:attrName>
                                        </p:attrNameLst>
                                      </p:cBhvr>
                                      <p:to>
                                        <p:strVal val="solid"/>
                                      </p:to>
                                    </p:set>
                                    <p:set>
                                      <p:cBhvr>
                                        <p:cTn id="22" dur="1000" fill="hold"/>
                                        <p:tgtEl>
                                          <p:spTgt spid="25"/>
                                        </p:tgtEl>
                                        <p:attrNameLst>
                                          <p:attrName>fill.on</p:attrName>
                                        </p:attrNameLst>
                                      </p:cBhvr>
                                      <p:to>
                                        <p:strVal val="true"/>
                                      </p:to>
                                    </p:set>
                                  </p:childTnLst>
                                </p:cTn>
                              </p:par>
                              <p:par>
                                <p:cTn id="23" presetID="1" presetClass="emph" presetSubtype="2" fill="hold" nodeType="withEffect">
                                  <p:stCondLst>
                                    <p:cond delay="0"/>
                                  </p:stCondLst>
                                  <p:childTnLst>
                                    <p:animClr clrSpc="rgb" dir="cw">
                                      <p:cBhvr>
                                        <p:cTn id="24" dur="1000" fill="hold"/>
                                        <p:tgtEl>
                                          <p:spTgt spid="27"/>
                                        </p:tgtEl>
                                        <p:attrNameLst>
                                          <p:attrName>fillcolor</p:attrName>
                                        </p:attrNameLst>
                                      </p:cBhvr>
                                      <p:to>
                                        <a:srgbClr val="FF0000"/>
                                      </p:to>
                                    </p:animClr>
                                    <p:set>
                                      <p:cBhvr>
                                        <p:cTn id="25" dur="1000" fill="hold"/>
                                        <p:tgtEl>
                                          <p:spTgt spid="27"/>
                                        </p:tgtEl>
                                        <p:attrNameLst>
                                          <p:attrName>fill.type</p:attrName>
                                        </p:attrNameLst>
                                      </p:cBhvr>
                                      <p:to>
                                        <p:strVal val="solid"/>
                                      </p:to>
                                    </p:set>
                                    <p:set>
                                      <p:cBhvr>
                                        <p:cTn id="26" dur="1000" fill="hold"/>
                                        <p:tgtEl>
                                          <p:spTgt spid="27"/>
                                        </p:tgtEl>
                                        <p:attrNameLst>
                                          <p:attrName>fill.on</p:attrName>
                                        </p:attrNameLst>
                                      </p:cBhvr>
                                      <p:to>
                                        <p:strVal val="true"/>
                                      </p:to>
                                    </p:set>
                                  </p:childTnLst>
                                </p:cTn>
                              </p:par>
                              <p:par>
                                <p:cTn id="27" presetID="1" presetClass="emph" presetSubtype="2" fill="hold" nodeType="withEffect">
                                  <p:stCondLst>
                                    <p:cond delay="0"/>
                                  </p:stCondLst>
                                  <p:childTnLst>
                                    <p:animClr clrSpc="rgb" dir="cw">
                                      <p:cBhvr>
                                        <p:cTn id="28" dur="1000" fill="hold"/>
                                        <p:tgtEl>
                                          <p:spTgt spid="28"/>
                                        </p:tgtEl>
                                        <p:attrNameLst>
                                          <p:attrName>fillcolor</p:attrName>
                                        </p:attrNameLst>
                                      </p:cBhvr>
                                      <p:to>
                                        <a:srgbClr val="FF0000"/>
                                      </p:to>
                                    </p:animClr>
                                    <p:set>
                                      <p:cBhvr>
                                        <p:cTn id="29" dur="1000" fill="hold"/>
                                        <p:tgtEl>
                                          <p:spTgt spid="28"/>
                                        </p:tgtEl>
                                        <p:attrNameLst>
                                          <p:attrName>fill.type</p:attrName>
                                        </p:attrNameLst>
                                      </p:cBhvr>
                                      <p:to>
                                        <p:strVal val="solid"/>
                                      </p:to>
                                    </p:set>
                                    <p:set>
                                      <p:cBhvr>
                                        <p:cTn id="30" dur="1000" fill="hold"/>
                                        <p:tgtEl>
                                          <p:spTgt spid="28"/>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1000" fill="hold"/>
                                        <p:tgtEl>
                                          <p:spTgt spid="23"/>
                                        </p:tgtEl>
                                        <p:attrNameLst>
                                          <p:attrName>fillcolor</p:attrName>
                                        </p:attrNameLst>
                                      </p:cBhvr>
                                      <p:to>
                                        <a:srgbClr val="00B050"/>
                                      </p:to>
                                    </p:animClr>
                                    <p:set>
                                      <p:cBhvr>
                                        <p:cTn id="35" dur="1000" fill="hold"/>
                                        <p:tgtEl>
                                          <p:spTgt spid="23"/>
                                        </p:tgtEl>
                                        <p:attrNameLst>
                                          <p:attrName>fill.type</p:attrName>
                                        </p:attrNameLst>
                                      </p:cBhvr>
                                      <p:to>
                                        <p:strVal val="solid"/>
                                      </p:to>
                                    </p:set>
                                    <p:set>
                                      <p:cBhvr>
                                        <p:cTn id="36" dur="1000" fill="hold"/>
                                        <p:tgtEl>
                                          <p:spTgt spid="23"/>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1000" fill="hold"/>
                                        <p:tgtEl>
                                          <p:spTgt spid="24"/>
                                        </p:tgtEl>
                                        <p:attrNameLst>
                                          <p:attrName>fillcolor</p:attrName>
                                        </p:attrNameLst>
                                      </p:cBhvr>
                                      <p:to>
                                        <a:srgbClr val="00B050"/>
                                      </p:to>
                                    </p:animClr>
                                    <p:set>
                                      <p:cBhvr>
                                        <p:cTn id="39" dur="1000" fill="hold"/>
                                        <p:tgtEl>
                                          <p:spTgt spid="24"/>
                                        </p:tgtEl>
                                        <p:attrNameLst>
                                          <p:attrName>fill.type</p:attrName>
                                        </p:attrNameLst>
                                      </p:cBhvr>
                                      <p:to>
                                        <p:strVal val="solid"/>
                                      </p:to>
                                    </p:set>
                                    <p:set>
                                      <p:cBhvr>
                                        <p:cTn id="40" dur="1000" fill="hold"/>
                                        <p:tgtEl>
                                          <p:spTgt spid="24"/>
                                        </p:tgtEl>
                                        <p:attrNameLst>
                                          <p:attrName>fill.on</p:attrName>
                                        </p:attrNameLst>
                                      </p:cBhvr>
                                      <p:to>
                                        <p:strVal val="true"/>
                                      </p:to>
                                    </p:set>
                                  </p:childTnLst>
                                </p:cTn>
                              </p:par>
                              <p:par>
                                <p:cTn id="41" presetID="1" presetClass="emph" presetSubtype="2" fill="hold" nodeType="withEffect">
                                  <p:stCondLst>
                                    <p:cond delay="0"/>
                                  </p:stCondLst>
                                  <p:childTnLst>
                                    <p:animClr clrSpc="rgb" dir="cw">
                                      <p:cBhvr>
                                        <p:cTn id="42" dur="1000" fill="hold"/>
                                        <p:tgtEl>
                                          <p:spTgt spid="25"/>
                                        </p:tgtEl>
                                        <p:attrNameLst>
                                          <p:attrName>fillcolor</p:attrName>
                                        </p:attrNameLst>
                                      </p:cBhvr>
                                      <p:to>
                                        <a:srgbClr val="00B050"/>
                                      </p:to>
                                    </p:animClr>
                                    <p:set>
                                      <p:cBhvr>
                                        <p:cTn id="43" dur="1000" fill="hold"/>
                                        <p:tgtEl>
                                          <p:spTgt spid="25"/>
                                        </p:tgtEl>
                                        <p:attrNameLst>
                                          <p:attrName>fill.type</p:attrName>
                                        </p:attrNameLst>
                                      </p:cBhvr>
                                      <p:to>
                                        <p:strVal val="solid"/>
                                      </p:to>
                                    </p:set>
                                    <p:set>
                                      <p:cBhvr>
                                        <p:cTn id="44" dur="1000" fill="hold"/>
                                        <p:tgtEl>
                                          <p:spTgt spid="25"/>
                                        </p:tgtEl>
                                        <p:attrNameLst>
                                          <p:attrName>fill.on</p:attrName>
                                        </p:attrNameLst>
                                      </p:cBhvr>
                                      <p:to>
                                        <p:strVal val="true"/>
                                      </p:to>
                                    </p:set>
                                  </p:childTnLst>
                                </p:cTn>
                              </p:par>
                              <p:par>
                                <p:cTn id="45" presetID="1" presetClass="emph" presetSubtype="2" fill="hold" nodeType="withEffect">
                                  <p:stCondLst>
                                    <p:cond delay="0"/>
                                  </p:stCondLst>
                                  <p:childTnLst>
                                    <p:animClr clrSpc="rgb" dir="cw">
                                      <p:cBhvr>
                                        <p:cTn id="46" dur="1000" fill="hold"/>
                                        <p:tgtEl>
                                          <p:spTgt spid="27"/>
                                        </p:tgtEl>
                                        <p:attrNameLst>
                                          <p:attrName>fillcolor</p:attrName>
                                        </p:attrNameLst>
                                      </p:cBhvr>
                                      <p:to>
                                        <a:srgbClr val="00B050"/>
                                      </p:to>
                                    </p:animClr>
                                    <p:set>
                                      <p:cBhvr>
                                        <p:cTn id="47" dur="1000" fill="hold"/>
                                        <p:tgtEl>
                                          <p:spTgt spid="27"/>
                                        </p:tgtEl>
                                        <p:attrNameLst>
                                          <p:attrName>fill.type</p:attrName>
                                        </p:attrNameLst>
                                      </p:cBhvr>
                                      <p:to>
                                        <p:strVal val="solid"/>
                                      </p:to>
                                    </p:set>
                                    <p:set>
                                      <p:cBhvr>
                                        <p:cTn id="48" dur="1000" fill="hold"/>
                                        <p:tgtEl>
                                          <p:spTgt spid="27"/>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28"/>
                                        </p:tgtEl>
                                        <p:attrNameLst>
                                          <p:attrName>fillcolor</p:attrName>
                                        </p:attrNameLst>
                                      </p:cBhvr>
                                      <p:to>
                                        <a:srgbClr val="00B050"/>
                                      </p:to>
                                    </p:animClr>
                                    <p:set>
                                      <p:cBhvr>
                                        <p:cTn id="51" dur="1000" fill="hold"/>
                                        <p:tgtEl>
                                          <p:spTgt spid="28"/>
                                        </p:tgtEl>
                                        <p:attrNameLst>
                                          <p:attrName>fill.type</p:attrName>
                                        </p:attrNameLst>
                                      </p:cBhvr>
                                      <p:to>
                                        <p:strVal val="solid"/>
                                      </p:to>
                                    </p:set>
                                    <p:set>
                                      <p:cBhvr>
                                        <p:cTn id="52" dur="1000" fill="hold"/>
                                        <p:tgtEl>
                                          <p:spTgt spid="28"/>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22"/>
                                        </p:tgtEl>
                                        <p:attrNameLst>
                                          <p:attrName>fillcolor</p:attrName>
                                        </p:attrNameLst>
                                      </p:cBhvr>
                                      <p:to>
                                        <a:srgbClr val="00B050"/>
                                      </p:to>
                                    </p:animClr>
                                    <p:set>
                                      <p:cBhvr>
                                        <p:cTn id="55" dur="1000" fill="hold"/>
                                        <p:tgtEl>
                                          <p:spTgt spid="22"/>
                                        </p:tgtEl>
                                        <p:attrNameLst>
                                          <p:attrName>fill.type</p:attrName>
                                        </p:attrNameLst>
                                      </p:cBhvr>
                                      <p:to>
                                        <p:strVal val="solid"/>
                                      </p:to>
                                    </p:set>
                                    <p:set>
                                      <p:cBhvr>
                                        <p:cTn id="56" dur="1000" fill="hold"/>
                                        <p:tgtEl>
                                          <p:spTgt spid="22"/>
                                        </p:tgtEl>
                                        <p:attrNameLst>
                                          <p:attrName>fill.on</p:attrName>
                                        </p:attrNameLst>
                                      </p:cBhvr>
                                      <p:to>
                                        <p:strVal val="true"/>
                                      </p:to>
                                    </p:set>
                                  </p:childTnLst>
                                </p:cTn>
                              </p:par>
                              <p:par>
                                <p:cTn id="57" presetID="1" presetClass="emph" presetSubtype="2" fill="hold" nodeType="withEffect">
                                  <p:stCondLst>
                                    <p:cond delay="0"/>
                                  </p:stCondLst>
                                  <p:childTnLst>
                                    <p:animClr clrSpc="rgb" dir="cw">
                                      <p:cBhvr>
                                        <p:cTn id="58" dur="1000" fill="hold"/>
                                        <p:tgtEl>
                                          <p:spTgt spid="26"/>
                                        </p:tgtEl>
                                        <p:attrNameLst>
                                          <p:attrName>fillcolor</p:attrName>
                                        </p:attrNameLst>
                                      </p:cBhvr>
                                      <p:to>
                                        <a:srgbClr val="00B050"/>
                                      </p:to>
                                    </p:animClr>
                                    <p:set>
                                      <p:cBhvr>
                                        <p:cTn id="59" dur="1000" fill="hold"/>
                                        <p:tgtEl>
                                          <p:spTgt spid="26"/>
                                        </p:tgtEl>
                                        <p:attrNameLst>
                                          <p:attrName>fill.type</p:attrName>
                                        </p:attrNameLst>
                                      </p:cBhvr>
                                      <p:to>
                                        <p:strVal val="solid"/>
                                      </p:to>
                                    </p:set>
                                    <p:set>
                                      <p:cBhvr>
                                        <p:cTn id="60" dur="1000" fill="hold"/>
                                        <p:tgtEl>
                                          <p:spTgt spid="26"/>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9"/>
                                        </p:tgtEl>
                                        <p:attrNameLst>
                                          <p:attrName>fillcolor</p:attrName>
                                        </p:attrNameLst>
                                      </p:cBhvr>
                                      <p:to>
                                        <a:srgbClr val="00B050"/>
                                      </p:to>
                                    </p:animClr>
                                    <p:set>
                                      <p:cBhvr>
                                        <p:cTn id="63" dur="1000" fill="hold"/>
                                        <p:tgtEl>
                                          <p:spTgt spid="29"/>
                                        </p:tgtEl>
                                        <p:attrNameLst>
                                          <p:attrName>fill.type</p:attrName>
                                        </p:attrNameLst>
                                      </p:cBhvr>
                                      <p:to>
                                        <p:strVal val="solid"/>
                                      </p:to>
                                    </p:set>
                                    <p:set>
                                      <p:cBhvr>
                                        <p:cTn id="64" dur="1000" fill="hold"/>
                                        <p:tgtEl>
                                          <p:spTgt spid="29"/>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30"/>
                                        </p:tgtEl>
                                        <p:attrNameLst>
                                          <p:attrName>fillcolor</p:attrName>
                                        </p:attrNameLst>
                                      </p:cBhvr>
                                      <p:to>
                                        <a:srgbClr val="00B050"/>
                                      </p:to>
                                    </p:animClr>
                                    <p:set>
                                      <p:cBhvr>
                                        <p:cTn id="67" dur="1000" fill="hold"/>
                                        <p:tgtEl>
                                          <p:spTgt spid="30"/>
                                        </p:tgtEl>
                                        <p:attrNameLst>
                                          <p:attrName>fill.type</p:attrName>
                                        </p:attrNameLst>
                                      </p:cBhvr>
                                      <p:to>
                                        <p:strVal val="solid"/>
                                      </p:to>
                                    </p:set>
                                    <p:set>
                                      <p:cBhvr>
                                        <p:cTn id="68" dur="1000" fill="hold"/>
                                        <p:tgtEl>
                                          <p:spTgt spid="30"/>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31"/>
                                        </p:tgtEl>
                                        <p:attrNameLst>
                                          <p:attrName>fillcolor</p:attrName>
                                        </p:attrNameLst>
                                      </p:cBhvr>
                                      <p:to>
                                        <a:srgbClr val="00B050"/>
                                      </p:to>
                                    </p:animClr>
                                    <p:set>
                                      <p:cBhvr>
                                        <p:cTn id="71" dur="1000" fill="hold"/>
                                        <p:tgtEl>
                                          <p:spTgt spid="31"/>
                                        </p:tgtEl>
                                        <p:attrNameLst>
                                          <p:attrName>fill.type</p:attrName>
                                        </p:attrNameLst>
                                      </p:cBhvr>
                                      <p:to>
                                        <p:strVal val="solid"/>
                                      </p:to>
                                    </p:set>
                                    <p:set>
                                      <p:cBhvr>
                                        <p:cTn id="72" dur="1000" fill="hold"/>
                                        <p:tgtEl>
                                          <p:spTgt spid="3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1838289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a16="http://schemas.microsoft.com/office/drawing/2014/main" val="20000"/>
                    </a:ext>
                  </a:extLst>
                </a:gridCol>
                <a:gridCol w="4183380">
                  <a:extLst>
                    <a:ext uri="{9D8B030D-6E8A-4147-A177-3AD203B41FA5}">
                      <a16:colId xmlns:a16="http://schemas.microsoft.com/office/drawing/2014/main"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val="10000"/>
                  </a:ext>
                </a:extLst>
              </a:tr>
              <a:tr h="4037123">
                <a:tc>
                  <a:txBody>
                    <a:bodyPr/>
                    <a:lstStyle/>
                    <a:p>
                      <a:pPr algn="ctr"/>
                      <a:r>
                        <a:rPr kumimoji="1" lang="ja-JP" altLang="en-US" sz="2800" dirty="0"/>
                        <a:t>ある色分けされたグリッド</a:t>
                      </a:r>
                    </a:p>
                  </a:txBody>
                  <a:tcPr/>
                </a:tc>
                <a:tc>
                  <a:txBody>
                    <a:bodyPr/>
                    <a:lstStyle/>
                    <a:p>
                      <a:pPr algn="ctr"/>
                      <a:r>
                        <a:rPr kumimoji="1" lang="ja-JP" altLang="en-US" sz="2800" dirty="0"/>
                        <a:t>塗りつぶす最小の操作列</a:t>
                      </a:r>
                    </a:p>
                  </a:txBody>
                  <a:tcPr/>
                </a:tc>
                <a:extLst>
                  <a:ext uri="{0D108BD9-81ED-4DB2-BD59-A6C34878D82A}">
                    <a16:rowId xmlns:a16="http://schemas.microsoft.com/office/drawing/2014/main"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a16="http://schemas.microsoft.com/office/drawing/2014/main"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a16="http://schemas.microsoft.com/office/drawing/2014/main"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24357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既知の結果</a:t>
            </a:r>
            <a:endParaRPr kumimoji="1" lang="ja-JP" altLang="en-US" dirty="0"/>
          </a:p>
        </p:txBody>
      </p:sp>
      <mc:AlternateContent xmlns:mc="http://schemas.openxmlformats.org/markup-compatibility/2006">
        <mc:Choice xmlns:a14="http://schemas.microsoft.com/office/drawing/2010/main"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Choice>
        <mc:Fallback>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a16="http://schemas.microsoft.com/office/drawing/2014/main"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a16="http://schemas.microsoft.com/office/drawing/2014/main"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a16="http://schemas.microsoft.com/office/drawing/2014/main"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4" name="テキスト ボックス 33">
                <a:extLst>
                  <a:ext uri="{FF2B5EF4-FFF2-40B4-BE49-F238E27FC236}">
                    <a16:creationId xmlns:a16="http://schemas.microsoft.com/office/drawing/2014/main" id="{9B5C9E8D-24AC-47BE-BD80-7A4665D9AC19}"/>
                  </a:ext>
                </a:extLst>
              </p:cNvPr>
              <p:cNvSpPr txBox="1"/>
              <p:nvPr/>
            </p:nvSpPr>
            <p:spPr>
              <a:xfrm>
                <a:off x="271165" y="4911479"/>
                <a:ext cx="487377"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a16="http://schemas.microsoft.com/office/drawing/2014/main"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51" name="テキスト ボックス 50">
                <a:extLst>
                  <a:ext uri="{FF2B5EF4-FFF2-40B4-BE49-F238E27FC236}">
                    <a16:creationId xmlns:a16="http://schemas.microsoft.com/office/drawing/2014/main" id="{2518A1B5-ADAD-481B-81AA-9ADD49951D25}"/>
                  </a:ext>
                </a:extLst>
              </p:cNvPr>
              <p:cNvSpPr txBox="1"/>
              <p:nvPr/>
            </p:nvSpPr>
            <p:spPr>
              <a:xfrm>
                <a:off x="4490851" y="6308290"/>
                <a:ext cx="487377"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a16="http://schemas.microsoft.com/office/drawing/2014/main"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a16="http://schemas.microsoft.com/office/drawing/2014/main"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a16="http://schemas.microsoft.com/office/drawing/2014/main"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81" name="テキスト ボックス 80">
                <a:extLst>
                  <a:ext uri="{FF2B5EF4-FFF2-40B4-BE49-F238E27FC236}">
                    <a16:creationId xmlns:a16="http://schemas.microsoft.com/office/drawing/2014/main" id="{7ACB828F-0E34-405E-A0A7-647487B4B01A}"/>
                  </a:ext>
                </a:extLst>
              </p:cNvPr>
              <p:cNvSpPr txBox="1"/>
              <p:nvPr/>
            </p:nvSpPr>
            <p:spPr>
              <a:xfrm>
                <a:off x="7442205" y="6308290"/>
                <a:ext cx="487377"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a16="http://schemas.microsoft.com/office/drawing/2014/main"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83" name="テキスト ボックス 82">
                <a:extLst>
                  <a:ext uri="{FF2B5EF4-FFF2-40B4-BE49-F238E27FC236}">
                    <a16:creationId xmlns:a16="http://schemas.microsoft.com/office/drawing/2014/main" id="{27ACFBE9-65D8-4249-999F-1BAF510D5B60}"/>
                  </a:ext>
                </a:extLst>
              </p:cNvPr>
              <p:cNvSpPr txBox="1"/>
              <p:nvPr/>
            </p:nvSpPr>
            <p:spPr>
              <a:xfrm>
                <a:off x="1753294" y="6313834"/>
                <a:ext cx="487377"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a16="http://schemas.microsoft.com/office/drawing/2014/main"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85" name="テキスト ボックス 84">
                <a:extLst>
                  <a:ext uri="{FF2B5EF4-FFF2-40B4-BE49-F238E27FC236}">
                    <a16:creationId xmlns:a16="http://schemas.microsoft.com/office/drawing/2014/main" id="{8312476B-863B-4CF8-91D7-D8B43F4D2DEC}"/>
                  </a:ext>
                </a:extLst>
              </p:cNvPr>
              <p:cNvSpPr txBox="1"/>
              <p:nvPr/>
            </p:nvSpPr>
            <p:spPr>
              <a:xfrm>
                <a:off x="3038918" y="5278909"/>
                <a:ext cx="473206" cy="52322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p:sp>
            <p:nvSpPr>
              <p:cNvPr id="85" name="テキスト ボックス 84">
                <a:extLst>
                  <a:ext uri="{FF2B5EF4-FFF2-40B4-BE49-F238E27FC236}">
                    <a16:creationId xmlns:a16="http://schemas.microsoft.com/office/drawing/2014/main" id="{8312476B-863B-4CF8-91D7-D8B43F4D2DEC}"/>
                  </a:ext>
                </a:extLst>
              </p:cNvPr>
              <p:cNvSpPr txBox="1">
                <a:spLocks noRot="1" noChangeAspect="1" noMove="1" noResize="1" noEditPoints="1" noAdjustHandles="1" noChangeArrowheads="1" noChangeShapeType="1" noTextEdit="1"/>
              </p:cNvSpPr>
              <p:nvPr/>
            </p:nvSpPr>
            <p:spPr>
              <a:xfrm>
                <a:off x="3038918" y="5278909"/>
                <a:ext cx="473206" cy="523220"/>
              </a:xfrm>
              <a:prstGeom prst="rect">
                <a:avLst/>
              </a:prstGeom>
              <a:blipFill>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a16="http://schemas.microsoft.com/office/drawing/2014/main"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87" name="テキスト ボックス 86">
                <a:extLst>
                  <a:ext uri="{FF2B5EF4-FFF2-40B4-BE49-F238E27FC236}">
                    <a16:creationId xmlns:a16="http://schemas.microsoft.com/office/drawing/2014/main" id="{CEE38AA9-94C8-42EA-89BC-4E190599D96F}"/>
                  </a:ext>
                </a:extLst>
              </p:cNvPr>
              <p:cNvSpPr txBox="1"/>
              <p:nvPr/>
            </p:nvSpPr>
            <p:spPr>
              <a:xfrm>
                <a:off x="5988170" y="5295689"/>
                <a:ext cx="473206" cy="52322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p:sp>
            <p:nvSpPr>
              <p:cNvPr id="87" name="テキスト ボックス 86">
                <a:extLst>
                  <a:ext uri="{FF2B5EF4-FFF2-40B4-BE49-F238E27FC236}">
                    <a16:creationId xmlns:a16="http://schemas.microsoft.com/office/drawing/2014/main" id="{CEE38AA9-94C8-42EA-89BC-4E190599D96F}"/>
                  </a:ext>
                </a:extLst>
              </p:cNvPr>
              <p:cNvSpPr txBox="1">
                <a:spLocks noRot="1" noChangeAspect="1" noMove="1" noResize="1" noEditPoints="1" noAdjustHandles="1" noChangeArrowheads="1" noChangeShapeType="1" noTextEdit="1"/>
              </p:cNvSpPr>
              <p:nvPr/>
            </p:nvSpPr>
            <p:spPr>
              <a:xfrm>
                <a:off x="5988170" y="5295689"/>
                <a:ext cx="473206" cy="523220"/>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今回扱うゲーム</a:t>
            </a:r>
            <a:endParaRPr kumimoji="1" lang="ja-JP" altLang="en-US" dirty="0"/>
          </a:p>
        </p:txBody>
      </p:sp>
      <p:sp>
        <p:nvSpPr>
          <p:cNvPr id="3" name="コンテンツ プレースホルダー 2"/>
          <p:cNvSpPr>
            <a:spLocks noGrp="1"/>
          </p:cNvSpPr>
          <p:nvPr>
            <p:ph idx="1"/>
          </p:nvPr>
        </p:nvSpPr>
        <p:spPr>
          <a:xfrm>
            <a:off x="822959" y="758815"/>
            <a:ext cx="7543801" cy="2098685"/>
          </a:xfrm>
        </p:spPr>
        <p:txBody>
          <a:bodyPr/>
          <a:lstStyle/>
          <a:p>
            <a:r>
              <a:rPr lang="en-US" altLang="ja-JP" dirty="0"/>
              <a:t>Flood-It</a:t>
            </a:r>
            <a:r>
              <a:rPr lang="ja-JP" altLang="en-US" dirty="0"/>
              <a:t>を二人用対戦ゲームにしたもの</a:t>
            </a:r>
            <a:endParaRPr lang="en-US" altLang="ja-JP" dirty="0"/>
          </a:p>
          <a:p>
            <a:r>
              <a:rPr lang="ja-JP" altLang="en-US" dirty="0"/>
              <a:t>目的：交互に自分のマスの色を変えていくことで</a:t>
            </a:r>
            <a:endParaRPr lang="en-US" altLang="ja-JP" dirty="0"/>
          </a:p>
          <a:p>
            <a:r>
              <a:rPr lang="ja-JP" altLang="en-US" dirty="0"/>
              <a:t>          自分の色の範囲</a:t>
            </a:r>
            <a:r>
              <a:rPr lang="en-US" altLang="ja-JP" dirty="0"/>
              <a:t>(</a:t>
            </a:r>
            <a:r>
              <a:rPr lang="ja-JP" altLang="en-US" dirty="0"/>
              <a:t>陣地</a:t>
            </a:r>
            <a:r>
              <a:rPr lang="en-US" altLang="ja-JP" dirty="0"/>
              <a:t>)</a:t>
            </a:r>
            <a:r>
              <a:rPr lang="ja-JP" altLang="en-US" dirty="0"/>
              <a:t>を拡大し，陣地</a:t>
            </a:r>
            <a:r>
              <a:rPr kumimoji="1" lang="ja-JP" altLang="en-US" dirty="0"/>
              <a:t>を相</a:t>
            </a:r>
            <a:endParaRPr kumimoji="1" lang="en-US" altLang="ja-JP" dirty="0"/>
          </a:p>
          <a:p>
            <a:r>
              <a:rPr lang="en-US" altLang="ja-JP" dirty="0"/>
              <a:t>         </a:t>
            </a:r>
            <a:r>
              <a:rPr kumimoji="1" lang="ja-JP" altLang="en-US" dirty="0"/>
              <a:t> 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366509" y="2885002"/>
            <a:ext cx="4759636" cy="461665"/>
          </a:xfrm>
          <a:prstGeom prst="rect">
            <a:avLst/>
          </a:prstGeom>
          <a:noFill/>
        </p:spPr>
        <p:txBody>
          <a:bodyPr wrap="none" rtlCol="0">
            <a:spAutoFit/>
          </a:bodyPr>
          <a:lstStyle/>
          <a:p>
            <a:r>
              <a:rPr kumimoji="1" lang="en-US" altLang="ja-JP" sz="2400" dirty="0"/>
              <a:t>※</a:t>
            </a:r>
            <a:r>
              <a:rPr kumimoji="1" lang="ja-JP" altLang="en-US" sz="2400" dirty="0"/>
              <a:t>相手の色に変えることはできない</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9F89E3D3-4663-4D0D-92A6-E571D1FB6F59}"/>
              </a:ext>
            </a:extLst>
          </p:cNvPr>
          <p:cNvSpPr/>
          <p:nvPr/>
        </p:nvSpPr>
        <p:spPr>
          <a:xfrm>
            <a:off x="17253" y="2175454"/>
            <a:ext cx="1723549" cy="461665"/>
          </a:xfrm>
          <a:prstGeom prst="rect">
            <a:avLst/>
          </a:prstGeom>
        </p:spPr>
        <p:txBody>
          <a:bodyPr wrap="none">
            <a:spAutoFit/>
          </a:bodyPr>
          <a:lstStyle/>
          <a:p>
            <a:r>
              <a:rPr lang="ja-JP" altLang="en-US" sz="2400" dirty="0"/>
              <a:t>自分の陣地</a:t>
            </a:r>
          </a:p>
        </p:txBody>
      </p:sp>
      <p:sp>
        <p:nvSpPr>
          <p:cNvPr id="34" name="四角形: 角を丸くする 33">
            <a:extLst>
              <a:ext uri="{FF2B5EF4-FFF2-40B4-BE49-F238E27FC236}">
                <a16:creationId xmlns:a16="http://schemas.microsoft.com/office/drawing/2014/main"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solidFill>
                  <a:schemeClr val="tx1">
                    <a:lumMod val="50000"/>
                    <a:lumOff val="50000"/>
                  </a:schemeClr>
                </a:solidFill>
              </a:rPr>
              <a:t>相手の陣地</a:t>
            </a:r>
          </a:p>
        </p:txBody>
      </p:sp>
    </p:spTree>
    <p:extLst>
      <p:ext uri="{BB962C8B-B14F-4D97-AF65-F5344CB8AC3E}">
        <p14:creationId xmlns:p14="http://schemas.microsoft.com/office/powerpoint/2010/main" val="1433285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7"/>
                                        </p:tgtEl>
                                        <p:attrNameLst>
                                          <p:attrName>fillcolor</p:attrName>
                                        </p:attrNameLst>
                                      </p:cBhvr>
                                      <p:to>
                                        <a:srgbClr val="00B050"/>
                                      </p:to>
                                    </p:animClr>
                                    <p:set>
                                      <p:cBhvr>
                                        <p:cTn id="7" dur="1000" fill="hold"/>
                                        <p:tgtEl>
                                          <p:spTgt spid="7"/>
                                        </p:tgtEl>
                                        <p:attrNameLst>
                                          <p:attrName>fill.type</p:attrName>
                                        </p:attrNameLst>
                                      </p:cBhvr>
                                      <p:to>
                                        <p:strVal val="solid"/>
                                      </p:to>
                                    </p:set>
                                    <p:set>
                                      <p:cBhvr>
                                        <p:cTn id="8" dur="10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1000" fill="hold"/>
                                        <p:tgtEl>
                                          <p:spTgt spid="31"/>
                                        </p:tgtEl>
                                        <p:attrNameLst>
                                          <p:attrName>fillcolor</p:attrName>
                                        </p:attrNameLst>
                                      </p:cBhvr>
                                      <p:to>
                                        <a:srgbClr val="FFFF00"/>
                                      </p:to>
                                    </p:animClr>
                                    <p:set>
                                      <p:cBhvr>
                                        <p:cTn id="23" dur="1000" fill="hold"/>
                                        <p:tgtEl>
                                          <p:spTgt spid="31"/>
                                        </p:tgtEl>
                                        <p:attrNameLst>
                                          <p:attrName>fill.type</p:attrName>
                                        </p:attrNameLst>
                                      </p:cBhvr>
                                      <p:to>
                                        <p:strVal val="solid"/>
                                      </p:to>
                                    </p:set>
                                    <p:set>
                                      <p:cBhvr>
                                        <p:cTn id="24" dur="10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34" grpId="0" animBg="1"/>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考えられる戦略</a:t>
            </a:r>
          </a:p>
        </p:txBody>
      </p:sp>
      <p:sp>
        <p:nvSpPr>
          <p:cNvPr id="3" name="コンテンツ プレースホルダー 2"/>
          <p:cNvSpPr>
            <a:spLocks noGrp="1"/>
          </p:cNvSpPr>
          <p:nvPr>
            <p:ph idx="1"/>
          </p:nvPr>
        </p:nvSpPr>
        <p:spPr>
          <a:xfrm>
            <a:off x="822959" y="758815"/>
            <a:ext cx="7543801" cy="2312189"/>
          </a:xfrm>
        </p:spPr>
        <p:txBody>
          <a:bodyPr>
            <a:normAutofit lnSpcReduction="10000"/>
          </a:bodyPr>
          <a:lstStyle/>
          <a:p>
            <a:r>
              <a:rPr lang="ja-JP" altLang="en-US" dirty="0"/>
              <a:t>自分の色には相手は変更することができない</a:t>
            </a:r>
            <a:endParaRPr lang="en-US" altLang="ja-JP" dirty="0"/>
          </a:p>
          <a:p>
            <a:r>
              <a:rPr lang="ja-JP" altLang="en-US" dirty="0"/>
              <a:t>　→相手の次の良い手を阻止するような色に自分の色を変更して相手の邪魔をする</a:t>
            </a:r>
            <a:endParaRPr kumimoji="1" lang="en-US" altLang="ja-JP" dirty="0"/>
          </a:p>
          <a:p>
            <a:r>
              <a:rPr kumimoji="1" lang="ja-JP" altLang="en-US" dirty="0"/>
              <a:t>このように囲んでしまえば相手にとられなくなる</a:t>
            </a:r>
            <a:endParaRPr kumimoji="1" lang="en-US" altLang="ja-JP" dirty="0"/>
          </a:p>
          <a:p>
            <a:r>
              <a:rPr kumimoji="1" lang="ja-JP" altLang="en-US" dirty="0"/>
              <a:t>　→塗りつぶすよりも囲むことを狙う</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32" name="正方形/長方形 31">
            <a:extLst>
              <a:ext uri="{FF2B5EF4-FFF2-40B4-BE49-F238E27FC236}">
                <a16:creationId xmlns:a16="http://schemas.microsoft.com/office/drawing/2014/main" id="{8A7663C2-CD94-4A53-8C5B-C51C0CD4AC2A}"/>
              </a:ext>
            </a:extLst>
          </p:cNvPr>
          <p:cNvSpPr/>
          <p:nvPr/>
        </p:nvSpPr>
        <p:spPr>
          <a:xfrm>
            <a:off x="2578220" y="3137488"/>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3" name="正方形/長方形 32">
            <a:extLst>
              <a:ext uri="{FF2B5EF4-FFF2-40B4-BE49-F238E27FC236}">
                <a16:creationId xmlns:a16="http://schemas.microsoft.com/office/drawing/2014/main" id="{4A1C1653-FF48-46C5-9EAA-CB875B94754B}"/>
              </a:ext>
            </a:extLst>
          </p:cNvPr>
          <p:cNvSpPr/>
          <p:nvPr/>
        </p:nvSpPr>
        <p:spPr>
          <a:xfrm>
            <a:off x="2578220" y="3137488"/>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CD521F5F-D75B-4AF3-B6AF-D6CA86845356}"/>
              </a:ext>
            </a:extLst>
          </p:cNvPr>
          <p:cNvSpPr/>
          <p:nvPr/>
        </p:nvSpPr>
        <p:spPr>
          <a:xfrm>
            <a:off x="3298220" y="3137488"/>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3410F02A-845A-414B-9AAC-15598C45C2E8}"/>
              </a:ext>
            </a:extLst>
          </p:cNvPr>
          <p:cNvSpPr/>
          <p:nvPr/>
        </p:nvSpPr>
        <p:spPr>
          <a:xfrm>
            <a:off x="5458220" y="3137488"/>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96505B4F-A7EF-4149-BEFD-A3B1BA7938B5}"/>
              </a:ext>
            </a:extLst>
          </p:cNvPr>
          <p:cNvSpPr/>
          <p:nvPr/>
        </p:nvSpPr>
        <p:spPr>
          <a:xfrm>
            <a:off x="4738220" y="313748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34C4236F-AFE9-4D05-AF28-3FA2D0652688}"/>
              </a:ext>
            </a:extLst>
          </p:cNvPr>
          <p:cNvSpPr/>
          <p:nvPr/>
        </p:nvSpPr>
        <p:spPr>
          <a:xfrm>
            <a:off x="4018220" y="313748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86844EAD-B8E6-4E46-95FE-C3012DF44514}"/>
              </a:ext>
            </a:extLst>
          </p:cNvPr>
          <p:cNvSpPr/>
          <p:nvPr/>
        </p:nvSpPr>
        <p:spPr>
          <a:xfrm>
            <a:off x="2578220" y="3857488"/>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5CF71AC9-83E0-4060-9C0F-FBA4BBB6640E}"/>
              </a:ext>
            </a:extLst>
          </p:cNvPr>
          <p:cNvSpPr/>
          <p:nvPr/>
        </p:nvSpPr>
        <p:spPr>
          <a:xfrm>
            <a:off x="3298220" y="385748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CAC6BD0A-9B6D-422F-96B1-933EBA017827}"/>
              </a:ext>
            </a:extLst>
          </p:cNvPr>
          <p:cNvSpPr/>
          <p:nvPr/>
        </p:nvSpPr>
        <p:spPr>
          <a:xfrm>
            <a:off x="5458220" y="3857488"/>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843509D8-D683-4635-9A3F-A547788F388B}"/>
              </a:ext>
            </a:extLst>
          </p:cNvPr>
          <p:cNvSpPr/>
          <p:nvPr/>
        </p:nvSpPr>
        <p:spPr>
          <a:xfrm>
            <a:off x="4738220" y="3857488"/>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54594830-ABB2-40B8-A701-ADDFA2F9FA9A}"/>
              </a:ext>
            </a:extLst>
          </p:cNvPr>
          <p:cNvSpPr/>
          <p:nvPr/>
        </p:nvSpPr>
        <p:spPr>
          <a:xfrm>
            <a:off x="4018220" y="385748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6B49B2E1-BE5E-445D-96F1-89DD6130988D}"/>
              </a:ext>
            </a:extLst>
          </p:cNvPr>
          <p:cNvSpPr/>
          <p:nvPr/>
        </p:nvSpPr>
        <p:spPr>
          <a:xfrm>
            <a:off x="2578220" y="4577488"/>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D1EBD104-AA18-4535-979C-52CEFDC6A8AF}"/>
              </a:ext>
            </a:extLst>
          </p:cNvPr>
          <p:cNvSpPr/>
          <p:nvPr/>
        </p:nvSpPr>
        <p:spPr>
          <a:xfrm>
            <a:off x="3298220" y="4577488"/>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AC7C26F7-BFF6-4115-A5FD-71132354CCF8}"/>
              </a:ext>
            </a:extLst>
          </p:cNvPr>
          <p:cNvSpPr/>
          <p:nvPr/>
        </p:nvSpPr>
        <p:spPr>
          <a:xfrm>
            <a:off x="5458220" y="4577488"/>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D323B520-A9B0-4062-97AE-E4F87A520A37}"/>
              </a:ext>
            </a:extLst>
          </p:cNvPr>
          <p:cNvSpPr/>
          <p:nvPr/>
        </p:nvSpPr>
        <p:spPr>
          <a:xfrm>
            <a:off x="4738220" y="4577488"/>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26F31F38-DB16-4FEC-9C4B-965BF9BA67F4}"/>
              </a:ext>
            </a:extLst>
          </p:cNvPr>
          <p:cNvSpPr/>
          <p:nvPr/>
        </p:nvSpPr>
        <p:spPr>
          <a:xfrm>
            <a:off x="4018220" y="4577488"/>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A4072C26-44EA-40EC-8F0E-0D699917711F}"/>
              </a:ext>
            </a:extLst>
          </p:cNvPr>
          <p:cNvSpPr/>
          <p:nvPr/>
        </p:nvSpPr>
        <p:spPr>
          <a:xfrm>
            <a:off x="2578220" y="529748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8D2DBE7C-2F2C-46A0-9AFD-0B45A259024E}"/>
              </a:ext>
            </a:extLst>
          </p:cNvPr>
          <p:cNvSpPr/>
          <p:nvPr/>
        </p:nvSpPr>
        <p:spPr>
          <a:xfrm>
            <a:off x="3298220" y="529748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1AB01CD6-F44D-4187-9BA7-18B94F3AD8F7}"/>
              </a:ext>
            </a:extLst>
          </p:cNvPr>
          <p:cNvSpPr/>
          <p:nvPr/>
        </p:nvSpPr>
        <p:spPr>
          <a:xfrm>
            <a:off x="5458220" y="529748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CBF73D18-F2B6-4281-A95C-1CD96B11D5F7}"/>
              </a:ext>
            </a:extLst>
          </p:cNvPr>
          <p:cNvSpPr/>
          <p:nvPr/>
        </p:nvSpPr>
        <p:spPr>
          <a:xfrm>
            <a:off x="4738220" y="529748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1FB5DDD3-5B4F-4FB4-9767-A4B7A273FFA2}"/>
              </a:ext>
            </a:extLst>
          </p:cNvPr>
          <p:cNvSpPr/>
          <p:nvPr/>
        </p:nvSpPr>
        <p:spPr>
          <a:xfrm>
            <a:off x="4018220" y="529748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1D1B1171-2666-416D-A3E1-BED6287C6BFF}"/>
              </a:ext>
            </a:extLst>
          </p:cNvPr>
          <p:cNvSpPr/>
          <p:nvPr/>
        </p:nvSpPr>
        <p:spPr>
          <a:xfrm>
            <a:off x="2578220" y="6017488"/>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0F0D081A-8309-4469-9CFE-5A5DA13A5BAD}"/>
              </a:ext>
            </a:extLst>
          </p:cNvPr>
          <p:cNvSpPr/>
          <p:nvPr/>
        </p:nvSpPr>
        <p:spPr>
          <a:xfrm>
            <a:off x="3298220" y="601748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A3AB255D-0F0E-413D-B28D-54351F95E597}"/>
              </a:ext>
            </a:extLst>
          </p:cNvPr>
          <p:cNvSpPr/>
          <p:nvPr/>
        </p:nvSpPr>
        <p:spPr>
          <a:xfrm>
            <a:off x="5458220" y="601748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7C2EA2CB-4A6F-4133-896B-56D5FA0740A7}"/>
              </a:ext>
            </a:extLst>
          </p:cNvPr>
          <p:cNvSpPr/>
          <p:nvPr/>
        </p:nvSpPr>
        <p:spPr>
          <a:xfrm>
            <a:off x="4738220" y="601748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74985EA1-D82E-4EE3-853F-2E7803433F69}"/>
              </a:ext>
            </a:extLst>
          </p:cNvPr>
          <p:cNvSpPr/>
          <p:nvPr/>
        </p:nvSpPr>
        <p:spPr>
          <a:xfrm>
            <a:off x="4018220" y="601748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200717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415004"/>
            <a:ext cx="7543801" cy="1810278"/>
          </a:xfrm>
        </p:spPr>
        <p:txBody>
          <a:bodyPr>
            <a:normAutofit lnSpcReduction="10000"/>
          </a:bodyPr>
          <a:lstStyle/>
          <a:p>
            <a:pPr marL="457200" indent="-457200">
              <a:buFont typeface="Arial" panose="020B0604020202020204" pitchFamily="34" charset="0"/>
              <a:buChar char="•"/>
            </a:pPr>
            <a:r>
              <a:rPr lang="ja-JP" altLang="en-US" dirty="0"/>
              <a:t>自分の陣地が一番多くなる選択をする</a:t>
            </a:r>
            <a:endParaRPr kumimoji="1" lang="en-US" altLang="ja-JP" dirty="0"/>
          </a:p>
          <a:p>
            <a:pPr marL="457200" indent="-457200">
              <a:buFont typeface="Arial" panose="020B0604020202020204" pitchFamily="34" charset="0"/>
              <a:buChar char="•"/>
            </a:pPr>
            <a:r>
              <a:rPr lang="ja-JP" altLang="en-US" dirty="0"/>
              <a:t>相手の陣地を囲むような選択をする</a:t>
            </a:r>
            <a:endParaRPr kumimoji="1" lang="en-US" altLang="ja-JP" dirty="0"/>
          </a:p>
          <a:p>
            <a:pPr marL="457200" indent="-457200">
              <a:buFont typeface="Arial" panose="020B0604020202020204" pitchFamily="34" charset="0"/>
              <a:buChar char="•"/>
            </a:pPr>
            <a:r>
              <a:rPr kumimoji="1" lang="ja-JP" altLang="en-US" dirty="0"/>
              <a:t>自分が将来取れそうな範囲を拡大するような選択をする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grpSp>
        <p:nvGrpSpPr>
          <p:cNvPr id="10" name="グループ化 9">
            <a:extLst>
              <a:ext uri="{FF2B5EF4-FFF2-40B4-BE49-F238E27FC236}">
                <a16:creationId xmlns:a16="http://schemas.microsoft.com/office/drawing/2014/main" id="{13CF7DA8-0F0A-4CFB-82BA-1B6EAF7AB9B3}"/>
              </a:ext>
            </a:extLst>
          </p:cNvPr>
          <p:cNvGrpSpPr/>
          <p:nvPr/>
        </p:nvGrpSpPr>
        <p:grpSpPr>
          <a:xfrm>
            <a:off x="907160" y="1693345"/>
            <a:ext cx="6842110" cy="1105537"/>
            <a:chOff x="907160" y="1693345"/>
            <a:chExt cx="6842110" cy="1105537"/>
          </a:xfrm>
        </p:grpSpPr>
        <p:sp>
          <p:nvSpPr>
            <p:cNvPr id="5" name="円/楕円 4"/>
            <p:cNvSpPr/>
            <p:nvPr/>
          </p:nvSpPr>
          <p:spPr>
            <a:xfrm>
              <a:off x="4239741" y="1693345"/>
              <a:ext cx="216000" cy="216000"/>
            </a:xfrm>
            <a:prstGeom prst="ellipse">
              <a:avLst/>
            </a:prstGeom>
            <a:solidFill>
              <a:schemeClr val="tx1"/>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 name="直線コネクタ 5"/>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6" name="直線コネクタ 15"/>
            <p:cNvCxnSpPr>
              <a:stCxn id="14" idx="4"/>
              <a:endCxn id="38"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37"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p:cNvCxnSpPr>
              <a:stCxn id="14" idx="4"/>
              <a:endCxn id="36"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14" idx="4"/>
              <a:endCxn id="35"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43" name="直線コネクタ 42"/>
            <p:cNvCxnSpPr>
              <a:stCxn id="13" idx="4"/>
              <a:endCxn id="5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13" idx="4"/>
              <a:endCxn id="4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13" idx="4"/>
              <a:endCxn id="4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13" idx="4"/>
              <a:endCxn id="4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8" name="円/楕円 47"/>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9" name="円/楕円 48"/>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0" name="円/楕円 49"/>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6" name="直線コネクタ 55"/>
            <p:cNvCxnSpPr>
              <a:stCxn id="12" idx="4"/>
              <a:endCxn id="63"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12" idx="4"/>
              <a:endCxn id="62"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12" idx="4"/>
              <a:endCxn id="61"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2" name="円/楕円 61"/>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3" name="円/楕円 62"/>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7" name="直線コネクタ 96"/>
            <p:cNvCxnSpPr>
              <a:stCxn id="11" idx="4"/>
              <a:endCxn id="104"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11" idx="4"/>
              <a:endCxn id="103"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11" idx="4"/>
              <a:endCxn id="102"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11" idx="4"/>
              <a:endCxn id="101"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2" name="円/楕円 101"/>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3" name="円/楕円 102"/>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4" name="円/楕円 103"/>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それぞれの選択の数手先まで手を進める</a:t>
            </a:r>
          </a:p>
        </p:txBody>
      </p:sp>
      <p:sp>
        <p:nvSpPr>
          <p:cNvPr id="131" name="角丸四角形吹き出し 130"/>
          <p:cNvSpPr/>
          <p:nvPr/>
        </p:nvSpPr>
        <p:spPr>
          <a:xfrm>
            <a:off x="2176955" y="5415296"/>
            <a:ext cx="5614521" cy="700454"/>
          </a:xfrm>
          <a:prstGeom prst="wedgeRoundRectCallout">
            <a:avLst>
              <a:gd name="adj1" fmla="val -28051"/>
              <a:gd name="adj2" fmla="val -708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本当にこの評価基準が良いのか？</a:t>
            </a:r>
          </a:p>
        </p:txBody>
      </p:sp>
    </p:spTree>
    <p:extLst>
      <p:ext uri="{BB962C8B-B14F-4D97-AF65-F5344CB8AC3E}">
        <p14:creationId xmlns:p14="http://schemas.microsoft.com/office/powerpoint/2010/main" val="246768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今回の試み</a:t>
            </a:r>
          </a:p>
        </p:txBody>
      </p:sp>
      <p:sp>
        <p:nvSpPr>
          <p:cNvPr id="3" name="コンテンツ プレースホルダー 2"/>
          <p:cNvSpPr>
            <a:spLocks noGrp="1"/>
          </p:cNvSpPr>
          <p:nvPr>
            <p:ph idx="1"/>
          </p:nvPr>
        </p:nvSpPr>
        <p:spPr/>
        <p:txBody>
          <a:bodyPr/>
          <a:lstStyle/>
          <a:p>
            <a:endParaRPr kumimoji="1" lang="en-US" altLang="ja-JP" sz="6000" dirty="0">
              <a:latin typeface="HGP明朝B" panose="02020800000000000000" pitchFamily="18" charset="-128"/>
              <a:ea typeface="HGP明朝B" panose="02020800000000000000" pitchFamily="18" charset="-128"/>
            </a:endParaRPr>
          </a:p>
          <a:p>
            <a:r>
              <a:rPr lang="ja-JP" altLang="en-US" sz="6000" dirty="0"/>
              <a:t>モンテカルロ法</a:t>
            </a:r>
            <a:endParaRPr lang="en-US" altLang="ja-JP" sz="6000" dirty="0"/>
          </a:p>
          <a:p>
            <a:endParaRPr lang="en-US" altLang="ja-JP" sz="6000" dirty="0"/>
          </a:p>
          <a:p>
            <a:r>
              <a:rPr kumimoji="1" lang="ja-JP" altLang="en-US" dirty="0"/>
              <a:t>を使う</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spTree>
    <p:extLst>
      <p:ext uri="{BB962C8B-B14F-4D97-AF65-F5344CB8AC3E}">
        <p14:creationId xmlns:p14="http://schemas.microsoft.com/office/powerpoint/2010/main" val="2840742842"/>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861</TotalTime>
  <Words>587</Words>
  <Application>Microsoft Office PowerPoint</Application>
  <PresentationFormat>画面に合わせる (4:3)</PresentationFormat>
  <Paragraphs>140</Paragraphs>
  <Slides>17</Slides>
  <Notes>8</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17</vt:i4>
      </vt:variant>
    </vt:vector>
  </HeadingPairs>
  <TitlesOfParts>
    <vt:vector size="24" baseType="lpstr">
      <vt:lpstr>HGP明朝B</vt:lpstr>
      <vt:lpstr>ＭＳ Ｐゴシック</vt:lpstr>
      <vt:lpstr>Arial</vt:lpstr>
      <vt:lpstr>Calibri</vt:lpstr>
      <vt:lpstr>Cambria Math</vt:lpstr>
      <vt:lpstr>Times New Roman</vt:lpstr>
      <vt:lpstr>Office Theme</vt:lpstr>
      <vt:lpstr>モンテカルロ法に基づく Flood-ItのAIに関する 研究</vt:lpstr>
      <vt:lpstr>Flood-It　とは</vt:lpstr>
      <vt:lpstr>Flood-It　とは</vt:lpstr>
      <vt:lpstr>Flood-It　とは</vt:lpstr>
      <vt:lpstr>既知の結果</vt:lpstr>
      <vt:lpstr>今回扱うゲーム</vt:lpstr>
      <vt:lpstr>考えられる戦略</vt:lpstr>
      <vt:lpstr>現在のAI</vt:lpstr>
      <vt:lpstr>今回の試み</vt:lpstr>
      <vt:lpstr>モンテカルロ法　とは</vt:lpstr>
      <vt:lpstr>PowerPoint プレゼンテーション</vt:lpstr>
      <vt:lpstr>PowerPoint プレゼンテーション</vt:lpstr>
      <vt:lpstr>PowerPoint プレゼンテーション</vt:lpstr>
      <vt:lpstr>PowerPoint プレゼンテーション</vt:lpstr>
      <vt:lpstr>改善案</vt:lpstr>
      <vt:lpstr>モンテカルロ法の利点</vt:lpstr>
      <vt:lpstr>当面の目標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小田 将也</cp:lastModifiedBy>
  <cp:revision>62</cp:revision>
  <dcterms:created xsi:type="dcterms:W3CDTF">2018-10-26T05:41:54Z</dcterms:created>
  <dcterms:modified xsi:type="dcterms:W3CDTF">2018-11-01T18:36:16Z</dcterms:modified>
</cp:coreProperties>
</file>