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5"/>
  </p:notesMasterIdLst>
  <p:handoutMasterIdLst>
    <p:handoutMasterId r:id="rId66"/>
  </p:handoutMasterIdLst>
  <p:sldIdLst>
    <p:sldId id="256" r:id="rId2"/>
    <p:sldId id="259" r:id="rId3"/>
    <p:sldId id="267" r:id="rId4"/>
    <p:sldId id="265" r:id="rId5"/>
    <p:sldId id="260" r:id="rId6"/>
    <p:sldId id="261" r:id="rId7"/>
    <p:sldId id="289" r:id="rId8"/>
    <p:sldId id="298" r:id="rId9"/>
    <p:sldId id="323" r:id="rId10"/>
    <p:sldId id="301" r:id="rId11"/>
    <p:sldId id="303" r:id="rId12"/>
    <p:sldId id="270" r:id="rId13"/>
    <p:sldId id="279" r:id="rId14"/>
    <p:sldId id="262" r:id="rId15"/>
    <p:sldId id="278" r:id="rId16"/>
    <p:sldId id="271" r:id="rId17"/>
    <p:sldId id="334" r:id="rId18"/>
    <p:sldId id="333" r:id="rId19"/>
    <p:sldId id="318" r:id="rId20"/>
    <p:sldId id="317" r:id="rId21"/>
    <p:sldId id="335" r:id="rId22"/>
    <p:sldId id="319" r:id="rId23"/>
    <p:sldId id="296" r:id="rId24"/>
    <p:sldId id="306" r:id="rId25"/>
    <p:sldId id="305" r:id="rId26"/>
    <p:sldId id="324" r:id="rId27"/>
    <p:sldId id="331" r:id="rId28"/>
    <p:sldId id="330" r:id="rId29"/>
    <p:sldId id="332" r:id="rId30"/>
    <p:sldId id="272" r:id="rId31"/>
    <p:sldId id="322" r:id="rId32"/>
    <p:sldId id="315" r:id="rId33"/>
    <p:sldId id="292" r:id="rId34"/>
    <p:sldId id="284" r:id="rId35"/>
    <p:sldId id="286" r:id="rId36"/>
    <p:sldId id="283" r:id="rId37"/>
    <p:sldId id="295" r:id="rId38"/>
    <p:sldId id="293" r:id="rId39"/>
    <p:sldId id="281" r:id="rId40"/>
    <p:sldId id="282" r:id="rId41"/>
    <p:sldId id="277" r:id="rId42"/>
    <p:sldId id="276" r:id="rId43"/>
    <p:sldId id="275" r:id="rId44"/>
    <p:sldId id="273" r:id="rId45"/>
    <p:sldId id="280" r:id="rId46"/>
    <p:sldId id="266" r:id="rId47"/>
    <p:sldId id="294" r:id="rId48"/>
    <p:sldId id="285" r:id="rId49"/>
    <p:sldId id="287" r:id="rId50"/>
    <p:sldId id="291" r:id="rId51"/>
    <p:sldId id="268" r:id="rId52"/>
    <p:sldId id="290" r:id="rId53"/>
    <p:sldId id="299" r:id="rId54"/>
    <p:sldId id="313" r:id="rId55"/>
    <p:sldId id="307" r:id="rId56"/>
    <p:sldId id="310" r:id="rId57"/>
    <p:sldId id="316" r:id="rId58"/>
    <p:sldId id="320" r:id="rId59"/>
    <p:sldId id="269" r:id="rId60"/>
    <p:sldId id="327" r:id="rId61"/>
    <p:sldId id="321" r:id="rId62"/>
    <p:sldId id="304" r:id="rId63"/>
    <p:sldId id="329" r:id="rId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2"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3349" autoAdjust="0"/>
  </p:normalViewPr>
  <p:slideViewPr>
    <p:cSldViewPr snapToGrid="0">
      <p:cViewPr varScale="1">
        <p:scale>
          <a:sx n="73" d="100"/>
          <a:sy n="73" d="100"/>
        </p:scale>
        <p:origin x="196" y="36"/>
      </p:cViewPr>
      <p:guideLst>
        <p:guide orient="horz" pos="2432"/>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1"/>
          <c:tx>
            <c:strRef>
              <c:f>Sheet1!$D$3</c:f>
              <c:strCache>
                <c:ptCount val="1"/>
                <c:pt idx="0">
                  <c:v>モンテカルロ勝率</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Sheet1!$B$4:$B$12</c:f>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f>Sheet1!$D$4:$D$12</c:f>
              <c:numCache>
                <c:formatCode>General</c:formatCode>
                <c:ptCount val="9"/>
                <c:pt idx="0">
                  <c:v>0.35899999999999999</c:v>
                </c:pt>
                <c:pt idx="1">
                  <c:v>0.50700000000000001</c:v>
                </c:pt>
                <c:pt idx="2">
                  <c:v>0.65500000000000003</c:v>
                </c:pt>
                <c:pt idx="3">
                  <c:v>0.69399999999999995</c:v>
                </c:pt>
                <c:pt idx="4">
                  <c:v>0.72199999999999998</c:v>
                </c:pt>
                <c:pt idx="5">
                  <c:v>0.71</c:v>
                </c:pt>
                <c:pt idx="6">
                  <c:v>0.72299999999999998</c:v>
                </c:pt>
                <c:pt idx="7">
                  <c:v>0.754</c:v>
                </c:pt>
                <c:pt idx="8">
                  <c:v>0.74299999999999999</c:v>
                </c:pt>
              </c:numCache>
            </c:numRef>
          </c:yVal>
          <c:smooth val="0"/>
          <c:extLst>
            <c:ext xmlns:c16="http://schemas.microsoft.com/office/drawing/2014/chart" uri="{C3380CC4-5D6E-409C-BE32-E72D297353CC}">
              <c16:uniqueId val="{00000000-149F-473B-BA24-F26F2135F6AF}"/>
            </c:ext>
          </c:extLst>
        </c:ser>
        <c:dLbls>
          <c:showLegendKey val="0"/>
          <c:showVal val="0"/>
          <c:showCatName val="0"/>
          <c:showSerName val="0"/>
          <c:showPercent val="0"/>
          <c:showBubbleSize val="0"/>
        </c:dLbls>
        <c:axId val="222790192"/>
        <c:axId val="222785096"/>
        <c:extLst>
          <c:ext xmlns:c15="http://schemas.microsoft.com/office/drawing/2012/chart" uri="{02D57815-91ED-43cb-92C2-25804820EDAC}">
            <c15:filteredScatterSeries>
              <c15:ser>
                <c:idx val="0"/>
                <c:order val="0"/>
                <c:tx>
                  <c:strRef>
                    <c:extLst>
                      <c:ext uri="{02D57815-91ED-43cb-92C2-25804820EDAC}">
                        <c15:formulaRef>
                          <c15:sqref>Sheet1!$C$3</c15:sqref>
                        </c15:formulaRef>
                      </c:ext>
                    </c:extLst>
                    <c:strCache>
                      <c:ptCount val="1"/>
                      <c:pt idx="0">
                        <c:v>monte勝率</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Sheet1!$B$4:$B$12</c15:sqref>
                        </c15:formulaRef>
                      </c:ext>
                    </c:extLst>
                    <c:numCache>
                      <c:formatCode>General</c:formatCode>
                      <c:ptCount val="9"/>
                      <c:pt idx="0">
                        <c:v>50</c:v>
                      </c:pt>
                      <c:pt idx="1">
                        <c:v>100</c:v>
                      </c:pt>
                      <c:pt idx="2">
                        <c:v>250</c:v>
                      </c:pt>
                      <c:pt idx="3">
                        <c:v>500</c:v>
                      </c:pt>
                      <c:pt idx="4">
                        <c:v>750</c:v>
                      </c:pt>
                      <c:pt idx="5">
                        <c:v>1000</c:v>
                      </c:pt>
                      <c:pt idx="6">
                        <c:v>1250</c:v>
                      </c:pt>
                      <c:pt idx="7">
                        <c:v>1500</c:v>
                      </c:pt>
                      <c:pt idx="8">
                        <c:v>2000</c:v>
                      </c:pt>
                    </c:numCache>
                  </c:numRef>
                </c:xVal>
                <c:yVal>
                  <c:numRef>
                    <c:extLst>
                      <c:ext uri="{02D57815-91ED-43cb-92C2-25804820EDAC}">
                        <c15:formulaRef>
                          <c15:sqref>Sheet1!$C$4:$C$12</c15:sqref>
                        </c15:formulaRef>
                      </c:ext>
                    </c:extLst>
                    <c:numCache>
                      <c:formatCode>General</c:formatCode>
                      <c:ptCount val="9"/>
                      <c:pt idx="0">
                        <c:v>0.35828343313373251</c:v>
                      </c:pt>
                      <c:pt idx="1">
                        <c:v>0.50798403193612773</c:v>
                      </c:pt>
                      <c:pt idx="2">
                        <c:v>0.65369261477045904</c:v>
                      </c:pt>
                      <c:pt idx="3">
                        <c:v>0.69461077844311381</c:v>
                      </c:pt>
                      <c:pt idx="4">
                        <c:v>0.72155688622754488</c:v>
                      </c:pt>
                      <c:pt idx="5">
                        <c:v>0.70958083832335328</c:v>
                      </c:pt>
                      <c:pt idx="6">
                        <c:v>0.72355289421157687</c:v>
                      </c:pt>
                      <c:pt idx="7">
                        <c:v>0.75349301397205593</c:v>
                      </c:pt>
                      <c:pt idx="8">
                        <c:v>0.7435129740518962</c:v>
                      </c:pt>
                    </c:numCache>
                  </c:numRef>
                </c:yVal>
                <c:smooth val="0"/>
                <c:extLst>
                  <c:ext xmlns:c16="http://schemas.microsoft.com/office/drawing/2014/chart" uri="{C3380CC4-5D6E-409C-BE32-E72D297353CC}">
                    <c16:uniqueId val="{00000001-149F-473B-BA24-F26F2135F6AF}"/>
                  </c:ext>
                </c:extLst>
              </c15:ser>
            </c15:filteredScatterSeries>
          </c:ext>
        </c:extLst>
      </c:scatterChart>
      <c:valAx>
        <c:axId val="222790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2785096"/>
        <c:crosses val="autoZero"/>
        <c:crossBetween val="midCat"/>
      </c:valAx>
      <c:valAx>
        <c:axId val="222785096"/>
        <c:scaling>
          <c:orientation val="minMax"/>
          <c:max val="0.9"/>
          <c:min val="0.30000000000000004"/>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227901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26</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30</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31</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37</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38</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51</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59</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66374505"/>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66374505"/>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smtClean="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tr>
                  <a:tr h="944880">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a:t>
                          </a:r>
                          <a:r>
                            <a:rPr kumimoji="1" lang="en-US" altLang="ja-JP" sz="2800" dirty="0" smtClean="0"/>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937206" y="2016966"/>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13468" y="2442990"/>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wipe(left)">
                                      <p:cBhvr>
                                        <p:cTn id="11" dur="500"/>
                                        <p:tgtEl>
                                          <p:spTgt spid="2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fade">
                                      <p:cBhvr>
                                        <p:cTn id="33" dur="500"/>
                                        <p:tgtEl>
                                          <p:spTgt spid="15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barn(outVertical)">
                                      <p:cBhvr>
                                        <p:cTn id="38" dur="500"/>
                                        <p:tgtEl>
                                          <p:spTgt spid="4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2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0"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animEffect transition="in" filter="fade">
                                      <p:cBhvr>
                                        <p:cTn id="65" dur="500"/>
                                        <p:tgtEl>
                                          <p:spTgt spid="9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1000"/>
                                        <p:tgtEl>
                                          <p:spTgt spid="10"/>
                                        </p:tgtEl>
                                      </p:cBhvr>
                                    </p:animEffect>
                                    <p:set>
                                      <p:cBhvr>
                                        <p:cTn id="70" dur="1" fill="hold">
                                          <p:stCondLst>
                                            <p:cond delay="999"/>
                                          </p:stCondLst>
                                        </p:cTn>
                                        <p:tgtEl>
                                          <p:spTgt spid="1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1000"/>
                                        <p:tgtEl>
                                          <p:spTgt spid="16"/>
                                        </p:tgtEl>
                                      </p:cBhvr>
                                    </p:animEffect>
                                    <p:set>
                                      <p:cBhvr>
                                        <p:cTn id="73" dur="1" fill="hold">
                                          <p:stCondLst>
                                            <p:cond delay="9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wipe(up)">
                                      <p:cBhvr>
                                        <p:cTn id="78" dur="2000"/>
                                        <p:tgtEl>
                                          <p:spTgt spid="1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9"/>
                                        </p:tgtEl>
                                        <p:attrNameLst>
                                          <p:attrName>style.visibility</p:attrName>
                                        </p:attrNameLst>
                                      </p:cBhvr>
                                      <p:to>
                                        <p:strVal val="visible"/>
                                      </p:to>
                                    </p:set>
                                    <p:animEffect transition="in" filter="fade">
                                      <p:cBhvr>
                                        <p:cTn id="83" dur="2000"/>
                                        <p:tgtEl>
                                          <p:spTgt spid="139"/>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46"/>
                                        </p:tgtEl>
                                        <p:attrNameLst>
                                          <p:attrName>style.visibility</p:attrName>
                                        </p:attrNameLst>
                                      </p:cBhvr>
                                      <p:to>
                                        <p:strVal val="visible"/>
                                      </p:to>
                                    </p:set>
                                    <p:animEffect transition="in" filter="fade">
                                      <p:cBhvr>
                                        <p:cTn id="92" dur="500"/>
                                        <p:tgtEl>
                                          <p:spTgt spid="24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228"/>
                                        </p:tgtEl>
                                        <p:attrNameLst>
                                          <p:attrName>style.visibility</p:attrName>
                                        </p:attrNameLst>
                                      </p:cBhvr>
                                      <p:to>
                                        <p:strVal val="visible"/>
                                      </p:to>
                                    </p:set>
                                    <p:animEffect transition="in" filter="wipe(up)">
                                      <p:cBhvr>
                                        <p:cTn id="9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lang="ja-JP" altLang="en-US" dirty="0"/>
              <a:t>対戦アルゴリズム</a:t>
            </a:r>
            <a:endParaRPr lang="en-US" altLang="ja-JP" dirty="0"/>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799514"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ゲーム終了時の勝ち負けを評価</a:t>
            </a:r>
            <a:endParaRPr lang="en-US" altLang="ja-JP" dirty="0"/>
          </a:p>
          <a:p>
            <a:r>
              <a:rPr lang="ja-JP" altLang="en-US" dirty="0"/>
              <a:t>　　　　</a:t>
            </a:r>
            <a:r>
              <a:rPr lang="ja-JP" altLang="en-US" sz="3000" dirty="0">
                <a:solidFill>
                  <a:srgbClr val="FF0000"/>
                </a:solidFill>
              </a:rPr>
              <a:t>最終的に</a:t>
            </a:r>
            <a:r>
              <a:rPr lang="ja-JP" altLang="en-US" sz="3200" dirty="0">
                <a:solidFill>
                  <a:srgbClr val="FF0000"/>
                </a:solidFill>
              </a:rPr>
              <a:t>勝てる可能性の高い操作を選べる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id="{5D0D8FA5-AF70-4F3E-937A-F7ECEA84B847}"/>
              </a:ext>
            </a:extLst>
          </p:cNvPr>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58" name="下矢印 72">
            <a:extLst>
              <a:ext uri="{FF2B5EF4-FFF2-40B4-BE49-F238E27FC236}">
                <a16:creationId xmlns:a16="http://schemas.microsoft.com/office/drawing/2014/main"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226AE47A-0EF7-4C3E-AEE0-C25BA696B52C}"/>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60" name="コンテンツ プレースホルダー 2">
            <a:extLst>
              <a:ext uri="{FF2B5EF4-FFF2-40B4-BE49-F238E27FC236}">
                <a16:creationId xmlns:a16="http://schemas.microsoft.com/office/drawing/2014/main"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fade">
                                      <p:cBhvr>
                                        <p:cTn id="33" dur="500"/>
                                        <p:tgtEl>
                                          <p:spTgt spid="5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59" y="758816"/>
            <a:ext cx="7722525" cy="1522830"/>
          </a:xfrm>
        </p:spPr>
        <p:txBody>
          <a:bodyPr>
            <a:normAutofit/>
          </a:bodyPr>
          <a:lstStyle/>
          <a:p>
            <a:r>
              <a:rPr kumimoji="1" lang="ja-JP" altLang="en-US" dirty="0"/>
              <a:t>以下の条件で</a:t>
            </a:r>
            <a:r>
              <a:rPr kumimoji="1" lang="ja-JP" altLang="en-US" dirty="0">
                <a:solidFill>
                  <a:srgbClr val="FF000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a:t>回対戦を行った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166">
                    <a:tc>
                      <a:txBody>
                        <a:bodyPr/>
                        <a:lstStyle/>
                        <a:p>
                          <a:pPr algn="ctr"/>
                          <a:r>
                            <a:rPr kumimoji="1" lang="ja-JP" altLang="en-US" sz="320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807272336"/>
                  </p:ext>
                </p:extLst>
              </p:nvPr>
            </p:nvGraphicFramePr>
            <p:xfrm>
              <a:off x="1560513" y="2278312"/>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a14="http://schemas.microsoft.com/office/drawing/2010/main" xmlns="" val="20000"/>
                        </a:ext>
                      </a:extLst>
                    </a:gridCol>
                    <a:gridCol w="3048000">
                      <a:extLst>
                        <a:ext uri="{9D8B030D-6E8A-4147-A177-3AD203B41FA5}">
                          <a16:colId xmlns:a16="http://schemas.microsoft.com/office/drawing/2014/main" xmlns:a14="http://schemas.microsoft.com/office/drawing/2010/main" xmlns="" val="20001"/>
                        </a:ext>
                      </a:extLst>
                    </a:gridCol>
                  </a:tblGrid>
                  <a:tr h="579120">
                    <a:tc>
                      <a:txBody>
                        <a:bodyPr/>
                        <a:lstStyle/>
                        <a:p>
                          <a:pPr algn="ctr"/>
                          <a:r>
                            <a:rPr kumimoji="1" lang="ja-JP" altLang="en-US" sz="320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a14="http://schemas.microsoft.com/office/drawing/2010/main" xmlns=""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a14="http://schemas.microsoft.com/office/drawing/2010/main" xmlns=""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a14="http://schemas.microsoft.com/office/drawing/2010/main" xmlns=""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1046727148"/>
              </p:ext>
            </p:extLst>
          </p:nvPr>
        </p:nvGraphicFramePr>
        <p:xfrm>
          <a:off x="1546859" y="4799258"/>
          <a:ext cx="6096000" cy="1483360"/>
        </p:xfrm>
        <a:graphic>
          <a:graphicData uri="http://schemas.openxmlformats.org/drawingml/2006/table">
            <a:tbl>
              <a:tblPr firstRow="1" bandRow="1">
                <a:tableStyleId>{16D9F66E-5EB9-4882-86FB-DCBF35E3C3E4}</a:tableStyleId>
              </a:tblPr>
              <a:tblGrid>
                <a:gridCol w="1176886">
                  <a:extLst>
                    <a:ext uri="{9D8B030D-6E8A-4147-A177-3AD203B41FA5}">
                      <a16:colId xmlns:a16="http://schemas.microsoft.com/office/drawing/2014/main" val="20000"/>
                    </a:ext>
                  </a:extLst>
                </a:gridCol>
                <a:gridCol w="4919114">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CPU</a:t>
                      </a:r>
                    </a:p>
                  </a:txBody>
                  <a:tcPr/>
                </a:tc>
                <a:tc>
                  <a:txBody>
                    <a:bodyPr/>
                    <a:lstStyle/>
                    <a:p>
                      <a:r>
                        <a:rPr kumimoji="1" lang="en-US" altLang="ja-JP" b="0" dirty="0"/>
                        <a:t>Intel</a:t>
                      </a:r>
                      <a:r>
                        <a:rPr kumimoji="1" lang="en-US" altLang="ja-JP" b="0" baseline="0" dirty="0"/>
                        <a:t> Core i7-4770 CPU / 3.40GHz</a:t>
                      </a:r>
                      <a:endParaRPr kumimoji="1" lang="ja-JP" altLang="en-US" b="0"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メモリ</a:t>
                      </a:r>
                      <a:endParaRPr kumimoji="1" lang="en-US" altLang="ja-JP" dirty="0"/>
                    </a:p>
                  </a:txBody>
                  <a:tcPr/>
                </a:tc>
                <a:tc>
                  <a:txBody>
                    <a:bodyPr/>
                    <a:lstStyle/>
                    <a:p>
                      <a:r>
                        <a:rPr kumimoji="1" lang="en-US" altLang="ja-JP" dirty="0"/>
                        <a:t>8.00GB</a:t>
                      </a:r>
                      <a:endParaRPr kumimoji="1" lang="ja-JP" altLang="en-US" dirty="0"/>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OS</a:t>
                      </a:r>
                    </a:p>
                  </a:txBody>
                  <a:tcPr/>
                </a:tc>
                <a:tc>
                  <a:txBody>
                    <a:bodyPr/>
                    <a:lstStyle/>
                    <a:p>
                      <a:r>
                        <a:rPr kumimoji="1" lang="en-US" altLang="ja-JP" dirty="0"/>
                        <a:t>Windows 10 Home</a:t>
                      </a:r>
                      <a:endParaRPr kumimoji="1" lang="ja-JP" alt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コンパイラ</a:t>
                      </a:r>
                    </a:p>
                  </a:txBody>
                  <a:tcPr/>
                </a:tc>
                <a:tc>
                  <a:txBody>
                    <a:bodyPr/>
                    <a:lstStyle/>
                    <a:p>
                      <a:r>
                        <a:rPr kumimoji="1" lang="en-US" altLang="ja-JP" dirty="0"/>
                        <a:t>Visual</a:t>
                      </a:r>
                      <a:r>
                        <a:rPr kumimoji="1" lang="ja-JP" altLang="en-US" dirty="0"/>
                        <a:t> </a:t>
                      </a:r>
                      <a:r>
                        <a:rPr kumimoji="1" lang="en-US" altLang="ja-JP" dirty="0"/>
                        <a:t>Studio</a:t>
                      </a:r>
                      <a:r>
                        <a:rPr kumimoji="1" lang="ja-JP" altLang="en-US" dirty="0"/>
                        <a:t> </a:t>
                      </a:r>
                      <a:r>
                        <a:rPr kumimoji="1" lang="en-US" altLang="ja-JP" dirty="0"/>
                        <a:t>2017 Community</a:t>
                      </a:r>
                      <a:r>
                        <a:rPr kumimoji="1" lang="ja-JP" altLang="en-US" dirty="0"/>
                        <a:t> </a:t>
                      </a:r>
                    </a:p>
                  </a:txBody>
                  <a:tcPr/>
                </a:tc>
                <a:extLst>
                  <a:ext uri="{0D108BD9-81ED-4DB2-BD59-A6C34878D82A}">
                    <a16:rowId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コンテンツ プレースホルダー 2"/>
          <p:cNvSpPr>
            <a:spLocks noGrp="1"/>
          </p:cNvSpPr>
          <p:nvPr>
            <p:ph idx="1"/>
          </p:nvPr>
        </p:nvSpPr>
        <p:spPr>
          <a:xfrm>
            <a:off x="822959" y="758816"/>
            <a:ext cx="7543801" cy="1522830"/>
          </a:xfrm>
        </p:spPr>
        <p:txBody>
          <a:bodyPr>
            <a:normAutofit/>
          </a:bodyPr>
          <a:lstStyle/>
          <a:p>
            <a:endParaRPr kumimoji="1" lang="ja-JP" altLang="en-US" dirty="0"/>
          </a:p>
        </p:txBody>
      </p:sp>
      <p:sp>
        <p:nvSpPr>
          <p:cNvPr id="12" name="テキスト ボックス 11"/>
          <p:cNvSpPr txBox="1"/>
          <p:nvPr/>
        </p:nvSpPr>
        <p:spPr>
          <a:xfrm>
            <a:off x="2649096" y="2281646"/>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11403" y="4060970"/>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687147" y="6207305"/>
            <a:ext cx="3815419" cy="461665"/>
          </a:xfrm>
          <a:prstGeom prst="rect">
            <a:avLst/>
          </a:prstGeom>
          <a:noFill/>
        </p:spPr>
        <p:txBody>
          <a:bodyPr wrap="square" rtlCol="0">
            <a:spAutoFit/>
          </a:bodyPr>
          <a:lstStyle/>
          <a:p>
            <a:r>
              <a:rPr lang="ja-JP" altLang="en-US" sz="2400" dirty="0"/>
              <a:t>各操作のプレイアウト数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419196172"/>
              </p:ext>
            </p:extLst>
          </p:nvPr>
        </p:nvGraphicFramePr>
        <p:xfrm>
          <a:off x="1723069" y="2893508"/>
          <a:ext cx="5743576" cy="33137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077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F2F79-6531-4262-8CEF-5BB56B8ECDE6}"/>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62FFC168-CA27-43E7-B032-4DB3BF1007BE}"/>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7ADFE0-A5FD-4EE5-8A0C-0FFED721810F}"/>
              </a:ext>
            </a:extLst>
          </p:cNvPr>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Tree>
    <p:extLst>
      <p:ext uri="{BB962C8B-B14F-4D97-AF65-F5344CB8AC3E}">
        <p14:creationId xmlns:p14="http://schemas.microsoft.com/office/powerpoint/2010/main" val="2472841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1E801EE6-D217-47EB-83B6-23E1C6394179}"/>
              </a:ext>
            </a:extLst>
          </p:cNvPr>
          <p:cNvSpPr>
            <a:spLocks noGrp="1"/>
          </p:cNvSpPr>
          <p:nvPr>
            <p:ph idx="1"/>
          </p:nvPr>
        </p:nvSpPr>
        <p:spPr/>
        <p:txBody>
          <a:bodyPr/>
          <a:lstStyle/>
          <a:p>
            <a:pPr marL="514350" indent="-514350">
              <a:buFont typeface="+mj-lt"/>
              <a:buAutoNum type="arabicPeriod"/>
            </a:pPr>
            <a:r>
              <a:rPr lang="ja-JP" altLang="en-US" dirty="0"/>
              <a:t>先読みアルゴリズムの改善</a:t>
            </a:r>
            <a:endParaRPr lang="en-US" altLang="ja-JP" dirty="0"/>
          </a:p>
          <a:p>
            <a:r>
              <a:rPr lang="ja-JP" altLang="en-US" dirty="0"/>
              <a:t>　　 領地を増やさない選択の先も読むようにする</a:t>
            </a:r>
            <a:endParaRPr lang="en-US" altLang="ja-JP" dirty="0"/>
          </a:p>
          <a:p>
            <a:endParaRPr lang="en-US" altLang="ja-JP" dirty="0"/>
          </a:p>
          <a:p>
            <a:pPr marL="514350" indent="-514350">
              <a:buFont typeface="+mj-lt"/>
              <a:buAutoNum type="arabicPeriod" startAt="2"/>
            </a:pPr>
            <a:r>
              <a:rPr lang="ja-JP" altLang="en-US" dirty="0"/>
              <a:t>対戦相手の先読みの手数を変えて勝率を確認する</a:t>
            </a:r>
            <a:endParaRPr lang="en-US" altLang="ja-JP" dirty="0"/>
          </a:p>
          <a:p>
            <a:pPr marL="514350" indent="-514350">
              <a:buFont typeface="+mj-lt"/>
              <a:buAutoNum type="arabicPeriod" startAt="2"/>
            </a:pPr>
            <a:r>
              <a:rPr lang="ja-JP" altLang="en-US" dirty="0"/>
              <a:t>理論的にグリッドでの計算困難性が言えないか</a:t>
            </a:r>
            <a:endParaRPr lang="en-US" altLang="ja-JP" dirty="0"/>
          </a:p>
        </p:txBody>
      </p:sp>
      <p:sp>
        <p:nvSpPr>
          <p:cNvPr id="4" name="スライド番号プレースホルダー 3">
            <a:extLst>
              <a:ext uri="{FF2B5EF4-FFF2-40B4-BE49-F238E27FC236}">
                <a16:creationId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344586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の番では次の盤面の最大の評価値を</a:t>
            </a:r>
            <a:endParaRPr lang="en-US" altLang="ja-JP" dirty="0"/>
          </a:p>
          <a:p>
            <a:r>
              <a:rPr lang="ja-JP" altLang="en-US" dirty="0"/>
              <a:t>その盤面の評価値に</a:t>
            </a:r>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rgbClr val="00B0F0"/>
                </a:solidFill>
              </a:rPr>
              <a:t>相手</a:t>
            </a:r>
            <a:r>
              <a:rPr lang="ja-JP" altLang="en-US" dirty="0"/>
              <a:t>の番では次の盤面の最小の評価値を</a:t>
            </a:r>
            <a:endParaRPr lang="en-US" altLang="ja-JP" dirty="0"/>
          </a:p>
          <a:p>
            <a:r>
              <a:rPr lang="ja-JP" altLang="en-US" dirty="0"/>
              <a:t>その盤面の評価値に</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rgbClr val="00B0F0"/>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spTree>
    <p:extLst>
      <p:ext uri="{BB962C8B-B14F-4D97-AF65-F5344CB8AC3E}">
        <p14:creationId xmlns:p14="http://schemas.microsoft.com/office/powerpoint/2010/main" val="12515811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Tree>
    <p:extLst>
      <p:ext uri="{BB962C8B-B14F-4D97-AF65-F5344CB8AC3E}">
        <p14:creationId xmlns:p14="http://schemas.microsoft.com/office/powerpoint/2010/main" val="66205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37850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38881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val="20000"/>
                    </a:ext>
                  </a:extLst>
                </a:gridCol>
                <a:gridCol w="4183380">
                  <a:extLst>
                    <a:ext uri="{9D8B030D-6E8A-4147-A177-3AD203B41FA5}">
                      <a16:colId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grpSp>
        <p:nvGrpSpPr>
          <p:cNvPr id="59" name="グループ化 58">
            <a:extLst>
              <a:ext uri="{FF2B5EF4-FFF2-40B4-BE49-F238E27FC236}">
                <a16:creationId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問題として定式化</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id="{505D511B-ED09-4C3B-A1EE-54F9447A53EA}"/>
              </a:ext>
            </a:extLst>
          </p:cNvPr>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sp>
        <p:nvSpPr>
          <p:cNvPr id="5" name="フローチャート: 結合子 4">
            <a:extLst>
              <a:ext uri="{FF2B5EF4-FFF2-40B4-BE49-F238E27FC236}">
                <a16:creationId xmlns:a16="http://schemas.microsoft.com/office/drawing/2014/main"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
        <p:nvSpPr>
          <p:cNvPr id="5" name="楕円 19">
            <a:extLst>
              <a:ext uri="{FF2B5EF4-FFF2-40B4-BE49-F238E27FC236}">
                <a16:creationId xmlns:a16="http://schemas.microsoft.com/office/drawing/2014/main"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id="{90509AEA-E5E0-4A5D-978B-966CD86113FD}"/>
              </a:ext>
            </a:extLst>
          </p:cNvPr>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grpSp>
        <p:nvGrpSpPr>
          <p:cNvPr id="34" name="グループ化 33">
            <a:extLst>
              <a:ext uri="{FF2B5EF4-FFF2-40B4-BE49-F238E27FC236}">
                <a16:creationId xmlns:a16="http://schemas.microsoft.com/office/drawing/2014/main"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id="{D0195BD2-D0D2-442E-882D-18AB991AE448}"/>
              </a:ext>
            </a:extLst>
          </p:cNvPr>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sp>
        <p:nvSpPr>
          <p:cNvPr id="5" name="楕円 4">
            <a:extLst>
              <a:ext uri="{FF2B5EF4-FFF2-40B4-BE49-F238E27FC236}">
                <a16:creationId xmlns:a16="http://schemas.microsoft.com/office/drawing/2014/main"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a:t>六角形のグリッドグラフ上で行う二人用のゲーム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310286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2022963" y="6478515"/>
            <a:ext cx="4572000" cy="261610"/>
          </a:xfrm>
          <a:prstGeom prst="rect">
            <a:avLst/>
          </a:prstGeom>
        </p:spPr>
        <p:txBody>
          <a:bodyPr>
            <a:spAutoFit/>
          </a:bodyPr>
          <a:lstStyle/>
          <a:p>
            <a:r>
              <a:rPr lang="en-US" altLang="ja-JP" sz="1100" dirty="0"/>
              <a:t>https://link.springer.com/content/pdf/10.1007/978-3-642-13122-6_19.pdf</a:t>
            </a:r>
            <a:endParaRPr lang="ja-JP" altLang="en-US" sz="11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dk1"/>
        </a:lnRef>
        <a:fillRef idx="1">
          <a:schemeClr val="lt1"/>
        </a:fillRef>
        <a:effectRef idx="0">
          <a:schemeClr val="dk1"/>
        </a:effectRef>
        <a:fontRef idx="minor">
          <a:schemeClr val="dk1"/>
        </a:fontRef>
      </a: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3644</TotalTime>
  <Words>2662</Words>
  <Application>Microsoft Office PowerPoint</Application>
  <PresentationFormat>画面に合わせる (4:3)</PresentationFormat>
  <Paragraphs>687</Paragraphs>
  <Slides>63</Slides>
  <Notes>23</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63</vt:i4>
      </vt:variant>
    </vt:vector>
  </HeadingPairs>
  <TitlesOfParts>
    <vt:vector size="69" baseType="lpstr">
      <vt:lpstr>HGP明朝B</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現在のアルゴリズム</vt:lpstr>
      <vt:lpstr>今回の試み</vt:lpstr>
      <vt:lpstr>モンテカルロ法　とは</vt:lpstr>
      <vt:lpstr>モンテカルロ法　とは</vt:lpstr>
      <vt:lpstr>モンテカルロ法　とは</vt:lpstr>
      <vt:lpstr>モンテカルロ法の特徴</vt:lpstr>
      <vt:lpstr>モンテカルロ法の特徴</vt:lpstr>
      <vt:lpstr>モンテカルロ法の特徴</vt:lpstr>
      <vt:lpstr>今回の実験</vt:lpstr>
      <vt:lpstr>実験結果</vt:lpstr>
      <vt:lpstr>考察</vt:lpstr>
      <vt:lpstr>今後の課題</vt:lpstr>
      <vt:lpstr>問題の盤面</vt:lpstr>
      <vt:lpstr>問題の盤面</vt:lpstr>
      <vt:lpstr>問題の盤面</vt:lpstr>
      <vt:lpstr>現在のアルゴリズム</vt:lpstr>
      <vt:lpstr>minimax法</vt:lpstr>
      <vt:lpstr>minimax法</vt:lpstr>
      <vt:lpstr>minimax法</vt:lpstr>
      <vt:lpstr>モンテカルロ法の特徴</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問題として定式化</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将也 小田</cp:lastModifiedBy>
  <cp:revision>237</cp:revision>
  <dcterms:created xsi:type="dcterms:W3CDTF">2018-10-26T05:41:54Z</dcterms:created>
  <dcterms:modified xsi:type="dcterms:W3CDTF">2018-12-05T15:48:00Z</dcterms:modified>
</cp:coreProperties>
</file>