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handoutMasterIdLst>
    <p:handoutMasterId r:id="rId53"/>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410" r:id="rId19"/>
    <p:sldId id="411" r:id="rId20"/>
    <p:sldId id="415" r:id="rId21"/>
    <p:sldId id="405" r:id="rId22"/>
    <p:sldId id="374" r:id="rId23"/>
    <p:sldId id="392" r:id="rId24"/>
    <p:sldId id="393" r:id="rId25"/>
    <p:sldId id="414" r:id="rId26"/>
    <p:sldId id="416" r:id="rId27"/>
    <p:sldId id="318" r:id="rId28"/>
    <p:sldId id="343" r:id="rId29"/>
    <p:sldId id="397" r:id="rId30"/>
    <p:sldId id="407" r:id="rId31"/>
    <p:sldId id="408" r:id="rId32"/>
    <p:sldId id="409" r:id="rId33"/>
    <p:sldId id="401" r:id="rId34"/>
    <p:sldId id="400" r:id="rId35"/>
    <p:sldId id="372" r:id="rId36"/>
    <p:sldId id="376" r:id="rId37"/>
    <p:sldId id="377" r:id="rId38"/>
    <p:sldId id="378" r:id="rId39"/>
    <p:sldId id="373" r:id="rId40"/>
    <p:sldId id="375" r:id="rId41"/>
    <p:sldId id="402" r:id="rId42"/>
    <p:sldId id="403" r:id="rId43"/>
    <p:sldId id="361" r:id="rId44"/>
    <p:sldId id="319" r:id="rId45"/>
    <p:sldId id="412" r:id="rId46"/>
    <p:sldId id="413" r:id="rId47"/>
    <p:sldId id="367" r:id="rId48"/>
    <p:sldId id="368" r:id="rId49"/>
    <p:sldId id="352" r:id="rId50"/>
    <p:sldId id="404" r:id="rId51"/>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74" d="100"/>
          <a:sy n="74" d="100"/>
        </p:scale>
        <p:origin x="1044" y="52"/>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0947-4A4A-B4DA-3A62CD7C0F62}"/>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0947-4A4A-B4DA-3A62CD7C0F62}"/>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0947-4A4A-B4DA-3A62CD7C0F62}"/>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0947-4A4A-B4DA-3A62CD7C0F62}"/>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0947-4A4A-B4DA-3A62CD7C0F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302C-4CA4-94CB-248B1A6F5EC9}"/>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302C-4CA4-94CB-248B1A6F5EC9}"/>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302C-4CA4-94CB-248B1A6F5EC9}"/>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02C-4CA4-94CB-248B1A6F5EC9}"/>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302C-4CA4-94CB-248B1A6F5EC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8A44-4FC8-BF42-F05EDEB4E3D1}"/>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8A44-4FC8-BF42-F05EDEB4E3D1}"/>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8A44-4FC8-BF42-F05EDEB4E3D1}"/>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8A44-4FC8-BF42-F05EDEB4E3D1}"/>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8A44-4FC8-BF42-F05EDEB4E3D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BA15-4193-ABCE-5D62A8666E25}"/>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BA15-4193-ABCE-5D62A8666E25}"/>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BA15-4193-ABCE-5D62A8666E25}"/>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BA15-4193-ABCE-5D62A8666E25}"/>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BA15-4193-ABCE-5D62A8666E2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extLst>
            <c:ext xmlns:c16="http://schemas.microsoft.com/office/drawing/2014/chart" uri="{C3380CC4-5D6E-409C-BE32-E72D297353CC}">
              <c16:uniqueId val="{00000000-7085-448E-8DE1-DC1C7AF8EE21}"/>
            </c:ext>
          </c:extLst>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extLst>
            <c:ext xmlns:c16="http://schemas.microsoft.com/office/drawing/2014/chart" uri="{C3380CC4-5D6E-409C-BE32-E72D297353CC}">
              <c16:uniqueId val="{00000002-7085-448E-8DE1-DC1C7AF8EE21}"/>
            </c:ext>
          </c:extLst>
        </c:ser>
        <c:dLbls>
          <c:showLegendKey val="0"/>
          <c:showVal val="0"/>
          <c:showCatName val="0"/>
          <c:showSerName val="0"/>
          <c:showPercent val="0"/>
          <c:showBubbleSize val="0"/>
        </c:dLbls>
        <c:axId val="339417472"/>
        <c:axId val="339421784"/>
      </c:scatterChart>
      <c:valAx>
        <c:axId val="339417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1784"/>
        <c:crosses val="autoZero"/>
        <c:crossBetween val="midCat"/>
      </c:valAx>
      <c:valAx>
        <c:axId val="339421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74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extLst>
            <c:ext xmlns:c16="http://schemas.microsoft.com/office/drawing/2014/chart" uri="{C3380CC4-5D6E-409C-BE32-E72D297353CC}">
              <c16:uniqueId val="{00000000-CBD6-47FF-8AA8-782BF4308A1E}"/>
            </c:ext>
          </c:extLst>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extLst>
            <c:ext xmlns:c16="http://schemas.microsoft.com/office/drawing/2014/chart" uri="{C3380CC4-5D6E-409C-BE32-E72D297353CC}">
              <c16:uniqueId val="{00000001-CBD6-47FF-8AA8-782BF4308A1E}"/>
            </c:ext>
          </c:extLst>
        </c:ser>
        <c:dLbls>
          <c:showLegendKey val="0"/>
          <c:showVal val="0"/>
          <c:showCatName val="0"/>
          <c:showSerName val="0"/>
          <c:showPercent val="0"/>
          <c:showBubbleSize val="0"/>
        </c:dLbls>
        <c:axId val="339418648"/>
        <c:axId val="339422960"/>
      </c:scatterChart>
      <c:valAx>
        <c:axId val="339418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2960"/>
        <c:crosses val="autoZero"/>
        <c:crossBetween val="midCat"/>
      </c:valAx>
      <c:valAx>
        <c:axId val="33942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864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c:ext xmlns:c16="http://schemas.microsoft.com/office/drawing/2014/chart" uri="{C3380CC4-5D6E-409C-BE32-E72D297353CC}">
              <c16:uniqueId val="{00000000-5BA9-409E-BDD1-5E992846409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c:ext xmlns:c16="http://schemas.microsoft.com/office/drawing/2014/chart" uri="{C3380CC4-5D6E-409C-BE32-E72D297353CC}">
              <c16:uniqueId val="{00000001-5BA9-409E-BDD1-5E9928464094}"/>
            </c:ext>
          </c:extLst>
        </c:ser>
        <c:dLbls>
          <c:showLegendKey val="0"/>
          <c:showVal val="0"/>
          <c:showCatName val="0"/>
          <c:showSerName val="0"/>
          <c:showPercent val="0"/>
          <c:showBubbleSize val="0"/>
        </c:dLbls>
        <c:axId val="338501200"/>
        <c:axId val="338503944"/>
      </c:scatterChart>
      <c:valAx>
        <c:axId val="338501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3944"/>
        <c:crosses val="autoZero"/>
        <c:crossBetween val="midCat"/>
      </c:valAx>
      <c:valAx>
        <c:axId val="338503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2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31EA-4DAC-82A4-2B7729D1E148}"/>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31EA-4DAC-82A4-2B7729D1E148}"/>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31EA-4DAC-82A4-2B7729D1E14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1EA-4DAC-82A4-2B7729D1E14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31EA-4DAC-82A4-2B7729D1E1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8962-4D8F-B726-CDCFBBE3DE38}"/>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8962-4D8F-B726-CDCFBBE3DE38}"/>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8962-4D8F-B726-CDCFBBE3DE3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8962-4D8F-B726-CDCFBBE3DE3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8962-4D8F-B726-CDCFBBE3DE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3801-4536-9272-A2FC3FB55584}"/>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3801-4536-9272-A2FC3FB55584}"/>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3801-4536-9272-A2FC3FB55584}"/>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801-4536-9272-A2FC3FB55584}"/>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3801-4536-9272-A2FC3FB555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0D23-4EFE-A3AA-F667FC965AFB}"/>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0D23-4EFE-A3AA-F667FC965AFB}"/>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0D23-4EFE-A3AA-F667FC965AFB}"/>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0D23-4EFE-A3AA-F667FC965AFB}"/>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0D23-4EFE-A3AA-F667FC965AF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F21A-44ED-9BDE-B05CF4837778}"/>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F21A-44ED-9BDE-B05CF4837778}"/>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F21A-44ED-9BDE-B05CF483777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F21A-44ED-9BDE-B05CF4837778}"/>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F21A-44ED-9BDE-B05CF48377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c:ext xmlns:c16="http://schemas.microsoft.com/office/drawing/2014/chart" uri="{C3380CC4-5D6E-409C-BE32-E72D297353CC}">
              <c16:uniqueId val="{00000000-4E1F-4981-A233-8338C8F50DA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c:ext xmlns:c16="http://schemas.microsoft.com/office/drawing/2014/chart" uri="{C3380CC4-5D6E-409C-BE32-E72D297353CC}">
              <c16:uniqueId val="{00000001-4E1F-4981-A233-8338C8F50DA4}"/>
            </c:ext>
          </c:extLst>
        </c:ser>
        <c:dLbls>
          <c:showLegendKey val="0"/>
          <c:showVal val="0"/>
          <c:showCatName val="0"/>
          <c:showSerName val="0"/>
          <c:showPercent val="0"/>
          <c:showBubbleSize val="0"/>
        </c:dLbls>
        <c:axId val="338501592"/>
        <c:axId val="338506688"/>
      </c:scatterChart>
      <c:valAx>
        <c:axId val="338501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6688"/>
        <c:crosses val="autoZero"/>
        <c:crossBetween val="midCat"/>
      </c:valAx>
      <c:valAx>
        <c:axId val="33850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59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extLst>
            <c:ext xmlns:c16="http://schemas.microsoft.com/office/drawing/2014/chart" uri="{C3380CC4-5D6E-409C-BE32-E72D297353CC}">
              <c16:uniqueId val="{00000000-A8CA-4F73-B8AA-0347D11E161D}"/>
            </c:ext>
          </c:extLst>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extLst>
            <c:ext xmlns:c16="http://schemas.microsoft.com/office/drawing/2014/chart" uri="{C3380CC4-5D6E-409C-BE32-E72D297353CC}">
              <c16:uniqueId val="{00000001-A8CA-4F73-B8AA-0347D11E161D}"/>
            </c:ext>
          </c:extLst>
        </c:ser>
        <c:dLbls>
          <c:showLegendKey val="0"/>
          <c:showVal val="0"/>
          <c:showCatName val="0"/>
          <c:showSerName val="0"/>
          <c:showPercent val="0"/>
          <c:showBubbleSize val="0"/>
        </c:dLbls>
        <c:axId val="338499632"/>
        <c:axId val="338501984"/>
      </c:scatterChart>
      <c:valAx>
        <c:axId val="338499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984"/>
        <c:crosses val="autoZero"/>
        <c:crossBetween val="midCat"/>
      </c:valAx>
      <c:valAx>
        <c:axId val="33850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49963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2BC9-4BF1-A723-28E9112F1E56}"/>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2BC9-4BF1-A723-28E9112F1E56}"/>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2BC9-4BF1-A723-28E9112F1E56}"/>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2BC9-4BF1-A723-28E9112F1E56}"/>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2BC9-4BF1-A723-28E9112F1E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46018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90522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22553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2829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48197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0660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60042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640812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完全な先読みは</a:t>
            </a:r>
            <a:r>
              <a:rPr lang="ja-JP" altLang="en-US" dirty="0">
                <a:solidFill>
                  <a:schemeClr val="accent5"/>
                </a:solidFill>
              </a:rPr>
              <a:t>不可能</a:t>
            </a: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559453"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218" name="テキスト ボックス 217"/>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16"/>
                                        </p:tgtEl>
                                      </p:cBhvr>
                                    </p:animEffect>
                                    <p:set>
                                      <p:cBhvr>
                                        <p:cTn id="62" dur="1" fill="hold">
                                          <p:stCondLst>
                                            <p:cond delay="999"/>
                                          </p:stCondLst>
                                        </p:cTn>
                                        <p:tgtEl>
                                          <p:spTgt spid="1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1000"/>
                                        <p:tgtEl>
                                          <p:spTgt spid="5"/>
                                        </p:tgtEl>
                                      </p:cBhvr>
                                    </p:animEffect>
                                    <p:set>
                                      <p:cBhvr>
                                        <p:cTn id="65" dur="1" fill="hold">
                                          <p:stCondLst>
                                            <p:cond delay="9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up)">
                                      <p:cBhvr>
                                        <p:cTn id="70" dur="10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1000"/>
                                        <p:tgtEl>
                                          <p:spTgt spid="2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9"/>
                                        </p:tgtEl>
                                        <p:attrNameLst>
                                          <p:attrName>style.visibility</p:attrName>
                                        </p:attrNameLst>
                                      </p:cBhvr>
                                      <p:to>
                                        <p:strVal val="visible"/>
                                      </p:to>
                                    </p:set>
                                    <p:animEffect transition="in" filter="fade">
                                      <p:cBhvr>
                                        <p:cTn id="78" dur="1000"/>
                                        <p:tgtEl>
                                          <p:spTgt spid="1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5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up)">
                                      <p:cBhvr>
                                        <p:cTn id="92"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5" grpId="0" animBg="1"/>
      <p:bldP spid="5" grpId="1" animBg="1"/>
      <p:bldP spid="2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kumimoji="1" lang="ja-JP" altLang="en-US" dirty="0"/>
              <a:t>モンテカルロ法</a:t>
            </a:r>
            <a:r>
              <a:rPr lang="ja-JP" altLang="en-US" dirty="0"/>
              <a:t>の対戦</a:t>
            </a:r>
            <a:r>
              <a:rPr kumimoji="1" lang="ja-JP" altLang="en-US" dirty="0"/>
              <a:t>アルゴリズムを，</a:t>
            </a:r>
            <a:endParaRPr kumimoji="1" lang="en-US" altLang="ja-JP" dirty="0"/>
          </a:p>
          <a:p>
            <a:r>
              <a:rPr lang="ja-JP" altLang="en-US" dirty="0"/>
              <a:t>ルーレット選択という手法を応用することで</a:t>
            </a:r>
            <a:endParaRPr lang="en-US" altLang="ja-JP" dirty="0"/>
          </a:p>
          <a:p>
            <a:r>
              <a:rPr lang="ja-JP" altLang="en-US" dirty="0"/>
              <a:t>強化できないか実験した．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20457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stCxn id="123" idx="1"/>
            <a:endCxn id="121" idx="0"/>
          </p:cNvCxnSpPr>
          <p:nvPr/>
        </p:nvCxnSpPr>
        <p:spPr>
          <a:xfrm flipH="1">
            <a:off x="1253459" y="2114617"/>
            <a:ext cx="1277473" cy="282514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123"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58020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wipe(left)">
                                      <p:cBhvr>
                                        <p:cTn id="2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P spid="1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65"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92432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r>
                        <a:rPr kumimoji="1" lang="ja-JP" altLang="en-US" sz="2800" dirty="0"/>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895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1" end="1"/>
                                            </p:txEl>
                                          </p:spTgt>
                                        </p:tgtEl>
                                        <p:attrNameLst>
                                          <p:attrName>style.visibility</p:attrName>
                                        </p:attrNameLst>
                                      </p:cBhvr>
                                      <p:to>
                                        <p:strVal val="visible"/>
                                      </p:to>
                                    </p:set>
                                    <p:animEffect transition="in" filter="fade">
                                      <p:cBhvr>
                                        <p:cTn id="10" dur="500"/>
                                        <p:tgtEl>
                                          <p:spTgt spid="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xEl>
                                              <p:pRg st="2" end="2"/>
                                            </p:txEl>
                                          </p:spTgt>
                                        </p:tgtEl>
                                        <p:attrNameLst>
                                          <p:attrName>style.visibility</p:attrName>
                                        </p:attrNameLst>
                                      </p:cBhvr>
                                      <p:to>
                                        <p:strVal val="visible"/>
                                      </p:to>
                                    </p:set>
                                    <p:animEffect transition="in" filter="fade">
                                      <p:cBhvr>
                                        <p:cTn id="13" dur="500"/>
                                        <p:tgtEl>
                                          <p:spTgt spid="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90838198"/>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val="10002"/>
                  </a:ext>
                </a:extLst>
              </a:tr>
              <a:tr h="790434">
                <a:tc>
                  <a:txBody>
                    <a:bodyPr/>
                    <a:lstStyle/>
                    <a:p>
                      <a:r>
                        <a:rPr kumimoji="1" lang="ja-JP" altLang="en-US" sz="4000" dirty="0"/>
                        <a:t>合計</a:t>
                      </a:r>
                    </a:p>
                  </a:txBody>
                  <a:tcPr/>
                </a:tc>
                <a:tc>
                  <a:txBody>
                    <a:bodyPr/>
                    <a:lstStyle/>
                    <a:p>
                      <a:r>
                        <a:rPr kumimoji="1" lang="en-US" altLang="ja-JP" sz="4400" dirty="0">
                          <a:solidFill>
                            <a:srgbClr val="FF0000"/>
                          </a:solidFill>
                        </a:rPr>
                        <a:t>4</a:t>
                      </a:r>
                      <a:endParaRPr kumimoji="1" lang="ja-JP" altLang="en-US" sz="4400" dirty="0">
                        <a:solidFill>
                          <a:srgbClr val="FF0000"/>
                        </a:solidFill>
                      </a:endParaRPr>
                    </a:p>
                  </a:txBody>
                  <a:tcPr/>
                </a:tc>
                <a:tc>
                  <a:txBody>
                    <a:bodyPr/>
                    <a:lstStyle/>
                    <a:p>
                      <a:r>
                        <a:rPr kumimoji="1" lang="en-US" altLang="ja-JP" sz="4400" dirty="0">
                          <a:solidFill>
                            <a:srgbClr val="00B050"/>
                          </a:solidFill>
                        </a:rPr>
                        <a:t>3</a:t>
                      </a:r>
                      <a:endParaRPr kumimoji="1" lang="ja-JP" altLang="en-US" sz="4400" dirty="0">
                        <a:solidFill>
                          <a:srgbClr val="00B050"/>
                        </a:solidFill>
                      </a:endParaRPr>
                    </a:p>
                  </a:txBody>
                  <a:tcPr/>
                </a:tc>
                <a:tc>
                  <a:txBody>
                    <a:bodyPr/>
                    <a:lstStyle/>
                    <a:p>
                      <a:r>
                        <a:rPr kumimoji="1" lang="en-US" altLang="ja-JP" sz="4400" dirty="0">
                          <a:solidFill>
                            <a:srgbClr val="7030A0"/>
                          </a:solidFill>
                        </a:rPr>
                        <a:t>2</a:t>
                      </a:r>
                      <a:endParaRPr kumimoji="1" lang="ja-JP" altLang="en-US" sz="4400" dirty="0">
                        <a:solidFill>
                          <a:srgbClr val="7030A0"/>
                        </a:solidFill>
                      </a:endParaRPr>
                    </a:p>
                  </a:txBody>
                  <a:tcPr/>
                </a:tc>
                <a:tc>
                  <a:txBody>
                    <a:bodyPr/>
                    <a:lstStyle/>
                    <a:p>
                      <a:r>
                        <a:rPr kumimoji="1" lang="en-US" altLang="ja-JP" sz="4400" dirty="0">
                          <a:solidFill>
                            <a:schemeClr val="accent1"/>
                          </a:solidFill>
                        </a:rPr>
                        <a:t>1</a:t>
                      </a:r>
                      <a:endParaRPr kumimoji="1" lang="ja-JP" altLang="en-US" sz="4400" dirty="0">
                        <a:solidFill>
                          <a:schemeClr val="accent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929021160"/>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3707899217"/>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771626909"/>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1" nodeType="clickEffect">
                                  <p:stCondLst>
                                    <p:cond delay="0"/>
                                  </p:stCondLst>
                                  <p:childTnLst>
                                    <p:animRot by="43200000">
                                      <p:cBhvr>
                                        <p:cTn id="16" dur="2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graphicFrame>
        <p:nvGraphicFramePr>
          <p:cNvPr id="36" name="表 35"/>
          <p:cNvGraphicFramePr>
            <a:graphicFrameLocks noGrp="1"/>
          </p:cNvGraphicFramePr>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05048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39" name="コンテンツ プレースホルダー 2"/>
          <p:cNvSpPr>
            <a:spLocks noGrp="1"/>
          </p:cNvSpPr>
          <p:nvPr>
            <p:ph idx="1"/>
          </p:nvPr>
        </p:nvSpPr>
        <p:spPr>
          <a:xfrm>
            <a:off x="822959" y="1358577"/>
            <a:ext cx="7898114" cy="996170"/>
          </a:xfrm>
        </p:spPr>
        <p:txBody>
          <a:bodyPr wrap="square">
            <a:spAutoFit/>
          </a:bodyPr>
          <a:lstStyle/>
          <a:p>
            <a:r>
              <a:rPr lang="ja-JP" altLang="en-US" dirty="0"/>
              <a:t>遺伝的アルゴリズムでは選択の多様性を維持しつつ，</a:t>
            </a:r>
            <a:endParaRPr lang="en-US" altLang="ja-JP" dirty="0"/>
          </a:p>
          <a:p>
            <a:r>
              <a:rPr lang="ja-JP" altLang="en-US" dirty="0"/>
              <a:t>適合度の高い個体を残すことに利用されている．</a:t>
            </a:r>
            <a:endParaRPr lang="en-US" altLang="ja-JP" dirty="0"/>
          </a:p>
        </p:txBody>
      </p:sp>
      <p:sp>
        <p:nvSpPr>
          <p:cNvPr id="40" name="テキスト ボックス 39"/>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sp>
        <p:nvSpPr>
          <p:cNvPr id="41" name="コンテンツ プレースホルダー 7"/>
          <p:cNvSpPr txBox="1">
            <a:spLocks/>
          </p:cNvSpPr>
          <p:nvPr/>
        </p:nvSpPr>
        <p:spPr>
          <a:xfrm>
            <a:off x="757126" y="2654872"/>
            <a:ext cx="7675468"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モンテカルロ法でも効果が得られるのではないか？</a:t>
            </a:r>
          </a:p>
        </p:txBody>
      </p:sp>
    </p:spTree>
    <p:extLst>
      <p:ext uri="{BB962C8B-B14F-4D97-AF65-F5344CB8AC3E}">
        <p14:creationId xmlns:p14="http://schemas.microsoft.com/office/powerpoint/2010/main" val="4303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ルーレットモンテカルロ法の勝率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a:t>
            </a:r>
            <a:endParaRPr lang="en-US" altLang="ja-JP" dirty="0"/>
          </a:p>
          <a:p>
            <a:r>
              <a:rPr lang="ja-JP" altLang="en-US" dirty="0"/>
              <a:t>　　に対する勝率は収束していた．</a:t>
            </a:r>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446462283"/>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8"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60" y="173694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ルーレット選択を用いた方が完全ランダムに</a:t>
            </a:r>
            <a:endParaRPr lang="en-US" altLang="ja-JP" dirty="0"/>
          </a:p>
          <a:p>
            <a:r>
              <a:rPr lang="ja-JP" altLang="en-US" dirty="0"/>
              <a:t>　　プレイアウトを行うよりも</a:t>
            </a:r>
            <a:r>
              <a:rPr lang="ja-JP" altLang="en-US" dirty="0">
                <a:solidFill>
                  <a:srgbClr val="FF0000"/>
                </a:solidFill>
              </a:rPr>
              <a:t>常に勝率が高かった</a:t>
            </a:r>
            <a:r>
              <a:rPr lang="ja-JP" altLang="en-US" dirty="0"/>
              <a:t>．</a:t>
            </a:r>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cxnSp>
        <p:nvCxnSpPr>
          <p:cNvPr id="5" name="直線コネクタ 4"/>
          <p:cNvCxnSpPr/>
          <p:nvPr/>
        </p:nvCxnSpPr>
        <p:spPr>
          <a:xfrm>
            <a:off x="2961471" y="3460830"/>
            <a:ext cx="0" cy="2372811"/>
          </a:xfrm>
          <a:prstGeom prst="line">
            <a:avLst/>
          </a:prstGeom>
          <a:ln>
            <a:solidFill>
              <a:srgbClr val="00B050"/>
            </a:solidFill>
            <a:prstDash val="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四角形: 角を丸くする 33">
            <a:extLst>
              <a:ext uri="{FF2B5EF4-FFF2-40B4-BE49-F238E27FC236}">
                <a16:creationId xmlns:a16="http://schemas.microsoft.com/office/drawing/2014/main" id="{53A89F8F-732F-4555-8E2F-F4E8D25ADC9D}"/>
              </a:ext>
            </a:extLst>
          </p:cNvPr>
          <p:cNvSpPr/>
          <p:nvPr/>
        </p:nvSpPr>
        <p:spPr>
          <a:xfrm>
            <a:off x="701413" y="3285972"/>
            <a:ext cx="1539092" cy="1514361"/>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8774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Tree>
    <p:extLst>
      <p:ext uri="{BB962C8B-B14F-4D97-AF65-F5344CB8AC3E}">
        <p14:creationId xmlns:p14="http://schemas.microsoft.com/office/powerpoint/2010/main" val="42856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テキスト ボックス 32"/>
          <p:cNvSpPr txBox="1"/>
          <p:nvPr/>
        </p:nvSpPr>
        <p:spPr>
          <a:xfrm>
            <a:off x="1054598" y="4727404"/>
            <a:ext cx="2776722" cy="584775"/>
          </a:xfrm>
          <a:prstGeom prst="rect">
            <a:avLst/>
          </a:prstGeom>
          <a:solidFill>
            <a:schemeClr val="bg1"/>
          </a:solidFill>
          <a:ln w="38100">
            <a:solidFill>
              <a:schemeClr val="tx1"/>
            </a:solidFill>
          </a:ln>
        </p:spPr>
        <p:txBody>
          <a:bodyPr wrap="none" rtlCol="0">
            <a:spAutoFit/>
          </a:bodyPr>
          <a:lstStyle/>
          <a:p>
            <a:r>
              <a:rPr lang="ja-JP" altLang="en-US" sz="3200" dirty="0"/>
              <a:t>あまり進まない</a:t>
            </a:r>
            <a:endParaRPr kumimoji="1" lang="en-US" altLang="ja-JP" sz="3200" dirty="0"/>
          </a:p>
        </p:txBody>
      </p:sp>
      <p:sp>
        <p:nvSpPr>
          <p:cNvPr id="38" name="下矢印 72">
            <a:extLst>
              <a:ext uri="{FF2B5EF4-FFF2-40B4-BE49-F238E27FC236}">
                <a16:creationId xmlns:a16="http://schemas.microsoft.com/office/drawing/2014/main" id="{9D5C5BD4-0A69-4FC6-AE18-E01F50F89DDF}"/>
              </a:ext>
            </a:extLst>
          </p:cNvPr>
          <p:cNvSpPr/>
          <p:nvPr/>
        </p:nvSpPr>
        <p:spPr>
          <a:xfrm>
            <a:off x="6251519" y="476573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722813" y="5723609"/>
            <a:ext cx="3884397" cy="461665"/>
          </a:xfrm>
          <a:prstGeom prst="rect">
            <a:avLst/>
          </a:prstGeom>
          <a:noFill/>
          <a:ln>
            <a:solidFill>
              <a:schemeClr val="tx1"/>
            </a:solidFill>
          </a:ln>
        </p:spPr>
        <p:txBody>
          <a:bodyPr wrap="none" rtlCol="0">
            <a:spAutoFit/>
          </a:bodyPr>
          <a:lstStyle/>
          <a:p>
            <a:r>
              <a:rPr lang="ja-JP" altLang="en-US" sz="2400" dirty="0">
                <a:solidFill>
                  <a:srgbClr val="FF0000"/>
                </a:solidFill>
              </a:rPr>
              <a:t>プレイアウトが早く終わりそう</a:t>
            </a:r>
            <a:endParaRPr kumimoji="1" lang="en-US" altLang="ja-JP" sz="2400" dirty="0">
              <a:solidFill>
                <a:srgbClr val="FF0000"/>
              </a:solidFill>
            </a:endParaRPr>
          </a:p>
        </p:txBody>
      </p:sp>
      <p:grpSp>
        <p:nvGrpSpPr>
          <p:cNvPr id="6" name="グループ化 5"/>
          <p:cNvGrpSpPr/>
          <p:nvPr/>
        </p:nvGrpSpPr>
        <p:grpSpPr>
          <a:xfrm>
            <a:off x="4142374" y="3748194"/>
            <a:ext cx="4971386" cy="850930"/>
            <a:chOff x="4142374" y="3748194"/>
            <a:chExt cx="4971386" cy="850930"/>
          </a:xfrm>
        </p:grpSpPr>
        <p:sp>
          <p:nvSpPr>
            <p:cNvPr id="37" name="テキスト ボックス 36"/>
            <p:cNvSpPr txBox="1"/>
            <p:nvPr/>
          </p:nvSpPr>
          <p:spPr>
            <a:xfrm>
              <a:off x="4216265" y="4137459"/>
              <a:ext cx="4897495" cy="461665"/>
            </a:xfrm>
            <a:prstGeom prst="rect">
              <a:avLst/>
            </a:prstGeom>
            <a:noFill/>
            <a:ln>
              <a:solidFill>
                <a:schemeClr val="tx1"/>
              </a:solidFill>
            </a:ln>
          </p:spPr>
          <p:txBody>
            <a:bodyPr wrap="none" rtlCol="0">
              <a:spAutoFit/>
            </a:bodyPr>
            <a:lstStyle/>
            <a:p>
              <a:r>
                <a:rPr lang="ja-JP" altLang="en-US" sz="2400" dirty="0"/>
                <a:t>領地を増やす手を選ぶ確率を上げる</a:t>
              </a:r>
              <a:endParaRPr kumimoji="1" lang="en-US" altLang="ja-JP" sz="2400" dirty="0"/>
            </a:p>
          </p:txBody>
        </p:sp>
        <p:sp>
          <p:nvSpPr>
            <p:cNvPr id="36" name="テキスト ボックス 35"/>
            <p:cNvSpPr txBox="1"/>
            <p:nvPr/>
          </p:nvSpPr>
          <p:spPr>
            <a:xfrm>
              <a:off x="4142374" y="3748194"/>
              <a:ext cx="2093843" cy="461665"/>
            </a:xfrm>
            <a:prstGeom prst="rect">
              <a:avLst/>
            </a:prstGeom>
            <a:solidFill>
              <a:schemeClr val="bg1">
                <a:lumMod val="95000"/>
              </a:schemeClr>
            </a:solidFill>
            <a:ln>
              <a:solidFill>
                <a:schemeClr val="tx1"/>
              </a:solidFill>
            </a:ln>
          </p:spPr>
          <p:txBody>
            <a:bodyPr wrap="none" rtlCol="0">
              <a:spAutoFit/>
            </a:bodyPr>
            <a:lstStyle/>
            <a:p>
              <a:r>
                <a:rPr lang="ja-JP" altLang="en-US" sz="2400" dirty="0"/>
                <a:t>ルーレット選択</a:t>
              </a:r>
              <a:endParaRPr kumimoji="1" lang="en-US" altLang="ja-JP" sz="2400" dirty="0"/>
            </a:p>
          </p:txBody>
        </p:sp>
      </p:grpSp>
    </p:spTree>
    <p:extLst>
      <p:ext uri="{BB962C8B-B14F-4D97-AF65-F5344CB8AC3E}">
        <p14:creationId xmlns:p14="http://schemas.microsoft.com/office/powerpoint/2010/main" val="15096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a:t>
            </a:r>
            <a:r>
              <a:rPr kumimoji="1" lang="ja-JP" altLang="en-US" dirty="0">
                <a:solidFill>
                  <a:srgbClr val="00B050"/>
                </a:solidFill>
              </a:rPr>
              <a:t>盤面のマスの数</a:t>
            </a:r>
            <a:r>
              <a:rPr kumimoji="1" lang="ja-JP" altLang="en-US" dirty="0"/>
              <a:t>を変えながら</a:t>
            </a:r>
            <a:endParaRPr kumimoji="1" lang="en-US" altLang="ja-JP" dirty="0"/>
          </a:p>
          <a:p>
            <a:r>
              <a:rPr kumimoji="1" lang="en-US" altLang="ja-JP" dirty="0"/>
              <a:t>500</a:t>
            </a:r>
            <a:r>
              <a:rPr kumimoji="1" lang="ja-JP" altLang="en-US" dirty="0"/>
              <a:t>種類の初期盤面に対して，一回のプレイアウトを行う際に，平均して</a:t>
            </a:r>
            <a:r>
              <a:rPr kumimoji="1" lang="ja-JP" altLang="en-US" dirty="0">
                <a:solidFill>
                  <a:srgbClr val="FF0000"/>
                </a:solidFill>
              </a:rPr>
              <a:t>何手分の盤面を読む必要があるのか</a:t>
            </a:r>
            <a:r>
              <a:rPr kumimoji="1" lang="ja-JP" altLang="en-US" dirty="0"/>
              <a:t>を記録した．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fontScale="92500" lnSpcReduction="10000"/>
          </a:bodyPr>
          <a:lstStyle/>
          <a:p>
            <a:r>
              <a:rPr kumimoji="1" lang="ja-JP" altLang="en-US" dirty="0"/>
              <a:t>ルーレット選択を用いると</a:t>
            </a:r>
            <a:r>
              <a:rPr kumimoji="1" lang="ja-JP" altLang="en-US" dirty="0">
                <a:solidFill>
                  <a:srgbClr val="FF0000"/>
                </a:solidFill>
              </a:rPr>
              <a:t>読まなければならない盤面</a:t>
            </a:r>
            <a:endParaRPr kumimoji="1" lang="en-US" altLang="ja-JP" dirty="0">
              <a:solidFill>
                <a:srgbClr val="FF0000"/>
              </a:solidFill>
            </a:endParaRPr>
          </a:p>
          <a:p>
            <a:r>
              <a:rPr kumimoji="1" lang="ja-JP" altLang="en-US" dirty="0">
                <a:solidFill>
                  <a:srgbClr val="FF0000"/>
                </a:solidFill>
              </a:rPr>
              <a:t>の数は減る</a:t>
            </a:r>
            <a:r>
              <a:rPr kumimoji="1" lang="ja-JP" altLang="en-US" dirty="0"/>
              <a:t>．</a:t>
            </a:r>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a:t>盤面のマスの数とプレイアウトに必要な盤面の関係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a:t>読まなければならない盤面の数の平均値</a:t>
            </a:r>
            <a:endParaRPr kumimoji="1" lang="ja-JP" altLang="en-US" sz="2400"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324025" y="184945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a:t>盤面のマスの数</a:t>
            </a:r>
            <a:endParaRPr kumimoji="1" lang="ja-JP" altLang="en-US" sz="2400" dirty="0"/>
          </a:p>
        </p:txBody>
      </p:sp>
      <p:sp>
        <p:nvSpPr>
          <p:cNvPr id="11" name="二等辺三角形 10">
            <a:extLst>
              <a:ext uri="{FF2B5EF4-FFF2-40B4-BE49-F238E27FC236}">
                <a16:creationId xmlns:a16="http://schemas.microsoft.com/office/drawing/2014/main"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ルーレット選択は</a:t>
            </a:r>
            <a:r>
              <a:rPr lang="ja-JP" altLang="en-US" dirty="0">
                <a:solidFill>
                  <a:srgbClr val="FF0000"/>
                </a:solidFill>
              </a:rPr>
              <a:t>計算量の削減にも貢献できそう</a:t>
            </a:r>
            <a:r>
              <a:rPr lang="ja-JP" altLang="en-US" dirty="0"/>
              <a:t>．</a:t>
            </a:r>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361890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a:t>
            </a:r>
            <a:r>
              <a:rPr kumimoji="1" lang="ja-JP" altLang="en-US" dirty="0">
                <a:solidFill>
                  <a:srgbClr val="FF0000"/>
                </a:solidFill>
              </a:rPr>
              <a:t>盤面を受け取ってから出力を行うまでの時間</a:t>
            </a:r>
            <a:r>
              <a:rPr kumimoji="1" lang="ja-JP" altLang="en-US" dirty="0"/>
              <a:t>を計測し，ルーレット選択を用いなかった場合と比較した．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a:t>ルーレット選択を用いた方が出力までに</a:t>
            </a:r>
            <a:r>
              <a:rPr kumimoji="1" lang="ja-JP" altLang="en-US" dirty="0">
                <a:solidFill>
                  <a:schemeClr val="accent1"/>
                </a:solidFill>
              </a:rPr>
              <a:t>時間がかかる</a:t>
            </a:r>
            <a:r>
              <a:rPr kumimoji="1" lang="ja-JP" altLang="en-US" dirty="0"/>
              <a:t>．</a:t>
            </a:r>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プレイアウトに必要な盤面の数は減っても，</a:t>
            </a:r>
            <a:endParaRPr lang="en-US" altLang="ja-JP" dirty="0"/>
          </a:p>
          <a:p>
            <a:r>
              <a:rPr lang="ja-JP" altLang="en-US" dirty="0">
                <a:solidFill>
                  <a:schemeClr val="accent1"/>
                </a:solidFill>
              </a:rPr>
              <a:t>ルーレットの計算の時間の方がかかってしまう</a:t>
            </a:r>
            <a:r>
              <a:rPr lang="ja-JP" altLang="en-US" dirty="0"/>
              <a:t>．</a:t>
            </a:r>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プレイアウト数とかかる時間の関係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6"/>
            <a:ext cx="7543801" cy="1419112"/>
          </a:xfrm>
        </p:spPr>
        <p:txBody>
          <a:bodyPr>
            <a:normAutofit lnSpcReduction="10000"/>
          </a:bodyPr>
          <a:lstStyle/>
          <a:p>
            <a:r>
              <a:rPr kumimoji="1" lang="ja-JP" altLang="en-US" dirty="0"/>
              <a:t>ルーレット選択を用いると，</a:t>
            </a:r>
            <a:r>
              <a:rPr kumimoji="1" lang="ja-JP" altLang="en-US" dirty="0">
                <a:solidFill>
                  <a:srgbClr val="FF0000"/>
                </a:solidFill>
              </a:rPr>
              <a:t>勝率は上がる</a:t>
            </a:r>
            <a:r>
              <a:rPr kumimoji="1" lang="ja-JP" altLang="en-US" dirty="0"/>
              <a:t>が，</a:t>
            </a:r>
            <a:endParaRPr kumimoji="1" lang="en-US" altLang="ja-JP" dirty="0"/>
          </a:p>
          <a:p>
            <a:r>
              <a:rPr kumimoji="1" lang="ja-JP" altLang="en-US" dirty="0">
                <a:solidFill>
                  <a:schemeClr val="accent1"/>
                </a:solidFill>
              </a:rPr>
              <a:t>計算時間がかかってしまう</a:t>
            </a:r>
            <a:r>
              <a:rPr kumimoji="1" lang="ja-JP" altLang="en-US" dirty="0"/>
              <a:t>．</a:t>
            </a:r>
            <a:endParaRPr kumimoji="1" lang="en-US" altLang="ja-JP" dirty="0"/>
          </a:p>
          <a:p>
            <a:r>
              <a:rPr kumimoji="1" lang="ja-JP" altLang="en-US" dirty="0"/>
              <a:t>計算時間あたりの勝率で比較するとどうか？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
        <p:nvSpPr>
          <p:cNvPr id="7" name="コンテンツ プレースホルダー 2"/>
          <p:cNvSpPr txBox="1">
            <a:spLocks/>
          </p:cNvSpPr>
          <p:nvPr/>
        </p:nvSpPr>
        <p:spPr>
          <a:xfrm>
            <a:off x="1179654" y="2447165"/>
            <a:ext cx="6857717"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二つのグラフから，時間と勝率のグラフを作成</a:t>
            </a:r>
          </a:p>
        </p:txBody>
      </p:sp>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5"/>
            <a:ext cx="7543801" cy="951131"/>
          </a:xfrm>
        </p:spPr>
        <p:txBody>
          <a:bodyPr>
            <a:normAutofit lnSpcReduction="10000"/>
          </a:bodyPr>
          <a:lstStyle/>
          <a:p>
            <a:r>
              <a:rPr lang="ja-JP" altLang="en-US" dirty="0"/>
              <a:t>どの計算時間においても，ルーレット選択を用いた</a:t>
            </a:r>
            <a:endParaRPr lang="en-US" altLang="ja-JP" dirty="0"/>
          </a:p>
          <a:p>
            <a:r>
              <a:rPr lang="ja-JP" altLang="en-US" dirty="0"/>
              <a:t>方が勝率が高くなっている</a:t>
            </a:r>
            <a:r>
              <a:rPr kumimoji="1" lang="ja-JP" altLang="en-US" dirty="0"/>
              <a:t>．</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a:t>かかる時間と勝率の関係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a:t>モンテカルロ法の勝率</a:t>
            </a:r>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1"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724224" y="1837995"/>
            <a:ext cx="7695552"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a:solidFill>
                  <a:srgbClr val="FF0000"/>
                </a:solidFill>
              </a:rPr>
              <a:t>ルーレット選択は時間効率の点で見ても有効である</a:t>
            </a:r>
          </a:p>
        </p:txBody>
      </p:sp>
    </p:spTree>
    <p:extLst>
      <p:ext uri="{BB962C8B-B14F-4D97-AF65-F5344CB8AC3E}">
        <p14:creationId xmlns:p14="http://schemas.microsoft.com/office/powerpoint/2010/main" val="380230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a:t>ルーレット選択をモンテカルロ法のプレイアウト</a:t>
            </a:r>
            <a:endParaRPr lang="en-US" altLang="ja-JP" dirty="0"/>
          </a:p>
          <a:p>
            <a:r>
              <a:rPr lang="ja-JP" altLang="en-US" dirty="0"/>
              <a:t>　　に応用することで，</a:t>
            </a:r>
            <a:r>
              <a:rPr lang="ja-JP" altLang="en-US" dirty="0">
                <a:solidFill>
                  <a:srgbClr val="FF0000"/>
                </a:solidFill>
              </a:rPr>
              <a:t>勝率を上げられる</a:t>
            </a:r>
            <a:r>
              <a:rPr lang="ja-JP" altLang="en-US" dirty="0"/>
              <a:t>．</a:t>
            </a:r>
            <a:endParaRPr lang="en-US" altLang="ja-JP" dirty="0"/>
          </a:p>
          <a:p>
            <a:endParaRPr lang="en-US" altLang="ja-JP" dirty="0"/>
          </a:p>
          <a:p>
            <a:pPr marL="457200" indent="-457200">
              <a:buFont typeface="Arial" panose="020B0604020202020204" pitchFamily="34" charset="0"/>
              <a:buChar char="•"/>
            </a:pPr>
            <a:r>
              <a:rPr lang="ja-JP" altLang="en-US" dirty="0"/>
              <a:t>ルーレット選択をすることで，プレイアウトで</a:t>
            </a:r>
            <a:endParaRPr lang="en-US" altLang="ja-JP" dirty="0"/>
          </a:p>
          <a:p>
            <a:r>
              <a:rPr lang="ja-JP" altLang="en-US" dirty="0"/>
              <a:t>　　</a:t>
            </a:r>
            <a:r>
              <a:rPr lang="ja-JP" altLang="en-US" dirty="0">
                <a:solidFill>
                  <a:srgbClr val="FF0000"/>
                </a:solidFill>
              </a:rPr>
              <a:t>先読みする必要のある盤面は減る</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ルーレット選択をすると，しない場合よりも</a:t>
            </a:r>
            <a:r>
              <a:rPr lang="ja-JP" altLang="en-US" dirty="0">
                <a:solidFill>
                  <a:schemeClr val="accent1"/>
                </a:solidFill>
              </a:rPr>
              <a:t>時間</a:t>
            </a:r>
            <a:endParaRPr lang="en-US" altLang="ja-JP" dirty="0">
              <a:solidFill>
                <a:schemeClr val="accent1"/>
              </a:solidFill>
            </a:endParaRPr>
          </a:p>
          <a:p>
            <a:r>
              <a:rPr lang="ja-JP" altLang="en-US" dirty="0">
                <a:solidFill>
                  <a:schemeClr val="accent1"/>
                </a:solidFill>
              </a:rPr>
              <a:t>　　がかかってしまう</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計算時間を同等に与えると，</a:t>
            </a:r>
            <a:r>
              <a:rPr lang="ja-JP" altLang="en-US" dirty="0">
                <a:solidFill>
                  <a:srgbClr val="FF0000"/>
                </a:solidFill>
              </a:rPr>
              <a:t>ルーレット選択を</a:t>
            </a:r>
            <a:endParaRPr lang="en-US" altLang="ja-JP" dirty="0">
              <a:solidFill>
                <a:srgbClr val="FF0000"/>
              </a:solidFill>
            </a:endParaRPr>
          </a:p>
          <a:p>
            <a:r>
              <a:rPr lang="ja-JP" altLang="en-US" dirty="0">
                <a:solidFill>
                  <a:srgbClr val="FF0000"/>
                </a:solidFill>
              </a:rPr>
              <a:t>　　用いた方が勝率が高い</a:t>
            </a:r>
            <a:r>
              <a:rPr lang="ja-JP" altLang="en-US" dirty="0"/>
              <a:t>．</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より良い確率配分の模索</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ルーレット選択の実装の高速化</a:t>
            </a:r>
            <a:endParaRPr lang="en-US" altLang="ja-JP" dirty="0"/>
          </a:p>
          <a:p>
            <a:endParaRPr lang="en-US" altLang="ja-JP" dirty="0"/>
          </a:p>
          <a:p>
            <a:endParaRPr lang="en-US" altLang="ja-JP" dirty="0"/>
          </a:p>
          <a:p>
            <a:endParaRPr lang="en-US" altLang="ja-JP" dirty="0"/>
          </a:p>
          <a:p>
            <a:pPr marL="514350" indent="-514350">
              <a:buFont typeface="Arial" panose="020B0604020202020204" pitchFamily="34" charset="0"/>
              <a:buChar char="•"/>
            </a:pPr>
            <a:r>
              <a:rPr lang="ja-JP" altLang="en-US" dirty="0"/>
              <a:t>密なグラフで理論的な結果が得られないか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077" y="1165917"/>
            <a:ext cx="2608959" cy="1740936"/>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622" y="3406551"/>
            <a:ext cx="3074138" cy="1304180"/>
          </a:xfrm>
          <a:prstGeom prst="rect">
            <a:avLst/>
          </a:prstGeom>
        </p:spPr>
      </p:pic>
    </p:spTree>
    <p:extLst>
      <p:ext uri="{BB962C8B-B14F-4D97-AF65-F5344CB8AC3E}">
        <p14:creationId xmlns:p14="http://schemas.microsoft.com/office/powerpoint/2010/main" val="3445862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3703652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499541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endCxn id="121" idx="0"/>
          </p:cNvCxnSpPr>
          <p:nvPr/>
        </p:nvCxnSpPr>
        <p:spPr>
          <a:xfrm flipH="1">
            <a:off x="1253459" y="2697018"/>
            <a:ext cx="843197" cy="2242746"/>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a:t>ルーレット選択を行った場合，行わなかった場合に</a:t>
            </a:r>
            <a:endParaRPr kumimoji="1" lang="en-US" altLang="ja-JP" dirty="0"/>
          </a:p>
          <a:p>
            <a:r>
              <a:rPr kumimoji="1" lang="ja-JP" altLang="en-US" dirty="0"/>
              <a:t>比べて</a:t>
            </a:r>
            <a:r>
              <a:rPr kumimoji="1" lang="ja-JP" altLang="en-US" dirty="0">
                <a:solidFill>
                  <a:srgbClr val="FF0000"/>
                </a:solidFill>
              </a:rPr>
              <a:t>勝率が上がっている</a:t>
            </a:r>
            <a:r>
              <a:rPr kumimoji="1" lang="ja-JP" altLang="en-US" dirty="0"/>
              <a:t>．</a:t>
            </a:r>
          </a:p>
        </p:txBody>
      </p: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ルーレット選択によって</a:t>
            </a:r>
            <a:r>
              <a:rPr lang="ja-JP" altLang="en-US" dirty="0">
                <a:solidFill>
                  <a:srgbClr val="FF0000"/>
                </a:solidFill>
              </a:rPr>
              <a:t>勝てる試合が増えている</a:t>
            </a: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43"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471775300"/>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7785</TotalTime>
  <Words>2599</Words>
  <Application>Microsoft Office PowerPoint</Application>
  <PresentationFormat>画面に合わせる (4:3)</PresentationFormat>
  <Paragraphs>622</Paragraphs>
  <Slides>50</Slides>
  <Notes>31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アルゴリズムの改良案</vt:lpstr>
      <vt:lpstr>アルゴリズムの改良案</vt:lpstr>
      <vt:lpstr>ルーレット選択</vt:lpstr>
      <vt:lpstr>ルーレット選択</vt:lpstr>
      <vt:lpstr>ルーレット選択</vt:lpstr>
      <vt:lpstr>ルーレット選択</vt:lpstr>
      <vt:lpstr>ルーレット選択</vt:lpstr>
      <vt:lpstr>ルーレット選択</vt:lpstr>
      <vt:lpstr>ルーレット選択</vt:lpstr>
      <vt:lpstr>実験</vt:lpstr>
      <vt:lpstr>実験結果</vt:lpstr>
      <vt:lpstr>ルーレット選択のメリット</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今後の方針</vt:lpstr>
      <vt:lpstr>PowerPoint プレゼンテーション</vt:lpstr>
      <vt:lpstr>PowerPoint プレゼンテーション</vt:lpstr>
      <vt:lpstr>アルゴリズムの改良案</vt:lpstr>
      <vt:lpstr>アルゴリズムの改良案</vt:lpstr>
      <vt:lpstr>実験結果</vt:lpstr>
      <vt:lpstr>ルーレット選択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437</cp:revision>
  <cp:lastPrinted>2018-12-10T00:18:31Z</cp:lastPrinted>
  <dcterms:created xsi:type="dcterms:W3CDTF">2018-10-26T05:41:54Z</dcterms:created>
  <dcterms:modified xsi:type="dcterms:W3CDTF">2019-07-07T16:17:25Z</dcterms:modified>
</cp:coreProperties>
</file>