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4"/>
  </p:notesMasterIdLst>
  <p:handoutMasterIdLst>
    <p:handoutMasterId r:id="rId35"/>
  </p:handoutMasterIdLst>
  <p:sldIdLst>
    <p:sldId id="256" r:id="rId2"/>
    <p:sldId id="259" r:id="rId3"/>
    <p:sldId id="267" r:id="rId4"/>
    <p:sldId id="265" r:id="rId5"/>
    <p:sldId id="260" r:id="rId6"/>
    <p:sldId id="261" r:id="rId7"/>
    <p:sldId id="289" r:id="rId8"/>
    <p:sldId id="268" r:id="rId9"/>
    <p:sldId id="290" r:id="rId10"/>
    <p:sldId id="269" r:id="rId11"/>
    <p:sldId id="270" r:id="rId12"/>
    <p:sldId id="279" r:id="rId13"/>
    <p:sldId id="262" r:id="rId14"/>
    <p:sldId id="278" r:id="rId15"/>
    <p:sldId id="271" r:id="rId16"/>
    <p:sldId id="266" r:id="rId17"/>
    <p:sldId id="292" r:id="rId18"/>
    <p:sldId id="272" r:id="rId19"/>
    <p:sldId id="285" r:id="rId20"/>
    <p:sldId id="287" r:id="rId21"/>
    <p:sldId id="291" r:id="rId22"/>
    <p:sldId id="288" r:id="rId23"/>
    <p:sldId id="284" r:id="rId24"/>
    <p:sldId id="286" r:id="rId25"/>
    <p:sldId id="283" r:id="rId26"/>
    <p:sldId id="281" r:id="rId27"/>
    <p:sldId id="282" r:id="rId28"/>
    <p:sldId id="277" r:id="rId29"/>
    <p:sldId id="276" r:id="rId30"/>
    <p:sldId id="275" r:id="rId31"/>
    <p:sldId id="273" r:id="rId32"/>
    <p:sldId id="280" r:id="rId3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7"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349" autoAdjust="0"/>
  </p:normalViewPr>
  <p:slideViewPr>
    <p:cSldViewPr snapToGrid="0">
      <p:cViewPr varScale="1">
        <p:scale>
          <a:sx n="98" d="100"/>
          <a:sy n="98" d="100"/>
        </p:scale>
        <p:origin x="276" y="84"/>
      </p:cViewPr>
      <p:guideLst>
        <p:guide orient="horz" pos="2387"/>
        <p:guide pos="290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9C877A-1408-4CA7-AF97-EB5419D186A0}" type="datetimeFigureOut">
              <a:rPr kumimoji="1" lang="ja-JP" altLang="en-US" smtClean="0"/>
              <a:t>2018/11/5</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25A1C9-A765-46A6-B732-057D76ECDFE0}" type="slidenum">
              <a:rPr kumimoji="1" lang="ja-JP" altLang="en-US" smtClean="0"/>
              <a:t>‹#›</a:t>
            </a:fld>
            <a:endParaRPr kumimoji="1" lang="ja-JP" altLang="en-US"/>
          </a:p>
        </p:txBody>
      </p:sp>
    </p:spTree>
    <p:extLst>
      <p:ext uri="{BB962C8B-B14F-4D97-AF65-F5344CB8AC3E}">
        <p14:creationId xmlns:p14="http://schemas.microsoft.com/office/powerpoint/2010/main" val="3598178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2018/11/5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勝ちを見るのか陣地の広さを見るのか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13</a:t>
            </a:fld>
            <a:endParaRPr kumimoji="1" lang="ja-JP" altLang="en-US"/>
          </a:p>
        </p:txBody>
      </p:sp>
    </p:spTree>
    <p:extLst>
      <p:ext uri="{BB962C8B-B14F-4D97-AF65-F5344CB8AC3E}">
        <p14:creationId xmlns:p14="http://schemas.microsoft.com/office/powerpoint/2010/main" val="1250968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勝ちを見るのか陣地の広さを見るのか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14</a:t>
            </a:fld>
            <a:endParaRPr kumimoji="1" lang="ja-JP" altLang="en-US"/>
          </a:p>
        </p:txBody>
      </p:sp>
    </p:spTree>
    <p:extLst>
      <p:ext uri="{BB962C8B-B14F-4D97-AF65-F5344CB8AC3E}">
        <p14:creationId xmlns:p14="http://schemas.microsoft.com/office/powerpoint/2010/main" val="3215063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丸</a:t>
            </a:r>
            <a:r>
              <a:rPr kumimoji="1" lang="ja-JP" altLang="en-US" dirty="0" err="1"/>
              <a:t>ばつ</a:t>
            </a:r>
            <a:r>
              <a:rPr kumimoji="1" lang="ja-JP" altLang="en-US" dirty="0"/>
              <a:t>追加していく</a:t>
            </a:r>
            <a:endParaRPr kumimoji="1" lang="en-US" altLang="ja-JP" dirty="0"/>
          </a:p>
          <a:p>
            <a:r>
              <a:rPr kumimoji="1" lang="ja-JP" altLang="en-US" dirty="0"/>
              <a:t>しかし増えすぎると計算時間がかかる</a:t>
            </a:r>
            <a:endParaRPr kumimoji="1" lang="en-US" altLang="ja-JP" dirty="0"/>
          </a:p>
          <a:p>
            <a:r>
              <a:rPr kumimoji="1" lang="ja-JP" altLang="en-US" dirty="0"/>
              <a:t>→定数時間で効率よく試したい</a:t>
            </a:r>
            <a:endParaRPr kumimoji="1" lang="en-US" altLang="ja-JP" dirty="0"/>
          </a:p>
          <a:p>
            <a:r>
              <a:rPr kumimoji="1" lang="ja-JP" altLang="en-US" dirty="0"/>
              <a:t>→</a:t>
            </a:r>
            <a:r>
              <a:rPr kumimoji="1" lang="en-US" altLang="ja-JP" dirty="0"/>
              <a:t>UCB1</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18</a:t>
            </a:fld>
            <a:endParaRPr kumimoji="1" lang="ja-JP" altLang="en-US"/>
          </a:p>
        </p:txBody>
      </p:sp>
    </p:spTree>
    <p:extLst>
      <p:ext uri="{BB962C8B-B14F-4D97-AF65-F5344CB8AC3E}">
        <p14:creationId xmlns:p14="http://schemas.microsoft.com/office/powerpoint/2010/main" val="2448050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定式化って言っていいのか？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このように</a:t>
            </a:r>
            <a:r>
              <a:rPr kumimoji="1" lang="en-US" altLang="ja-JP" dirty="0" err="1" smtClean="0"/>
              <a:t>FloodIt</a:t>
            </a:r>
            <a:r>
              <a:rPr kumimoji="1" lang="ja-JP" altLang="en-US" dirty="0" smtClean="0"/>
              <a:t>については研究がなされてきているんですが，今回はこの</a:t>
            </a:r>
            <a:r>
              <a:rPr kumimoji="1" lang="en-US" altLang="ja-JP" dirty="0" err="1" smtClean="0"/>
              <a:t>FloodIt</a:t>
            </a:r>
            <a:r>
              <a:rPr kumimoji="1" lang="ja-JP" altLang="en-US" dirty="0" smtClean="0"/>
              <a:t>を二人用の対戦ゲームにしたものを考えます．</a:t>
            </a:r>
            <a:endParaRPr kumimoji="1" lang="ja-JP" altLang="en-US" dirty="0"/>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盤面と呼びたい</a:t>
            </a:r>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図は</a:t>
            </a:r>
            <a:r>
              <a:rPr kumimoji="1" lang="en-US" altLang="ja-JP" dirty="0"/>
              <a:t>OC</a:t>
            </a:r>
            <a:r>
              <a:rPr kumimoji="1" lang="ja-JP" altLang="en-US" dirty="0"/>
              <a:t>の説明スライドやゲーム画像から持ってきていいのか？</a:t>
            </a:r>
            <a:endParaRPr kumimoji="1" lang="en-US" altLang="ja-JP" dirty="0"/>
          </a:p>
          <a:p>
            <a:r>
              <a:rPr kumimoji="1" lang="ja-JP" altLang="en-US" dirty="0"/>
              <a:t>目的？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8</a:t>
            </a:fld>
            <a:endParaRPr kumimoji="1" lang="ja-JP" altLang="en-US"/>
          </a:p>
        </p:txBody>
      </p:sp>
    </p:spTree>
    <p:extLst>
      <p:ext uri="{BB962C8B-B14F-4D97-AF65-F5344CB8AC3E}">
        <p14:creationId xmlns:p14="http://schemas.microsoft.com/office/powerpoint/2010/main" val="1904351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9</a:t>
            </a:fld>
            <a:endParaRPr kumimoji="1" lang="ja-JP" altLang="en-US"/>
          </a:p>
        </p:txBody>
      </p:sp>
    </p:spTree>
    <p:extLst>
      <p:ext uri="{BB962C8B-B14F-4D97-AF65-F5344CB8AC3E}">
        <p14:creationId xmlns:p14="http://schemas.microsoft.com/office/powerpoint/2010/main" val="2549769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今の</a:t>
            </a:r>
            <a:r>
              <a:rPr kumimoji="1" lang="en-US" altLang="ja-JP" dirty="0"/>
              <a:t>AI</a:t>
            </a:r>
            <a:r>
              <a:rPr kumimoji="1" lang="ja-JP" altLang="en-US" dirty="0"/>
              <a:t>の説明をする？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10</a:t>
            </a:fld>
            <a:endParaRPr kumimoji="1" lang="ja-JP" altLang="en-US"/>
          </a:p>
        </p:txBody>
      </p:sp>
    </p:spTree>
    <p:extLst>
      <p:ext uri="{BB962C8B-B14F-4D97-AF65-F5344CB8AC3E}">
        <p14:creationId xmlns:p14="http://schemas.microsoft.com/office/powerpoint/2010/main" val="487131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勝ちを見るのか陣地の広さを見るのか</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12</a:t>
            </a:fld>
            <a:endParaRPr kumimoji="1" lang="ja-JP" altLang="en-US"/>
          </a:p>
        </p:txBody>
      </p:sp>
    </p:spTree>
    <p:extLst>
      <p:ext uri="{BB962C8B-B14F-4D97-AF65-F5344CB8AC3E}">
        <p14:creationId xmlns:p14="http://schemas.microsoft.com/office/powerpoint/2010/main" val="3610467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rm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ja-JP" altLang="en-US" dirty="0"/>
              <a:t>モンテカルロ法に</a:t>
            </a:r>
            <a:r>
              <a:rPr kumimoji="1" lang="ja-JP" altLang="en-US" dirty="0" smtClean="0"/>
              <a:t>基づく</a:t>
            </a:r>
            <a:r>
              <a:rPr kumimoji="1" lang="en-US" altLang="ja-JP" dirty="0"/>
              <a:t/>
            </a:r>
            <a:br>
              <a:rPr kumimoji="1" lang="en-US" altLang="ja-JP" dirty="0"/>
            </a:br>
            <a:r>
              <a:rPr lang="en-US" altLang="ja-JP" dirty="0"/>
              <a:t>Flood-It</a:t>
            </a:r>
            <a:r>
              <a:rPr lang="ja-JP" altLang="en-US" dirty="0"/>
              <a:t>の</a:t>
            </a:r>
            <a:r>
              <a:rPr lang="en-US" altLang="ja-JP" dirty="0"/>
              <a:t>AI</a:t>
            </a:r>
            <a:r>
              <a:rPr lang="ja-JP" altLang="en-US" dirty="0"/>
              <a:t>に関する</a:t>
            </a:r>
            <a:r>
              <a:rPr lang="en-US" altLang="ja-JP" dirty="0"/>
              <a:t/>
            </a:r>
            <a:br>
              <a:rPr lang="en-US" altLang="ja-JP" dirty="0"/>
            </a:br>
            <a:r>
              <a:rPr lang="ja-JP" altLang="en-US" dirty="0"/>
              <a:t>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sz="2800" dirty="0"/>
              <a:t>周・伊藤研究室　学部</a:t>
            </a:r>
            <a:r>
              <a:rPr kumimoji="1" lang="ja-JP" altLang="en-US" sz="2800" dirty="0" smtClean="0"/>
              <a:t>４年</a:t>
            </a:r>
            <a:r>
              <a:rPr kumimoji="1" lang="ja-JP" altLang="en-US" sz="2800" dirty="0"/>
              <a:t>　小田将也</a:t>
            </a:r>
          </a:p>
        </p:txBody>
      </p:sp>
      <p:sp>
        <p:nvSpPr>
          <p:cNvPr id="5" name="正方形/長方形 4"/>
          <p:cNvSpPr/>
          <p:nvPr/>
        </p:nvSpPr>
        <p:spPr>
          <a:xfrm>
            <a:off x="1433445" y="2623278"/>
            <a:ext cx="2254136" cy="131074"/>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143000" y="4711206"/>
            <a:ext cx="1920687" cy="1827707"/>
            <a:chOff x="567609" y="2857500"/>
            <a:chExt cx="3600000" cy="3600000"/>
          </a:xfrm>
        </p:grpSpPr>
        <p:sp>
          <p:nvSpPr>
            <p:cNvPr id="6" name="正方形/長方形 5"/>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p:cNvSpPr/>
          <p:nvPr/>
        </p:nvSpPr>
        <p:spPr>
          <a:xfrm>
            <a:off x="6161361" y="4711206"/>
            <a:ext cx="1920687" cy="18277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5" name="正方形/長方形 34"/>
          <p:cNvSpPr/>
          <p:nvPr/>
        </p:nvSpPr>
        <p:spPr>
          <a:xfrm>
            <a:off x="616136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6545498"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769791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7313773"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6929636"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616136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6545498"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769791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7313773"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6929636"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616136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6545498"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769791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7313773"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6929636"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6161361"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6545498"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7697911"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7313773"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6929636"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6161361" y="6173372"/>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6545498"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7697911"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7313773"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6929636"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下矢印 60"/>
          <p:cNvSpPr/>
          <p:nvPr/>
        </p:nvSpPr>
        <p:spPr>
          <a:xfrm rot="16200000">
            <a:off x="4503632" y="4923847"/>
            <a:ext cx="335396" cy="1432569"/>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2050" name="Picture 2" descr="塗り絵をする男の子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1490"/>
            <a:ext cx="1476000" cy="1415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塗り絵をする女の子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03" y="5349875"/>
            <a:ext cx="1280340" cy="1432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現在の</a:t>
            </a:r>
            <a:r>
              <a:rPr kumimoji="1" lang="en-US" altLang="ja-JP" dirty="0"/>
              <a:t>AI</a:t>
            </a:r>
            <a:endParaRPr kumimoji="1" lang="ja-JP" altLang="en-US" dirty="0"/>
          </a:p>
        </p:txBody>
      </p:sp>
      <p:sp>
        <p:nvSpPr>
          <p:cNvPr id="3" name="コンテンツ プレースホルダー 2"/>
          <p:cNvSpPr>
            <a:spLocks noGrp="1"/>
          </p:cNvSpPr>
          <p:nvPr>
            <p:ph idx="1"/>
          </p:nvPr>
        </p:nvSpPr>
        <p:spPr>
          <a:xfrm>
            <a:off x="822959" y="3415003"/>
            <a:ext cx="7876904" cy="2419684"/>
          </a:xfrm>
        </p:spPr>
        <p:txBody>
          <a:bodyPr>
            <a:noAutofit/>
          </a:bodyPr>
          <a:lstStyle/>
          <a:p>
            <a:r>
              <a:rPr lang="ja-JP" altLang="en-US" dirty="0"/>
              <a:t>ある程度先読みしたうえで</a:t>
            </a:r>
            <a:r>
              <a:rPr lang="en-US" altLang="ja-JP" dirty="0"/>
              <a:t>…</a:t>
            </a:r>
          </a:p>
          <a:p>
            <a:pPr marL="457200" indent="-457200">
              <a:buFont typeface="Arial" panose="020B0604020202020204" pitchFamily="34" charset="0"/>
              <a:buChar char="•"/>
            </a:pPr>
            <a:r>
              <a:rPr lang="ja-JP" altLang="en-US" dirty="0"/>
              <a:t>自分の領地が一番多く</a:t>
            </a:r>
            <a:r>
              <a:rPr lang="ja-JP" altLang="en-US" dirty="0" smtClean="0"/>
              <a:t>なる操作を選ぶ</a:t>
            </a:r>
            <a:endParaRPr lang="en-US" altLang="ja-JP" dirty="0" smtClean="0"/>
          </a:p>
          <a:p>
            <a:pPr marL="457200" indent="-457200">
              <a:buFont typeface="Arial" panose="020B0604020202020204" pitchFamily="34" charset="0"/>
              <a:buChar char="•"/>
            </a:pPr>
            <a:r>
              <a:rPr lang="ja-JP" altLang="en-US" dirty="0" smtClean="0"/>
              <a:t>うまく広い範囲を囲めそうな</a:t>
            </a:r>
            <a:r>
              <a:rPr lang="ja-JP" altLang="en-US" dirty="0"/>
              <a:t>操作</a:t>
            </a:r>
            <a:r>
              <a:rPr lang="ja-JP" altLang="en-US" dirty="0" smtClean="0"/>
              <a:t>を選ぶ</a:t>
            </a:r>
            <a:endParaRPr lang="en-US" altLang="ja-JP" dirty="0" smtClean="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15" name="グループ化 14"/>
          <p:cNvGrpSpPr/>
          <p:nvPr/>
        </p:nvGrpSpPr>
        <p:grpSpPr>
          <a:xfrm>
            <a:off x="907160" y="1909345"/>
            <a:ext cx="6842110" cy="889537"/>
            <a:chOff x="907160" y="1909345"/>
            <a:chExt cx="6842110" cy="889537"/>
          </a:xfrm>
        </p:grpSpPr>
        <p:cxnSp>
          <p:nvCxnSpPr>
            <p:cNvPr id="6" name="直線コネクタ 5"/>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6" name="直線コネクタ 15"/>
            <p:cNvCxnSpPr>
              <a:stCxn id="14" idx="4"/>
              <a:endCxn id="38"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37"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0" name="直線コネクタ 19"/>
            <p:cNvCxnSpPr>
              <a:stCxn id="14" idx="4"/>
              <a:endCxn id="36"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3" name="直線コネクタ 22"/>
            <p:cNvCxnSpPr>
              <a:stCxn id="14" idx="4"/>
              <a:endCxn id="35"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2176955"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1740437"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133018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90716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43" name="直線コネクタ 42"/>
            <p:cNvCxnSpPr>
              <a:stCxn id="13" idx="4"/>
              <a:endCxn id="5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4" name="直線コネクタ 43"/>
            <p:cNvCxnSpPr>
              <a:stCxn id="13" idx="4"/>
              <a:endCxn id="4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5" name="直線コネクタ 44"/>
            <p:cNvCxnSpPr>
              <a:stCxn id="13" idx="4"/>
              <a:endCxn id="4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6" name="直線コネクタ 45"/>
            <p:cNvCxnSpPr>
              <a:stCxn id="13" idx="4"/>
              <a:endCxn id="4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7" name="円/楕円 46"/>
            <p:cNvSpPr/>
            <p:nvPr/>
          </p:nvSpPr>
          <p:spPr>
            <a:xfrm>
              <a:off x="3988788"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8" name="円/楕円 47"/>
            <p:cNvSpPr/>
            <p:nvPr/>
          </p:nvSpPr>
          <p:spPr>
            <a:xfrm>
              <a:off x="3552270"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9" name="円/楕円 48"/>
            <p:cNvSpPr/>
            <p:nvPr/>
          </p:nvSpPr>
          <p:spPr>
            <a:xfrm>
              <a:off x="314201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0" name="円/楕円 49"/>
            <p:cNvSpPr/>
            <p:nvPr/>
          </p:nvSpPr>
          <p:spPr>
            <a:xfrm>
              <a:off x="271899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56" name="直線コネクタ 55"/>
            <p:cNvCxnSpPr>
              <a:stCxn id="12" idx="4"/>
              <a:endCxn id="63"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7" name="直線コネクタ 56"/>
            <p:cNvCxnSpPr>
              <a:stCxn id="12" idx="4"/>
              <a:endCxn id="62"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8" name="直線コネクタ 57"/>
            <p:cNvCxnSpPr>
              <a:stCxn id="12" idx="4"/>
              <a:endCxn id="61"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9" name="直線コネクタ 58"/>
            <p:cNvCxnSpPr>
              <a:stCxn id="12" idx="4"/>
              <a:endCxn id="60"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0" name="円/楕円 59"/>
            <p:cNvSpPr/>
            <p:nvPr/>
          </p:nvSpPr>
          <p:spPr>
            <a:xfrm>
              <a:off x="5815029"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1" name="円/楕円 60"/>
            <p:cNvSpPr/>
            <p:nvPr/>
          </p:nvSpPr>
          <p:spPr>
            <a:xfrm>
              <a:off x="5378511"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2" name="円/楕円 61"/>
            <p:cNvSpPr/>
            <p:nvPr/>
          </p:nvSpPr>
          <p:spPr>
            <a:xfrm>
              <a:off x="496825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3" name="円/楕円 62"/>
            <p:cNvSpPr/>
            <p:nvPr/>
          </p:nvSpPr>
          <p:spPr>
            <a:xfrm>
              <a:off x="454523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7" name="直線コネクタ 96"/>
            <p:cNvCxnSpPr>
              <a:stCxn id="11" idx="4"/>
              <a:endCxn id="104"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8" name="直線コネクタ 97"/>
            <p:cNvCxnSpPr>
              <a:stCxn id="11" idx="4"/>
              <a:endCxn id="103"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9" name="直線コネクタ 98"/>
            <p:cNvCxnSpPr>
              <a:stCxn id="11" idx="4"/>
              <a:endCxn id="102"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0" name="直線コネクタ 99"/>
            <p:cNvCxnSpPr>
              <a:stCxn id="11" idx="4"/>
              <a:endCxn id="101"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1" name="円/楕円 100"/>
            <p:cNvSpPr/>
            <p:nvPr/>
          </p:nvSpPr>
          <p:spPr>
            <a:xfrm>
              <a:off x="7533270"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2" name="円/楕円 101"/>
            <p:cNvSpPr/>
            <p:nvPr/>
          </p:nvSpPr>
          <p:spPr>
            <a:xfrm>
              <a:off x="7096752"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3" name="円/楕円 102"/>
            <p:cNvSpPr/>
            <p:nvPr/>
          </p:nvSpPr>
          <p:spPr>
            <a:xfrm>
              <a:off x="668649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4" name="円/楕円 103"/>
            <p:cNvSpPr/>
            <p:nvPr/>
          </p:nvSpPr>
          <p:spPr>
            <a:xfrm>
              <a:off x="626347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それぞれ</a:t>
            </a:r>
            <a:r>
              <a:rPr lang="ja-JP" altLang="en-US" dirty="0" smtClean="0"/>
              <a:t>の操作の</a:t>
            </a:r>
            <a:r>
              <a:rPr lang="ja-JP" altLang="en-US" dirty="0"/>
              <a:t>数手先まで手を進める</a:t>
            </a:r>
          </a:p>
        </p:txBody>
      </p:sp>
      <p:sp>
        <p:nvSpPr>
          <p:cNvPr id="131" name="角丸四角形吹き出し 130"/>
          <p:cNvSpPr/>
          <p:nvPr/>
        </p:nvSpPr>
        <p:spPr>
          <a:xfrm>
            <a:off x="1887956" y="5245245"/>
            <a:ext cx="5614521" cy="700454"/>
          </a:xfrm>
          <a:prstGeom prst="wedgeRoundRectCallout">
            <a:avLst>
              <a:gd name="adj1" fmla="val -28051"/>
              <a:gd name="adj2" fmla="val -70833"/>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sz="2800" dirty="0"/>
              <a:t>これ以外に良い方法はないのか？</a:t>
            </a:r>
          </a:p>
        </p:txBody>
      </p:sp>
      <p:grpSp>
        <p:nvGrpSpPr>
          <p:cNvPr id="19" name="グループ化 18"/>
          <p:cNvGrpSpPr/>
          <p:nvPr/>
        </p:nvGrpSpPr>
        <p:grpSpPr>
          <a:xfrm>
            <a:off x="6992233" y="852272"/>
            <a:ext cx="2043491" cy="1554617"/>
            <a:chOff x="6992233" y="852272"/>
            <a:chExt cx="2043491" cy="1554617"/>
          </a:xfrm>
        </p:grpSpPr>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grpSp>
        <p:nvGrpSpPr>
          <p:cNvPr id="22" name="グループ化 21"/>
          <p:cNvGrpSpPr/>
          <p:nvPr/>
        </p:nvGrpSpPr>
        <p:grpSpPr>
          <a:xfrm>
            <a:off x="5264264" y="2795993"/>
            <a:ext cx="45721" cy="311919"/>
            <a:chOff x="992298" y="2865227"/>
            <a:chExt cx="45721" cy="311919"/>
          </a:xfrm>
        </p:grpSpPr>
        <p:sp>
          <p:nvSpPr>
            <p:cNvPr id="21" name="円/楕円 20"/>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円/楕円 87"/>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円/楕円 88"/>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3" name="グループ化 92"/>
          <p:cNvGrpSpPr/>
          <p:nvPr/>
        </p:nvGrpSpPr>
        <p:grpSpPr>
          <a:xfrm>
            <a:off x="1618423" y="2817457"/>
            <a:ext cx="45721" cy="311919"/>
            <a:chOff x="992298" y="2865227"/>
            <a:chExt cx="45721" cy="311919"/>
          </a:xfrm>
        </p:grpSpPr>
        <p:sp>
          <p:nvSpPr>
            <p:cNvPr id="94" name="円/楕円 93"/>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円/楕円 94"/>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6" name="円/楕円 95"/>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05" name="グループ化 104"/>
          <p:cNvGrpSpPr/>
          <p:nvPr/>
        </p:nvGrpSpPr>
        <p:grpSpPr>
          <a:xfrm>
            <a:off x="3417407" y="2817458"/>
            <a:ext cx="45721" cy="311919"/>
            <a:chOff x="992298" y="2865227"/>
            <a:chExt cx="45721" cy="311919"/>
          </a:xfrm>
        </p:grpSpPr>
        <p:sp>
          <p:nvSpPr>
            <p:cNvPr id="106" name="円/楕円 105"/>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7" name="円/楕円 106"/>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8" name="円/楕円 107"/>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109" name="グループ化 108"/>
          <p:cNvGrpSpPr/>
          <p:nvPr/>
        </p:nvGrpSpPr>
        <p:grpSpPr>
          <a:xfrm>
            <a:off x="6984100" y="2790649"/>
            <a:ext cx="45721" cy="311919"/>
            <a:chOff x="992298" y="2865227"/>
            <a:chExt cx="45721" cy="311919"/>
          </a:xfrm>
        </p:grpSpPr>
        <p:sp>
          <p:nvSpPr>
            <p:cNvPr id="110" name="円/楕円 109"/>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1" name="円/楕円 110"/>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2" name="円/楕円 111"/>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46768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3"/>
                                        </p:tgtEl>
                                        <p:attrNameLst>
                                          <p:attrName>style.visibility</p:attrName>
                                        </p:attrNameLst>
                                      </p:cBhvr>
                                      <p:to>
                                        <p:strVal val="visible"/>
                                      </p:to>
                                    </p:set>
                                    <p:animEffect transition="in" filter="wipe(up)">
                                      <p:cBhvr>
                                        <p:cTn id="12" dur="500"/>
                                        <p:tgtEl>
                                          <p:spTgt spid="93"/>
                                        </p:tgtEl>
                                      </p:cBhvr>
                                    </p:animEffect>
                                  </p:childTnLst>
                                </p:cTn>
                              </p:par>
                              <p:par>
                                <p:cTn id="13" presetID="22" presetClass="entr" presetSubtype="1" fill="hold" nodeType="withEffect">
                                  <p:stCondLst>
                                    <p:cond delay="0"/>
                                  </p:stCondLst>
                                  <p:childTnLst>
                                    <p:set>
                                      <p:cBhvr>
                                        <p:cTn id="14" dur="1" fill="hold">
                                          <p:stCondLst>
                                            <p:cond delay="0"/>
                                          </p:stCondLst>
                                        </p:cTn>
                                        <p:tgtEl>
                                          <p:spTgt spid="105"/>
                                        </p:tgtEl>
                                        <p:attrNameLst>
                                          <p:attrName>style.visibility</p:attrName>
                                        </p:attrNameLst>
                                      </p:cBhvr>
                                      <p:to>
                                        <p:strVal val="visible"/>
                                      </p:to>
                                    </p:set>
                                    <p:animEffect transition="in" filter="wipe(up)">
                                      <p:cBhvr>
                                        <p:cTn id="15" dur="500"/>
                                        <p:tgtEl>
                                          <p:spTgt spid="105"/>
                                        </p:tgtEl>
                                      </p:cBhvr>
                                    </p:animEffect>
                                  </p:childTnLst>
                                </p:cTn>
                              </p:par>
                              <p:par>
                                <p:cTn id="16" presetID="22" presetClass="entr" presetSubtype="1"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wipe(up)">
                                      <p:cBhvr>
                                        <p:cTn id="18" dur="500"/>
                                        <p:tgtEl>
                                          <p:spTgt spid="22"/>
                                        </p:tgtEl>
                                      </p:cBhvr>
                                    </p:animEffect>
                                  </p:childTnLst>
                                </p:cTn>
                              </p:par>
                              <p:par>
                                <p:cTn id="19" presetID="22" presetClass="entr" presetSubtype="1" fill="hold" nodeType="withEffect">
                                  <p:stCondLst>
                                    <p:cond delay="0"/>
                                  </p:stCondLst>
                                  <p:childTnLst>
                                    <p:set>
                                      <p:cBhvr>
                                        <p:cTn id="20" dur="1" fill="hold">
                                          <p:stCondLst>
                                            <p:cond delay="0"/>
                                          </p:stCondLst>
                                        </p:cTn>
                                        <p:tgtEl>
                                          <p:spTgt spid="109"/>
                                        </p:tgtEl>
                                        <p:attrNameLst>
                                          <p:attrName>style.visibility</p:attrName>
                                        </p:attrNameLst>
                                      </p:cBhvr>
                                      <p:to>
                                        <p:strVal val="visible"/>
                                      </p:to>
                                    </p:set>
                                    <p:animEffect transition="in" filter="wipe(up)">
                                      <p:cBhvr>
                                        <p:cTn id="21" dur="500"/>
                                        <p:tgtEl>
                                          <p:spTgt spid="109"/>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fade">
                                      <p:cBhvr>
                                        <p:cTn id="24" dur="500"/>
                                        <p:tgtEl>
                                          <p:spTgt spid="3">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Effect transition="in" filter="fade">
                                      <p:cBhvr>
                                        <p:cTn id="29" dur="500"/>
                                        <p:tgtEl>
                                          <p:spTgt spid="3">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animEffect transition="in" filter="fade">
                                      <p:cBhvr>
                                        <p:cTn id="34" dur="500"/>
                                        <p:tgtEl>
                                          <p:spTgt spid="3">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31"/>
                                        </p:tgtEl>
                                        <p:attrNameLst>
                                          <p:attrName>style.visibility</p:attrName>
                                        </p:attrNameLst>
                                      </p:cBhvr>
                                      <p:to>
                                        <p:strVal val="visible"/>
                                      </p:to>
                                    </p:set>
                                    <p:animEffect transition="in" filter="fade">
                                      <p:cBhvr>
                                        <p:cTn id="39"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今回の試み</a:t>
            </a:r>
          </a:p>
        </p:txBody>
      </p:sp>
      <p:sp>
        <p:nvSpPr>
          <p:cNvPr id="3" name="コンテンツ プレースホルダー 2"/>
          <p:cNvSpPr>
            <a:spLocks noGrp="1"/>
          </p:cNvSpPr>
          <p:nvPr>
            <p:ph idx="1"/>
          </p:nvPr>
        </p:nvSpPr>
        <p:spPr/>
        <p:txBody>
          <a:bodyPr/>
          <a:lstStyle/>
          <a:p>
            <a:endParaRPr kumimoji="1" lang="en-US" altLang="ja-JP" sz="6000" dirty="0">
              <a:latin typeface="HGP明朝B" panose="02020800000000000000" pitchFamily="18" charset="-128"/>
              <a:ea typeface="HGP明朝B" panose="02020800000000000000" pitchFamily="18" charset="-128"/>
            </a:endParaRPr>
          </a:p>
          <a:p>
            <a:pPr algn="ctr"/>
            <a:r>
              <a:rPr lang="ja-JP" altLang="en-US"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モンテカルロ法</a:t>
            </a:r>
            <a:endParaRPr lang="en-US" altLang="ja-JP"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endParaRPr lang="en-US" altLang="ja-JP" sz="6000" dirty="0"/>
          </a:p>
          <a:p>
            <a:r>
              <a:rPr kumimoji="1" lang="ja-JP" altLang="en-US" dirty="0"/>
              <a:t>を使う</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p:spTree>
    <p:extLst>
      <p:ext uri="{BB962C8B-B14F-4D97-AF65-F5344CB8AC3E}">
        <p14:creationId xmlns:p14="http://schemas.microsoft.com/office/powerpoint/2010/main" val="2840742842"/>
      </p:ext>
    </p:extLst>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8" name="コンテンツ プレースホルダー 2">
            <a:extLst>
              <a:ext uri="{FF2B5EF4-FFF2-40B4-BE49-F238E27FC236}">
                <a16:creationId xmlns="" xmlns:a16="http://schemas.microsoft.com/office/drawing/2014/main" id="{877285FE-D63E-4C93-98CE-556B7B9B400D}"/>
              </a:ext>
            </a:extLst>
          </p:cNvPr>
          <p:cNvSpPr txBox="1">
            <a:spLocks/>
          </p:cNvSpPr>
          <p:nvPr/>
        </p:nvSpPr>
        <p:spPr>
          <a:xfrm>
            <a:off x="822959" y="758816"/>
            <a:ext cx="7543801" cy="1276150"/>
          </a:xfrm>
          <a:prstGeom prst="rect">
            <a:avLst/>
          </a:prstGeom>
        </p:spPr>
        <p:txBody>
          <a:bodyPr vert="horz" lIns="0" tIns="45720" rIns="0" bIns="45720" rtlCol="0">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4500" dirty="0"/>
              <a:t>シミュレーションや数値計算を乱数を用いて行う</a:t>
            </a:r>
            <a:endParaRPr lang="en-US" altLang="ja-JP" sz="4500" dirty="0"/>
          </a:p>
          <a:p>
            <a:r>
              <a:rPr lang="ja-JP" altLang="en-US" sz="4500" dirty="0"/>
              <a:t>手法の総称．</a:t>
            </a:r>
            <a:endParaRPr lang="en-US" altLang="ja-JP" sz="4500" dirty="0"/>
          </a:p>
          <a:p>
            <a:r>
              <a:rPr lang="ja-JP" altLang="en-US" sz="4500" dirty="0"/>
              <a:t>どういうことかというと</a:t>
            </a:r>
            <a:r>
              <a:rPr lang="en-US" altLang="ja-JP" sz="4500" dirty="0"/>
              <a:t>…</a:t>
            </a:r>
          </a:p>
          <a:p>
            <a:endParaRPr lang="ja-JP" altLang="en-US" dirty="0"/>
          </a:p>
        </p:txBody>
      </p:sp>
    </p:spTree>
    <p:extLst>
      <p:ext uri="{BB962C8B-B14F-4D97-AF65-F5344CB8AC3E}">
        <p14:creationId xmlns:p14="http://schemas.microsoft.com/office/powerpoint/2010/main" val="309852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 xmlns:a16="http://schemas.microsoft.com/office/drawing/2014/main" id="{AD40F226-FD69-4836-ABF5-B8FC1C2EC909}"/>
              </a:ext>
            </a:extLst>
          </p:cNvPr>
          <p:cNvGrpSpPr/>
          <p:nvPr/>
        </p:nvGrpSpPr>
        <p:grpSpPr>
          <a:xfrm>
            <a:off x="5714255" y="3269708"/>
            <a:ext cx="3240000" cy="3240000"/>
            <a:chOff x="5395221" y="3069000"/>
            <a:chExt cx="3600000" cy="3600000"/>
          </a:xfrm>
        </p:grpSpPr>
        <p:sp>
          <p:nvSpPr>
            <p:cNvPr id="75" name="正方形/長方形 74">
              <a:extLst>
                <a:ext uri="{FF2B5EF4-FFF2-40B4-BE49-F238E27FC236}">
                  <a16:creationId xmlns="" xmlns:a16="http://schemas.microsoft.com/office/drawing/2014/main"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 xmlns:a16="http://schemas.microsoft.com/office/drawing/2014/main"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0" name="グループ化 149">
            <a:extLst>
              <a:ext uri="{FF2B5EF4-FFF2-40B4-BE49-F238E27FC236}">
                <a16:creationId xmlns="" xmlns:a16="http://schemas.microsoft.com/office/drawing/2014/main" id="{78BC7BF4-632E-4134-82C5-DE4F837F509D}"/>
              </a:ext>
            </a:extLst>
          </p:cNvPr>
          <p:cNvGrpSpPr/>
          <p:nvPr/>
        </p:nvGrpSpPr>
        <p:grpSpPr>
          <a:xfrm>
            <a:off x="5714878" y="3265217"/>
            <a:ext cx="3240000" cy="3240000"/>
            <a:chOff x="661140" y="1302996"/>
            <a:chExt cx="3240000" cy="3240000"/>
          </a:xfrm>
        </p:grpSpPr>
        <p:sp>
          <p:nvSpPr>
            <p:cNvPr id="151" name="正方形/長方形 150">
              <a:extLst>
                <a:ext uri="{FF2B5EF4-FFF2-40B4-BE49-F238E27FC236}">
                  <a16:creationId xmlns="" xmlns:a16="http://schemas.microsoft.com/office/drawing/2014/main" id="{76C7358E-9848-4B61-8394-5DCA64C7F75B}"/>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正方形/長方形 151">
              <a:extLst>
                <a:ext uri="{FF2B5EF4-FFF2-40B4-BE49-F238E27FC236}">
                  <a16:creationId xmlns="" xmlns:a16="http://schemas.microsoft.com/office/drawing/2014/main" id="{8BAC5ECB-3560-4FB1-AD1B-DAEB841DD0EC}"/>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正方形/長方形 152">
              <a:extLst>
                <a:ext uri="{FF2B5EF4-FFF2-40B4-BE49-F238E27FC236}">
                  <a16:creationId xmlns="" xmlns:a16="http://schemas.microsoft.com/office/drawing/2014/main" id="{7F039C9C-1B4C-40D1-B391-D63EBAAD2A42}"/>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正方形/長方形 153">
              <a:extLst>
                <a:ext uri="{FF2B5EF4-FFF2-40B4-BE49-F238E27FC236}">
                  <a16:creationId xmlns="" xmlns:a16="http://schemas.microsoft.com/office/drawing/2014/main" id="{79E17703-41F8-4246-A62C-5F86BD1F45B3}"/>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正方形/長方形 154">
              <a:extLst>
                <a:ext uri="{FF2B5EF4-FFF2-40B4-BE49-F238E27FC236}">
                  <a16:creationId xmlns="" xmlns:a16="http://schemas.microsoft.com/office/drawing/2014/main" id="{A82576F1-F069-4450-B877-44807548D6B8}"/>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正方形/長方形 155">
              <a:extLst>
                <a:ext uri="{FF2B5EF4-FFF2-40B4-BE49-F238E27FC236}">
                  <a16:creationId xmlns="" xmlns:a16="http://schemas.microsoft.com/office/drawing/2014/main" id="{4007B2CD-845B-4CD1-92CA-9B5D9C6DD267}"/>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正方形/長方形 156">
              <a:extLst>
                <a:ext uri="{FF2B5EF4-FFF2-40B4-BE49-F238E27FC236}">
                  <a16:creationId xmlns="" xmlns:a16="http://schemas.microsoft.com/office/drawing/2014/main" id="{3B01C241-5016-4CC8-BC85-9F6DAC45E52E}"/>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a:extLst>
                <a:ext uri="{FF2B5EF4-FFF2-40B4-BE49-F238E27FC236}">
                  <a16:creationId xmlns="" xmlns:a16="http://schemas.microsoft.com/office/drawing/2014/main" id="{37BA423E-C85D-4A25-BDB6-D8B072871FD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正方形/長方形 158">
              <a:extLst>
                <a:ext uri="{FF2B5EF4-FFF2-40B4-BE49-F238E27FC236}">
                  <a16:creationId xmlns="" xmlns:a16="http://schemas.microsoft.com/office/drawing/2014/main" id="{91598F51-3325-4BE5-8B89-6C1387CCC3B8}"/>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 xmlns:a16="http://schemas.microsoft.com/office/drawing/2014/main" id="{A6F74566-830D-4A13-ADCD-C28377B91AAB}"/>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正方形/長方形 160">
              <a:extLst>
                <a:ext uri="{FF2B5EF4-FFF2-40B4-BE49-F238E27FC236}">
                  <a16:creationId xmlns="" xmlns:a16="http://schemas.microsoft.com/office/drawing/2014/main" id="{9A0EB82E-E5B2-4433-9B40-8E1445AF8ABF}"/>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正方形/長方形 161">
              <a:extLst>
                <a:ext uri="{FF2B5EF4-FFF2-40B4-BE49-F238E27FC236}">
                  <a16:creationId xmlns="" xmlns:a16="http://schemas.microsoft.com/office/drawing/2014/main" id="{4F881D0F-BD5B-4768-A657-7BB1A3235FC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a:extLst>
                <a:ext uri="{FF2B5EF4-FFF2-40B4-BE49-F238E27FC236}">
                  <a16:creationId xmlns="" xmlns:a16="http://schemas.microsoft.com/office/drawing/2014/main" id="{0FE68140-DD49-413D-9C8E-E1F3E7509A2C}"/>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a:extLst>
                <a:ext uri="{FF2B5EF4-FFF2-40B4-BE49-F238E27FC236}">
                  <a16:creationId xmlns="" xmlns:a16="http://schemas.microsoft.com/office/drawing/2014/main" id="{172A919C-9109-4B19-9932-28DDF943B1FE}"/>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a:extLst>
                <a:ext uri="{FF2B5EF4-FFF2-40B4-BE49-F238E27FC236}">
                  <a16:creationId xmlns="" xmlns:a16="http://schemas.microsoft.com/office/drawing/2014/main" id="{2709BA6D-59A7-43CF-8267-E3764D05D0BA}"/>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 xmlns:a16="http://schemas.microsoft.com/office/drawing/2014/main" id="{AFEA876D-DD9D-41C8-A491-CBAEEB127010}"/>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 xmlns:a16="http://schemas.microsoft.com/office/drawing/2014/main" id="{91532C8B-F0FA-4E15-AAE6-7790D290907D}"/>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a:extLst>
                <a:ext uri="{FF2B5EF4-FFF2-40B4-BE49-F238E27FC236}">
                  <a16:creationId xmlns="" xmlns:a16="http://schemas.microsoft.com/office/drawing/2014/main" id="{2C92AA51-DA7F-49D6-A507-8DBD931C3AFD}"/>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a:extLst>
                <a:ext uri="{FF2B5EF4-FFF2-40B4-BE49-F238E27FC236}">
                  <a16:creationId xmlns="" xmlns:a16="http://schemas.microsoft.com/office/drawing/2014/main" id="{5A46D54D-5049-4C76-A2EB-0B8A022F8C04}"/>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a:extLst>
                <a:ext uri="{FF2B5EF4-FFF2-40B4-BE49-F238E27FC236}">
                  <a16:creationId xmlns="" xmlns:a16="http://schemas.microsoft.com/office/drawing/2014/main" id="{5D2EDB4C-8146-4906-AD32-7DEE91C27BBC}"/>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a:extLst>
                <a:ext uri="{FF2B5EF4-FFF2-40B4-BE49-F238E27FC236}">
                  <a16:creationId xmlns="" xmlns:a16="http://schemas.microsoft.com/office/drawing/2014/main" id="{7951BED8-B602-48B4-B8D1-83E50B302381}"/>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a:extLst>
                <a:ext uri="{FF2B5EF4-FFF2-40B4-BE49-F238E27FC236}">
                  <a16:creationId xmlns="" xmlns:a16="http://schemas.microsoft.com/office/drawing/2014/main" id="{B9B4BC76-7BAA-45B7-9F18-B4F17B35434D}"/>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 xmlns:a16="http://schemas.microsoft.com/office/drawing/2014/main" id="{8AA46274-B9C8-4E57-82A4-700F55EF70F7}"/>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正方形/長方形 173">
              <a:extLst>
                <a:ext uri="{FF2B5EF4-FFF2-40B4-BE49-F238E27FC236}">
                  <a16:creationId xmlns="" xmlns:a16="http://schemas.microsoft.com/office/drawing/2014/main" id="{2696ED9C-C1C9-408C-A64A-2258283D54C5}"/>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正方形/長方形 174">
              <a:extLst>
                <a:ext uri="{FF2B5EF4-FFF2-40B4-BE49-F238E27FC236}">
                  <a16:creationId xmlns="" xmlns:a16="http://schemas.microsoft.com/office/drawing/2014/main" id="{A44FC149-DC58-486E-9A20-D33104B683AB}"/>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 name="グループ化 9">
            <a:extLst>
              <a:ext uri="{FF2B5EF4-FFF2-40B4-BE49-F238E27FC236}">
                <a16:creationId xmlns="" xmlns:a16="http://schemas.microsoft.com/office/drawing/2014/main" id="{748426FC-1A8D-4B93-9896-9F6A573EF602}"/>
              </a:ext>
            </a:extLst>
          </p:cNvPr>
          <p:cNvGrpSpPr/>
          <p:nvPr/>
        </p:nvGrpSpPr>
        <p:grpSpPr>
          <a:xfrm>
            <a:off x="5714255" y="3274421"/>
            <a:ext cx="3240000" cy="3240000"/>
            <a:chOff x="4594860" y="1437215"/>
            <a:chExt cx="3240000" cy="3240000"/>
          </a:xfrm>
        </p:grpSpPr>
        <p:sp>
          <p:nvSpPr>
            <p:cNvPr id="176" name="正方形/長方形 175">
              <a:extLst>
                <a:ext uri="{FF2B5EF4-FFF2-40B4-BE49-F238E27FC236}">
                  <a16:creationId xmlns="" xmlns:a16="http://schemas.microsoft.com/office/drawing/2014/main" id="{D634C2C4-C71F-49CE-910C-EA10598DF4BC}"/>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正方形/長方形 176">
              <a:extLst>
                <a:ext uri="{FF2B5EF4-FFF2-40B4-BE49-F238E27FC236}">
                  <a16:creationId xmlns="" xmlns:a16="http://schemas.microsoft.com/office/drawing/2014/main" id="{535BB632-E819-4436-9985-7552F85E57C4}"/>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8" name="正方形/長方形 177">
              <a:extLst>
                <a:ext uri="{FF2B5EF4-FFF2-40B4-BE49-F238E27FC236}">
                  <a16:creationId xmlns="" xmlns:a16="http://schemas.microsoft.com/office/drawing/2014/main" id="{58F6E205-C7A1-4DB7-890E-9F4A1543B885}"/>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正方形/長方形 178">
              <a:extLst>
                <a:ext uri="{FF2B5EF4-FFF2-40B4-BE49-F238E27FC236}">
                  <a16:creationId xmlns="" xmlns:a16="http://schemas.microsoft.com/office/drawing/2014/main" id="{B8FE278C-EF48-4485-8819-04931CB6E05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 xmlns:a16="http://schemas.microsoft.com/office/drawing/2014/main" id="{00CDF4D7-5D13-4A0C-A1FA-2D9646DF2C78}"/>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 xmlns:a16="http://schemas.microsoft.com/office/drawing/2014/main" id="{2A69E60A-D946-44DD-B118-23ACF6E553B3}"/>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正方形/長方形 181">
              <a:extLst>
                <a:ext uri="{FF2B5EF4-FFF2-40B4-BE49-F238E27FC236}">
                  <a16:creationId xmlns="" xmlns:a16="http://schemas.microsoft.com/office/drawing/2014/main" id="{F4C672F7-F21D-4E4E-9537-DECE38082BF8}"/>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正方形/長方形 182">
              <a:extLst>
                <a:ext uri="{FF2B5EF4-FFF2-40B4-BE49-F238E27FC236}">
                  <a16:creationId xmlns="" xmlns:a16="http://schemas.microsoft.com/office/drawing/2014/main" id="{3E8B7F04-0696-4900-949D-A6336789ABA5}"/>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a:extLst>
                <a:ext uri="{FF2B5EF4-FFF2-40B4-BE49-F238E27FC236}">
                  <a16:creationId xmlns="" xmlns:a16="http://schemas.microsoft.com/office/drawing/2014/main" id="{35FF96A1-0FBD-49E2-BB64-E03319D187F1}"/>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正方形/長方形 184">
              <a:extLst>
                <a:ext uri="{FF2B5EF4-FFF2-40B4-BE49-F238E27FC236}">
                  <a16:creationId xmlns="" xmlns:a16="http://schemas.microsoft.com/office/drawing/2014/main" id="{4FE3AFDE-D95A-404A-B4E0-AD3F91DD01B8}"/>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正方形/長方形 185">
              <a:extLst>
                <a:ext uri="{FF2B5EF4-FFF2-40B4-BE49-F238E27FC236}">
                  <a16:creationId xmlns="" xmlns:a16="http://schemas.microsoft.com/office/drawing/2014/main" id="{707B03BE-5F88-4D09-B57B-7B8FFC8DB66E}"/>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 xmlns:a16="http://schemas.microsoft.com/office/drawing/2014/main" id="{1EA41C4A-596F-46ED-ACD9-F18879265825}"/>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8" name="正方形/長方形 187">
              <a:extLst>
                <a:ext uri="{FF2B5EF4-FFF2-40B4-BE49-F238E27FC236}">
                  <a16:creationId xmlns="" xmlns:a16="http://schemas.microsoft.com/office/drawing/2014/main" id="{3C4BAD99-9DA9-4F19-B70F-062E3D47D0E7}"/>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正方形/長方形 188">
              <a:extLst>
                <a:ext uri="{FF2B5EF4-FFF2-40B4-BE49-F238E27FC236}">
                  <a16:creationId xmlns="" xmlns:a16="http://schemas.microsoft.com/office/drawing/2014/main" id="{11070DC1-C537-4FAD-BA8A-F24F30EFC094}"/>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正方形/長方形 189">
              <a:extLst>
                <a:ext uri="{FF2B5EF4-FFF2-40B4-BE49-F238E27FC236}">
                  <a16:creationId xmlns="" xmlns:a16="http://schemas.microsoft.com/office/drawing/2014/main" id="{E87C9EED-FC56-4D2F-891B-A1E87F819FC4}"/>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正方形/長方形 190">
              <a:extLst>
                <a:ext uri="{FF2B5EF4-FFF2-40B4-BE49-F238E27FC236}">
                  <a16:creationId xmlns="" xmlns:a16="http://schemas.microsoft.com/office/drawing/2014/main" id="{A0ACB5BD-6C8C-434B-9706-FA4BF379BC8B}"/>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正方形/長方形 191">
              <a:extLst>
                <a:ext uri="{FF2B5EF4-FFF2-40B4-BE49-F238E27FC236}">
                  <a16:creationId xmlns="" xmlns:a16="http://schemas.microsoft.com/office/drawing/2014/main" id="{FCB80AD4-1010-446F-86BD-793A2A26698C}"/>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正方形/長方形 192">
              <a:extLst>
                <a:ext uri="{FF2B5EF4-FFF2-40B4-BE49-F238E27FC236}">
                  <a16:creationId xmlns="" xmlns:a16="http://schemas.microsoft.com/office/drawing/2014/main" id="{4C5447FA-8FE7-4FD0-ACE7-3880261BA199}"/>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正方形/長方形 193">
              <a:extLst>
                <a:ext uri="{FF2B5EF4-FFF2-40B4-BE49-F238E27FC236}">
                  <a16:creationId xmlns="" xmlns:a16="http://schemas.microsoft.com/office/drawing/2014/main" id="{E45955DB-F1EA-4A44-83DE-5C396B2A1C50}"/>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正方形/長方形 194">
              <a:extLst>
                <a:ext uri="{FF2B5EF4-FFF2-40B4-BE49-F238E27FC236}">
                  <a16:creationId xmlns="" xmlns:a16="http://schemas.microsoft.com/office/drawing/2014/main" id="{7FD4400D-315B-459B-A1B4-886C8E5611D6}"/>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正方形/長方形 195">
              <a:extLst>
                <a:ext uri="{FF2B5EF4-FFF2-40B4-BE49-F238E27FC236}">
                  <a16:creationId xmlns="" xmlns:a16="http://schemas.microsoft.com/office/drawing/2014/main" id="{8C125775-6804-4D6A-B2B3-A7EF0FA94AFA}"/>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7" name="正方形/長方形 196">
              <a:extLst>
                <a:ext uri="{FF2B5EF4-FFF2-40B4-BE49-F238E27FC236}">
                  <a16:creationId xmlns="" xmlns:a16="http://schemas.microsoft.com/office/drawing/2014/main" id="{53BFA0B9-A520-4B55-831D-5A7E9DB64CEA}"/>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 xmlns:a16="http://schemas.microsoft.com/office/drawing/2014/main" id="{0F58374F-ECDF-4C70-A0F3-B9F7FE05D181}"/>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a:extLst>
                <a:ext uri="{FF2B5EF4-FFF2-40B4-BE49-F238E27FC236}">
                  <a16:creationId xmlns="" xmlns:a16="http://schemas.microsoft.com/office/drawing/2014/main" id="{16A2CF45-28F0-4D8C-9F50-AC2783AC6882}"/>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正方形/長方形 199">
              <a:extLst>
                <a:ext uri="{FF2B5EF4-FFF2-40B4-BE49-F238E27FC236}">
                  <a16:creationId xmlns="" xmlns:a16="http://schemas.microsoft.com/office/drawing/2014/main" id="{20C2313A-FB5C-45AC-B09A-4B9B991500F5}"/>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39" name="グループ化 138"/>
          <p:cNvGrpSpPr/>
          <p:nvPr/>
        </p:nvGrpSpPr>
        <p:grpSpPr>
          <a:xfrm>
            <a:off x="5714255" y="3274421"/>
            <a:ext cx="3240000" cy="3240000"/>
            <a:chOff x="4594860" y="1437215"/>
            <a:chExt cx="3240000" cy="3240000"/>
          </a:xfrm>
        </p:grpSpPr>
        <p:sp>
          <p:nvSpPr>
            <p:cNvPr id="140" name="正方形/長方形 139">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正方形/長方形 140">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正方形/長方形 141">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正方形/長方形 142">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正方形/長方形 144">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正方形/長方形 145">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正方形/長方形 146">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正方形/長方形 147">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正方形/長方形 148">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正方形/長方形 200">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正方形/長方形 201">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3" name="正方形/長方形 202">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正方形/長方形 203">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5" name="正方形/長方形 204">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正方形/長方形 205">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7" name="正方形/長方形 206">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正方形/長方形 207">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正方形/長方形 208">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0" name="正方形/長方形 209">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正方形/長方形 210">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正方形/長方形 212">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4" name="正方形/長方形 213">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正方形/長方形 214">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46" name="グループ化 245"/>
          <p:cNvGrpSpPr/>
          <p:nvPr/>
        </p:nvGrpSpPr>
        <p:grpSpPr>
          <a:xfrm>
            <a:off x="5714255" y="3268991"/>
            <a:ext cx="3240000" cy="3240828"/>
            <a:chOff x="5714255" y="3268991"/>
            <a:chExt cx="3240000" cy="3240828"/>
          </a:xfrm>
        </p:grpSpPr>
        <p:sp>
          <p:nvSpPr>
            <p:cNvPr id="247" name="正方形/長方形 246">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正方形/長方形 24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正方形/長方形 24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正方形/長方形 249">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正方形/長方形 250">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正方形/長方形 251">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正方形/長方形 252">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4" name="正方形/長方形 253">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正方形/長方形 254">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6" name="正方形/長方形 255">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正方形/長方形 256">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8" name="正方形/長方形 257">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正方形/長方形 258">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正方形/長方形 259">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正方形/長方形 261">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3" name="正方形/長方形 262">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正方形/長方形 263">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5" name="正方形/長方形 264">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7" name="正方形/長方形 266">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正方形/長方形 267">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9" name="正方形/長方形 268">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正方形/長方形 269">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1" name="正方形/長方形 270">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cxnSp>
        <p:nvCxnSpPr>
          <p:cNvPr id="16" name="直線矢印コネクタ 15"/>
          <p:cNvCxnSpPr/>
          <p:nvPr/>
        </p:nvCxnSpPr>
        <p:spPr>
          <a:xfrm flipH="1">
            <a:off x="234826" y="4076633"/>
            <a:ext cx="378044"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4" name="円/楕円 13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矢印コネクタ 135"/>
          <p:cNvCxnSpPr>
            <a:stCxn id="44" idx="0"/>
          </p:cNvCxnSpPr>
          <p:nvPr/>
        </p:nvCxnSpPr>
        <p:spPr>
          <a:xfrm>
            <a:off x="612870" y="4067644"/>
            <a:ext cx="129872"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228" name="グループ化 227"/>
          <p:cNvGrpSpPr/>
          <p:nvPr/>
        </p:nvGrpSpPr>
        <p:grpSpPr>
          <a:xfrm>
            <a:off x="1624629" y="3516331"/>
            <a:ext cx="2382309" cy="551313"/>
            <a:chOff x="1624629" y="3516331"/>
            <a:chExt cx="2382309" cy="551313"/>
          </a:xfrm>
        </p:grpSpPr>
        <p:cxnSp>
          <p:nvCxnSpPr>
            <p:cNvPr id="222" name="直線コネクタ 221"/>
            <p:cNvCxnSpPr>
              <a:stCxn id="225" idx="1"/>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6" idx="0"/>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7" idx="0"/>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6" name="円/楕円 22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7" name="円/楕円 22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229" name="テキスト ボックス 228"/>
          <p:cNvSpPr txBox="1"/>
          <p:nvPr/>
        </p:nvSpPr>
        <p:spPr>
          <a:xfrm>
            <a:off x="36633" y="3343534"/>
            <a:ext cx="1210588" cy="400110"/>
          </a:xfrm>
          <a:prstGeom prst="rect">
            <a:avLst/>
          </a:prstGeom>
          <a:noFill/>
        </p:spPr>
        <p:txBody>
          <a:bodyPr wrap="none" rtlCol="0">
            <a:spAutoFit/>
          </a:bodyPr>
          <a:lstStyle/>
          <a:p>
            <a:r>
              <a:rPr kumimoji="1" lang="ja-JP" altLang="en-US" sz="2000" dirty="0"/>
              <a:t>次</a:t>
            </a:r>
            <a:r>
              <a:rPr kumimoji="1" lang="ja-JP" altLang="en-US" sz="2000" dirty="0" smtClean="0"/>
              <a:t>の操作</a:t>
            </a:r>
            <a:endParaRPr kumimoji="1" lang="ja-JP" altLang="en-US" sz="2000" dirty="0"/>
          </a:p>
        </p:txBody>
      </p:sp>
      <p:sp>
        <p:nvSpPr>
          <p:cNvPr id="216" name="コンテンツ プレースホルダー 2">
            <a:extLst>
              <a:ext uri="{FF2B5EF4-FFF2-40B4-BE49-F238E27FC236}">
                <a16:creationId xmlns="" xmlns:a16="http://schemas.microsoft.com/office/drawing/2014/main" id="{B3DCC789-5F1B-4FB2-9146-B2144EA89377}"/>
              </a:ext>
            </a:extLst>
          </p:cNvPr>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Tree>
    <p:extLst>
      <p:ext uri="{BB962C8B-B14F-4D97-AF65-F5344CB8AC3E}">
        <p14:creationId xmlns:p14="http://schemas.microsoft.com/office/powerpoint/2010/main" val="94168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9"/>
                                        </p:tgtEl>
                                        <p:attrNameLst>
                                          <p:attrName>style.visibility</p:attrName>
                                        </p:attrNameLst>
                                      </p:cBhvr>
                                      <p:to>
                                        <p:strVal val="visible"/>
                                      </p:to>
                                    </p:set>
                                    <p:animEffect transition="in" filter="fade">
                                      <p:cBhvr>
                                        <p:cTn id="14" dur="500"/>
                                        <p:tgtEl>
                                          <p:spTgt spid="2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arn(outVertical)">
                                      <p:cBhvr>
                                        <p:cTn id="24" dur="500"/>
                                        <p:tgtEl>
                                          <p:spTgt spid="4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fade">
                                      <p:cBhvr>
                                        <p:cTn id="28" dur="500"/>
                                        <p:tgtEl>
                                          <p:spTgt spid="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20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2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0"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500"/>
                                        <p:tgtEl>
                                          <p:spTgt spid="9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7"/>
                                        </p:tgtEl>
                                        <p:attrNameLst>
                                          <p:attrName>style.visibility</p:attrName>
                                        </p:attrNameLst>
                                      </p:cBhvr>
                                      <p:to>
                                        <p:strVal val="visible"/>
                                      </p:to>
                                    </p:set>
                                    <p:animEffect transition="in" filter="fade">
                                      <p:cBhvr>
                                        <p:cTn id="48" dur="500"/>
                                        <p:tgtEl>
                                          <p:spTgt spid="9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8"/>
                                        </p:tgtEl>
                                        <p:attrNameLst>
                                          <p:attrName>style.visibility</p:attrName>
                                        </p:attrNameLst>
                                      </p:cBhvr>
                                      <p:to>
                                        <p:strVal val="visible"/>
                                      </p:to>
                                    </p:set>
                                    <p:animEffect transition="in" filter="fade">
                                      <p:cBhvr>
                                        <p:cTn id="51" dur="500"/>
                                        <p:tgtEl>
                                          <p:spTgt spid="9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1000"/>
                                        <p:tgtEl>
                                          <p:spTgt spid="10"/>
                                        </p:tgtEl>
                                      </p:cBhvr>
                                    </p:animEffect>
                                    <p:set>
                                      <p:cBhvr>
                                        <p:cTn id="56" dur="1" fill="hold">
                                          <p:stCondLst>
                                            <p:cond delay="999"/>
                                          </p:stCondLst>
                                        </p:cTn>
                                        <p:tgtEl>
                                          <p:spTgt spid="10"/>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1000"/>
                                        <p:tgtEl>
                                          <p:spTgt spid="16"/>
                                        </p:tgtEl>
                                      </p:cBhvr>
                                    </p:animEffect>
                                    <p:set>
                                      <p:cBhvr>
                                        <p:cTn id="59" dur="1" fill="hold">
                                          <p:stCondLst>
                                            <p:cond delay="999"/>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136"/>
                                        </p:tgtEl>
                                        <p:attrNameLst>
                                          <p:attrName>style.visibility</p:attrName>
                                        </p:attrNameLst>
                                      </p:cBhvr>
                                      <p:to>
                                        <p:strVal val="visible"/>
                                      </p:to>
                                    </p:set>
                                    <p:animEffect transition="in" filter="wipe(up)">
                                      <p:cBhvr>
                                        <p:cTn id="64" dur="2000"/>
                                        <p:tgtEl>
                                          <p:spTgt spid="13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39"/>
                                        </p:tgtEl>
                                        <p:attrNameLst>
                                          <p:attrName>style.visibility</p:attrName>
                                        </p:attrNameLst>
                                      </p:cBhvr>
                                      <p:to>
                                        <p:strVal val="visible"/>
                                      </p:to>
                                    </p:set>
                                    <p:animEffect transition="in" filter="fade">
                                      <p:cBhvr>
                                        <p:cTn id="69" dur="2000"/>
                                        <p:tgtEl>
                                          <p:spTgt spid="139"/>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3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46"/>
                                        </p:tgtEl>
                                        <p:attrNameLst>
                                          <p:attrName>style.visibility</p:attrName>
                                        </p:attrNameLst>
                                      </p:cBhvr>
                                      <p:to>
                                        <p:strVal val="visible"/>
                                      </p:to>
                                    </p:set>
                                    <p:animEffect transition="in" filter="fade">
                                      <p:cBhvr>
                                        <p:cTn id="78" dur="500"/>
                                        <p:tgtEl>
                                          <p:spTgt spid="24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28"/>
                                        </p:tgtEl>
                                        <p:attrNameLst>
                                          <p:attrName>style.visibility</p:attrName>
                                        </p:attrNameLst>
                                      </p:cBhvr>
                                      <p:to>
                                        <p:strVal val="visible"/>
                                      </p:to>
                                    </p:set>
                                    <p:animEffect transition="in" filter="wipe(up)">
                                      <p:cBhvr>
                                        <p:cTn id="83"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1" grpId="0" animBg="1"/>
      <p:bldP spid="88" grpId="0" animBg="1"/>
      <p:bldP spid="95" grpId="0"/>
      <p:bldP spid="96" grpId="0" animBg="1"/>
      <p:bldP spid="97" grpId="0" animBg="1"/>
      <p:bldP spid="98" grpId="0"/>
      <p:bldP spid="134" grpId="0" animBg="1"/>
      <p:bldP spid="2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fontScale="90000"/>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ある盤面からゲーム終了までの操作をランダムに選び，次に取りうる行動ごとの勝率を求める．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46" name="角丸四角形 45"/>
          <p:cNvSpPr/>
          <p:nvPr/>
        </p:nvSpPr>
        <p:spPr>
          <a:xfrm>
            <a:off x="2517454" y="3718072"/>
            <a:ext cx="581537"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7" name="角丸四角形吹き出し 46"/>
          <p:cNvSpPr/>
          <p:nvPr/>
        </p:nvSpPr>
        <p:spPr>
          <a:xfrm>
            <a:off x="4099358" y="3181500"/>
            <a:ext cx="1540144" cy="461665"/>
          </a:xfrm>
          <a:prstGeom prst="wedgeRoundRectCallout">
            <a:avLst>
              <a:gd name="adj1" fmla="val -121592"/>
              <a:gd name="adj2" fmla="val 104753"/>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これを選ぶ！</a:t>
            </a:r>
            <a:endParaRPr kumimoji="1" lang="ja-JP" altLang="en-US" dirty="0">
              <a:solidFill>
                <a:srgbClr val="FF0000"/>
              </a:solidFill>
            </a:endParaRPr>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a:t>
            </a:r>
            <a:r>
              <a:rPr kumimoji="1" lang="ja-JP" altLang="en-US" sz="2000" dirty="0" smtClean="0"/>
              <a:t>の操作</a:t>
            </a:r>
            <a:endParaRPr kumimoji="1" lang="ja-JP" altLang="en-US" sz="2000" dirty="0"/>
          </a:p>
        </p:txBody>
      </p:sp>
      <p:sp>
        <p:nvSpPr>
          <p:cNvPr id="73" name="テキスト ボックス 72"/>
          <p:cNvSpPr txBox="1"/>
          <p:nvPr/>
        </p:nvSpPr>
        <p:spPr>
          <a:xfrm>
            <a:off x="612870" y="4099273"/>
            <a:ext cx="748923" cy="461665"/>
          </a:xfrm>
          <a:prstGeom prst="rect">
            <a:avLst/>
          </a:prstGeom>
          <a:noFill/>
        </p:spPr>
        <p:txBody>
          <a:bodyPr wrap="none" rtlCol="0">
            <a:spAutoFit/>
          </a:bodyPr>
          <a:lstStyle/>
          <a:p>
            <a:r>
              <a:rPr kumimoji="1" lang="en-US" altLang="ja-JP" sz="2400" dirty="0" smtClean="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none" rtlCol="0">
            <a:spAutoFit/>
          </a:bodyPr>
          <a:lstStyle/>
          <a:p>
            <a:r>
              <a:rPr kumimoji="1" lang="en-US" altLang="ja-JP" sz="2400" dirty="0" smtClean="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smtClean="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smtClean="0"/>
              <a:t>75%</a:t>
            </a:r>
            <a:endParaRPr kumimoji="1" lang="ja-JP" altLang="en-US" sz="2400" dirty="0"/>
          </a:p>
        </p:txBody>
      </p:sp>
    </p:spTree>
    <p:extLst>
      <p:ext uri="{BB962C8B-B14F-4D97-AF65-F5344CB8AC3E}">
        <p14:creationId xmlns:p14="http://schemas.microsoft.com/office/powerpoint/2010/main" val="92373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モンテカルロ法の利点</a:t>
            </a:r>
          </a:p>
        </p:txBody>
      </p:sp>
      <p:sp>
        <p:nvSpPr>
          <p:cNvPr id="3" name="コンテンツ プレースホルダー 2"/>
          <p:cNvSpPr>
            <a:spLocks noGrp="1"/>
          </p:cNvSpPr>
          <p:nvPr>
            <p:ph idx="1"/>
          </p:nvPr>
        </p:nvSpPr>
        <p:spPr>
          <a:xfrm>
            <a:off x="822957" y="1096377"/>
            <a:ext cx="7543801" cy="1661656"/>
          </a:xfrm>
          <a:ln>
            <a:solidFill>
              <a:srgbClr val="FFC000"/>
            </a:solidFill>
          </a:ln>
        </p:spPr>
        <p:style>
          <a:lnRef idx="2">
            <a:schemeClr val="dk1"/>
          </a:lnRef>
          <a:fillRef idx="1">
            <a:schemeClr val="lt1"/>
          </a:fillRef>
          <a:effectRef idx="0">
            <a:schemeClr val="dk1"/>
          </a:effectRef>
          <a:fontRef idx="minor">
            <a:schemeClr val="dk1"/>
          </a:fontRef>
        </p:style>
        <p:txBody>
          <a:bodyPr/>
          <a:lstStyle/>
          <a:p>
            <a:r>
              <a:rPr kumimoji="1" lang="ja-JP" altLang="en-US" dirty="0"/>
              <a:t>今までの</a:t>
            </a:r>
            <a:r>
              <a:rPr kumimoji="1" lang="en-US" altLang="ja-JP" dirty="0"/>
              <a:t>AI</a:t>
            </a:r>
          </a:p>
          <a:p>
            <a:r>
              <a:rPr lang="ja-JP" altLang="en-US" dirty="0"/>
              <a:t>途中で探索を打ち切ってその時の盤面を評価</a:t>
            </a:r>
            <a:endParaRPr lang="en-US" altLang="ja-JP" dirty="0"/>
          </a:p>
          <a:p>
            <a:r>
              <a:rPr kumimoji="1" lang="ja-JP" altLang="en-US" dirty="0"/>
              <a:t>　　　　</a:t>
            </a:r>
            <a:r>
              <a:rPr kumimoji="1" lang="ja-JP" altLang="en-US" sz="3200" dirty="0">
                <a:solidFill>
                  <a:schemeClr val="accent5"/>
                </a:solidFill>
              </a:rPr>
              <a:t>最終的に勝てるのかは分からない</a:t>
            </a:r>
            <a:endParaRPr kumimoji="1" lang="en-US" altLang="ja-JP" sz="3200" dirty="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コンテンツ プレースホルダー 2"/>
          <p:cNvSpPr txBox="1">
            <a:spLocks/>
          </p:cNvSpPr>
          <p:nvPr/>
        </p:nvSpPr>
        <p:spPr>
          <a:xfrm>
            <a:off x="822956" y="3987398"/>
            <a:ext cx="7543801" cy="1635833"/>
          </a:xfrm>
          <a:prstGeom prst="rect">
            <a:avLst/>
          </a:prstGeom>
          <a:ln/>
        </p:spPr>
        <p:style>
          <a:lnRef idx="2">
            <a:schemeClr val="accent6"/>
          </a:lnRef>
          <a:fillRef idx="1">
            <a:schemeClr val="lt1"/>
          </a:fillRef>
          <a:effectRef idx="0">
            <a:schemeClr val="accent6"/>
          </a:effectRef>
          <a:fontRef idx="minor">
            <a:schemeClr val="dk1"/>
          </a:fontRef>
        </p:style>
        <p:txBody>
          <a:bodyPr vert="horz" lIns="0" tIns="45720" rIns="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モンテカルロ法の</a:t>
            </a:r>
            <a:r>
              <a:rPr lang="en-US" altLang="ja-JP" dirty="0"/>
              <a:t>AI</a:t>
            </a:r>
          </a:p>
          <a:p>
            <a:r>
              <a:rPr lang="ja-JP" altLang="en-US" dirty="0"/>
              <a:t>ゲーム終了時の勝ち負けを評価</a:t>
            </a:r>
            <a:endParaRPr lang="en-US" altLang="ja-JP" dirty="0"/>
          </a:p>
          <a:p>
            <a:r>
              <a:rPr lang="ja-JP" altLang="en-US" dirty="0"/>
              <a:t>　　　　</a:t>
            </a:r>
            <a:r>
              <a:rPr lang="ja-JP" altLang="en-US" sz="3000" dirty="0" smtClean="0">
                <a:solidFill>
                  <a:srgbClr val="FF0000"/>
                </a:solidFill>
              </a:rPr>
              <a:t>最終的に</a:t>
            </a:r>
            <a:r>
              <a:rPr lang="ja-JP" altLang="en-US" sz="3200" dirty="0" smtClean="0">
                <a:solidFill>
                  <a:srgbClr val="FF0000"/>
                </a:solidFill>
              </a:rPr>
              <a:t>勝てる</a:t>
            </a:r>
            <a:r>
              <a:rPr lang="ja-JP" altLang="en-US" sz="3200" dirty="0">
                <a:solidFill>
                  <a:srgbClr val="FF0000"/>
                </a:solidFill>
              </a:rPr>
              <a:t>可能性の高い手を選べる</a:t>
            </a:r>
            <a:endParaRPr lang="ja-JP" altLang="en-US" dirty="0"/>
          </a:p>
        </p:txBody>
      </p:sp>
      <p:sp>
        <p:nvSpPr>
          <p:cNvPr id="91" name="右矢印 90"/>
          <p:cNvSpPr/>
          <p:nvPr/>
        </p:nvSpPr>
        <p:spPr>
          <a:xfrm>
            <a:off x="1065007" y="4975495"/>
            <a:ext cx="602428" cy="548640"/>
          </a:xfrm>
          <a:prstGeom prst="rightArrow">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65" name="グループ化 64"/>
          <p:cNvGrpSpPr/>
          <p:nvPr/>
        </p:nvGrpSpPr>
        <p:grpSpPr>
          <a:xfrm>
            <a:off x="6445963" y="3107488"/>
            <a:ext cx="1446736" cy="643023"/>
            <a:chOff x="907160" y="1693345"/>
            <a:chExt cx="6842110" cy="1105537"/>
          </a:xfrm>
        </p:grpSpPr>
        <p:sp>
          <p:nvSpPr>
            <p:cNvPr id="66" name="円/楕円 65"/>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67" name="グループ化 66"/>
            <p:cNvGrpSpPr/>
            <p:nvPr/>
          </p:nvGrpSpPr>
          <p:grpSpPr>
            <a:xfrm>
              <a:off x="907160" y="1909345"/>
              <a:ext cx="6842110" cy="889537"/>
              <a:chOff x="907160" y="1909345"/>
              <a:chExt cx="6842110" cy="889537"/>
            </a:xfrm>
          </p:grpSpPr>
          <p:cxnSp>
            <p:nvCxnSpPr>
              <p:cNvPr id="68" name="直線コネクタ 67"/>
              <p:cNvCxnSpPr>
                <a:stCxn id="72" idx="1"/>
                <a:endCxn id="66"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9" name="直線コネクタ 68"/>
              <p:cNvCxnSpPr>
                <a:stCxn id="66" idx="4"/>
                <a:endCxn id="75"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0" name="直線コネクタ 69"/>
              <p:cNvCxnSpPr>
                <a:stCxn id="73" idx="0"/>
                <a:endCxn id="66"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1" name="直線コネクタ 70"/>
              <p:cNvCxnSpPr>
                <a:stCxn id="74" idx="0"/>
                <a:endCxn id="66"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72" name="円/楕円 71"/>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73" name="円/楕円 72"/>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74" name="円/楕円 73"/>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75" name="円/楕円 74"/>
              <p:cNvSpPr/>
              <p:nvPr/>
            </p:nvSpPr>
            <p:spPr>
              <a:xfrm>
                <a:off x="1556144" y="2190889"/>
                <a:ext cx="216000" cy="216000"/>
              </a:xfrm>
              <a:prstGeom prst="ellipse">
                <a:avLst/>
              </a:prstGeom>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76" name="直線コネクタ 75"/>
              <p:cNvCxnSpPr>
                <a:stCxn id="75" idx="4"/>
                <a:endCxn id="83"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p:cNvCxnSpPr>
                <a:stCxn id="75" idx="4"/>
                <a:endCxn id="82"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p:cNvCxnSpPr>
                <a:stCxn id="75" idx="4"/>
                <a:endCxn id="81"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9" name="直線コネクタ 78"/>
              <p:cNvCxnSpPr>
                <a:stCxn id="75" idx="4"/>
                <a:endCxn id="80"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0" name="円/楕円 79"/>
              <p:cNvSpPr/>
              <p:nvPr/>
            </p:nvSpPr>
            <p:spPr>
              <a:xfrm>
                <a:off x="2176955"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1" name="円/楕円 80"/>
              <p:cNvSpPr/>
              <p:nvPr/>
            </p:nvSpPr>
            <p:spPr>
              <a:xfrm>
                <a:off x="1740437"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2" name="円/楕円 81"/>
              <p:cNvSpPr/>
              <p:nvPr/>
            </p:nvSpPr>
            <p:spPr>
              <a:xfrm>
                <a:off x="133018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3" name="円/楕円 82"/>
              <p:cNvSpPr/>
              <p:nvPr/>
            </p:nvSpPr>
            <p:spPr>
              <a:xfrm>
                <a:off x="90716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84" name="直線コネクタ 83"/>
              <p:cNvCxnSpPr>
                <a:stCxn id="74" idx="4"/>
                <a:endCxn id="93"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p:cNvCxnSpPr>
                <a:stCxn id="74" idx="4"/>
                <a:endCxn id="92"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p:cNvCxnSpPr>
                <a:stCxn id="74" idx="4"/>
                <a:endCxn id="89"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p:cNvCxnSpPr>
                <a:stCxn id="74" idx="4"/>
                <a:endCxn id="88"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円/楕円 87"/>
              <p:cNvSpPr/>
              <p:nvPr/>
            </p:nvSpPr>
            <p:spPr>
              <a:xfrm>
                <a:off x="3988788"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9" name="円/楕円 88"/>
              <p:cNvSpPr/>
              <p:nvPr/>
            </p:nvSpPr>
            <p:spPr>
              <a:xfrm>
                <a:off x="3552270"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92" name="円/楕円 91"/>
              <p:cNvSpPr/>
              <p:nvPr/>
            </p:nvSpPr>
            <p:spPr>
              <a:xfrm>
                <a:off x="314201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93" name="円/楕円 92"/>
              <p:cNvSpPr/>
              <p:nvPr/>
            </p:nvSpPr>
            <p:spPr>
              <a:xfrm>
                <a:off x="271899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94" name="直線コネクタ 93"/>
              <p:cNvCxnSpPr>
                <a:stCxn id="73" idx="4"/>
                <a:endCxn id="101"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5" name="直線コネクタ 94"/>
              <p:cNvCxnSpPr>
                <a:stCxn id="73" idx="4"/>
                <a:endCxn id="100"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6" name="直線コネクタ 95"/>
              <p:cNvCxnSpPr>
                <a:stCxn id="73" idx="4"/>
                <a:endCxn id="99"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7" name="直線コネクタ 96"/>
              <p:cNvCxnSpPr>
                <a:stCxn id="73" idx="4"/>
                <a:endCxn id="98"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8" name="円/楕円 97"/>
              <p:cNvSpPr/>
              <p:nvPr/>
            </p:nvSpPr>
            <p:spPr>
              <a:xfrm>
                <a:off x="5815029"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99" name="円/楕円 98"/>
              <p:cNvSpPr/>
              <p:nvPr/>
            </p:nvSpPr>
            <p:spPr>
              <a:xfrm>
                <a:off x="5378511"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0" name="円/楕円 99"/>
              <p:cNvSpPr/>
              <p:nvPr/>
            </p:nvSpPr>
            <p:spPr>
              <a:xfrm>
                <a:off x="496825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1" name="円/楕円 100"/>
              <p:cNvSpPr/>
              <p:nvPr/>
            </p:nvSpPr>
            <p:spPr>
              <a:xfrm>
                <a:off x="454523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02" name="直線コネクタ 101"/>
              <p:cNvCxnSpPr>
                <a:stCxn id="72" idx="4"/>
                <a:endCxn id="109"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3" name="直線コネクタ 102"/>
              <p:cNvCxnSpPr>
                <a:stCxn id="72" idx="4"/>
                <a:endCxn id="108"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4" name="直線コネクタ 103"/>
              <p:cNvCxnSpPr>
                <a:stCxn id="72" idx="4"/>
                <a:endCxn id="107"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5" name="直線コネクタ 104"/>
              <p:cNvCxnSpPr>
                <a:stCxn id="72" idx="4"/>
                <a:endCxn id="106"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06" name="円/楕円 105"/>
              <p:cNvSpPr/>
              <p:nvPr/>
            </p:nvSpPr>
            <p:spPr>
              <a:xfrm>
                <a:off x="7533270"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7" name="円/楕円 106"/>
              <p:cNvSpPr/>
              <p:nvPr/>
            </p:nvSpPr>
            <p:spPr>
              <a:xfrm>
                <a:off x="7096752"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8" name="円/楕円 107"/>
              <p:cNvSpPr/>
              <p:nvPr/>
            </p:nvSpPr>
            <p:spPr>
              <a:xfrm>
                <a:off x="668649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09" name="円/楕円 108"/>
              <p:cNvSpPr/>
              <p:nvPr/>
            </p:nvSpPr>
            <p:spPr>
              <a:xfrm>
                <a:off x="626347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grpSp>
      <p:grpSp>
        <p:nvGrpSpPr>
          <p:cNvPr id="110" name="グループ化 109"/>
          <p:cNvGrpSpPr/>
          <p:nvPr/>
        </p:nvGrpSpPr>
        <p:grpSpPr>
          <a:xfrm>
            <a:off x="6368972" y="5857674"/>
            <a:ext cx="1646939" cy="808753"/>
            <a:chOff x="65536" y="3300331"/>
            <a:chExt cx="4406770" cy="3222141"/>
          </a:xfrm>
        </p:grpSpPr>
        <p:sp>
          <p:nvSpPr>
            <p:cNvPr id="111" name="二等辺三角形 110"/>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2" name="円/楕円 111"/>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3" name="直線コネクタ 112"/>
            <p:cNvCxnSpPr>
              <a:stCxn id="117" idx="1"/>
              <a:endCxn id="112"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4" name="直線コネクタ 113"/>
            <p:cNvCxnSpPr>
              <a:stCxn id="112" idx="4"/>
              <a:endCxn id="120"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5" name="直線コネクタ 114"/>
            <p:cNvCxnSpPr>
              <a:stCxn id="118" idx="0"/>
              <a:endCxn id="112"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6" name="直線コネクタ 115"/>
            <p:cNvCxnSpPr>
              <a:stCxn id="119" idx="0"/>
              <a:endCxn id="112"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7" name="円/楕円 116"/>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8" name="円/楕円 117"/>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19" name="円/楕円 118"/>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0" name="円/楕円 119"/>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1" name="二等辺三角形 12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2" name="二等辺三角形 12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3" name="二等辺三角形 12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24" name="円/楕円 123"/>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乗算記号 124"/>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 name="円/楕円 125"/>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円/楕円 126"/>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円/楕円 127"/>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円/楕円 128"/>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円/楕円 129"/>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楕円 130"/>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乗算記号 131"/>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3" name="乗算記号 132"/>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4" name="乗算記号 133"/>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5" name="乗算記号 134"/>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6" name="乗算記号 135"/>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7" name="乗算記号 136"/>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8" name="乗算記号 137"/>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9" name="円/楕円 138"/>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720511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当面の目標</a:t>
            </a:r>
          </a:p>
        </p:txBody>
      </p:sp>
      <p:sp>
        <p:nvSpPr>
          <p:cNvPr id="3" name="コンテンツ プレースホルダー 2"/>
          <p:cNvSpPr>
            <a:spLocks noGrp="1"/>
          </p:cNvSpPr>
          <p:nvPr>
            <p:ph idx="1"/>
          </p:nvPr>
        </p:nvSpPr>
        <p:spPr/>
        <p:txBody>
          <a:bodyPr>
            <a:noAutofit/>
          </a:bodyPr>
          <a:lstStyle/>
          <a:p>
            <a:r>
              <a:rPr lang="en-US" altLang="ja-JP" sz="4400" dirty="0">
                <a:solidFill>
                  <a:srgbClr val="FF0000"/>
                </a:solidFill>
              </a:rPr>
              <a:t>Flood-It</a:t>
            </a:r>
            <a:r>
              <a:rPr lang="ja-JP" altLang="en-US" sz="4400" dirty="0">
                <a:solidFill>
                  <a:srgbClr val="FF0000"/>
                </a:solidFill>
              </a:rPr>
              <a:t>の</a:t>
            </a:r>
            <a:r>
              <a:rPr lang="en-US" altLang="ja-JP" sz="4400" dirty="0">
                <a:solidFill>
                  <a:srgbClr val="FF0000"/>
                </a:solidFill>
              </a:rPr>
              <a:t>AI</a:t>
            </a:r>
            <a:r>
              <a:rPr lang="ja-JP" altLang="en-US" sz="4400" dirty="0">
                <a:solidFill>
                  <a:srgbClr val="FF0000"/>
                </a:solidFill>
              </a:rPr>
              <a:t>の作成</a:t>
            </a:r>
            <a:endParaRPr lang="en-US" altLang="ja-JP" sz="4400" dirty="0">
              <a:solidFill>
                <a:srgbClr val="FF0000"/>
              </a:solidFill>
            </a:endParaRPr>
          </a:p>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sz="4400" dirty="0">
              <a:solidFill>
                <a:srgbClr val="FF0000"/>
              </a:solidFill>
            </a:endParaRPr>
          </a:p>
          <a:p>
            <a:r>
              <a:rPr lang="en-US" altLang="ja-JP" sz="4400" dirty="0">
                <a:solidFill>
                  <a:srgbClr val="FF0000"/>
                </a:solidFill>
              </a:rPr>
              <a:t>AI</a:t>
            </a:r>
            <a:r>
              <a:rPr lang="ja-JP" altLang="en-US" sz="4400" dirty="0">
                <a:solidFill>
                  <a:srgbClr val="FF0000"/>
                </a:solidFill>
              </a:rPr>
              <a:t>の強化</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p:spTree>
    <p:extLst>
      <p:ext uri="{BB962C8B-B14F-4D97-AF65-F5344CB8AC3E}">
        <p14:creationId xmlns:p14="http://schemas.microsoft.com/office/powerpoint/2010/main" val="421172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69288" cy="5110279"/>
          </a:xfrm>
        </p:spPr>
        <p:txBody>
          <a:bodyPr>
            <a:noAutofit/>
          </a:bodyPr>
          <a:lstStyle/>
          <a:p>
            <a:pPr marL="457200" indent="-457200">
              <a:buFont typeface="Arial" panose="020B0604020202020204" pitchFamily="34" charset="0"/>
              <a:buChar char="•"/>
            </a:pPr>
            <a:r>
              <a:rPr lang="ja-JP" altLang="en-US" dirty="0"/>
              <a:t>モンテカルロ法の改善アルゴリズムを応用して強くなるか確かめて</a:t>
            </a:r>
            <a:r>
              <a:rPr lang="ja-JP" altLang="en-US" dirty="0" smtClean="0"/>
              <a:t>みる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spTree>
    <p:extLst>
      <p:ext uri="{BB962C8B-B14F-4D97-AF65-F5344CB8AC3E}">
        <p14:creationId xmlns:p14="http://schemas.microsoft.com/office/powerpoint/2010/main" val="2228685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改善案</a:t>
            </a:r>
          </a:p>
        </p:txBody>
      </p:sp>
      <p:sp>
        <p:nvSpPr>
          <p:cNvPr id="3" name="コンテンツ プレースホルダー 2"/>
          <p:cNvSpPr>
            <a:spLocks noGrp="1"/>
          </p:cNvSpPr>
          <p:nvPr>
            <p:ph idx="1"/>
          </p:nvPr>
        </p:nvSpPr>
        <p:spPr>
          <a:xfrm>
            <a:off x="822959" y="758815"/>
            <a:ext cx="5276627" cy="1783428"/>
          </a:xfrm>
        </p:spPr>
        <p:txBody>
          <a:bodyPr/>
          <a:lstStyle/>
          <a:p>
            <a:r>
              <a:rPr kumimoji="1" lang="ja-JP" altLang="en-US" dirty="0"/>
              <a:t>ゲーム終了まで試す回数を増やす</a:t>
            </a:r>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p:sp>
        <p:nvSpPr>
          <p:cNvPr id="5" name="二等辺三角形 4"/>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テキスト ボックス 10"/>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12" name="円/楕円 11"/>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テキスト ボックス 18"/>
          <p:cNvSpPr txBox="1"/>
          <p:nvPr/>
        </p:nvSpPr>
        <p:spPr>
          <a:xfrm>
            <a:off x="4115941" y="3728810"/>
            <a:ext cx="1415772" cy="461665"/>
          </a:xfrm>
          <a:prstGeom prst="rect">
            <a:avLst/>
          </a:prstGeom>
          <a:noFill/>
        </p:spPr>
        <p:txBody>
          <a:bodyPr wrap="none" rtlCol="0">
            <a:spAutoFit/>
          </a:bodyPr>
          <a:lstStyle/>
          <a:p>
            <a:r>
              <a:rPr kumimoji="1" lang="ja-JP" altLang="en-US" sz="2400" dirty="0"/>
              <a:t>次</a:t>
            </a:r>
            <a:r>
              <a:rPr kumimoji="1" lang="ja-JP" altLang="en-US" sz="2400" dirty="0" smtClean="0"/>
              <a:t>の操作</a:t>
            </a:r>
            <a:endParaRPr kumimoji="1" lang="ja-JP" altLang="en-US" sz="2400" dirty="0"/>
          </a:p>
        </p:txBody>
      </p:sp>
      <p:sp>
        <p:nvSpPr>
          <p:cNvPr id="20" name="円/楕円 19"/>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乗算記号 33"/>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円/楕円 34"/>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37" name="円/楕円 36"/>
          <p:cNvSpPr/>
          <p:nvPr/>
        </p:nvSpPr>
        <p:spPr>
          <a:xfrm>
            <a:off x="4643532" y="5128344"/>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乗算記号 37"/>
          <p:cNvSpPr/>
          <p:nvPr/>
        </p:nvSpPr>
        <p:spPr>
          <a:xfrm>
            <a:off x="4594859" y="535706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4869430" y="5033904"/>
            <a:ext cx="633507" cy="646331"/>
          </a:xfrm>
          <a:prstGeom prst="rect">
            <a:avLst/>
          </a:prstGeom>
          <a:noFill/>
        </p:spPr>
        <p:txBody>
          <a:bodyPr wrap="none" rtlCol="0">
            <a:spAutoFit/>
          </a:bodyPr>
          <a:lstStyle/>
          <a:p>
            <a:r>
              <a:rPr kumimoji="1" lang="ja-JP" altLang="en-US" dirty="0"/>
              <a:t>勝ち</a:t>
            </a:r>
            <a:endParaRPr kumimoji="1" lang="en-US" altLang="ja-JP" dirty="0"/>
          </a:p>
          <a:p>
            <a:r>
              <a:rPr lang="ja-JP" altLang="en-US" dirty="0"/>
              <a:t>負け</a:t>
            </a:r>
            <a:endParaRPr kumimoji="1" lang="ja-JP" altLang="en-US" dirty="0"/>
          </a:p>
        </p:txBody>
      </p:sp>
      <p:sp>
        <p:nvSpPr>
          <p:cNvPr id="40" name="角丸四角形 39"/>
          <p:cNvSpPr/>
          <p:nvPr/>
        </p:nvSpPr>
        <p:spPr>
          <a:xfrm>
            <a:off x="330477" y="3708837"/>
            <a:ext cx="1714393" cy="501610"/>
          </a:xfrm>
          <a:prstGeom prst="roundRect">
            <a:avLst/>
          </a:prstGeom>
          <a:noFill/>
          <a:ln w="57150">
            <a:solidFill>
              <a:srgbClr val="0070C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1" name="角丸四角形 40"/>
          <p:cNvSpPr/>
          <p:nvPr/>
        </p:nvSpPr>
        <p:spPr>
          <a:xfrm>
            <a:off x="2458539" y="3718072"/>
            <a:ext cx="1714393"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42" name="角丸四角形吹き出し 41"/>
          <p:cNvSpPr/>
          <p:nvPr/>
        </p:nvSpPr>
        <p:spPr>
          <a:xfrm>
            <a:off x="473135" y="3128662"/>
            <a:ext cx="1247220" cy="461665"/>
          </a:xfrm>
          <a:prstGeom prst="wedgeRoundRectCallou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0070C0"/>
                </a:solidFill>
              </a:rPr>
              <a:t>低</a:t>
            </a:r>
          </a:p>
        </p:txBody>
      </p:sp>
      <p:sp>
        <p:nvSpPr>
          <p:cNvPr id="43" name="角丸四角形吹き出し 42"/>
          <p:cNvSpPr/>
          <p:nvPr/>
        </p:nvSpPr>
        <p:spPr>
          <a:xfrm>
            <a:off x="4162110" y="3172649"/>
            <a:ext cx="1247220" cy="461665"/>
          </a:xfrm>
          <a:prstGeom prst="wedgeRoundRectCallout">
            <a:avLst>
              <a:gd name="adj1" fmla="val -53002"/>
              <a:gd name="adj2" fmla="val 60479"/>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a:t>
            </a:r>
            <a:r>
              <a:rPr kumimoji="1" lang="ja-JP" altLang="en-US" dirty="0">
                <a:solidFill>
                  <a:srgbClr val="FF0000"/>
                </a:solidFill>
              </a:rPr>
              <a:t>高</a:t>
            </a:r>
          </a:p>
        </p:txBody>
      </p:sp>
      <p:sp>
        <p:nvSpPr>
          <p:cNvPr id="44" name="正方形/長方形 43"/>
          <p:cNvSpPr/>
          <p:nvPr/>
        </p:nvSpPr>
        <p:spPr>
          <a:xfrm>
            <a:off x="959713" y="1510006"/>
            <a:ext cx="4343807" cy="954107"/>
          </a:xfrm>
          <a:prstGeom prst="rect">
            <a:avLst/>
          </a:prstGeom>
        </p:spPr>
        <p:txBody>
          <a:bodyPr wrap="square">
            <a:spAutoFit/>
          </a:bodyPr>
          <a:lstStyle/>
          <a:p>
            <a:pPr marL="285750" indent="-285750">
              <a:buFont typeface="Arial" panose="020B0604020202020204" pitchFamily="34" charset="0"/>
              <a:buChar char="•"/>
            </a:pPr>
            <a:r>
              <a:rPr lang="ja-JP" altLang="en-US" sz="2800" dirty="0">
                <a:solidFill>
                  <a:srgbClr val="00B050"/>
                </a:solidFill>
              </a:rPr>
              <a:t>選択の精度が上がる</a:t>
            </a:r>
            <a:endParaRPr lang="en-US" altLang="ja-JP" sz="2800" dirty="0">
              <a:solidFill>
                <a:srgbClr val="00B050"/>
              </a:solidFill>
            </a:endParaRPr>
          </a:p>
          <a:p>
            <a:pPr marL="285750" indent="-285750">
              <a:buFont typeface="Arial" panose="020B0604020202020204" pitchFamily="34" charset="0"/>
              <a:buChar char="•"/>
            </a:pPr>
            <a:r>
              <a:rPr lang="ja-JP" altLang="en-US" sz="2800" dirty="0">
                <a:solidFill>
                  <a:srgbClr val="7030A0"/>
                </a:solidFill>
              </a:rPr>
              <a:t>計算時間が増える</a:t>
            </a:r>
            <a:endParaRPr lang="en-US" altLang="ja-JP" sz="2800" dirty="0">
              <a:solidFill>
                <a:srgbClr val="7030A0"/>
              </a:solidFill>
            </a:endParaRPr>
          </a:p>
        </p:txBody>
      </p:sp>
      <p:sp>
        <p:nvSpPr>
          <p:cNvPr id="45" name="下矢印 44"/>
          <p:cNvSpPr/>
          <p:nvPr/>
        </p:nvSpPr>
        <p:spPr>
          <a:xfrm>
            <a:off x="2730760" y="1184764"/>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810510" y="595941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3845676"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乗算記号 50"/>
          <p:cNvSpPr/>
          <p:nvPr/>
        </p:nvSpPr>
        <p:spPr>
          <a:xfrm>
            <a:off x="215939" y="589752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3" name="正方形/長方形 52"/>
          <p:cNvSpPr/>
          <p:nvPr/>
        </p:nvSpPr>
        <p:spPr>
          <a:xfrm>
            <a:off x="5409330" y="2336283"/>
            <a:ext cx="3659652" cy="830997"/>
          </a:xfrm>
          <a:prstGeom prst="rect">
            <a:avLst/>
          </a:prstGeom>
        </p:spPr>
        <p:txBody>
          <a:bodyPr wrap="square">
            <a:spAutoFit/>
          </a:bodyPr>
          <a:lstStyle/>
          <a:p>
            <a:pPr algn="ctr"/>
            <a:r>
              <a:rPr lang="ja-JP" altLang="en-US" sz="2400" dirty="0">
                <a:solidFill>
                  <a:srgbClr val="FF0000"/>
                </a:solidFill>
              </a:rPr>
              <a:t>勝率が高そうな方</a:t>
            </a:r>
            <a:r>
              <a:rPr lang="ja-JP" altLang="en-US" sz="2400" dirty="0"/>
              <a:t>だけ</a:t>
            </a:r>
            <a:endParaRPr lang="en-US" altLang="ja-JP" sz="2400" dirty="0"/>
          </a:p>
          <a:p>
            <a:pPr algn="ctr"/>
            <a:r>
              <a:rPr lang="ja-JP" altLang="en-US" sz="2400" dirty="0"/>
              <a:t>詳しい</a:t>
            </a:r>
            <a:r>
              <a:rPr lang="ja-JP" altLang="en-US" sz="2400" dirty="0" smtClean="0"/>
              <a:t>勝率が判れば</a:t>
            </a:r>
            <a:r>
              <a:rPr lang="ja-JP" altLang="en-US" sz="2400" dirty="0"/>
              <a:t>良い</a:t>
            </a:r>
          </a:p>
        </p:txBody>
      </p:sp>
      <p:sp>
        <p:nvSpPr>
          <p:cNvPr id="54" name="下矢印 53"/>
          <p:cNvSpPr/>
          <p:nvPr/>
        </p:nvSpPr>
        <p:spPr>
          <a:xfrm>
            <a:off x="6959912" y="3278357"/>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コンテンツ プレースホルダー 2"/>
          <p:cNvSpPr txBox="1">
            <a:spLocks/>
          </p:cNvSpPr>
          <p:nvPr/>
        </p:nvSpPr>
        <p:spPr>
          <a:xfrm>
            <a:off x="5940289" y="3615770"/>
            <a:ext cx="2483093" cy="1057408"/>
          </a:xfrm>
          <a:prstGeom prst="rect">
            <a:avLst/>
          </a:prstGeom>
          <a:noFill/>
          <a:ln>
            <a:solidFill>
              <a:srgbClr val="00B050"/>
            </a:solid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ゲーム終了まで</a:t>
            </a:r>
            <a:endParaRPr lang="en-US" altLang="ja-JP" dirty="0"/>
          </a:p>
          <a:p>
            <a:r>
              <a:rPr lang="ja-JP" altLang="en-US" dirty="0"/>
              <a:t>試す回数を分配</a:t>
            </a:r>
            <a:endParaRPr lang="en-US" altLang="ja-JP" dirty="0"/>
          </a:p>
          <a:p>
            <a:endParaRPr lang="ja-JP" altLang="en-US" dirty="0"/>
          </a:p>
        </p:txBody>
      </p:sp>
      <p:sp>
        <p:nvSpPr>
          <p:cNvPr id="57" name="乗算記号 56"/>
          <p:cNvSpPr/>
          <p:nvPr/>
        </p:nvSpPr>
        <p:spPr>
          <a:xfrm>
            <a:off x="2582227" y="585264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楕円 58"/>
          <p:cNvSpPr/>
          <p:nvPr/>
        </p:nvSpPr>
        <p:spPr>
          <a:xfrm>
            <a:off x="3552252" y="592584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5310978" y="1463507"/>
            <a:ext cx="3815986" cy="461665"/>
          </a:xfrm>
          <a:prstGeom prst="rect">
            <a:avLst/>
          </a:prstGeom>
        </p:spPr>
        <p:txBody>
          <a:bodyPr wrap="square">
            <a:spAutoFit/>
          </a:bodyPr>
          <a:lstStyle/>
          <a:p>
            <a:pPr algn="ctr"/>
            <a:r>
              <a:rPr lang="en-US" altLang="ja-JP" sz="2400" dirty="0" smtClean="0"/>
              <a:t>AI</a:t>
            </a:r>
            <a:r>
              <a:rPr lang="ja-JP" altLang="en-US" sz="2400" dirty="0" smtClean="0"/>
              <a:t>は</a:t>
            </a:r>
            <a:r>
              <a:rPr lang="ja-JP" altLang="en-US" sz="2400" dirty="0" smtClean="0">
                <a:solidFill>
                  <a:srgbClr val="FF0000"/>
                </a:solidFill>
              </a:rPr>
              <a:t>勝率</a:t>
            </a:r>
            <a:r>
              <a:rPr lang="ja-JP" altLang="en-US" sz="2400" dirty="0">
                <a:solidFill>
                  <a:srgbClr val="FF0000"/>
                </a:solidFill>
              </a:rPr>
              <a:t>が</a:t>
            </a:r>
            <a:r>
              <a:rPr lang="ja-JP" altLang="en-US" sz="2400" dirty="0" smtClean="0">
                <a:solidFill>
                  <a:srgbClr val="FF0000"/>
                </a:solidFill>
              </a:rPr>
              <a:t>高い</a:t>
            </a:r>
            <a:r>
              <a:rPr lang="ja-JP" altLang="en-US" sz="2400" dirty="0"/>
              <a:t>操作</a:t>
            </a:r>
            <a:r>
              <a:rPr lang="ja-JP" altLang="en-US" sz="2400" dirty="0" smtClean="0"/>
              <a:t>を選ぶ</a:t>
            </a:r>
            <a:endParaRPr lang="ja-JP" altLang="en-US" sz="2400" dirty="0"/>
          </a:p>
        </p:txBody>
      </p:sp>
      <p:sp>
        <p:nvSpPr>
          <p:cNvPr id="61" name="下矢印 60"/>
          <p:cNvSpPr/>
          <p:nvPr/>
        </p:nvSpPr>
        <p:spPr>
          <a:xfrm>
            <a:off x="6959912" y="1946415"/>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952255" y="2443579"/>
            <a:ext cx="3642604" cy="523220"/>
          </a:xfrm>
          <a:prstGeom prst="rect">
            <a:avLst/>
          </a:prstGeom>
          <a:ln>
            <a:solidFill>
              <a:schemeClr val="accent4"/>
            </a:solidFill>
          </a:ln>
        </p:spPr>
        <p:txBody>
          <a:bodyPr wrap="square">
            <a:spAutoFit/>
          </a:bodyPr>
          <a:lstStyle/>
          <a:p>
            <a:r>
              <a:rPr lang="ja-JP" altLang="en-US" sz="2800" dirty="0" smtClean="0">
                <a:solidFill>
                  <a:srgbClr val="7030A0"/>
                </a:solidFill>
              </a:rPr>
              <a:t>試せる回数は限られる</a:t>
            </a:r>
            <a:endParaRPr lang="en-US" altLang="ja-JP" sz="2800" dirty="0">
              <a:solidFill>
                <a:srgbClr val="7030A0"/>
              </a:solidFill>
            </a:endParaRPr>
          </a:p>
        </p:txBody>
      </p:sp>
      <p:grpSp>
        <p:nvGrpSpPr>
          <p:cNvPr id="47" name="グループ化 46"/>
          <p:cNvGrpSpPr/>
          <p:nvPr/>
        </p:nvGrpSpPr>
        <p:grpSpPr>
          <a:xfrm>
            <a:off x="625997" y="4267078"/>
            <a:ext cx="4157799" cy="471823"/>
            <a:chOff x="612870" y="4089115"/>
            <a:chExt cx="4157799" cy="471823"/>
          </a:xfrm>
        </p:grpSpPr>
        <p:sp>
          <p:nvSpPr>
            <p:cNvPr id="66" name="テキスト ボックス 65"/>
            <p:cNvSpPr txBox="1"/>
            <p:nvPr/>
          </p:nvSpPr>
          <p:spPr>
            <a:xfrm>
              <a:off x="612870" y="4099273"/>
              <a:ext cx="748923" cy="461665"/>
            </a:xfrm>
            <a:prstGeom prst="rect">
              <a:avLst/>
            </a:prstGeom>
            <a:noFill/>
          </p:spPr>
          <p:txBody>
            <a:bodyPr wrap="none" rtlCol="0">
              <a:spAutoFit/>
            </a:bodyPr>
            <a:lstStyle/>
            <a:p>
              <a:r>
                <a:rPr kumimoji="1" lang="en-US" altLang="ja-JP" sz="2400" dirty="0" smtClean="0"/>
                <a:t>25%</a:t>
              </a:r>
              <a:endParaRPr kumimoji="1" lang="ja-JP" altLang="en-US" sz="2400" dirty="0"/>
            </a:p>
          </p:txBody>
        </p:sp>
        <p:sp>
          <p:nvSpPr>
            <p:cNvPr id="67" name="テキスト ボックス 66"/>
            <p:cNvSpPr txBox="1"/>
            <p:nvPr/>
          </p:nvSpPr>
          <p:spPr>
            <a:xfrm>
              <a:off x="1755974" y="4099273"/>
              <a:ext cx="595035" cy="461665"/>
            </a:xfrm>
            <a:prstGeom prst="rect">
              <a:avLst/>
            </a:prstGeom>
            <a:noFill/>
          </p:spPr>
          <p:txBody>
            <a:bodyPr wrap="none" rtlCol="0">
              <a:spAutoFit/>
            </a:bodyPr>
            <a:lstStyle/>
            <a:p>
              <a:r>
                <a:rPr kumimoji="1" lang="en-US" altLang="ja-JP" sz="2400" dirty="0" smtClean="0"/>
                <a:t>0%</a:t>
              </a:r>
              <a:endParaRPr kumimoji="1" lang="ja-JP" altLang="en-US" sz="2400" dirty="0"/>
            </a:p>
          </p:txBody>
        </p:sp>
        <p:sp>
          <p:nvSpPr>
            <p:cNvPr id="68" name="テキスト ボックス 67"/>
            <p:cNvSpPr txBox="1"/>
            <p:nvPr/>
          </p:nvSpPr>
          <p:spPr>
            <a:xfrm>
              <a:off x="2814264" y="4089115"/>
              <a:ext cx="902811" cy="461665"/>
            </a:xfrm>
            <a:prstGeom prst="rect">
              <a:avLst/>
            </a:prstGeom>
            <a:noFill/>
          </p:spPr>
          <p:txBody>
            <a:bodyPr wrap="none" rtlCol="0">
              <a:spAutoFit/>
            </a:bodyPr>
            <a:lstStyle/>
            <a:p>
              <a:r>
                <a:rPr kumimoji="1" lang="en-US" altLang="ja-JP" sz="2400" dirty="0" smtClean="0"/>
                <a:t>100%</a:t>
              </a:r>
              <a:endParaRPr kumimoji="1" lang="ja-JP" altLang="en-US" sz="2400" dirty="0"/>
            </a:p>
          </p:txBody>
        </p:sp>
        <p:sp>
          <p:nvSpPr>
            <p:cNvPr id="69" name="テキスト ボックス 68"/>
            <p:cNvSpPr txBox="1"/>
            <p:nvPr/>
          </p:nvSpPr>
          <p:spPr>
            <a:xfrm>
              <a:off x="4021746" y="4099273"/>
              <a:ext cx="748923" cy="461665"/>
            </a:xfrm>
            <a:prstGeom prst="rect">
              <a:avLst/>
            </a:prstGeom>
            <a:noFill/>
          </p:spPr>
          <p:txBody>
            <a:bodyPr wrap="none" rtlCol="0">
              <a:spAutoFit/>
            </a:bodyPr>
            <a:lstStyle/>
            <a:p>
              <a:r>
                <a:rPr kumimoji="1" lang="en-US" altLang="ja-JP" sz="2400" dirty="0" smtClean="0"/>
                <a:t>75%</a:t>
              </a:r>
              <a:endParaRPr kumimoji="1" lang="ja-JP" altLang="en-US" sz="2400" dirty="0"/>
            </a:p>
          </p:txBody>
        </p:sp>
      </p:grpSp>
      <p:sp>
        <p:nvSpPr>
          <p:cNvPr id="70" name="乗算記号 69"/>
          <p:cNvSpPr/>
          <p:nvPr/>
        </p:nvSpPr>
        <p:spPr>
          <a:xfrm>
            <a:off x="510506" y="5910065"/>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乗算記号 70"/>
          <p:cNvSpPr/>
          <p:nvPr/>
        </p:nvSpPr>
        <p:spPr>
          <a:xfrm>
            <a:off x="1334111" y="5923539"/>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乗算記号 71"/>
          <p:cNvSpPr/>
          <p:nvPr/>
        </p:nvSpPr>
        <p:spPr>
          <a:xfrm>
            <a:off x="2291622" y="5913137"/>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3" name="円/楕円 72"/>
          <p:cNvSpPr/>
          <p:nvPr/>
        </p:nvSpPr>
        <p:spPr>
          <a:xfrm>
            <a:off x="4153439" y="596708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9" name="グループ化 48"/>
          <p:cNvGrpSpPr/>
          <p:nvPr/>
        </p:nvGrpSpPr>
        <p:grpSpPr>
          <a:xfrm>
            <a:off x="625997" y="4266135"/>
            <a:ext cx="4157799" cy="471823"/>
            <a:chOff x="610705" y="4498325"/>
            <a:chExt cx="4157799" cy="471823"/>
          </a:xfrm>
        </p:grpSpPr>
        <p:sp>
          <p:nvSpPr>
            <p:cNvPr id="74" name="テキスト ボックス 73"/>
            <p:cNvSpPr txBox="1"/>
            <p:nvPr/>
          </p:nvSpPr>
          <p:spPr>
            <a:xfrm>
              <a:off x="610705" y="4508483"/>
              <a:ext cx="748923" cy="461665"/>
            </a:xfrm>
            <a:prstGeom prst="rect">
              <a:avLst/>
            </a:prstGeom>
            <a:noFill/>
          </p:spPr>
          <p:txBody>
            <a:bodyPr wrap="none" rtlCol="0">
              <a:spAutoFit/>
            </a:bodyPr>
            <a:lstStyle/>
            <a:p>
              <a:r>
                <a:rPr kumimoji="1" lang="en-US" altLang="ja-JP" sz="2400" dirty="0" smtClean="0">
                  <a:solidFill>
                    <a:srgbClr val="00B050"/>
                  </a:solidFill>
                </a:rPr>
                <a:t>17%</a:t>
              </a:r>
              <a:endParaRPr kumimoji="1" lang="ja-JP" altLang="en-US" sz="2400" dirty="0">
                <a:solidFill>
                  <a:srgbClr val="00B050"/>
                </a:solidFill>
              </a:endParaRPr>
            </a:p>
          </p:txBody>
        </p:sp>
        <p:sp>
          <p:nvSpPr>
            <p:cNvPr id="75" name="テキスト ボックス 74"/>
            <p:cNvSpPr txBox="1"/>
            <p:nvPr/>
          </p:nvSpPr>
          <p:spPr>
            <a:xfrm>
              <a:off x="1753809" y="4508483"/>
              <a:ext cx="748923" cy="461665"/>
            </a:xfrm>
            <a:prstGeom prst="rect">
              <a:avLst/>
            </a:prstGeom>
            <a:noFill/>
          </p:spPr>
          <p:txBody>
            <a:bodyPr wrap="none" rtlCol="0">
              <a:spAutoFit/>
            </a:bodyPr>
            <a:lstStyle/>
            <a:p>
              <a:r>
                <a:rPr kumimoji="1" lang="en-US" altLang="ja-JP" sz="2400" dirty="0" smtClean="0">
                  <a:solidFill>
                    <a:srgbClr val="00B050"/>
                  </a:solidFill>
                </a:rPr>
                <a:t>17%</a:t>
              </a:r>
              <a:endParaRPr kumimoji="1" lang="ja-JP" altLang="en-US" sz="2400" dirty="0">
                <a:solidFill>
                  <a:srgbClr val="00B050"/>
                </a:solidFill>
              </a:endParaRPr>
            </a:p>
          </p:txBody>
        </p:sp>
        <p:sp>
          <p:nvSpPr>
            <p:cNvPr id="76" name="テキスト ボックス 75"/>
            <p:cNvSpPr txBox="1"/>
            <p:nvPr/>
          </p:nvSpPr>
          <p:spPr>
            <a:xfrm>
              <a:off x="2812099" y="4498325"/>
              <a:ext cx="748923" cy="461665"/>
            </a:xfrm>
            <a:prstGeom prst="rect">
              <a:avLst/>
            </a:prstGeom>
            <a:noFill/>
          </p:spPr>
          <p:txBody>
            <a:bodyPr wrap="none" rtlCol="0">
              <a:spAutoFit/>
            </a:bodyPr>
            <a:lstStyle/>
            <a:p>
              <a:r>
                <a:rPr kumimoji="1" lang="en-US" altLang="ja-JP" sz="2400" dirty="0" smtClean="0">
                  <a:solidFill>
                    <a:srgbClr val="00B050"/>
                  </a:solidFill>
                </a:rPr>
                <a:t>83%</a:t>
              </a:r>
              <a:endParaRPr kumimoji="1" lang="ja-JP" altLang="en-US" sz="2400" dirty="0">
                <a:solidFill>
                  <a:srgbClr val="00B050"/>
                </a:solidFill>
              </a:endParaRPr>
            </a:p>
          </p:txBody>
        </p:sp>
        <p:sp>
          <p:nvSpPr>
            <p:cNvPr id="77" name="テキスト ボックス 76"/>
            <p:cNvSpPr txBox="1"/>
            <p:nvPr/>
          </p:nvSpPr>
          <p:spPr>
            <a:xfrm>
              <a:off x="4019581" y="4508483"/>
              <a:ext cx="748923" cy="461665"/>
            </a:xfrm>
            <a:prstGeom prst="rect">
              <a:avLst/>
            </a:prstGeom>
            <a:noFill/>
          </p:spPr>
          <p:txBody>
            <a:bodyPr wrap="none" rtlCol="0">
              <a:spAutoFit/>
            </a:bodyPr>
            <a:lstStyle/>
            <a:p>
              <a:r>
                <a:rPr kumimoji="1" lang="en-US" altLang="ja-JP" sz="2400" dirty="0" smtClean="0">
                  <a:solidFill>
                    <a:srgbClr val="00B050"/>
                  </a:solidFill>
                </a:rPr>
                <a:t>83%</a:t>
              </a:r>
              <a:endParaRPr kumimoji="1" lang="ja-JP" altLang="en-US" sz="2400" dirty="0">
                <a:solidFill>
                  <a:srgbClr val="00B050"/>
                </a:solidFill>
              </a:endParaRPr>
            </a:p>
          </p:txBody>
        </p:sp>
      </p:grpSp>
      <p:sp>
        <p:nvSpPr>
          <p:cNvPr id="78" name="円/楕円 77"/>
          <p:cNvSpPr/>
          <p:nvPr/>
        </p:nvSpPr>
        <p:spPr>
          <a:xfrm>
            <a:off x="2988828" y="594169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p:nvSpPr>
        <p:spPr>
          <a:xfrm>
            <a:off x="4034873" y="565890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2782567" y="573278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nvGrpSpPr>
          <p:cNvPr id="83" name="グループ化 82"/>
          <p:cNvGrpSpPr/>
          <p:nvPr/>
        </p:nvGrpSpPr>
        <p:grpSpPr>
          <a:xfrm>
            <a:off x="3054771" y="4498527"/>
            <a:ext cx="2214678" cy="489122"/>
            <a:chOff x="2910579" y="4610068"/>
            <a:chExt cx="2214678" cy="489122"/>
          </a:xfrm>
        </p:grpSpPr>
        <p:sp>
          <p:nvSpPr>
            <p:cNvPr id="81" name="テキスト ボックス 80"/>
            <p:cNvSpPr txBox="1"/>
            <p:nvPr/>
          </p:nvSpPr>
          <p:spPr>
            <a:xfrm>
              <a:off x="3991613" y="4610068"/>
              <a:ext cx="1133644" cy="461665"/>
            </a:xfrm>
            <a:prstGeom prst="rect">
              <a:avLst/>
            </a:prstGeom>
            <a:noFill/>
          </p:spPr>
          <p:txBody>
            <a:bodyPr wrap="none" rtlCol="0">
              <a:spAutoFit/>
            </a:bodyPr>
            <a:lstStyle/>
            <a:p>
              <a:r>
                <a:rPr lang="ja-JP" altLang="en-US" sz="2400" dirty="0"/>
                <a:t>→ </a:t>
              </a:r>
              <a:r>
                <a:rPr kumimoji="1" lang="en-US" altLang="ja-JP" sz="2400" dirty="0" smtClean="0">
                  <a:solidFill>
                    <a:srgbClr val="FF0000"/>
                  </a:solidFill>
                </a:rPr>
                <a:t>88%</a:t>
              </a:r>
              <a:endParaRPr kumimoji="1" lang="ja-JP" altLang="en-US" sz="2400" dirty="0">
                <a:solidFill>
                  <a:srgbClr val="FF0000"/>
                </a:solidFill>
              </a:endParaRPr>
            </a:p>
          </p:txBody>
        </p:sp>
        <p:sp>
          <p:nvSpPr>
            <p:cNvPr id="82" name="テキスト ボックス 81"/>
            <p:cNvSpPr txBox="1"/>
            <p:nvPr/>
          </p:nvSpPr>
          <p:spPr>
            <a:xfrm>
              <a:off x="2910579" y="4637525"/>
              <a:ext cx="1056700" cy="461665"/>
            </a:xfrm>
            <a:prstGeom prst="rect">
              <a:avLst/>
            </a:prstGeom>
            <a:noFill/>
          </p:spPr>
          <p:txBody>
            <a:bodyPr wrap="none" rtlCol="0">
              <a:spAutoFit/>
            </a:bodyPr>
            <a:lstStyle/>
            <a:p>
              <a:r>
                <a:rPr lang="ja-JP" altLang="en-US" sz="2400" dirty="0"/>
                <a:t>→</a:t>
              </a:r>
              <a:r>
                <a:rPr kumimoji="1" lang="en-US" altLang="ja-JP" sz="2400" dirty="0" smtClean="0">
                  <a:solidFill>
                    <a:schemeClr val="accent5"/>
                  </a:solidFill>
                </a:rPr>
                <a:t>63%</a:t>
              </a:r>
              <a:endParaRPr kumimoji="1" lang="ja-JP" altLang="en-US" sz="2400" dirty="0">
                <a:solidFill>
                  <a:schemeClr val="accent5"/>
                </a:solidFill>
              </a:endParaRPr>
            </a:p>
          </p:txBody>
        </p:sp>
      </p:grpSp>
    </p:spTree>
    <p:extLst>
      <p:ext uri="{BB962C8B-B14F-4D97-AF65-F5344CB8AC3E}">
        <p14:creationId xmlns:p14="http://schemas.microsoft.com/office/powerpoint/2010/main" val="395479954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par>
                                <p:cTn id="11" presetID="10" presetClass="entr" presetSubtype="0" fill="hold" nodeType="withEffect">
                                  <p:stCondLst>
                                    <p:cond delay="0"/>
                                  </p:stCondLst>
                                  <p:childTnLst>
                                    <p:set>
                                      <p:cBhvr>
                                        <p:cTn id="12" dur="1" fill="hold">
                                          <p:stCondLst>
                                            <p:cond delay="0"/>
                                          </p:stCondLst>
                                        </p:cTn>
                                        <p:tgtEl>
                                          <p:spTgt spid="44">
                                            <p:txEl>
                                              <p:pRg st="0" end="0"/>
                                            </p:txEl>
                                          </p:spTgt>
                                        </p:tgtEl>
                                        <p:attrNameLst>
                                          <p:attrName>style.visibility</p:attrName>
                                        </p:attrNameLst>
                                      </p:cBhvr>
                                      <p:to>
                                        <p:strVal val="visible"/>
                                      </p:to>
                                    </p:set>
                                    <p:animEffect transition="in" filter="fade">
                                      <p:cBhvr>
                                        <p:cTn id="13" dur="500"/>
                                        <p:tgtEl>
                                          <p:spTgt spid="4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fade">
                                      <p:cBhvr>
                                        <p:cTn id="18" dur="500"/>
                                        <p:tgtEl>
                                          <p:spTgt spid="5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fade">
                                      <p:cBhvr>
                                        <p:cTn id="21" dur="500"/>
                                        <p:tgtEl>
                                          <p:spTgt spid="4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fade">
                                      <p:cBhvr>
                                        <p:cTn id="24" dur="500"/>
                                        <p:tgtEl>
                                          <p:spTgt spid="5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fade">
                                      <p:cBhvr>
                                        <p:cTn id="27" dur="500"/>
                                        <p:tgtEl>
                                          <p:spTgt spid="7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1"/>
                                        </p:tgtEl>
                                        <p:attrNameLst>
                                          <p:attrName>style.visibility</p:attrName>
                                        </p:attrNameLst>
                                      </p:cBhvr>
                                      <p:to>
                                        <p:strVal val="visible"/>
                                      </p:to>
                                    </p:set>
                                    <p:animEffect transition="in" filter="fade">
                                      <p:cBhvr>
                                        <p:cTn id="30" dur="500"/>
                                        <p:tgtEl>
                                          <p:spTgt spid="7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2"/>
                                        </p:tgtEl>
                                        <p:attrNameLst>
                                          <p:attrName>style.visibility</p:attrName>
                                        </p:attrNameLst>
                                      </p:cBhvr>
                                      <p:to>
                                        <p:strVal val="visible"/>
                                      </p:to>
                                    </p:set>
                                    <p:animEffect transition="in" filter="fade">
                                      <p:cBhvr>
                                        <p:cTn id="33" dur="500"/>
                                        <p:tgtEl>
                                          <p:spTgt spid="7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3"/>
                                        </p:tgtEl>
                                        <p:attrNameLst>
                                          <p:attrName>style.visibility</p:attrName>
                                        </p:attrNameLst>
                                      </p:cBhvr>
                                      <p:to>
                                        <p:strVal val="visible"/>
                                      </p:to>
                                    </p:set>
                                    <p:animEffect transition="in" filter="fade">
                                      <p:cBhvr>
                                        <p:cTn id="36" dur="500"/>
                                        <p:tgtEl>
                                          <p:spTgt spid="7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8"/>
                                        </p:tgtEl>
                                        <p:attrNameLst>
                                          <p:attrName>style.visibility</p:attrName>
                                        </p:attrNameLst>
                                      </p:cBhvr>
                                      <p:to>
                                        <p:strVal val="visible"/>
                                      </p:to>
                                    </p:set>
                                    <p:animEffect transition="in" filter="fade">
                                      <p:cBhvr>
                                        <p:cTn id="39" dur="500"/>
                                        <p:tgtEl>
                                          <p:spTgt spid="7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nodeType="clickEffect">
                                  <p:stCondLst>
                                    <p:cond delay="0"/>
                                  </p:stCondLst>
                                  <p:childTnLst>
                                    <p:animEffect transition="out" filter="fade">
                                      <p:cBhvr>
                                        <p:cTn id="43" dur="500"/>
                                        <p:tgtEl>
                                          <p:spTgt spid="47"/>
                                        </p:tgtEl>
                                      </p:cBhvr>
                                    </p:animEffect>
                                    <p:set>
                                      <p:cBhvr>
                                        <p:cTn id="44" dur="1" fill="hold">
                                          <p:stCondLst>
                                            <p:cond delay="499"/>
                                          </p:stCondLst>
                                        </p:cTn>
                                        <p:tgtEl>
                                          <p:spTgt spid="4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9"/>
                                        </p:tgtEl>
                                        <p:attrNameLst>
                                          <p:attrName>style.visibility</p:attrName>
                                        </p:attrNameLst>
                                      </p:cBhvr>
                                      <p:to>
                                        <p:strVal val="visible"/>
                                      </p:to>
                                    </p:set>
                                    <p:animEffect transition="in" filter="fade">
                                      <p:cBhvr>
                                        <p:cTn id="49" dur="500"/>
                                        <p:tgtEl>
                                          <p:spTgt spid="4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44">
                                            <p:txEl>
                                              <p:pRg st="1" end="1"/>
                                            </p:txEl>
                                          </p:spTgt>
                                        </p:tgtEl>
                                        <p:attrNameLst>
                                          <p:attrName>style.visibility</p:attrName>
                                        </p:attrNameLst>
                                      </p:cBhvr>
                                      <p:to>
                                        <p:strVal val="visible"/>
                                      </p:to>
                                    </p:set>
                                    <p:animEffect transition="in" filter="fade">
                                      <p:cBhvr>
                                        <p:cTn id="54" dur="500"/>
                                        <p:tgtEl>
                                          <p:spTgt spid="44">
                                            <p:txEl>
                                              <p:pRg st="1" end="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fade">
                                      <p:cBhvr>
                                        <p:cTn id="59" dur="500"/>
                                        <p:tgtEl>
                                          <p:spTgt spid="46"/>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60"/>
                                        </p:tgtEl>
                                        <p:attrNameLst>
                                          <p:attrName>style.visibility</p:attrName>
                                        </p:attrNameLst>
                                      </p:cBhvr>
                                      <p:to>
                                        <p:strVal val="visible"/>
                                      </p:to>
                                    </p:set>
                                    <p:animEffect transition="in" filter="fade">
                                      <p:cBhvr>
                                        <p:cTn id="64" dur="500"/>
                                        <p:tgtEl>
                                          <p:spTgt spid="60"/>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61"/>
                                        </p:tgtEl>
                                        <p:attrNameLst>
                                          <p:attrName>style.visibility</p:attrName>
                                        </p:attrNameLst>
                                      </p:cBhvr>
                                      <p:to>
                                        <p:strVal val="visible"/>
                                      </p:to>
                                    </p:set>
                                    <p:animEffect transition="in" filter="wipe(up)">
                                      <p:cBhvr>
                                        <p:cTn id="69" dur="500"/>
                                        <p:tgtEl>
                                          <p:spTgt spid="6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53"/>
                                        </p:tgtEl>
                                        <p:attrNameLst>
                                          <p:attrName>style.visibility</p:attrName>
                                        </p:attrNameLst>
                                      </p:cBhvr>
                                      <p:to>
                                        <p:strVal val="visible"/>
                                      </p:to>
                                    </p:set>
                                    <p:animEffect transition="in" filter="fade">
                                      <p:cBhvr>
                                        <p:cTn id="74" dur="500"/>
                                        <p:tgtEl>
                                          <p:spTgt spid="53"/>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500"/>
                                        <p:tgtEl>
                                          <p:spTgt spid="4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2"/>
                                        </p:tgtEl>
                                        <p:attrNameLst>
                                          <p:attrName>style.visibility</p:attrName>
                                        </p:attrNameLst>
                                      </p:cBhvr>
                                      <p:to>
                                        <p:strVal val="visible"/>
                                      </p:to>
                                    </p:set>
                                    <p:animEffect transition="in" filter="fade">
                                      <p:cBhvr>
                                        <p:cTn id="82" dur="500"/>
                                        <p:tgtEl>
                                          <p:spTgt spid="42"/>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fade">
                                      <p:cBhvr>
                                        <p:cTn id="85" dur="500"/>
                                        <p:tgtEl>
                                          <p:spTgt spid="41"/>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43"/>
                                        </p:tgtEl>
                                        <p:attrNameLst>
                                          <p:attrName>style.visibility</p:attrName>
                                        </p:attrNameLst>
                                      </p:cBhvr>
                                      <p:to>
                                        <p:strVal val="visible"/>
                                      </p:to>
                                    </p:set>
                                    <p:animEffect transition="in" filter="fade">
                                      <p:cBhvr>
                                        <p:cTn id="88" dur="500"/>
                                        <p:tgtEl>
                                          <p:spTgt spid="43"/>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grpId="0" nodeType="clickEffect">
                                  <p:stCondLst>
                                    <p:cond delay="0"/>
                                  </p:stCondLst>
                                  <p:childTnLst>
                                    <p:set>
                                      <p:cBhvr>
                                        <p:cTn id="92" dur="1" fill="hold">
                                          <p:stCondLst>
                                            <p:cond delay="0"/>
                                          </p:stCondLst>
                                        </p:cTn>
                                        <p:tgtEl>
                                          <p:spTgt spid="54"/>
                                        </p:tgtEl>
                                        <p:attrNameLst>
                                          <p:attrName>style.visibility</p:attrName>
                                        </p:attrNameLst>
                                      </p:cBhvr>
                                      <p:to>
                                        <p:strVal val="visible"/>
                                      </p:to>
                                    </p:set>
                                    <p:animEffect transition="in" filter="wipe(up)">
                                      <p:cBhvr>
                                        <p:cTn id="93" dur="500"/>
                                        <p:tgtEl>
                                          <p:spTgt spid="54"/>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1" fill="hold" grpId="0" nodeType="clickEffect">
                                  <p:stCondLst>
                                    <p:cond delay="0"/>
                                  </p:stCondLst>
                                  <p:childTnLst>
                                    <p:set>
                                      <p:cBhvr>
                                        <p:cTn id="97" dur="1" fill="hold">
                                          <p:stCondLst>
                                            <p:cond delay="0"/>
                                          </p:stCondLst>
                                        </p:cTn>
                                        <p:tgtEl>
                                          <p:spTgt spid="55"/>
                                        </p:tgtEl>
                                        <p:attrNameLst>
                                          <p:attrName>style.visibility</p:attrName>
                                        </p:attrNameLst>
                                      </p:cBhvr>
                                      <p:to>
                                        <p:strVal val="visible"/>
                                      </p:to>
                                    </p:set>
                                    <p:animEffect transition="in" filter="wipe(up)">
                                      <p:cBhvr>
                                        <p:cTn id="98" dur="500"/>
                                        <p:tgtEl>
                                          <p:spTgt spid="55"/>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xit" presetSubtype="0" fill="hold" grpId="1" nodeType="clickEffect">
                                  <p:stCondLst>
                                    <p:cond delay="0"/>
                                  </p:stCondLst>
                                  <p:childTnLst>
                                    <p:animEffect transition="out" filter="fade">
                                      <p:cBhvr>
                                        <p:cTn id="102" dur="500"/>
                                        <p:tgtEl>
                                          <p:spTgt spid="48"/>
                                        </p:tgtEl>
                                      </p:cBhvr>
                                    </p:animEffect>
                                    <p:set>
                                      <p:cBhvr>
                                        <p:cTn id="103" dur="1" fill="hold">
                                          <p:stCondLst>
                                            <p:cond delay="499"/>
                                          </p:stCondLst>
                                        </p:cTn>
                                        <p:tgtEl>
                                          <p:spTgt spid="48"/>
                                        </p:tgtEl>
                                        <p:attrNameLst>
                                          <p:attrName>style.visibility</p:attrName>
                                        </p:attrNameLst>
                                      </p:cBhvr>
                                      <p:to>
                                        <p:strVal val="hidden"/>
                                      </p:to>
                                    </p:set>
                                  </p:childTnLst>
                                </p:cTn>
                              </p:par>
                              <p:par>
                                <p:cTn id="104" presetID="10" presetClass="exit" presetSubtype="0" fill="hold" grpId="1" nodeType="withEffect">
                                  <p:stCondLst>
                                    <p:cond delay="0"/>
                                  </p:stCondLst>
                                  <p:childTnLst>
                                    <p:animEffect transition="out" filter="fade">
                                      <p:cBhvr>
                                        <p:cTn id="105" dur="500"/>
                                        <p:tgtEl>
                                          <p:spTgt spid="51"/>
                                        </p:tgtEl>
                                      </p:cBhvr>
                                    </p:animEffect>
                                    <p:set>
                                      <p:cBhvr>
                                        <p:cTn id="106" dur="1" fill="hold">
                                          <p:stCondLst>
                                            <p:cond delay="499"/>
                                          </p:stCondLst>
                                        </p:cTn>
                                        <p:tgtEl>
                                          <p:spTgt spid="51"/>
                                        </p:tgtEl>
                                        <p:attrNameLst>
                                          <p:attrName>style.visibility</p:attrName>
                                        </p:attrNameLst>
                                      </p:cBhvr>
                                      <p:to>
                                        <p:strVal val="hidden"/>
                                      </p:to>
                                    </p:set>
                                  </p:childTnLst>
                                </p:cTn>
                              </p:par>
                              <p:par>
                                <p:cTn id="107" presetID="10" presetClass="exit" presetSubtype="0" fill="hold" grpId="1" nodeType="withEffect">
                                  <p:stCondLst>
                                    <p:cond delay="0"/>
                                  </p:stCondLst>
                                  <p:childTnLst>
                                    <p:animEffect transition="out" filter="fade">
                                      <p:cBhvr>
                                        <p:cTn id="108" dur="500"/>
                                        <p:tgtEl>
                                          <p:spTgt spid="70"/>
                                        </p:tgtEl>
                                      </p:cBhvr>
                                    </p:animEffect>
                                    <p:set>
                                      <p:cBhvr>
                                        <p:cTn id="109" dur="1" fill="hold">
                                          <p:stCondLst>
                                            <p:cond delay="499"/>
                                          </p:stCondLst>
                                        </p:cTn>
                                        <p:tgtEl>
                                          <p:spTgt spid="70"/>
                                        </p:tgtEl>
                                        <p:attrNameLst>
                                          <p:attrName>style.visibility</p:attrName>
                                        </p:attrNameLst>
                                      </p:cBhvr>
                                      <p:to>
                                        <p:strVal val="hidden"/>
                                      </p:to>
                                    </p:set>
                                  </p:childTnLst>
                                </p:cTn>
                              </p:par>
                              <p:par>
                                <p:cTn id="110" presetID="10" presetClass="exit" presetSubtype="0" fill="hold" grpId="1" nodeType="withEffect">
                                  <p:stCondLst>
                                    <p:cond delay="0"/>
                                  </p:stCondLst>
                                  <p:childTnLst>
                                    <p:animEffect transition="out" filter="fade">
                                      <p:cBhvr>
                                        <p:cTn id="111" dur="500"/>
                                        <p:tgtEl>
                                          <p:spTgt spid="71"/>
                                        </p:tgtEl>
                                      </p:cBhvr>
                                    </p:animEffect>
                                    <p:set>
                                      <p:cBhvr>
                                        <p:cTn id="112" dur="1" fill="hold">
                                          <p:stCondLst>
                                            <p:cond delay="499"/>
                                          </p:stCondLst>
                                        </p:cTn>
                                        <p:tgtEl>
                                          <p:spTgt spid="71"/>
                                        </p:tgtEl>
                                        <p:attrNameLst>
                                          <p:attrName>style.visibility</p:attrName>
                                        </p:attrNameLst>
                                      </p:cBhvr>
                                      <p:to>
                                        <p:strVal val="hidden"/>
                                      </p:to>
                                    </p:set>
                                  </p:childTnLst>
                                </p:cTn>
                              </p:par>
                            </p:childTnLst>
                          </p:cTn>
                        </p:par>
                        <p:par>
                          <p:cTn id="113" fill="hold">
                            <p:stCondLst>
                              <p:cond delay="500"/>
                            </p:stCondLst>
                            <p:childTnLst>
                              <p:par>
                                <p:cTn id="114" presetID="10" presetClass="entr" presetSubtype="0" fill="hold" grpId="0" nodeType="afterEffect">
                                  <p:stCondLst>
                                    <p:cond delay="0"/>
                                  </p:stCondLst>
                                  <p:childTnLst>
                                    <p:set>
                                      <p:cBhvr>
                                        <p:cTn id="115" dur="1" fill="hold">
                                          <p:stCondLst>
                                            <p:cond delay="0"/>
                                          </p:stCondLst>
                                        </p:cTn>
                                        <p:tgtEl>
                                          <p:spTgt spid="57"/>
                                        </p:tgtEl>
                                        <p:attrNameLst>
                                          <p:attrName>style.visibility</p:attrName>
                                        </p:attrNameLst>
                                      </p:cBhvr>
                                      <p:to>
                                        <p:strVal val="visible"/>
                                      </p:to>
                                    </p:set>
                                    <p:animEffect transition="in" filter="fade">
                                      <p:cBhvr>
                                        <p:cTn id="116" dur="500"/>
                                        <p:tgtEl>
                                          <p:spTgt spid="57"/>
                                        </p:tgtEl>
                                      </p:cBhvr>
                                    </p:animEffect>
                                  </p:childTnLst>
                                </p:cTn>
                              </p:par>
                            </p:childTnLst>
                          </p:cTn>
                        </p:par>
                        <p:par>
                          <p:cTn id="117" fill="hold">
                            <p:stCondLst>
                              <p:cond delay="1000"/>
                            </p:stCondLst>
                            <p:childTnLst>
                              <p:par>
                                <p:cTn id="118" presetID="10" presetClass="entr" presetSubtype="0" fill="hold" grpId="0" nodeType="afterEffect">
                                  <p:stCondLst>
                                    <p:cond delay="0"/>
                                  </p:stCondLst>
                                  <p:childTnLst>
                                    <p:set>
                                      <p:cBhvr>
                                        <p:cTn id="119" dur="1" fill="hold">
                                          <p:stCondLst>
                                            <p:cond delay="0"/>
                                          </p:stCondLst>
                                        </p:cTn>
                                        <p:tgtEl>
                                          <p:spTgt spid="59"/>
                                        </p:tgtEl>
                                        <p:attrNameLst>
                                          <p:attrName>style.visibility</p:attrName>
                                        </p:attrNameLst>
                                      </p:cBhvr>
                                      <p:to>
                                        <p:strVal val="visible"/>
                                      </p:to>
                                    </p:set>
                                    <p:animEffect transition="in" filter="fade">
                                      <p:cBhvr>
                                        <p:cTn id="120" dur="500"/>
                                        <p:tgtEl>
                                          <p:spTgt spid="59"/>
                                        </p:tgtEl>
                                      </p:cBhvr>
                                    </p:animEffect>
                                  </p:childTnLst>
                                </p:cTn>
                              </p:par>
                            </p:childTnLst>
                          </p:cTn>
                        </p:par>
                        <p:par>
                          <p:cTn id="121" fill="hold">
                            <p:stCondLst>
                              <p:cond delay="1500"/>
                            </p:stCondLst>
                            <p:childTnLst>
                              <p:par>
                                <p:cTn id="122" presetID="10" presetClass="entr" presetSubtype="0" fill="hold" grpId="0" nodeType="afterEffect">
                                  <p:stCondLst>
                                    <p:cond delay="0"/>
                                  </p:stCondLst>
                                  <p:childTnLst>
                                    <p:set>
                                      <p:cBhvr>
                                        <p:cTn id="123" dur="1" fill="hold">
                                          <p:stCondLst>
                                            <p:cond delay="0"/>
                                          </p:stCondLst>
                                        </p:cTn>
                                        <p:tgtEl>
                                          <p:spTgt spid="80"/>
                                        </p:tgtEl>
                                        <p:attrNameLst>
                                          <p:attrName>style.visibility</p:attrName>
                                        </p:attrNameLst>
                                      </p:cBhvr>
                                      <p:to>
                                        <p:strVal val="visible"/>
                                      </p:to>
                                    </p:set>
                                    <p:animEffect transition="in" filter="fade">
                                      <p:cBhvr>
                                        <p:cTn id="124" dur="500"/>
                                        <p:tgtEl>
                                          <p:spTgt spid="80"/>
                                        </p:tgtEl>
                                      </p:cBhvr>
                                    </p:animEffect>
                                  </p:childTnLst>
                                </p:cTn>
                              </p:par>
                            </p:childTnLst>
                          </p:cTn>
                        </p:par>
                        <p:par>
                          <p:cTn id="125" fill="hold">
                            <p:stCondLst>
                              <p:cond delay="2000"/>
                            </p:stCondLst>
                            <p:childTnLst>
                              <p:par>
                                <p:cTn id="126" presetID="10" presetClass="entr" presetSubtype="0" fill="hold" grpId="0" nodeType="afterEffect">
                                  <p:stCondLst>
                                    <p:cond delay="0"/>
                                  </p:stCondLst>
                                  <p:childTnLst>
                                    <p:set>
                                      <p:cBhvr>
                                        <p:cTn id="127" dur="1" fill="hold">
                                          <p:stCondLst>
                                            <p:cond delay="0"/>
                                          </p:stCondLst>
                                        </p:cTn>
                                        <p:tgtEl>
                                          <p:spTgt spid="79"/>
                                        </p:tgtEl>
                                        <p:attrNameLst>
                                          <p:attrName>style.visibility</p:attrName>
                                        </p:attrNameLst>
                                      </p:cBhvr>
                                      <p:to>
                                        <p:strVal val="visible"/>
                                      </p:to>
                                    </p:set>
                                    <p:animEffect transition="in" filter="fade">
                                      <p:cBhvr>
                                        <p:cTn id="128" dur="500"/>
                                        <p:tgtEl>
                                          <p:spTgt spid="79"/>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83"/>
                                        </p:tgtEl>
                                        <p:attrNameLst>
                                          <p:attrName>style.visibility</p:attrName>
                                        </p:attrNameLst>
                                      </p:cBhvr>
                                      <p:to>
                                        <p:strVal val="visible"/>
                                      </p:to>
                                    </p:set>
                                    <p:animEffect transition="in" filter="fade">
                                      <p:cBhvr>
                                        <p:cTn id="13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0" grpId="0" animBg="1"/>
      <p:bldP spid="41" grpId="0" animBg="1"/>
      <p:bldP spid="42" grpId="0" animBg="1"/>
      <p:bldP spid="43" grpId="0" animBg="1"/>
      <p:bldP spid="45" grpId="0" animBg="1"/>
      <p:bldP spid="48" grpId="0" animBg="1"/>
      <p:bldP spid="48" grpId="1" animBg="1"/>
      <p:bldP spid="50" grpId="0" animBg="1"/>
      <p:bldP spid="51" grpId="0" animBg="1"/>
      <p:bldP spid="51" grpId="1" animBg="1"/>
      <p:bldP spid="53" grpId="0"/>
      <p:bldP spid="54" grpId="0" animBg="1"/>
      <p:bldP spid="55" grpId="0" animBg="1"/>
      <p:bldP spid="57" grpId="0" animBg="1"/>
      <p:bldP spid="59" grpId="0" animBg="1"/>
      <p:bldP spid="60" grpId="0"/>
      <p:bldP spid="61" grpId="0" animBg="1"/>
      <p:bldP spid="46" grpId="0" animBg="1"/>
      <p:bldP spid="70" grpId="0" animBg="1"/>
      <p:bldP spid="70" grpId="1" animBg="1"/>
      <p:bldP spid="71" grpId="0" animBg="1"/>
      <p:bldP spid="71" grpId="1" animBg="1"/>
      <p:bldP spid="72" grpId="0" animBg="1"/>
      <p:bldP spid="73" grpId="0" animBg="1"/>
      <p:bldP spid="78" grpId="0" animBg="1"/>
      <p:bldP spid="79" grpId="0" animBg="1"/>
      <p:bldP spid="8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51968" cy="5110279"/>
          </a:xfrm>
        </p:spPr>
        <p:txBody>
          <a:bodyPr>
            <a:noAutofit/>
          </a:bodyPr>
          <a:lstStyle/>
          <a:p>
            <a:pPr marL="457200" indent="-457200">
              <a:buFont typeface="Arial" panose="020B0604020202020204" pitchFamily="34" charset="0"/>
              <a:buChar char="•"/>
            </a:pPr>
            <a:r>
              <a:rPr lang="ja-JP" altLang="en-US" dirty="0"/>
              <a:t>モンテカルロ法の改善アルゴリズムを応用して強くなるか確かめてみる</a:t>
            </a:r>
            <a:endParaRPr lang="en-US" altLang="ja-JP" dirty="0"/>
          </a:p>
          <a:p>
            <a:pPr marL="457200" indent="-457200">
              <a:buFont typeface="Arial" panose="020B0604020202020204" pitchFamily="34" charset="0"/>
              <a:buChar char="•"/>
            </a:pPr>
            <a:r>
              <a:rPr lang="ja-JP" altLang="en-US" dirty="0" smtClean="0"/>
              <a:t>同じ盤面に対するモンテカルロ法の</a:t>
            </a:r>
            <a:r>
              <a:rPr lang="en-US" altLang="ja-JP" dirty="0" smtClean="0"/>
              <a:t>AI</a:t>
            </a:r>
            <a:r>
              <a:rPr lang="ja-JP" altLang="en-US" dirty="0" smtClean="0"/>
              <a:t>の選択と既存の</a:t>
            </a:r>
            <a:r>
              <a:rPr lang="en-US" altLang="ja-JP" dirty="0" smtClean="0"/>
              <a:t>AI</a:t>
            </a:r>
            <a:r>
              <a:rPr lang="ja-JP" altLang="en-US" dirty="0" smtClean="0"/>
              <a:t>の選択や人間の選択を比較し，モンテカルロ法</a:t>
            </a:r>
            <a:r>
              <a:rPr lang="ja-JP" altLang="en-US" dirty="0"/>
              <a:t>の選択の特徴を</a:t>
            </a:r>
            <a:r>
              <a:rPr lang="ja-JP" altLang="en-US" dirty="0" smtClean="0"/>
              <a:t>探る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grpSp>
        <p:nvGrpSpPr>
          <p:cNvPr id="5" name="グループ化 4"/>
          <p:cNvGrpSpPr/>
          <p:nvPr/>
        </p:nvGrpSpPr>
        <p:grpSpPr>
          <a:xfrm>
            <a:off x="5335114" y="2956757"/>
            <a:ext cx="3240000" cy="3240828"/>
            <a:chOff x="5714255" y="3268991"/>
            <a:chExt cx="3240000" cy="3240828"/>
          </a:xfrm>
        </p:grpSpPr>
        <p:sp>
          <p:nvSpPr>
            <p:cNvPr id="6" name="正方形/長方形 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1" name="テキスト ボックス 30"/>
          <p:cNvSpPr txBox="1"/>
          <p:nvPr/>
        </p:nvSpPr>
        <p:spPr>
          <a:xfrm>
            <a:off x="5990404" y="6332428"/>
            <a:ext cx="2028119" cy="369332"/>
          </a:xfrm>
          <a:prstGeom prst="rect">
            <a:avLst/>
          </a:prstGeom>
          <a:noFill/>
        </p:spPr>
        <p:txBody>
          <a:bodyPr wrap="none" rtlCol="0">
            <a:spAutoFit/>
          </a:bodyPr>
          <a:lstStyle/>
          <a:p>
            <a:r>
              <a:rPr kumimoji="1" lang="ja-JP" altLang="en-US" dirty="0"/>
              <a:t>青にしたくなる盤面</a:t>
            </a:r>
          </a:p>
        </p:txBody>
      </p:sp>
      <p:sp>
        <p:nvSpPr>
          <p:cNvPr id="32" name="テキスト ボックス 31"/>
          <p:cNvSpPr txBox="1"/>
          <p:nvPr/>
        </p:nvSpPr>
        <p:spPr>
          <a:xfrm>
            <a:off x="844788" y="2956757"/>
            <a:ext cx="4073551" cy="1200329"/>
          </a:xfrm>
          <a:prstGeom prst="rect">
            <a:avLst/>
          </a:prstGeom>
          <a:noFill/>
        </p:spPr>
        <p:txBody>
          <a:bodyPr wrap="none" rtlCol="0">
            <a:spAutoFit/>
          </a:bodyPr>
          <a:lstStyle/>
          <a:p>
            <a:r>
              <a:rPr kumimoji="1" lang="ja-JP" altLang="en-US" sz="2400" dirty="0"/>
              <a:t>例：</a:t>
            </a:r>
            <a:endParaRPr kumimoji="1" lang="en-US" altLang="ja-JP" sz="2400" dirty="0"/>
          </a:p>
          <a:p>
            <a:r>
              <a:rPr lang="ja-JP" altLang="en-US" sz="2400" dirty="0"/>
              <a:t>明らかに</a:t>
            </a:r>
            <a:r>
              <a:rPr kumimoji="1" lang="ja-JP" altLang="en-US" sz="2400" dirty="0"/>
              <a:t>青にしたくなる盤面で</a:t>
            </a:r>
            <a:endParaRPr kumimoji="1" lang="en-US" altLang="ja-JP" sz="2400" dirty="0"/>
          </a:p>
          <a:p>
            <a:r>
              <a:rPr kumimoji="1" lang="ja-JP" altLang="en-US" sz="2400" dirty="0"/>
              <a:t>モンテカルロ法は緑を選んだ</a:t>
            </a:r>
          </a:p>
        </p:txBody>
      </p:sp>
      <p:sp>
        <p:nvSpPr>
          <p:cNvPr id="33" name="下矢印 32"/>
          <p:cNvSpPr/>
          <p:nvPr/>
        </p:nvSpPr>
        <p:spPr>
          <a:xfrm>
            <a:off x="293246" y="4397103"/>
            <a:ext cx="1548732" cy="50448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勝利</a:t>
            </a:r>
          </a:p>
        </p:txBody>
      </p:sp>
      <p:sp>
        <p:nvSpPr>
          <p:cNvPr id="34" name="テキスト ボックス 33"/>
          <p:cNvSpPr txBox="1"/>
          <p:nvPr/>
        </p:nvSpPr>
        <p:spPr>
          <a:xfrm>
            <a:off x="70415" y="4931471"/>
            <a:ext cx="2438609" cy="1015663"/>
          </a:xfrm>
          <a:prstGeom prst="rect">
            <a:avLst/>
          </a:prstGeom>
          <a:noFill/>
          <a:ln>
            <a:solidFill>
              <a:srgbClr val="FF0000"/>
            </a:solidFill>
          </a:ln>
        </p:spPr>
        <p:txBody>
          <a:bodyPr wrap="square" rtlCol="0">
            <a:spAutoFit/>
          </a:bodyPr>
          <a:lstStyle/>
          <a:p>
            <a:r>
              <a:rPr lang="ja-JP" altLang="en-US" sz="2000" dirty="0"/>
              <a:t>なぜ勝てたのか</a:t>
            </a:r>
            <a:r>
              <a:rPr kumimoji="1" lang="ja-JP" altLang="en-US" sz="2000" dirty="0"/>
              <a:t>を</a:t>
            </a:r>
            <a:endParaRPr kumimoji="1" lang="en-US" altLang="ja-JP" sz="2000" dirty="0"/>
          </a:p>
          <a:p>
            <a:r>
              <a:rPr kumimoji="1" lang="ja-JP" altLang="en-US" sz="2000" dirty="0"/>
              <a:t>解析し，</a:t>
            </a:r>
            <a:r>
              <a:rPr lang="ja-JP" altLang="en-US" sz="2000" dirty="0"/>
              <a:t>モンテカルロの長所を探る</a:t>
            </a:r>
            <a:endParaRPr kumimoji="1" lang="ja-JP" altLang="en-US" sz="2000" dirty="0"/>
          </a:p>
        </p:txBody>
      </p:sp>
      <p:sp>
        <p:nvSpPr>
          <p:cNvPr id="36" name="テキスト ボックス 35"/>
          <p:cNvSpPr txBox="1"/>
          <p:nvPr/>
        </p:nvSpPr>
        <p:spPr>
          <a:xfrm>
            <a:off x="2633792" y="4940395"/>
            <a:ext cx="2576554" cy="1015663"/>
          </a:xfrm>
          <a:prstGeom prst="rect">
            <a:avLst/>
          </a:prstGeom>
          <a:noFill/>
          <a:ln>
            <a:solidFill>
              <a:schemeClr val="accent1"/>
            </a:solidFill>
          </a:ln>
        </p:spPr>
        <p:txBody>
          <a:bodyPr wrap="square" rtlCol="0">
            <a:spAutoFit/>
          </a:bodyPr>
          <a:lstStyle/>
          <a:p>
            <a:r>
              <a:rPr lang="ja-JP" altLang="en-US" sz="2000" dirty="0"/>
              <a:t>なぜその手を選んだのか</a:t>
            </a:r>
            <a:r>
              <a:rPr kumimoji="1" lang="ja-JP" altLang="en-US" sz="2000" dirty="0"/>
              <a:t>を解析し，</a:t>
            </a:r>
            <a:r>
              <a:rPr lang="ja-JP" altLang="en-US" sz="2000" dirty="0"/>
              <a:t>モンテカルロの弱点を探る</a:t>
            </a:r>
            <a:endParaRPr kumimoji="1" lang="ja-JP" altLang="en-US" sz="2000" dirty="0"/>
          </a:p>
        </p:txBody>
      </p:sp>
      <p:sp>
        <p:nvSpPr>
          <p:cNvPr id="37" name="下矢印 36"/>
          <p:cNvSpPr/>
          <p:nvPr/>
        </p:nvSpPr>
        <p:spPr>
          <a:xfrm>
            <a:off x="3138382" y="4397103"/>
            <a:ext cx="1548732" cy="504482"/>
          </a:xfrm>
          <a:prstGeom prst="downArrow">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敗北</a:t>
            </a:r>
          </a:p>
        </p:txBody>
      </p:sp>
    </p:spTree>
    <p:extLst>
      <p:ext uri="{BB962C8B-B14F-4D97-AF65-F5344CB8AC3E}">
        <p14:creationId xmlns:p14="http://schemas.microsoft.com/office/powerpoint/2010/main" val="3046825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up)">
                                      <p:cBhvr>
                                        <p:cTn id="23" dur="500"/>
                                        <p:tgtEl>
                                          <p:spTgt spid="3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wipe(up)">
                                      <p:cBhvr>
                                        <p:cTn id="33" dur="500"/>
                                        <p:tgtEl>
                                          <p:spTgt spid="3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animBg="1"/>
      <p:bldP spid="34" grpId="0" animBg="1"/>
      <p:bldP spid="36" grpId="0" animBg="1"/>
      <p:bldP spid="3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目的：</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グリッドを一色に塗りつぶす．</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 xmlns:a16="http://schemas.microsoft.com/office/drawing/2014/main"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 xmlns:a16="http://schemas.microsoft.com/office/drawing/2014/main"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 xmlns:a16="http://schemas.microsoft.com/office/drawing/2014/main"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 xmlns:a16="http://schemas.microsoft.com/office/drawing/2014/main"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 xmlns:a16="http://schemas.microsoft.com/office/drawing/2014/main"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a:t>4</a:t>
            </a:r>
            <a:r>
              <a:rPr kumimoji="1" lang="ja-JP" altLang="en-US" dirty="0"/>
              <a:t>回目</a:t>
            </a:r>
          </a:p>
        </p:txBody>
      </p:sp>
      <p:sp>
        <p:nvSpPr>
          <p:cNvPr id="29" name="角丸四角形吹き出し 28"/>
          <p:cNvSpPr/>
          <p:nvPr/>
        </p:nvSpPr>
        <p:spPr>
          <a:xfrm>
            <a:off x="4716525" y="2484701"/>
            <a:ext cx="3752230" cy="1328821"/>
          </a:xfrm>
          <a:prstGeom prst="wedgeRoundRectCallout">
            <a:avLst>
              <a:gd name="adj1" fmla="val -24462"/>
              <a:gd name="adj2" fmla="val -46318"/>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a:t>
            </a:r>
            <a:r>
              <a:rPr lang="ja-JP" altLang="en-US" sz="2000" dirty="0" smtClean="0">
                <a:solidFill>
                  <a:schemeClr val="tx1"/>
                </a:solidFill>
              </a:rPr>
              <a:t>から上下左右に</a:t>
            </a:r>
            <a:r>
              <a:rPr lang="ja-JP" altLang="en-US" sz="2000" dirty="0">
                <a:solidFill>
                  <a:schemeClr val="tx1"/>
                </a:solidFill>
              </a:rPr>
              <a:t>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AI</a:t>
            </a:r>
            <a:r>
              <a:rPr lang="ja-JP" altLang="en-US" dirty="0"/>
              <a:t>の強化</a:t>
            </a:r>
          </a:p>
        </p:txBody>
      </p:sp>
      <p:sp>
        <p:nvSpPr>
          <p:cNvPr id="3" name="コンテンツ プレースホルダー 2"/>
          <p:cNvSpPr>
            <a:spLocks noGrp="1"/>
          </p:cNvSpPr>
          <p:nvPr>
            <p:ph idx="1"/>
          </p:nvPr>
        </p:nvSpPr>
        <p:spPr>
          <a:xfrm>
            <a:off x="822959" y="758815"/>
            <a:ext cx="7669288" cy="5110279"/>
          </a:xfrm>
        </p:spPr>
        <p:txBody>
          <a:bodyPr>
            <a:noAutofit/>
          </a:bodyPr>
          <a:lstStyle/>
          <a:p>
            <a:pPr marL="457200" indent="-457200">
              <a:buFont typeface="Arial" panose="020B0604020202020204" pitchFamily="34" charset="0"/>
              <a:buChar char="•"/>
            </a:pPr>
            <a:r>
              <a:rPr lang="ja-JP" altLang="en-US" dirty="0"/>
              <a:t>モンテカルロ法の改善アルゴリズムを応用して強くなるか確かめてみる</a:t>
            </a:r>
            <a:endParaRPr lang="en-US" altLang="ja-JP" dirty="0"/>
          </a:p>
          <a:p>
            <a:pPr marL="457200" indent="-457200">
              <a:buFont typeface="Arial" panose="020B0604020202020204" pitchFamily="34" charset="0"/>
              <a:buChar char="•"/>
            </a:pPr>
            <a:r>
              <a:rPr lang="ja-JP" altLang="en-US" dirty="0"/>
              <a:t>同じ盤面に対するモンテカルロ法の</a:t>
            </a:r>
            <a:r>
              <a:rPr lang="en-US" altLang="ja-JP" dirty="0"/>
              <a:t>AI</a:t>
            </a:r>
            <a:r>
              <a:rPr lang="ja-JP" altLang="en-US" dirty="0"/>
              <a:t>の選択</a:t>
            </a:r>
            <a:r>
              <a:rPr lang="ja-JP" altLang="en-US" dirty="0" smtClean="0"/>
              <a:t>と既存の</a:t>
            </a:r>
            <a:r>
              <a:rPr lang="en-US" altLang="ja-JP" dirty="0"/>
              <a:t>AI</a:t>
            </a:r>
            <a:r>
              <a:rPr lang="ja-JP" altLang="en-US" dirty="0"/>
              <a:t>の選択や人間の選択を比較し，モンテカルロ法の選択の特徴を探る</a:t>
            </a:r>
            <a:endParaRPr lang="en-US" altLang="ja-JP" dirty="0"/>
          </a:p>
          <a:p>
            <a:pPr marL="457200" indent="-457200">
              <a:buFont typeface="Arial" panose="020B0604020202020204" pitchFamily="34" charset="0"/>
              <a:buChar char="•"/>
            </a:pPr>
            <a:r>
              <a:rPr lang="ja-JP" altLang="en-US" dirty="0"/>
              <a:t>試合終了時に評価する</a:t>
            </a:r>
            <a:r>
              <a:rPr lang="ja-JP" altLang="en-US" dirty="0" smtClean="0"/>
              <a:t>ものに勝敗だけでなく領地</a:t>
            </a:r>
            <a:r>
              <a:rPr lang="ja-JP" altLang="en-US" dirty="0"/>
              <a:t>の</a:t>
            </a:r>
            <a:r>
              <a:rPr lang="ja-JP" altLang="en-US" dirty="0" smtClean="0"/>
              <a:t>広さも加えてみる</a:t>
            </a:r>
            <a:endParaRPr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p:grpSp>
        <p:nvGrpSpPr>
          <p:cNvPr id="48" name="グループ化 47"/>
          <p:cNvGrpSpPr/>
          <p:nvPr/>
        </p:nvGrpSpPr>
        <p:grpSpPr>
          <a:xfrm>
            <a:off x="602356" y="4070195"/>
            <a:ext cx="3144454" cy="2563044"/>
            <a:chOff x="546600" y="3600669"/>
            <a:chExt cx="4416360" cy="3222141"/>
          </a:xfrm>
        </p:grpSpPr>
        <p:sp>
          <p:nvSpPr>
            <p:cNvPr id="5" name="二等辺三角形 4"/>
            <p:cNvSpPr/>
            <p:nvPr/>
          </p:nvSpPr>
          <p:spPr>
            <a:xfrm>
              <a:off x="573172" y="436798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円/楕円 5"/>
            <p:cNvSpPr/>
            <p:nvPr/>
          </p:nvSpPr>
          <p:spPr>
            <a:xfrm>
              <a:off x="2623498" y="3600669"/>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7" name="直線コネクタ 6"/>
            <p:cNvCxnSpPr>
              <a:stCxn id="12" idx="1"/>
              <a:endCxn id="6" idx="4"/>
            </p:cNvCxnSpPr>
            <p:nvPr/>
          </p:nvCxnSpPr>
          <p:spPr>
            <a:xfrm flipH="1" flipV="1">
              <a:off x="2731498" y="3816669"/>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6" idx="4"/>
              <a:endCxn id="15" idx="0"/>
            </p:cNvCxnSpPr>
            <p:nvPr/>
          </p:nvCxnSpPr>
          <p:spPr>
            <a:xfrm flipH="1">
              <a:off x="1103524" y="3816669"/>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3" idx="0"/>
              <a:endCxn id="6" idx="4"/>
            </p:cNvCxnSpPr>
            <p:nvPr/>
          </p:nvCxnSpPr>
          <p:spPr>
            <a:xfrm flipH="1" flipV="1">
              <a:off x="2731498" y="3816669"/>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4" idx="0"/>
              <a:endCxn id="6" idx="4"/>
            </p:cNvCxnSpPr>
            <p:nvPr/>
          </p:nvCxnSpPr>
          <p:spPr>
            <a:xfrm flipV="1">
              <a:off x="2223283" y="3816669"/>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2" name="円/楕円 11"/>
            <p:cNvSpPr/>
            <p:nvPr/>
          </p:nvSpPr>
          <p:spPr>
            <a:xfrm>
              <a:off x="4281592" y="4151982"/>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176720" y="415197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2115283" y="4151980"/>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 name="円/楕円 14"/>
            <p:cNvSpPr/>
            <p:nvPr/>
          </p:nvSpPr>
          <p:spPr>
            <a:xfrm>
              <a:off x="995524" y="4151982"/>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6" name="二等辺三角形 15"/>
            <p:cNvSpPr/>
            <p:nvPr/>
          </p:nvSpPr>
          <p:spPr>
            <a:xfrm>
              <a:off x="1678906" y="4367980"/>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7" name="二等辺三角形 16"/>
            <p:cNvSpPr/>
            <p:nvPr/>
          </p:nvSpPr>
          <p:spPr>
            <a:xfrm>
              <a:off x="275411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8" name="二等辺三角形 17"/>
            <p:cNvSpPr/>
            <p:nvPr/>
          </p:nvSpPr>
          <p:spPr>
            <a:xfrm>
              <a:off x="3857482" y="4367979"/>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0" name="円/楕円 19"/>
            <p:cNvSpPr/>
            <p:nvPr/>
          </p:nvSpPr>
          <p:spPr>
            <a:xfrm>
              <a:off x="4109226" y="65528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p:cNvSpPr/>
            <p:nvPr/>
          </p:nvSpPr>
          <p:spPr>
            <a:xfrm>
              <a:off x="3795470" y="6498810"/>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円/楕円 21"/>
            <p:cNvSpPr/>
            <p:nvPr/>
          </p:nvSpPr>
          <p:spPr>
            <a:xfrm>
              <a:off x="4428093"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4746960" y="655021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3063724" y="6545401"/>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792109" y="6548607"/>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3335339" y="6551720"/>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3594848" y="655592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乗算記号 27"/>
            <p:cNvSpPr/>
            <p:nvPr/>
          </p:nvSpPr>
          <p:spPr>
            <a:xfrm>
              <a:off x="1338685"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乗算記号 28"/>
            <p:cNvSpPr/>
            <p:nvPr/>
          </p:nvSpPr>
          <p:spPr>
            <a:xfrm>
              <a:off x="168850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乗算記号 29"/>
            <p:cNvSpPr/>
            <p:nvPr/>
          </p:nvSpPr>
          <p:spPr>
            <a:xfrm>
              <a:off x="814063"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乗算記号 30"/>
            <p:cNvSpPr/>
            <p:nvPr/>
          </p:nvSpPr>
          <p:spPr>
            <a:xfrm>
              <a:off x="19490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乗算記号 31"/>
            <p:cNvSpPr/>
            <p:nvPr/>
          </p:nvSpPr>
          <p:spPr>
            <a:xfrm>
              <a:off x="2204456"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乗算記号 32"/>
            <p:cNvSpPr/>
            <p:nvPr/>
          </p:nvSpPr>
          <p:spPr>
            <a:xfrm>
              <a:off x="2472261"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円/楕円 33"/>
            <p:cNvSpPr/>
            <p:nvPr/>
          </p:nvSpPr>
          <p:spPr>
            <a:xfrm>
              <a:off x="1125396" y="6526566"/>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乗算記号 46"/>
            <p:cNvSpPr/>
            <p:nvPr/>
          </p:nvSpPr>
          <p:spPr>
            <a:xfrm>
              <a:off x="546600" y="6472566"/>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49" name="グループ化 48"/>
          <p:cNvGrpSpPr/>
          <p:nvPr/>
        </p:nvGrpSpPr>
        <p:grpSpPr>
          <a:xfrm>
            <a:off x="4572000" y="4533897"/>
            <a:ext cx="1800000" cy="1800000"/>
            <a:chOff x="4594860" y="1437215"/>
            <a:chExt cx="3240000" cy="3240000"/>
          </a:xfrm>
        </p:grpSpPr>
        <p:sp>
          <p:nvSpPr>
            <p:cNvPr id="50" name="正方形/長方形 49">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正方形/長方形 59">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正方形/長方形 60">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正方形/長方形 61">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正方形/長方形 62">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0" name="グループ化 99"/>
          <p:cNvGrpSpPr/>
          <p:nvPr/>
        </p:nvGrpSpPr>
        <p:grpSpPr>
          <a:xfrm>
            <a:off x="6815294" y="4533897"/>
            <a:ext cx="1800000" cy="1800000"/>
            <a:chOff x="4594860" y="1437215"/>
            <a:chExt cx="3240000" cy="3240000"/>
          </a:xfrm>
        </p:grpSpPr>
        <p:sp>
          <p:nvSpPr>
            <p:cNvPr id="75" name="正方形/長方形 74">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正方形/長方形 97">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101" name="テキスト ボックス 100"/>
          <p:cNvSpPr txBox="1"/>
          <p:nvPr/>
        </p:nvSpPr>
        <p:spPr>
          <a:xfrm>
            <a:off x="4108697" y="3947719"/>
            <a:ext cx="1646605" cy="369332"/>
          </a:xfrm>
          <a:prstGeom prst="rect">
            <a:avLst/>
          </a:prstGeom>
          <a:noFill/>
        </p:spPr>
        <p:txBody>
          <a:bodyPr wrap="none" rtlCol="0">
            <a:spAutoFit/>
          </a:bodyPr>
          <a:lstStyle/>
          <a:p>
            <a:r>
              <a:rPr kumimoji="1" lang="ja-JP" altLang="en-US" dirty="0"/>
              <a:t>同じ勝ちでも</a:t>
            </a:r>
            <a:r>
              <a:rPr kumimoji="1" lang="en-US" altLang="ja-JP" dirty="0"/>
              <a:t>…</a:t>
            </a:r>
            <a:endParaRPr kumimoji="1" lang="ja-JP" altLang="en-US" dirty="0"/>
          </a:p>
        </p:txBody>
      </p:sp>
      <p:sp>
        <p:nvSpPr>
          <p:cNvPr id="102" name="テキスト ボックス 101"/>
          <p:cNvSpPr txBox="1"/>
          <p:nvPr/>
        </p:nvSpPr>
        <p:spPr>
          <a:xfrm>
            <a:off x="4866752" y="6298043"/>
            <a:ext cx="1197764" cy="461665"/>
          </a:xfrm>
          <a:prstGeom prst="rect">
            <a:avLst/>
          </a:prstGeom>
          <a:noFill/>
        </p:spPr>
        <p:txBody>
          <a:bodyPr wrap="none" rtlCol="0">
            <a:spAutoFit/>
          </a:bodyPr>
          <a:lstStyle/>
          <a:p>
            <a:r>
              <a:rPr kumimoji="1" lang="ja-JP" altLang="en-US" sz="2400" dirty="0">
                <a:solidFill>
                  <a:schemeClr val="accent1"/>
                </a:solidFill>
              </a:rPr>
              <a:t>ぎりぎり</a:t>
            </a:r>
          </a:p>
        </p:txBody>
      </p:sp>
      <p:sp>
        <p:nvSpPr>
          <p:cNvPr id="103" name="テキスト ボックス 102"/>
          <p:cNvSpPr txBox="1"/>
          <p:nvPr/>
        </p:nvSpPr>
        <p:spPr>
          <a:xfrm>
            <a:off x="7355294" y="6298043"/>
            <a:ext cx="803425" cy="461665"/>
          </a:xfrm>
          <a:prstGeom prst="rect">
            <a:avLst/>
          </a:prstGeom>
          <a:noFill/>
        </p:spPr>
        <p:txBody>
          <a:bodyPr wrap="none" rtlCol="0">
            <a:spAutoFit/>
          </a:bodyPr>
          <a:lstStyle/>
          <a:p>
            <a:r>
              <a:rPr kumimoji="1" lang="ja-JP" altLang="en-US" sz="2400" dirty="0">
                <a:solidFill>
                  <a:srgbClr val="FF0000"/>
                </a:solidFill>
              </a:rPr>
              <a:t>圧勝</a:t>
            </a:r>
          </a:p>
        </p:txBody>
      </p:sp>
      <p:cxnSp>
        <p:nvCxnSpPr>
          <p:cNvPr id="105" name="直線矢印コネクタ 104"/>
          <p:cNvCxnSpPr/>
          <p:nvPr/>
        </p:nvCxnSpPr>
        <p:spPr>
          <a:xfrm flipH="1">
            <a:off x="2664838" y="4387954"/>
            <a:ext cx="1749271" cy="1987560"/>
          </a:xfrm>
          <a:prstGeom prst="straightConnector1">
            <a:avLst/>
          </a:prstGeom>
          <a:ln w="76200">
            <a:solidFill>
              <a:schemeClr val="accent1"/>
            </a:solidFill>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7" name="直線矢印コネクタ 106"/>
          <p:cNvCxnSpPr/>
          <p:nvPr/>
        </p:nvCxnSpPr>
        <p:spPr>
          <a:xfrm flipH="1">
            <a:off x="3744918" y="4387954"/>
            <a:ext cx="825773" cy="1945943"/>
          </a:xfrm>
          <a:prstGeom prst="straightConnector1">
            <a:avLst/>
          </a:prstGeom>
          <a:ln w="76200">
            <a:solidFill>
              <a:srgbClr val="FF0000"/>
            </a:solidFill>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3" name="角丸四角形 112"/>
          <p:cNvSpPr/>
          <p:nvPr/>
        </p:nvSpPr>
        <p:spPr>
          <a:xfrm>
            <a:off x="6708835" y="4442478"/>
            <a:ext cx="2017925" cy="2324446"/>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sp>
        <p:nvSpPr>
          <p:cNvPr id="114" name="角丸四角形吹き出し 113"/>
          <p:cNvSpPr/>
          <p:nvPr/>
        </p:nvSpPr>
        <p:spPr>
          <a:xfrm>
            <a:off x="7125347" y="3821676"/>
            <a:ext cx="1247220" cy="461665"/>
          </a:xfrm>
          <a:prstGeom prst="wedgeRoundRectCallout">
            <a:avLst>
              <a:gd name="adj1" fmla="val -13662"/>
              <a:gd name="adj2" fmla="val 77387"/>
              <a:gd name="adj3" fmla="val 16667"/>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より評価</a:t>
            </a:r>
            <a:endParaRPr kumimoji="1" lang="ja-JP" altLang="en-US" dirty="0">
              <a:solidFill>
                <a:srgbClr val="FF0000"/>
              </a:solidFill>
            </a:endParaRPr>
          </a:p>
        </p:txBody>
      </p:sp>
    </p:spTree>
    <p:extLst>
      <p:ext uri="{BB962C8B-B14F-4D97-AF65-F5344CB8AC3E}">
        <p14:creationId xmlns:p14="http://schemas.microsoft.com/office/powerpoint/2010/main" val="15838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barn(inVertical)">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1"/>
                                        </p:tgtEl>
                                        <p:attrNameLst>
                                          <p:attrName>style.visibility</p:attrName>
                                        </p:attrNameLst>
                                      </p:cBhvr>
                                      <p:to>
                                        <p:strVal val="visible"/>
                                      </p:to>
                                    </p:set>
                                    <p:animEffect transition="in" filter="fade">
                                      <p:cBhvr>
                                        <p:cTn id="17" dur="500"/>
                                        <p:tgtEl>
                                          <p:spTgt spid="10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05"/>
                                        </p:tgtEl>
                                        <p:attrNameLst>
                                          <p:attrName>style.visibility</p:attrName>
                                        </p:attrNameLst>
                                      </p:cBhvr>
                                      <p:to>
                                        <p:strVal val="visible"/>
                                      </p:to>
                                    </p:set>
                                    <p:animEffect transition="in" filter="wipe(up)">
                                      <p:cBhvr>
                                        <p:cTn id="22" dur="500"/>
                                        <p:tgtEl>
                                          <p:spTgt spid="10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500"/>
                                        <p:tgtEl>
                                          <p:spTgt spid="4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2"/>
                                        </p:tgtEl>
                                        <p:attrNameLst>
                                          <p:attrName>style.visibility</p:attrName>
                                        </p:attrNameLst>
                                      </p:cBhvr>
                                      <p:to>
                                        <p:strVal val="visible"/>
                                      </p:to>
                                    </p:set>
                                    <p:animEffect transition="in" filter="fade">
                                      <p:cBhvr>
                                        <p:cTn id="30" dur="500"/>
                                        <p:tgtEl>
                                          <p:spTgt spid="10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07"/>
                                        </p:tgtEl>
                                        <p:attrNameLst>
                                          <p:attrName>style.visibility</p:attrName>
                                        </p:attrNameLst>
                                      </p:cBhvr>
                                      <p:to>
                                        <p:strVal val="visible"/>
                                      </p:to>
                                    </p:set>
                                    <p:animEffect transition="in" filter="wipe(up)">
                                      <p:cBhvr>
                                        <p:cTn id="35" dur="500"/>
                                        <p:tgtEl>
                                          <p:spTgt spid="10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0"/>
                                        </p:tgtEl>
                                        <p:attrNameLst>
                                          <p:attrName>style.visibility</p:attrName>
                                        </p:attrNameLst>
                                      </p:cBhvr>
                                      <p:to>
                                        <p:strVal val="visible"/>
                                      </p:to>
                                    </p:set>
                                    <p:animEffect transition="in" filter="fade">
                                      <p:cBhvr>
                                        <p:cTn id="40" dur="500"/>
                                        <p:tgtEl>
                                          <p:spTgt spid="10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03"/>
                                        </p:tgtEl>
                                        <p:attrNameLst>
                                          <p:attrName>style.visibility</p:attrName>
                                        </p:attrNameLst>
                                      </p:cBhvr>
                                      <p:to>
                                        <p:strVal val="visible"/>
                                      </p:to>
                                    </p:set>
                                    <p:animEffect transition="in" filter="fade">
                                      <p:cBhvr>
                                        <p:cTn id="43" dur="500"/>
                                        <p:tgtEl>
                                          <p:spTgt spid="103"/>
                                        </p:tgtEl>
                                      </p:cBhvr>
                                    </p:animEffect>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grpId="0" nodeType="clickEffect">
                                  <p:stCondLst>
                                    <p:cond delay="0"/>
                                  </p:stCondLst>
                                  <p:childTnLst>
                                    <p:set>
                                      <p:cBhvr>
                                        <p:cTn id="47" dur="1" fill="hold">
                                          <p:stCondLst>
                                            <p:cond delay="0"/>
                                          </p:stCondLst>
                                        </p:cTn>
                                        <p:tgtEl>
                                          <p:spTgt spid="113"/>
                                        </p:tgtEl>
                                        <p:attrNameLst>
                                          <p:attrName>style.visibility</p:attrName>
                                        </p:attrNameLst>
                                      </p:cBhvr>
                                      <p:to>
                                        <p:strVal val="visible"/>
                                      </p:to>
                                    </p:set>
                                    <p:animEffect transition="in" filter="wheel(1)">
                                      <p:cBhvr>
                                        <p:cTn id="48" dur="500"/>
                                        <p:tgtEl>
                                          <p:spTgt spid="11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14"/>
                                        </p:tgtEl>
                                        <p:attrNameLst>
                                          <p:attrName>style.visibility</p:attrName>
                                        </p:attrNameLst>
                                      </p:cBhvr>
                                      <p:to>
                                        <p:strVal val="visible"/>
                                      </p:to>
                                    </p:set>
                                    <p:animEffect transition="in" filter="wipe(down)">
                                      <p:cBhvr>
                                        <p:cTn id="53"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02" grpId="0"/>
      <p:bldP spid="103" grpId="0"/>
      <p:bldP spid="113" grpId="0" animBg="1"/>
      <p:bldP spid="1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a:t>当面の目標</a:t>
            </a:r>
          </a:p>
        </p:txBody>
      </p:sp>
      <p:sp>
        <p:nvSpPr>
          <p:cNvPr id="3" name="コンテンツ プレースホルダー 2"/>
          <p:cNvSpPr>
            <a:spLocks noGrp="1"/>
          </p:cNvSpPr>
          <p:nvPr>
            <p:ph idx="1"/>
          </p:nvPr>
        </p:nvSpPr>
        <p:spPr/>
        <p:txBody>
          <a:bodyPr>
            <a:noAutofit/>
          </a:bodyPr>
          <a:lstStyle/>
          <a:p>
            <a:r>
              <a:rPr lang="en-US" altLang="ja-JP" sz="4400" dirty="0"/>
              <a:t>Flood-It</a:t>
            </a:r>
            <a:r>
              <a:rPr lang="ja-JP" altLang="en-US" sz="4400" dirty="0"/>
              <a:t>の</a:t>
            </a:r>
            <a:r>
              <a:rPr lang="en-US" altLang="ja-JP" sz="4400" dirty="0"/>
              <a:t>AI</a:t>
            </a:r>
            <a:r>
              <a:rPr lang="ja-JP" altLang="en-US" sz="4400" dirty="0"/>
              <a:t>の作成</a:t>
            </a:r>
            <a:endParaRPr lang="en-US" altLang="ja-JP" sz="4400" dirty="0"/>
          </a:p>
          <a:p>
            <a:r>
              <a:rPr lang="en-US" altLang="ja-JP" sz="4400" dirty="0" smtClean="0"/>
              <a:t>AI</a:t>
            </a:r>
            <a:r>
              <a:rPr lang="ja-JP" altLang="en-US" sz="4400" dirty="0"/>
              <a:t>の強化</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sp>
        <p:nvSpPr>
          <p:cNvPr id="6" name="正方形/長方形 5">
            <a:extLst>
              <a:ext uri="{FF2B5EF4-FFF2-40B4-BE49-F238E27FC236}">
                <a16:creationId xmlns="" xmlns:a16="http://schemas.microsoft.com/office/drawing/2014/main" id="{F83B3AB7-8861-4B78-8FDA-9CD6084C9E89}"/>
              </a:ext>
            </a:extLst>
          </p:cNvPr>
          <p:cNvSpPr/>
          <p:nvPr/>
        </p:nvSpPr>
        <p:spPr>
          <a:xfrm>
            <a:off x="6504009" y="7704930"/>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 xmlns:a16="http://schemas.microsoft.com/office/drawing/2014/main" id="{482A54D5-27B8-4F2D-AD7A-D79B091FA1CB}"/>
              </a:ext>
            </a:extLst>
          </p:cNvPr>
          <p:cNvSpPr/>
          <p:nvPr/>
        </p:nvSpPr>
        <p:spPr>
          <a:xfrm>
            <a:off x="7411386" y="7704930"/>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C1D084F3-382C-40CE-B976-29F6E197F859}"/>
              </a:ext>
            </a:extLst>
          </p:cNvPr>
          <p:cNvSpPr/>
          <p:nvPr/>
        </p:nvSpPr>
        <p:spPr>
          <a:xfrm>
            <a:off x="10133516" y="7704930"/>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8E969007-ADDC-4113-AC8C-BB77D77240C7}"/>
              </a:ext>
            </a:extLst>
          </p:cNvPr>
          <p:cNvSpPr/>
          <p:nvPr/>
        </p:nvSpPr>
        <p:spPr>
          <a:xfrm>
            <a:off x="9226139" y="7704930"/>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D79E0BA-D35E-47CE-A75F-58622E5E8903}"/>
              </a:ext>
            </a:extLst>
          </p:cNvPr>
          <p:cNvSpPr/>
          <p:nvPr/>
        </p:nvSpPr>
        <p:spPr>
          <a:xfrm>
            <a:off x="8318763" y="7704930"/>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2D0713FD-9EB7-4750-B47B-A1D0636DB4C0}"/>
              </a:ext>
            </a:extLst>
          </p:cNvPr>
          <p:cNvSpPr/>
          <p:nvPr/>
        </p:nvSpPr>
        <p:spPr>
          <a:xfrm>
            <a:off x="6504009" y="8549291"/>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9ED35389-B638-4F69-9B26-8D560DE44819}"/>
              </a:ext>
            </a:extLst>
          </p:cNvPr>
          <p:cNvSpPr/>
          <p:nvPr/>
        </p:nvSpPr>
        <p:spPr>
          <a:xfrm>
            <a:off x="7411386" y="8549291"/>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4A0CF798-3C9E-4033-B11A-EB25163BD582}"/>
              </a:ext>
            </a:extLst>
          </p:cNvPr>
          <p:cNvSpPr/>
          <p:nvPr/>
        </p:nvSpPr>
        <p:spPr>
          <a:xfrm>
            <a:off x="10133516" y="8549291"/>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C7AA66E7-CABF-44A7-AFB7-73005BAF19E7}"/>
              </a:ext>
            </a:extLst>
          </p:cNvPr>
          <p:cNvSpPr/>
          <p:nvPr/>
        </p:nvSpPr>
        <p:spPr>
          <a:xfrm>
            <a:off x="9226139" y="8549291"/>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B9ED5EF6-D476-4DEA-9585-BF13C1E26B12}"/>
              </a:ext>
            </a:extLst>
          </p:cNvPr>
          <p:cNvSpPr/>
          <p:nvPr/>
        </p:nvSpPr>
        <p:spPr>
          <a:xfrm>
            <a:off x="8318763" y="8549291"/>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9C518613-C236-4D3A-991D-651EDB13D2AD}"/>
              </a:ext>
            </a:extLst>
          </p:cNvPr>
          <p:cNvSpPr/>
          <p:nvPr/>
        </p:nvSpPr>
        <p:spPr>
          <a:xfrm>
            <a:off x="6504009" y="9393652"/>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3607DEB6-EF44-4DAC-B190-C29AEBB5AD6D}"/>
              </a:ext>
            </a:extLst>
          </p:cNvPr>
          <p:cNvSpPr/>
          <p:nvPr/>
        </p:nvSpPr>
        <p:spPr>
          <a:xfrm>
            <a:off x="7411386" y="9393652"/>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463F5353-5332-4940-821F-A898C1983FFA}"/>
              </a:ext>
            </a:extLst>
          </p:cNvPr>
          <p:cNvSpPr/>
          <p:nvPr/>
        </p:nvSpPr>
        <p:spPr>
          <a:xfrm>
            <a:off x="10133516" y="9393652"/>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328D7153-5AA7-4376-822D-AB9510CDDD22}"/>
              </a:ext>
            </a:extLst>
          </p:cNvPr>
          <p:cNvSpPr/>
          <p:nvPr/>
        </p:nvSpPr>
        <p:spPr>
          <a:xfrm>
            <a:off x="9226139" y="9393652"/>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9FF5FAF4-6621-48C8-BD0B-541E999E4D98}"/>
              </a:ext>
            </a:extLst>
          </p:cNvPr>
          <p:cNvSpPr/>
          <p:nvPr/>
        </p:nvSpPr>
        <p:spPr>
          <a:xfrm>
            <a:off x="8318763" y="9393652"/>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A15710EC-77EF-4680-9EBA-BE3994BBAFE7}"/>
              </a:ext>
            </a:extLst>
          </p:cNvPr>
          <p:cNvSpPr/>
          <p:nvPr/>
        </p:nvSpPr>
        <p:spPr>
          <a:xfrm>
            <a:off x="6504009" y="10238013"/>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DF72C81E-EDF8-49BD-ACA0-831F5B7EEA69}"/>
              </a:ext>
            </a:extLst>
          </p:cNvPr>
          <p:cNvSpPr/>
          <p:nvPr/>
        </p:nvSpPr>
        <p:spPr>
          <a:xfrm>
            <a:off x="7411386" y="10238013"/>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B42406D6-7C4F-4F3D-882B-BE9C0BC8E4AD}"/>
              </a:ext>
            </a:extLst>
          </p:cNvPr>
          <p:cNvSpPr/>
          <p:nvPr/>
        </p:nvSpPr>
        <p:spPr>
          <a:xfrm>
            <a:off x="10133516" y="10238013"/>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03A057DE-B6D1-41F4-8097-2DF9EFC861DF}"/>
              </a:ext>
            </a:extLst>
          </p:cNvPr>
          <p:cNvSpPr/>
          <p:nvPr/>
        </p:nvSpPr>
        <p:spPr>
          <a:xfrm>
            <a:off x="9226139" y="10238013"/>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E801373F-531F-44FD-B4E2-0239EA938EB8}"/>
              </a:ext>
            </a:extLst>
          </p:cNvPr>
          <p:cNvSpPr/>
          <p:nvPr/>
        </p:nvSpPr>
        <p:spPr>
          <a:xfrm>
            <a:off x="8318763" y="10238013"/>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5E0E171D-8898-40BE-936B-5F4F1BAE38E9}"/>
              </a:ext>
            </a:extLst>
          </p:cNvPr>
          <p:cNvSpPr/>
          <p:nvPr/>
        </p:nvSpPr>
        <p:spPr>
          <a:xfrm>
            <a:off x="6504009" y="11082374"/>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768F9923-E617-4F30-829B-0842CD708D18}"/>
              </a:ext>
            </a:extLst>
          </p:cNvPr>
          <p:cNvSpPr/>
          <p:nvPr/>
        </p:nvSpPr>
        <p:spPr>
          <a:xfrm>
            <a:off x="7411386" y="11082374"/>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6FBC9603-9D10-4ECD-A14F-27E7C97A9FE6}"/>
              </a:ext>
            </a:extLst>
          </p:cNvPr>
          <p:cNvSpPr/>
          <p:nvPr/>
        </p:nvSpPr>
        <p:spPr>
          <a:xfrm>
            <a:off x="10133516" y="11082374"/>
            <a:ext cx="907377" cy="844361"/>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5EF7CF4E-1DE1-4805-9E20-103C5ADABC25}"/>
              </a:ext>
            </a:extLst>
          </p:cNvPr>
          <p:cNvSpPr/>
          <p:nvPr/>
        </p:nvSpPr>
        <p:spPr>
          <a:xfrm>
            <a:off x="9226139" y="11082374"/>
            <a:ext cx="907377" cy="844361"/>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E82146DF-40FF-49F4-8530-70571FAEC58F}"/>
              </a:ext>
            </a:extLst>
          </p:cNvPr>
          <p:cNvSpPr/>
          <p:nvPr/>
        </p:nvSpPr>
        <p:spPr>
          <a:xfrm>
            <a:off x="8318763" y="11082374"/>
            <a:ext cx="907377" cy="84436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6" name="Picture 2" descr="パソコンに熱中する人のイラスト（男性）"/>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2457" y="2290199"/>
            <a:ext cx="3810000" cy="3467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パソコンの前でご飯を食べる人のイラス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5670" y="2329132"/>
            <a:ext cx="1714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暗い部屋でパソコンを使う男性のイラスト"/>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0904" y="4279953"/>
            <a:ext cx="1714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寝転がってノートパソコンを使っている人のイラスト（男性）"/>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959" y="2249988"/>
            <a:ext cx="2736216" cy="187278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パソコンを壊した人のイラスト（男性）"/>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61840" y="4479010"/>
            <a:ext cx="1948330" cy="1948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10364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p:spTree>
    <p:extLst>
      <p:ext uri="{BB962C8B-B14F-4D97-AF65-F5344CB8AC3E}">
        <p14:creationId xmlns:p14="http://schemas.microsoft.com/office/powerpoint/2010/main" val="21315653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ああ</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p:spTree>
    <p:extLst>
      <p:ext uri="{BB962C8B-B14F-4D97-AF65-F5344CB8AC3E}">
        <p14:creationId xmlns:p14="http://schemas.microsoft.com/office/powerpoint/2010/main" val="12515811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Flood-It</a:t>
            </a:r>
            <a:r>
              <a:rPr lang="ja-JP" altLang="en-US" dirty="0"/>
              <a:t>の</a:t>
            </a:r>
            <a:r>
              <a:rPr lang="en-US" altLang="ja-JP" dirty="0"/>
              <a:t>AI</a:t>
            </a:r>
            <a:r>
              <a:rPr lang="ja-JP" altLang="en-US" dirty="0"/>
              <a:t>の作成</a:t>
            </a:r>
          </a:p>
        </p:txBody>
      </p:sp>
      <p:sp>
        <p:nvSpPr>
          <p:cNvPr id="3" name="コンテンツ プレースホルダー 2"/>
          <p:cNvSpPr>
            <a:spLocks noGrp="1"/>
          </p:cNvSpPr>
          <p:nvPr>
            <p:ph idx="1"/>
          </p:nvPr>
        </p:nvSpPr>
        <p:spPr/>
        <p:txBody>
          <a:bodyPr>
            <a:noAutofit/>
          </a:bodyPr>
          <a:lstStyle/>
          <a:p>
            <a:pPr marL="457200" indent="-457200">
              <a:buFont typeface="Arial" panose="020B0604020202020204" pitchFamily="34" charset="0"/>
              <a:buChar char="•"/>
            </a:pPr>
            <a:r>
              <a:rPr lang="ja-JP" altLang="en-US" dirty="0"/>
              <a:t>モンテカルロ法の</a:t>
            </a:r>
            <a:r>
              <a:rPr lang="en-US" altLang="ja-JP" dirty="0"/>
              <a:t>AI</a:t>
            </a:r>
            <a:r>
              <a:rPr lang="ja-JP" altLang="en-US" dirty="0"/>
              <a:t>のプログラムを作る</a:t>
            </a:r>
          </a:p>
          <a:p>
            <a:pPr marL="457200" indent="-457200">
              <a:buFont typeface="Arial" panose="020B0604020202020204" pitchFamily="34" charset="0"/>
              <a:buChar char="•"/>
            </a:pPr>
            <a:r>
              <a:rPr lang="ja-JP" altLang="en-US" dirty="0"/>
              <a:t>対戦テスト用プログラムを作る</a:t>
            </a:r>
          </a:p>
          <a:p>
            <a:pPr marL="457200" indent="-457200">
              <a:buFont typeface="Arial" panose="020B0604020202020204" pitchFamily="34" charset="0"/>
              <a:buChar char="•"/>
            </a:pPr>
            <a:r>
              <a:rPr lang="ja-JP" altLang="en-US" dirty="0"/>
              <a:t>既存の</a:t>
            </a:r>
            <a:r>
              <a:rPr lang="en-US" altLang="ja-JP" dirty="0"/>
              <a:t>AI</a:t>
            </a:r>
            <a:r>
              <a:rPr lang="ja-JP" altLang="en-US" dirty="0"/>
              <a:t>と戦わせて勝率を確認する</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p:spTree>
    <p:extLst>
      <p:ext uri="{BB962C8B-B14F-4D97-AF65-F5344CB8AC3E}">
        <p14:creationId xmlns:p14="http://schemas.microsoft.com/office/powerpoint/2010/main" val="6620551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a:t>
            </a:r>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p:spTree>
    <p:extLst>
      <p:ext uri="{BB962C8B-B14F-4D97-AF65-F5344CB8AC3E}">
        <p14:creationId xmlns:p14="http://schemas.microsoft.com/office/powerpoint/2010/main" val="3378506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当面の目標</a:t>
            </a:r>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p:spTree>
    <p:extLst>
      <p:ext uri="{BB962C8B-B14F-4D97-AF65-F5344CB8AC3E}">
        <p14:creationId xmlns:p14="http://schemas.microsoft.com/office/powerpoint/2010/main" val="33888132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当面の目標</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p:grpSp>
        <p:nvGrpSpPr>
          <p:cNvPr id="47" name="グループ化 46"/>
          <p:cNvGrpSpPr/>
          <p:nvPr/>
        </p:nvGrpSpPr>
        <p:grpSpPr>
          <a:xfrm>
            <a:off x="907160" y="1693345"/>
            <a:ext cx="6842110" cy="1105537"/>
            <a:chOff x="907160" y="1693345"/>
            <a:chExt cx="6842110" cy="1105537"/>
          </a:xfrm>
        </p:grpSpPr>
        <p:sp>
          <p:nvSpPr>
            <p:cNvPr id="5" name="円/楕円 4"/>
            <p:cNvSpPr/>
            <p:nvPr/>
          </p:nvSpPr>
          <p:spPr>
            <a:xfrm>
              <a:off x="4239741" y="1693345"/>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907160" y="1909345"/>
              <a:ext cx="6842110" cy="889537"/>
              <a:chOff x="907160" y="1909345"/>
              <a:chExt cx="6842110" cy="889537"/>
            </a:xfrm>
          </p:grpSpPr>
          <p:cxnSp>
            <p:nvCxnSpPr>
              <p:cNvPr id="7" name="直線コネクタ 6"/>
              <p:cNvCxnSpPr>
                <a:stCxn id="11" idx="1"/>
                <a:endCxn id="5" idx="4"/>
              </p:cNvCxnSpPr>
              <p:nvPr/>
            </p:nvCxnSpPr>
            <p:spPr>
              <a:xfrm flipH="1" flipV="1">
                <a:off x="4347741" y="1909345"/>
                <a:ext cx="2602697" cy="31317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 name="直線コネクタ 7"/>
              <p:cNvCxnSpPr>
                <a:stCxn id="5" idx="4"/>
                <a:endCxn id="14" idx="0"/>
              </p:cNvCxnSpPr>
              <p:nvPr/>
            </p:nvCxnSpPr>
            <p:spPr>
              <a:xfrm flipH="1">
                <a:off x="1664144" y="1909345"/>
                <a:ext cx="2683597"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 name="直線コネクタ 8"/>
              <p:cNvCxnSpPr>
                <a:stCxn id="12" idx="0"/>
                <a:endCxn id="5" idx="4"/>
              </p:cNvCxnSpPr>
              <p:nvPr/>
            </p:nvCxnSpPr>
            <p:spPr>
              <a:xfrm flipH="1" flipV="1">
                <a:off x="4347741" y="1909345"/>
                <a:ext cx="948681"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p:cNvCxnSpPr>
                <a:stCxn id="13" idx="0"/>
                <a:endCxn id="5" idx="4"/>
              </p:cNvCxnSpPr>
              <p:nvPr/>
            </p:nvCxnSpPr>
            <p:spPr>
              <a:xfrm flipV="1">
                <a:off x="3463128" y="1909345"/>
                <a:ext cx="884613" cy="28154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 name="円/楕円 10"/>
              <p:cNvSpPr/>
              <p:nvPr/>
            </p:nvSpPr>
            <p:spPr>
              <a:xfrm>
                <a:off x="6918806" y="2190889"/>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2" name="円/楕円 11"/>
              <p:cNvSpPr/>
              <p:nvPr/>
            </p:nvSpPr>
            <p:spPr>
              <a:xfrm>
                <a:off x="5188422" y="2190889"/>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3" name="円/楕円 12"/>
              <p:cNvSpPr/>
              <p:nvPr/>
            </p:nvSpPr>
            <p:spPr>
              <a:xfrm>
                <a:off x="3355128" y="2190889"/>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 name="円/楕円 13"/>
              <p:cNvSpPr/>
              <p:nvPr/>
            </p:nvSpPr>
            <p:spPr>
              <a:xfrm>
                <a:off x="1556144" y="2190889"/>
                <a:ext cx="216000" cy="216000"/>
              </a:xfrm>
              <a:prstGeom prst="ellipse">
                <a:avLst/>
              </a:prstGeom>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15" name="直線コネクタ 14"/>
              <p:cNvCxnSpPr>
                <a:stCxn id="14" idx="4"/>
                <a:endCxn id="22" idx="0"/>
              </p:cNvCxnSpPr>
              <p:nvPr/>
            </p:nvCxnSpPr>
            <p:spPr>
              <a:xfrm flipH="1">
                <a:off x="1015160" y="2406889"/>
                <a:ext cx="64898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 name="直線コネクタ 15"/>
              <p:cNvCxnSpPr>
                <a:stCxn id="14" idx="4"/>
                <a:endCxn id="21" idx="0"/>
              </p:cNvCxnSpPr>
              <p:nvPr/>
            </p:nvCxnSpPr>
            <p:spPr>
              <a:xfrm flipH="1">
                <a:off x="1438180" y="2406889"/>
                <a:ext cx="225964"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p:cNvCxnSpPr>
                <a:stCxn id="14" idx="4"/>
                <a:endCxn id="20" idx="0"/>
              </p:cNvCxnSpPr>
              <p:nvPr/>
            </p:nvCxnSpPr>
            <p:spPr>
              <a:xfrm>
                <a:off x="1664144" y="2406889"/>
                <a:ext cx="184293"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14" idx="4"/>
                <a:endCxn id="19" idx="0"/>
              </p:cNvCxnSpPr>
              <p:nvPr/>
            </p:nvCxnSpPr>
            <p:spPr>
              <a:xfrm>
                <a:off x="1664144" y="2406889"/>
                <a:ext cx="620811" cy="154957"/>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9" name="円/楕円 18"/>
              <p:cNvSpPr/>
              <p:nvPr/>
            </p:nvSpPr>
            <p:spPr>
              <a:xfrm>
                <a:off x="2176955"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0" name="円/楕円 19"/>
              <p:cNvSpPr/>
              <p:nvPr/>
            </p:nvSpPr>
            <p:spPr>
              <a:xfrm>
                <a:off x="1740437"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1" name="円/楕円 20"/>
              <p:cNvSpPr/>
              <p:nvPr/>
            </p:nvSpPr>
            <p:spPr>
              <a:xfrm>
                <a:off x="133018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 name="円/楕円 21"/>
              <p:cNvSpPr/>
              <p:nvPr/>
            </p:nvSpPr>
            <p:spPr>
              <a:xfrm>
                <a:off x="907160" y="2561846"/>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23" name="直線コネクタ 22"/>
              <p:cNvCxnSpPr>
                <a:stCxn id="13" idx="4"/>
                <a:endCxn id="30" idx="0"/>
              </p:cNvCxnSpPr>
              <p:nvPr/>
            </p:nvCxnSpPr>
            <p:spPr>
              <a:xfrm flipH="1">
                <a:off x="2826993" y="2406889"/>
                <a:ext cx="63613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4" name="直線コネクタ 23"/>
              <p:cNvCxnSpPr>
                <a:stCxn id="13" idx="4"/>
                <a:endCxn id="29" idx="0"/>
              </p:cNvCxnSpPr>
              <p:nvPr/>
            </p:nvCxnSpPr>
            <p:spPr>
              <a:xfrm flipH="1">
                <a:off x="3250013" y="2406889"/>
                <a:ext cx="213115"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5" name="直線コネクタ 24"/>
              <p:cNvCxnSpPr>
                <a:stCxn id="13" idx="4"/>
                <a:endCxn id="28" idx="0"/>
              </p:cNvCxnSpPr>
              <p:nvPr/>
            </p:nvCxnSpPr>
            <p:spPr>
              <a:xfrm>
                <a:off x="3463128" y="2406889"/>
                <a:ext cx="197142"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6" name="直線コネクタ 25"/>
              <p:cNvCxnSpPr>
                <a:stCxn id="13" idx="4"/>
                <a:endCxn id="27" idx="0"/>
              </p:cNvCxnSpPr>
              <p:nvPr/>
            </p:nvCxnSpPr>
            <p:spPr>
              <a:xfrm>
                <a:off x="3463128" y="2406889"/>
                <a:ext cx="633660" cy="175993"/>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7" name="円/楕円 26"/>
              <p:cNvSpPr/>
              <p:nvPr/>
            </p:nvSpPr>
            <p:spPr>
              <a:xfrm>
                <a:off x="3988788"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8" name="円/楕円 27"/>
              <p:cNvSpPr/>
              <p:nvPr/>
            </p:nvSpPr>
            <p:spPr>
              <a:xfrm>
                <a:off x="3552270"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314201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2718993" y="2582882"/>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1" name="直線コネクタ 30"/>
              <p:cNvCxnSpPr>
                <a:stCxn id="12" idx="4"/>
                <a:endCxn id="38" idx="0"/>
              </p:cNvCxnSpPr>
              <p:nvPr/>
            </p:nvCxnSpPr>
            <p:spPr>
              <a:xfrm flipH="1">
                <a:off x="4653234" y="2406889"/>
                <a:ext cx="64318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2" name="直線コネクタ 31"/>
              <p:cNvCxnSpPr>
                <a:stCxn id="12" idx="4"/>
                <a:endCxn id="37" idx="0"/>
              </p:cNvCxnSpPr>
              <p:nvPr/>
            </p:nvCxnSpPr>
            <p:spPr>
              <a:xfrm flipH="1">
                <a:off x="5076254" y="2406889"/>
                <a:ext cx="220168"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3" name="直線コネクタ 32"/>
              <p:cNvCxnSpPr>
                <a:stCxn id="12" idx="4"/>
                <a:endCxn id="36" idx="0"/>
              </p:cNvCxnSpPr>
              <p:nvPr/>
            </p:nvCxnSpPr>
            <p:spPr>
              <a:xfrm>
                <a:off x="5296422" y="2406889"/>
                <a:ext cx="190089"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34" name="直線コネクタ 33"/>
              <p:cNvCxnSpPr>
                <a:stCxn id="12" idx="4"/>
                <a:endCxn id="35" idx="0"/>
              </p:cNvCxnSpPr>
              <p:nvPr/>
            </p:nvCxnSpPr>
            <p:spPr>
              <a:xfrm>
                <a:off x="5296422" y="2406889"/>
                <a:ext cx="626607" cy="153225"/>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5" name="円/楕円 34"/>
              <p:cNvSpPr/>
              <p:nvPr/>
            </p:nvSpPr>
            <p:spPr>
              <a:xfrm>
                <a:off x="5815029"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6" name="円/楕円 35"/>
              <p:cNvSpPr/>
              <p:nvPr/>
            </p:nvSpPr>
            <p:spPr>
              <a:xfrm>
                <a:off x="5378511"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7" name="円/楕円 36"/>
              <p:cNvSpPr/>
              <p:nvPr/>
            </p:nvSpPr>
            <p:spPr>
              <a:xfrm>
                <a:off x="496825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8" name="円/楕円 37"/>
              <p:cNvSpPr/>
              <p:nvPr/>
            </p:nvSpPr>
            <p:spPr>
              <a:xfrm>
                <a:off x="4545234" y="2560114"/>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cxnSp>
            <p:nvCxnSpPr>
              <p:cNvPr id="39" name="直線コネクタ 38"/>
              <p:cNvCxnSpPr>
                <a:stCxn id="11" idx="4"/>
                <a:endCxn id="46" idx="0"/>
              </p:cNvCxnSpPr>
              <p:nvPr/>
            </p:nvCxnSpPr>
            <p:spPr>
              <a:xfrm flipH="1">
                <a:off x="6371475" y="2406889"/>
                <a:ext cx="65533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0" name="直線コネクタ 39"/>
              <p:cNvCxnSpPr>
                <a:stCxn id="11" idx="4"/>
                <a:endCxn id="45" idx="0"/>
              </p:cNvCxnSpPr>
              <p:nvPr/>
            </p:nvCxnSpPr>
            <p:spPr>
              <a:xfrm flipH="1">
                <a:off x="6794495" y="2406889"/>
                <a:ext cx="232311"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1" name="直線コネクタ 40"/>
              <p:cNvCxnSpPr>
                <a:stCxn id="11" idx="4"/>
                <a:endCxn id="44" idx="0"/>
              </p:cNvCxnSpPr>
              <p:nvPr/>
            </p:nvCxnSpPr>
            <p:spPr>
              <a:xfrm>
                <a:off x="7026806" y="2406889"/>
                <a:ext cx="177946"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2" name="直線コネクタ 41"/>
              <p:cNvCxnSpPr>
                <a:stCxn id="11" idx="4"/>
                <a:endCxn id="43" idx="0"/>
              </p:cNvCxnSpPr>
              <p:nvPr/>
            </p:nvCxnSpPr>
            <p:spPr>
              <a:xfrm>
                <a:off x="7026806" y="2406889"/>
                <a:ext cx="614464" cy="159942"/>
              </a:xfrm>
              <a:prstGeom prst="line">
                <a:avLst/>
              </a:prstGeom>
              <a:ln>
                <a:solidFill>
                  <a:schemeClr val="tx1"/>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43" name="円/楕円 42"/>
              <p:cNvSpPr/>
              <p:nvPr/>
            </p:nvSpPr>
            <p:spPr>
              <a:xfrm>
                <a:off x="7533270"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4" name="円/楕円 43"/>
              <p:cNvSpPr/>
              <p:nvPr/>
            </p:nvSpPr>
            <p:spPr>
              <a:xfrm>
                <a:off x="7096752"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5" name="円/楕円 44"/>
              <p:cNvSpPr/>
              <p:nvPr/>
            </p:nvSpPr>
            <p:spPr>
              <a:xfrm>
                <a:off x="668649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6" name="円/楕円 45"/>
              <p:cNvSpPr/>
              <p:nvPr/>
            </p:nvSpPr>
            <p:spPr>
              <a:xfrm>
                <a:off x="6263475" y="2566831"/>
                <a:ext cx="216000" cy="216000"/>
              </a:xfrm>
              <a:prstGeom prst="ellipse">
                <a:avLst/>
              </a:prstGeom>
              <a:solidFill>
                <a:schemeClr val="bg1"/>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grpSp>
      <p:grpSp>
        <p:nvGrpSpPr>
          <p:cNvPr id="80" name="グループ化 79"/>
          <p:cNvGrpSpPr/>
          <p:nvPr/>
        </p:nvGrpSpPr>
        <p:grpSpPr>
          <a:xfrm>
            <a:off x="65536" y="3300331"/>
            <a:ext cx="4406770" cy="3222141"/>
            <a:chOff x="65536" y="3300331"/>
            <a:chExt cx="4406770" cy="3222141"/>
          </a:xfrm>
        </p:grpSpPr>
        <p:sp>
          <p:nvSpPr>
            <p:cNvPr id="48" name="二等辺三角形 47"/>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9" name="円/楕円 48"/>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50" name="直線コネクタ 49"/>
            <p:cNvCxnSpPr>
              <a:stCxn id="55" idx="1"/>
              <a:endCxn id="49"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1" name="直線コネクタ 50"/>
            <p:cNvCxnSpPr>
              <a:stCxn id="49" idx="4"/>
              <a:endCxn id="58"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2" name="直線コネクタ 51"/>
            <p:cNvCxnSpPr>
              <a:stCxn id="56" idx="0"/>
              <a:endCxn id="49"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53" name="直線コネクタ 52"/>
            <p:cNvCxnSpPr>
              <a:stCxn id="57" idx="0"/>
              <a:endCxn id="49"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5" name="円/楕円 5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6" name="円/楕円 5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7" name="円/楕円 5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8" name="円/楕円 57"/>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59" name="二等辺三角形 58"/>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0" name="二等辺三角形 59"/>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1" name="二等辺三角形 60"/>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2" name="円/楕円 61"/>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乗算記号 62"/>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4" name="円/楕円 63"/>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66"/>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乗算記号 70"/>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2" name="乗算記号 71"/>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3" name="乗算記号 72"/>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4" name="乗算記号 73"/>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乗算記号 74"/>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6" name="乗算記号 75"/>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7" name="円/楕円 76"/>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9798116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28</a:t>
            </a:fld>
            <a:endParaRPr lang="ja-JP" altLang="en-US" dirty="0"/>
          </a:p>
        </p:txBody>
      </p:sp>
      <p:grpSp>
        <p:nvGrpSpPr>
          <p:cNvPr id="59" name="グループ化 58">
            <a:extLst>
              <a:ext uri="{FF2B5EF4-FFF2-40B4-BE49-F238E27FC236}">
                <a16:creationId xmlns="" xmlns:a16="http://schemas.microsoft.com/office/drawing/2014/main" id="{ED7158A9-5DDE-4F16-AD16-E81176C2CB48}"/>
              </a:ext>
            </a:extLst>
          </p:cNvPr>
          <p:cNvGrpSpPr/>
          <p:nvPr/>
        </p:nvGrpSpPr>
        <p:grpSpPr>
          <a:xfrm>
            <a:off x="661140" y="1302996"/>
            <a:ext cx="3240000" cy="3240000"/>
            <a:chOff x="661140" y="1302996"/>
            <a:chExt cx="3240000" cy="3240000"/>
          </a:xfrm>
        </p:grpSpPr>
        <p:sp>
          <p:nvSpPr>
            <p:cNvPr id="7" name="正方形/長方形 6">
              <a:extLst>
                <a:ext uri="{FF2B5EF4-FFF2-40B4-BE49-F238E27FC236}">
                  <a16:creationId xmlns="" xmlns:a16="http://schemas.microsoft.com/office/drawing/2014/main" id="{2D04AE23-25D7-4F22-90F6-44E11B0FA5F0}"/>
                </a:ext>
              </a:extLst>
            </p:cNvPr>
            <p:cNvSpPr/>
            <p:nvPr/>
          </p:nvSpPr>
          <p:spPr>
            <a:xfrm>
              <a:off x="662515"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644970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29</a:t>
            </a:fld>
            <a:endParaRPr lang="ja-JP" altLang="en-US" dirty="0"/>
          </a:p>
        </p:txBody>
      </p:sp>
      <p:grpSp>
        <p:nvGrpSpPr>
          <p:cNvPr id="59" name="グループ化 58">
            <a:extLst>
              <a:ext uri="{FF2B5EF4-FFF2-40B4-BE49-F238E27FC236}">
                <a16:creationId xmlns="" xmlns:a16="http://schemas.microsoft.com/office/drawing/2014/main" id="{ED7158A9-5DDE-4F16-AD16-E81176C2CB48}"/>
              </a:ext>
            </a:extLst>
          </p:cNvPr>
          <p:cNvGrpSpPr/>
          <p:nvPr/>
        </p:nvGrpSpPr>
        <p:grpSpPr>
          <a:xfrm>
            <a:off x="706860" y="1292238"/>
            <a:ext cx="3240000" cy="3240000"/>
            <a:chOff x="661140" y="1302996"/>
            <a:chExt cx="3240000" cy="3240000"/>
          </a:xfrm>
        </p:grpSpPr>
        <p:sp>
          <p:nvSpPr>
            <p:cNvPr id="7" name="正方形/長方形 6">
              <a:extLst>
                <a:ext uri="{FF2B5EF4-FFF2-40B4-BE49-F238E27FC236}">
                  <a16:creationId xmlns="" xmlns:a16="http://schemas.microsoft.com/office/drawing/2014/main" id="{2D04AE23-25D7-4F22-90F6-44E11B0FA5F0}"/>
                </a:ext>
              </a:extLst>
            </p:cNvPr>
            <p:cNvSpPr/>
            <p:nvPr/>
          </p:nvSpPr>
          <p:spPr>
            <a:xfrm>
              <a:off x="662515"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3" name="グループ化 2"/>
          <p:cNvGrpSpPr/>
          <p:nvPr/>
        </p:nvGrpSpPr>
        <p:grpSpPr>
          <a:xfrm>
            <a:off x="4594860" y="1437215"/>
            <a:ext cx="3240000" cy="3240000"/>
            <a:chOff x="4594860" y="1437215"/>
            <a:chExt cx="3240000" cy="3240000"/>
          </a:xfrm>
        </p:grpSpPr>
        <p:sp>
          <p:nvSpPr>
            <p:cNvPr id="34" name="正方形/長方形 33">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23794497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pPr marL="0" indent="0">
              <a:buNone/>
            </a:pPr>
            <a:r>
              <a:rPr lang="ja-JP" altLang="en-US" dirty="0"/>
              <a:t>同じグリッドでも，塗り替え方によって回数が変わる</a:t>
            </a:r>
            <a:endParaRPr lang="en-US" altLang="ja-JP" dirty="0"/>
          </a:p>
          <a:p>
            <a:pPr marL="0" indent="0">
              <a:buNone/>
            </a:pPr>
            <a:r>
              <a:rPr lang="ja-JP" altLang="en-US" dirty="0"/>
              <a:t>　</a:t>
            </a:r>
            <a:r>
              <a:rPr lang="ja-JP" altLang="en-US" dirty="0" smtClean="0"/>
              <a:t>→最短の</a:t>
            </a:r>
            <a:r>
              <a:rPr lang="ja-JP" altLang="en-US" dirty="0"/>
              <a:t>塗り替え方を求めたい</a:t>
            </a:r>
          </a:p>
        </p:txBody>
      </p:sp>
      <p:sp>
        <p:nvSpPr>
          <p:cNvPr id="8" name="正方形/長方形 7">
            <a:extLst>
              <a:ext uri="{FF2B5EF4-FFF2-40B4-BE49-F238E27FC236}">
                <a16:creationId xmlns="" xmlns:a16="http://schemas.microsoft.com/office/drawing/2014/main"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 xmlns:a16="http://schemas.microsoft.com/office/drawing/2014/main"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 xmlns:a16="http://schemas.microsoft.com/office/drawing/2014/main"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 xmlns:a16="http://schemas.microsoft.com/office/drawing/2014/main"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 xmlns:a16="http://schemas.microsoft.com/office/drawing/2014/main"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 xmlns:a16="http://schemas.microsoft.com/office/drawing/2014/main"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 xmlns:a16="http://schemas.microsoft.com/office/drawing/2014/main"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a:t>4</a:t>
            </a:r>
            <a:r>
              <a:rPr kumimoji="1" lang="ja-JP" altLang="en-US" dirty="0"/>
              <a:t>回目</a:t>
            </a:r>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a:t>3</a:t>
            </a:r>
            <a:r>
              <a:rPr kumimoji="1" lang="ja-JP" altLang="en-US" dirty="0"/>
              <a:t>回目</a:t>
            </a:r>
          </a:p>
        </p:txBody>
      </p:sp>
    </p:spTree>
    <p:extLst>
      <p:ext uri="{BB962C8B-B14F-4D97-AF65-F5344CB8AC3E}">
        <p14:creationId xmlns:p14="http://schemas.microsoft.com/office/powerpoint/2010/main" val="6909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30</a:t>
            </a:fld>
            <a:endParaRPr lang="ja-JP" altLang="en-US" dirty="0"/>
          </a:p>
        </p:txBody>
      </p:sp>
      <p:grpSp>
        <p:nvGrpSpPr>
          <p:cNvPr id="59" name="グループ化 58">
            <a:extLst>
              <a:ext uri="{FF2B5EF4-FFF2-40B4-BE49-F238E27FC236}">
                <a16:creationId xmlns="" xmlns:a16="http://schemas.microsoft.com/office/drawing/2014/main" id="{ED7158A9-5DDE-4F16-AD16-E81176C2CB48}"/>
              </a:ext>
            </a:extLst>
          </p:cNvPr>
          <p:cNvGrpSpPr/>
          <p:nvPr/>
        </p:nvGrpSpPr>
        <p:grpSpPr>
          <a:xfrm>
            <a:off x="690724" y="1302996"/>
            <a:ext cx="3240000" cy="3240000"/>
            <a:chOff x="661140" y="1302996"/>
            <a:chExt cx="3240000" cy="3240000"/>
          </a:xfrm>
        </p:grpSpPr>
        <p:sp>
          <p:nvSpPr>
            <p:cNvPr id="7" name="正方形/長方形 6">
              <a:extLst>
                <a:ext uri="{FF2B5EF4-FFF2-40B4-BE49-F238E27FC236}">
                  <a16:creationId xmlns="" xmlns:a16="http://schemas.microsoft.com/office/drawing/2014/main" id="{2D04AE23-25D7-4F22-90F6-44E11B0FA5F0}"/>
                </a:ext>
              </a:extLst>
            </p:cNvPr>
            <p:cNvSpPr/>
            <p:nvPr/>
          </p:nvSpPr>
          <p:spPr>
            <a:xfrm>
              <a:off x="662515"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4573148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C3E9D8A2-E7EC-4390-ADEB-1BB4D57F5C6D}"/>
              </a:ext>
            </a:extLst>
          </p:cNvPr>
          <p:cNvSpPr>
            <a:spLocks noGrp="1"/>
          </p:cNvSpPr>
          <p:nvPr>
            <p:ph type="title"/>
          </p:nvPr>
        </p:nvSpPr>
        <p:spPr/>
        <p:txBody>
          <a:bodyPr>
            <a:normAutofit fontScale="90000"/>
          </a:bodyPr>
          <a:lstStyle/>
          <a:p>
            <a:endParaRPr kumimoji="1" lang="ja-JP" altLang="en-US"/>
          </a:p>
        </p:txBody>
      </p:sp>
      <p:sp>
        <p:nvSpPr>
          <p:cNvPr id="4" name="スライド番号プレースホルダー 3">
            <a:extLst>
              <a:ext uri="{FF2B5EF4-FFF2-40B4-BE49-F238E27FC236}">
                <a16:creationId xmlns="" xmlns:a16="http://schemas.microsoft.com/office/drawing/2014/main" id="{237D4F8E-E459-4FBB-9056-F1B032D93262}"/>
              </a:ext>
            </a:extLst>
          </p:cNvPr>
          <p:cNvSpPr>
            <a:spLocks noGrp="1"/>
          </p:cNvSpPr>
          <p:nvPr>
            <p:ph type="sldNum" sz="quarter" idx="4"/>
          </p:nvPr>
        </p:nvSpPr>
        <p:spPr/>
        <p:txBody>
          <a:bodyPr/>
          <a:lstStyle/>
          <a:p>
            <a:fld id="{06866E33-5310-403C-85EB-90D9101399C4}" type="slidenum">
              <a:rPr lang="ja-JP" altLang="en-US" smtClean="0"/>
              <a:pPr/>
              <a:t>31</a:t>
            </a:fld>
            <a:endParaRPr lang="ja-JP" altLang="en-US" dirty="0"/>
          </a:p>
        </p:txBody>
      </p:sp>
      <p:grpSp>
        <p:nvGrpSpPr>
          <p:cNvPr id="59" name="グループ化 58">
            <a:extLst>
              <a:ext uri="{FF2B5EF4-FFF2-40B4-BE49-F238E27FC236}">
                <a16:creationId xmlns="" xmlns:a16="http://schemas.microsoft.com/office/drawing/2014/main" id="{ED7158A9-5DDE-4F16-AD16-E81176C2CB48}"/>
              </a:ext>
            </a:extLst>
          </p:cNvPr>
          <p:cNvGrpSpPr/>
          <p:nvPr/>
        </p:nvGrpSpPr>
        <p:grpSpPr>
          <a:xfrm>
            <a:off x="706860" y="1302996"/>
            <a:ext cx="3240000" cy="3240000"/>
            <a:chOff x="661140" y="1302996"/>
            <a:chExt cx="3240000" cy="3240000"/>
          </a:xfrm>
        </p:grpSpPr>
        <p:sp>
          <p:nvSpPr>
            <p:cNvPr id="7" name="正方形/長方形 6">
              <a:extLst>
                <a:ext uri="{FF2B5EF4-FFF2-40B4-BE49-F238E27FC236}">
                  <a16:creationId xmlns="" xmlns:a16="http://schemas.microsoft.com/office/drawing/2014/main" id="{2D04AE23-25D7-4F22-90F6-44E11B0FA5F0}"/>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62F6D884-69F0-428D-9894-51860F21B639}"/>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907EE90F-419A-4FB0-9028-267F3BF42551}"/>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F29841F-26EB-4431-9513-90E1E0DFDC59}"/>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7AAC7163-526F-4BEB-8557-A634790B0AFE}"/>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979BE87C-B5EA-4AC5-9AC9-AD8A87075FB0}"/>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51FAB0D-76E6-4DA9-9DD7-B24793E9A9F1}"/>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680C1278-7D23-4A30-8D5A-AF7D8DA7110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66AFED7B-8A45-4A2B-8E92-B6D56826DA54}"/>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5E51387F-6C30-455E-84BE-22D9AF0F0449}"/>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4E50C440-75E0-472E-A929-36A4F9CC0BC7}"/>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A99D1E28-50C0-4261-AF76-FE20868D7C9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ABAAE575-15F2-4373-B197-33AE9CB5572D}"/>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43E2CE6C-7AD7-430E-9C4A-A332053ED2F9}"/>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294EC6DC-908C-46C5-A3B7-8BF2C3CA8217}"/>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411AEEF5-8754-4B92-9049-2993C395C667}"/>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6675DF4A-C6C9-45B8-A138-004DA5F792A2}"/>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64968CF8-A833-477C-871F-931933A83E3C}"/>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B8F325BC-19AF-4CE8-8D99-01A95400BDB3}"/>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2F64A928-194C-4155-AD60-050FF1BB682B}"/>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4FC64D05-6D6A-4460-BC5C-BBE0DDB6DCB0}"/>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9E37A0DB-0A3E-4F4F-8CC7-73E7888EA056}"/>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18C5AF7-CB77-4286-8D86-34146A07F7CB}"/>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DDC01BA-3E80-47C0-BCF5-8E7D044FD1AC}"/>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7D81368F-9561-43C6-AC65-2328C9406BF8}"/>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544823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32</a:t>
            </a:fld>
            <a:endParaRPr lang="ja-JP" altLang="en-US" dirty="0"/>
          </a:p>
        </p:txBody>
      </p:sp>
      <p:grpSp>
        <p:nvGrpSpPr>
          <p:cNvPr id="31" name="グループ化 30"/>
          <p:cNvGrpSpPr/>
          <p:nvPr/>
        </p:nvGrpSpPr>
        <p:grpSpPr>
          <a:xfrm>
            <a:off x="567609" y="2857500"/>
            <a:ext cx="3600000" cy="3600000"/>
            <a:chOff x="567609" y="2857500"/>
            <a:chExt cx="3600000" cy="3600000"/>
          </a:xfrm>
        </p:grpSpPr>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42724584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3820416789"/>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 xmlns:a16="http://schemas.microsoft.com/office/drawing/2014/main" val="20000"/>
                    </a:ext>
                  </a:extLst>
                </a:gridCol>
                <a:gridCol w="4183380">
                  <a:extLst>
                    <a:ext uri="{9D8B030D-6E8A-4147-A177-3AD203B41FA5}">
                      <a16:colId xmlns="" xmlns:a16="http://schemas.microsoft.com/office/drawing/2014/main"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 xmlns:a16="http://schemas.microsoft.com/office/drawing/2014/main" val="10000"/>
                  </a:ext>
                </a:extLst>
              </a:tr>
              <a:tr h="4037123">
                <a:tc>
                  <a:txBody>
                    <a:bodyPr/>
                    <a:lstStyle/>
                    <a:p>
                      <a:pPr algn="ctr"/>
                      <a:r>
                        <a:rPr kumimoji="1" lang="ja-JP" altLang="en-US" sz="2800" dirty="0"/>
                        <a:t>ある色分けされたグリッド</a:t>
                      </a:r>
                    </a:p>
                  </a:txBody>
                  <a:tcPr/>
                </a:tc>
                <a:tc>
                  <a:txBody>
                    <a:bodyPr/>
                    <a:lstStyle/>
                    <a:p>
                      <a:pPr algn="ctr"/>
                      <a:r>
                        <a:rPr kumimoji="1" lang="ja-JP" altLang="en-US" sz="2800" dirty="0" smtClean="0"/>
                        <a:t>塗りつぶす最短の</a:t>
                      </a:r>
                      <a:r>
                        <a:rPr kumimoji="1" lang="ja-JP" altLang="en-US" sz="2800" dirty="0" smtClean="0"/>
                        <a:t>操作数</a:t>
                      </a:r>
                      <a:endParaRPr kumimoji="1" lang="ja-JP" altLang="en-US" sz="2800" dirty="0"/>
                    </a:p>
                  </a:txBody>
                  <a:tcPr/>
                </a:tc>
                <a:extLst>
                  <a:ext uri="{0D108BD9-81ED-4DB2-BD59-A6C34878D82A}">
                    <a16:rowId xmlns="" xmlns:a16="http://schemas.microsoft.com/office/drawing/2014/main"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 xmlns:a16="http://schemas.microsoft.com/office/drawing/2014/main"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 xmlns:a16="http://schemas.microsoft.com/office/drawing/2014/main"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a:t>1</a:t>
            </a:r>
            <a:r>
              <a:rPr kumimoji="1" lang="ja-JP" altLang="en-US" dirty="0"/>
              <a:t>回目</a:t>
            </a:r>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a:t>2</a:t>
            </a:r>
            <a:r>
              <a:rPr kumimoji="1" lang="ja-JP" altLang="en-US" dirty="0"/>
              <a:t>回目</a:t>
            </a:r>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a:t>3</a:t>
            </a:r>
            <a:r>
              <a:rPr kumimoji="1" lang="ja-JP" altLang="en-US" dirty="0"/>
              <a:t>回目</a:t>
            </a:r>
          </a:p>
        </p:txBody>
      </p:sp>
      <p:sp>
        <p:nvSpPr>
          <p:cNvPr id="28" name="テキスト ボックス 27"/>
          <p:cNvSpPr txBox="1"/>
          <p:nvPr/>
        </p:nvSpPr>
        <p:spPr>
          <a:xfrm>
            <a:off x="6209437" y="3088738"/>
            <a:ext cx="877163" cy="646331"/>
          </a:xfrm>
          <a:prstGeom prst="rect">
            <a:avLst/>
          </a:prstGeom>
          <a:noFill/>
        </p:spPr>
        <p:txBody>
          <a:bodyPr wrap="none" rtlCol="0">
            <a:spAutoFit/>
          </a:bodyPr>
          <a:lstStyle/>
          <a:p>
            <a:r>
              <a:rPr lang="en-US" altLang="ja-JP" sz="3600" dirty="0" smtClean="0"/>
              <a:t>3</a:t>
            </a:r>
            <a:r>
              <a:rPr kumimoji="1" lang="ja-JP" altLang="en-US" sz="3600" dirty="0" smtClean="0"/>
              <a:t>回</a:t>
            </a:r>
            <a:endParaRPr kumimoji="1" lang="ja-JP" altLang="en-US" sz="3600" dirty="0"/>
          </a:p>
        </p:txBody>
      </p:sp>
    </p:spTree>
    <p:extLst>
      <p:ext uri="{BB962C8B-B14F-4D97-AF65-F5344CB8AC3E}">
        <p14:creationId xmlns:p14="http://schemas.microsoft.com/office/powerpoint/2010/main" val="324357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 xmlns:a16="http://schemas.microsoft.com/office/drawing/2014/main" val="20000"/>
                        </a:ext>
                      </a:extLst>
                    </a:gridCol>
                    <a:gridCol w="2310260">
                      <a:extLst>
                        <a:ext uri="{9D8B030D-6E8A-4147-A177-3AD203B41FA5}">
                          <a16:colId xmlns="" xmlns:a16="http://schemas.microsoft.com/office/drawing/2014/main" val="20001"/>
                        </a:ext>
                      </a:extLst>
                    </a:gridCol>
                    <a:gridCol w="2310260">
                      <a:extLst>
                        <a:ext uri="{9D8B030D-6E8A-4147-A177-3AD203B41FA5}">
                          <a16:colId xmlns="" xmlns:a16="http://schemas.microsoft.com/office/drawing/2014/main"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 xmlns:a16="http://schemas.microsoft.com/office/drawing/2014/main"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 xmlns:a16="http://schemas.microsoft.com/office/drawing/2014/main"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944880">
                    <a:tc>
                      <a:txBody>
                        <a:bodyPr/>
                        <a:lstStyle/>
                        <a:p>
                          <a:endParaRPr lang="ja-JP"/>
                        </a:p>
                      </a:txBody>
                      <a:tcPr>
                        <a:blipFill>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944880">
                    <a:tc>
                      <a:txBody>
                        <a:bodyPr/>
                        <a:lstStyle/>
                        <a:p>
                          <a:endParaRPr lang="ja-JP"/>
                        </a:p>
                      </a:txBody>
                      <a:tcPr>
                        <a:blipFill>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 xmlns:a16="http://schemas.microsoft.com/office/drawing/2014/main"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 xmlns:a16="http://schemas.microsoft.com/office/drawing/2014/main"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 xmlns:a16="http://schemas.microsoft.com/office/drawing/2014/main"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 xmlns:a16="http://schemas.microsoft.com/office/drawing/2014/main"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 xmlns:a16="http://schemas.microsoft.com/office/drawing/2014/main"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 xmlns:a16="http://schemas.microsoft.com/office/drawing/2014/main"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 xmlns:a16="http://schemas.microsoft.com/office/drawing/2014/main"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 xmlns:a16="http://schemas.microsoft.com/office/drawing/2014/main"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 xmlns:a16="http://schemas.microsoft.com/office/drawing/2014/main"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 xmlns:a16="http://schemas.microsoft.com/office/drawing/2014/main"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 xmlns:a16="http://schemas.microsoft.com/office/drawing/2014/main"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 xmlns:a16="http://schemas.microsoft.com/office/drawing/2014/main"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 xmlns:a16="http://schemas.microsoft.com/office/drawing/2014/main"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 xmlns:a16="http://schemas.microsoft.com/office/drawing/2014/main"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 xmlns:a16="http://schemas.microsoft.com/office/drawing/2014/main"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 xmlns:a16="http://schemas.microsoft.com/office/drawing/2014/main"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 xmlns:a16="http://schemas.microsoft.com/office/drawing/2014/main"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 xmlns:a16="http://schemas.microsoft.com/office/drawing/2014/main"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 xmlns:a16="http://schemas.microsoft.com/office/drawing/2014/main"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 xmlns:a16="http://schemas.microsoft.com/office/drawing/2014/main"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 xmlns:a16="http://schemas.microsoft.com/office/drawing/2014/main"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 xmlns:a16="http://schemas.microsoft.com/office/drawing/2014/main"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 xmlns:a16="http://schemas.microsoft.com/office/drawing/2014/main"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 xmlns:a16="http://schemas.microsoft.com/office/drawing/2014/main"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 xmlns:a16="http://schemas.microsoft.com/office/drawing/2014/main"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673774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今回</a:t>
            </a:r>
            <a:r>
              <a:rPr lang="ja-JP" altLang="en-US" dirty="0" smtClean="0"/>
              <a:t>扱う内容</a:t>
            </a:r>
            <a:endParaRPr kumimoji="1" lang="ja-JP" altLang="en-US" dirty="0"/>
          </a:p>
        </p:txBody>
      </p:sp>
      <p:sp>
        <p:nvSpPr>
          <p:cNvPr id="3" name="コンテンツ プレースホルダー 2"/>
          <p:cNvSpPr>
            <a:spLocks noGrp="1"/>
          </p:cNvSpPr>
          <p:nvPr>
            <p:ph idx="1"/>
          </p:nvPr>
        </p:nvSpPr>
        <p:spPr>
          <a:xfrm>
            <a:off x="822958" y="758815"/>
            <a:ext cx="8295949" cy="2098685"/>
          </a:xfrm>
        </p:spPr>
        <p:txBody>
          <a:bodyPr/>
          <a:lstStyle/>
          <a:p>
            <a:r>
              <a:rPr lang="en-US" altLang="ja-JP" dirty="0"/>
              <a:t>Flood-It</a:t>
            </a:r>
            <a:r>
              <a:rPr lang="ja-JP" altLang="en-US" dirty="0"/>
              <a:t>を二人用対戦ゲームにしたもの</a:t>
            </a:r>
            <a:endParaRPr lang="en-US" altLang="ja-JP" dirty="0"/>
          </a:p>
          <a:p>
            <a:r>
              <a:rPr lang="ja-JP" altLang="en-US" dirty="0"/>
              <a:t>目的：交互</a:t>
            </a:r>
            <a:r>
              <a:rPr lang="ja-JP" altLang="en-US" dirty="0" smtClean="0"/>
              <a:t>に自分の領地の</a:t>
            </a:r>
            <a:r>
              <a:rPr lang="ja-JP" altLang="en-US" dirty="0"/>
              <a:t>色を変えていくこと</a:t>
            </a:r>
            <a:r>
              <a:rPr lang="ja-JP" altLang="en-US" dirty="0" smtClean="0"/>
              <a:t>で</a:t>
            </a:r>
            <a:endParaRPr lang="en-US" altLang="ja-JP" dirty="0"/>
          </a:p>
          <a:p>
            <a:r>
              <a:rPr lang="ja-JP" altLang="en-US" dirty="0"/>
              <a:t>          </a:t>
            </a:r>
            <a:r>
              <a:rPr lang="ja-JP" altLang="en-US" dirty="0" smtClean="0"/>
              <a:t>自分の</a:t>
            </a:r>
            <a:r>
              <a:rPr lang="ja-JP" altLang="en-US" dirty="0"/>
              <a:t>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359272" y="3306054"/>
            <a:ext cx="4759636" cy="1569660"/>
          </a:xfrm>
          <a:prstGeom prst="rect">
            <a:avLst/>
          </a:prstGeom>
          <a:noFill/>
        </p:spPr>
        <p:txBody>
          <a:bodyPr wrap="none" rtlCol="0">
            <a:spAutoFit/>
          </a:bodyPr>
          <a:lstStyle/>
          <a:p>
            <a:r>
              <a:rPr kumimoji="1" lang="ja-JP" altLang="en-US" sz="2400" dirty="0" smtClean="0"/>
              <a:t>先手の</a:t>
            </a:r>
            <a:r>
              <a:rPr kumimoji="1" lang="ja-JP" altLang="en-US" sz="2400" dirty="0"/>
              <a:t>領地：左上</a:t>
            </a:r>
            <a:endParaRPr kumimoji="1" lang="en-US" altLang="ja-JP" sz="2400" dirty="0"/>
          </a:p>
          <a:p>
            <a:r>
              <a:rPr lang="ja-JP" altLang="en-US" sz="2400" dirty="0"/>
              <a:t>後手</a:t>
            </a:r>
            <a:r>
              <a:rPr lang="ja-JP" altLang="en-US" sz="2400" dirty="0" smtClean="0"/>
              <a:t>の</a:t>
            </a:r>
            <a:r>
              <a:rPr lang="ja-JP" altLang="en-US" sz="2400" dirty="0"/>
              <a:t>領地：</a:t>
            </a:r>
            <a:r>
              <a:rPr lang="ja-JP" altLang="en-US" sz="2400" dirty="0">
                <a:solidFill>
                  <a:schemeClr val="tx1">
                    <a:lumMod val="50000"/>
                    <a:lumOff val="50000"/>
                  </a:schemeClr>
                </a:solidFill>
              </a:rPr>
              <a:t>右下</a:t>
            </a:r>
            <a:endParaRPr kumimoji="1" lang="en-US" altLang="ja-JP" sz="2400" dirty="0">
              <a:solidFill>
                <a:schemeClr val="tx1">
                  <a:lumMod val="50000"/>
                  <a:lumOff val="50000"/>
                </a:schemeClr>
              </a:solidFill>
            </a:endParaRPr>
          </a:p>
          <a:p>
            <a:endParaRPr lang="en-US" altLang="ja-JP" sz="2400" dirty="0"/>
          </a:p>
          <a:p>
            <a:r>
              <a:rPr kumimoji="1" lang="en-US" altLang="ja-JP" sz="2400" dirty="0"/>
              <a:t>※</a:t>
            </a:r>
            <a:r>
              <a:rPr kumimoji="1" lang="ja-JP" altLang="en-US" sz="2400" dirty="0"/>
              <a:t>相手の色に変えることは</a:t>
            </a:r>
            <a:r>
              <a:rPr kumimoji="1" lang="ja-JP" altLang="en-US" sz="2400" dirty="0" smtClean="0"/>
              <a:t>できない</a:t>
            </a:r>
            <a:endParaRPr kumimoji="1" lang="en-US" altLang="ja-JP" sz="2400" dirty="0" smtClean="0"/>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 xmlns:a16="http://schemas.microsoft.com/office/drawing/2014/main"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a:t>
            </a:r>
            <a:r>
              <a:rPr lang="ja-JP" altLang="en-US" sz="2400" dirty="0" smtClean="0"/>
              <a:t>の</a:t>
            </a:r>
            <a:r>
              <a:rPr lang="ja-JP" altLang="en-US" sz="2400" dirty="0"/>
              <a:t>領地</a:t>
            </a:r>
          </a:p>
        </p:txBody>
      </p:sp>
      <p:sp>
        <p:nvSpPr>
          <p:cNvPr id="34" name="四角形: 角を丸くする 33">
            <a:extLst>
              <a:ext uri="{FF2B5EF4-FFF2-40B4-BE49-F238E27FC236}">
                <a16:creationId xmlns="" xmlns:a16="http://schemas.microsoft.com/office/drawing/2014/main"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smtClean="0"/>
              <a:t>後手の</a:t>
            </a:r>
            <a:r>
              <a:rPr lang="ja-JP" altLang="en-US" sz="2400" dirty="0"/>
              <a:t>領地</a:t>
            </a:r>
          </a:p>
        </p:txBody>
      </p:sp>
      <p:sp>
        <p:nvSpPr>
          <p:cNvPr id="36" name="四角形: 角を丸くする 8">
            <a:extLst>
              <a:ext uri="{FF2B5EF4-FFF2-40B4-BE49-F238E27FC236}">
                <a16:creationId xmlns="" xmlns:a16="http://schemas.microsoft.com/office/drawing/2014/main"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 xmlns:a16="http://schemas.microsoft.com/office/drawing/2014/main"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43328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今回</a:t>
            </a:r>
            <a:r>
              <a:rPr lang="ja-JP" altLang="en-US" dirty="0" smtClean="0"/>
              <a:t>扱う内容</a:t>
            </a:r>
            <a:endParaRPr kumimoji="1" lang="ja-JP" altLang="en-US" dirty="0"/>
          </a:p>
        </p:txBody>
      </p:sp>
      <p:sp>
        <p:nvSpPr>
          <p:cNvPr id="3" name="コンテンツ プレースホルダー 2"/>
          <p:cNvSpPr>
            <a:spLocks noGrp="1"/>
          </p:cNvSpPr>
          <p:nvPr>
            <p:ph idx="1"/>
          </p:nvPr>
        </p:nvSpPr>
        <p:spPr>
          <a:xfrm>
            <a:off x="822959" y="758815"/>
            <a:ext cx="7753432" cy="2098685"/>
          </a:xfrm>
        </p:spPr>
        <p:txBody>
          <a:bodyPr/>
          <a:lstStyle/>
          <a:p>
            <a:r>
              <a:rPr lang="ja-JP" altLang="en-US" dirty="0"/>
              <a:t>全てのマス</a:t>
            </a:r>
            <a:r>
              <a:rPr kumimoji="1" lang="ja-JP" altLang="en-US" dirty="0" smtClean="0"/>
              <a:t>がどちらかの領地になったらゲーム終了</a:t>
            </a:r>
            <a:endParaRPr kumimoji="1" lang="en-US" altLang="ja-JP" dirty="0" smtClean="0"/>
          </a:p>
          <a:p>
            <a:r>
              <a:rPr lang="ja-JP" altLang="en-US" dirty="0" smtClean="0"/>
              <a:t>ゲーム終了時に領地の広い方のプレイヤーが</a:t>
            </a:r>
            <a:r>
              <a:rPr lang="ja-JP" altLang="en-US" dirty="0" smtClean="0">
                <a:solidFill>
                  <a:srgbClr val="FF0000"/>
                </a:solidFill>
              </a:rPr>
              <a:t>勝利</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359272" y="3306054"/>
            <a:ext cx="4759636" cy="1569660"/>
          </a:xfrm>
          <a:prstGeom prst="rect">
            <a:avLst/>
          </a:prstGeom>
          <a:noFill/>
        </p:spPr>
        <p:txBody>
          <a:bodyPr wrap="none" rtlCol="0">
            <a:spAutoFit/>
          </a:bodyPr>
          <a:lstStyle/>
          <a:p>
            <a:r>
              <a:rPr kumimoji="1" lang="ja-JP" altLang="en-US" sz="2400" dirty="0" smtClean="0"/>
              <a:t>先手の</a:t>
            </a:r>
            <a:r>
              <a:rPr kumimoji="1" lang="ja-JP" altLang="en-US" sz="2400" dirty="0"/>
              <a:t>領地：左上</a:t>
            </a:r>
            <a:endParaRPr kumimoji="1" lang="en-US" altLang="ja-JP" sz="2400" dirty="0"/>
          </a:p>
          <a:p>
            <a:r>
              <a:rPr lang="ja-JP" altLang="en-US" sz="2400" dirty="0"/>
              <a:t>後手</a:t>
            </a:r>
            <a:r>
              <a:rPr lang="ja-JP" altLang="en-US" sz="2400" dirty="0" smtClean="0"/>
              <a:t>の</a:t>
            </a:r>
            <a:r>
              <a:rPr lang="ja-JP" altLang="en-US" sz="2400" dirty="0"/>
              <a:t>領地：</a:t>
            </a:r>
            <a:r>
              <a:rPr lang="ja-JP" altLang="en-US" sz="2400" dirty="0">
                <a:solidFill>
                  <a:schemeClr val="tx1">
                    <a:lumMod val="50000"/>
                    <a:lumOff val="50000"/>
                  </a:schemeClr>
                </a:solidFill>
              </a:rPr>
              <a:t>右下</a:t>
            </a:r>
            <a:endParaRPr kumimoji="1" lang="en-US" altLang="ja-JP" sz="2400" dirty="0">
              <a:solidFill>
                <a:schemeClr val="tx1">
                  <a:lumMod val="50000"/>
                  <a:lumOff val="50000"/>
                </a:schemeClr>
              </a:solidFill>
            </a:endParaRPr>
          </a:p>
          <a:p>
            <a:endParaRPr lang="en-US" altLang="ja-JP" sz="2400" dirty="0"/>
          </a:p>
          <a:p>
            <a:r>
              <a:rPr kumimoji="1" lang="en-US" altLang="ja-JP" sz="2400" dirty="0"/>
              <a:t>※</a:t>
            </a:r>
            <a:r>
              <a:rPr kumimoji="1" lang="ja-JP" altLang="en-US" sz="2400" dirty="0"/>
              <a:t>相手の色に変えることはできない</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smtClean="0"/>
              <a:t>先手の</a:t>
            </a:r>
            <a:r>
              <a:rPr lang="ja-JP" altLang="en-US" sz="2400" dirty="0"/>
              <a:t>領地</a:t>
            </a:r>
          </a:p>
        </p:txBody>
      </p:sp>
      <p:sp>
        <p:nvSpPr>
          <p:cNvPr id="35" name="正方形/長方形 34">
            <a:extLst>
              <a:ext uri="{FF2B5EF4-FFF2-40B4-BE49-F238E27FC236}">
                <a16:creationId xmlns=""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smtClean="0"/>
              <a:t>後手の</a:t>
            </a:r>
            <a:r>
              <a:rPr lang="ja-JP" altLang="en-US" sz="2400" dirty="0"/>
              <a:t>領地</a:t>
            </a:r>
          </a:p>
        </p:txBody>
      </p:sp>
      <p:sp>
        <p:nvSpPr>
          <p:cNvPr id="38" name="角丸四角形吹き出し 37"/>
          <p:cNvSpPr/>
          <p:nvPr/>
        </p:nvSpPr>
        <p:spPr>
          <a:xfrm>
            <a:off x="5102216" y="2857500"/>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smtClean="0"/>
              <a:t>先手の領地の方が広いので先手の</a:t>
            </a:r>
            <a:r>
              <a:rPr kumimoji="1" lang="ja-JP" altLang="en-US" sz="2800" dirty="0" smtClean="0">
                <a:solidFill>
                  <a:srgbClr val="FF0000"/>
                </a:solidFill>
              </a:rPr>
              <a:t>勝利</a:t>
            </a:r>
            <a:endParaRPr kumimoji="1" lang="ja-JP" altLang="en-US" sz="2800" dirty="0">
              <a:solidFill>
                <a:srgbClr val="FF0000"/>
              </a:solidFill>
            </a:endParaRP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二人用</a:t>
            </a:r>
            <a:r>
              <a:rPr lang="ja-JP" altLang="en-US" dirty="0"/>
              <a:t>ゲーム</a:t>
            </a:r>
            <a:r>
              <a:rPr lang="ja-JP" altLang="en-US" dirty="0" smtClean="0"/>
              <a:t>で</a:t>
            </a:r>
            <a:r>
              <a:rPr kumimoji="1" lang="ja-JP" altLang="en-US" dirty="0" smtClean="0"/>
              <a:t>考えられる</a:t>
            </a:r>
            <a:r>
              <a:rPr kumimoji="1" lang="ja-JP" altLang="en-US" dirty="0"/>
              <a:t>戦略</a:t>
            </a:r>
          </a:p>
        </p:txBody>
      </p:sp>
      <p:sp>
        <p:nvSpPr>
          <p:cNvPr id="3" name="コンテンツ プレースホルダー 2"/>
          <p:cNvSpPr>
            <a:spLocks noGrp="1"/>
          </p:cNvSpPr>
          <p:nvPr>
            <p:ph idx="1"/>
          </p:nvPr>
        </p:nvSpPr>
        <p:spPr>
          <a:xfrm>
            <a:off x="822959" y="758815"/>
            <a:ext cx="7543801" cy="2312189"/>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a:t>
            </a:r>
            <a:r>
              <a:rPr lang="ja-JP" altLang="en-US" dirty="0" smtClean="0"/>
              <a:t>の手</a:t>
            </a:r>
            <a:r>
              <a:rPr lang="ja-JP" altLang="en-US" dirty="0"/>
              <a:t>を阻止するような色に自分の色</a:t>
            </a:r>
            <a:r>
              <a:rPr lang="ja-JP" altLang="en-US" dirty="0" smtClean="0"/>
              <a:t>を変えて</a:t>
            </a:r>
            <a:r>
              <a:rPr lang="ja-JP" altLang="en-US" dirty="0"/>
              <a:t>相手の邪魔をする</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p:sp>
        <p:nvSpPr>
          <p:cNvPr id="33" name="正方形/長方形 32">
            <a:extLst>
              <a:ext uri="{FF2B5EF4-FFF2-40B4-BE49-F238E27FC236}">
                <a16:creationId xmlns="" xmlns:a16="http://schemas.microsoft.com/office/drawing/2014/main"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 xmlns:a16="http://schemas.microsoft.com/office/drawing/2014/main"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D1EBD104-AA18-4535-979C-52CEFDC6A8AF}"/>
              </a:ext>
            </a:extLst>
          </p:cNvPr>
          <p:cNvSpPr/>
          <p:nvPr/>
        </p:nvSpPr>
        <p:spPr>
          <a:xfrm>
            <a:off x="3193445" y="451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1AB01CD6-F44D-4187-9BA7-18B94F3AD8F7}"/>
              </a:ext>
            </a:extLst>
          </p:cNvPr>
          <p:cNvSpPr/>
          <p:nvPr/>
        </p:nvSpPr>
        <p:spPr>
          <a:xfrm>
            <a:off x="535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CBF73D18-F2B6-4281-A95C-1CD96B11D5F7}"/>
              </a:ext>
            </a:extLst>
          </p:cNvPr>
          <p:cNvSpPr/>
          <p:nvPr/>
        </p:nvSpPr>
        <p:spPr>
          <a:xfrm>
            <a:off x="463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1FB5DDD3-5B4F-4FB4-9767-A4B7A273FFA2}"/>
              </a:ext>
            </a:extLst>
          </p:cNvPr>
          <p:cNvSpPr/>
          <p:nvPr/>
        </p:nvSpPr>
        <p:spPr>
          <a:xfrm>
            <a:off x="3913445" y="523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74985EA1-D82E-4EE3-853F-2E7803433F69}"/>
              </a:ext>
            </a:extLst>
          </p:cNvPr>
          <p:cNvSpPr/>
          <p:nvPr/>
        </p:nvSpPr>
        <p:spPr>
          <a:xfrm>
            <a:off x="3913445" y="595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200717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2000" fill="hold"/>
                                        <p:tgtEl>
                                          <p:spTgt spid="33"/>
                                        </p:tgtEl>
                                        <p:attrNameLst>
                                          <p:attrName>fillcolor</p:attrName>
                                        </p:attrNameLst>
                                      </p:cBhvr>
                                      <p:to>
                                        <a:srgbClr val="FFFF00"/>
                                      </p:to>
                                    </p:animClr>
                                    <p:set>
                                      <p:cBhvr>
                                        <p:cTn id="12" dur="2000" fill="hold"/>
                                        <p:tgtEl>
                                          <p:spTgt spid="33"/>
                                        </p:tgtEl>
                                        <p:attrNameLst>
                                          <p:attrName>fill.type</p:attrName>
                                        </p:attrNameLst>
                                      </p:cBhvr>
                                      <p:to>
                                        <p:strVal val="solid"/>
                                      </p:to>
                                    </p:set>
                                    <p:set>
                                      <p:cBhvr>
                                        <p:cTn id="13" dur="2000" fill="hold"/>
                                        <p:tgtEl>
                                          <p:spTgt spid="33"/>
                                        </p:tgtEl>
                                        <p:attrNameLst>
                                          <p:attrName>fill.on</p:attrName>
                                        </p:attrNameLst>
                                      </p:cBhvr>
                                      <p:to>
                                        <p:strVal val="true"/>
                                      </p:to>
                                    </p:set>
                                  </p:childTnLst>
                                </p:cTn>
                              </p:par>
                              <p:par>
                                <p:cTn id="14" presetID="1" presetClass="emph" presetSubtype="2" fill="hold" nodeType="withEffect">
                                  <p:stCondLst>
                                    <p:cond delay="0"/>
                                  </p:stCondLst>
                                  <p:childTnLst>
                                    <p:animClr clrSpc="rgb" dir="cw">
                                      <p:cBhvr>
                                        <p:cTn id="15" dur="2000" fill="hold"/>
                                        <p:tgtEl>
                                          <p:spTgt spid="38"/>
                                        </p:tgtEl>
                                        <p:attrNameLst>
                                          <p:attrName>fillcolor</p:attrName>
                                        </p:attrNameLst>
                                      </p:cBhvr>
                                      <p:to>
                                        <a:srgbClr val="FFFF00"/>
                                      </p:to>
                                    </p:animClr>
                                    <p:set>
                                      <p:cBhvr>
                                        <p:cTn id="16" dur="2000" fill="hold"/>
                                        <p:tgtEl>
                                          <p:spTgt spid="38"/>
                                        </p:tgtEl>
                                        <p:attrNameLst>
                                          <p:attrName>fill.type</p:attrName>
                                        </p:attrNameLst>
                                      </p:cBhvr>
                                      <p:to>
                                        <p:strVal val="solid"/>
                                      </p:to>
                                    </p:set>
                                    <p:set>
                                      <p:cBhvr>
                                        <p:cTn id="17" dur="2000" fill="hold"/>
                                        <p:tgtEl>
                                          <p:spTgt spid="38"/>
                                        </p:tgtEl>
                                        <p:attrNameLst>
                                          <p:attrName>fill.on</p:attrName>
                                        </p:attrNameLst>
                                      </p:cBhvr>
                                      <p:to>
                                        <p:strVal val="true"/>
                                      </p:to>
                                    </p:set>
                                  </p:childTnLst>
                                </p:cTn>
                              </p:par>
                              <p:par>
                                <p:cTn id="18" presetID="1" presetClass="emph" presetSubtype="2" fill="hold" nodeType="withEffect">
                                  <p:stCondLst>
                                    <p:cond delay="0"/>
                                  </p:stCondLst>
                                  <p:childTnLst>
                                    <p:animClr clrSpc="rgb" dir="cw">
                                      <p:cBhvr>
                                        <p:cTn id="19" dur="2000" fill="hold"/>
                                        <p:tgtEl>
                                          <p:spTgt spid="43"/>
                                        </p:tgtEl>
                                        <p:attrNameLst>
                                          <p:attrName>fillcolor</p:attrName>
                                        </p:attrNameLst>
                                      </p:cBhvr>
                                      <p:to>
                                        <a:srgbClr val="FFFF00"/>
                                      </p:to>
                                    </p:animClr>
                                    <p:set>
                                      <p:cBhvr>
                                        <p:cTn id="20" dur="2000" fill="hold"/>
                                        <p:tgtEl>
                                          <p:spTgt spid="43"/>
                                        </p:tgtEl>
                                        <p:attrNameLst>
                                          <p:attrName>fill.type</p:attrName>
                                        </p:attrNameLst>
                                      </p:cBhvr>
                                      <p:to>
                                        <p:strVal val="solid"/>
                                      </p:to>
                                    </p:set>
                                    <p:set>
                                      <p:cBhvr>
                                        <p:cTn id="21" dur="2000" fill="hold"/>
                                        <p:tgtEl>
                                          <p:spTgt spid="4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二人用ゲームで</a:t>
            </a:r>
            <a:r>
              <a:rPr kumimoji="1" lang="ja-JP" altLang="en-US" dirty="0" smtClean="0"/>
              <a:t>考えられる</a:t>
            </a:r>
            <a:r>
              <a:rPr kumimoji="1" lang="ja-JP" altLang="en-US" dirty="0"/>
              <a:t>戦略</a:t>
            </a:r>
          </a:p>
        </p:txBody>
      </p:sp>
      <p:sp>
        <p:nvSpPr>
          <p:cNvPr id="3" name="コンテンツ プレースホルダー 2"/>
          <p:cNvSpPr>
            <a:spLocks noGrp="1"/>
          </p:cNvSpPr>
          <p:nvPr>
            <p:ph idx="1"/>
          </p:nvPr>
        </p:nvSpPr>
        <p:spPr>
          <a:xfrm>
            <a:off x="822959" y="758815"/>
            <a:ext cx="7543801" cy="2312189"/>
          </a:xfrm>
        </p:spPr>
        <p:txBody>
          <a:bodyPr>
            <a:normAutofit lnSpcReduction="10000"/>
          </a:bodyPr>
          <a:lstStyle/>
          <a:p>
            <a:r>
              <a:rPr lang="ja-JP" altLang="en-US" dirty="0">
                <a:solidFill>
                  <a:srgbClr val="00B050"/>
                </a:solidFill>
              </a:rPr>
              <a:t>自分の色には相手は変更することができない</a:t>
            </a:r>
            <a:endParaRPr lang="en-US" altLang="ja-JP" dirty="0">
              <a:solidFill>
                <a:srgbClr val="00B050"/>
              </a:solidFill>
            </a:endParaRPr>
          </a:p>
          <a:p>
            <a:r>
              <a:rPr lang="ja-JP" altLang="en-US" dirty="0"/>
              <a:t>　→相手の手を阻止するような色に自分の色を変えて相手の邪魔をする</a:t>
            </a:r>
            <a:endParaRPr lang="en-US" altLang="ja-JP" dirty="0"/>
          </a:p>
          <a:p>
            <a:r>
              <a:rPr kumimoji="1" lang="ja-JP" altLang="en-US" dirty="0" smtClean="0"/>
              <a:t>この</a:t>
            </a:r>
            <a:r>
              <a:rPr kumimoji="1" lang="ja-JP" altLang="en-US" dirty="0"/>
              <a:t>ように囲んでしまえば相手にとられなくなる</a:t>
            </a:r>
            <a:endParaRPr kumimoji="1" lang="en-US" altLang="ja-JP" dirty="0"/>
          </a:p>
          <a:p>
            <a:r>
              <a:rPr kumimoji="1" lang="ja-JP" altLang="en-US" dirty="0"/>
              <a:t>　</a:t>
            </a:r>
            <a:r>
              <a:rPr kumimoji="1" lang="ja-JP" altLang="en-US" dirty="0" smtClean="0"/>
              <a:t>→マスを広く囲む</a:t>
            </a:r>
            <a:r>
              <a:rPr kumimoji="1" lang="ja-JP" altLang="en-US" dirty="0"/>
              <a:t>ことを狙う</a:t>
            </a:r>
            <a:endParaRPr kumimoji="1" lang="en-US" altLang="ja-JP" dirty="0"/>
          </a:p>
          <a:p>
            <a:endParaRPr lang="en-US" altLang="ja-JP" dirty="0"/>
          </a:p>
          <a:p>
            <a:endParaRPr lang="en-US" altLang="ja-JP" dirty="0"/>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p:grpSp>
        <p:nvGrpSpPr>
          <p:cNvPr id="9" name="グループ化 8"/>
          <p:cNvGrpSpPr/>
          <p:nvPr/>
        </p:nvGrpSpPr>
        <p:grpSpPr>
          <a:xfrm>
            <a:off x="2473445" y="3071004"/>
            <a:ext cx="3600000" cy="3600000"/>
            <a:chOff x="2473445" y="3071004"/>
            <a:chExt cx="3600000" cy="3600000"/>
          </a:xfrm>
        </p:grpSpPr>
        <p:sp>
          <p:nvSpPr>
            <p:cNvPr id="33" name="正方形/長方形 32">
              <a:extLst>
                <a:ext uri="{FF2B5EF4-FFF2-40B4-BE49-F238E27FC236}">
                  <a16:creationId xmlns="" xmlns:a16="http://schemas.microsoft.com/office/drawing/2014/main" id="{4A1C1653-FF48-46C5-9EAA-CB875B94754B}"/>
                </a:ext>
              </a:extLst>
            </p:cNvPr>
            <p:cNvSpPr/>
            <p:nvPr/>
          </p:nvSpPr>
          <p:spPr>
            <a:xfrm>
              <a:off x="2477965" y="30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 xmlns:a16="http://schemas.microsoft.com/office/drawing/2014/main" id="{CD521F5F-D75B-4AF3-B6AF-D6CA86845356}"/>
                </a:ext>
              </a:extLst>
            </p:cNvPr>
            <p:cNvSpPr/>
            <p:nvPr/>
          </p:nvSpPr>
          <p:spPr>
            <a:xfrm>
              <a:off x="3193445" y="307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3410F02A-845A-414B-9AAC-15598C45C2E8}"/>
                </a:ext>
              </a:extLst>
            </p:cNvPr>
            <p:cNvSpPr/>
            <p:nvPr/>
          </p:nvSpPr>
          <p:spPr>
            <a:xfrm>
              <a:off x="5353445" y="307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96505B4F-A7EF-4149-BEFD-A3B1BA7938B5}"/>
                </a:ext>
              </a:extLst>
            </p:cNvPr>
            <p:cNvSpPr/>
            <p:nvPr/>
          </p:nvSpPr>
          <p:spPr>
            <a:xfrm>
              <a:off x="4633445" y="307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34C4236F-AFE9-4D05-AF28-3FA2D0652688}"/>
                </a:ext>
              </a:extLst>
            </p:cNvPr>
            <p:cNvSpPr/>
            <p:nvPr/>
          </p:nvSpPr>
          <p:spPr>
            <a:xfrm>
              <a:off x="3913445" y="307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86844EAD-B8E6-4E46-95FE-C3012DF44514}"/>
                </a:ext>
              </a:extLst>
            </p:cNvPr>
            <p:cNvSpPr/>
            <p:nvPr/>
          </p:nvSpPr>
          <p:spPr>
            <a:xfrm>
              <a:off x="2473445" y="379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5CF71AC9-83E0-4060-9C0F-FBA4BBB6640E}"/>
                </a:ext>
              </a:extLst>
            </p:cNvPr>
            <p:cNvSpPr/>
            <p:nvPr/>
          </p:nvSpPr>
          <p:spPr>
            <a:xfrm>
              <a:off x="3193445" y="379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CAC6BD0A-9B6D-422F-96B1-933EBA017827}"/>
                </a:ext>
              </a:extLst>
            </p:cNvPr>
            <p:cNvSpPr/>
            <p:nvPr/>
          </p:nvSpPr>
          <p:spPr>
            <a:xfrm>
              <a:off x="5353445" y="3791004"/>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843509D8-D683-4635-9A3F-A547788F388B}"/>
                </a:ext>
              </a:extLst>
            </p:cNvPr>
            <p:cNvSpPr/>
            <p:nvPr/>
          </p:nvSpPr>
          <p:spPr>
            <a:xfrm>
              <a:off x="4633445" y="3791004"/>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54594830-ABB2-40B8-A701-ADDFA2F9FA9A}"/>
                </a:ext>
              </a:extLst>
            </p:cNvPr>
            <p:cNvSpPr/>
            <p:nvPr/>
          </p:nvSpPr>
          <p:spPr>
            <a:xfrm>
              <a:off x="3913445" y="379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6B49B2E1-BE5E-445D-96F1-89DD6130988D}"/>
                </a:ext>
              </a:extLst>
            </p:cNvPr>
            <p:cNvSpPr/>
            <p:nvPr/>
          </p:nvSpPr>
          <p:spPr>
            <a:xfrm>
              <a:off x="247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D1EBD104-AA18-4535-979C-52CEFDC6A8AF}"/>
                </a:ext>
              </a:extLst>
            </p:cNvPr>
            <p:cNvSpPr/>
            <p:nvPr/>
          </p:nvSpPr>
          <p:spPr>
            <a:xfrm>
              <a:off x="319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AC7C26F7-BFF6-4115-A5FD-71132354CCF8}"/>
                </a:ext>
              </a:extLst>
            </p:cNvPr>
            <p:cNvSpPr/>
            <p:nvPr/>
          </p:nvSpPr>
          <p:spPr>
            <a:xfrm>
              <a:off x="535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D323B520-A9B0-4062-97AE-E4F87A520A37}"/>
                </a:ext>
              </a:extLst>
            </p:cNvPr>
            <p:cNvSpPr/>
            <p:nvPr/>
          </p:nvSpPr>
          <p:spPr>
            <a:xfrm>
              <a:off x="463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26F31F38-DB16-4FEC-9C4B-965BF9BA67F4}"/>
                </a:ext>
              </a:extLst>
            </p:cNvPr>
            <p:cNvSpPr/>
            <p:nvPr/>
          </p:nvSpPr>
          <p:spPr>
            <a:xfrm>
              <a:off x="3913445" y="451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A4072C26-44EA-40EC-8F0E-0D699917711F}"/>
                </a:ext>
              </a:extLst>
            </p:cNvPr>
            <p:cNvSpPr/>
            <p:nvPr/>
          </p:nvSpPr>
          <p:spPr>
            <a:xfrm>
              <a:off x="2473445" y="523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8D2DBE7C-2F2C-46A0-9AFD-0B45A259024E}"/>
                </a:ext>
              </a:extLst>
            </p:cNvPr>
            <p:cNvSpPr/>
            <p:nvPr/>
          </p:nvSpPr>
          <p:spPr>
            <a:xfrm>
              <a:off x="3193445" y="5231004"/>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1AB01CD6-F44D-4187-9BA7-18B94F3AD8F7}"/>
                </a:ext>
              </a:extLst>
            </p:cNvPr>
            <p:cNvSpPr/>
            <p:nvPr/>
          </p:nvSpPr>
          <p:spPr>
            <a:xfrm>
              <a:off x="535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CBF73D18-F2B6-4281-A95C-1CD96B11D5F7}"/>
                </a:ext>
              </a:extLst>
            </p:cNvPr>
            <p:cNvSpPr/>
            <p:nvPr/>
          </p:nvSpPr>
          <p:spPr>
            <a:xfrm>
              <a:off x="463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1FB5DDD3-5B4F-4FB4-9767-A4B7A273FFA2}"/>
                </a:ext>
              </a:extLst>
            </p:cNvPr>
            <p:cNvSpPr/>
            <p:nvPr/>
          </p:nvSpPr>
          <p:spPr>
            <a:xfrm>
              <a:off x="3913445" y="523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1D1B1171-2666-416D-A3E1-BED6287C6BFF}"/>
                </a:ext>
              </a:extLst>
            </p:cNvPr>
            <p:cNvSpPr/>
            <p:nvPr/>
          </p:nvSpPr>
          <p:spPr>
            <a:xfrm>
              <a:off x="2473445" y="59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0F0D081A-8309-4469-9CFE-5A5DA13A5BAD}"/>
                </a:ext>
              </a:extLst>
            </p:cNvPr>
            <p:cNvSpPr/>
            <p:nvPr/>
          </p:nvSpPr>
          <p:spPr>
            <a:xfrm>
              <a:off x="319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A3AB255D-0F0E-413D-B28D-54351F95E597}"/>
                </a:ext>
              </a:extLst>
            </p:cNvPr>
            <p:cNvSpPr/>
            <p:nvPr/>
          </p:nvSpPr>
          <p:spPr>
            <a:xfrm>
              <a:off x="535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7C2EA2CB-4A6F-4133-896B-56D5FA0740A7}"/>
                </a:ext>
              </a:extLst>
            </p:cNvPr>
            <p:cNvSpPr/>
            <p:nvPr/>
          </p:nvSpPr>
          <p:spPr>
            <a:xfrm>
              <a:off x="4633445" y="5951004"/>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74985EA1-D82E-4EE3-853F-2E7803433F69}"/>
                </a:ext>
              </a:extLst>
            </p:cNvPr>
            <p:cNvSpPr/>
            <p:nvPr/>
          </p:nvSpPr>
          <p:spPr>
            <a:xfrm>
              <a:off x="3913445" y="5951004"/>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角丸四角形 6"/>
          <p:cNvSpPr/>
          <p:nvPr/>
        </p:nvSpPr>
        <p:spPr>
          <a:xfrm>
            <a:off x="3008946" y="2924317"/>
            <a:ext cx="3171825" cy="1685925"/>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p:cNvGrpSpPr/>
          <p:nvPr/>
        </p:nvGrpSpPr>
        <p:grpSpPr>
          <a:xfrm>
            <a:off x="3192112" y="3071004"/>
            <a:ext cx="2880000" cy="1440000"/>
            <a:chOff x="5709860" y="4151004"/>
            <a:chExt cx="2880000" cy="1440000"/>
          </a:xfrm>
        </p:grpSpPr>
        <p:sp>
          <p:nvSpPr>
            <p:cNvPr id="66" name="正方形/長方形 65">
              <a:extLst>
                <a:ext uri="{FF2B5EF4-FFF2-40B4-BE49-F238E27FC236}">
                  <a16:creationId xmlns="" xmlns:a16="http://schemas.microsoft.com/office/drawing/2014/main" id="{CD521F5F-D75B-4AF3-B6AF-D6CA86845356}"/>
                </a:ext>
              </a:extLst>
            </p:cNvPr>
            <p:cNvSpPr/>
            <p:nvPr/>
          </p:nvSpPr>
          <p:spPr>
            <a:xfrm>
              <a:off x="570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 xmlns:a16="http://schemas.microsoft.com/office/drawing/2014/main" id="{3410F02A-845A-414B-9AAC-15598C45C2E8}"/>
                </a:ext>
              </a:extLst>
            </p:cNvPr>
            <p:cNvSpPr/>
            <p:nvPr/>
          </p:nvSpPr>
          <p:spPr>
            <a:xfrm>
              <a:off x="786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a:extLst>
                <a:ext uri="{FF2B5EF4-FFF2-40B4-BE49-F238E27FC236}">
                  <a16:creationId xmlns="" xmlns:a16="http://schemas.microsoft.com/office/drawing/2014/main" id="{96505B4F-A7EF-4149-BEFD-A3B1BA7938B5}"/>
                </a:ext>
              </a:extLst>
            </p:cNvPr>
            <p:cNvSpPr/>
            <p:nvPr/>
          </p:nvSpPr>
          <p:spPr>
            <a:xfrm>
              <a:off x="714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a:extLst>
                <a:ext uri="{FF2B5EF4-FFF2-40B4-BE49-F238E27FC236}">
                  <a16:creationId xmlns="" xmlns:a16="http://schemas.microsoft.com/office/drawing/2014/main" id="{34C4236F-AFE9-4D05-AF28-3FA2D0652688}"/>
                </a:ext>
              </a:extLst>
            </p:cNvPr>
            <p:cNvSpPr/>
            <p:nvPr/>
          </p:nvSpPr>
          <p:spPr>
            <a:xfrm>
              <a:off x="6429860" y="415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a:extLst>
                <a:ext uri="{FF2B5EF4-FFF2-40B4-BE49-F238E27FC236}">
                  <a16:creationId xmlns="" xmlns:a16="http://schemas.microsoft.com/office/drawing/2014/main" id="{5CF71AC9-83E0-4060-9C0F-FBA4BBB6640E}"/>
                </a:ext>
              </a:extLst>
            </p:cNvPr>
            <p:cNvSpPr/>
            <p:nvPr/>
          </p:nvSpPr>
          <p:spPr>
            <a:xfrm>
              <a:off x="570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 xmlns:a16="http://schemas.microsoft.com/office/drawing/2014/main" id="{CAC6BD0A-9B6D-422F-96B1-933EBA017827}"/>
                </a:ext>
              </a:extLst>
            </p:cNvPr>
            <p:cNvSpPr/>
            <p:nvPr/>
          </p:nvSpPr>
          <p:spPr>
            <a:xfrm>
              <a:off x="786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 xmlns:a16="http://schemas.microsoft.com/office/drawing/2014/main" id="{843509D8-D683-4635-9A3F-A547788F388B}"/>
                </a:ext>
              </a:extLst>
            </p:cNvPr>
            <p:cNvSpPr/>
            <p:nvPr/>
          </p:nvSpPr>
          <p:spPr>
            <a:xfrm>
              <a:off x="714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 xmlns:a16="http://schemas.microsoft.com/office/drawing/2014/main" id="{54594830-ABB2-40B8-A701-ADDFA2F9FA9A}"/>
                </a:ext>
              </a:extLst>
            </p:cNvPr>
            <p:cNvSpPr/>
            <p:nvPr/>
          </p:nvSpPr>
          <p:spPr>
            <a:xfrm>
              <a:off x="6429860" y="4871004"/>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407777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1640</TotalTime>
  <Words>1120</Words>
  <Application>Microsoft Office PowerPoint</Application>
  <PresentationFormat>画面に合わせる (4:3)</PresentationFormat>
  <Paragraphs>266</Paragraphs>
  <Slides>32</Slides>
  <Notes>12</Notes>
  <HiddenSlides>11</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32</vt:i4>
      </vt:variant>
    </vt:vector>
  </HeadingPairs>
  <TitlesOfParts>
    <vt:vector size="39" baseType="lpstr">
      <vt:lpstr>HGP明朝B</vt:lpstr>
      <vt:lpstr>ＭＳ Ｐゴシック</vt:lpstr>
      <vt:lpstr>Arial</vt:lpstr>
      <vt:lpstr>Calibri</vt:lpstr>
      <vt:lpstr>Cambria Math</vt:lpstr>
      <vt:lpstr>Times New Roman</vt:lpstr>
      <vt:lpstr>Office Theme</vt:lpstr>
      <vt:lpstr>モンテカルロ法に基づく Flood-ItのAIに関する 研究</vt:lpstr>
      <vt:lpstr>Flood-It　とは</vt:lpstr>
      <vt:lpstr>Flood-It　とは</vt:lpstr>
      <vt:lpstr>Flood-It　とは</vt:lpstr>
      <vt:lpstr>既知の結果</vt:lpstr>
      <vt:lpstr>今回扱う内容</vt:lpstr>
      <vt:lpstr>今回扱う内容</vt:lpstr>
      <vt:lpstr>二人用ゲームで考えられる戦略</vt:lpstr>
      <vt:lpstr>二人用ゲームで考えられる戦略</vt:lpstr>
      <vt:lpstr>現在のAI</vt:lpstr>
      <vt:lpstr>今回の試み</vt:lpstr>
      <vt:lpstr>モンテカルロ法　とは</vt:lpstr>
      <vt:lpstr>モンテカルロ法　とは</vt:lpstr>
      <vt:lpstr>モンテカルロ法　とは</vt:lpstr>
      <vt:lpstr>モンテカルロ法の利点</vt:lpstr>
      <vt:lpstr>当面の目標</vt:lpstr>
      <vt:lpstr>AIの強化</vt:lpstr>
      <vt:lpstr>改善案</vt:lpstr>
      <vt:lpstr>AIの強化</vt:lpstr>
      <vt:lpstr>AIの強化</vt:lpstr>
      <vt:lpstr>当面の目標</vt:lpstr>
      <vt:lpstr>PowerPoint プレゼンテーション</vt:lpstr>
      <vt:lpstr>ああ</vt:lpstr>
      <vt:lpstr>Flood-ItのAIの作成</vt:lpstr>
      <vt:lpstr>当面の</vt:lpstr>
      <vt:lpstr>当面の目標</vt:lpstr>
      <vt:lpstr>当面の目標</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PC53</cp:lastModifiedBy>
  <cp:revision>127</cp:revision>
  <dcterms:created xsi:type="dcterms:W3CDTF">2018-10-26T05:41:54Z</dcterms:created>
  <dcterms:modified xsi:type="dcterms:W3CDTF">2018-11-05T10:46:38Z</dcterms:modified>
</cp:coreProperties>
</file>