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5"/>
  </p:notesMasterIdLst>
  <p:handoutMasterIdLst>
    <p:handoutMasterId r:id="rId86"/>
  </p:handoutMasterIdLst>
  <p:sldIdLst>
    <p:sldId id="256" r:id="rId2"/>
    <p:sldId id="259" r:id="rId3"/>
    <p:sldId id="267" r:id="rId4"/>
    <p:sldId id="265" r:id="rId5"/>
    <p:sldId id="260" r:id="rId6"/>
    <p:sldId id="261" r:id="rId7"/>
    <p:sldId id="289" r:id="rId8"/>
    <p:sldId id="298" r:id="rId9"/>
    <p:sldId id="323" r:id="rId10"/>
    <p:sldId id="301" r:id="rId11"/>
    <p:sldId id="303" r:id="rId12"/>
    <p:sldId id="330" r:id="rId13"/>
    <p:sldId id="359" r:id="rId14"/>
    <p:sldId id="360" r:id="rId15"/>
    <p:sldId id="332" r:id="rId16"/>
    <p:sldId id="340" r:id="rId17"/>
    <p:sldId id="339" r:id="rId18"/>
    <p:sldId id="337" r:id="rId19"/>
    <p:sldId id="279" r:id="rId20"/>
    <p:sldId id="262" r:id="rId21"/>
    <p:sldId id="278" r:id="rId22"/>
    <p:sldId id="271" r:id="rId23"/>
    <p:sldId id="334" r:id="rId24"/>
    <p:sldId id="333" r:id="rId25"/>
    <p:sldId id="318" r:id="rId26"/>
    <p:sldId id="343" r:id="rId27"/>
    <p:sldId id="352" r:id="rId28"/>
    <p:sldId id="353" r:id="rId29"/>
    <p:sldId id="342" r:id="rId30"/>
    <p:sldId id="355" r:id="rId31"/>
    <p:sldId id="358" r:id="rId32"/>
    <p:sldId id="356" r:id="rId33"/>
    <p:sldId id="357" r:id="rId34"/>
    <p:sldId id="348" r:id="rId35"/>
    <p:sldId id="362" r:id="rId36"/>
    <p:sldId id="349" r:id="rId37"/>
    <p:sldId id="361" r:id="rId38"/>
    <p:sldId id="319" r:id="rId39"/>
    <p:sldId id="350" r:id="rId40"/>
    <p:sldId id="363" r:id="rId41"/>
    <p:sldId id="346" r:id="rId42"/>
    <p:sldId id="317" r:id="rId43"/>
    <p:sldId id="296" r:id="rId44"/>
    <p:sldId id="306" r:id="rId45"/>
    <p:sldId id="305" r:id="rId46"/>
    <p:sldId id="324" r:id="rId47"/>
    <p:sldId id="331" r:id="rId48"/>
    <p:sldId id="322" r:id="rId49"/>
    <p:sldId id="315" r:id="rId50"/>
    <p:sldId id="292" r:id="rId51"/>
    <p:sldId id="284" r:id="rId52"/>
    <p:sldId id="286" r:id="rId53"/>
    <p:sldId id="283" r:id="rId54"/>
    <p:sldId id="295" r:id="rId55"/>
    <p:sldId id="293" r:id="rId56"/>
    <p:sldId id="281" r:id="rId57"/>
    <p:sldId id="282" r:id="rId58"/>
    <p:sldId id="277" r:id="rId59"/>
    <p:sldId id="276" r:id="rId60"/>
    <p:sldId id="275" r:id="rId61"/>
    <p:sldId id="273" r:id="rId62"/>
    <p:sldId id="280" r:id="rId63"/>
    <p:sldId id="266" r:id="rId64"/>
    <p:sldId id="294" r:id="rId65"/>
    <p:sldId id="285" r:id="rId66"/>
    <p:sldId id="287" r:id="rId67"/>
    <p:sldId id="291" r:id="rId68"/>
    <p:sldId id="268" r:id="rId69"/>
    <p:sldId id="290" r:id="rId70"/>
    <p:sldId id="299" r:id="rId71"/>
    <p:sldId id="313" r:id="rId72"/>
    <p:sldId id="307" r:id="rId73"/>
    <p:sldId id="310" r:id="rId74"/>
    <p:sldId id="316" r:id="rId75"/>
    <p:sldId id="320" r:id="rId76"/>
    <p:sldId id="269" r:id="rId77"/>
    <p:sldId id="327" r:id="rId78"/>
    <p:sldId id="321" r:id="rId79"/>
    <p:sldId id="304" r:id="rId80"/>
    <p:sldId id="329" r:id="rId81"/>
    <p:sldId id="336" r:id="rId82"/>
    <p:sldId id="272" r:id="rId83"/>
    <p:sldId id="270" r:id="rId84"/>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349" autoAdjust="0"/>
  </p:normalViewPr>
  <p:slideViewPr>
    <p:cSldViewPr snapToGrid="0">
      <p:cViewPr varScale="1">
        <p:scale>
          <a:sx n="103" d="100"/>
          <a:sy n="103" d="100"/>
        </p:scale>
        <p:origin x="114" y="126"/>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213951632"/>
        <c:axId val="213952024"/>
      </c:scatterChart>
      <c:valAx>
        <c:axId val="21395163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13952024"/>
        <c:crosses val="autoZero"/>
        <c:crossBetween val="midCat"/>
        <c:majorUnit val="500"/>
        <c:minorUnit val="250"/>
      </c:valAx>
      <c:valAx>
        <c:axId val="21395202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21395163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216522984"/>
        <c:axId val="216517104"/>
      </c:scatterChart>
      <c:valAx>
        <c:axId val="21652298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16517104"/>
        <c:crosses val="autoZero"/>
        <c:crossBetween val="midCat"/>
        <c:majorUnit val="500"/>
        <c:minorUnit val="250"/>
      </c:valAx>
      <c:valAx>
        <c:axId val="21651710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21652298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216521416"/>
        <c:axId val="216517496"/>
      </c:scatterChart>
      <c:valAx>
        <c:axId val="21652141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16517496"/>
        <c:crosses val="autoZero"/>
        <c:crossBetween val="midCat"/>
        <c:majorUnit val="500"/>
        <c:minorUnit val="250"/>
      </c:valAx>
      <c:valAx>
        <c:axId val="21651749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21652141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216522200"/>
        <c:axId val="216517888"/>
      </c:scatterChart>
      <c:valAx>
        <c:axId val="21652220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16517888"/>
        <c:crosses val="autoZero"/>
        <c:crossBetween val="midCat"/>
        <c:majorUnit val="500"/>
        <c:minorUnit val="250"/>
      </c:valAx>
      <c:valAx>
        <c:axId val="21651788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21652220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216521808"/>
        <c:axId val="216524160"/>
      </c:scatterChart>
      <c:valAx>
        <c:axId val="21652180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16524160"/>
        <c:crosses val="autoZero"/>
        <c:crossBetween val="midCat"/>
        <c:majorUnit val="500"/>
        <c:minorUnit val="250"/>
      </c:valAx>
      <c:valAx>
        <c:axId val="21652416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21652180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B0DF-49CA-BC78-51A2007AAB9C}"/>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B0DF-49CA-BC78-51A2007AAB9C}"/>
            </c:ext>
          </c:extLst>
        </c:ser>
        <c:dLbls>
          <c:showLegendKey val="0"/>
          <c:showVal val="0"/>
          <c:showCatName val="0"/>
          <c:showSerName val="0"/>
          <c:showPercent val="0"/>
          <c:showBubbleSize val="0"/>
        </c:dLbls>
        <c:axId val="216520240"/>
        <c:axId val="216523376"/>
      </c:scatterChart>
      <c:valAx>
        <c:axId val="21652024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16523376"/>
        <c:crosses val="autoZero"/>
        <c:crossBetween val="midCat"/>
        <c:majorUnit val="500"/>
        <c:minorUnit val="250"/>
      </c:valAx>
      <c:valAx>
        <c:axId val="21652337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21652024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216520632"/>
        <c:axId val="216521024"/>
      </c:scatterChart>
      <c:valAx>
        <c:axId val="21652063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16521024"/>
        <c:crosses val="autoZero"/>
        <c:crossBetween val="midCat"/>
        <c:majorUnit val="500"/>
        <c:minorUnit val="250"/>
      </c:valAx>
      <c:valAx>
        <c:axId val="21652102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21652063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2018/12/13</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2018/12/13</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360844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1628500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46</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50</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54</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55</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64</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76</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81</a:t>
            </a:fld>
            <a:endParaRPr kumimoji="1" lang="ja-JP" altLang="en-US"/>
          </a:p>
        </p:txBody>
      </p:sp>
    </p:spTree>
    <p:extLst>
      <p:ext uri="{BB962C8B-B14F-4D97-AF65-F5344CB8AC3E}">
        <p14:creationId xmlns:p14="http://schemas.microsoft.com/office/powerpoint/2010/main" val="4108192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82</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 xmlns:a16="http://schemas.microsoft.com/office/drawing/2014/main"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 xmlns:a16="http://schemas.microsoft.com/office/drawing/2014/main" val="10002"/>
                      </a:ext>
                    </a:extLst>
                  </a:tr>
                  <a:tr h="815012">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944880">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944880">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 xmlns:a16="http://schemas.microsoft.com/office/drawing/2014/main"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a:t>
            </a:r>
            <a:r>
              <a:rPr lang="ja-JP" altLang="en-US" dirty="0" smtClean="0"/>
              <a:t>まで手を</a:t>
            </a:r>
            <a:r>
              <a:rPr lang="ja-JP" altLang="en-US" dirty="0"/>
              <a:t>進め，</a:t>
            </a:r>
            <a:endParaRPr lang="en-US" altLang="ja-JP" dirty="0"/>
          </a:p>
          <a:p>
            <a:r>
              <a:rPr lang="ja-JP" altLang="en-US" dirty="0"/>
              <a:t>その盤面の評価値を求める</a:t>
            </a:r>
          </a:p>
        </p:txBody>
      </p:sp>
      <p:sp>
        <p:nvSpPr>
          <p:cNvPr id="3" name="テキスト ボックス 2">
            <a:extLst>
              <a:ext uri="{FF2B5EF4-FFF2-40B4-BE49-F238E27FC236}">
                <a16:creationId xmlns=""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smtClean="0"/>
              <a:t>1</a:t>
            </a:r>
            <a:r>
              <a:rPr kumimoji="1" lang="ja-JP" altLang="en-US" dirty="0" smtClean="0"/>
              <a:t>手目</a:t>
            </a:r>
            <a:endParaRPr kumimoji="1" lang="ja-JP" altLang="en-US" dirty="0"/>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smtClean="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コンテンツ プレースホルダー 2">
            <a:extLst>
              <a:ext uri="{FF2B5EF4-FFF2-40B4-BE49-F238E27FC236}">
                <a16:creationId xmlns=""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57" name="正方形/長方形 56">
            <a:extLst>
              <a:ext uri="{FF2B5EF4-FFF2-40B4-BE49-F238E27FC236}">
                <a16:creationId xmlns=""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58" name="下矢印 72">
            <a:extLst>
              <a:ext uri="{FF2B5EF4-FFF2-40B4-BE49-F238E27FC236}">
                <a16:creationId xmlns=""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p:cNvGrpSpPr/>
          <p:nvPr/>
        </p:nvGrpSpPr>
        <p:grpSpPr>
          <a:xfrm>
            <a:off x="222555" y="6452540"/>
            <a:ext cx="4157799" cy="471823"/>
            <a:chOff x="612870" y="4089115"/>
            <a:chExt cx="4157799" cy="471823"/>
          </a:xfrm>
        </p:grpSpPr>
        <p:sp>
          <p:nvSpPr>
            <p:cNvPr id="55" name="テキスト ボックス 54"/>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61" name="テキスト ボックス 60"/>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62" name="テキスト ボックス 61"/>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3" name="テキスト ボックス 62"/>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乗算記号 85"/>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乗算記号 93"/>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角丸四角形吹き出し 39"/>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40" name="角丸四角形吹き出し 39"/>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
        <p:nvSpPr>
          <p:cNvPr id="95" name="テキスト ボックス 94"/>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p:sp>
        <p:nvSpPr>
          <p:cNvPr id="80" name="コンテンツ プレースホルダー 2">
            <a:extLst>
              <a:ext uri="{FF2B5EF4-FFF2-40B4-BE49-F238E27FC236}">
                <a16:creationId xmlns="" xmlns:a16="http://schemas.microsoft.com/office/drawing/2014/main" id="{EE375A44-B337-4B1A-9F63-C4ACB76EF237}"/>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Tree>
    <p:extLst>
      <p:ext uri="{BB962C8B-B14F-4D97-AF65-F5344CB8AC3E}">
        <p14:creationId xmlns:p14="http://schemas.microsoft.com/office/powerpoint/2010/main" val="1937673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500"/>
                                        <p:tgtEl>
                                          <p:spTgt spid="7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fade">
                                      <p:cBhvr>
                                        <p:cTn id="49" dur="500"/>
                                        <p:tgtEl>
                                          <p:spTgt spid="7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fade">
                                      <p:cBhvr>
                                        <p:cTn id="64" dur="500"/>
                                        <p:tgtEl>
                                          <p:spTgt spid="7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fade">
                                      <p:cBhvr>
                                        <p:cTn id="70" dur="500"/>
                                        <p:tgtEl>
                                          <p:spTgt spid="8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500"/>
                                        <p:tgtEl>
                                          <p:spTgt spid="8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500"/>
                                        <p:tgtEl>
                                          <p:spTgt spid="8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fade">
                                      <p:cBhvr>
                                        <p:cTn id="82" dur="500"/>
                                        <p:tgtEl>
                                          <p:spTgt spid="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2"/>
                                        </p:tgtEl>
                                        <p:attrNameLst>
                                          <p:attrName>style.visibility</p:attrName>
                                        </p:attrNameLst>
                                      </p:cBhvr>
                                      <p:to>
                                        <p:strVal val="visible"/>
                                      </p:to>
                                    </p:set>
                                    <p:animEffect transition="in" filter="fade">
                                      <p:cBhvr>
                                        <p:cTn id="85" dur="500"/>
                                        <p:tgtEl>
                                          <p:spTgt spid="9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animEffect transition="in" filter="fade">
                                      <p:cBhvr>
                                        <p:cTn id="9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72" grpId="0" animBg="1"/>
      <p:bldP spid="56" grpId="0"/>
      <p:bldP spid="57" grpId="0"/>
      <p:bldP spid="58" grpId="0" animBg="1"/>
      <p:bldP spid="64" grpId="0" animBg="1"/>
      <p:bldP spid="65" grpId="0" animBg="1"/>
      <p:bldP spid="70" grpId="0" animBg="1"/>
      <p:bldP spid="71" grpId="0" animBg="1"/>
      <p:bldP spid="73" grpId="0" animBg="1"/>
      <p:bldP spid="74" grpId="0" animBg="1"/>
      <p:bldP spid="75" grpId="0" animBg="1"/>
      <p:bldP spid="76" grpId="0" animBg="1"/>
      <p:bldP spid="77" grpId="0" animBg="1"/>
      <p:bldP spid="78" grpId="0" animBg="1"/>
      <p:bldP spid="79" grpId="0" animBg="1"/>
      <p:bldP spid="84" grpId="0" animBg="1"/>
      <p:bldP spid="85" grpId="0" animBg="1"/>
      <p:bldP spid="86" grpId="0" animBg="1"/>
      <p:bldP spid="87" grpId="0" animBg="1"/>
      <p:bldP spid="90" grpId="0" animBg="1"/>
      <p:bldP spid="91" grpId="0" animBg="1"/>
      <p:bldP spid="92" grpId="0" animBg="1"/>
      <p:bldP spid="93" grpId="0" animBg="1"/>
      <p:bldP spid="9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52" name="正方形/長方形 51"/>
          <p:cNvSpPr/>
          <p:nvPr/>
        </p:nvSpPr>
        <p:spPr>
          <a:xfrm>
            <a:off x="1527874" y="2373232"/>
            <a:ext cx="6231315" cy="646331"/>
          </a:xfrm>
          <a:prstGeom prst="rect">
            <a:avLst/>
          </a:prstGeom>
          <a:ln>
            <a:solidFill>
              <a:schemeClr val="tx1"/>
            </a:solidFill>
          </a:ln>
        </p:spPr>
        <p:txBody>
          <a:bodyPr wrap="square">
            <a:spAutoFit/>
          </a:bodyPr>
          <a:lstStyle/>
          <a:p>
            <a:r>
              <a:rPr lang="ja-JP" altLang="en-US" sz="3600" dirty="0">
                <a:solidFill>
                  <a:srgbClr val="FF0000"/>
                </a:solidFill>
              </a:rPr>
              <a:t>どれくらいやれば十分なのか？</a:t>
            </a:r>
            <a:endParaRPr lang="en-US" altLang="ja-JP" sz="3600" dirty="0">
              <a:solidFill>
                <a:srgbClr val="FF0000"/>
              </a:solidFill>
            </a:endParaRP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コンテンツ プレースホルダー 2">
            <a:extLst>
              <a:ext uri="{FF2B5EF4-FFF2-40B4-BE49-F238E27FC236}">
                <a16:creationId xmlns=""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95" name="正方形/長方形 94">
            <a:extLst>
              <a:ext uri="{FF2B5EF4-FFF2-40B4-BE49-F238E27FC236}">
                <a16:creationId xmlns=""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96" name="下矢印 72">
            <a:extLst>
              <a:ext uri="{FF2B5EF4-FFF2-40B4-BE49-F238E27FC236}">
                <a16:creationId xmlns=""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
        <p:nvSpPr>
          <p:cNvPr id="98" name="テキスト ボックス 97"/>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mc:AlternateContent xmlns:mc="http://schemas.openxmlformats.org/markup-compatibility/2006" xmlns:a14="http://schemas.microsoft.com/office/drawing/2010/main">
        <mc:Choice Requires="a14">
          <p:sp>
            <p:nvSpPr>
              <p:cNvPr id="99" name="角丸四角形吹き出し 98"/>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99" name="角丸四角形吹き出し 98"/>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959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7" name="グラフ 16"/>
          <p:cNvGraphicFramePr>
            <a:graphicFrameLocks/>
          </p:cNvGraphicFramePr>
          <p:nvPr>
            <p:extLst>
              <p:ext uri="{D42A27DB-BD31-4B8C-83A1-F6EECF244321}">
                <p14:modId xmlns:p14="http://schemas.microsoft.com/office/powerpoint/2010/main" val="2401011550"/>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プレイアウトで求めた勝率が収束していき，</a:t>
            </a:r>
            <a:r>
              <a:rPr lang="ja-JP" altLang="en-US" dirty="0">
                <a:solidFill>
                  <a:srgbClr val="FF0000"/>
                </a:solidFill>
              </a:rPr>
              <a:t>実際</a:t>
            </a:r>
            <a:endParaRPr lang="en-US" altLang="ja-JP" dirty="0">
              <a:solidFill>
                <a:srgbClr val="FF0000"/>
              </a:solidFill>
            </a:endParaRPr>
          </a:p>
          <a:p>
            <a:r>
              <a:rPr lang="ja-JP" altLang="en-US" dirty="0">
                <a:solidFill>
                  <a:srgbClr val="FF0000"/>
                </a:solidFill>
              </a:rPr>
              <a:t>の勝率が高い操作</a:t>
            </a:r>
            <a:r>
              <a:rPr lang="ja-JP" altLang="en-US" dirty="0"/>
              <a:t>を選べるようになっていった．</a:t>
            </a:r>
          </a:p>
        </p:txBody>
      </p:sp>
      <p:sp>
        <p:nvSpPr>
          <p:cNvPr id="15"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 xmlns:a16="http://schemas.microsoft.com/office/drawing/2014/main" id="{BBF40135-D7C6-48A3-9E6A-3F66E00A6FDC}"/>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99819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プレイアウト数が十分になったため，安定して</a:t>
            </a:r>
            <a:endParaRPr lang="en-US" altLang="ja-JP" dirty="0"/>
          </a:p>
          <a:p>
            <a:r>
              <a:rPr lang="ja-JP" altLang="en-US" dirty="0">
                <a:solidFill>
                  <a:srgbClr val="FF0000"/>
                </a:solidFill>
              </a:rPr>
              <a:t>実際の勝率が高い操作</a:t>
            </a:r>
            <a:r>
              <a:rPr lang="ja-JP" altLang="en-US" dirty="0"/>
              <a:t>を選べるようになった</a:t>
            </a:r>
          </a:p>
        </p:txBody>
      </p:sp>
      <p:cxnSp>
        <p:nvCxnSpPr>
          <p:cNvPr id="20" name="直線コネクタ 19"/>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 xmlns:a16="http://schemas.microsoft.com/office/drawing/2014/main" id="{4AA50F6C-1A65-4ECE-BE58-3776BDAFE1BE}"/>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338551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25"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pPr marL="514350" indent="-514350">
              <a:buFont typeface="+mj-lt"/>
              <a:buAutoNum type="arabicPeriod"/>
            </a:pPr>
            <a:r>
              <a:rPr lang="ja-JP" altLang="en-US" dirty="0"/>
              <a:t>モンテカルロ法の特徴によるもの　</a:t>
            </a:r>
            <a:endParaRPr lang="en-US" altLang="ja-JP" dirty="0"/>
          </a:p>
        </p:txBody>
      </p:sp>
      <p:sp>
        <p:nvSpPr>
          <p:cNvPr id="7"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a:p>
            <a:endParaRPr kumimoji="1" lang="ja-JP" altLang="en-US" dirty="0"/>
          </a:p>
        </p:txBody>
      </p:sp>
    </p:spTree>
    <p:extLst>
      <p:ext uri="{BB962C8B-B14F-4D97-AF65-F5344CB8AC3E}">
        <p14:creationId xmlns:p14="http://schemas.microsoft.com/office/powerpoint/2010/main" val="21999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1">
                                            <p:txEl>
                                              <p:pRg st="1" end="1"/>
                                            </p:txEl>
                                          </p:spTgt>
                                        </p:tgtEl>
                                        <p:attrNameLst>
                                          <p:attrName>style.color</p:attrName>
                                        </p:attrNameLst>
                                      </p:cBhvr>
                                      <p:to>
                                        <a:srgbClr val="FF0000"/>
                                      </p:to>
                                    </p:animClr>
                                    <p:animClr clrSpc="rgb" dir="cw">
                                      <p:cBhvr>
                                        <p:cTn id="7" dur="500" fill="hold"/>
                                        <p:tgtEl>
                                          <p:spTgt spid="31">
                                            <p:txEl>
                                              <p:pRg st="1" end="1"/>
                                            </p:txEl>
                                          </p:spTgt>
                                        </p:tgtEl>
                                        <p:attrNameLst>
                                          <p:attrName>fillcolor</p:attrName>
                                        </p:attrNameLst>
                                      </p:cBhvr>
                                      <p:to>
                                        <a:srgbClr val="FF0000"/>
                                      </p:to>
                                    </p:animClr>
                                    <p:set>
                                      <p:cBhvr>
                                        <p:cTn id="8" dur="500" fill="hold"/>
                                        <p:tgtEl>
                                          <p:spTgt spid="31">
                                            <p:txEl>
                                              <p:pRg st="1" end="1"/>
                                            </p:txEl>
                                          </p:spTgt>
                                        </p:tgtEl>
                                        <p:attrNameLst>
                                          <p:attrName>fill.type</p:attrName>
                                        </p:attrNameLst>
                                      </p:cBhvr>
                                      <p:to>
                                        <p:strVal val="solid"/>
                                      </p:to>
                                    </p:set>
                                    <p:set>
                                      <p:cBhvr>
                                        <p:cTn id="9" dur="500" fill="hold"/>
                                        <p:tgtEl>
                                          <p:spTgt spid="31">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a:t>
            </a:r>
            <a:r>
              <a:rPr lang="ja-JP" altLang="en-US" dirty="0" smtClean="0"/>
              <a:t>よって</a:t>
            </a:r>
            <a:r>
              <a:rPr lang="ja-JP" altLang="en-US" dirty="0"/>
              <a:t>手</a:t>
            </a:r>
            <a:r>
              <a:rPr lang="ja-JP" altLang="en-US" dirty="0" smtClean="0"/>
              <a:t>数</a:t>
            </a:r>
            <a:r>
              <a:rPr lang="ja-JP" altLang="en-US" dirty="0"/>
              <a:t>が変わる．</a:t>
            </a:r>
            <a:endParaRPr lang="en-US" altLang="ja-JP" dirty="0"/>
          </a:p>
          <a:p>
            <a:r>
              <a:rPr lang="ja-JP" altLang="en-US" dirty="0"/>
              <a:t>　→最小</a:t>
            </a:r>
            <a:r>
              <a:rPr lang="ja-JP" altLang="en-US" dirty="0" smtClean="0"/>
              <a:t>の</a:t>
            </a:r>
            <a:r>
              <a:rPr lang="ja-JP" altLang="en-US" dirty="0"/>
              <a:t>手</a:t>
            </a:r>
            <a:r>
              <a:rPr lang="ja-JP" altLang="en-US" dirty="0" smtClean="0"/>
              <a:t>数</a:t>
            </a:r>
            <a:r>
              <a:rPr lang="ja-JP" altLang="en-US" dirty="0"/>
              <a:t>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smtClean="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31" name="コンテンツ プレースホルダー 2"/>
          <p:cNvSpPr txBox="1">
            <a:spLocks/>
          </p:cNvSpPr>
          <p:nvPr/>
        </p:nvSpPr>
        <p:spPr>
          <a:xfrm>
            <a:off x="822961" y="777399"/>
            <a:ext cx="6830906"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正方形/長方形 2"/>
          <p:cNvSpPr/>
          <p:nvPr/>
        </p:nvSpPr>
        <p:spPr>
          <a:xfrm>
            <a:off x="917583" y="1385251"/>
            <a:ext cx="6736284" cy="954107"/>
          </a:xfrm>
          <a:prstGeom prst="rect">
            <a:avLst/>
          </a:prstGeom>
        </p:spPr>
        <p:txBody>
          <a:bodyPr wrap="square">
            <a:noAutofit/>
          </a:bodyPr>
          <a:lstStyle/>
          <a:p>
            <a:r>
              <a:rPr lang="ja-JP" altLang="en-US" sz="2800" dirty="0"/>
              <a:t>初期盤面により，先手と後手に有利不利が</a:t>
            </a:r>
            <a:endParaRPr lang="en-US" altLang="ja-JP" sz="2800" dirty="0"/>
          </a:p>
          <a:p>
            <a:r>
              <a:rPr lang="ja-JP" altLang="en-US" sz="2800" dirty="0"/>
              <a:t>存在している場合がある</a:t>
            </a:r>
            <a:endParaRPr lang="en-US" altLang="ja-JP" sz="2800" dirty="0"/>
          </a:p>
        </p:txBody>
      </p:sp>
      <p:sp>
        <p:nvSpPr>
          <p:cNvPr id="8" name="正方形/長方形 7"/>
          <p:cNvSpPr/>
          <p:nvPr/>
        </p:nvSpPr>
        <p:spPr>
          <a:xfrm>
            <a:off x="917583" y="2424426"/>
            <a:ext cx="7041084" cy="523220"/>
          </a:xfrm>
          <a:prstGeom prst="rect">
            <a:avLst/>
          </a:prstGeom>
        </p:spPr>
        <p:txBody>
          <a:bodyPr wrap="square">
            <a:spAutoFit/>
          </a:bodyPr>
          <a:lstStyle/>
          <a:p>
            <a:r>
              <a:rPr lang="ja-JP" altLang="en-US" sz="2800" dirty="0">
                <a:solidFill>
                  <a:srgbClr val="FF0000"/>
                </a:solidFill>
              </a:rPr>
              <a:t>初期盤面に勝敗が依存している可能性がある</a:t>
            </a:r>
            <a:endParaRPr lang="en-US" altLang="ja-JP" sz="2800" dirty="0">
              <a:solidFill>
                <a:srgbClr val="FF0000"/>
              </a:solidFill>
            </a:endParaRPr>
          </a:p>
        </p:txBody>
      </p:sp>
      <p:grpSp>
        <p:nvGrpSpPr>
          <p:cNvPr id="9" name="グループ化 8"/>
          <p:cNvGrpSpPr/>
          <p:nvPr/>
        </p:nvGrpSpPr>
        <p:grpSpPr>
          <a:xfrm>
            <a:off x="6094166" y="3344157"/>
            <a:ext cx="2779233" cy="2728041"/>
            <a:chOff x="5714255" y="3268991"/>
            <a:chExt cx="3240000" cy="3240828"/>
          </a:xfrm>
        </p:grpSpPr>
        <p:sp>
          <p:nvSpPr>
            <p:cNvPr id="10" name="正方形/長方形 9">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7" name="正方形/長方形 36"/>
          <p:cNvSpPr/>
          <p:nvPr/>
        </p:nvSpPr>
        <p:spPr>
          <a:xfrm>
            <a:off x="6534229" y="6094446"/>
            <a:ext cx="1899105" cy="523220"/>
          </a:xfrm>
          <a:prstGeom prst="rect">
            <a:avLst/>
          </a:prstGeom>
        </p:spPr>
        <p:txBody>
          <a:bodyPr wrap="square">
            <a:spAutoFit/>
          </a:bodyPr>
          <a:lstStyle/>
          <a:p>
            <a:r>
              <a:rPr lang="ja-JP" altLang="en-US" sz="2800" dirty="0">
                <a:solidFill>
                  <a:srgbClr val="7030A0"/>
                </a:solidFill>
              </a:rPr>
              <a:t>偏った盤面</a:t>
            </a:r>
            <a:endParaRPr lang="en-US" altLang="ja-JP" sz="2800" dirty="0">
              <a:solidFill>
                <a:srgbClr val="7030A0"/>
              </a:solidFill>
            </a:endParaRPr>
          </a:p>
        </p:txBody>
      </p:sp>
      <p:sp>
        <p:nvSpPr>
          <p:cNvPr id="38"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560930" y="3301648"/>
            <a:ext cx="5417453" cy="35563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それぞれの盤面に対してランダムな操作をするプレイヤー同士で</a:t>
            </a:r>
            <a:r>
              <a:rPr lang="en-US" altLang="ja-JP" dirty="0"/>
              <a:t>1000</a:t>
            </a:r>
            <a:r>
              <a:rPr lang="ja-JP" altLang="en-US" dirty="0"/>
              <a:t>回対戦を行い，</a:t>
            </a:r>
            <a:endParaRPr lang="en-US" altLang="ja-JP" dirty="0"/>
          </a:p>
          <a:p>
            <a:r>
              <a:rPr lang="ja-JP" altLang="en-US" dirty="0"/>
              <a:t>先手または後手の勝率が</a:t>
            </a:r>
            <a:r>
              <a:rPr lang="en-US" altLang="ja-JP" dirty="0"/>
              <a:t>6</a:t>
            </a:r>
            <a:r>
              <a:rPr lang="ja-JP" altLang="en-US" dirty="0"/>
              <a:t>割を　　越えた盤面を</a:t>
            </a:r>
            <a:r>
              <a:rPr lang="ja-JP" altLang="en-US" dirty="0">
                <a:solidFill>
                  <a:srgbClr val="7030A0"/>
                </a:solidFill>
              </a:rPr>
              <a:t>偏った盤面</a:t>
            </a:r>
            <a:r>
              <a:rPr lang="ja-JP" altLang="en-US" dirty="0"/>
              <a:t>とし，</a:t>
            </a:r>
            <a:endParaRPr lang="en-US" altLang="ja-JP" dirty="0"/>
          </a:p>
          <a:p>
            <a:r>
              <a:rPr lang="ja-JP" altLang="en-US" dirty="0">
                <a:solidFill>
                  <a:srgbClr val="7030A0"/>
                </a:solidFill>
              </a:rPr>
              <a:t>偏った盤面</a:t>
            </a:r>
            <a:r>
              <a:rPr lang="ja-JP" altLang="en-US" dirty="0"/>
              <a:t>を取り除いた場合の</a:t>
            </a:r>
            <a:endParaRPr lang="en-US" altLang="ja-JP" dirty="0"/>
          </a:p>
          <a:p>
            <a:r>
              <a:rPr lang="ja-JP" altLang="en-US" dirty="0"/>
              <a:t>モンテカルロ法の勝率を求めた．</a:t>
            </a:r>
            <a:endParaRPr lang="en-US" altLang="ja-JP" dirty="0"/>
          </a:p>
        </p:txBody>
      </p:sp>
    </p:spTree>
    <p:extLst>
      <p:ext uri="{BB962C8B-B14F-4D97-AF65-F5344CB8AC3E}">
        <p14:creationId xmlns:p14="http://schemas.microsoft.com/office/powerpoint/2010/main" val="335978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7"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6968294" cy="99092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dirty="0"/>
              <a:t>8</a:t>
            </a:r>
            <a:r>
              <a:rPr lang="ja-JP" altLang="en-US" dirty="0"/>
              <a:t>割程度に収束した．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20"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293808" y="1860992"/>
            <a:ext cx="7220959" cy="57631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初期盤面による勝敗への影響があった</a:t>
            </a:r>
          </a:p>
        </p:txBody>
      </p:sp>
      <p:sp>
        <p:nvSpPr>
          <p:cNvPr id="19" name="テキスト ボックス 18">
            <a:extLst>
              <a:ext uri="{FF2B5EF4-FFF2-40B4-BE49-F238E27FC236}">
                <a16:creationId xmlns="" xmlns:a16="http://schemas.microsoft.com/office/drawing/2014/main" id="{A2D4E880-B563-44C0-97F2-2B84EA333EEB}"/>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85741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25"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solidFill>
                  <a:schemeClr val="bg1">
                    <a:lumMod val="65000"/>
                  </a:schemeClr>
                </a:solidFill>
              </a:rPr>
              <a:t>二人用</a:t>
            </a:r>
            <a:r>
              <a:rPr lang="en-US" altLang="ja-JP" dirty="0">
                <a:solidFill>
                  <a:schemeClr val="bg1">
                    <a:lumMod val="65000"/>
                  </a:schemeClr>
                </a:solidFill>
              </a:rPr>
              <a:t>Flood-It</a:t>
            </a:r>
            <a:r>
              <a:rPr lang="ja-JP" altLang="en-US" dirty="0">
                <a:solidFill>
                  <a:schemeClr val="bg1">
                    <a:lumMod val="65000"/>
                  </a:schemeClr>
                </a:solidFill>
              </a:rPr>
              <a:t>の特徴によるもの</a:t>
            </a:r>
            <a:endParaRPr lang="en-US" altLang="ja-JP" dirty="0">
              <a:solidFill>
                <a:schemeClr val="bg1">
                  <a:lumMod val="65000"/>
                </a:schemeClr>
              </a:solidFill>
            </a:endParaRPr>
          </a:p>
          <a:p>
            <a:pPr marL="514350" indent="-514350">
              <a:buFont typeface="+mj-lt"/>
              <a:buAutoNum type="arabicPeriod"/>
            </a:pPr>
            <a:r>
              <a:rPr lang="ja-JP" altLang="en-US" dirty="0"/>
              <a:t>モンテカルロ法の特徴によるもの　</a:t>
            </a:r>
            <a:endParaRPr lang="en-US" altLang="ja-JP" dirty="0"/>
          </a:p>
        </p:txBody>
      </p:sp>
      <mc:AlternateContent xmlns:mc="http://schemas.openxmlformats.org/markup-compatibility/2006" xmlns:a14="http://schemas.microsoft.com/office/drawing/2010/main">
        <mc:Choice Requires="a14">
          <p:sp>
            <p:nvSpPr>
              <p:cNvPr id="7" name="角丸四角形吹き出し 39">
                <a:extLst>
                  <a:ext uri="{FF2B5EF4-FFF2-40B4-BE49-F238E27FC236}">
                    <a16:creationId xmlns="" xmlns:a16="http://schemas.microsoft.com/office/drawing/2014/main" id="{BB9F6049-A159-4E5F-B2AC-2F4A5EC8AE5C}"/>
                  </a:ext>
                </a:extLst>
              </p:cNvPr>
              <p:cNvSpPr/>
              <p:nvPr/>
            </p:nvSpPr>
            <p:spPr>
              <a:xfrm>
                <a:off x="631767" y="3662776"/>
                <a:ext cx="8129056" cy="2222458"/>
              </a:xfrm>
              <a:prstGeom prst="wedgeRoundRectCallout">
                <a:avLst>
                  <a:gd name="adj1" fmla="val -34226"/>
                  <a:gd name="adj2" fmla="val -7070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US" altLang="ja-JP" sz="2800" i="1" smtClean="0">
                            <a:latin typeface="Cambria Math" panose="02040503050406030204" pitchFamily="18" charset="0"/>
                          </a:rPr>
                        </m:ctrlPr>
                      </m:fPr>
                      <m:num>
                        <m:r>
                          <a:rPr lang="ja-JP" altLang="en-US" sz="2800" i="1">
                            <a:solidFill>
                              <a:srgbClr val="FF0000"/>
                            </a:solidFill>
                            <a:latin typeface="Cambria Math" panose="02040503050406030204" pitchFamily="18" charset="0"/>
                          </a:rPr>
                          <m:t>勝利した盤面の数</m:t>
                        </m:r>
                      </m:num>
                      <m:den>
                        <m:r>
                          <a:rPr lang="ja-JP" altLang="en-US" sz="2800" i="1">
                            <a:solidFill>
                              <a:srgbClr val="002060"/>
                            </a:solidFill>
                            <a:latin typeface="Cambria Math" panose="02040503050406030204" pitchFamily="18" charset="0"/>
                          </a:rPr>
                          <m:t>次の操作以降の全ての終了盤面の数</m:t>
                        </m:r>
                      </m:den>
                    </m:f>
                  </m:oMath>
                </a14:m>
                <a:r>
                  <a:rPr kumimoji="1" lang="ja-JP" altLang="en-US" sz="2800" dirty="0"/>
                  <a:t>が高い操作</a:t>
                </a:r>
                <a:endParaRPr kumimoji="1" lang="en-US" altLang="ja-JP" sz="2800" dirty="0"/>
              </a:p>
              <a:p>
                <a:pPr algn="ctr"/>
                <a:endParaRPr kumimoji="1" lang="en-US" altLang="ja-JP" sz="2800" dirty="0"/>
              </a:p>
              <a:p>
                <a:pPr algn="ctr"/>
                <a:r>
                  <a:rPr kumimoji="1" lang="ja-JP" altLang="en-US" sz="2800" dirty="0"/>
                  <a:t>が必ずしも良いわけではない</a:t>
                </a:r>
                <a:endParaRPr kumimoji="1" lang="ja-JP" altLang="en-US" dirty="0"/>
              </a:p>
            </p:txBody>
          </p:sp>
        </mc:Choice>
        <mc:Fallback xmlns="">
          <p:sp>
            <p:nvSpPr>
              <p:cNvPr id="7" name="角丸四角形吹き出し 39">
                <a:extLst>
                  <a:ext uri="{FF2B5EF4-FFF2-40B4-BE49-F238E27FC236}">
                    <a16:creationId xmlns:a16="http://schemas.microsoft.com/office/drawing/2014/main" id="{BB9F6049-A159-4E5F-B2AC-2F4A5EC8AE5C}"/>
                  </a:ext>
                </a:extLst>
              </p:cNvPr>
              <p:cNvSpPr>
                <a:spLocks noRot="1" noChangeAspect="1" noMove="1" noResize="1" noEditPoints="1" noAdjustHandles="1" noChangeArrowheads="1" noChangeShapeType="1" noTextEdit="1"/>
              </p:cNvSpPr>
              <p:nvPr/>
            </p:nvSpPr>
            <p:spPr>
              <a:xfrm>
                <a:off x="631767" y="3662776"/>
                <a:ext cx="8129056" cy="2222458"/>
              </a:xfrm>
              <a:prstGeom prst="wedgeRoundRectCallout">
                <a:avLst>
                  <a:gd name="adj1" fmla="val -34226"/>
                  <a:gd name="adj2" fmla="val -70705"/>
                  <a:gd name="adj3" fmla="val 16667"/>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7488248" cy="109980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u="sng" dirty="0"/>
              <a:t>8</a:t>
            </a:r>
            <a:r>
              <a:rPr lang="ja-JP" altLang="en-US" u="sng" dirty="0"/>
              <a:t>割程度</a:t>
            </a:r>
            <a:r>
              <a:rPr lang="ja-JP" altLang="en-US" dirty="0"/>
              <a:t>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コンテンツ プレースホルダー 2"/>
          <p:cNvSpPr txBox="1">
            <a:spLocks/>
          </p:cNvSpPr>
          <p:nvPr/>
        </p:nvSpPr>
        <p:spPr>
          <a:xfrm>
            <a:off x="822960" y="1877205"/>
            <a:ext cx="7543800" cy="5262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モンテカルロ法は強いのか計算量の観点から評価</a:t>
            </a:r>
          </a:p>
        </p:txBody>
      </p:sp>
      <p:sp>
        <p:nvSpPr>
          <p:cNvPr id="18" name="テキスト ボックス 17">
            <a:extLst>
              <a:ext uri="{FF2B5EF4-FFF2-40B4-BE49-F238E27FC236}">
                <a16:creationId xmlns="" xmlns:a16="http://schemas.microsoft.com/office/drawing/2014/main" id="{F2730CC6-ECE7-49A7-B98F-136F9438A49A}"/>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98538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 xmlns:a16="http://schemas.microsoft.com/office/drawing/2014/main" id="{9EC13191-13AB-45F5-979A-130FC0BF3B7F}"/>
                  </a:ext>
                </a:extLst>
              </p:cNvPr>
              <p:cNvSpPr txBox="1"/>
              <p:nvPr/>
            </p:nvSpPr>
            <p:spPr>
              <a:xfrm>
                <a:off x="423686" y="804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23686" y="804141"/>
                <a:ext cx="8501302" cy="954107"/>
              </a:xfrm>
              <a:prstGeom prst="rect">
                <a:avLst/>
              </a:prstGeom>
              <a:blipFill>
                <a:blip r:embed="rId2"/>
                <a:stretch>
                  <a:fillRect l="-1358" t="-7453" b="-13043"/>
                </a:stretch>
              </a:blipFill>
              <a:ln w="28575">
                <a:solidFill>
                  <a:srgbClr val="FFC000"/>
                </a:solidFill>
              </a:ln>
            </p:spPr>
            <p:txBody>
              <a:bodyPr/>
              <a:lstStyle/>
              <a:p>
                <a:r>
                  <a:rPr lang="ja-JP" altLang="en-US">
                    <a:noFill/>
                  </a:rPr>
                  <a:t> </a:t>
                </a:r>
              </a:p>
            </p:txBody>
          </p:sp>
        </mc:Fallback>
      </mc:AlternateContent>
      <p:grpSp>
        <p:nvGrpSpPr>
          <p:cNvPr id="247" name="グループ化 246">
            <a:extLst>
              <a:ext uri="{FF2B5EF4-FFF2-40B4-BE49-F238E27FC236}">
                <a16:creationId xmlns="" xmlns:a16="http://schemas.microsoft.com/office/drawing/2014/main" id="{B5D931C7-B9CC-4959-B85E-C9028330D855}"/>
              </a:ext>
            </a:extLst>
          </p:cNvPr>
          <p:cNvGrpSpPr/>
          <p:nvPr/>
        </p:nvGrpSpPr>
        <p:grpSpPr>
          <a:xfrm>
            <a:off x="1300016" y="2404058"/>
            <a:ext cx="7350880" cy="2214164"/>
            <a:chOff x="1300016" y="2404058"/>
            <a:chExt cx="7350880" cy="2214164"/>
          </a:xfrm>
        </p:grpSpPr>
        <p:grpSp>
          <p:nvGrpSpPr>
            <p:cNvPr id="195" name="グループ化 194">
              <a:extLst>
                <a:ext uri="{FF2B5EF4-FFF2-40B4-BE49-F238E27FC236}">
                  <a16:creationId xmlns="" xmlns:a16="http://schemas.microsoft.com/office/drawing/2014/main" id="{4292F056-71DD-43B4-BCC8-5193B004AABB}"/>
                </a:ext>
              </a:extLst>
            </p:cNvPr>
            <p:cNvGrpSpPr/>
            <p:nvPr/>
          </p:nvGrpSpPr>
          <p:grpSpPr>
            <a:xfrm>
              <a:off x="1300016" y="2404058"/>
              <a:ext cx="6512215" cy="2214164"/>
              <a:chOff x="1300016" y="2404058"/>
              <a:chExt cx="6512215" cy="2214164"/>
            </a:xfrm>
          </p:grpSpPr>
          <p:sp>
            <p:nvSpPr>
              <p:cNvPr id="46"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8</m:t>
                            </m:r>
                          </m:sup>
                        </m:sSup>
                      </m:oMath>
                    </m:oMathPara>
                  </a14:m>
                  <a:endParaRPr kumimoji="1" lang="en-US" altLang="ja-JP" sz="2800" b="0" dirty="0"/>
                </a:p>
              </p:txBody>
            </p:sp>
          </mc:Choice>
          <mc:Fallback xmlns="">
            <p:sp>
              <p:nvSpPr>
                <p:cNvPr id="199" name="テキスト ボックス 198">
                  <a:extLst>
                    <a:ext uri="{FF2B5EF4-FFF2-40B4-BE49-F238E27FC236}">
                      <a16:creationId xmlns:a16="http://schemas.microsoft.com/office/drawing/2014/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a:blip r:embed="rId5"/>
                  <a:stretch>
                    <a:fillRect r="-43750"/>
                  </a:stretch>
                </a:blipFill>
              </p:spPr>
              <p:txBody>
                <a:bodyPr/>
                <a:lstStyle/>
                <a:p>
                  <a:r>
                    <a:rPr lang="ja-JP" altLang="en-US">
                      <a:noFill/>
                    </a:rPr>
                    <a:t> </a:t>
                  </a:r>
                </a:p>
              </p:txBody>
            </p:sp>
          </mc:Fallback>
        </mc:AlternateContent>
        <p:sp>
          <p:nvSpPr>
            <p:cNvPr id="200" name="楕円 199">
              <a:extLst>
                <a:ext uri="{FF2B5EF4-FFF2-40B4-BE49-F238E27FC236}">
                  <a16:creationId xmlns=""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5302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Effect transition="in" filter="wipe(up)">
                                      <p:cBhvr>
                                        <p:cTn id="10" dur="500"/>
                                        <p:tgtEl>
                                          <p:spTgt spid="24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46"/>
                                        </p:tgtEl>
                                        <p:attrNameLst>
                                          <p:attrName>style.visibility</p:attrName>
                                        </p:attrNameLst>
                                      </p:cBhvr>
                                      <p:to>
                                        <p:strVal val="visible"/>
                                      </p:to>
                                    </p:set>
                                    <p:animEffect transition="in" filter="wipe(up)">
                                      <p:cBhvr>
                                        <p:cTn id="14"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423686" y="806220"/>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d>
                        <m:dPr>
                          <m:ctrlPr>
                            <a:rPr lang="en-US" altLang="ja-JP" sz="2800" b="0" i="1" smtClean="0">
                              <a:latin typeface="Cambria Math" panose="02040503050406030204" pitchFamily="18" charset="0"/>
                              <a:ea typeface="Cambria Math" panose="02040503050406030204" pitchFamily="18" charset="0"/>
                            </a:rPr>
                          </m:ctrlPr>
                        </m:dPr>
                        <m:e>
                          <m:r>
                            <a:rPr lang="en-US" altLang="ja-JP" sz="2800" b="0" i="1" smtClean="0">
                              <a:latin typeface="Cambria Math" panose="02040503050406030204" pitchFamily="18" charset="0"/>
                              <a:ea typeface="Cambria Math" panose="02040503050406030204" pitchFamily="18" charset="0"/>
                            </a:rPr>
                            <m:t>100+1</m:t>
                          </m:r>
                        </m:e>
                      </m:d>
                      <m:r>
                        <a:rPr lang="en-US" altLang="ja-JP" sz="2800" b="0" i="1" smtClean="0">
                          <a:latin typeface="Cambria Math" panose="02040503050406030204" pitchFamily="18" charset="0"/>
                          <a:ea typeface="Cambria Math" panose="02040503050406030204" pitchFamily="18" charset="0"/>
                        </a:rPr>
                        <m:t>÷2=</m:t>
                      </m:r>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423686" y="806220"/>
                <a:ext cx="8342348" cy="3539430"/>
              </a:xfrm>
              <a:prstGeom prst="rect">
                <a:avLst/>
              </a:prstGeom>
              <a:blipFill>
                <a:blip r:embed="rId2"/>
                <a:stretch>
                  <a:fillRect l="-1310" t="-1704" b="-2726"/>
                </a:stretch>
              </a:blipFill>
              <a:ln w="38100">
                <a:solidFill>
                  <a:schemeClr val="accent6"/>
                </a:solidFill>
              </a:ln>
            </p:spPr>
            <p:txBody>
              <a:bodyPr/>
              <a:lstStyle/>
              <a:p>
                <a:r>
                  <a:rPr lang="ja-JP" altLang="en-US">
                    <a:noFill/>
                  </a:rPr>
                  <a:t> </a:t>
                </a:r>
              </a:p>
            </p:txBody>
          </p:sp>
        </mc:Fallback>
      </mc:AlternateContent>
      <p:grpSp>
        <p:nvGrpSpPr>
          <p:cNvPr id="91" name="グループ化 90">
            <a:extLst>
              <a:ext uri="{FF2B5EF4-FFF2-40B4-BE49-F238E27FC236}">
                <a16:creationId xmlns="" xmlns:a16="http://schemas.microsoft.com/office/drawing/2014/main" id="{10246EF2-59EE-4ED0-908C-918A5A3B8F57}"/>
              </a:ext>
            </a:extLst>
          </p:cNvPr>
          <p:cNvGrpSpPr/>
          <p:nvPr/>
        </p:nvGrpSpPr>
        <p:grpSpPr>
          <a:xfrm>
            <a:off x="2435" y="4459539"/>
            <a:ext cx="1643174" cy="2272135"/>
            <a:chOff x="2435" y="4459539"/>
            <a:chExt cx="1643174" cy="2272135"/>
          </a:xfrm>
        </p:grpSpPr>
        <p:sp>
          <p:nvSpPr>
            <p:cNvPr id="7" name="楕円 6">
              <a:extLst>
                <a:ext uri="{FF2B5EF4-FFF2-40B4-BE49-F238E27FC236}">
                  <a16:creationId xmlns=""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 xmlns:a16="http://schemas.microsoft.com/office/drawing/2014/main" id="{E19E10CD-924A-495D-861A-6F3127FEC686}"/>
                </a:ext>
              </a:extLst>
            </p:cNvPr>
            <p:cNvSpPr txBox="1"/>
            <p:nvPr/>
          </p:nvSpPr>
          <p:spPr>
            <a:xfrm>
              <a:off x="2435" y="5215297"/>
              <a:ext cx="935637" cy="707886"/>
            </a:xfrm>
            <a:prstGeom prst="rect">
              <a:avLst/>
            </a:prstGeom>
            <a:noFill/>
          </p:spPr>
          <p:txBody>
            <a:bodyPr wrap="square" rtlCol="0">
              <a:spAutoFit/>
            </a:bodyPr>
            <a:lstStyle/>
            <a:p>
              <a:r>
                <a:rPr lang="ja-JP" altLang="en-US" sz="2000" dirty="0"/>
                <a:t>およそ</a:t>
              </a:r>
              <a:endParaRPr lang="en-US" altLang="ja-JP" sz="2000" dirty="0"/>
            </a:p>
            <a:p>
              <a:r>
                <a:rPr lang="en-US" altLang="ja-JP" sz="2000" dirty="0"/>
                <a:t>100</a:t>
              </a:r>
              <a:r>
                <a:rPr lang="ja-JP" altLang="en-US" sz="2000" dirty="0"/>
                <a:t>回</a:t>
              </a:r>
            </a:p>
          </p:txBody>
        </p:sp>
      </p:grpSp>
      <p:grpSp>
        <p:nvGrpSpPr>
          <p:cNvPr id="93" name="グループ化 92">
            <a:extLst>
              <a:ext uri="{FF2B5EF4-FFF2-40B4-BE49-F238E27FC236}">
                <a16:creationId xmlns="" xmlns:a16="http://schemas.microsoft.com/office/drawing/2014/main" id="{5264C1FD-92D5-4733-8855-69FF4F729501}"/>
              </a:ext>
            </a:extLst>
          </p:cNvPr>
          <p:cNvGrpSpPr/>
          <p:nvPr/>
        </p:nvGrpSpPr>
        <p:grpSpPr>
          <a:xfrm>
            <a:off x="2506181" y="4459539"/>
            <a:ext cx="4735584" cy="2051516"/>
            <a:chOff x="2506181" y="4459539"/>
            <a:chExt cx="4735584" cy="2051516"/>
          </a:xfrm>
        </p:grpSpPr>
        <p:sp>
          <p:nvSpPr>
            <p:cNvPr id="23" name="楕円 22">
              <a:extLst>
                <a:ext uri="{FF2B5EF4-FFF2-40B4-BE49-F238E27FC236}">
                  <a16:creationId xmlns="" xmlns:a16="http://schemas.microsoft.com/office/drawing/2014/main" id="{69938BCF-668E-4D1A-9FF0-4D260FF07073}"/>
                </a:ext>
              </a:extLst>
            </p:cNvPr>
            <p:cNvSpPr/>
            <p:nvPr/>
          </p:nvSpPr>
          <p:spPr>
            <a:xfrm>
              <a:off x="250618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 xmlns:a16="http://schemas.microsoft.com/office/drawing/2014/main" id="{76F99A86-7B20-4F9A-8668-29B84A1AA808}"/>
                </a:ext>
              </a:extLst>
            </p:cNvPr>
            <p:cNvSpPr/>
            <p:nvPr/>
          </p:nvSpPr>
          <p:spPr>
            <a:xfrm>
              <a:off x="2568298" y="615105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 xmlns:a16="http://schemas.microsoft.com/office/drawing/2014/main" id="{5C94F673-E06C-48C1-9F30-2F1F56031F5E}"/>
                </a:ext>
              </a:extLst>
            </p:cNvPr>
            <p:cNvCxnSpPr>
              <a:cxnSpLocks/>
              <a:endCxn id="23" idx="4"/>
            </p:cNvCxnSpPr>
            <p:nvPr/>
          </p:nvCxnSpPr>
          <p:spPr>
            <a:xfrm flipV="1">
              <a:off x="2596176" y="4819539"/>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5C8A697A-C402-4ACD-B301-9CBB020FCB06}"/>
                </a:ext>
              </a:extLst>
            </p:cNvPr>
            <p:cNvCxnSpPr>
              <a:cxnSpLocks/>
              <a:stCxn id="24" idx="0"/>
            </p:cNvCxnSpPr>
            <p:nvPr/>
          </p:nvCxnSpPr>
          <p:spPr>
            <a:xfrm flipH="1" flipV="1">
              <a:off x="2542797" y="5921674"/>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 xmlns:a16="http://schemas.microsoft.com/office/drawing/2014/main" id="{E5707DE8-C9B0-4ED0-A336-55E3205FA97B}"/>
                </a:ext>
              </a:extLst>
            </p:cNvPr>
            <p:cNvGrpSpPr/>
            <p:nvPr/>
          </p:nvGrpSpPr>
          <p:grpSpPr>
            <a:xfrm>
              <a:off x="2524608" y="5425532"/>
              <a:ext cx="108000" cy="360000"/>
              <a:chOff x="992298" y="2865227"/>
              <a:chExt cx="45721" cy="311919"/>
            </a:xfrm>
          </p:grpSpPr>
          <p:sp>
            <p:nvSpPr>
              <p:cNvPr id="31" name="円/楕円 105">
                <a:extLst>
                  <a:ext uri="{FF2B5EF4-FFF2-40B4-BE49-F238E27FC236}">
                    <a16:creationId xmlns=""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 xmlns:a16="http://schemas.microsoft.com/office/drawing/2014/main" id="{87B93A35-4604-4065-94B9-691D8017D2D2}"/>
                </a:ext>
              </a:extLst>
            </p:cNvPr>
            <p:cNvGrpSpPr/>
            <p:nvPr/>
          </p:nvGrpSpPr>
          <p:grpSpPr>
            <a:xfrm rot="5400000">
              <a:off x="3713838" y="5521131"/>
              <a:ext cx="108000" cy="360000"/>
              <a:chOff x="992298" y="2865227"/>
              <a:chExt cx="45721" cy="311919"/>
            </a:xfrm>
          </p:grpSpPr>
          <p:sp>
            <p:nvSpPr>
              <p:cNvPr id="35" name="円/楕円 105">
                <a:extLst>
                  <a:ext uri="{FF2B5EF4-FFF2-40B4-BE49-F238E27FC236}">
                    <a16:creationId xmlns=""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 xmlns:a16="http://schemas.microsoft.com/office/drawing/2014/main" id="{8BB5F591-F3EF-42D7-A5A7-A9B235E5DA61}"/>
                </a:ext>
              </a:extLst>
            </p:cNvPr>
            <p:cNvSpPr/>
            <p:nvPr/>
          </p:nvSpPr>
          <p:spPr>
            <a:xfrm>
              <a:off x="465877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 xmlns:a16="http://schemas.microsoft.com/office/drawing/2014/main" id="{413B700F-1C47-49B5-9881-84F00F25D3C8}"/>
                </a:ext>
              </a:extLst>
            </p:cNvPr>
            <p:cNvCxnSpPr>
              <a:cxnSpLocks/>
              <a:stCxn id="40" idx="0"/>
              <a:endCxn id="38" idx="4"/>
            </p:cNvCxnSpPr>
            <p:nvPr/>
          </p:nvCxnSpPr>
          <p:spPr>
            <a:xfrm flipH="1" flipV="1">
              <a:off x="4838771" y="4819539"/>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 xmlns:a16="http://schemas.microsoft.com/office/drawing/2014/main" id="{4E6E752E-9F6C-4396-99F7-802D731F4984}"/>
                </a:ext>
              </a:extLst>
            </p:cNvPr>
            <p:cNvSpPr/>
            <p:nvPr/>
          </p:nvSpPr>
          <p:spPr>
            <a:xfrm>
              <a:off x="5002149" y="5035297"/>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 xmlns:a16="http://schemas.microsoft.com/office/drawing/2014/main" id="{559ED13C-BF4B-4203-98A1-E512A3AEEFAC}"/>
                </a:ext>
              </a:extLst>
            </p:cNvPr>
            <p:cNvCxnSpPr>
              <a:cxnSpLocks/>
              <a:stCxn id="42" idx="0"/>
              <a:endCxn id="40" idx="4"/>
            </p:cNvCxnSpPr>
            <p:nvPr/>
          </p:nvCxnSpPr>
          <p:spPr>
            <a:xfrm flipV="1">
              <a:off x="4786911" y="5395297"/>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 xmlns:a16="http://schemas.microsoft.com/office/drawing/2014/main" id="{90323142-11C9-40BC-B332-FFED73D87CBB}"/>
                </a:ext>
              </a:extLst>
            </p:cNvPr>
            <p:cNvSpPr/>
            <p:nvPr/>
          </p:nvSpPr>
          <p:spPr>
            <a:xfrm>
              <a:off x="4606911" y="55265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 xmlns:a16="http://schemas.microsoft.com/office/drawing/2014/main" id="{8C82CA5D-E339-47F9-BC53-BB06C233F6B3}"/>
                </a:ext>
              </a:extLst>
            </p:cNvPr>
            <p:cNvCxnSpPr>
              <a:cxnSpLocks/>
              <a:stCxn id="44" idx="0"/>
              <a:endCxn id="42" idx="4"/>
            </p:cNvCxnSpPr>
            <p:nvPr/>
          </p:nvCxnSpPr>
          <p:spPr>
            <a:xfrm flipH="1" flipV="1">
              <a:off x="4786911" y="5886523"/>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 xmlns:a16="http://schemas.microsoft.com/office/drawing/2014/main" id="{BF462BF9-E241-4BC7-88E3-5036DC639E13}"/>
                </a:ext>
              </a:extLst>
            </p:cNvPr>
            <p:cNvSpPr/>
            <p:nvPr/>
          </p:nvSpPr>
          <p:spPr>
            <a:xfrm>
              <a:off x="4883771" y="602136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 xmlns:a16="http://schemas.microsoft.com/office/drawing/2014/main" id="{05EE7C9C-5E7F-4575-8F20-5168819767EF}"/>
                </a:ext>
              </a:extLst>
            </p:cNvPr>
            <p:cNvSpPr/>
            <p:nvPr/>
          </p:nvSpPr>
          <p:spPr>
            <a:xfrm>
              <a:off x="586272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 xmlns:a16="http://schemas.microsoft.com/office/drawing/2014/main" id="{6EFDEB5E-4B43-4C87-8764-4448B0A1A606}"/>
                </a:ext>
              </a:extLst>
            </p:cNvPr>
            <p:cNvCxnSpPr>
              <a:cxnSpLocks/>
              <a:stCxn id="63" idx="0"/>
              <a:endCxn id="61" idx="4"/>
            </p:cNvCxnSpPr>
            <p:nvPr/>
          </p:nvCxnSpPr>
          <p:spPr>
            <a:xfrm flipV="1">
              <a:off x="5939800" y="4819539"/>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 xmlns:a16="http://schemas.microsoft.com/office/drawing/2014/main" id="{EB9D3BAD-0291-4F3A-BC0A-947BB3B202E5}"/>
                </a:ext>
              </a:extLst>
            </p:cNvPr>
            <p:cNvSpPr/>
            <p:nvPr/>
          </p:nvSpPr>
          <p:spPr>
            <a:xfrm>
              <a:off x="5759800" y="515231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 xmlns:a16="http://schemas.microsoft.com/office/drawing/2014/main" id="{52124EFA-89BF-4AAE-9EAD-C425FAABF0C3}"/>
                </a:ext>
              </a:extLst>
            </p:cNvPr>
            <p:cNvCxnSpPr>
              <a:cxnSpLocks/>
            </p:cNvCxnSpPr>
            <p:nvPr/>
          </p:nvCxnSpPr>
          <p:spPr>
            <a:xfrm>
              <a:off x="6470036" y="4809078"/>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 xmlns:a16="http://schemas.microsoft.com/office/drawing/2014/main" id="{1C10C7BC-3C0D-4478-90DE-482C02EF28C2}"/>
                </a:ext>
              </a:extLst>
            </p:cNvPr>
            <p:cNvSpPr/>
            <p:nvPr/>
          </p:nvSpPr>
          <p:spPr>
            <a:xfrm>
              <a:off x="6547115" y="4790119"/>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15517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up)">
                                      <p:cBhvr>
                                        <p:cTn id="21" dur="500"/>
                                        <p:tgtEl>
                                          <p:spTgt spid="9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left)">
                                      <p:cBhvr>
                                        <p:cTn id="29" dur="500"/>
                                        <p:tgtEl>
                                          <p:spTgt spid="9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822960" y="2434206"/>
            <a:ext cx="8310288" cy="954107"/>
          </a:xfrm>
          <a:prstGeom prst="rect">
            <a:avLst/>
          </a:prstGeom>
          <a:noFill/>
        </p:spPr>
        <p:txBody>
          <a:bodyPr wrap="none" rtlCol="0">
            <a:spAutoFit/>
          </a:bodyPr>
          <a:lstStyle/>
          <a:p>
            <a:r>
              <a:rPr lang="ja-JP" altLang="en-US" sz="2800" dirty="0">
                <a:latin typeface="Cambria Math" panose="02040503050406030204" pitchFamily="18" charset="0"/>
              </a:rPr>
              <a:t>モンテカルロ法の方が盤面をより多く読んでいるため，</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モンテカルロ法の勝率が高くなるのは自然</a:t>
            </a:r>
            <a:r>
              <a:rPr lang="ja-JP" altLang="en-US" sz="2800" dirty="0">
                <a:latin typeface="Cambria Math" panose="02040503050406030204" pitchFamily="18" charset="0"/>
              </a:rPr>
              <a:t>．</a:t>
            </a:r>
            <a:endParaRPr lang="en-US" altLang="ja-JP" sz="2800" b="0" dirty="0">
              <a:latin typeface="Cambria Math" panose="02040503050406030204" pitchFamily="18" charset="0"/>
            </a:endParaRPr>
          </a:p>
        </p:txBody>
      </p:sp>
      <p:sp>
        <p:nvSpPr>
          <p:cNvPr id="7" name="テキスト ボックス 6">
            <a:extLst>
              <a:ext uri="{FF2B5EF4-FFF2-40B4-BE49-F238E27FC236}">
                <a16:creationId xmlns="" xmlns:a16="http://schemas.microsoft.com/office/drawing/2014/main" id="{BBC05353-4C75-4984-A276-86D4FCAF8E74}"/>
              </a:ext>
            </a:extLst>
          </p:cNvPr>
          <p:cNvSpPr txBox="1"/>
          <p:nvPr/>
        </p:nvSpPr>
        <p:spPr>
          <a:xfrm>
            <a:off x="1225215" y="4205214"/>
            <a:ext cx="6766596" cy="523220"/>
          </a:xfrm>
          <a:prstGeom prst="rect">
            <a:avLst/>
          </a:prstGeom>
          <a:noFill/>
          <a:ln>
            <a:noFill/>
          </a:ln>
        </p:spPr>
        <p:txBody>
          <a:bodyPr wrap="none" rtlCol="0">
            <a:spAutoFit/>
          </a:bodyPr>
          <a:lstStyle/>
          <a:p>
            <a:r>
              <a:rPr lang="ja-JP" altLang="en-US" sz="2800" dirty="0">
                <a:solidFill>
                  <a:srgbClr val="FF0000"/>
                </a:solidFill>
                <a:latin typeface="Cambria Math" panose="02040503050406030204" pitchFamily="18" charset="0"/>
              </a:rPr>
              <a:t>強さを正当に評価するには別の実験が必要</a:t>
            </a:r>
            <a:endParaRPr lang="en-US" altLang="ja-JP" sz="2800" dirty="0">
              <a:solidFill>
                <a:srgbClr val="FF000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 xmlns:a16="http://schemas.microsoft.com/office/drawing/2014/main" id="{9EC13191-13AB-45F5-979A-130FC0BF3B7F}"/>
                  </a:ext>
                </a:extLst>
              </p:cNvPr>
              <p:cNvSpPr txBox="1"/>
              <p:nvPr/>
            </p:nvSpPr>
            <p:spPr>
              <a:xfrm>
                <a:off x="1134604" y="1161138"/>
                <a:ext cx="1811903" cy="954107"/>
              </a:xfrm>
              <a:prstGeom prst="rect">
                <a:avLst/>
              </a:prstGeom>
              <a:noFill/>
              <a:ln w="28575">
                <a:solidFill>
                  <a:srgbClr val="FFC000"/>
                </a:solidFill>
              </a:ln>
            </p:spPr>
            <p:txBody>
              <a:bodyPr wrap="square" rtlCol="0">
                <a:spAutoFit/>
              </a:bodyPr>
              <a:lstStyle/>
              <a:p>
                <a:r>
                  <a:rPr kumimoji="1" lang="en-US" altLang="ja-JP" sz="2800" dirty="0"/>
                  <a:t>8</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b="1" i="1" smtClean="0">
                          <a:solidFill>
                            <a:srgbClr val="FF0000"/>
                          </a:solidFill>
                          <a:latin typeface="Cambria Math" panose="02040503050406030204" pitchFamily="18" charset="0"/>
                        </a:rPr>
                        <m:t>𝟖𝟕𝟑𝟖𝟎</m:t>
                      </m:r>
                    </m:oMath>
                  </m:oMathPara>
                </a14:m>
                <a:endParaRPr lang="en-US" altLang="ja-JP" sz="2800" dirty="0">
                  <a:solidFill>
                    <a:srgbClr val="FF0000"/>
                  </a:solidFill>
                </a:endParaRPr>
              </a:p>
            </p:txBody>
          </p:sp>
        </mc:Choice>
        <mc:Fallback xmlns="">
          <p:sp>
            <p:nvSpPr>
              <p:cNvPr id="8" name="テキスト ボックス 7">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1134604" y="1161138"/>
                <a:ext cx="1811903" cy="954107"/>
              </a:xfrm>
              <a:prstGeom prst="rect">
                <a:avLst/>
              </a:prstGeom>
              <a:blipFill>
                <a:blip r:embed="rId4"/>
                <a:stretch>
                  <a:fillRect l="-5960" t="-6790"/>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 xmlns:a16="http://schemas.microsoft.com/office/drawing/2014/main" id="{1AEE1133-C277-41A0-B4B9-AD0643541C33}"/>
                  </a:ext>
                </a:extLst>
              </p:cNvPr>
              <p:cNvSpPr txBox="1"/>
              <p:nvPr/>
            </p:nvSpPr>
            <p:spPr>
              <a:xfrm>
                <a:off x="3476957" y="1161139"/>
                <a:ext cx="5170005" cy="954107"/>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kumimoji="1" lang="en-US" altLang="ja-JP" sz="2800" dirty="0"/>
              </a:p>
              <a:p>
                <a:pPr algn="ctr"/>
                <a:r>
                  <a:rPr lang="ja-JP" altLang="en-US" sz="2800" dirty="0">
                    <a:latin typeface="Cambria Math" panose="02040503050406030204" pitchFamily="18" charset="0"/>
                  </a:rPr>
                  <a:t>およそ</a:t>
                </a:r>
                <a14:m>
                  <m:oMath xmlns:m="http://schemas.openxmlformats.org/officeDocument/2006/math">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a14:m>
                <a:endParaRPr lang="en-US" altLang="ja-JP" sz="2800" b="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3476957" y="1161139"/>
                <a:ext cx="5170005" cy="954107"/>
              </a:xfrm>
              <a:prstGeom prst="rect">
                <a:avLst/>
              </a:prstGeom>
              <a:blipFill>
                <a:blip r:embed="rId5"/>
                <a:stretch>
                  <a:fillRect l="-1991" t="-6135" r="-585" b="-12270"/>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2450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 xmlns:a16="http://schemas.microsoft.com/office/drawing/2014/main"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kumimoji="1" lang="ja-JP" altLang="en-US" dirty="0"/>
              <a:t>それぞれの操作</a:t>
            </a:r>
            <a:r>
              <a:rPr lang="ja-JP" altLang="en-US" dirty="0"/>
              <a:t>毎に</a:t>
            </a:r>
            <a:r>
              <a:rPr kumimoji="1" lang="ja-JP" altLang="en-US" dirty="0"/>
              <a:t>プレイアウト</a:t>
            </a:r>
            <a:r>
              <a:rPr lang="ja-JP" altLang="en-US" dirty="0"/>
              <a:t>を</a:t>
            </a:r>
            <a:r>
              <a:rPr kumimoji="1" lang="en-US" altLang="ja-JP" dirty="0"/>
              <a:t>750</a:t>
            </a:r>
            <a:r>
              <a:rPr kumimoji="1" lang="ja-JP" altLang="en-US" dirty="0"/>
              <a:t>回程度</a:t>
            </a:r>
            <a:endParaRPr kumimoji="1" lang="en-US" altLang="ja-JP" dirty="0"/>
          </a:p>
          <a:p>
            <a:r>
              <a:rPr lang="ja-JP" altLang="en-US" dirty="0"/>
              <a:t>　　</a:t>
            </a:r>
            <a:r>
              <a:rPr kumimoji="1" lang="ja-JP" altLang="en-US" dirty="0"/>
              <a:t>行えばモンテカルロ法は安定して実際の勝率</a:t>
            </a:r>
            <a:endParaRPr kumimoji="1" lang="en-US" altLang="ja-JP" dirty="0"/>
          </a:p>
          <a:p>
            <a:r>
              <a:rPr lang="ja-JP" altLang="en-US" dirty="0"/>
              <a:t>　　</a:t>
            </a:r>
            <a:r>
              <a:rPr kumimoji="1" lang="ja-JP" altLang="en-US" dirty="0"/>
              <a:t>が高い操作を選べる</a:t>
            </a:r>
            <a:endParaRPr lang="en-US" altLang="ja-JP" dirty="0"/>
          </a:p>
          <a:p>
            <a:pPr marL="457200" indent="-457200">
              <a:buFont typeface="Arial" panose="020B0604020202020204" pitchFamily="34" charset="0"/>
              <a:buChar char="•"/>
            </a:pPr>
            <a:endParaRPr kumimoji="1" lang="en-US" altLang="ja-JP" dirty="0"/>
          </a:p>
          <a:p>
            <a:pPr marL="457200" indent="-457200">
              <a:buFont typeface="Arial" panose="020B0604020202020204" pitchFamily="34" charset="0"/>
              <a:buChar char="•"/>
            </a:pPr>
            <a:r>
              <a:rPr lang="ja-JP" altLang="en-US" dirty="0"/>
              <a:t>初期盤面による勝敗への影響がある</a:t>
            </a:r>
            <a:endParaRPr lang="en-US" altLang="ja-JP" dirty="0"/>
          </a:p>
          <a:p>
            <a:pPr marL="457200" indent="-457200">
              <a:buFont typeface="Arial" panose="020B0604020202020204" pitchFamily="34" charset="0"/>
              <a:buChar char="•"/>
            </a:pPr>
            <a:endParaRPr lang="en-US" altLang="ja-JP" dirty="0"/>
          </a:p>
          <a:p>
            <a:pPr marL="457200" indent="-457200">
              <a:buClr>
                <a:schemeClr val="tx1"/>
              </a:buClr>
              <a:buFont typeface="Arial" panose="020B0604020202020204" pitchFamily="34" charset="0"/>
              <a:buChar char="•"/>
            </a:pPr>
            <a:r>
              <a:rPr lang="ja-JP" altLang="en-US" dirty="0"/>
              <a:t>実際の勝率が高い操作が勝ちにつながらない</a:t>
            </a:r>
            <a:endParaRPr lang="en-US" altLang="ja-JP" dirty="0"/>
          </a:p>
          <a:p>
            <a:r>
              <a:rPr lang="ja-JP" altLang="en-US" dirty="0"/>
              <a:t>　　場合がありそう</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kumimoji="1" lang="ja-JP" altLang="en-US" dirty="0"/>
              <a:t>モンテカルロ法の強さを</a:t>
            </a:r>
            <a:r>
              <a:rPr lang="ja-JP" altLang="en-US" dirty="0"/>
              <a:t>評価するには別の</a:t>
            </a:r>
            <a:endParaRPr lang="en-US" altLang="ja-JP" dirty="0"/>
          </a:p>
          <a:p>
            <a:r>
              <a:rPr lang="ja-JP" altLang="en-US" dirty="0"/>
              <a:t>　　実験が必要</a:t>
            </a:r>
            <a:endParaRPr kumimoji="1" lang="en-US" altLang="ja-JP" dirty="0"/>
          </a:p>
        </p:txBody>
      </p:sp>
      <p:sp>
        <p:nvSpPr>
          <p:cNvPr id="4" name="スライド番号プレースホルダー 3">
            <a:extLst>
              <a:ext uri="{FF2B5EF4-FFF2-40B4-BE49-F238E27FC236}">
                <a16:creationId xmlns="" xmlns:a16="http://schemas.microsoft.com/office/drawing/2014/main" id="{FE45ECC0-C258-405D-8649-1D52BE0FE745}"/>
              </a:ext>
            </a:extLst>
          </p:cNvPr>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Tree>
    <p:extLst>
      <p:ext uri="{BB962C8B-B14F-4D97-AF65-F5344CB8AC3E}">
        <p14:creationId xmlns:p14="http://schemas.microsoft.com/office/powerpoint/2010/main" val="35320634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 xmlns:a16="http://schemas.microsoft.com/office/drawing/2014/main"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a:t>対戦相手の先読みの手数を変えて実験をする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多腕バンディットのアルゴリズムを用いて，勝率を保ちつつ計算量を抑えられないか実験する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先読みアルゴリズムの修正</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二人用</a:t>
            </a:r>
            <a:r>
              <a:rPr lang="en-US" altLang="ja-JP" dirty="0"/>
              <a:t>Flood-It</a:t>
            </a:r>
            <a:r>
              <a:rPr lang="ja-JP" altLang="en-US" dirty="0"/>
              <a:t>の計算困難性が言えないか</a:t>
            </a:r>
            <a:endParaRPr lang="en-US" altLang="ja-JP" dirty="0"/>
          </a:p>
          <a:p>
            <a:r>
              <a:rPr lang="ja-JP" altLang="en-US" dirty="0"/>
              <a:t>　　考える</a:t>
            </a:r>
            <a:endParaRPr lang="en-US" altLang="ja-JP" dirty="0"/>
          </a:p>
        </p:txBody>
      </p:sp>
      <p:sp>
        <p:nvSpPr>
          <p:cNvPr id="4" name="スライド番号プレースホルダー 3">
            <a:extLst>
              <a:ext uri="{FF2B5EF4-FFF2-40B4-BE49-F238E27FC236}">
                <a16:creationId xmlns=""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Tree>
    <p:extLst>
      <p:ext uri="{BB962C8B-B14F-4D97-AF65-F5344CB8AC3E}">
        <p14:creationId xmlns:p14="http://schemas.microsoft.com/office/powerpoint/2010/main" val="34458623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Tree>
    <p:extLst>
      <p:ext uri="{BB962C8B-B14F-4D97-AF65-F5344CB8AC3E}">
        <p14:creationId xmlns:p14="http://schemas.microsoft.com/office/powerpoint/2010/main" val="1013843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a:t>
                      </a:r>
                      <a:r>
                        <a:rPr kumimoji="1" lang="ja-JP" altLang="en-US" sz="2800" dirty="0" smtClean="0"/>
                        <a:t>の手数</a:t>
                      </a:r>
                      <a:endParaRPr kumimoji="1" lang="ja-JP" altLang="en-US" sz="2800" dirty="0"/>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smtClean="0">
                <a:solidFill>
                  <a:srgbClr val="FF0000"/>
                </a:solidFill>
              </a:rPr>
              <a:t>3</a:t>
            </a:r>
            <a:r>
              <a:rPr lang="ja-JP" altLang="en-US" sz="3600" dirty="0" smtClean="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 xmlns:a16="http://schemas.microsoft.com/office/drawing/2014/main" id="{9EC13191-13AB-45F5-979A-130FC0BF3B7F}"/>
                  </a:ext>
                </a:extLst>
              </p:cNvPr>
              <p:cNvSpPr txBox="1"/>
              <p:nvPr/>
            </p:nvSpPr>
            <p:spPr>
              <a:xfrm>
                <a:off x="400826" y="1161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00826" y="1161141"/>
                <a:ext cx="8501302" cy="954107"/>
              </a:xfrm>
              <a:prstGeom prst="rect">
                <a:avLst/>
              </a:prstGeom>
              <a:blipFill>
                <a:blip r:embed="rId2"/>
                <a:stretch>
                  <a:fillRect l="-1358" t="-6790" b="-12346"/>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400826" y="2730814"/>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×4×100−0)÷2=</m:t>
                      </m:r>
                      <m:r>
                        <a:rPr lang="en-US" altLang="ja-JP" sz="2800" b="1" i="1" smtClean="0">
                          <a:solidFill>
                            <a:srgbClr val="FF0000"/>
                          </a:solidFill>
                          <a:latin typeface="Cambria Math" panose="02040503050406030204" pitchFamily="18" charset="0"/>
                          <a:ea typeface="Cambria Math" panose="02040503050406030204" pitchFamily="18" charset="0"/>
                        </a:rPr>
                        <m:t>𝟏𝟓𝟎𝟎𝟎𝟎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400826" y="2730814"/>
                <a:ext cx="8342348" cy="3539430"/>
              </a:xfrm>
              <a:prstGeom prst="rect">
                <a:avLst/>
              </a:prstGeom>
              <a:blipFill rotWithShape="0">
                <a:blip r:embed="rId3"/>
                <a:stretch>
                  <a:fillRect l="-1310" t="-1874" b="-2726"/>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7138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0" name="正方形/長方形 9"/>
          <p:cNvSpPr/>
          <p:nvPr/>
        </p:nvSpPr>
        <p:spPr>
          <a:xfrm>
            <a:off x="878511" y="1400151"/>
            <a:ext cx="7432698" cy="954107"/>
          </a:xfrm>
          <a:prstGeom prst="rect">
            <a:avLst/>
          </a:prstGeom>
        </p:spPr>
        <p:txBody>
          <a:bodyPr wrap="square">
            <a:spAutoFit/>
          </a:bodyPr>
          <a:lstStyle/>
          <a:p>
            <a:r>
              <a:rPr lang="ja-JP" altLang="en-US" sz="2800" dirty="0"/>
              <a:t>残りの</a:t>
            </a:r>
            <a:r>
              <a:rPr lang="en-US" altLang="ja-JP" sz="2800" dirty="0"/>
              <a:t>2</a:t>
            </a:r>
            <a:r>
              <a:rPr lang="ja-JP" altLang="en-US" sz="2800" dirty="0"/>
              <a:t>割に関しては，モンテカルロ法が正しい選択をしても勝てない盤面であると考えられる</a:t>
            </a:r>
            <a:endParaRPr lang="en-US" altLang="ja-JP" sz="2800" dirty="0">
              <a:solidFill>
                <a:srgbClr val="FF0000"/>
              </a:solidFill>
            </a:endParaRPr>
          </a:p>
        </p:txBody>
      </p:sp>
      <p:sp>
        <p:nvSpPr>
          <p:cNvPr id="16" name="二等辺三角形 15">
            <a:extLst>
              <a:ext uri="{FF2B5EF4-FFF2-40B4-BE49-F238E27FC236}">
                <a16:creationId xmlns="" xmlns:a16="http://schemas.microsoft.com/office/drawing/2014/main" id="{C184BD5B-B24C-4A0F-8C96-4B850BB5CFB9}"/>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 xmlns:a16="http://schemas.microsoft.com/office/drawing/2014/main" id="{08190308-1B38-44C3-95FA-88A2AE1110C6}"/>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18" name="楕円 17">
            <a:extLst>
              <a:ext uri="{FF2B5EF4-FFF2-40B4-BE49-F238E27FC236}">
                <a16:creationId xmlns="" xmlns:a16="http://schemas.microsoft.com/office/drawing/2014/main" id="{18635341-ED98-40CB-8CC6-DC868E08706C}"/>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 xmlns:a16="http://schemas.microsoft.com/office/drawing/2014/main" id="{EA8C5B74-D702-4A0B-BF16-736987C86919}"/>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20"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Tree>
    <p:extLst>
      <p:ext uri="{BB962C8B-B14F-4D97-AF65-F5344CB8AC3E}">
        <p14:creationId xmlns:p14="http://schemas.microsoft.com/office/powerpoint/2010/main" val="2083606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二等辺三角形 2">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9" name="正方形/長方形 18"/>
          <p:cNvSpPr/>
          <p:nvPr/>
        </p:nvSpPr>
        <p:spPr>
          <a:xfrm>
            <a:off x="878511" y="1400151"/>
            <a:ext cx="7432698" cy="954107"/>
          </a:xfrm>
          <a:prstGeom prst="rect">
            <a:avLst/>
          </a:prstGeom>
        </p:spPr>
        <p:txBody>
          <a:bodyPr wrap="square">
            <a:spAutoFit/>
          </a:bodyPr>
          <a:lstStyle/>
          <a:p>
            <a:r>
              <a:rPr lang="ja-JP" altLang="en-US" sz="2800" dirty="0">
                <a:solidFill>
                  <a:srgbClr val="7030A0"/>
                </a:solidFill>
              </a:rPr>
              <a:t>偏った盤面</a:t>
            </a:r>
            <a:r>
              <a:rPr lang="ja-JP" altLang="en-US" sz="2800" dirty="0"/>
              <a:t>での結果を取り除いた場合に，</a:t>
            </a:r>
            <a:endParaRPr lang="en-US" altLang="ja-JP" sz="2800" dirty="0"/>
          </a:p>
          <a:p>
            <a:r>
              <a:rPr lang="ja-JP" altLang="en-US" sz="2800" dirty="0"/>
              <a:t>勝率は</a:t>
            </a:r>
            <a:r>
              <a:rPr lang="en-US" altLang="ja-JP" sz="2800" dirty="0"/>
              <a:t>8</a:t>
            </a:r>
            <a:r>
              <a:rPr lang="ja-JP" altLang="en-US" sz="2800" dirty="0"/>
              <a:t>割程度に収束した．</a:t>
            </a:r>
            <a:endParaRPr lang="en-US" altLang="ja-JP" sz="2800" dirty="0">
              <a:solidFill>
                <a:srgbClr val="FF0000"/>
              </a:solidFill>
            </a:endParaRPr>
          </a:p>
        </p:txBody>
      </p:sp>
    </p:spTree>
    <p:extLst>
      <p:ext uri="{BB962C8B-B14F-4D97-AF65-F5344CB8AC3E}">
        <p14:creationId xmlns:p14="http://schemas.microsoft.com/office/powerpoint/2010/main" val="1440778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 xmlns:a16="http://schemas.microsoft.com/office/drawing/2014/main"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 xmlns:a16="http://schemas.microsoft.com/office/drawing/2014/main"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 xmlns:a16="http://schemas.microsoft.com/office/drawing/2014/main"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 xmlns:a16="http://schemas.microsoft.com/office/drawing/2014/main"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 xmlns:a16="http://schemas.microsoft.com/office/drawing/2014/main"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 xmlns:a16="http://schemas.microsoft.com/office/drawing/2014/main"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 xmlns:a16="http://schemas.microsoft.com/office/drawing/2014/main"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 xmlns:a16="http://schemas.microsoft.com/office/drawing/2014/main"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 xmlns:a16="http://schemas.microsoft.com/office/drawing/2014/main"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 xmlns:a16="http://schemas.microsoft.com/office/drawing/2014/main"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 xmlns:a16="http://schemas.microsoft.com/office/drawing/2014/main"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 xmlns:a16="http://schemas.microsoft.com/office/drawing/2014/main"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 xmlns:a16="http://schemas.microsoft.com/office/drawing/2014/main"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 xmlns:a16="http://schemas.microsoft.com/office/drawing/2014/main"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 xmlns:a16="http://schemas.microsoft.com/office/drawing/2014/main"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 xmlns:a16="http://schemas.microsoft.com/office/drawing/2014/main"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楕円 4">
            <a:extLst>
              <a:ext uri="{FF2B5EF4-FFF2-40B4-BE49-F238E27FC236}">
                <a16:creationId xmlns="" xmlns:a16="http://schemas.microsoft.com/office/drawing/2014/main"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 xmlns:a16="http://schemas.microsoft.com/office/drawing/2014/main"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 xmlns:a16="http://schemas.microsoft.com/office/drawing/2014/main"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 xmlns:a16="http://schemas.microsoft.com/office/drawing/2014/main"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 xmlns:a16="http://schemas.microsoft.com/office/drawing/2014/main"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 xmlns:a16="http://schemas.microsoft.com/office/drawing/2014/main"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 xmlns:a16="http://schemas.microsoft.com/office/drawing/2014/main"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 xmlns:a16="http://schemas.microsoft.com/office/drawing/2014/main"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 xmlns:a16="http://schemas.microsoft.com/office/drawing/2014/main"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 xmlns:a16="http://schemas.microsoft.com/office/drawing/2014/main"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 xmlns:a16="http://schemas.microsoft.com/office/drawing/2014/main"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 xmlns:a16="http://schemas.microsoft.com/office/drawing/2014/main"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 xmlns:a16="http://schemas.microsoft.com/office/drawing/2014/main"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 xmlns:a16="http://schemas.microsoft.com/office/drawing/2014/main"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引き分けを無くすため以下のルールを</a:t>
            </a:r>
            <a:endParaRPr lang="en-US" altLang="ja-JP" dirty="0"/>
          </a:p>
          <a:p>
            <a:r>
              <a:rPr kumimoji="1" lang="ja-JP" altLang="en-US" dirty="0"/>
              <a:t>追加している</a:t>
            </a:r>
            <a:endParaRPr kumimoji="1" lang="en-US" altLang="ja-JP" dirty="0"/>
          </a:p>
          <a:p>
            <a:pPr marL="514350" indent="-514350">
              <a:buFont typeface="+mj-lt"/>
              <a:buAutoNum type="arabicPeriod"/>
            </a:pPr>
            <a:r>
              <a:rPr lang="ja-JP" altLang="en-US" dirty="0"/>
              <a:t>現在の自分の色を変えないことはできない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Tree>
    <p:extLst>
      <p:ext uri="{BB962C8B-B14F-4D97-AF65-F5344CB8AC3E}">
        <p14:creationId xmlns:p14="http://schemas.microsoft.com/office/powerpoint/2010/main" val="13395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 xmlns:a16="http://schemas.microsoft.com/office/drawing/2014/main"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 xmlns:a16="http://schemas.microsoft.com/office/drawing/2014/main"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 xmlns:a16="http://schemas.microsoft.com/office/drawing/2014/main"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 xmlns:a16="http://schemas.microsoft.com/office/drawing/2014/main" val="20000"/>
                        </a:ext>
                      </a:extLst>
                    </a:gridCol>
                  </a:tblGrid>
                  <a:tr h="472903">
                    <a:tc>
                      <a:txBody>
                        <a:bodyPr/>
                        <a:lstStyle/>
                        <a:p>
                          <a:pPr algn="ctr"/>
                          <a:r>
                            <a:rPr kumimoji="1" lang="ja-JP" altLang="en-US" sz="2800" dirty="0"/>
                            <a:t>入力</a:t>
                          </a:r>
                        </a:p>
                      </a:txBody>
                      <a:tcPr/>
                    </a:tc>
                    <a:extLst>
                      <a:ext uri="{0D108BD9-81ED-4DB2-BD59-A6C34878D82A}">
                        <a16:rowId xmlns="" xmlns:a16="http://schemas.microsoft.com/office/drawing/2014/main"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endParaRPr lang="ja-JP"/>
                        </a:p>
                      </a:txBody>
                      <a:tcPr>
                        <a:blipFill rotWithShape="0">
                          <a:blip r:embed="rId2"/>
                          <a:stretch>
                            <a:fillRect l="-85" t="-32776" r="-342" b="-7358"/>
                          </a:stretch>
                        </a:blipFill>
                      </a:tcPr>
                    </a:tc>
                    <a:extLst>
                      <a:ext uri="{0D108BD9-81ED-4DB2-BD59-A6C34878D82A}">
                        <a16:rowId xmlns:a16="http://schemas.microsoft.com/office/drawing/2014/main" xmlns=""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 xmlns:a16="http://schemas.microsoft.com/office/drawing/2014/main" val="20000"/>
                    </a:ext>
                  </a:extLst>
                </a:gridCol>
              </a:tblGrid>
              <a:tr h="443664">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
        <p:nvSpPr>
          <p:cNvPr id="5" name="楕円 4">
            <a:extLst>
              <a:ext uri="{FF2B5EF4-FFF2-40B4-BE49-F238E27FC236}">
                <a16:creationId xmlns="" xmlns:a16="http://schemas.microsoft.com/office/drawing/2014/main"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 xmlns:a16="http://schemas.microsoft.com/office/drawing/2014/main"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 xmlns:a16="http://schemas.microsoft.com/office/drawing/2014/main"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 xmlns:a16="http://schemas.microsoft.com/office/drawing/2014/main"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 xmlns:a16="http://schemas.microsoft.com/office/drawing/2014/main"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 xmlns:a16="http://schemas.microsoft.com/office/drawing/2014/main"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 xmlns:a16="http://schemas.microsoft.com/office/drawing/2014/main"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 xmlns:a16="http://schemas.microsoft.com/office/drawing/2014/main"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 xmlns:a16="http://schemas.microsoft.com/office/drawing/2014/main"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 xmlns:a16="http://schemas.microsoft.com/office/drawing/2014/main"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 xmlns:a16="http://schemas.microsoft.com/office/drawing/2014/main"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 xmlns:a16="http://schemas.microsoft.com/office/drawing/2014/main"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 xmlns:a16="http://schemas.microsoft.com/office/drawing/2014/main" id="{90509AEA-E5E0-4A5D-978B-966CD86113FD}"/>
              </a:ext>
            </a:extLst>
          </p:cNvPr>
          <p:cNvSpPr>
            <a:spLocks noGrp="1"/>
          </p:cNvSpPr>
          <p:nvPr>
            <p:ph type="sldNum" sz="quarter" idx="4"/>
          </p:nvPr>
        </p:nvSpPr>
        <p:spPr/>
        <p:txBody>
          <a:bodyPr/>
          <a:lstStyle/>
          <a:p>
            <a:fld id="{06866E33-5310-403C-85EB-90D9101399C4}" type="slidenum">
              <a:rPr lang="ja-JP" altLang="en-US" smtClean="0"/>
              <a:pPr/>
              <a:t>78</a:t>
            </a:fld>
            <a:endParaRPr lang="ja-JP" altLang="en-US" dirty="0"/>
          </a:p>
        </p:txBody>
      </p:sp>
      <p:grpSp>
        <p:nvGrpSpPr>
          <p:cNvPr id="34" name="グループ化 33">
            <a:extLst>
              <a:ext uri="{FF2B5EF4-FFF2-40B4-BE49-F238E27FC236}">
                <a16:creationId xmlns="" xmlns:a16="http://schemas.microsoft.com/office/drawing/2014/main"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 xmlns:a16="http://schemas.microsoft.com/office/drawing/2014/main"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 xmlns:a16="http://schemas.microsoft.com/office/drawing/2014/main"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 xmlns:a16="http://schemas.microsoft.com/office/drawing/2014/main"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 xmlns:a16="http://schemas.microsoft.com/office/drawing/2014/main"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 xmlns:a16="http://schemas.microsoft.com/office/drawing/2014/main"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 xmlns:a16="http://schemas.microsoft.com/office/drawing/2014/main"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 xmlns:a16="http://schemas.microsoft.com/office/drawing/2014/main"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 xmlns:a16="http://schemas.microsoft.com/office/drawing/2014/main"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 xmlns:a16="http://schemas.microsoft.com/office/drawing/2014/main"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 xmlns:a16="http://schemas.microsoft.com/office/drawing/2014/main"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 xmlns:a16="http://schemas.microsoft.com/office/drawing/2014/main"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 xmlns:a16="http://schemas.microsoft.com/office/drawing/2014/main"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 xmlns:a16="http://schemas.microsoft.com/office/drawing/2014/main"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 xmlns:a16="http://schemas.microsoft.com/office/drawing/2014/main"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 xmlns:a16="http://schemas.microsoft.com/office/drawing/2014/main"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 xmlns:a16="http://schemas.microsoft.com/office/drawing/2014/main"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 xmlns:a16="http://schemas.microsoft.com/office/drawing/2014/main"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 xmlns:a16="http://schemas.microsoft.com/office/drawing/2014/main"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 xmlns:a16="http://schemas.microsoft.com/office/drawing/2014/main"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 xmlns:a16="http://schemas.microsoft.com/office/drawing/2014/main"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 xmlns:a16="http://schemas.microsoft.com/office/drawing/2014/main"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79</a:t>
            </a:fld>
            <a:endParaRPr lang="ja-JP" altLang="en-US" dirty="0"/>
          </a:p>
        </p:txBody>
      </p:sp>
      <p:sp>
        <p:nvSpPr>
          <p:cNvPr id="5" name="楕円 4">
            <a:extLst>
              <a:ext uri="{FF2B5EF4-FFF2-40B4-BE49-F238E27FC236}">
                <a16:creationId xmlns="" xmlns:a16="http://schemas.microsoft.com/office/drawing/2014/main"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 xmlns:a16="http://schemas.microsoft.com/office/drawing/2014/main"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 xmlns:a16="http://schemas.microsoft.com/office/drawing/2014/main"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 xmlns:a16="http://schemas.microsoft.com/office/drawing/2014/main"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 xmlns:a16="http://schemas.microsoft.com/office/drawing/2014/main"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 xmlns:a16="http://schemas.microsoft.com/office/drawing/2014/main"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 xmlns:a16="http://schemas.microsoft.com/office/drawing/2014/main"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 xmlns:a16="http://schemas.microsoft.com/office/drawing/2014/main"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 xmlns:a16="http://schemas.microsoft.com/office/drawing/2014/main"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 xmlns:a16="http://schemas.microsoft.com/office/drawing/2014/main"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 xmlns:a16="http://schemas.microsoft.com/office/drawing/2014/main"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 xmlns:a16="http://schemas.microsoft.com/office/drawing/2014/main"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 xmlns:a16="http://schemas.microsoft.com/office/drawing/2014/main"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 xmlns:a16="http://schemas.microsoft.com/office/drawing/2014/main"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 xmlns:a16="http://schemas.microsoft.com/office/drawing/2014/main"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 xmlns:a16="http://schemas.microsoft.com/office/drawing/2014/main"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 xmlns:a16="http://schemas.microsoft.com/office/drawing/2014/main"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 xmlns:a16="http://schemas.microsoft.com/office/drawing/2014/main"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 xmlns:a16="http://schemas.microsoft.com/office/drawing/2014/main"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 xmlns:a16="http://schemas.microsoft.com/office/drawing/2014/main"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 xmlns:a16="http://schemas.microsoft.com/office/drawing/2014/main"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2526846"/>
          </a:xfrm>
        </p:spPr>
        <p:txBody>
          <a:bodyPr>
            <a:spAutoFit/>
          </a:bodyPr>
          <a:lstStyle/>
          <a:p>
            <a:r>
              <a:rPr kumimoji="1" lang="en-US" altLang="ja-JP" sz="3600" dirty="0">
                <a:solidFill>
                  <a:schemeClr val="accent2"/>
                </a:solidFill>
              </a:rPr>
              <a:t>Honey-Bee</a:t>
            </a:r>
          </a:p>
          <a:p>
            <a:r>
              <a:rPr lang="ja-JP" altLang="en-US" dirty="0"/>
              <a:t>六角形のグリッドグラフ上で行う二人用のゲーム．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31028659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80</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 xmlns:a16="http://schemas.microsoft.com/office/drawing/2014/main"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 xmlns:a16="http://schemas.microsoft.com/office/drawing/2014/main"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2460978"/>
            <a:ext cx="7543801" cy="3408116"/>
          </a:xfrm>
        </p:spPr>
        <p:txBody>
          <a:body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5109970"/>
          </a:xfrm>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a:t>
            </a:r>
            <a:r>
              <a:rPr lang="ja-JP" altLang="en-US" dirty="0">
                <a:solidFill>
                  <a:srgbClr val="FF0000"/>
                </a:solidFill>
              </a:rPr>
              <a:t>判定</a:t>
            </a:r>
            <a:r>
              <a:rPr kumimoji="1" lang="ja-JP" altLang="en-US" dirty="0">
                <a:solidFill>
                  <a:srgbClr val="FF0000"/>
                </a:solidFill>
              </a:rPr>
              <a:t>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7" name="正方形/長方形 6"/>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5510</TotalTime>
  <Words>3691</Words>
  <Application>Microsoft Office PowerPoint</Application>
  <PresentationFormat>画面に合わせる (4:3)</PresentationFormat>
  <Paragraphs>930</Paragraphs>
  <Slides>83</Slides>
  <Notes>26</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83</vt:i4>
      </vt:variant>
    </vt:vector>
  </HeadingPairs>
  <TitlesOfParts>
    <vt:vector size="89"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モンテカルロ法の特徴</vt:lpstr>
      <vt:lpstr>モンテカルロ法の特徴</vt:lpstr>
      <vt:lpstr>今回の実験</vt:lpstr>
      <vt:lpstr>実験結果</vt:lpstr>
      <vt:lpstr>考察</vt:lpstr>
      <vt:lpstr>考察</vt:lpstr>
      <vt:lpstr>考察</vt:lpstr>
      <vt:lpstr>考察</vt:lpstr>
      <vt:lpstr>考察</vt:lpstr>
      <vt:lpstr>考察</vt:lpstr>
      <vt:lpstr>考察</vt:lpstr>
      <vt:lpstr>モンテカルロ法の強さの評価</vt:lpstr>
      <vt:lpstr>モンテカルロ法の強さの評価</vt:lpstr>
      <vt:lpstr>モンテカルロ法の強さの評価</vt:lpstr>
      <vt:lpstr>まとめ</vt:lpstr>
      <vt:lpstr>今後の課題</vt:lpstr>
      <vt:lpstr>PowerPoint プレゼンテーション</vt:lpstr>
      <vt:lpstr>モンテカルロ法の強さの評価</vt:lpstr>
      <vt:lpstr>考察</vt:lpstr>
      <vt:lpstr>考察</vt:lpstr>
      <vt:lpstr>問題の盤面</vt:lpstr>
      <vt:lpstr>問題の盤面</vt:lpstr>
      <vt:lpstr>問題の盤面</vt:lpstr>
      <vt:lpstr>現在のアルゴリズム</vt:lpstr>
      <vt:lpstr>minimax法</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問題として定義</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lpstr>モンテカルロ法の特徴</vt:lpstr>
      <vt:lpstr>モンテカルロ法の特徴</vt:lpstr>
      <vt:lpstr>今回の試み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338</cp:revision>
  <cp:lastPrinted>2018-12-10T00:18:31Z</cp:lastPrinted>
  <dcterms:created xsi:type="dcterms:W3CDTF">2018-10-26T05:41:54Z</dcterms:created>
  <dcterms:modified xsi:type="dcterms:W3CDTF">2018-12-13T05:47:28Z</dcterms:modified>
</cp:coreProperties>
</file>