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43" r:id="rId11"/>
    <p:sldId id="458" r:id="rId12"/>
    <p:sldId id="437" r:id="rId13"/>
    <p:sldId id="570" r:id="rId14"/>
    <p:sldId id="461" r:id="rId15"/>
    <p:sldId id="454" r:id="rId16"/>
    <p:sldId id="463" r:id="rId17"/>
    <p:sldId id="539" r:id="rId18"/>
    <p:sldId id="564" r:id="rId19"/>
    <p:sldId id="573" r:id="rId20"/>
    <p:sldId id="565" r:id="rId21"/>
    <p:sldId id="579" r:id="rId22"/>
    <p:sldId id="569" r:id="rId23"/>
    <p:sldId id="574" r:id="rId24"/>
    <p:sldId id="572" r:id="rId25"/>
    <p:sldId id="566" r:id="rId26"/>
    <p:sldId id="571" r:id="rId27"/>
    <p:sldId id="545" r:id="rId28"/>
    <p:sldId id="546" r:id="rId29"/>
    <p:sldId id="548" r:id="rId30"/>
    <p:sldId id="578" r:id="rId31"/>
    <p:sldId id="547" r:id="rId32"/>
    <p:sldId id="549" r:id="rId33"/>
    <p:sldId id="550" r:id="rId34"/>
    <p:sldId id="551" r:id="rId35"/>
    <p:sldId id="552" r:id="rId36"/>
    <p:sldId id="553" r:id="rId37"/>
    <p:sldId id="555" r:id="rId38"/>
    <p:sldId id="556" r:id="rId39"/>
    <p:sldId id="559" r:id="rId40"/>
    <p:sldId id="558" r:id="rId41"/>
    <p:sldId id="560" r:id="rId42"/>
    <p:sldId id="575" r:id="rId43"/>
    <p:sldId id="577" r:id="rId44"/>
    <p:sldId id="576" r:id="rId45"/>
    <p:sldId id="561" r:id="rId46"/>
    <p:sldId id="562" r:id="rId47"/>
    <p:sldId id="563" r:id="rId48"/>
    <p:sldId id="529" r:id="rId49"/>
    <p:sldId id="544" r:id="rId50"/>
    <p:sldId id="542" r:id="rId51"/>
    <p:sldId id="540" r:id="rId52"/>
    <p:sldId id="541" r:id="rId53"/>
    <p:sldId id="519" r:id="rId54"/>
    <p:sldId id="520" r:id="rId55"/>
    <p:sldId id="521" r:id="rId56"/>
    <p:sldId id="522" r:id="rId57"/>
    <p:sldId id="523" r:id="rId58"/>
    <p:sldId id="524" r:id="rId59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074" autoAdjust="0"/>
  </p:normalViewPr>
  <p:slideViewPr>
    <p:cSldViewPr snapToGrid="0">
      <p:cViewPr varScale="1">
        <p:scale>
          <a:sx n="73" d="100"/>
          <a:sy n="73" d="100"/>
        </p:scale>
        <p:origin x="936" y="60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78870" y="5889926"/>
            <a:ext cx="1338606" cy="62810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1745875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領地を増やさなければならない制限なし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102236" y="4285729"/>
            <a:ext cx="7012554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394445" y="1679544"/>
            <a:ext cx="1930440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8038237" cy="9642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入力の文字列に対応する文字列グリッドを作成する．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4F785B1-8DD1-4F62-8A35-918433BE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26568"/>
              </p:ext>
            </p:extLst>
          </p:nvPr>
        </p:nvGraphicFramePr>
        <p:xfrm>
          <a:off x="6077745" y="1523747"/>
          <a:ext cx="1944000" cy="369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8475814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9108752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257494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8610598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7561037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92034356"/>
                    </a:ext>
                  </a:extLst>
                </a:gridCol>
              </a:tblGrid>
              <a:tr h="1043179">
                <a:tc row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5401328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73760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13481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61633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47881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5157FB7-6C5E-4970-A5A3-900849F7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69256"/>
              </p:ext>
            </p:extLst>
          </p:nvPr>
        </p:nvGraphicFramePr>
        <p:xfrm>
          <a:off x="1295809" y="2710275"/>
          <a:ext cx="1620000" cy="125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72178181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219674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6252176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8281087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39064676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42162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AC4D1C-B515-4EE7-A1A5-41D49CFD5B3F}"/>
                  </a:ext>
                </a:extLst>
              </p:cNvPr>
              <p:cNvSpPr/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C4D1C-B515-4EE7-A1A5-41D49CFD5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3CFC338-6F1C-4C83-89E4-1A0BEB93BCAE}"/>
                  </a:ext>
                </a:extLst>
              </p:cNvPr>
              <p:cNvSpPr/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CFC338-6F1C-4C83-89E4-1A0BEB93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8490868-20FA-4A04-AC18-B44A495481A8}"/>
                  </a:ext>
                </a:extLst>
              </p:cNvPr>
              <p:cNvSpPr/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90868-20FA-4A04-AC18-B44A4954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4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64571" y="2740747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412115" y="2495425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  <a:blipFill rotWithShape="0">
                <a:blip r:embed="rId10"/>
                <a:stretch>
                  <a:fillRect l="-10116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8" y="5314600"/>
            <a:ext cx="8038237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共通上位列の</a:t>
            </a:r>
            <a:r>
              <a:rPr lang="en-US" altLang="ja-JP" dirty="0"/>
              <a:t>01</a:t>
            </a:r>
            <a:r>
              <a:rPr lang="ja-JP" altLang="en-US" dirty="0"/>
              <a:t>のパターンと赤を繰り返すことで</a:t>
            </a:r>
            <a:endParaRPr lang="en-US" altLang="ja-JP" dirty="0"/>
          </a:p>
          <a:p>
            <a:r>
              <a:rPr lang="ja-JP" altLang="en-US" dirty="0"/>
              <a:t>一番右のブロックまで自分の領地にすることができる．</a:t>
            </a: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3358622" y="2357488"/>
            <a:ext cx="1081359" cy="10129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全て</a:t>
            </a:r>
            <a:endParaRPr lang="en-US" altLang="ja-JP" dirty="0"/>
          </a:p>
          <a:p>
            <a:r>
              <a:rPr lang="ja-JP" altLang="en-US" dirty="0"/>
              <a:t>繋げる</a:t>
            </a:r>
          </a:p>
        </p:txBody>
      </p:sp>
      <p:sp>
        <p:nvSpPr>
          <p:cNvPr id="3" name="右矢印 2"/>
          <p:cNvSpPr/>
          <p:nvPr/>
        </p:nvSpPr>
        <p:spPr>
          <a:xfrm>
            <a:off x="3437409" y="3448643"/>
            <a:ext cx="923783" cy="68038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9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3" grpId="0"/>
      <p:bldP spid="2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4637009" y="1700976"/>
            <a:ext cx="2506088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1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6A6B8C2-B37D-4FA0-A0BF-3FE1FFB59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03023"/>
              </p:ext>
            </p:extLst>
          </p:nvPr>
        </p:nvGraphicFramePr>
        <p:xfrm>
          <a:off x="1818245" y="159669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入力の閾値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に対応する閾値グリッドを作成する．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  <a:blipFill rotWithShape="0">
                <a:blip r:embed="rId2"/>
                <a:stretch>
                  <a:fillRect l="-2885" t="-23529" r="-1814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−1)×2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id="{665A9D68-0289-4B86-BE15-B5DDBFAA07CB}"/>
              </a:ext>
            </a:extLst>
          </p:cNvPr>
          <p:cNvSpPr/>
          <p:nvPr/>
        </p:nvSpPr>
        <p:spPr>
          <a:xfrm rot="16200000">
            <a:off x="3431818" y="2195084"/>
            <a:ext cx="139351" cy="336649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9" y="5314600"/>
            <a:ext cx="7937864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白か黒，青を繰り返すことによって一番左のブロック</a:t>
            </a:r>
            <a:endParaRPr lang="en-US" altLang="ja-JP" dirty="0"/>
          </a:p>
          <a:p>
            <a:r>
              <a:rPr lang="ja-JP" altLang="en-US" dirty="0"/>
              <a:t>まで自分の領地にすることができる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49E4201-7011-4620-99C6-F0A1BCFAA365}"/>
              </a:ext>
            </a:extLst>
          </p:cNvPr>
          <p:cNvCxnSpPr>
            <a:cxnSpLocks/>
          </p:cNvCxnSpPr>
          <p:nvPr/>
        </p:nvCxnSpPr>
        <p:spPr>
          <a:xfrm flipH="1" flipV="1">
            <a:off x="5130461" y="3725016"/>
            <a:ext cx="1189016" cy="80672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9E96EE-19CC-4AE7-9070-15346336382A}"/>
              </a:ext>
            </a:extLst>
          </p:cNvPr>
          <p:cNvCxnSpPr>
            <a:cxnSpLocks/>
          </p:cNvCxnSpPr>
          <p:nvPr/>
        </p:nvCxnSpPr>
        <p:spPr>
          <a:xfrm flipH="1" flipV="1">
            <a:off x="4196910" y="3770653"/>
            <a:ext cx="2068287" cy="71545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4DD93-4FE9-42D0-BE0E-1FEEEC10FE9A}"/>
              </a:ext>
            </a:extLst>
          </p:cNvPr>
          <p:cNvSpPr txBox="1">
            <a:spLocks/>
          </p:cNvSpPr>
          <p:nvPr/>
        </p:nvSpPr>
        <p:spPr>
          <a:xfrm>
            <a:off x="6265197" y="4503522"/>
            <a:ext cx="2068287" cy="512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白と黒が交互</a:t>
            </a:r>
          </a:p>
        </p:txBody>
      </p:sp>
      <p:graphicFrame>
        <p:nvGraphicFramePr>
          <p:cNvPr id="19" name="コンテンツ プレースホルダー 4">
            <a:extLst>
              <a:ext uri="{FF2B5EF4-FFF2-40B4-BE49-F238E27FC236}">
                <a16:creationId xmlns:a16="http://schemas.microsoft.com/office/drawing/2014/main" id="{52388809-9655-4E57-B337-DB5E47C85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41976"/>
              </p:ext>
            </p:extLst>
          </p:nvPr>
        </p:nvGraphicFramePr>
        <p:xfrm>
          <a:off x="1818245" y="1603895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88949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4">
            <a:extLst>
              <a:ext uri="{FF2B5EF4-FFF2-40B4-BE49-F238E27FC236}">
                <a16:creationId xmlns:a16="http://schemas.microsoft.com/office/drawing/2014/main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511429"/>
              </p:ext>
            </p:extLst>
          </p:nvPr>
        </p:nvGraphicFramePr>
        <p:xfrm>
          <a:off x="1818245" y="159234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454646" y="1599546"/>
            <a:ext cx="241149" cy="207548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3034290" y="1687042"/>
            <a:ext cx="1886053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6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05982"/>
              </p:ext>
            </p:extLst>
          </p:nvPr>
        </p:nvGraphicFramePr>
        <p:xfrm>
          <a:off x="1235848" y="231329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盤面中央のブロックを</a:t>
            </a:r>
            <a:r>
              <a:rPr lang="ja-JP" altLang="en-US" dirty="0">
                <a:solidFill>
                  <a:srgbClr val="7030A0"/>
                </a:solidFill>
              </a:rPr>
              <a:t>フェイタルゾーン</a:t>
            </a:r>
            <a:r>
              <a:rPr lang="en-US" altLang="ja-JP" dirty="0">
                <a:solidFill>
                  <a:srgbClr val="7030A0"/>
                </a:solidFill>
              </a:rPr>
              <a:t>(FZ)</a:t>
            </a:r>
            <a:r>
              <a:rPr lang="ja-JP" altLang="en-US" dirty="0"/>
              <a:t>と呼ぶ．</a:t>
            </a:r>
          </a:p>
          <a:p>
            <a:r>
              <a:rPr lang="ja-JP" altLang="en-US" dirty="0"/>
              <a:t>先手はすべての</a:t>
            </a:r>
            <a:r>
              <a:rPr lang="en-US" altLang="ja-JP" dirty="0"/>
              <a:t>FZ</a:t>
            </a:r>
            <a:r>
              <a:rPr lang="ja-JP" altLang="en-US" dirty="0"/>
              <a:t>を自分の領地にすることでのみ</a:t>
            </a:r>
            <a:endParaRPr lang="en-US" altLang="ja-JP" dirty="0"/>
          </a:p>
          <a:p>
            <a:r>
              <a:rPr lang="ja-JP" altLang="en-US" dirty="0"/>
              <a:t>ゲームに勝つことができる．</a:t>
            </a:r>
            <a:endParaRPr lang="en-US" altLang="ja-JP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8A43BC6-067F-4E64-9D22-289986D08467}"/>
              </a:ext>
            </a:extLst>
          </p:cNvPr>
          <p:cNvSpPr/>
          <p:nvPr/>
        </p:nvSpPr>
        <p:spPr>
          <a:xfrm>
            <a:off x="3085997" y="225064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8DFC0A6-D5C8-4EC7-9A1D-BF34F1F8059D}"/>
              </a:ext>
            </a:extLst>
          </p:cNvPr>
          <p:cNvSpPr/>
          <p:nvPr/>
        </p:nvSpPr>
        <p:spPr>
          <a:xfrm>
            <a:off x="3094706" y="383239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8599717-8421-4E34-B461-50B43515417E}"/>
              </a:ext>
            </a:extLst>
          </p:cNvPr>
          <p:cNvSpPr/>
          <p:nvPr/>
        </p:nvSpPr>
        <p:spPr>
          <a:xfrm>
            <a:off x="3100148" y="5414140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812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元問題：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正方形/長方形 58"/>
          <p:cNvSpPr/>
          <p:nvPr/>
        </p:nvSpPr>
        <p:spPr>
          <a:xfrm>
            <a:off x="1437609" y="2770725"/>
            <a:ext cx="1913642" cy="8766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9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7B3C1B96-61B4-4AB5-83E7-BA23761A8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</p:spPr>
            <p:txBody>
              <a:bodyPr/>
              <a:lstStyle/>
              <a:p>
                <a:r>
                  <a:rPr lang="ja-JP" altLang="en-US" dirty="0"/>
                  <a:t>盤面の壁の役割をするグリッド</a:t>
                </a:r>
                <a:endParaRPr lang="en-US" altLang="ja-JP" dirty="0"/>
              </a:p>
              <a:p>
                <a:r>
                  <a:rPr lang="ja-JP" altLang="en-US" dirty="0"/>
                  <a:t>インスタンスで直接つながっていないブロックを</a:t>
                </a:r>
                <a:endParaRPr lang="en-US" altLang="ja-JP" dirty="0"/>
              </a:p>
              <a:p>
                <a:r>
                  <a:rPr lang="ja-JP" altLang="en-US" dirty="0"/>
                  <a:t>壁グリッドを用いて自分の領地にするためには，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/>
                  <a:t>手が必要になる．</a:t>
                </a:r>
                <a:endParaRPr lang="en-US" altLang="ja-JP" dirty="0"/>
              </a:p>
            </p:txBody>
          </p:sp>
        </mc:Choice>
        <mc:Fallback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7B3C1B96-61B4-4AB5-83E7-BA23761A8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  <a:blipFill>
                <a:blip r:embed="rId2"/>
                <a:stretch>
                  <a:fillRect l="-2827" t="-6349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35051"/>
              </p:ext>
            </p:extLst>
          </p:nvPr>
        </p:nvGraphicFramePr>
        <p:xfrm>
          <a:off x="1908513" y="3244340"/>
          <a:ext cx="5400000" cy="358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908513" y="4497030"/>
            <a:ext cx="5400000" cy="1080000"/>
            <a:chOff x="1562959" y="3041685"/>
            <a:chExt cx="1620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</p:grpSp>
      <p:sp>
        <p:nvSpPr>
          <p:cNvPr id="61" name="左中かっこ 6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637215" y="4497030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中かっこ 6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338049" y="2572033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環状矢印 9"/>
          <p:cNvSpPr/>
          <p:nvPr/>
        </p:nvSpPr>
        <p:spPr>
          <a:xfrm>
            <a:off x="2581119" y="4864470"/>
            <a:ext cx="1894788" cy="1627163"/>
          </a:xfrm>
          <a:prstGeom prst="circular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上矢印 10"/>
          <p:cNvSpPr/>
          <p:nvPr/>
        </p:nvSpPr>
        <p:spPr>
          <a:xfrm>
            <a:off x="1908513" y="4396007"/>
            <a:ext cx="473643" cy="1282045"/>
          </a:xfrm>
          <a:prstGeom prst="up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0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95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6"/>
            <a:ext cx="7543801" cy="1079412"/>
          </a:xfrm>
        </p:spPr>
        <p:txBody>
          <a:bodyPr/>
          <a:lstStyle/>
          <a:p>
            <a:r>
              <a:rPr lang="ja-JP" altLang="en-US" dirty="0"/>
              <a:t>このインスタンスでのゲームが以下の流れで</a:t>
            </a:r>
            <a:endParaRPr lang="en-US" altLang="ja-JP" dirty="0"/>
          </a:p>
          <a:p>
            <a:r>
              <a:rPr lang="ja-JP" altLang="en-US" dirty="0"/>
              <a:t>行われることを確認する．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38146"/>
              </p:ext>
            </p:extLst>
          </p:nvPr>
        </p:nvGraphicFramePr>
        <p:xfrm>
          <a:off x="1923287" y="2393904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9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先手の初手の選択肢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573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後手の初手の選択肢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先手は白を選ぶことで領地を増やせる．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に近づけない．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を選んだことで相手の領地を広げてしまうため，</a:t>
            </a:r>
            <a:endParaRPr lang="en-US" altLang="ja-JP" dirty="0"/>
          </a:p>
          <a:p>
            <a:r>
              <a:rPr lang="ja-JP" altLang="en-US" dirty="0"/>
              <a:t>後手は奇数手目では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は選ばない．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50428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後手が白か黒を選んだ後の先手の選択肢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この手に対し先手は黒か白の選択肢がある．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248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736579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前と同じ色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を選んだ場合は領地は全く増えない．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を選ぶことになる．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黒→</a:t>
            </a:r>
            <a:r>
              <a:rPr lang="ja-JP" altLang="en-US" dirty="0">
                <a:solidFill>
                  <a:srgbClr val="0070C0"/>
                </a:solidFill>
              </a:rPr>
              <a:t>青</a:t>
            </a:r>
            <a:r>
              <a:rPr lang="ja-JP" altLang="en-US" dirty="0"/>
              <a:t>→白ではなく黒→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→白と手を進めていた場合の盤面は以下のようになる．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4"/>
            <a:ext cx="8321041" cy="2136785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後手の領地は同じだけ</a:t>
            </a:r>
            <a:r>
              <a:rPr lang="en-US" altLang="ja-JP" dirty="0"/>
              <a:t>FZ</a:t>
            </a:r>
            <a:r>
              <a:rPr lang="ja-JP" altLang="en-US" dirty="0"/>
              <a:t>に近づいているのに対し，</a:t>
            </a:r>
            <a:endParaRPr lang="en-US" altLang="ja-JP" dirty="0"/>
          </a:p>
          <a:p>
            <a:r>
              <a:rPr lang="ja-JP" altLang="en-US" dirty="0"/>
              <a:t>先手の領地は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r>
              <a:rPr lang="ja-JP" altLang="en-US" dirty="0"/>
              <a:t>の方が広がっている</a:t>
            </a:r>
            <a:endParaRPr lang="en-US" altLang="ja-JP" dirty="0"/>
          </a:p>
          <a:p>
            <a:r>
              <a:rPr lang="ja-JP" altLang="en-US" dirty="0"/>
              <a:t>ため，偶数手目に先手は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を選ぶ．</a:t>
            </a:r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4015818"/>
            <a:ext cx="3214540" cy="303942"/>
            <a:chOff x="1562959" y="3041685"/>
            <a:chExt cx="5508000" cy="324000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5184741"/>
            <a:ext cx="3214540" cy="303942"/>
            <a:chOff x="1562959" y="3041685"/>
            <a:chExt cx="5508000" cy="32400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4015818"/>
            <a:ext cx="3214540" cy="303942"/>
            <a:chOff x="1562959" y="3041685"/>
            <a:chExt cx="5508000" cy="324000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5184741"/>
            <a:ext cx="3214540" cy="303942"/>
            <a:chOff x="1562959" y="3041685"/>
            <a:chExt cx="5508000" cy="324000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を選んだ後の後手の選択肢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黒か白：</a:t>
            </a:r>
            <a:r>
              <a:rPr lang="en-US" altLang="ja-JP" dirty="0"/>
              <a:t>FZ</a:t>
            </a:r>
            <a:r>
              <a:rPr lang="ja-JP" altLang="en-US" dirty="0"/>
              <a:t>に近づかない．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42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3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04505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6619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129944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70212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の選択肢で</a:t>
            </a:r>
            <a:r>
              <a:rPr lang="en-US" altLang="ja-JP" dirty="0"/>
              <a:t>FZ</a:t>
            </a:r>
            <a:r>
              <a:rPr lang="ja-JP" altLang="en-US" dirty="0"/>
              <a:t>に近づけるが，</a:t>
            </a:r>
            <a:endParaRPr lang="en-US" altLang="ja-JP" dirty="0"/>
          </a:p>
          <a:p>
            <a:r>
              <a:rPr lang="ja-JP" altLang="en-US" dirty="0"/>
              <a:t>前の手で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を選んだ方が得になる．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54151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6049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60785" cy="1487996"/>
          </a:xfrm>
        </p:spPr>
        <p:txBody>
          <a:bodyPr/>
          <a:lstStyle/>
          <a:p>
            <a:r>
              <a:rPr lang="ja-JP" altLang="en-US" dirty="0"/>
              <a:t>後手の偶数手目が終われば先手の奇数手目になるが，</a:t>
            </a:r>
            <a:endParaRPr lang="en-US" altLang="ja-JP" dirty="0"/>
          </a:p>
          <a:p>
            <a:r>
              <a:rPr lang="ja-JP" altLang="en-US" dirty="0"/>
              <a:t>選択肢と状況は変わらない．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991811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0959"/>
              </p:ext>
            </p:extLst>
          </p:nvPr>
        </p:nvGraphicFramePr>
        <p:xfrm>
          <a:off x="1923287" y="871371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6612" y="3123052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対戦がこの流れで行われる場合，次のことが言える．　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  <a:p>
                <a:r>
                  <a:rPr lang="ja-JP" altLang="en-US" dirty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  <a:blipFill rotWithShape="0">
                <a:blip r:embed="rId2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79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先手の勝利条件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先手が勝利するためには，先手は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手目までに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全ての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FZ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を自分の領地に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しなければならない．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blipFill rotWithShape="0">
                <a:blip r:embed="rId2"/>
                <a:stretch>
                  <a:fillRect l="-2740" t="-11728" b="-185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4160739" y="2042438"/>
            <a:ext cx="895547" cy="69758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ln w="19050" cap="flat" cmpd="sng" algn="ctr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chemeClr val="tx1"/>
                    </a:solidFill>
                  </a:rPr>
                  <a:t>先手が勝利する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長さ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以下の共通上位列が存在する</a:t>
                </a:r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blipFill rotWithShape="0">
                <a:blip r:embed="rId3"/>
                <a:stretch>
                  <a:fillRect l="-2606" t="-22892" r="-1117" b="-25301"/>
                </a:stretch>
              </a:blipFill>
              <a:ln w="19050" cap="flat" cmpd="sng" algn="ctr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手目に青を選ぶことによって</a:t>
                </a:r>
                <a:endParaRPr lang="en-US" altLang="ja-JP" dirty="0"/>
              </a:p>
              <a:p>
                <a:r>
                  <a:rPr lang="en-US" altLang="ja-JP" dirty="0"/>
                  <a:t>FZ</a:t>
                </a:r>
                <a:r>
                  <a:rPr lang="ja-JP" altLang="en-US" dirty="0"/>
                  <a:t>を自分の領地にすることができる．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  <a:blipFill rotWithShape="0">
                <a:blip r:embed="rId4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36612" y="4255395"/>
            <a:ext cx="7543801" cy="10794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先手が勝つ場合の手順の奇数手目の白と黒の</a:t>
            </a:r>
            <a:endParaRPr lang="en-US" altLang="ja-JP" dirty="0"/>
          </a:p>
          <a:p>
            <a:r>
              <a:rPr lang="ja-JP" altLang="en-US" dirty="0"/>
              <a:t>パターンが最短共通上位列に対応する．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1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作成した対戦アルゴリズムを，</a:t>
            </a:r>
            <a:endParaRPr kumimoji="1" lang="en-US" altLang="ja-JP" dirty="0"/>
          </a:p>
          <a:p>
            <a:r>
              <a:rPr kumimoji="1" lang="ja-JP" altLang="en-US" dirty="0"/>
              <a:t>実験的にではなく理論的に評価することで</a:t>
            </a:r>
            <a:endParaRPr kumimoji="1" lang="en-US" altLang="ja-JP" dirty="0"/>
          </a:p>
          <a:p>
            <a:r>
              <a:rPr lang="ja-JP" altLang="en-US" dirty="0"/>
              <a:t>良さ</a:t>
            </a:r>
            <a:r>
              <a:rPr kumimoji="1" lang="ja-JP" altLang="en-US" dirty="0"/>
              <a:t>の証明をしたい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モンテカルロ法以外にも良いアルゴリズムが</a:t>
            </a:r>
            <a:endParaRPr lang="en-US" altLang="ja-JP"/>
          </a:p>
          <a:p>
            <a:r>
              <a:rPr lang="ja-JP" altLang="en-US"/>
              <a:t>ないか考えたい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:a16="http://schemas.microsoft.com/office/drawing/2014/main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:a16="http://schemas.microsoft.com/office/drawing/2014/main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:a16="http://schemas.microsoft.com/office/drawing/2014/main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23787</TotalTime>
  <Words>2744</Words>
  <Application>Microsoft Office PowerPoint</Application>
  <PresentationFormat>画面に合わせる (4:3)</PresentationFormat>
  <Paragraphs>668</Paragraphs>
  <Slides>58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今回の結果</vt:lpstr>
      <vt:lpstr>証明の流れ</vt:lpstr>
      <vt:lpstr>最短共通上位列問題とは</vt:lpstr>
      <vt:lpstr>最短共通上位列問題とは</vt:lpstr>
      <vt:lpstr>アイデア</vt:lpstr>
      <vt:lpstr>アイデア</vt:lpstr>
      <vt:lpstr>アイデア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インスタンスのイメージ</vt:lpstr>
      <vt:lpstr>対戦の流れ</vt:lpstr>
      <vt:lpstr>先手の奇数手目</vt:lpstr>
      <vt:lpstr>後手の奇数手目</vt:lpstr>
      <vt:lpstr>後手の奇数手目</vt:lpstr>
      <vt:lpstr>後手の奇数手目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後手の偶数手目</vt:lpstr>
      <vt:lpstr>後手の偶数手目</vt:lpstr>
      <vt:lpstr>後手の偶数手目</vt:lpstr>
      <vt:lpstr>後手の偶数手目</vt:lpstr>
      <vt:lpstr>先手の奇数手目</vt:lpstr>
      <vt:lpstr>対戦の流れ</vt:lpstr>
      <vt:lpstr>先手の勝利条件</vt:lpstr>
      <vt:lpstr>今回の結果</vt:lpstr>
      <vt:lpstr>これからの目標</vt:lpstr>
      <vt:lpstr>PowerPoint プレゼンテーション</vt:lpstr>
      <vt:lpstr>PowerPoint プレゼンテーション</vt:lpstr>
      <vt:lpstr>PowerPoint プレゼンテーション</vt:lpstr>
      <vt:lpstr>インスタンスのイメージ</vt:lpstr>
      <vt:lpstr>インスタンスのイメージ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将也 小田</cp:lastModifiedBy>
  <cp:revision>699</cp:revision>
  <cp:lastPrinted>2019-02-07T03:59:06Z</cp:lastPrinted>
  <dcterms:created xsi:type="dcterms:W3CDTF">2018-10-26T05:41:54Z</dcterms:created>
  <dcterms:modified xsi:type="dcterms:W3CDTF">2019-05-12T12:35:30Z</dcterms:modified>
</cp:coreProperties>
</file>