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426" r:id="rId10"/>
    <p:sldId id="543" r:id="rId11"/>
    <p:sldId id="458" r:id="rId12"/>
    <p:sldId id="437" r:id="rId13"/>
    <p:sldId id="570" r:id="rId14"/>
    <p:sldId id="461" r:id="rId15"/>
    <p:sldId id="454" r:id="rId16"/>
    <p:sldId id="463" r:id="rId17"/>
    <p:sldId id="539" r:id="rId18"/>
    <p:sldId id="564" r:id="rId19"/>
    <p:sldId id="580" r:id="rId20"/>
    <p:sldId id="565" r:id="rId21"/>
    <p:sldId id="581" r:id="rId22"/>
    <p:sldId id="569" r:id="rId23"/>
    <p:sldId id="582" r:id="rId24"/>
    <p:sldId id="572" r:id="rId25"/>
    <p:sldId id="583" r:id="rId26"/>
    <p:sldId id="571" r:id="rId27"/>
    <p:sldId id="545" r:id="rId28"/>
    <p:sldId id="546" r:id="rId29"/>
    <p:sldId id="548" r:id="rId30"/>
    <p:sldId id="578" r:id="rId31"/>
    <p:sldId id="547" r:id="rId32"/>
    <p:sldId id="549" r:id="rId33"/>
    <p:sldId id="550" r:id="rId34"/>
    <p:sldId id="551" r:id="rId35"/>
    <p:sldId id="552" r:id="rId36"/>
    <p:sldId id="553" r:id="rId37"/>
    <p:sldId id="555" r:id="rId38"/>
    <p:sldId id="556" r:id="rId39"/>
    <p:sldId id="559" r:id="rId40"/>
    <p:sldId id="558" r:id="rId41"/>
    <p:sldId id="560" r:id="rId42"/>
    <p:sldId id="575" r:id="rId43"/>
    <p:sldId id="577" r:id="rId44"/>
    <p:sldId id="576" r:id="rId45"/>
    <p:sldId id="561" r:id="rId46"/>
    <p:sldId id="562" r:id="rId47"/>
    <p:sldId id="563" r:id="rId48"/>
    <p:sldId id="529" r:id="rId49"/>
    <p:sldId id="544" r:id="rId50"/>
    <p:sldId id="542" r:id="rId51"/>
    <p:sldId id="540" r:id="rId52"/>
    <p:sldId id="541" r:id="rId53"/>
    <p:sldId id="519" r:id="rId54"/>
    <p:sldId id="520" r:id="rId55"/>
    <p:sldId id="521" r:id="rId56"/>
    <p:sldId id="522" r:id="rId57"/>
    <p:sldId id="523" r:id="rId58"/>
    <p:sldId id="524" r:id="rId59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4074" autoAdjust="0"/>
  </p:normalViewPr>
  <p:slideViewPr>
    <p:cSldViewPr snapToGrid="0">
      <p:cViewPr varScale="1">
        <p:scale>
          <a:sx n="102" d="100"/>
          <a:sy n="102" d="100"/>
        </p:scale>
        <p:origin x="114" y="144"/>
      </p:cViewPr>
      <p:guideLst>
        <p:guide orient="horz" pos="2478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それか負けるしかないと悟る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5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修士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978870" y="5889926"/>
            <a:ext cx="1338606" cy="628105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0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999" y="2105555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224639" y="3150964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931709" y="4339416"/>
            <a:ext cx="5353608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グリッドに</a:t>
            </a:r>
            <a:r>
              <a:rPr lang="ja-JP" altLang="en-US" sz="3200" dirty="0" smtClean="0"/>
              <a:t>おける二人用</a:t>
            </a:r>
            <a:r>
              <a:rPr lang="en-US" altLang="ja-JP" sz="3200" dirty="0" smtClean="0"/>
              <a:t>Flood-It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smtClean="0"/>
              <a:t>共通</a:t>
            </a:r>
            <a:r>
              <a:rPr lang="ja-JP" altLang="en-US" dirty="0"/>
              <a:t>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30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盤面のイメージ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813856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壁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盤面のイメージ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盤面のイメージ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  <a:blipFill>
                <a:blip r:embed="rId11"/>
                <a:stretch>
                  <a:fillRect l="-2732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1394445" y="1679544"/>
            <a:ext cx="1930440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左中かっこ 58">
            <a:extLst>
              <a:ext uri="{FF2B5EF4-FFF2-40B4-BE49-F238E27FC236}">
                <a16:creationId xmlns="" xmlns:a16="http://schemas.microsoft.com/office/drawing/2014/main" id="{7CDB1E28-3585-4186-B9B9-3DEBAD6B8849}"/>
              </a:ext>
            </a:extLst>
          </p:cNvPr>
          <p:cNvSpPr/>
          <p:nvPr/>
        </p:nvSpPr>
        <p:spPr>
          <a:xfrm rot="5400000">
            <a:off x="5665266" y="812330"/>
            <a:ext cx="207750" cy="61948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="" xmlns:a16="http://schemas.microsoft.com/office/drawing/2014/main" id="{2BE7128F-FBE3-42C3-BA6C-BDA873E0F164}"/>
                  </a:ext>
                </a:extLst>
              </p:cNvPr>
              <p:cNvSpPr txBox="1"/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9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404A1F9-3CA3-49CE-B4D9-3ADE579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インスタンスの構成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F8F26E79-4ED2-4B7D-88BA-D6550E46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A4334047-5FFE-47BE-A2B4-8646F759E425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8038237" cy="9642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入力の文字列に対応する文字列グリッド．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14F785B1-8DD1-4F62-8A35-918433BE8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26568"/>
              </p:ext>
            </p:extLst>
          </p:nvPr>
        </p:nvGraphicFramePr>
        <p:xfrm>
          <a:off x="6077745" y="1523747"/>
          <a:ext cx="1944000" cy="3693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84758147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79108752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192574943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168610598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4275610375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1492034356"/>
                    </a:ext>
                  </a:extLst>
                </a:gridCol>
              </a:tblGrid>
              <a:tr h="1043179">
                <a:tc row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315401328"/>
                  </a:ext>
                </a:extLst>
              </a:tr>
              <a:tr h="2744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1473760"/>
                  </a:ext>
                </a:extLst>
              </a:tr>
              <a:tr h="104317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5913481"/>
                  </a:ext>
                </a:extLst>
              </a:tr>
              <a:tr h="2744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4861633"/>
                  </a:ext>
                </a:extLst>
              </a:tr>
              <a:tr h="104317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6478814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45157FB7-6C5E-4970-A5A3-900849F7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69256"/>
              </p:ext>
            </p:extLst>
          </p:nvPr>
        </p:nvGraphicFramePr>
        <p:xfrm>
          <a:off x="1295809" y="2710275"/>
          <a:ext cx="1620000" cy="125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172178181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46219674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136252176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8281087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339064676"/>
                    </a:ext>
                  </a:extLst>
                </a:gridCol>
              </a:tblGrid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8942162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="" xmlns:a16="http://schemas.microsoft.com/office/drawing/2014/main" id="{0CAC4D1C-B515-4EE7-A1A5-41D49CFD5B3F}"/>
                  </a:ext>
                </a:extLst>
              </p:cNvPr>
              <p:cNvSpPr/>
              <p:nvPr/>
            </p:nvSpPr>
            <p:spPr>
              <a:xfrm>
                <a:off x="2539501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AC4D1C-B515-4EE7-A1A5-41D49CFD5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01" y="3954256"/>
                <a:ext cx="324056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="" xmlns:a16="http://schemas.microsoft.com/office/drawing/2014/main" id="{C3CFC338-6F1C-4C83-89E4-1A0BEB93BCAE}"/>
                  </a:ext>
                </a:extLst>
              </p:cNvPr>
              <p:cNvSpPr/>
              <p:nvPr/>
            </p:nvSpPr>
            <p:spPr>
              <a:xfrm>
                <a:off x="1242290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CFC338-6F1C-4C83-89E4-1A0BEB93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90" y="3954256"/>
                <a:ext cx="324056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="" xmlns:a16="http://schemas.microsoft.com/office/drawing/2014/main" id="{38490868-20FA-4A04-AC18-B44A495481A8}"/>
                  </a:ext>
                </a:extLst>
              </p:cNvPr>
              <p:cNvSpPr/>
              <p:nvPr/>
            </p:nvSpPr>
            <p:spPr>
              <a:xfrm>
                <a:off x="1890895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490868-20FA-4A04-AC18-B44A4954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895" y="3954256"/>
                <a:ext cx="324056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=""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1634973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1634973"/>
                <a:ext cx="1265661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=""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3006130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4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3006130"/>
                <a:ext cx="1265661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=""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4283903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4283903"/>
                <a:ext cx="1265661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かっこ 17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64571" y="2740747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07553" y="3219653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3" y="3219653"/>
                <a:ext cx="126144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中かっこ 1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412115" y="2495425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258737" y="2298957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37" y="2298957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5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コンテンツ プレースホルダー 2">
                <a:extLst>
                  <a:ext uri="{FF2B5EF4-FFF2-40B4-BE49-F238E27FC236}">
                    <a16:creationId xmlns="" xmlns:a16="http://schemas.microsoft.com/office/drawing/2014/main" id="{A4334047-5FFE-47BE-A2B4-8646F759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1478227"/>
                <a:ext cx="2107398" cy="5126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334047-5FFE-47BE-A2B4-8646F75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478227"/>
                <a:ext cx="2107398" cy="512636"/>
              </a:xfrm>
              <a:prstGeom prst="rect">
                <a:avLst/>
              </a:prstGeom>
              <a:blipFill rotWithShape="0">
                <a:blip r:embed="rId10"/>
                <a:stretch>
                  <a:fillRect l="-10116" t="-23529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コンテンツ プレースホルダー 2">
            <a:extLst>
              <a:ext uri="{FF2B5EF4-FFF2-40B4-BE49-F238E27FC236}">
                <a16:creationId xmlns="" xmlns:a16="http://schemas.microsoft.com/office/drawing/2014/main" id="{175C6D72-1A2E-44F5-95B5-FDEDCBE9E814}"/>
              </a:ext>
            </a:extLst>
          </p:cNvPr>
          <p:cNvSpPr txBox="1">
            <a:spLocks/>
          </p:cNvSpPr>
          <p:nvPr/>
        </p:nvSpPr>
        <p:spPr>
          <a:xfrm>
            <a:off x="434339" y="5333752"/>
            <a:ext cx="8321042" cy="1195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共通上位列の</a:t>
            </a:r>
            <a:r>
              <a:rPr lang="en-US" altLang="ja-JP" dirty="0"/>
              <a:t>01</a:t>
            </a:r>
            <a:r>
              <a:rPr lang="ja-JP" altLang="en-US" dirty="0"/>
              <a:t>のパターンと赤を交互に繰り返すことで</a:t>
            </a:r>
            <a:endParaRPr lang="en-US" altLang="ja-JP" dirty="0"/>
          </a:p>
          <a:p>
            <a:r>
              <a:rPr lang="ja-JP" altLang="en-US" dirty="0"/>
              <a:t>一番右のブロックまで自分の領地にすることができる．</a:t>
            </a: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="" xmlns:a16="http://schemas.microsoft.com/office/drawing/2014/main" id="{A4334047-5FFE-47BE-A2B4-8646F759E425}"/>
              </a:ext>
            </a:extLst>
          </p:cNvPr>
          <p:cNvSpPr txBox="1">
            <a:spLocks/>
          </p:cNvSpPr>
          <p:nvPr/>
        </p:nvSpPr>
        <p:spPr>
          <a:xfrm>
            <a:off x="3358622" y="2357488"/>
            <a:ext cx="1081359" cy="10129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全て</a:t>
            </a:r>
            <a:endParaRPr lang="en-US" altLang="ja-JP" dirty="0"/>
          </a:p>
          <a:p>
            <a:r>
              <a:rPr lang="ja-JP" altLang="en-US" dirty="0"/>
              <a:t>繋げる</a:t>
            </a:r>
          </a:p>
        </p:txBody>
      </p:sp>
      <p:sp>
        <p:nvSpPr>
          <p:cNvPr id="3" name="右矢印 2"/>
          <p:cNvSpPr/>
          <p:nvPr/>
        </p:nvSpPr>
        <p:spPr>
          <a:xfrm>
            <a:off x="3437409" y="3448643"/>
            <a:ext cx="923783" cy="68038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98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3" grpId="0"/>
      <p:bldP spid="2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  <a:blipFill>
                <a:blip r:embed="rId11"/>
                <a:stretch>
                  <a:fillRect l="-2732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左中かっこ 58">
            <a:extLst>
              <a:ext uri="{FF2B5EF4-FFF2-40B4-BE49-F238E27FC236}">
                <a16:creationId xmlns="" xmlns:a16="http://schemas.microsoft.com/office/drawing/2014/main" id="{7CDB1E28-3585-4186-B9B9-3DEBAD6B8849}"/>
              </a:ext>
            </a:extLst>
          </p:cNvPr>
          <p:cNvSpPr/>
          <p:nvPr/>
        </p:nvSpPr>
        <p:spPr>
          <a:xfrm rot="5400000">
            <a:off x="5665266" y="812330"/>
            <a:ext cx="207750" cy="61948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="" xmlns:a16="http://schemas.microsoft.com/office/drawing/2014/main" id="{2BE7128F-FBE3-42C3-BA6C-BDA873E0F164}"/>
                  </a:ext>
                </a:extLst>
              </p:cNvPr>
              <p:cNvSpPr txBox="1"/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正方形/長方形 60">
            <a:extLst>
              <a:ext uri="{FF2B5EF4-FFF2-40B4-BE49-F238E27FC236}">
                <a16:creationId xmlns="" xmlns:a16="http://schemas.microsoft.com/office/drawing/2014/main" id="{E0786C20-FF0D-49AB-AAA9-C54C5FEAC927}"/>
              </a:ext>
            </a:extLst>
          </p:cNvPr>
          <p:cNvSpPr/>
          <p:nvPr/>
        </p:nvSpPr>
        <p:spPr>
          <a:xfrm>
            <a:off x="4637008" y="1700976"/>
            <a:ext cx="3004227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867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=""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=""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=""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404A1F9-3CA3-49CE-B4D9-3ADE579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インスタンスの構成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C6A6B8C2-B37D-4FA0-A0BF-3FE1FFB59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703023"/>
              </p:ext>
            </p:extLst>
          </p:nvPr>
        </p:nvGraphicFramePr>
        <p:xfrm>
          <a:off x="1818245" y="1596693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=""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=""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188949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F8F26E79-4ED2-4B7D-88BA-D6550E46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="" xmlns:a16="http://schemas.microsoft.com/office/drawing/2014/main" id="{A4334047-5FFE-47BE-A2B4-8646F759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8" y="758816"/>
                <a:ext cx="7397215" cy="5126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入力の閾値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に対応する閾値グリッド．</a:t>
                </a: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A4334047-5FFE-47BE-A2B4-8646F75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758816"/>
                <a:ext cx="7397215" cy="512636"/>
              </a:xfrm>
              <a:prstGeom prst="rect">
                <a:avLst/>
              </a:prstGeom>
              <a:blipFill>
                <a:blip r:embed="rId2"/>
                <a:stretch>
                  <a:fillRect l="-2885" t="-23529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id="{1139248C-831F-4C23-91D6-C6BD626A0F68}"/>
                  </a:ext>
                </a:extLst>
              </p:cNvPr>
              <p:cNvSpPr txBox="1"/>
              <p:nvPr/>
            </p:nvSpPr>
            <p:spPr>
              <a:xfrm>
                <a:off x="2495709" y="4070083"/>
                <a:ext cx="22873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−1)×2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39248C-831F-4C23-91D6-C6BD626A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09" y="4070083"/>
                <a:ext cx="22873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かっこ 8">
            <a:extLst>
              <a:ext uri="{FF2B5EF4-FFF2-40B4-BE49-F238E27FC236}">
                <a16:creationId xmlns="" xmlns:a16="http://schemas.microsoft.com/office/drawing/2014/main" id="{665A9D68-0289-4B86-BE15-B5DDBFAA07CB}"/>
              </a:ext>
            </a:extLst>
          </p:cNvPr>
          <p:cNvSpPr/>
          <p:nvPr/>
        </p:nvSpPr>
        <p:spPr>
          <a:xfrm rot="16200000">
            <a:off x="3431818" y="2195084"/>
            <a:ext cx="139351" cy="336649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175C6D72-1A2E-44F5-95B5-FDEDCBE9E814}"/>
              </a:ext>
            </a:extLst>
          </p:cNvPr>
          <p:cNvSpPr txBox="1">
            <a:spLocks/>
          </p:cNvSpPr>
          <p:nvPr/>
        </p:nvSpPr>
        <p:spPr>
          <a:xfrm>
            <a:off x="822959" y="5314600"/>
            <a:ext cx="7937864" cy="1195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白か黒，青を交互に繰り返すことによって一番左の</a:t>
            </a:r>
            <a:endParaRPr lang="en-US" altLang="ja-JP" dirty="0"/>
          </a:p>
          <a:p>
            <a:r>
              <a:rPr lang="ja-JP" altLang="en-US" dirty="0"/>
              <a:t>ブロックまで自分の領地にすることができる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="" xmlns:a16="http://schemas.microsoft.com/office/drawing/2014/main" id="{449E4201-7011-4620-99C6-F0A1BCFAA365}"/>
              </a:ext>
            </a:extLst>
          </p:cNvPr>
          <p:cNvCxnSpPr>
            <a:cxnSpLocks/>
          </p:cNvCxnSpPr>
          <p:nvPr/>
        </p:nvCxnSpPr>
        <p:spPr>
          <a:xfrm flipH="1" flipV="1">
            <a:off x="5130461" y="3725016"/>
            <a:ext cx="1189016" cy="80672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889E96EE-19CC-4AE7-9070-15346336382A}"/>
              </a:ext>
            </a:extLst>
          </p:cNvPr>
          <p:cNvCxnSpPr>
            <a:cxnSpLocks/>
          </p:cNvCxnSpPr>
          <p:nvPr/>
        </p:nvCxnSpPr>
        <p:spPr>
          <a:xfrm flipH="1" flipV="1">
            <a:off x="4196910" y="3770653"/>
            <a:ext cx="2068287" cy="71545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コンテンツ プレースホルダー 2">
            <a:extLst>
              <a:ext uri="{FF2B5EF4-FFF2-40B4-BE49-F238E27FC236}">
                <a16:creationId xmlns="" xmlns:a16="http://schemas.microsoft.com/office/drawing/2014/main" id="{EDB4DD93-4FE9-42D0-BE0E-1FEEEC10FE9A}"/>
              </a:ext>
            </a:extLst>
          </p:cNvPr>
          <p:cNvSpPr txBox="1">
            <a:spLocks/>
          </p:cNvSpPr>
          <p:nvPr/>
        </p:nvSpPr>
        <p:spPr>
          <a:xfrm>
            <a:off x="6265197" y="4503522"/>
            <a:ext cx="2068287" cy="512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白と黒が交互</a:t>
            </a:r>
          </a:p>
        </p:txBody>
      </p:sp>
      <p:graphicFrame>
        <p:nvGraphicFramePr>
          <p:cNvPr id="19" name="コンテンツ プレースホルダー 4">
            <a:extLst>
              <a:ext uri="{FF2B5EF4-FFF2-40B4-BE49-F238E27FC236}">
                <a16:creationId xmlns="" xmlns:a16="http://schemas.microsoft.com/office/drawing/2014/main" id="{52388809-9655-4E57-B337-DB5E47C85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541976"/>
              </p:ext>
            </p:extLst>
          </p:nvPr>
        </p:nvGraphicFramePr>
        <p:xfrm>
          <a:off x="1818245" y="1603895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=""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=""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188949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4">
            <a:extLst>
              <a:ext uri="{FF2B5EF4-FFF2-40B4-BE49-F238E27FC236}">
                <a16:creationId xmlns="" xmlns:a16="http://schemas.microsoft.com/office/drawing/2014/main" id="{DD60100E-F9F6-42F2-BBC8-55D067F1F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511429"/>
              </p:ext>
            </p:extLst>
          </p:nvPr>
        </p:nvGraphicFramePr>
        <p:xfrm>
          <a:off x="1818245" y="1592343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=""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=""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188949"/>
                  </a:ext>
                </a:extLst>
              </a:tr>
            </a:tbl>
          </a:graphicData>
        </a:graphic>
      </p:graphicFrame>
      <p:sp>
        <p:nvSpPr>
          <p:cNvPr id="14" name="左中かっこ 1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454646" y="1599546"/>
            <a:ext cx="241149" cy="207548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307174" y="2449467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4" y="2449467"/>
                <a:ext cx="126144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6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  <a:blipFill>
                <a:blip r:embed="rId11"/>
                <a:stretch>
                  <a:fillRect l="-2732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左中かっこ 58">
            <a:extLst>
              <a:ext uri="{FF2B5EF4-FFF2-40B4-BE49-F238E27FC236}">
                <a16:creationId xmlns="" xmlns:a16="http://schemas.microsoft.com/office/drawing/2014/main" id="{7CDB1E28-3585-4186-B9B9-3DEBAD6B8849}"/>
              </a:ext>
            </a:extLst>
          </p:cNvPr>
          <p:cNvSpPr/>
          <p:nvPr/>
        </p:nvSpPr>
        <p:spPr>
          <a:xfrm rot="5400000">
            <a:off x="5665266" y="812330"/>
            <a:ext cx="207750" cy="61948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="" xmlns:a16="http://schemas.microsoft.com/office/drawing/2014/main" id="{2BE7128F-FBE3-42C3-BA6C-BDA873E0F164}"/>
                  </a:ext>
                </a:extLst>
              </p:cNvPr>
              <p:cNvSpPr txBox="1"/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正方形/長方形 61">
            <a:extLst>
              <a:ext uri="{FF2B5EF4-FFF2-40B4-BE49-F238E27FC236}">
                <a16:creationId xmlns="" xmlns:a16="http://schemas.microsoft.com/office/drawing/2014/main" id="{EBD41F2C-17FD-4968-817F-C953A37CB450}"/>
              </a:ext>
            </a:extLst>
          </p:cNvPr>
          <p:cNvSpPr/>
          <p:nvPr/>
        </p:nvSpPr>
        <p:spPr>
          <a:xfrm>
            <a:off x="3034290" y="1687042"/>
            <a:ext cx="1886053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41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05982"/>
              </p:ext>
            </p:extLst>
          </p:nvPr>
        </p:nvGraphicFramePr>
        <p:xfrm>
          <a:off x="1235848" y="231329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578600" y="3558347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578600" y="5149850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盤面中央のブロックを</a:t>
            </a:r>
            <a:r>
              <a:rPr lang="ja-JP" altLang="en-US" dirty="0">
                <a:solidFill>
                  <a:srgbClr val="7030A0"/>
                </a:solidFill>
              </a:rPr>
              <a:t>フェイタルゾーン</a:t>
            </a:r>
            <a:r>
              <a:rPr lang="en-US" altLang="ja-JP" dirty="0">
                <a:solidFill>
                  <a:srgbClr val="7030A0"/>
                </a:solidFill>
              </a:rPr>
              <a:t>(FZ)</a:t>
            </a:r>
            <a:r>
              <a:rPr lang="ja-JP" altLang="en-US" dirty="0"/>
              <a:t>と呼ぶ．</a:t>
            </a:r>
          </a:p>
          <a:p>
            <a:r>
              <a:rPr lang="ja-JP" altLang="en-US" dirty="0"/>
              <a:t>先手はすべての</a:t>
            </a:r>
            <a:r>
              <a:rPr lang="en-US" altLang="ja-JP" dirty="0"/>
              <a:t>FZ</a:t>
            </a:r>
            <a:r>
              <a:rPr lang="ja-JP" altLang="en-US" dirty="0"/>
              <a:t>を自分の領地にすることでのみ</a:t>
            </a:r>
            <a:endParaRPr lang="en-US" altLang="ja-JP" dirty="0"/>
          </a:p>
          <a:p>
            <a:r>
              <a:rPr lang="ja-JP" altLang="en-US" dirty="0"/>
              <a:t>ゲームに勝つことができる．</a:t>
            </a:r>
            <a:endParaRPr lang="en-US" altLang="ja-JP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="" xmlns:a16="http://schemas.microsoft.com/office/drawing/2014/main" id="{B8A43BC6-067F-4E64-9D22-289986D08467}"/>
              </a:ext>
            </a:extLst>
          </p:cNvPr>
          <p:cNvSpPr/>
          <p:nvPr/>
        </p:nvSpPr>
        <p:spPr>
          <a:xfrm>
            <a:off x="3085997" y="2250640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="" xmlns:a16="http://schemas.microsoft.com/office/drawing/2014/main" id="{B8DFC0A6-D5C8-4EC7-9A1D-BF34F1F8059D}"/>
              </a:ext>
            </a:extLst>
          </p:cNvPr>
          <p:cNvSpPr/>
          <p:nvPr/>
        </p:nvSpPr>
        <p:spPr>
          <a:xfrm>
            <a:off x="3094706" y="3832390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F8599717-8421-4E34-B461-50B43515417E}"/>
              </a:ext>
            </a:extLst>
          </p:cNvPr>
          <p:cNvSpPr/>
          <p:nvPr/>
        </p:nvSpPr>
        <p:spPr>
          <a:xfrm>
            <a:off x="3100148" y="5414140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81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  <a:blipFill>
                <a:blip r:embed="rId11"/>
                <a:stretch>
                  <a:fillRect l="-2732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左中かっこ 58">
            <a:extLst>
              <a:ext uri="{FF2B5EF4-FFF2-40B4-BE49-F238E27FC236}">
                <a16:creationId xmlns="" xmlns:a16="http://schemas.microsoft.com/office/drawing/2014/main" id="{7CDB1E28-3585-4186-B9B9-3DEBAD6B8849}"/>
              </a:ext>
            </a:extLst>
          </p:cNvPr>
          <p:cNvSpPr/>
          <p:nvPr/>
        </p:nvSpPr>
        <p:spPr>
          <a:xfrm rot="5400000">
            <a:off x="5665266" y="812330"/>
            <a:ext cx="207750" cy="61948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="" xmlns:a16="http://schemas.microsoft.com/office/drawing/2014/main" id="{2BE7128F-FBE3-42C3-BA6C-BDA873E0F164}"/>
                  </a:ext>
                </a:extLst>
              </p:cNvPr>
              <p:cNvSpPr txBox="1"/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正方形/長方形 60">
            <a:extLst>
              <a:ext uri="{FF2B5EF4-FFF2-40B4-BE49-F238E27FC236}">
                <a16:creationId xmlns="" xmlns:a16="http://schemas.microsoft.com/office/drawing/2014/main" id="{5F58C547-A7EB-44AA-9428-929837C7ED72}"/>
              </a:ext>
            </a:extLst>
          </p:cNvPr>
          <p:cNvSpPr/>
          <p:nvPr/>
        </p:nvSpPr>
        <p:spPr>
          <a:xfrm>
            <a:off x="1437609" y="2770725"/>
            <a:ext cx="1913642" cy="87669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76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7">
                <a:extLst>
                  <a:ext uri="{FF2B5EF4-FFF2-40B4-BE49-F238E27FC236}">
                    <a16:creationId xmlns="" xmlns:a16="http://schemas.microsoft.com/office/drawing/2014/main" id="{7B3C1B96-61B4-4AB5-83E7-BA23761A8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4"/>
                <a:ext cx="7543801" cy="1915547"/>
              </a:xfrm>
            </p:spPr>
            <p:txBody>
              <a:bodyPr/>
              <a:lstStyle/>
              <a:p>
                <a:r>
                  <a:rPr lang="ja-JP" altLang="en-US" dirty="0"/>
                  <a:t>盤面の壁の役割をするグリッド．</a:t>
                </a:r>
                <a:endParaRPr lang="en-US" altLang="ja-JP" dirty="0"/>
              </a:p>
              <a:p>
                <a:r>
                  <a:rPr lang="ja-JP" altLang="en-US" dirty="0"/>
                  <a:t>インスタンスで直接つながっていないブロックを</a:t>
                </a:r>
                <a:endParaRPr lang="en-US" altLang="ja-JP" dirty="0"/>
              </a:p>
              <a:p>
                <a:r>
                  <a:rPr lang="ja-JP" altLang="en-US" dirty="0"/>
                  <a:t>壁グリッドを用いて自分の領地にするためには，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dirty="0"/>
                  <a:t>手が必要になる．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7B3C1B96-61B4-4AB5-83E7-BA23761A8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4"/>
                <a:ext cx="7543801" cy="1915547"/>
              </a:xfrm>
              <a:blipFill>
                <a:blip r:embed="rId2"/>
                <a:stretch>
                  <a:fillRect l="-2827" t="-6349"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35051"/>
              </p:ext>
            </p:extLst>
          </p:nvPr>
        </p:nvGraphicFramePr>
        <p:xfrm>
          <a:off x="1908513" y="3244340"/>
          <a:ext cx="5400000" cy="358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0000"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908513" y="4497030"/>
            <a:ext cx="5400000" cy="1080000"/>
            <a:chOff x="1562959" y="3041685"/>
            <a:chExt cx="1620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</p:grpSp>
      <p:sp>
        <p:nvSpPr>
          <p:cNvPr id="61" name="左中かっこ 6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637215" y="4497030"/>
            <a:ext cx="220929" cy="108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103579" y="4775420"/>
                <a:ext cx="338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79" y="4775420"/>
                <a:ext cx="338968" cy="523220"/>
              </a:xfrm>
              <a:prstGeom prst="rect">
                <a:avLst/>
              </a:prstGeom>
              <a:blipFill rotWithShape="0"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中かっこ 6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338049" y="2572033"/>
            <a:ext cx="220929" cy="108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2185920" y="2554668"/>
                <a:ext cx="338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20" y="2554668"/>
                <a:ext cx="338968" cy="523220"/>
              </a:xfrm>
              <a:prstGeom prst="rect">
                <a:avLst/>
              </a:prstGeom>
              <a:blipFill rotWithShape="0">
                <a:blip r:embed="rId5"/>
                <a:stretch>
                  <a:fillRect r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環状矢印 9"/>
          <p:cNvSpPr/>
          <p:nvPr/>
        </p:nvSpPr>
        <p:spPr>
          <a:xfrm>
            <a:off x="2581119" y="4864470"/>
            <a:ext cx="1894788" cy="1627163"/>
          </a:xfrm>
          <a:prstGeom prst="circular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上矢印 10"/>
          <p:cNvSpPr/>
          <p:nvPr/>
        </p:nvSpPr>
        <p:spPr>
          <a:xfrm>
            <a:off x="1908513" y="4396007"/>
            <a:ext cx="473643" cy="1282045"/>
          </a:xfrm>
          <a:prstGeom prst="up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0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  <a:blipFill>
                <a:blip r:embed="rId11"/>
                <a:stretch>
                  <a:fillRect l="-2732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左中かっこ 58">
            <a:extLst>
              <a:ext uri="{FF2B5EF4-FFF2-40B4-BE49-F238E27FC236}">
                <a16:creationId xmlns="" xmlns:a16="http://schemas.microsoft.com/office/drawing/2014/main" id="{7CDB1E28-3585-4186-B9B9-3DEBAD6B8849}"/>
              </a:ext>
            </a:extLst>
          </p:cNvPr>
          <p:cNvSpPr/>
          <p:nvPr/>
        </p:nvSpPr>
        <p:spPr>
          <a:xfrm rot="5400000">
            <a:off x="5665266" y="812330"/>
            <a:ext cx="207750" cy="61948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="" xmlns:a16="http://schemas.microsoft.com/office/drawing/2014/main" id="{2BE7128F-FBE3-42C3-BA6C-BDA873E0F164}"/>
                  </a:ext>
                </a:extLst>
              </p:cNvPr>
              <p:cNvSpPr txBox="1"/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3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6"/>
            <a:ext cx="7543801" cy="1079412"/>
          </a:xfrm>
        </p:spPr>
        <p:txBody>
          <a:bodyPr/>
          <a:lstStyle/>
          <a:p>
            <a:r>
              <a:rPr lang="ja-JP" altLang="en-US" dirty="0"/>
              <a:t>このインスタンスでのゲームが以下の流れで</a:t>
            </a:r>
            <a:endParaRPr lang="en-US" altLang="ja-JP" dirty="0"/>
          </a:p>
          <a:p>
            <a:r>
              <a:rPr lang="ja-JP" altLang="en-US" dirty="0"/>
              <a:t>行われることを確認する．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62893"/>
              </p:ext>
            </p:extLst>
          </p:nvPr>
        </p:nvGraphicFramePr>
        <p:xfrm>
          <a:off x="1886774" y="1988517"/>
          <a:ext cx="5370452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52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5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8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b="0" dirty="0"/>
                        <a:t>の奇数手目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dirty="0"/>
                        <a:t>白か黒</a:t>
                      </a:r>
                      <a:endParaRPr kumimoji="1" lang="ja-JP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8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dirty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9449A311-2EA4-4D66-978C-772A9B4AA4B8}"/>
              </a:ext>
            </a:extLst>
          </p:cNvPr>
          <p:cNvSpPr txBox="1">
            <a:spLocks/>
          </p:cNvSpPr>
          <p:nvPr/>
        </p:nvSpPr>
        <p:spPr>
          <a:xfrm>
            <a:off x="932406" y="4466544"/>
            <a:ext cx="7722926" cy="8107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対戦がこの流れで行われる場合，次のことが言える．　</a:t>
            </a:r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="" xmlns:a16="http://schemas.microsoft.com/office/drawing/2014/main" id="{00A155AA-7712-48E4-925B-CB7B042B52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7817" y="5277318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手目に青を選ぶことによって</a:t>
                </a:r>
                <a:endParaRPr lang="en-US" altLang="ja-JP" dirty="0"/>
              </a:p>
              <a:p>
                <a:r>
                  <a:rPr lang="en-US" altLang="ja-JP" dirty="0"/>
                  <a:t>FZ</a:t>
                </a:r>
                <a:r>
                  <a:rPr lang="ja-JP" altLang="en-US" dirty="0"/>
                  <a:t>を自分の領地にすることができる．　</a:t>
                </a:r>
                <a:endParaRPr lang="en-US" altLang="ja-JP" dirty="0"/>
              </a:p>
              <a:p>
                <a:r>
                  <a:rPr lang="ja-JP" altLang="en-US" dirty="0"/>
                  <a:t>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00A155AA-7712-48E4-925B-CB7B042B5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17" y="5277318"/>
                <a:ext cx="5912980" cy="950722"/>
              </a:xfrm>
              <a:prstGeom prst="rect">
                <a:avLst/>
              </a:prstGeom>
              <a:blipFill>
                <a:blip r:embed="rId2"/>
                <a:stretch>
                  <a:fillRect l="-3597" t="-12579" r="-2261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3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280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先手の初手の選択肢</a:t>
            </a:r>
            <a:endParaRPr lang="en-US" altLang="ja-JP" dirty="0"/>
          </a:p>
          <a:p>
            <a:r>
              <a:rPr lang="ja-JP" altLang="en-US" dirty="0"/>
              <a:t>黒：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白：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4071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573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後手の初手の選択肢</a:t>
            </a:r>
            <a:endParaRPr lang="en-US" altLang="ja-JP" dirty="0"/>
          </a:p>
          <a:p>
            <a:r>
              <a:rPr lang="ja-JP" altLang="en-US" dirty="0"/>
              <a:t>黒か白の相手が選ばなかった色：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：領地を増やすことはできない．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3625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74421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先手は白を選ぶことで領地を増やせる．</a:t>
            </a:r>
            <a:endParaRPr lang="en-US" altLang="ja-JP" dirty="0"/>
          </a:p>
          <a:p>
            <a:r>
              <a:rPr lang="ja-JP" altLang="en-US" dirty="0"/>
              <a:t>後手は白か黒を選ばない限り</a:t>
            </a:r>
            <a:r>
              <a:rPr lang="en-US" altLang="ja-JP" dirty="0"/>
              <a:t>FZ</a:t>
            </a:r>
            <a:r>
              <a:rPr lang="ja-JP" altLang="en-US" dirty="0"/>
              <a:t>に近づけない．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871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=""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を選んだことで相手の領地を広げてしまうため，</a:t>
            </a:r>
            <a:endParaRPr lang="en-US" altLang="ja-JP" dirty="0"/>
          </a:p>
          <a:p>
            <a:r>
              <a:rPr lang="ja-JP" altLang="en-US" dirty="0"/>
              <a:t>後手は奇数手目では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は選ばない．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5042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0937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後手が白か黒を選んだ後の先手の選択肢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：領地を増やすことはできない．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6567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05314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8097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47218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この手に対し先手は黒か白の選択肢がある．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5282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4248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736579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前と同じ色</a:t>
            </a:r>
            <a:r>
              <a:rPr lang="en-US" altLang="ja-JP" dirty="0"/>
              <a:t>(</a:t>
            </a:r>
            <a:r>
              <a:rPr lang="ja-JP" altLang="en-US" dirty="0"/>
              <a:t>黒</a:t>
            </a:r>
            <a:r>
              <a:rPr lang="en-US" altLang="ja-JP" dirty="0"/>
              <a:t>)</a:t>
            </a:r>
            <a:r>
              <a:rPr lang="ja-JP" altLang="en-US" dirty="0"/>
              <a:t>を選んだ場合は領地は全く増えない．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を選ぶことになる．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5857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1387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46915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19821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55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黒→</a:t>
            </a:r>
            <a:r>
              <a:rPr lang="ja-JP" altLang="en-US" dirty="0">
                <a:solidFill>
                  <a:srgbClr val="0070C0"/>
                </a:solidFill>
              </a:rPr>
              <a:t>青</a:t>
            </a:r>
            <a:r>
              <a:rPr lang="ja-JP" altLang="en-US" dirty="0"/>
              <a:t>→白ではなく黒→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→白と手を進めていた場合の盤面は以下のようになる．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79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3781"/>
              </p:ext>
            </p:extLst>
          </p:nvPr>
        </p:nvGraphicFramePr>
        <p:xfrm>
          <a:off x="4702864" y="3130725"/>
          <a:ext cx="43199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36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92270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945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4"/>
            <a:ext cx="8321041" cy="2136785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後手の領地は同じだけ</a:t>
            </a:r>
            <a:r>
              <a:rPr lang="en-US" altLang="ja-JP" dirty="0"/>
              <a:t>FZ</a:t>
            </a:r>
            <a:r>
              <a:rPr lang="ja-JP" altLang="en-US" dirty="0"/>
              <a:t>に近づいているのに対し，</a:t>
            </a:r>
            <a:endParaRPr lang="en-US" altLang="ja-JP" dirty="0"/>
          </a:p>
          <a:p>
            <a:r>
              <a:rPr lang="ja-JP" altLang="en-US" dirty="0"/>
              <a:t>先手の領地は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r>
              <a:rPr lang="ja-JP" altLang="en-US" dirty="0"/>
              <a:t>の方が広がっている</a:t>
            </a:r>
            <a:endParaRPr lang="en-US" altLang="ja-JP" dirty="0"/>
          </a:p>
          <a:p>
            <a:r>
              <a:rPr lang="ja-JP" altLang="en-US" dirty="0"/>
              <a:t>ため，偶数手目に先手は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を選ぶ．</a:t>
            </a:r>
            <a:endParaRPr lang="en-US" altLang="ja-JP" dirty="0"/>
          </a:p>
        </p:txBody>
      </p:sp>
      <p:graphicFrame>
        <p:nvGraphicFramePr>
          <p:cNvPr id="58" name="表 57">
            <a:extLst>
              <a:ext uri="{FF2B5EF4-FFF2-40B4-BE49-F238E27FC236}">
                <a16:creationId xmlns="" xmlns:a16="http://schemas.microsoft.com/office/drawing/2014/main" id="{75FFC2DE-B65E-4745-A22C-B9BDAD11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6749"/>
              </p:ext>
            </p:extLst>
          </p:nvPr>
        </p:nvGraphicFramePr>
        <p:xfrm>
          <a:off x="121137" y="3130725"/>
          <a:ext cx="4320001" cy="324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36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92271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907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301658" y="4015818"/>
            <a:ext cx="3214540" cy="303942"/>
            <a:chOff x="1562959" y="3041685"/>
            <a:chExt cx="5508000" cy="324000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301658" y="5184741"/>
            <a:ext cx="3214540" cy="303942"/>
            <a:chOff x="1562959" y="3041685"/>
            <a:chExt cx="5508000" cy="324000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4892512" y="4015818"/>
            <a:ext cx="3214540" cy="303942"/>
            <a:chOff x="1562959" y="3041685"/>
            <a:chExt cx="5508000" cy="324000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60" name="図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3" name="グループ化 62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4892512" y="5184741"/>
            <a:ext cx="3214540" cy="303942"/>
            <a:chOff x="1562959" y="3041685"/>
            <a:chExt cx="5508000" cy="324000"/>
          </a:xfrm>
        </p:grpSpPr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5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を選んだ後の後手の選択肢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黒か白：</a:t>
            </a:r>
            <a:r>
              <a:rPr lang="en-US" altLang="ja-JP" dirty="0"/>
              <a:t>FZ</a:t>
            </a:r>
            <a:r>
              <a:rPr lang="ja-JP" altLang="en-US" dirty="0"/>
              <a:t>に近づかない．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8742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43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先手は白か黒の選ばれなかった色を選ぶことで</a:t>
            </a:r>
            <a:endParaRPr lang="en-US" altLang="ja-JP" dirty="0"/>
          </a:p>
          <a:p>
            <a:r>
              <a:rPr lang="ja-JP" altLang="en-US" dirty="0"/>
              <a:t>領地を広げられる．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0450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46619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先手は白か黒の選ばれなかった色を選ぶことで</a:t>
            </a:r>
            <a:endParaRPr lang="en-US" altLang="ja-JP" dirty="0"/>
          </a:p>
          <a:p>
            <a:r>
              <a:rPr lang="ja-JP" altLang="en-US" dirty="0"/>
              <a:t>領地を広げられる．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1299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8170212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の選択肢で</a:t>
            </a:r>
            <a:r>
              <a:rPr lang="en-US" altLang="ja-JP" dirty="0"/>
              <a:t>FZ</a:t>
            </a:r>
            <a:r>
              <a:rPr lang="ja-JP" altLang="en-US" dirty="0"/>
              <a:t>に近づけるが，</a:t>
            </a:r>
            <a:endParaRPr lang="en-US" altLang="ja-JP" dirty="0"/>
          </a:p>
          <a:p>
            <a:r>
              <a:rPr lang="ja-JP" altLang="en-US" dirty="0"/>
              <a:t>前の手で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を選んだ方が得になる．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5415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6049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8160785" cy="1487996"/>
          </a:xfrm>
        </p:spPr>
        <p:txBody>
          <a:bodyPr/>
          <a:lstStyle/>
          <a:p>
            <a:r>
              <a:rPr lang="ja-JP" altLang="en-US" dirty="0"/>
              <a:t>後手の偶数手目が終われば先手の奇数手目になるが，</a:t>
            </a:r>
            <a:endParaRPr lang="en-US" altLang="ja-JP" dirty="0"/>
          </a:p>
          <a:p>
            <a:r>
              <a:rPr lang="ja-JP" altLang="en-US" dirty="0"/>
              <a:t>選択肢と状況は変わらない．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9918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40959"/>
              </p:ext>
            </p:extLst>
          </p:nvPr>
        </p:nvGraphicFramePr>
        <p:xfrm>
          <a:off x="1923287" y="871371"/>
          <a:ext cx="5370452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52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5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8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b="0" dirty="0"/>
                        <a:t>の奇数手目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dirty="0"/>
                        <a:t>白か黒</a:t>
                      </a:r>
                      <a:endParaRPr kumimoji="1" lang="ja-JP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8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dirty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36612" y="3123052"/>
            <a:ext cx="7722926" cy="8107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対戦がこの流れで行われる場合，次のことが言える．　</a:t>
            </a:r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652023" y="3933826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手目に青を選ぶことによって</a:t>
                </a:r>
                <a:endParaRPr lang="en-US" altLang="ja-JP" dirty="0"/>
              </a:p>
              <a:p>
                <a:r>
                  <a:rPr lang="en-US" altLang="ja-JP" dirty="0"/>
                  <a:t>FZ</a:t>
                </a:r>
                <a:r>
                  <a:rPr lang="ja-JP" altLang="en-US" dirty="0"/>
                  <a:t>を自分の領地にすることができる．　</a:t>
                </a:r>
                <a:endParaRPr lang="en-US" altLang="ja-JP" dirty="0"/>
              </a:p>
              <a:p>
                <a:r>
                  <a:rPr lang="ja-JP" altLang="en-US" dirty="0"/>
                  <a:t>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3" y="3933826"/>
                <a:ext cx="5912980" cy="950722"/>
              </a:xfrm>
              <a:prstGeom prst="rect">
                <a:avLst/>
              </a:prstGeom>
              <a:blipFill rotWithShape="0">
                <a:blip r:embed="rId2"/>
                <a:stretch>
                  <a:fillRect l="-3494" t="-11950" r="-236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4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先手の勝利条件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012228"/>
                <a:ext cx="7543801" cy="970961"/>
              </a:xfr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先手が勝利するためには，先手は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手目までに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全ての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FZ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を自分の領地に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しなければならない．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012228"/>
                <a:ext cx="7543801" cy="970961"/>
              </a:xfrm>
              <a:blipFill rotWithShape="0">
                <a:blip r:embed="rId2"/>
                <a:stretch>
                  <a:fillRect l="-2740" t="-11728" b="-1851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4160739" y="2042438"/>
            <a:ext cx="895547" cy="69758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523407" y="5614933"/>
                <a:ext cx="8170212" cy="485480"/>
              </a:xfrm>
              <a:prstGeom prst="rect">
                <a:avLst/>
              </a:prstGeom>
              <a:ln w="19050" cap="flat" cmpd="sng" algn="ctr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>
                    <a:solidFill>
                      <a:schemeClr val="tx1"/>
                    </a:solidFill>
                  </a:rPr>
                  <a:t>先手が勝利する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長さ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以下の共通上位列が存在する</a:t>
                </a:r>
              </a:p>
            </p:txBody>
          </p:sp>
        </mc:Choice>
        <mc:Fallback xmlns=""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07" y="5614933"/>
                <a:ext cx="8170212" cy="485480"/>
              </a:xfrm>
              <a:prstGeom prst="rect">
                <a:avLst/>
              </a:prstGeom>
              <a:blipFill rotWithShape="0">
                <a:blip r:embed="rId3"/>
                <a:stretch>
                  <a:fillRect l="-2606" t="-22892" r="-1117" b="-25301"/>
                </a:stretch>
              </a:blipFill>
              <a:ln w="19050" cap="flat" cmpd="sng" algn="ctr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652023" y="819510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手目に青を選ぶことによって</a:t>
                </a:r>
                <a:endParaRPr lang="en-US" altLang="ja-JP" dirty="0"/>
              </a:p>
              <a:p>
                <a:r>
                  <a:rPr lang="en-US" altLang="ja-JP" dirty="0"/>
                  <a:t>FZ</a:t>
                </a:r>
                <a:r>
                  <a:rPr lang="ja-JP" altLang="en-US" dirty="0"/>
                  <a:t>を自分の領地にすることができる．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3" y="819510"/>
                <a:ext cx="5912980" cy="950722"/>
              </a:xfrm>
              <a:prstGeom prst="rect">
                <a:avLst/>
              </a:prstGeom>
              <a:blipFill rotWithShape="0">
                <a:blip r:embed="rId4"/>
                <a:stretch>
                  <a:fillRect l="-3494" t="-11950" r="-236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836612" y="4255395"/>
            <a:ext cx="7543801" cy="10794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先手が勝つ場合の手順の奇数手目の白と黒の</a:t>
            </a:r>
            <a:endParaRPr lang="en-US" altLang="ja-JP" dirty="0"/>
          </a:p>
          <a:p>
            <a:r>
              <a:rPr lang="ja-JP" altLang="en-US" dirty="0"/>
              <a:t>パターンが最短共通上位列に対応する．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1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作成した対戦アルゴリズムを，</a:t>
            </a:r>
            <a:endParaRPr kumimoji="1" lang="en-US" altLang="ja-JP" dirty="0"/>
          </a:p>
          <a:p>
            <a:r>
              <a:rPr kumimoji="1" lang="ja-JP" altLang="en-US" dirty="0"/>
              <a:t>実験的にではなく理論的に評価することで</a:t>
            </a:r>
            <a:endParaRPr kumimoji="1" lang="en-US" altLang="ja-JP" dirty="0"/>
          </a:p>
          <a:p>
            <a:r>
              <a:rPr lang="ja-JP" altLang="en-US" dirty="0"/>
              <a:t>良さ</a:t>
            </a:r>
            <a:r>
              <a:rPr kumimoji="1" lang="ja-JP" altLang="en-US" dirty="0"/>
              <a:t>の証明をしたい</a:t>
            </a:r>
            <a:r>
              <a:rPr lang="ja-JP" altLang="en-US" dirty="0"/>
              <a:t>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モンテカルロ法以外にも良いアルゴリズムが</a:t>
            </a:r>
            <a:endParaRPr lang="en-US" altLang="ja-JP" dirty="0"/>
          </a:p>
          <a:p>
            <a:r>
              <a:rPr lang="ja-JP" altLang="en-US"/>
              <a:t>ないか考えたい．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先手の一手目　白か黒</a:t>
            </a:r>
            <a:endParaRPr lang="en-US" altLang="ja-JP" dirty="0"/>
          </a:p>
          <a:p>
            <a:r>
              <a:rPr kumimoji="1" lang="ja-JP" altLang="en-US" dirty="0"/>
              <a:t>後手　　　　　　　黒か白</a:t>
            </a:r>
            <a:endParaRPr kumimoji="1" lang="en-US" altLang="ja-JP" dirty="0"/>
          </a:p>
          <a:p>
            <a:r>
              <a:rPr lang="ja-JP" altLang="en-US" dirty="0"/>
              <a:t>先手　　　　　　　赤か青</a:t>
            </a:r>
            <a:endParaRPr lang="en-US" altLang="ja-JP" dirty="0"/>
          </a:p>
          <a:p>
            <a:r>
              <a:rPr kumimoji="1" lang="ja-JP" altLang="en-US" dirty="0"/>
              <a:t>後手　　　　　　　青か赤</a:t>
            </a:r>
            <a:endParaRPr kumimoji="1" lang="en-US" altLang="ja-JP" dirty="0"/>
          </a:p>
          <a:p>
            <a:r>
              <a:rPr lang="ja-JP" altLang="en-US" dirty="0"/>
              <a:t>帰納法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5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3D04FAA-16C3-4257-9B87-7A83D841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7C6F276-9950-4024-9F9D-82E12D6D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76CD8CC1-A6A5-4C44-ADCB-436660185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90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=""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=""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=""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=""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=""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=""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=""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=""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=""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=""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=""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78251"/>
              </p:ext>
            </p:extLst>
          </p:nvPr>
        </p:nvGraphicFramePr>
        <p:xfrm>
          <a:off x="1728513" y="1053825"/>
          <a:ext cx="5760000" cy="57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472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84166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202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65822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53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268180" y="1889308"/>
            <a:ext cx="8653357" cy="4455473"/>
            <a:chOff x="268180" y="1889308"/>
            <a:chExt cx="8653357" cy="4455473"/>
          </a:xfrm>
        </p:grpSpPr>
        <p:sp>
          <p:nvSpPr>
            <p:cNvPr id="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8201537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36150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35205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69818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43961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78574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77629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512242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4" name="直線コネクタ 13"/>
            <p:cNvCxnSpPr>
              <a:stCxn id="12" idx="0"/>
              <a:endCxn id="23" idx="3"/>
            </p:cNvCxnSpPr>
            <p:nvPr/>
          </p:nvCxnSpPr>
          <p:spPr>
            <a:xfrm flipV="1">
              <a:off x="1872242" y="4951319"/>
              <a:ext cx="19762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1" idx="0"/>
              <a:endCxn id="23" idx="5"/>
            </p:cNvCxnSpPr>
            <p:nvPr/>
          </p:nvCxnSpPr>
          <p:spPr>
            <a:xfrm flipH="1" flipV="1">
              <a:off x="2578987" y="4951319"/>
              <a:ext cx="15864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6442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77857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8308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73875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04484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67493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61691" y="188930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31" name="直線コネクタ 30"/>
            <p:cNvCxnSpPr>
              <a:stCxn id="29" idx="3"/>
              <a:endCxn id="27" idx="0"/>
            </p:cNvCxnSpPr>
            <p:nvPr/>
          </p:nvCxnSpPr>
          <p:spPr>
            <a:xfrm flipH="1">
              <a:off x="3364484" y="2503866"/>
              <a:ext cx="1602649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stCxn id="29" idx="5"/>
              <a:endCxn id="28" idx="0"/>
            </p:cNvCxnSpPr>
            <p:nvPr/>
          </p:nvCxnSpPr>
          <p:spPr>
            <a:xfrm>
              <a:off x="5476249" y="2503866"/>
              <a:ext cx="1651244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7" idx="3"/>
              <a:endCxn id="23" idx="0"/>
            </p:cNvCxnSpPr>
            <p:nvPr/>
          </p:nvCxnSpPr>
          <p:spPr>
            <a:xfrm flipH="1">
              <a:off x="2324429" y="3603934"/>
              <a:ext cx="78549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27" idx="5"/>
              <a:endCxn id="24" idx="0"/>
            </p:cNvCxnSpPr>
            <p:nvPr/>
          </p:nvCxnSpPr>
          <p:spPr>
            <a:xfrm>
              <a:off x="3619042" y="3603934"/>
              <a:ext cx="618815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28" idx="3"/>
              <a:endCxn id="25" idx="0"/>
            </p:cNvCxnSpPr>
            <p:nvPr/>
          </p:nvCxnSpPr>
          <p:spPr>
            <a:xfrm flipH="1">
              <a:off x="6168308" y="3603934"/>
              <a:ext cx="70462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8" idx="5"/>
              <a:endCxn id="26" idx="0"/>
            </p:cNvCxnSpPr>
            <p:nvPr/>
          </p:nvCxnSpPr>
          <p:spPr>
            <a:xfrm>
              <a:off x="7382051" y="3603934"/>
              <a:ext cx="716708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4" idx="3"/>
              <a:endCxn id="10" idx="0"/>
            </p:cNvCxnSpPr>
            <p:nvPr/>
          </p:nvCxnSpPr>
          <p:spPr>
            <a:xfrm flipH="1">
              <a:off x="3838574" y="4951319"/>
              <a:ext cx="144725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24" idx="5"/>
              <a:endCxn id="9" idx="0"/>
            </p:cNvCxnSpPr>
            <p:nvPr/>
          </p:nvCxnSpPr>
          <p:spPr>
            <a:xfrm>
              <a:off x="4492415" y="4951319"/>
              <a:ext cx="211546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5" idx="3"/>
              <a:endCxn id="8" idx="0"/>
            </p:cNvCxnSpPr>
            <p:nvPr/>
          </p:nvCxnSpPr>
          <p:spPr>
            <a:xfrm flipH="1">
              <a:off x="5729818" y="4951319"/>
              <a:ext cx="18393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25" idx="5"/>
              <a:endCxn id="7" idx="0"/>
            </p:cNvCxnSpPr>
            <p:nvPr/>
          </p:nvCxnSpPr>
          <p:spPr>
            <a:xfrm>
              <a:off x="6422866" y="4951319"/>
              <a:ext cx="17233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26" idx="3"/>
              <a:endCxn id="6" idx="0"/>
            </p:cNvCxnSpPr>
            <p:nvPr/>
          </p:nvCxnSpPr>
          <p:spPr>
            <a:xfrm flipH="1">
              <a:off x="7696150" y="4951319"/>
              <a:ext cx="148051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26" idx="5"/>
              <a:endCxn id="5" idx="0"/>
            </p:cNvCxnSpPr>
            <p:nvPr/>
          </p:nvCxnSpPr>
          <p:spPr>
            <a:xfrm>
              <a:off x="8353317" y="4951319"/>
              <a:ext cx="208220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=""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3102453" y="1980351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=""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1414943" y="3120878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=""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268180" y="578472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=""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582081" y="449670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</p:grpSp>
      <p:sp>
        <p:nvSpPr>
          <p:cNvPr id="59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FE84BC84-DCB5-4323-BC7C-86A2474FB105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849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6826A94B-DFB3-4AC6-AF2F-79AFFE8548B2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0392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自分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rgbClr val="FF0000"/>
                </a:solidFill>
              </a:rPr>
              <a:t>最大の評価値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B75EF6C1-833F-4BC4-A64F-366AA49D27D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34737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相手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chemeClr val="accent1"/>
                </a:solidFill>
              </a:rPr>
              <a:t>最小の評価値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C86E8246-CCDB-43E2-B2F9-B9743C675FB1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2010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kumimoji="1" lang="ja-JP" altLang="en-US" dirty="0"/>
              <a:t>一番評価値が高くなる</a:t>
            </a:r>
            <a:r>
              <a:rPr lang="ja-JP" altLang="en-US" dirty="0"/>
              <a:t>手</a:t>
            </a:r>
            <a:r>
              <a:rPr kumimoji="1" lang="ja-JP" altLang="en-US" dirty="0"/>
              <a:t>を選ぶ．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3" name="右矢印 12"/>
          <p:cNvSpPr/>
          <p:nvPr/>
        </p:nvSpPr>
        <p:spPr>
          <a:xfrm rot="1270815">
            <a:off x="5618932" y="2201621"/>
            <a:ext cx="1273422" cy="10485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これを選ぶ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325CB121-74EC-4913-850B-60D5CEA8327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9223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inimax</a:t>
            </a:r>
            <a:r>
              <a:rPr kumimoji="1" lang="ja-JP" altLang="en-US" dirty="0"/>
              <a:t>法の特徴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58</a:t>
            </a:fld>
            <a:endParaRPr lang="ja-JP" altLang="en-US" dirty="0"/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832887" y="799547"/>
            <a:ext cx="6072269" cy="527757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ゲーム終了まで探索すれば必ず勝てる</a:t>
            </a:r>
          </a:p>
        </p:txBody>
      </p:sp>
      <p:sp>
        <p:nvSpPr>
          <p:cNvPr id="127" name="コンテンツ プレースホルダー 2"/>
          <p:cNvSpPr txBox="1">
            <a:spLocks/>
          </p:cNvSpPr>
          <p:nvPr/>
        </p:nvSpPr>
        <p:spPr>
          <a:xfrm>
            <a:off x="816035" y="1820254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accent5"/>
                </a:solidFill>
              </a:rPr>
              <a:t>最後まで読むには莫大な計算が必要</a:t>
            </a:r>
          </a:p>
        </p:txBody>
      </p:sp>
      <p:sp>
        <p:nvSpPr>
          <p:cNvPr id="339" name="コンテンツ プレースホルダー 2"/>
          <p:cNvSpPr txBox="1">
            <a:spLocks/>
          </p:cNvSpPr>
          <p:nvPr/>
        </p:nvSpPr>
        <p:spPr>
          <a:xfrm>
            <a:off x="800478" y="1298720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一方で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340" name="右矢印 339"/>
          <p:cNvSpPr/>
          <p:nvPr/>
        </p:nvSpPr>
        <p:spPr>
          <a:xfrm>
            <a:off x="705024" y="2301512"/>
            <a:ext cx="602428" cy="5486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コンテンツ プレースホルダー 2"/>
          <p:cNvSpPr txBox="1">
            <a:spLocks/>
          </p:cNvSpPr>
          <p:nvPr/>
        </p:nvSpPr>
        <p:spPr>
          <a:xfrm>
            <a:off x="1425034" y="2350769"/>
            <a:ext cx="7718614" cy="499383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途中で探索を打ち切り，その時点での盤面を評価</a:t>
            </a:r>
          </a:p>
        </p:txBody>
      </p:sp>
      <p:cxnSp>
        <p:nvCxnSpPr>
          <p:cNvPr id="342" name="直線コネクタ 341"/>
          <p:cNvCxnSpPr/>
          <p:nvPr/>
        </p:nvCxnSpPr>
        <p:spPr>
          <a:xfrm flipV="1">
            <a:off x="2284563" y="5787809"/>
            <a:ext cx="4620593" cy="5954"/>
          </a:xfrm>
          <a:prstGeom prst="line">
            <a:avLst/>
          </a:prstGeom>
          <a:ln>
            <a:prstDash val="lgDashDot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683524" y="3465764"/>
            <a:ext cx="3863359" cy="3074593"/>
            <a:chOff x="2683524" y="3465764"/>
            <a:chExt cx="3863359" cy="3074593"/>
          </a:xfrm>
        </p:grpSpPr>
        <p:sp>
          <p:nvSpPr>
            <p:cNvPr id="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924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70701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4440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70217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7794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3570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7310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3086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3" name="直線コネクタ 12"/>
            <p:cNvCxnSpPr>
              <a:stCxn id="12" idx="0"/>
              <a:endCxn id="15" idx="3"/>
            </p:cNvCxnSpPr>
            <p:nvPr/>
          </p:nvCxnSpPr>
          <p:spPr>
            <a:xfrm flipV="1">
              <a:off x="2914837" y="4987899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1" idx="0"/>
              <a:endCxn id="15" idx="5"/>
            </p:cNvCxnSpPr>
            <p:nvPr/>
          </p:nvCxnSpPr>
          <p:spPr>
            <a:xfrm flipH="1" flipV="1">
              <a:off x="3275999" y="4987899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1947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39751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26255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12758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93438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42512" y="34657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" name="直線コネクタ 21"/>
            <p:cNvCxnSpPr>
              <a:stCxn id="21" idx="3"/>
              <a:endCxn id="19" idx="0"/>
            </p:cNvCxnSpPr>
            <p:nvPr/>
          </p:nvCxnSpPr>
          <p:spPr>
            <a:xfrm flipH="1">
              <a:off x="3677406" y="3771263"/>
              <a:ext cx="818989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1" idx="5"/>
              <a:endCxn id="20" idx="0"/>
            </p:cNvCxnSpPr>
            <p:nvPr/>
          </p:nvCxnSpPr>
          <p:spPr>
            <a:xfrm>
              <a:off x="4756565" y="3771263"/>
              <a:ext cx="843823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9" idx="3"/>
              <a:endCxn id="15" idx="0"/>
            </p:cNvCxnSpPr>
            <p:nvPr/>
          </p:nvCxnSpPr>
          <p:spPr>
            <a:xfrm flipH="1">
              <a:off x="3145915" y="4318110"/>
              <a:ext cx="401406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9" idx="5"/>
              <a:endCxn id="16" idx="0"/>
            </p:cNvCxnSpPr>
            <p:nvPr/>
          </p:nvCxnSpPr>
          <p:spPr>
            <a:xfrm>
              <a:off x="3807491" y="4318110"/>
              <a:ext cx="316228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0" idx="3"/>
              <a:endCxn id="17" idx="0"/>
            </p:cNvCxnSpPr>
            <p:nvPr/>
          </p:nvCxnSpPr>
          <p:spPr>
            <a:xfrm flipH="1">
              <a:off x="5110223" y="4318110"/>
              <a:ext cx="360080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0" idx="5"/>
              <a:endCxn id="18" idx="0"/>
            </p:cNvCxnSpPr>
            <p:nvPr/>
          </p:nvCxnSpPr>
          <p:spPr>
            <a:xfrm>
              <a:off x="5730472" y="4318110"/>
              <a:ext cx="366254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16" idx="3"/>
              <a:endCxn id="10" idx="0"/>
            </p:cNvCxnSpPr>
            <p:nvPr/>
          </p:nvCxnSpPr>
          <p:spPr>
            <a:xfrm flipH="1">
              <a:off x="3919677" y="4987899"/>
              <a:ext cx="73958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6" idx="5"/>
              <a:endCxn id="9" idx="0"/>
            </p:cNvCxnSpPr>
            <p:nvPr/>
          </p:nvCxnSpPr>
          <p:spPr>
            <a:xfrm>
              <a:off x="4253804" y="4987899"/>
              <a:ext cx="1081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7" idx="3"/>
              <a:endCxn id="8" idx="0"/>
            </p:cNvCxnSpPr>
            <p:nvPr/>
          </p:nvCxnSpPr>
          <p:spPr>
            <a:xfrm flipH="1">
              <a:off x="4886144" y="4987899"/>
              <a:ext cx="93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7" idx="5"/>
              <a:endCxn id="7" idx="0"/>
            </p:cNvCxnSpPr>
            <p:nvPr/>
          </p:nvCxnSpPr>
          <p:spPr>
            <a:xfrm>
              <a:off x="5240307" y="4987899"/>
              <a:ext cx="88069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18" idx="3"/>
              <a:endCxn id="6" idx="0"/>
            </p:cNvCxnSpPr>
            <p:nvPr/>
          </p:nvCxnSpPr>
          <p:spPr>
            <a:xfrm flipH="1">
              <a:off x="5890984" y="4987899"/>
              <a:ext cx="75657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8" idx="5"/>
              <a:endCxn id="5" idx="0"/>
            </p:cNvCxnSpPr>
            <p:nvPr/>
          </p:nvCxnSpPr>
          <p:spPr>
            <a:xfrm>
              <a:off x="6226811" y="4987899"/>
              <a:ext cx="1064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グループ化 162">
              <a:extLst>
                <a:ext uri="{FF2B5EF4-FFF2-40B4-BE49-F238E27FC236}">
                  <a16:creationId xmlns="" xmlns:a16="http://schemas.microsoft.com/office/drawing/2014/main" id="{379CB5EB-562A-4356-AA8E-A96FBED450F2}"/>
                </a:ext>
              </a:extLst>
            </p:cNvPr>
            <p:cNvGrpSpPr/>
            <p:nvPr/>
          </p:nvGrpSpPr>
          <p:grpSpPr>
            <a:xfrm>
              <a:off x="4572001" y="6036357"/>
              <a:ext cx="45721" cy="504000"/>
              <a:chOff x="992298" y="2865224"/>
              <a:chExt cx="45721" cy="311922"/>
            </a:xfrm>
          </p:grpSpPr>
          <p:sp>
            <p:nvSpPr>
              <p:cNvPr id="164" name="円/楕円 93">
                <a:extLst>
                  <a:ext uri="{FF2B5EF4-FFF2-40B4-BE49-F238E27FC236}">
                    <a16:creationId xmlns="" xmlns:a16="http://schemas.microsoft.com/office/drawing/2014/main" id="{D47439C9-666F-4BE4-A9D6-267F873F7DC8}"/>
                  </a:ext>
                </a:extLst>
              </p:cNvPr>
              <p:cNvSpPr/>
              <p:nvPr/>
            </p:nvSpPr>
            <p:spPr>
              <a:xfrm>
                <a:off x="992300" y="28652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円/楕円 94">
                <a:extLst>
                  <a:ext uri="{FF2B5EF4-FFF2-40B4-BE49-F238E27FC236}">
                    <a16:creationId xmlns="" xmlns:a16="http://schemas.microsoft.com/office/drawing/2014/main" id="{4A0C3D9C-5EB2-4D63-8EC4-3FD351AD554D}"/>
                  </a:ext>
                </a:extLst>
              </p:cNvPr>
              <p:cNvSpPr/>
              <p:nvPr/>
            </p:nvSpPr>
            <p:spPr>
              <a:xfrm>
                <a:off x="992299" y="29983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円/楕円 95">
                <a:extLst>
                  <a:ext uri="{FF2B5EF4-FFF2-40B4-BE49-F238E27FC236}">
                    <a16:creationId xmlns="" xmlns:a16="http://schemas.microsoft.com/office/drawing/2014/main" id="{2269E0C7-F7FE-4569-BC8A-BC25D78714BD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4" name="直線コネクタ 343"/>
            <p:cNvCxnSpPr/>
            <p:nvPr/>
          </p:nvCxnSpPr>
          <p:spPr>
            <a:xfrm flipV="1">
              <a:off x="2683524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線コネクタ 344"/>
            <p:cNvCxnSpPr/>
            <p:nvPr/>
          </p:nvCxnSpPr>
          <p:spPr>
            <a:xfrm flipH="1" flipV="1">
              <a:off x="3044686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/>
            <p:nvPr/>
          </p:nvCxnSpPr>
          <p:spPr>
            <a:xfrm flipV="1">
              <a:off x="3121564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コネクタ 346"/>
            <p:cNvCxnSpPr/>
            <p:nvPr/>
          </p:nvCxnSpPr>
          <p:spPr>
            <a:xfrm flipH="1" flipV="1">
              <a:off x="3482726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線コネクタ 347"/>
            <p:cNvCxnSpPr/>
            <p:nvPr/>
          </p:nvCxnSpPr>
          <p:spPr>
            <a:xfrm flipV="1">
              <a:off x="3661849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/>
            <p:nvPr/>
          </p:nvCxnSpPr>
          <p:spPr>
            <a:xfrm flipH="1" flipV="1">
              <a:off x="4023011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 flipV="1">
              <a:off x="4125242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/>
            <p:nvPr/>
          </p:nvCxnSpPr>
          <p:spPr>
            <a:xfrm flipH="1" flipV="1">
              <a:off x="4486404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/>
            <p:cNvCxnSpPr/>
            <p:nvPr/>
          </p:nvCxnSpPr>
          <p:spPr>
            <a:xfrm flipV="1">
              <a:off x="4647751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/>
            <p:nvPr/>
          </p:nvCxnSpPr>
          <p:spPr>
            <a:xfrm flipH="1" flipV="1">
              <a:off x="5008913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/>
            <p:nvPr/>
          </p:nvCxnSpPr>
          <p:spPr>
            <a:xfrm flipV="1">
              <a:off x="5091221" y="5634555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/>
            <p:nvPr/>
          </p:nvCxnSpPr>
          <p:spPr>
            <a:xfrm flipH="1" flipV="1">
              <a:off x="5452383" y="5634555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/>
            <p:nvPr/>
          </p:nvCxnSpPr>
          <p:spPr>
            <a:xfrm flipV="1">
              <a:off x="5662513" y="561260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/>
            <p:nvPr/>
          </p:nvCxnSpPr>
          <p:spPr>
            <a:xfrm flipH="1" flipV="1">
              <a:off x="6023675" y="561260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線コネクタ 357"/>
            <p:cNvCxnSpPr/>
            <p:nvPr/>
          </p:nvCxnSpPr>
          <p:spPr>
            <a:xfrm flipV="1">
              <a:off x="6104651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H="1" flipV="1">
              <a:off x="6465813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グループ化 33"/>
          <p:cNvGrpSpPr/>
          <p:nvPr/>
        </p:nvGrpSpPr>
        <p:grpSpPr>
          <a:xfrm>
            <a:off x="1602583" y="6336964"/>
            <a:ext cx="6148166" cy="357914"/>
            <a:chOff x="1602583" y="6336964"/>
            <a:chExt cx="6148166" cy="357914"/>
          </a:xfrm>
        </p:grpSpPr>
        <p:sp>
          <p:nvSpPr>
            <p:cNvPr id="6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6025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7302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9171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8617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8946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07623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20392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3543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46311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5790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067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6815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8382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589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5267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8036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118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3955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57944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071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6857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3863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6632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05310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8078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1229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399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55588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68357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4501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1507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4276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02954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5722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2887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54584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6735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3349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503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3271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01949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71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7868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4063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5222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64996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114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8147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0915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9593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1236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2551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828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339" grpId="0"/>
      <p:bldP spid="340" grpId="0" animBg="1"/>
      <p:bldP spid="3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=""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=""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=""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=""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=""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=""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=""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=""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=""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=""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=""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=""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=""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=""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=""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=""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=""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=""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=""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=""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=""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=""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=""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=""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=""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=""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=""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=""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=""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=""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=""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=""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=""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=""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=""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=""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=""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=""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=""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=""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=""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=""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=""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=""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=""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=""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=""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=""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=""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=""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=""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23864</TotalTime>
  <Words>2500</Words>
  <Application>Microsoft Office PowerPoint</Application>
  <PresentationFormat>画面に合わせる (4:3)</PresentationFormat>
  <Paragraphs>682</Paragraphs>
  <Slides>58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64" baseType="lpstr">
      <vt:lpstr>ＭＳ Ｐゴシック</vt:lpstr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今回の結果</vt:lpstr>
      <vt:lpstr>証明の流れ</vt:lpstr>
      <vt:lpstr>共通上位列問題とは</vt:lpstr>
      <vt:lpstr>最短共通上位列問題とは</vt:lpstr>
      <vt:lpstr>アイデア</vt:lpstr>
      <vt:lpstr>アイデア</vt:lpstr>
      <vt:lpstr>アイデア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対戦の流れ</vt:lpstr>
      <vt:lpstr>先手の奇数手目</vt:lpstr>
      <vt:lpstr>後手の奇数手目</vt:lpstr>
      <vt:lpstr>後手の奇数手目</vt:lpstr>
      <vt:lpstr>後手の奇数手目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後手の偶数手目</vt:lpstr>
      <vt:lpstr>後手の偶数手目</vt:lpstr>
      <vt:lpstr>後手の偶数手目</vt:lpstr>
      <vt:lpstr>後手の偶数手目</vt:lpstr>
      <vt:lpstr>先手の奇数手目</vt:lpstr>
      <vt:lpstr>対戦の流れ</vt:lpstr>
      <vt:lpstr>先手の勝利条件</vt:lpstr>
      <vt:lpstr>今回の結果</vt:lpstr>
      <vt:lpstr>これからの目標</vt:lpstr>
      <vt:lpstr>PowerPoint プレゼンテーション</vt:lpstr>
      <vt:lpstr>PowerPoint プレゼンテーション</vt:lpstr>
      <vt:lpstr>PowerPoint プレゼンテーション</vt:lpstr>
      <vt:lpstr>インスタンスのイメージ</vt:lpstr>
      <vt:lpstr>インスタンスのイメージ</vt:lpstr>
      <vt:lpstr>minimax法</vt:lpstr>
      <vt:lpstr>minimax法</vt:lpstr>
      <vt:lpstr>minimax法</vt:lpstr>
      <vt:lpstr>minimax法</vt:lpstr>
      <vt:lpstr>minimax法</vt:lpstr>
      <vt:lpstr>minimax法の特徴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704</cp:revision>
  <cp:lastPrinted>2019-02-07T03:59:06Z</cp:lastPrinted>
  <dcterms:created xsi:type="dcterms:W3CDTF">2018-10-26T05:41:54Z</dcterms:created>
  <dcterms:modified xsi:type="dcterms:W3CDTF">2019-05-23T07:22:18Z</dcterms:modified>
</cp:coreProperties>
</file>