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9"/>
  </p:notesMasterIdLst>
  <p:handoutMasterIdLst>
    <p:handoutMasterId r:id="rId90"/>
  </p:handoutMasterIdLst>
  <p:sldIdLst>
    <p:sldId id="256" r:id="rId2"/>
    <p:sldId id="259" r:id="rId3"/>
    <p:sldId id="267" r:id="rId4"/>
    <p:sldId id="265" r:id="rId5"/>
    <p:sldId id="260" r:id="rId6"/>
    <p:sldId id="261" r:id="rId7"/>
    <p:sldId id="289" r:id="rId8"/>
    <p:sldId id="438" r:id="rId9"/>
    <p:sldId id="631" r:id="rId10"/>
    <p:sldId id="675" r:id="rId11"/>
    <p:sldId id="670" r:id="rId12"/>
    <p:sldId id="671" r:id="rId13"/>
    <p:sldId id="672" r:id="rId14"/>
    <p:sldId id="674" r:id="rId15"/>
    <p:sldId id="669" r:id="rId16"/>
    <p:sldId id="585" r:id="rId17"/>
    <p:sldId id="458" r:id="rId18"/>
    <p:sldId id="437" r:id="rId19"/>
    <p:sldId id="570" r:id="rId20"/>
    <p:sldId id="592" r:id="rId21"/>
    <p:sldId id="632" r:id="rId22"/>
    <p:sldId id="633" r:id="rId23"/>
    <p:sldId id="595" r:id="rId24"/>
    <p:sldId id="596" r:id="rId25"/>
    <p:sldId id="630" r:id="rId26"/>
    <p:sldId id="590" r:id="rId27"/>
    <p:sldId id="597" r:id="rId28"/>
    <p:sldId id="610" r:id="rId29"/>
    <p:sldId id="599" r:id="rId30"/>
    <p:sldId id="600" r:id="rId31"/>
    <p:sldId id="601" r:id="rId32"/>
    <p:sldId id="604" r:id="rId33"/>
    <p:sldId id="605" r:id="rId34"/>
    <p:sldId id="606" r:id="rId35"/>
    <p:sldId id="650" r:id="rId36"/>
    <p:sldId id="651" r:id="rId37"/>
    <p:sldId id="608" r:id="rId38"/>
    <p:sldId id="611" r:id="rId39"/>
    <p:sldId id="612" r:id="rId40"/>
    <p:sldId id="613" r:id="rId41"/>
    <p:sldId id="614" r:id="rId42"/>
    <p:sldId id="615" r:id="rId43"/>
    <p:sldId id="616" r:id="rId44"/>
    <p:sldId id="617" r:id="rId45"/>
    <p:sldId id="622" r:id="rId46"/>
    <p:sldId id="624" r:id="rId47"/>
    <p:sldId id="625" r:id="rId48"/>
    <p:sldId id="626" r:id="rId49"/>
    <p:sldId id="647" r:id="rId50"/>
    <p:sldId id="627" r:id="rId51"/>
    <p:sldId id="628" r:id="rId52"/>
    <p:sldId id="655" r:id="rId53"/>
    <p:sldId id="657" r:id="rId54"/>
    <p:sldId id="661" r:id="rId55"/>
    <p:sldId id="659" r:id="rId56"/>
    <p:sldId id="663" r:id="rId57"/>
    <p:sldId id="665" r:id="rId58"/>
    <p:sldId id="629" r:id="rId59"/>
    <p:sldId id="591" r:id="rId60"/>
    <p:sldId id="645" r:id="rId61"/>
    <p:sldId id="621" r:id="rId62"/>
    <p:sldId id="634" r:id="rId63"/>
    <p:sldId id="637" r:id="rId64"/>
    <p:sldId id="638" r:id="rId65"/>
    <p:sldId id="639" r:id="rId66"/>
    <p:sldId id="640" r:id="rId67"/>
    <p:sldId id="649" r:id="rId68"/>
    <p:sldId id="666" r:id="rId69"/>
    <p:sldId id="667" r:id="rId70"/>
    <p:sldId id="620" r:id="rId71"/>
    <p:sldId id="668" r:id="rId72"/>
    <p:sldId id="673" r:id="rId73"/>
    <p:sldId id="635" r:id="rId74"/>
    <p:sldId id="636" r:id="rId75"/>
    <p:sldId id="643" r:id="rId76"/>
    <p:sldId id="656" r:id="rId77"/>
    <p:sldId id="658" r:id="rId78"/>
    <p:sldId id="563" r:id="rId79"/>
    <p:sldId id="584" r:id="rId80"/>
    <p:sldId id="258" r:id="rId81"/>
    <p:sldId id="586" r:id="rId82"/>
    <p:sldId id="587" r:id="rId83"/>
    <p:sldId id="562" r:id="rId84"/>
    <p:sldId id="593" r:id="rId85"/>
    <p:sldId id="594" r:id="rId86"/>
    <p:sldId id="623" r:id="rId87"/>
    <p:sldId id="588" r:id="rId8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94074" autoAdjust="0"/>
  </p:normalViewPr>
  <p:slideViewPr>
    <p:cSldViewPr snapToGrid="0">
      <p:cViewPr varScale="1">
        <p:scale>
          <a:sx n="72" d="100"/>
          <a:sy n="72" d="100"/>
        </p:scale>
        <p:origin x="976" y="88"/>
      </p:cViewPr>
      <p:guideLst>
        <p:guide orient="horz" pos="2478"/>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2019/11/19</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2019/11/19</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1844608"/>
          </a:xfrm>
          <a:prstGeom prst="rect">
            <a:avLst/>
          </a:prstGeom>
        </p:spPr>
        <p:txBody>
          <a:bodyPr vert="horz" lIns="0" tIns="45720" rIns="0" bIns="45720" rtlCol="0">
            <a:sp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3" Type="http://schemas.openxmlformats.org/officeDocument/2006/relationships/image" Target="../media/image25.png"/><Relationship Id="rId12"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10" Type="http://schemas.openxmlformats.org/officeDocument/2006/relationships/image" Target="../media/image252.png"/><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1.png"/></Relationships>
</file>

<file path=ppt/slides/_rels/slide6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1.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85.xml.rels><?xml version="1.0" encoding="UTF-8" standalone="yes"?>
<Relationships xmlns="http://schemas.openxmlformats.org/package/2006/relationships"><Relationship Id="rId12" Type="http://schemas.openxmlformats.org/officeDocument/2006/relationships/image" Target="../media/image430.png"/><Relationship Id="rId1" Type="http://schemas.openxmlformats.org/officeDocument/2006/relationships/slideLayout" Target="../slideLayouts/slideLayout2.xml"/><Relationship Id="rId11" Type="http://schemas.openxmlformats.org/officeDocument/2006/relationships/image" Target="../media/image420.png"/><Relationship Id="rId10" Type="http://schemas.openxmlformats.org/officeDocument/2006/relationships/image" Target="../media/image252.png"/></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kumimoji="1" lang="ja-JP" altLang="en-US" dirty="0"/>
              <a:t>領地拡大型ゲームの</a:t>
            </a:r>
            <a:br>
              <a:rPr kumimoji="1" lang="en-US" altLang="ja-JP" dirty="0"/>
            </a:br>
            <a:r>
              <a:rPr lang="ja-JP" altLang="en-US" dirty="0"/>
              <a:t>対戦アルゴリズムに</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修士</a:t>
            </a:r>
            <a:r>
              <a:rPr kumimoji="1" lang="en-US" altLang="ja-JP" sz="2800" dirty="0"/>
              <a:t>1</a:t>
            </a:r>
            <a:r>
              <a:rPr kumimoji="1" lang="ja-JP" altLang="en-US" sz="2800" dirty="0"/>
              <a:t>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595003" y="3792204"/>
            <a:ext cx="2757906" cy="1517747"/>
          </a:xfrm>
          <a:prstGeom prst="wedgeRoundRectCallout">
            <a:avLst>
              <a:gd name="adj1" fmla="val 188510"/>
              <a:gd name="adj2" fmla="val -12306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a:t>[</a:t>
            </a:r>
            <a:r>
              <a:rPr lang="en-US" altLang="ja-JP" sz="2800" b="1" dirty="0"/>
              <a:t>FW12</a:t>
            </a:r>
            <a:r>
              <a:rPr lang="en-US" altLang="ja-JP" sz="2800" dirty="0"/>
              <a:t>]</a:t>
            </a:r>
            <a:r>
              <a:rPr lang="ja-JP" altLang="en-US" sz="2800" dirty="0"/>
              <a:t>では打てる手に制限があった</a:t>
            </a:r>
            <a:endParaRPr kumimoji="1" lang="ja-JP" altLang="en-US" sz="2800" dirty="0"/>
          </a:p>
        </p:txBody>
      </p:sp>
    </p:spTree>
    <p:extLst>
      <p:ext uri="{BB962C8B-B14F-4D97-AF65-F5344CB8AC3E}">
        <p14:creationId xmlns:p14="http://schemas.microsoft.com/office/powerpoint/2010/main" val="358176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制限の動機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757819"/>
            <a:ext cx="8343901" cy="1130671"/>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ため，</a:t>
            </a:r>
            <a:endParaRPr lang="en-US" altLang="ja-JP" dirty="0"/>
          </a:p>
          <a:p>
            <a:r>
              <a:rPr lang="ja-JP" altLang="en-US" dirty="0"/>
              <a:t>お互いに最善を尽くすとゲームが終わらなくなる例が存在</a:t>
            </a:r>
            <a:endParaRPr lang="en-US" altLang="ja-JP"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24" name="フローチャート: 結合子 23">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8844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lang="ja-JP" altLang="en-US" dirty="0"/>
              <a:t>制限</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Tree>
    <p:extLst>
      <p:ext uri="{BB962C8B-B14F-4D97-AF65-F5344CB8AC3E}">
        <p14:creationId xmlns:p14="http://schemas.microsoft.com/office/powerpoint/2010/main" val="29830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lang="ja-JP" altLang="en-US" dirty="0"/>
              <a:t>制限</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24"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2771461" y="5186474"/>
            <a:ext cx="3601079" cy="5672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ゲームが終わらなくなる</a:t>
            </a:r>
            <a:endParaRPr lang="en-US" altLang="ja-JP" dirty="0">
              <a:solidFill>
                <a:srgbClr val="FF0000"/>
              </a:solidFill>
            </a:endParaRPr>
          </a:p>
        </p:txBody>
      </p:sp>
    </p:spTree>
    <p:extLst>
      <p:ext uri="{BB962C8B-B14F-4D97-AF65-F5344CB8AC3E}">
        <p14:creationId xmlns:p14="http://schemas.microsoft.com/office/powerpoint/2010/main" val="176326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45" name="コンテンツ プレースホルダー 2"/>
          <p:cNvSpPr>
            <a:spLocks noGrp="1"/>
          </p:cNvSpPr>
          <p:nvPr>
            <p:ph idx="1"/>
          </p:nvPr>
        </p:nvSpPr>
        <p:spPr>
          <a:xfrm>
            <a:off x="822959" y="3663726"/>
            <a:ext cx="7543801" cy="480131"/>
          </a:xfrm>
        </p:spPr>
        <p:txBody>
          <a:bodyPr/>
          <a:lstStyle/>
          <a:p>
            <a:r>
              <a:rPr lang="en-US" altLang="ja-JP" dirty="0"/>
              <a:t>[</a:t>
            </a:r>
            <a:r>
              <a:rPr lang="en-US" altLang="ja-JP" b="1" dirty="0"/>
              <a:t>FW12</a:t>
            </a:r>
            <a:r>
              <a:rPr lang="en-US" altLang="ja-JP" dirty="0"/>
              <a:t>]</a:t>
            </a:r>
            <a:r>
              <a:rPr lang="ja-JP" altLang="en-US" dirty="0"/>
              <a:t>では</a:t>
            </a:r>
            <a:r>
              <a:rPr kumimoji="1" lang="ja-JP" altLang="en-US" dirty="0"/>
              <a:t>ゲームが終わることを保証するため，</a:t>
            </a:r>
            <a:endParaRPr kumimoji="1" lang="en-US" altLang="ja-JP" dirty="0"/>
          </a:p>
        </p:txBody>
      </p:sp>
      <p:sp>
        <p:nvSpPr>
          <p:cNvPr id="46" name="テキスト ボックス 45"/>
          <p:cNvSpPr txBox="1"/>
          <p:nvPr/>
        </p:nvSpPr>
        <p:spPr>
          <a:xfrm>
            <a:off x="1012371" y="4166313"/>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47" name="コンテンツ プレースホルダー 2"/>
          <p:cNvSpPr txBox="1">
            <a:spLocks/>
          </p:cNvSpPr>
          <p:nvPr/>
        </p:nvSpPr>
        <p:spPr>
          <a:xfrm>
            <a:off x="822959" y="5142876"/>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8" name="コンテンツ プレースホルダー 2"/>
          <p:cNvSpPr txBox="1">
            <a:spLocks/>
          </p:cNvSpPr>
          <p:nvPr/>
        </p:nvSpPr>
        <p:spPr>
          <a:xfrm>
            <a:off x="822959" y="5676929"/>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しかし実際は，</a:t>
            </a:r>
            <a:endParaRPr lang="en-US" altLang="ja-JP" b="1" dirty="0"/>
          </a:p>
          <a:p>
            <a:r>
              <a:rPr lang="ja-JP" altLang="en-US" b="1" dirty="0"/>
              <a:t>そのような手がゲームを左右する可能性がある</a:t>
            </a:r>
            <a:endParaRPr lang="en-US" altLang="ja-JP" b="1" dirty="0"/>
          </a:p>
        </p:txBody>
      </p:sp>
    </p:spTree>
    <p:extLst>
      <p:ext uri="{BB962C8B-B14F-4D97-AF65-F5344CB8AC3E}">
        <p14:creationId xmlns:p14="http://schemas.microsoft.com/office/powerpoint/2010/main" val="407131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animBg="1"/>
      <p:bldP spid="4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ゲームが終わらなくなることや引き分けになることを考慮し，問題を定義し直す．</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a:t>
            </a:r>
            <a:r>
              <a:rPr lang="ja-JP" altLang="en-US" dirty="0"/>
              <a:t>の</a:t>
            </a:r>
            <a:r>
              <a:rPr kumimoji="1" lang="ja-JP" altLang="en-US" dirty="0"/>
              <a:t>定義をし直す</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296801988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a:t>（勝つなら</a:t>
                          </a:r>
                          <a:r>
                            <a:rPr kumimoji="1" lang="en-US" altLang="ja-JP" sz="2800" dirty="0"/>
                            <a:t>YES/</a:t>
                          </a:r>
                        </a:p>
                        <a:p>
                          <a:pPr algn="l"/>
                          <a:r>
                            <a:rPr kumimoji="1" lang="ja-JP" altLang="en-US" sz="2800" u="sng" dirty="0"/>
                            <a:t>それ以外なら</a:t>
                          </a:r>
                          <a:r>
                            <a:rPr kumimoji="1" lang="en-US" altLang="ja-JP" sz="2800" u="sng" dirty="0"/>
                            <a:t>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 xmlns:a16="http://schemas.microsoft.com/office/drawing/2014/main"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296801988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xmlns:a14="http://schemas.microsoft.com/office/drawing/2010/main" val="20000"/>
                        </a:ext>
                      </a:extLst>
                    </a:gridCol>
                    <a:gridCol w="2916283">
                      <a:extLst>
                        <a:ext uri="{9D8B030D-6E8A-4147-A177-3AD203B41FA5}">
                          <a16:colId xmlns="" xmlns:a16="http://schemas.microsoft.com/office/drawing/2014/main"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xmlns:a14="http://schemas.microsoft.com/office/drawing/2010/main" val="10000"/>
                      </a:ext>
                    </a:extLst>
                  </a:tr>
                  <a:tr h="2358750">
                    <a:tc>
                      <a:txBody>
                        <a:bodyPr/>
                        <a:lstStyle/>
                        <a:p>
                          <a:endParaRPr lang="ja-JP"/>
                        </a:p>
                      </a:txBody>
                      <a:tcPr>
                        <a:blipFill rotWithShape="0">
                          <a:blip r:embed="rId2"/>
                          <a:stretch>
                            <a:fillRect l="-112" t="-25258" r="-53966" b="-1804"/>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u="sng" dirty="0" smtClean="0"/>
                            <a:t>それ以外なら</a:t>
                          </a:r>
                          <a:r>
                            <a:rPr kumimoji="1" lang="en-US" altLang="ja-JP" sz="2800" u="sng"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75" name="フローチャート: 結合子 74">
            <a:extLst>
              <a:ext uri="{FF2B5EF4-FFF2-40B4-BE49-F238E27FC236}">
                <a16:creationId xmlns:a16="http://schemas.microsoft.com/office/drawing/2014/main" id="{F3804C38-D8B0-4338-9C4C-E19E03D4DFF7}"/>
              </a:ext>
            </a:extLst>
          </p:cNvPr>
          <p:cNvSpPr/>
          <p:nvPr/>
        </p:nvSpPr>
        <p:spPr>
          <a:xfrm>
            <a:off x="585907" y="5499948"/>
            <a:ext cx="360000" cy="36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フローチャート: 結合子 75">
            <a:extLst>
              <a:ext uri="{FF2B5EF4-FFF2-40B4-BE49-F238E27FC236}">
                <a16:creationId xmlns:a16="http://schemas.microsoft.com/office/drawing/2014/main" id="{AAC7B617-5103-4C1A-A260-97F0ACF19D2F}"/>
              </a:ext>
            </a:extLst>
          </p:cNvPr>
          <p:cNvSpPr/>
          <p:nvPr/>
        </p:nvSpPr>
        <p:spPr>
          <a:xfrm>
            <a:off x="1091005" y="5498969"/>
            <a:ext cx="360000" cy="36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フローチャート: 結合子 76">
            <a:extLst>
              <a:ext uri="{FF2B5EF4-FFF2-40B4-BE49-F238E27FC236}">
                <a16:creationId xmlns:a16="http://schemas.microsoft.com/office/drawing/2014/main" id="{68127192-B4C2-4A7F-B43F-CB56D9BB21C5}"/>
              </a:ext>
            </a:extLst>
          </p:cNvPr>
          <p:cNvSpPr/>
          <p:nvPr/>
        </p:nvSpPr>
        <p:spPr>
          <a:xfrm>
            <a:off x="1596103" y="5498969"/>
            <a:ext cx="360000" cy="36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フローチャート: 結合子 77">
            <a:extLst>
              <a:ext uri="{FF2B5EF4-FFF2-40B4-BE49-F238E27FC236}">
                <a16:creationId xmlns:a16="http://schemas.microsoft.com/office/drawing/2014/main" id="{60E4C08B-692F-42E9-825A-6A95D359858B}"/>
              </a:ext>
            </a:extLst>
          </p:cNvPr>
          <p:cNvSpPr/>
          <p:nvPr/>
        </p:nvSpPr>
        <p:spPr>
          <a:xfrm>
            <a:off x="2101090" y="5497033"/>
            <a:ext cx="360000" cy="36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フローチャート: 結合子 78">
            <a:extLst>
              <a:ext uri="{FF2B5EF4-FFF2-40B4-BE49-F238E27FC236}">
                <a16:creationId xmlns:a16="http://schemas.microsoft.com/office/drawing/2014/main" id="{4CF42AAA-4624-4BD8-BED1-BDF845E60D45}"/>
              </a:ext>
            </a:extLst>
          </p:cNvPr>
          <p:cNvSpPr/>
          <p:nvPr/>
        </p:nvSpPr>
        <p:spPr>
          <a:xfrm>
            <a:off x="2608294" y="5497033"/>
            <a:ext cx="360000" cy="36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フローチャート: 結合子 79">
            <a:extLst>
              <a:ext uri="{FF2B5EF4-FFF2-40B4-BE49-F238E27FC236}">
                <a16:creationId xmlns:a16="http://schemas.microsoft.com/office/drawing/2014/main" id="{05044F70-F9AD-48A2-B173-877532D272B5}"/>
              </a:ext>
            </a:extLst>
          </p:cNvPr>
          <p:cNvSpPr/>
          <p:nvPr/>
        </p:nvSpPr>
        <p:spPr>
          <a:xfrm>
            <a:off x="3111175" y="5497033"/>
            <a:ext cx="360000" cy="36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フローチャート: 結合子 80">
            <a:extLst>
              <a:ext uri="{FF2B5EF4-FFF2-40B4-BE49-F238E27FC236}">
                <a16:creationId xmlns:a16="http://schemas.microsoft.com/office/drawing/2014/main" id="{650D8786-B665-4A70-9FBB-41879C15585C}"/>
              </a:ext>
            </a:extLst>
          </p:cNvPr>
          <p:cNvSpPr/>
          <p:nvPr/>
        </p:nvSpPr>
        <p:spPr>
          <a:xfrm>
            <a:off x="3614056" y="5497033"/>
            <a:ext cx="360000" cy="36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BD7070AE-F327-45F5-A1B7-C750372FF7B7}"/>
              </a:ext>
            </a:extLst>
          </p:cNvPr>
          <p:cNvCxnSpPr>
            <a:cxnSpLocks/>
            <a:stCxn id="75" idx="6"/>
            <a:endCxn id="76" idx="2"/>
          </p:cNvCxnSpPr>
          <p:nvPr/>
        </p:nvCxnSpPr>
        <p:spPr>
          <a:xfrm flipV="1">
            <a:off x="945907" y="5678969"/>
            <a:ext cx="145098" cy="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2008B876-7BDE-45DA-87B2-6D88902E73E7}"/>
              </a:ext>
            </a:extLst>
          </p:cNvPr>
          <p:cNvCxnSpPr>
            <a:cxnSpLocks/>
            <a:stCxn id="76" idx="6"/>
            <a:endCxn id="77" idx="2"/>
          </p:cNvCxnSpPr>
          <p:nvPr/>
        </p:nvCxnSpPr>
        <p:spPr>
          <a:xfrm>
            <a:off x="1451005" y="5678969"/>
            <a:ext cx="14509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B65B3A4D-1992-4408-B06E-9D4E0913F191}"/>
              </a:ext>
            </a:extLst>
          </p:cNvPr>
          <p:cNvCxnSpPr>
            <a:cxnSpLocks/>
            <a:stCxn id="77" idx="6"/>
            <a:endCxn id="78" idx="2"/>
          </p:cNvCxnSpPr>
          <p:nvPr/>
        </p:nvCxnSpPr>
        <p:spPr>
          <a:xfrm flipV="1">
            <a:off x="1956103" y="5677033"/>
            <a:ext cx="144987" cy="19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A3651F-2B00-4E53-8DD3-67F3D58DEC1A}"/>
              </a:ext>
            </a:extLst>
          </p:cNvPr>
          <p:cNvCxnSpPr>
            <a:cxnSpLocks/>
            <a:stCxn id="78" idx="6"/>
            <a:endCxn id="79" idx="2"/>
          </p:cNvCxnSpPr>
          <p:nvPr/>
        </p:nvCxnSpPr>
        <p:spPr>
          <a:xfrm>
            <a:off x="2461090" y="5677033"/>
            <a:ext cx="14720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id="{4552D18A-6D11-4599-9A59-727188D0B34C}"/>
              </a:ext>
            </a:extLst>
          </p:cNvPr>
          <p:cNvCxnSpPr>
            <a:cxnSpLocks/>
            <a:stCxn id="79" idx="6"/>
            <a:endCxn id="80" idx="2"/>
          </p:cNvCxnSpPr>
          <p:nvPr/>
        </p:nvCxnSpPr>
        <p:spPr>
          <a:xfrm>
            <a:off x="2968294" y="5677033"/>
            <a:ext cx="1428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id="{A03D49F4-4122-4FB3-97CB-7364BA0767DA}"/>
              </a:ext>
            </a:extLst>
          </p:cNvPr>
          <p:cNvCxnSpPr>
            <a:cxnSpLocks/>
            <a:stCxn id="80" idx="6"/>
            <a:endCxn id="81" idx="2"/>
          </p:cNvCxnSpPr>
          <p:nvPr/>
        </p:nvCxnSpPr>
        <p:spPr>
          <a:xfrm>
            <a:off x="3471175" y="5677033"/>
            <a:ext cx="1428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角丸四角形吹き出し 100"/>
          <p:cNvSpPr/>
          <p:nvPr/>
        </p:nvSpPr>
        <p:spPr>
          <a:xfrm>
            <a:off x="5127022" y="4927178"/>
            <a:ext cx="3308647" cy="1690577"/>
          </a:xfrm>
          <a:prstGeom prst="wedgeRoundRectCallout">
            <a:avLst>
              <a:gd name="adj1" fmla="val -80311"/>
              <a:gd name="adj2" fmla="val 383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ゲームが終わらなくなる場合などは</a:t>
            </a:r>
            <a:endParaRPr kumimoji="1" lang="en-US" altLang="ja-JP" sz="2800" dirty="0"/>
          </a:p>
          <a:p>
            <a:pPr algn="ctr"/>
            <a:r>
              <a:rPr kumimoji="1" lang="en-US" altLang="ja-JP" sz="2800" dirty="0"/>
              <a:t>NO</a:t>
            </a:r>
            <a:r>
              <a:rPr kumimoji="1" lang="ja-JP" altLang="en-US" sz="2800" dirty="0"/>
              <a:t>を出力する</a:t>
            </a:r>
          </a:p>
        </p:txBody>
      </p:sp>
      <mc:AlternateContent xmlns:mc="http://schemas.openxmlformats.org/markup-compatibility/2006" xmlns:a14="http://schemas.microsoft.com/office/drawing/2010/main">
        <mc:Choice Requires="a14">
          <p:sp>
            <p:nvSpPr>
              <p:cNvPr id="103" name="正方形/長方形 102"/>
              <p:cNvSpPr/>
              <p:nvPr/>
            </p:nvSpPr>
            <p:spPr>
              <a:xfrm>
                <a:off x="213279" y="496127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03" name="正方形/長方形 102"/>
              <p:cNvSpPr>
                <a:spLocks noRot="1" noChangeAspect="1" noMove="1" noResize="1" noEditPoints="1" noAdjustHandles="1" noChangeArrowheads="1" noChangeShapeType="1" noTextEdit="1"/>
              </p:cNvSpPr>
              <p:nvPr/>
            </p:nvSpPr>
            <p:spPr>
              <a:xfrm>
                <a:off x="213279" y="4961270"/>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正方形/長方形 103"/>
              <p:cNvSpPr/>
              <p:nvPr/>
            </p:nvSpPr>
            <p:spPr>
              <a:xfrm>
                <a:off x="3758296" y="5855893"/>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04" name="正方形/長方形 103"/>
              <p:cNvSpPr>
                <a:spLocks noRot="1" noChangeAspect="1" noMove="1" noResize="1" noEditPoints="1" noAdjustHandles="1" noChangeArrowheads="1" noChangeShapeType="1" noTextEdit="1"/>
              </p:cNvSpPr>
              <p:nvPr/>
            </p:nvSpPr>
            <p:spPr>
              <a:xfrm>
                <a:off x="3758296" y="5855893"/>
                <a:ext cx="576297" cy="461665"/>
              </a:xfrm>
              <a:prstGeom prst="rect">
                <a:avLst/>
              </a:prstGeom>
              <a:blipFill rotWithShape="0">
                <a:blip r:embed="rId4"/>
                <a:stretch>
                  <a:fillRect b="-2667"/>
                </a:stretch>
              </a:blipFill>
            </p:spPr>
            <p:txBody>
              <a:bodyPr/>
              <a:lstStyle/>
              <a:p>
                <a:r>
                  <a:rPr lang="ja-JP" altLang="en-US">
                    <a:noFill/>
                  </a:rPr>
                  <a:t> </a:t>
                </a:r>
              </a:p>
            </p:txBody>
          </p:sp>
        </mc:Fallback>
      </mc:AlternateContent>
      <p:sp>
        <p:nvSpPr>
          <p:cNvPr id="105" name="円/楕円 104"/>
          <p:cNvSpPr/>
          <p:nvPr/>
        </p:nvSpPr>
        <p:spPr>
          <a:xfrm>
            <a:off x="3578056" y="5461033"/>
            <a:ext cx="432000" cy="432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円/楕円 105"/>
          <p:cNvSpPr/>
          <p:nvPr/>
        </p:nvSpPr>
        <p:spPr>
          <a:xfrm>
            <a:off x="549777" y="5461033"/>
            <a:ext cx="432000" cy="432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72210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の内容</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b="1" dirty="0">
                              <a:solidFill>
                                <a:schemeClr val="tx1"/>
                              </a:solidFill>
                              <a:effectLst>
                                <a:glow rad="228600">
                                  <a:schemeClr val="accent6">
                                    <a:satMod val="175000"/>
                                    <a:alpha val="40000"/>
                                  </a:schemeClr>
                                </a:glow>
                              </a:effectLst>
                            </a:rPr>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a:t>
                          </a:r>
                          <a:r>
                            <a:rPr kumimoji="1" lang="ja-JP" altLang="en-US" sz="2400" b="1" dirty="0" smtClean="0">
                              <a:solidFill>
                                <a:schemeClr val="tx1"/>
                              </a:solidFill>
                              <a:effectLst>
                                <a:glow rad="228600">
                                  <a:schemeClr val="accent6">
                                    <a:satMod val="175000"/>
                                    <a:alpha val="40000"/>
                                  </a:schemeClr>
                                </a:glow>
                              </a:effectLst>
                            </a:rPr>
                            <a:t>今回</a:t>
                          </a:r>
                          <a:r>
                            <a:rPr kumimoji="1" lang="en-US" altLang="ja-JP" sz="2400" dirty="0" smtClean="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 name="角丸四角形吹き出し 17"/>
          <p:cNvSpPr/>
          <p:nvPr/>
        </p:nvSpPr>
        <p:spPr>
          <a:xfrm>
            <a:off x="119914" y="3685741"/>
            <a:ext cx="3240646" cy="1667050"/>
          </a:xfrm>
          <a:prstGeom prst="wedgeRoundRectCallout">
            <a:avLst>
              <a:gd name="adj1" fmla="val 124820"/>
              <a:gd name="adj2" fmla="val -13572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領地を増やさなければならない制限をなくしても難しい</a:t>
            </a:r>
          </a:p>
        </p:txBody>
      </p:sp>
    </p:spTree>
    <p:extLst>
      <p:ext uri="{BB962C8B-B14F-4D97-AF65-F5344CB8AC3E}">
        <p14:creationId xmlns:p14="http://schemas.microsoft.com/office/powerpoint/2010/main" val="369664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D5F1-A7E9-4E3D-A273-1FF4D2B5E228}"/>
              </a:ext>
            </a:extLst>
          </p:cNvPr>
          <p:cNvSpPr>
            <a:spLocks noGrp="1"/>
          </p:cNvSpPr>
          <p:nvPr>
            <p:ph type="title"/>
          </p:nvPr>
        </p:nvSpPr>
        <p:spPr/>
        <p:txBody>
          <a:bodyPr/>
          <a:lstStyle/>
          <a:p>
            <a:r>
              <a:rPr kumimoji="1" lang="ja-JP" altLang="en-US" dirty="0"/>
              <a:t>発表の流れ</a:t>
            </a:r>
          </a:p>
        </p:txBody>
      </p:sp>
      <p:sp>
        <p:nvSpPr>
          <p:cNvPr id="4" name="スライド番号プレースホルダー 3">
            <a:extLst>
              <a:ext uri="{FF2B5EF4-FFF2-40B4-BE49-F238E27FC236}">
                <a16:creationId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10"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1525655" y="1927598"/>
            <a:ext cx="6092686"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制限付きでの困難性の証明</a:t>
            </a:r>
            <a:r>
              <a:rPr lang="en-US" altLang="ja-JP" sz="3200" dirty="0"/>
              <a:t>(FW12)</a:t>
            </a:r>
          </a:p>
        </p:txBody>
      </p:sp>
      <p:sp>
        <p:nvSpPr>
          <p:cNvPr id="8" name="下矢印 7"/>
          <p:cNvSpPr/>
          <p:nvPr/>
        </p:nvSpPr>
        <p:spPr>
          <a:xfrm>
            <a:off x="3188636" y="2803095"/>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3"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2170110" y="3933825"/>
            <a:ext cx="4803777"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a:t>
            </a:r>
            <a:r>
              <a:rPr lang="ja-JP" altLang="en-US" sz="3200" dirty="0">
                <a:solidFill>
                  <a:srgbClr val="FF0000"/>
                </a:solidFill>
              </a:rPr>
              <a:t>なし</a:t>
            </a:r>
            <a:r>
              <a:rPr lang="ja-JP" altLang="en-US" sz="3200" dirty="0"/>
              <a:t>での困難性の証明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537105" y="384234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537105" y="3842346"/>
                <a:ext cx="3440301" cy="523220"/>
              </a:xfrm>
              <a:prstGeom prst="rect">
                <a:avLst/>
              </a:prstGeom>
              <a:blipFill rotWithShape="0">
                <a:blip r:embed="rId5"/>
                <a:stretch>
                  <a:fillRect t="-15116" r="-2301"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3" name="コンテンツ プレースホルダー 2"/>
              <p:cNvSpPr>
                <a:spLocks noGrp="1"/>
              </p:cNvSpPr>
              <p:nvPr>
                <p:ph idx="1"/>
              </p:nvPr>
            </p:nvSpPr>
            <p:spPr>
              <a:xfrm>
                <a:off x="822959" y="3848431"/>
                <a:ext cx="7543801" cy="1607290"/>
              </a:xfrm>
              <a:solidFill>
                <a:schemeClr val="bg1"/>
              </a:solidFill>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13" name="コンテンツ プレースホルダー 2"/>
              <p:cNvSpPr>
                <a:spLocks noGrp="1" noRot="1" noChangeAspect="1" noMove="1" noResize="1" noEditPoints="1" noAdjustHandles="1" noChangeArrowheads="1" noChangeShapeType="1" noTextEdit="1"/>
              </p:cNvSpPr>
              <p:nvPr>
                <p:ph idx="1"/>
              </p:nvPr>
            </p:nvSpPr>
            <p:spPr>
              <a:xfrm>
                <a:off x="822959" y="3848431"/>
                <a:ext cx="7543801" cy="1607290"/>
              </a:xfrm>
              <a:blipFill rotWithShape="0">
                <a:blip r:embed="rId4"/>
                <a:stretch>
                  <a:fillRect l="-2742" t="-7143" r="-726" b="-3759"/>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7286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5" name="テキスト ボックス 154">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6" name="左中かっこ 155">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248468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2" name="グループ化 151">
            <a:extLst>
              <a:ext uri="{FF2B5EF4-FFF2-40B4-BE49-F238E27FC236}">
                <a16:creationId xmlns:a16="http://schemas.microsoft.com/office/drawing/2014/main" id="{24C8A797-B4EC-496C-85B8-CF6835337C14}"/>
              </a:ext>
            </a:extLst>
          </p:cNvPr>
          <p:cNvGrpSpPr/>
          <p:nvPr/>
        </p:nvGrpSpPr>
        <p:grpSpPr>
          <a:xfrm>
            <a:off x="2262441" y="883627"/>
            <a:ext cx="2470651" cy="1079165"/>
            <a:chOff x="2770464" y="936098"/>
            <a:chExt cx="2470651" cy="1079165"/>
          </a:xfrm>
        </p:grpSpPr>
        <p:sp>
          <p:nvSpPr>
            <p:cNvPr id="155" name="円/楕円 306">
              <a:extLst>
                <a:ext uri="{FF2B5EF4-FFF2-40B4-BE49-F238E27FC236}">
                  <a16:creationId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56" name="円/楕円 330">
              <a:extLst>
                <a:ext uri="{FF2B5EF4-FFF2-40B4-BE49-F238E27FC236}">
                  <a16:creationId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57" name="円/楕円 331">
              <a:extLst>
                <a:ext uri="{FF2B5EF4-FFF2-40B4-BE49-F238E27FC236}">
                  <a16:creationId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8" name="直線矢印コネクタ 157">
              <a:extLst>
                <a:ext uri="{FF2B5EF4-FFF2-40B4-BE49-F238E27FC236}">
                  <a16:creationId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337">
              <a:extLst>
                <a:ext uri="{FF2B5EF4-FFF2-40B4-BE49-F238E27FC236}">
                  <a16:creationId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38">
              <a:extLst>
                <a:ext uri="{FF2B5EF4-FFF2-40B4-BE49-F238E27FC236}">
                  <a16:creationId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339">
              <a:extLst>
                <a:ext uri="{FF2B5EF4-FFF2-40B4-BE49-F238E27FC236}">
                  <a16:creationId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5" name="直線矢印コネクタ 184">
              <a:extLst>
                <a:ext uri="{FF2B5EF4-FFF2-40B4-BE49-F238E27FC236}">
                  <a16:creationId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6" name="円/楕円 342">
              <a:extLst>
                <a:ext uri="{FF2B5EF4-FFF2-40B4-BE49-F238E27FC236}">
                  <a16:creationId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343">
              <a:extLst>
                <a:ext uri="{FF2B5EF4-FFF2-40B4-BE49-F238E27FC236}">
                  <a16:creationId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344">
              <a:extLst>
                <a:ext uri="{FF2B5EF4-FFF2-40B4-BE49-F238E27FC236}">
                  <a16:creationId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2" name="直線矢印コネクタ 211">
              <a:extLst>
                <a:ext uri="{FF2B5EF4-FFF2-40B4-BE49-F238E27FC236}">
                  <a16:creationId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3" name="グループ化 212">
            <a:extLst>
              <a:ext uri="{FF2B5EF4-FFF2-40B4-BE49-F238E27FC236}">
                <a16:creationId xmlns:a16="http://schemas.microsoft.com/office/drawing/2014/main" id="{D83F0E09-9A87-4664-9B7A-19060B84DAFD}"/>
              </a:ext>
            </a:extLst>
          </p:cNvPr>
          <p:cNvGrpSpPr/>
          <p:nvPr/>
        </p:nvGrpSpPr>
        <p:grpSpPr>
          <a:xfrm>
            <a:off x="5211090" y="884246"/>
            <a:ext cx="2544332" cy="1081251"/>
            <a:chOff x="5719113" y="936717"/>
            <a:chExt cx="2544332" cy="1081251"/>
          </a:xfrm>
        </p:grpSpPr>
        <p:cxnSp>
          <p:nvCxnSpPr>
            <p:cNvPr id="214" name="直線コネクタ 213">
              <a:extLst>
                <a:ext uri="{FF2B5EF4-FFF2-40B4-BE49-F238E27FC236}">
                  <a16:creationId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5" name="円/楕円 375">
              <a:extLst>
                <a:ext uri="{FF2B5EF4-FFF2-40B4-BE49-F238E27FC236}">
                  <a16:creationId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76">
              <a:extLst>
                <a:ext uri="{FF2B5EF4-FFF2-40B4-BE49-F238E27FC236}">
                  <a16:creationId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377">
              <a:extLst>
                <a:ext uri="{FF2B5EF4-FFF2-40B4-BE49-F238E27FC236}">
                  <a16:creationId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378">
              <a:extLst>
                <a:ext uri="{FF2B5EF4-FFF2-40B4-BE49-F238E27FC236}">
                  <a16:creationId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9" name="円/楕円 380">
              <a:extLst>
                <a:ext uri="{FF2B5EF4-FFF2-40B4-BE49-F238E27FC236}">
                  <a16:creationId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0" name="直線矢印コネクタ 219">
              <a:extLst>
                <a:ext uri="{FF2B5EF4-FFF2-40B4-BE49-F238E27FC236}">
                  <a16:creationId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1" name="直線矢印コネクタ 220">
              <a:extLst>
                <a:ext uri="{FF2B5EF4-FFF2-40B4-BE49-F238E27FC236}">
                  <a16:creationId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2" name="直線矢印コネクタ 221">
              <a:extLst>
                <a:ext uri="{FF2B5EF4-FFF2-40B4-BE49-F238E27FC236}">
                  <a16:creationId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a:extLst>
                <a:ext uri="{FF2B5EF4-FFF2-40B4-BE49-F238E27FC236}">
                  <a16:creationId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389">
              <a:extLst>
                <a:ext uri="{FF2B5EF4-FFF2-40B4-BE49-F238E27FC236}">
                  <a16:creationId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390">
              <a:extLst>
                <a:ext uri="{FF2B5EF4-FFF2-40B4-BE49-F238E27FC236}">
                  <a16:creationId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409">
              <a:extLst>
                <a:ext uri="{FF2B5EF4-FFF2-40B4-BE49-F238E27FC236}">
                  <a16:creationId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410">
              <a:extLst>
                <a:ext uri="{FF2B5EF4-FFF2-40B4-BE49-F238E27FC236}">
                  <a16:creationId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17">
              <a:extLst>
                <a:ext uri="{FF2B5EF4-FFF2-40B4-BE49-F238E27FC236}">
                  <a16:creationId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9" name="直線コネクタ 228">
              <a:extLst>
                <a:ext uri="{FF2B5EF4-FFF2-40B4-BE49-F238E27FC236}">
                  <a16:creationId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0" name="円/楕円 424">
              <a:extLst>
                <a:ext uri="{FF2B5EF4-FFF2-40B4-BE49-F238E27FC236}">
                  <a16:creationId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5">
              <a:extLst>
                <a:ext uri="{FF2B5EF4-FFF2-40B4-BE49-F238E27FC236}">
                  <a16:creationId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2" name="円/楕円 426">
              <a:extLst>
                <a:ext uri="{FF2B5EF4-FFF2-40B4-BE49-F238E27FC236}">
                  <a16:creationId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3" name="円/楕円 427">
              <a:extLst>
                <a:ext uri="{FF2B5EF4-FFF2-40B4-BE49-F238E27FC236}">
                  <a16:creationId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5" name="円/楕円 428">
              <a:extLst>
                <a:ext uri="{FF2B5EF4-FFF2-40B4-BE49-F238E27FC236}">
                  <a16:creationId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236" name="テキスト ボックス 235"/>
              <p:cNvSpPr txBox="1"/>
              <p:nvPr/>
            </p:nvSpPr>
            <p:spPr>
              <a:xfrm>
                <a:off x="4934158" y="3159398"/>
                <a:ext cx="4200958"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以下の共通上位列</a:t>
                </a:r>
                <a:r>
                  <a:rPr lang="ja-JP" altLang="en-US" sz="2800" dirty="0"/>
                  <a:t>が</a:t>
                </a:r>
                <a:endParaRPr lang="en-US" altLang="ja-JP" sz="2800" dirty="0"/>
              </a:p>
              <a:p>
                <a:r>
                  <a:rPr lang="ja-JP" altLang="en-US" sz="2800" dirty="0"/>
                  <a:t>あると</a:t>
                </a:r>
                <a:endParaRPr kumimoji="1" lang="en-US" altLang="ja-JP" sz="2800" b="0" i="1" dirty="0">
                  <a:latin typeface="Cambria Math" panose="02040503050406030204" pitchFamily="18" charset="0"/>
                </a:endParaRPr>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236" name="テキスト ボックス 235"/>
              <p:cNvSpPr txBox="1">
                <a:spLocks noRot="1" noChangeAspect="1" noMove="1" noResize="1" noEditPoints="1" noAdjustHandles="1" noChangeArrowheads="1" noChangeShapeType="1" noTextEdit="1"/>
              </p:cNvSpPr>
              <p:nvPr/>
            </p:nvSpPr>
            <p:spPr>
              <a:xfrm>
                <a:off x="4934158" y="3159398"/>
                <a:ext cx="4200958" cy="2246769"/>
              </a:xfrm>
              <a:prstGeom prst="rect">
                <a:avLst/>
              </a:prstGeom>
              <a:blipFill rotWithShape="0">
                <a:blip r:embed="rId5"/>
                <a:stretch>
                  <a:fillRect l="-2899" t="-3523" r="-1304" b="-56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43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9" name="正方形/長方形 148">
            <a:extLst>
              <a:ext uri="{FF2B5EF4-FFF2-40B4-BE49-F238E27FC236}">
                <a16:creationId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2"/>
                <a:stretch>
                  <a:fillRect/>
                </a:stretch>
              </a:blipFill>
            </p:spPr>
            <p:txBody>
              <a:bodyPr/>
              <a:lstStyle/>
              <a:p>
                <a:r>
                  <a:rPr lang="ja-JP" altLang="en-US">
                    <a:noFill/>
                  </a:rPr>
                  <a:t> </a:t>
                </a:r>
              </a:p>
            </p:txBody>
          </p:sp>
        </mc:Fallback>
      </mc:AlternateContent>
      <p:cxnSp>
        <p:nvCxnSpPr>
          <p:cNvPr id="150" name="直線矢印コネクタ 149">
            <a:extLst>
              <a:ext uri="{FF2B5EF4-FFF2-40B4-BE49-F238E27FC236}">
                <a16:creationId xmlns:a16="http://schemas.microsoft.com/office/drawing/2014/main" id="{86E728F6-31EF-48AD-BBD0-FAF68FF145B2}"/>
              </a:ext>
            </a:extLst>
          </p:cNvPr>
          <p:cNvCxnSpPr/>
          <p:nvPr/>
        </p:nvCxnSpPr>
        <p:spPr>
          <a:xfrm flipV="1">
            <a:off x="5208119" y="136208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2" name="グループ化 151"/>
          <p:cNvGrpSpPr/>
          <p:nvPr/>
        </p:nvGrpSpPr>
        <p:grpSpPr>
          <a:xfrm>
            <a:off x="2455453" y="189979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4778505"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4778505"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400378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400378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3234000"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5" name="円/楕円 184"/>
          <p:cNvSpPr/>
          <p:nvPr/>
        </p:nvSpPr>
        <p:spPr>
          <a:xfrm>
            <a:off x="3234000"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6" name="円/楕円 185"/>
          <p:cNvSpPr/>
          <p:nvPr/>
        </p:nvSpPr>
        <p:spPr>
          <a:xfrm>
            <a:off x="245928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209"/>
          <p:cNvSpPr/>
          <p:nvPr/>
        </p:nvSpPr>
        <p:spPr>
          <a:xfrm>
            <a:off x="245928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p:nvGrpSpPr>
          <p:cNvPr id="3" name="グループ化 2"/>
          <p:cNvGrpSpPr/>
          <p:nvPr/>
        </p:nvGrpSpPr>
        <p:grpSpPr>
          <a:xfrm>
            <a:off x="6009541" y="920520"/>
            <a:ext cx="2607222" cy="858770"/>
            <a:chOff x="6009541" y="920520"/>
            <a:chExt cx="2607222" cy="858770"/>
          </a:xfrm>
        </p:grpSpPr>
        <p:sp>
          <p:nvSpPr>
            <p:cNvPr id="211" name="円/楕円 210"/>
            <p:cNvSpPr/>
            <p:nvPr/>
          </p:nvSpPr>
          <p:spPr>
            <a:xfrm>
              <a:off x="832876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832876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7554046"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554046"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214"/>
            <p:cNvSpPr/>
            <p:nvPr/>
          </p:nvSpPr>
          <p:spPr>
            <a:xfrm>
              <a:off x="7938940"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6" name="直線コネクタ 215"/>
            <p:cNvCxnSpPr>
              <a:stCxn id="213" idx="5"/>
              <a:endCxn id="215" idx="1"/>
            </p:cNvCxnSpPr>
            <p:nvPr/>
          </p:nvCxnSpPr>
          <p:spPr>
            <a:xfrm>
              <a:off x="7799869"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4" idx="7"/>
              <a:endCxn id="215" idx="3"/>
            </p:cNvCxnSpPr>
            <p:nvPr/>
          </p:nvCxnSpPr>
          <p:spPr>
            <a:xfrm flipV="1">
              <a:off x="7799869"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3"/>
              <a:endCxn id="215" idx="7"/>
            </p:cNvCxnSpPr>
            <p:nvPr/>
          </p:nvCxnSpPr>
          <p:spPr>
            <a:xfrm flipH="1">
              <a:off x="8184763"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コネクタ 218"/>
            <p:cNvCxnSpPr>
              <a:stCxn id="212" idx="1"/>
              <a:endCxn id="215" idx="5"/>
            </p:cNvCxnSpPr>
            <p:nvPr/>
          </p:nvCxnSpPr>
          <p:spPr>
            <a:xfrm flipH="1" flipV="1">
              <a:off x="8184763"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0" name="円/楕円 219"/>
            <p:cNvSpPr/>
            <p:nvPr/>
          </p:nvSpPr>
          <p:spPr>
            <a:xfrm>
              <a:off x="678425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78425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221"/>
            <p:cNvSpPr/>
            <p:nvPr/>
          </p:nvSpPr>
          <p:spPr>
            <a:xfrm>
              <a:off x="7169152"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3" name="直線コネクタ 222"/>
            <p:cNvCxnSpPr>
              <a:stCxn id="220" idx="5"/>
              <a:endCxn id="222" idx="1"/>
            </p:cNvCxnSpPr>
            <p:nvPr/>
          </p:nvCxnSpPr>
          <p:spPr>
            <a:xfrm>
              <a:off x="7030081"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1" idx="7"/>
              <a:endCxn id="222" idx="3"/>
            </p:cNvCxnSpPr>
            <p:nvPr/>
          </p:nvCxnSpPr>
          <p:spPr>
            <a:xfrm flipV="1">
              <a:off x="7030081"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6009541"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6009541"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6394435"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8" name="直線コネクタ 227"/>
            <p:cNvCxnSpPr>
              <a:stCxn id="225" idx="5"/>
              <a:endCxn id="227" idx="1"/>
            </p:cNvCxnSpPr>
            <p:nvPr/>
          </p:nvCxnSpPr>
          <p:spPr>
            <a:xfrm>
              <a:off x="6255364"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26" idx="7"/>
              <a:endCxn id="227" idx="3"/>
            </p:cNvCxnSpPr>
            <p:nvPr/>
          </p:nvCxnSpPr>
          <p:spPr>
            <a:xfrm flipV="1">
              <a:off x="6255364"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3"/>
              <a:endCxn id="227" idx="7"/>
            </p:cNvCxnSpPr>
            <p:nvPr/>
          </p:nvCxnSpPr>
          <p:spPr>
            <a:xfrm flipH="1">
              <a:off x="6640258"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1"/>
              <a:endCxn id="227" idx="5"/>
            </p:cNvCxnSpPr>
            <p:nvPr/>
          </p:nvCxnSpPr>
          <p:spPr>
            <a:xfrm flipH="1" flipV="1">
              <a:off x="6640258"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2" idx="7"/>
              <a:endCxn id="213" idx="3"/>
            </p:cNvCxnSpPr>
            <p:nvPr/>
          </p:nvCxnSpPr>
          <p:spPr>
            <a:xfrm flipV="1">
              <a:off x="7414975"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2" idx="5"/>
              <a:endCxn id="214" idx="1"/>
            </p:cNvCxnSpPr>
            <p:nvPr/>
          </p:nvCxnSpPr>
          <p:spPr>
            <a:xfrm>
              <a:off x="7414975"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39" name="テキスト ボックス 238"/>
              <p:cNvSpPr txBox="1"/>
              <p:nvPr/>
            </p:nvSpPr>
            <p:spPr>
              <a:xfrm>
                <a:off x="424962" y="3168966"/>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39" name="テキスト ボックス 238"/>
              <p:cNvSpPr txBox="1">
                <a:spLocks noRot="1" noChangeAspect="1" noMove="1" noResize="1" noEditPoints="1" noAdjustHandles="1" noChangeArrowheads="1" noChangeShapeType="1" noTextEdit="1"/>
              </p:cNvSpPr>
              <p:nvPr/>
            </p:nvSpPr>
            <p:spPr>
              <a:xfrm>
                <a:off x="424962" y="3168966"/>
                <a:ext cx="3493264" cy="2246769"/>
              </a:xfrm>
              <a:prstGeom prst="rect">
                <a:avLst/>
              </a:prstGeom>
              <a:blipFill rotWithShape="0">
                <a:blip r:embed="rId12"/>
                <a:stretch>
                  <a:fillRect l="-3665" t="-3804" r="-2094"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コンテンツ プレースホルダー 2">
                <a:extLst>
                  <a:ext uri="{FF2B5EF4-FFF2-40B4-BE49-F238E27FC236}">
                    <a16:creationId xmlns:a16="http://schemas.microsoft.com/office/drawing/2014/main" id="{2089C84C-7829-42B7-9AFC-B1F7C457F9D1}"/>
                  </a:ext>
                </a:extLst>
              </p:cNvPr>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34" name="コンテンツ プレースホルダー 2">
                <a:extLst>
                  <a:ext uri="{FF2B5EF4-FFF2-40B4-BE49-F238E27FC236}">
                    <a16:creationId xmlns:a16="http://schemas.microsoft.com/office/drawing/2014/main" id="{2089C84C-7829-42B7-9AFC-B1F7C457F9D1}"/>
                  </a:ext>
                </a:extLst>
              </p:cNvPr>
              <p:cNvSpPr>
                <a:spLocks noGrp="1" noRot="1" noChangeAspect="1" noMove="1" noResize="1" noEditPoints="1" noAdjustHandles="1" noChangeArrowheads="1" noChangeShapeType="1" noTextEdit="1"/>
              </p:cNvSpPr>
              <p:nvPr>
                <p:ph idx="1"/>
              </p:nvPr>
            </p:nvSpPr>
            <p:spPr>
              <a:xfrm>
                <a:off x="744136" y="834530"/>
                <a:ext cx="1552502" cy="1524383"/>
              </a:xfrm>
              <a:blipFill>
                <a:blip r:embed="rId13"/>
                <a:stretch>
                  <a:fillRect l="-6667"/>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F818EF24-211A-4513-BCE1-4A7138F5CA0F}"/>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id="{4CAA4F64-CA35-45FA-B683-0BC38ECE7521}"/>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左中かっこ 241">
            <a:extLst>
              <a:ext uri="{FF2B5EF4-FFF2-40B4-BE49-F238E27FC236}">
                <a16:creationId xmlns:a16="http://schemas.microsoft.com/office/drawing/2014/main" id="{E2DB4004-86C4-47B4-885B-0896A4E1880A}"/>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a16="http://schemas.microsoft.com/office/drawing/2014/main" id="{E1B12AD2-7131-415B-AE5A-796911EE6A1E}"/>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244" name="テキスト ボックス 243">
                <a:extLst>
                  <a:ext uri="{FF2B5EF4-FFF2-40B4-BE49-F238E27FC236}">
                    <a16:creationId xmlns:a16="http://schemas.microsoft.com/office/drawing/2014/main" id="{E1B12AD2-7131-415B-AE5A-796911EE6A1E}"/>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8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500"/>
                                        <p:tgtEl>
                                          <p:spTgt spid="1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fade">
                                      <p:cBhvr>
                                        <p:cTn id="22" dur="500"/>
                                        <p:tgtEl>
                                          <p:spTgt spid="1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fade">
                                      <p:cBhvr>
                                        <p:cTn id="25" dur="500"/>
                                        <p:tgtEl>
                                          <p:spTgt spid="1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5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0"/>
                                        </p:tgtEl>
                                        <p:attrNameLst>
                                          <p:attrName>style.visibility</p:attrName>
                                        </p:attrNameLst>
                                      </p:cBhvr>
                                      <p:to>
                                        <p:strVal val="visible"/>
                                      </p:to>
                                    </p:set>
                                    <p:animEffect transition="in" filter="fade">
                                      <p:cBhvr>
                                        <p:cTn id="36" dur="500"/>
                                        <p:tgtEl>
                                          <p:spTgt spid="1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85" grpId="0" animBg="1"/>
      <p:bldP spid="186" grpId="0" animBg="1"/>
      <p:bldP spid="210" grpId="0" animBg="1"/>
      <p:bldP spid="2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6259"/>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2275875"/>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2275875"/>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id="{7484E61E-C510-4FF0-978A-471330A22C3C}"/>
              </a:ext>
            </a:extLst>
          </p:cNvPr>
          <p:cNvSpPr/>
          <p:nvPr/>
        </p:nvSpPr>
        <p:spPr>
          <a:xfrm rot="16200000" flipH="1" flipV="1">
            <a:off x="6428621" y="1384085"/>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2245654"/>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2245654"/>
                <a:ext cx="1436531" cy="40011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4"/>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p:sp>
        <p:nvSpPr>
          <p:cNvPr id="21" name="正方形/長方形 20"/>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角丸四角形吹き出し 21"/>
          <p:cNvSpPr/>
          <p:nvPr/>
        </p:nvSpPr>
        <p:spPr>
          <a:xfrm>
            <a:off x="353125" y="2174788"/>
            <a:ext cx="3251284" cy="1896713"/>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が全てとれば</a:t>
            </a:r>
            <a:r>
              <a:rPr kumimoji="1" lang="ja-JP" altLang="en-US" sz="2800" dirty="0">
                <a:solidFill>
                  <a:srgbClr val="FF0000"/>
                </a:solidFill>
              </a:rPr>
              <a:t>先手</a:t>
            </a:r>
            <a:r>
              <a:rPr kumimoji="1" lang="ja-JP" altLang="en-US" sz="2800" dirty="0"/>
              <a:t>が勝てるようになる長さのパス</a:t>
            </a:r>
          </a:p>
        </p:txBody>
      </p:sp>
      <p:sp>
        <p:nvSpPr>
          <p:cNvPr id="153" name="角丸四角形吹き出し 152"/>
          <p:cNvSpPr/>
          <p:nvPr/>
        </p:nvSpPr>
        <p:spPr>
          <a:xfrm>
            <a:off x="5252321" y="2901458"/>
            <a:ext cx="3066036" cy="1896713"/>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がどれかをとった場合には</a:t>
            </a:r>
            <a:endParaRPr kumimoji="1" lang="en-US" altLang="ja-JP" sz="2800" dirty="0"/>
          </a:p>
          <a:p>
            <a:pPr algn="ctr"/>
            <a:r>
              <a:rPr kumimoji="1" lang="ja-JP" altLang="en-US" sz="2800" dirty="0">
                <a:solidFill>
                  <a:srgbClr val="0070C0"/>
                </a:solidFill>
              </a:rPr>
              <a:t>後手</a:t>
            </a:r>
            <a:r>
              <a:rPr kumimoji="1" lang="ja-JP" altLang="en-US" sz="2800" dirty="0"/>
              <a:t>が勝ちになる</a:t>
            </a:r>
          </a:p>
        </p:txBody>
      </p:sp>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47" name="テキスト ボックス 146">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49" name="左中かっこ 148">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12311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30" name="テキスト ボックス 12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4"/>
                <a:stretch>
                  <a:fillRect/>
                </a:stretch>
              </a:blipFill>
            </p:spPr>
            <p:txBody>
              <a:bodyPr/>
              <a:lstStyle/>
              <a:p>
                <a:r>
                  <a:rPr lang="ja-JP" altLang="en-US">
                    <a:noFill/>
                  </a:rPr>
                  <a:t> </a:t>
                </a:r>
              </a:p>
            </p:txBody>
          </p:sp>
        </mc:Fallback>
      </mc:AlternateContent>
      <p:sp>
        <p:nvSpPr>
          <p:cNvPr id="131" name="左中かっこ 130">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34" name="テキスト ボックス 133">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47" name="左中かっこ 146">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443692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08597103"/>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a:solidFill>
                            <a:srgbClr val="0070C0"/>
                          </a:solidFill>
                        </a:rPr>
                        <a:t>青</a:t>
                      </a:r>
                      <a:endParaRPr kumimoji="1" lang="ja-JP" altLang="en-US" sz="2400" dirty="0">
                        <a:solidFill>
                          <a:srgbClr val="0070C0"/>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722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7" name="正方形/長方形 136"/>
          <p:cNvSpPr/>
          <p:nvPr/>
        </p:nvSpPr>
        <p:spPr>
          <a:xfrm>
            <a:off x="4879733" y="816483"/>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1111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000000"/>
                                      </p:to>
                                    </p:animClr>
                                    <p:animClr clrSpc="rgb" dir="cw">
                                      <p:cBhvr>
                                        <p:cTn id="7" dur="500" fill="hold"/>
                                        <p:tgtEl>
                                          <p:spTgt spid="8"/>
                                        </p:tgtEl>
                                        <p:attrNameLst>
                                          <p:attrName>fillcolor</p:attrName>
                                        </p:attrNameLst>
                                      </p:cBhvr>
                                      <p:to>
                                        <a:srgbClr val="00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126310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14153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2"/>
                                        </p:tgtEl>
                                        <p:attrNameLst>
                                          <p:attrName>style.color</p:attrName>
                                        </p:attrNameLst>
                                      </p:cBhvr>
                                      <p:to>
                                        <a:srgbClr val="FFFFFF"/>
                                      </p:to>
                                    </p:animClr>
                                    <p:animClr clrSpc="rgb" dir="cw">
                                      <p:cBhvr>
                                        <p:cTn id="7" dur="500" fill="hold"/>
                                        <p:tgtEl>
                                          <p:spTgt spid="32"/>
                                        </p:tgtEl>
                                        <p:attrNameLst>
                                          <p:attrName>fillcolor</p:attrName>
                                        </p:attrNameLst>
                                      </p:cBhvr>
                                      <p:to>
                                        <a:srgbClr val="FFFFFF"/>
                                      </p:to>
                                    </p:animClr>
                                    <p:set>
                                      <p:cBhvr>
                                        <p:cTn id="8" dur="500" fill="hold"/>
                                        <p:tgtEl>
                                          <p:spTgt spid="32"/>
                                        </p:tgtEl>
                                        <p:attrNameLst>
                                          <p:attrName>fill.type</p:attrName>
                                        </p:attrNameLst>
                                      </p:cBhvr>
                                      <p:to>
                                        <p:strVal val="solid"/>
                                      </p:to>
                                    </p:set>
                                    <p:set>
                                      <p:cBhvr>
                                        <p:cTn id="9" dur="50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18"/>
                                        </p:tgtEl>
                                        <p:attrNameLst>
                                          <p:attrName>style.color</p:attrName>
                                        </p:attrNameLst>
                                      </p:cBhvr>
                                      <p:to>
                                        <a:srgbClr val="FFFFFF"/>
                                      </p:to>
                                    </p:animClr>
                                    <p:animClr clrSpc="rgb" dir="cw">
                                      <p:cBhvr>
                                        <p:cTn id="12" dur="500" fill="hold"/>
                                        <p:tgtEl>
                                          <p:spTgt spid="118"/>
                                        </p:tgtEl>
                                        <p:attrNameLst>
                                          <p:attrName>fillcolor</p:attrName>
                                        </p:attrNameLst>
                                      </p:cBhvr>
                                      <p:to>
                                        <a:srgbClr val="FFFFFF"/>
                                      </p:to>
                                    </p:animClr>
                                    <p:set>
                                      <p:cBhvr>
                                        <p:cTn id="13" dur="500" fill="hold"/>
                                        <p:tgtEl>
                                          <p:spTgt spid="118"/>
                                        </p:tgtEl>
                                        <p:attrNameLst>
                                          <p:attrName>fill.type</p:attrName>
                                        </p:attrNameLst>
                                      </p:cBhvr>
                                      <p:to>
                                        <p:strVal val="solid"/>
                                      </p:to>
                                    </p:set>
                                    <p:set>
                                      <p:cBhvr>
                                        <p:cTn id="14"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1" name="表 130"/>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8418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animClr clrSpc="rgb" dir="cw">
                                      <p:cBhvr>
                                        <p:cTn id="7" dur="500" fill="hold"/>
                                        <p:tgtEl>
                                          <p:spTgt spid="8"/>
                                        </p:tgtEl>
                                        <p:attrNameLst>
                                          <p:attrName>fillcolor</p:attrName>
                                        </p:attrNameLst>
                                      </p:cBhvr>
                                      <p:to>
                                        <a:srgbClr val="FF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0"/>
                                        </p:tgtEl>
                                        <p:attrNameLst>
                                          <p:attrName>style.color</p:attrName>
                                        </p:attrNameLst>
                                      </p:cBhvr>
                                      <p:to>
                                        <a:srgbClr val="FF0000"/>
                                      </p:to>
                                    </p:animClr>
                                    <p:animClr clrSpc="rgb" dir="cw">
                                      <p:cBhvr>
                                        <p:cTn id="12" dur="500" fill="hold"/>
                                        <p:tgtEl>
                                          <p:spTgt spid="10"/>
                                        </p:tgtEl>
                                        <p:attrNameLst>
                                          <p:attrName>fillcolor</p:attrName>
                                        </p:attrNameLst>
                                      </p:cBhvr>
                                      <p:to>
                                        <a:srgbClr val="FF0000"/>
                                      </p:to>
                                    </p:animClr>
                                    <p:set>
                                      <p:cBhvr>
                                        <p:cTn id="13" dur="500" fill="hold"/>
                                        <p:tgtEl>
                                          <p:spTgt spid="10"/>
                                        </p:tgtEl>
                                        <p:attrNameLst>
                                          <p:attrName>fill.type</p:attrName>
                                        </p:attrNameLst>
                                      </p:cBhvr>
                                      <p:to>
                                        <p:strVal val="solid"/>
                                      </p:to>
                                    </p:set>
                                    <p:set>
                                      <p:cBhvr>
                                        <p:cTn id="14" dur="500" fill="hold"/>
                                        <p:tgtEl>
                                          <p:spTgt spid="10"/>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1"/>
                                        </p:tgtEl>
                                        <p:attrNameLst>
                                          <p:attrName>style.color</p:attrName>
                                        </p:attrNameLst>
                                      </p:cBhvr>
                                      <p:to>
                                        <a:srgbClr val="FF0000"/>
                                      </p:to>
                                    </p:animClr>
                                    <p:animClr clrSpc="rgb" dir="cw">
                                      <p:cBhvr>
                                        <p:cTn id="17" dur="500" fill="hold"/>
                                        <p:tgtEl>
                                          <p:spTgt spid="21"/>
                                        </p:tgtEl>
                                        <p:attrNameLst>
                                          <p:attrName>fillcolor</p:attrName>
                                        </p:attrNameLst>
                                      </p:cBhvr>
                                      <p:to>
                                        <a:srgbClr val="FF0000"/>
                                      </p:to>
                                    </p:animClr>
                                    <p:set>
                                      <p:cBhvr>
                                        <p:cTn id="18" dur="500" fill="hold"/>
                                        <p:tgtEl>
                                          <p:spTgt spid="21"/>
                                        </p:tgtEl>
                                        <p:attrNameLst>
                                          <p:attrName>fill.type</p:attrName>
                                        </p:attrNameLst>
                                      </p:cBhvr>
                                      <p:to>
                                        <p:strVal val="solid"/>
                                      </p:to>
                                    </p:set>
                                    <p:set>
                                      <p:cBhvr>
                                        <p:cTn id="19"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06490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1"/>
                                        </p:tgtEl>
                                        <p:attrNameLst>
                                          <p:attrName>style.color</p:attrName>
                                        </p:attrNameLst>
                                      </p:cBhvr>
                                      <p:to>
                                        <a:srgbClr val="0070C0"/>
                                      </p:to>
                                    </p:animClr>
                                    <p:animClr clrSpc="rgb" dir="cw">
                                      <p:cBhvr>
                                        <p:cTn id="7" dur="500" fill="hold"/>
                                        <p:tgtEl>
                                          <p:spTgt spid="31"/>
                                        </p:tgtEl>
                                        <p:attrNameLst>
                                          <p:attrName>fillcolor</p:attrName>
                                        </p:attrNameLst>
                                      </p:cBhvr>
                                      <p:to>
                                        <a:srgbClr val="0070C0"/>
                                      </p:to>
                                    </p:animClr>
                                    <p:set>
                                      <p:cBhvr>
                                        <p:cTn id="8" dur="500" fill="hold"/>
                                        <p:tgtEl>
                                          <p:spTgt spid="31"/>
                                        </p:tgtEl>
                                        <p:attrNameLst>
                                          <p:attrName>fill.type</p:attrName>
                                        </p:attrNameLst>
                                      </p:cBhvr>
                                      <p:to>
                                        <p:strVal val="solid"/>
                                      </p:to>
                                    </p:set>
                                    <p:set>
                                      <p:cBhvr>
                                        <p:cTn id="9" dur="500" fill="hold"/>
                                        <p:tgtEl>
                                          <p:spTgt spid="31"/>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rgbClr val="0070C0"/>
                                      </p:to>
                                    </p:animClr>
                                    <p:animClr clrSpc="rgb" dir="cw">
                                      <p:cBhvr>
                                        <p:cTn id="12" dur="500" fill="hold"/>
                                        <p:tgtEl>
                                          <p:spTgt spid="32"/>
                                        </p:tgtEl>
                                        <p:attrNameLst>
                                          <p:attrName>fillcolor</p:attrName>
                                        </p:attrNameLst>
                                      </p:cBhvr>
                                      <p:to>
                                        <a:srgbClr val="0070C0"/>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7"/>
                                        </p:tgtEl>
                                        <p:attrNameLst>
                                          <p:attrName>style.color</p:attrName>
                                        </p:attrNameLst>
                                      </p:cBhvr>
                                      <p:to>
                                        <a:srgbClr val="0070C0"/>
                                      </p:to>
                                    </p:animClr>
                                    <p:animClr clrSpc="rgb" dir="cw">
                                      <p:cBhvr>
                                        <p:cTn id="17" dur="500" fill="hold"/>
                                        <p:tgtEl>
                                          <p:spTgt spid="57"/>
                                        </p:tgtEl>
                                        <p:attrNameLst>
                                          <p:attrName>fillcolor</p:attrName>
                                        </p:attrNameLst>
                                      </p:cBhvr>
                                      <p:to>
                                        <a:srgbClr val="0070C0"/>
                                      </p:to>
                                    </p:animClr>
                                    <p:set>
                                      <p:cBhvr>
                                        <p:cTn id="18" dur="500" fill="hold"/>
                                        <p:tgtEl>
                                          <p:spTgt spid="57"/>
                                        </p:tgtEl>
                                        <p:attrNameLst>
                                          <p:attrName>fill.type</p:attrName>
                                        </p:attrNameLst>
                                      </p:cBhvr>
                                      <p:to>
                                        <p:strVal val="solid"/>
                                      </p:to>
                                    </p:set>
                                    <p:set>
                                      <p:cBhvr>
                                        <p:cTn id="19" dur="500" fill="hold"/>
                                        <p:tgtEl>
                                          <p:spTgt spid="57"/>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80"/>
                                        </p:tgtEl>
                                        <p:attrNameLst>
                                          <p:attrName>style.color</p:attrName>
                                        </p:attrNameLst>
                                      </p:cBhvr>
                                      <p:to>
                                        <a:srgbClr val="0070C0"/>
                                      </p:to>
                                    </p:animClr>
                                    <p:animClr clrSpc="rgb" dir="cw">
                                      <p:cBhvr>
                                        <p:cTn id="22" dur="500" fill="hold"/>
                                        <p:tgtEl>
                                          <p:spTgt spid="80"/>
                                        </p:tgtEl>
                                        <p:attrNameLst>
                                          <p:attrName>fillcolor</p:attrName>
                                        </p:attrNameLst>
                                      </p:cBhvr>
                                      <p:to>
                                        <a:srgbClr val="0070C0"/>
                                      </p:to>
                                    </p:animClr>
                                    <p:set>
                                      <p:cBhvr>
                                        <p:cTn id="23" dur="500" fill="hold"/>
                                        <p:tgtEl>
                                          <p:spTgt spid="80"/>
                                        </p:tgtEl>
                                        <p:attrNameLst>
                                          <p:attrName>fill.type</p:attrName>
                                        </p:attrNameLst>
                                      </p:cBhvr>
                                      <p:to>
                                        <p:strVal val="solid"/>
                                      </p:to>
                                    </p:set>
                                    <p:set>
                                      <p:cBhvr>
                                        <p:cTn id="24" dur="500" fill="hold"/>
                                        <p:tgtEl>
                                          <p:spTgt spid="8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18"/>
                                        </p:tgtEl>
                                        <p:attrNameLst>
                                          <p:attrName>style.color</p:attrName>
                                        </p:attrNameLst>
                                      </p:cBhvr>
                                      <p:to>
                                        <a:srgbClr val="0070C0"/>
                                      </p:to>
                                    </p:animClr>
                                    <p:animClr clrSpc="rgb" dir="cw">
                                      <p:cBhvr>
                                        <p:cTn id="27" dur="500" fill="hold"/>
                                        <p:tgtEl>
                                          <p:spTgt spid="118"/>
                                        </p:tgtEl>
                                        <p:attrNameLst>
                                          <p:attrName>fillcolor</p:attrName>
                                        </p:attrNameLst>
                                      </p:cBhvr>
                                      <p:to>
                                        <a:srgbClr val="0070C0"/>
                                      </p:to>
                                    </p:animClr>
                                    <p:set>
                                      <p:cBhvr>
                                        <p:cTn id="28" dur="500" fill="hold"/>
                                        <p:tgtEl>
                                          <p:spTgt spid="118"/>
                                        </p:tgtEl>
                                        <p:attrNameLst>
                                          <p:attrName>fill.type</p:attrName>
                                        </p:attrNameLst>
                                      </p:cBhvr>
                                      <p:to>
                                        <p:strVal val="solid"/>
                                      </p:to>
                                    </p:set>
                                    <p:set>
                                      <p:cBhvr>
                                        <p:cTn id="29"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7" grpId="0" animBg="1"/>
      <p:bldP spid="80" grpId="0" animBg="1"/>
      <p:bldP spid="1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2618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828455"/>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7459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FFFF"/>
                                      </p:to>
                                    </p:animClr>
                                    <p:animClr clrSpc="rgb" dir="cw">
                                      <p:cBhvr>
                                        <p:cTn id="7" dur="500" fill="hold"/>
                                        <p:tgtEl>
                                          <p:spTgt spid="8"/>
                                        </p:tgtEl>
                                        <p:attrNameLst>
                                          <p:attrName>fillcolor</p:attrName>
                                        </p:attrNameLst>
                                      </p:cBhvr>
                                      <p:to>
                                        <a:srgbClr val="FFFFFF"/>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
                                        </p:tgtEl>
                                        <p:attrNameLst>
                                          <p:attrName>style.color</p:attrName>
                                        </p:attrNameLst>
                                      </p:cBhvr>
                                      <p:to>
                                        <a:srgbClr val="FFFFFF"/>
                                      </p:to>
                                    </p:animClr>
                                    <p:animClr clrSpc="rgb" dir="cw">
                                      <p:cBhvr>
                                        <p:cTn id="12" dur="500" fill="hold"/>
                                        <p:tgtEl>
                                          <p:spTgt spid="9"/>
                                        </p:tgtEl>
                                        <p:attrNameLst>
                                          <p:attrName>fillcolor</p:attrName>
                                        </p:attrNameLst>
                                      </p:cBhvr>
                                      <p:to>
                                        <a:srgbClr val="FFFFFF"/>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0"/>
                                        </p:tgtEl>
                                        <p:attrNameLst>
                                          <p:attrName>style.color</p:attrName>
                                        </p:attrNameLst>
                                      </p:cBhvr>
                                      <p:to>
                                        <a:srgbClr val="FFFFFF"/>
                                      </p:to>
                                    </p:animClr>
                                    <p:animClr clrSpc="rgb" dir="cw">
                                      <p:cBhvr>
                                        <p:cTn id="17" dur="500" fill="hold"/>
                                        <p:tgtEl>
                                          <p:spTgt spid="10"/>
                                        </p:tgtEl>
                                        <p:attrNameLst>
                                          <p:attrName>fillcolor</p:attrName>
                                        </p:attrNameLst>
                                      </p:cBhvr>
                                      <p:to>
                                        <a:srgbClr val="FFFFFF"/>
                                      </p:to>
                                    </p:animClr>
                                    <p:set>
                                      <p:cBhvr>
                                        <p:cTn id="18" dur="500" fill="hold"/>
                                        <p:tgtEl>
                                          <p:spTgt spid="10"/>
                                        </p:tgtEl>
                                        <p:attrNameLst>
                                          <p:attrName>fill.type</p:attrName>
                                        </p:attrNameLst>
                                      </p:cBhvr>
                                      <p:to>
                                        <p:strVal val="solid"/>
                                      </p:to>
                                    </p:set>
                                    <p:set>
                                      <p:cBhvr>
                                        <p:cTn id="19" dur="500" fill="hold"/>
                                        <p:tgtEl>
                                          <p:spTgt spid="10"/>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gtEl>
                                        <p:attrNameLst>
                                          <p:attrName>style.color</p:attrName>
                                        </p:attrNameLst>
                                      </p:cBhvr>
                                      <p:to>
                                        <a:srgbClr val="FFFFFF"/>
                                      </p:to>
                                    </p:animClr>
                                    <p:animClr clrSpc="rgb" dir="cw">
                                      <p:cBhvr>
                                        <p:cTn id="22" dur="500" fill="hold"/>
                                        <p:tgtEl>
                                          <p:spTgt spid="12"/>
                                        </p:tgtEl>
                                        <p:attrNameLst>
                                          <p:attrName>fillcolor</p:attrName>
                                        </p:attrNameLst>
                                      </p:cBhvr>
                                      <p:to>
                                        <a:srgbClr val="FFFFFF"/>
                                      </p:to>
                                    </p:animClr>
                                    <p:set>
                                      <p:cBhvr>
                                        <p:cTn id="23" dur="500" fill="hold"/>
                                        <p:tgtEl>
                                          <p:spTgt spid="12"/>
                                        </p:tgtEl>
                                        <p:attrNameLst>
                                          <p:attrName>fill.type</p:attrName>
                                        </p:attrNameLst>
                                      </p:cBhvr>
                                      <p:to>
                                        <p:strVal val="solid"/>
                                      </p:to>
                                    </p:set>
                                    <p:set>
                                      <p:cBhvr>
                                        <p:cTn id="24" dur="500" fill="hold"/>
                                        <p:tgtEl>
                                          <p:spTgt spid="12"/>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4"/>
                                        </p:tgtEl>
                                        <p:attrNameLst>
                                          <p:attrName>style.color</p:attrName>
                                        </p:attrNameLst>
                                      </p:cBhvr>
                                      <p:to>
                                        <a:srgbClr val="FFFFFF"/>
                                      </p:to>
                                    </p:animClr>
                                    <p:animClr clrSpc="rgb" dir="cw">
                                      <p:cBhvr>
                                        <p:cTn id="27" dur="500" fill="hold"/>
                                        <p:tgtEl>
                                          <p:spTgt spid="14"/>
                                        </p:tgtEl>
                                        <p:attrNameLst>
                                          <p:attrName>fillcolor</p:attrName>
                                        </p:attrNameLst>
                                      </p:cBhvr>
                                      <p:to>
                                        <a:srgbClr val="FFFFFF"/>
                                      </p:to>
                                    </p:animClr>
                                    <p:set>
                                      <p:cBhvr>
                                        <p:cTn id="28" dur="500" fill="hold"/>
                                        <p:tgtEl>
                                          <p:spTgt spid="14"/>
                                        </p:tgtEl>
                                        <p:attrNameLst>
                                          <p:attrName>fill.type</p:attrName>
                                        </p:attrNameLst>
                                      </p:cBhvr>
                                      <p:to>
                                        <p:strVal val="solid"/>
                                      </p:to>
                                    </p:set>
                                    <p:set>
                                      <p:cBhvr>
                                        <p:cTn id="29" dur="500" fill="hold"/>
                                        <p:tgtEl>
                                          <p:spTgt spid="14"/>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20"/>
                                        </p:tgtEl>
                                        <p:attrNameLst>
                                          <p:attrName>style.color</p:attrName>
                                        </p:attrNameLst>
                                      </p:cBhvr>
                                      <p:to>
                                        <a:srgbClr val="FFFFFF"/>
                                      </p:to>
                                    </p:animClr>
                                    <p:animClr clrSpc="rgb" dir="cw">
                                      <p:cBhvr>
                                        <p:cTn id="32" dur="500" fill="hold"/>
                                        <p:tgtEl>
                                          <p:spTgt spid="20"/>
                                        </p:tgtEl>
                                        <p:attrNameLst>
                                          <p:attrName>fillcolor</p:attrName>
                                        </p:attrNameLst>
                                      </p:cBhvr>
                                      <p:to>
                                        <a:srgbClr val="FFFFFF"/>
                                      </p:to>
                                    </p:animClr>
                                    <p:set>
                                      <p:cBhvr>
                                        <p:cTn id="33" dur="500" fill="hold"/>
                                        <p:tgtEl>
                                          <p:spTgt spid="20"/>
                                        </p:tgtEl>
                                        <p:attrNameLst>
                                          <p:attrName>fill.type</p:attrName>
                                        </p:attrNameLst>
                                      </p:cBhvr>
                                      <p:to>
                                        <p:strVal val="solid"/>
                                      </p:to>
                                    </p:set>
                                    <p:set>
                                      <p:cBhvr>
                                        <p:cTn id="34" dur="500" fill="hold"/>
                                        <p:tgtEl>
                                          <p:spTgt spid="20"/>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21"/>
                                        </p:tgtEl>
                                        <p:attrNameLst>
                                          <p:attrName>style.color</p:attrName>
                                        </p:attrNameLst>
                                      </p:cBhvr>
                                      <p:to>
                                        <a:srgbClr val="FFFFFF"/>
                                      </p:to>
                                    </p:animClr>
                                    <p:animClr clrSpc="rgb" dir="cw">
                                      <p:cBhvr>
                                        <p:cTn id="37" dur="500" fill="hold"/>
                                        <p:tgtEl>
                                          <p:spTgt spid="21"/>
                                        </p:tgtEl>
                                        <p:attrNameLst>
                                          <p:attrName>fillcolor</p:attrName>
                                        </p:attrNameLst>
                                      </p:cBhvr>
                                      <p:to>
                                        <a:srgbClr val="FFFFFF"/>
                                      </p:to>
                                    </p:animClr>
                                    <p:set>
                                      <p:cBhvr>
                                        <p:cTn id="38" dur="500" fill="hold"/>
                                        <p:tgtEl>
                                          <p:spTgt spid="21"/>
                                        </p:tgtEl>
                                        <p:attrNameLst>
                                          <p:attrName>fill.type</p:attrName>
                                        </p:attrNameLst>
                                      </p:cBhvr>
                                      <p:to>
                                        <p:strVal val="solid"/>
                                      </p:to>
                                    </p:set>
                                    <p:set>
                                      <p:cBhvr>
                                        <p:cTn id="39" dur="500" fill="hold"/>
                                        <p:tgtEl>
                                          <p:spTgt spid="21"/>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23"/>
                                        </p:tgtEl>
                                        <p:attrNameLst>
                                          <p:attrName>style.color</p:attrName>
                                        </p:attrNameLst>
                                      </p:cBhvr>
                                      <p:to>
                                        <a:srgbClr val="FFFFFF"/>
                                      </p:to>
                                    </p:animClr>
                                    <p:animClr clrSpc="rgb" dir="cw">
                                      <p:cBhvr>
                                        <p:cTn id="42" dur="500" fill="hold"/>
                                        <p:tgtEl>
                                          <p:spTgt spid="23"/>
                                        </p:tgtEl>
                                        <p:attrNameLst>
                                          <p:attrName>fillcolor</p:attrName>
                                        </p:attrNameLst>
                                      </p:cBhvr>
                                      <p:to>
                                        <a:srgbClr val="FFFFFF"/>
                                      </p:to>
                                    </p:animClr>
                                    <p:set>
                                      <p:cBhvr>
                                        <p:cTn id="43" dur="500" fill="hold"/>
                                        <p:tgtEl>
                                          <p:spTgt spid="23"/>
                                        </p:tgtEl>
                                        <p:attrNameLst>
                                          <p:attrName>fill.type</p:attrName>
                                        </p:attrNameLst>
                                      </p:cBhvr>
                                      <p:to>
                                        <p:strVal val="solid"/>
                                      </p:to>
                                    </p:set>
                                    <p:set>
                                      <p:cBhvr>
                                        <p:cTn id="44" dur="500" fill="hold"/>
                                        <p:tgtEl>
                                          <p:spTgt spid="23"/>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29"/>
                                        </p:tgtEl>
                                        <p:attrNameLst>
                                          <p:attrName>style.color</p:attrName>
                                        </p:attrNameLst>
                                      </p:cBhvr>
                                      <p:to>
                                        <a:srgbClr val="FFFFFF"/>
                                      </p:to>
                                    </p:animClr>
                                    <p:animClr clrSpc="rgb" dir="cw">
                                      <p:cBhvr>
                                        <p:cTn id="47" dur="500" fill="hold"/>
                                        <p:tgtEl>
                                          <p:spTgt spid="29"/>
                                        </p:tgtEl>
                                        <p:attrNameLst>
                                          <p:attrName>fillcolor</p:attrName>
                                        </p:attrNameLst>
                                      </p:cBhvr>
                                      <p:to>
                                        <a:srgbClr val="FFFFFF"/>
                                      </p:to>
                                    </p:animClr>
                                    <p:set>
                                      <p:cBhvr>
                                        <p:cTn id="48" dur="500" fill="hold"/>
                                        <p:tgtEl>
                                          <p:spTgt spid="29"/>
                                        </p:tgtEl>
                                        <p:attrNameLst>
                                          <p:attrName>fill.type</p:attrName>
                                        </p:attrNameLst>
                                      </p:cBhvr>
                                      <p:to>
                                        <p:strVal val="solid"/>
                                      </p:to>
                                    </p:set>
                                    <p:set>
                                      <p:cBhvr>
                                        <p:cTn id="49"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29" name="コンテンツ プレースホルダー 2"/>
              <p:cNvSpPr txBox="1">
                <a:spLocks/>
              </p:cNvSpPr>
              <p:nvPr/>
            </p:nvSpPr>
            <p:spPr>
              <a:xfrm>
                <a:off x="878970" y="868483"/>
                <a:ext cx="7487790" cy="44021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後手</a:t>
                </a:r>
                <a:r>
                  <a:rPr lang="ja-JP" altLang="en-US" dirty="0"/>
                  <a:t>は</a:t>
                </a:r>
                <a14:m>
                  <m:oMath xmlns:m="http://schemas.openxmlformats.org/officeDocument/2006/math">
                    <m:r>
                      <a:rPr lang="en-US" altLang="ja-JP" b="0" i="1" u="sng" smtClean="0">
                        <a:solidFill>
                          <a:schemeClr val="tx1"/>
                        </a:solidFill>
                        <a:latin typeface="Cambria Math" panose="02040503050406030204" pitchFamily="18" charset="0"/>
                      </a:rPr>
                      <m:t>2</m:t>
                    </m:r>
                    <m:r>
                      <a:rPr lang="en-US" altLang="ja-JP" b="0" i="1" u="sng" smtClean="0">
                        <a:solidFill>
                          <a:schemeClr val="tx1"/>
                        </a:solidFill>
                        <a:latin typeface="Cambria Math" panose="02040503050406030204" pitchFamily="18" charset="0"/>
                      </a:rPr>
                      <m:t>𝑡</m:t>
                    </m:r>
                  </m:oMath>
                </a14:m>
                <a:r>
                  <a:rPr lang="ja-JP" altLang="en-US" u="sng" dirty="0">
                    <a:solidFill>
                      <a:schemeClr val="tx1"/>
                    </a:solidFill>
                  </a:rPr>
                  <a:t>手目</a:t>
                </a:r>
                <a:r>
                  <a:rPr lang="ja-JP" altLang="en-US" dirty="0"/>
                  <a:t>に</a:t>
                </a:r>
                <a:r>
                  <a:rPr lang="ja-JP" altLang="en-US" dirty="0">
                    <a:solidFill>
                      <a:srgbClr val="00B050"/>
                    </a:solidFill>
                  </a:rPr>
                  <a:t>緑のパス</a:t>
                </a:r>
                <a:r>
                  <a:rPr lang="ja-JP" altLang="en-US" dirty="0"/>
                  <a:t>にたどり着く．</a:t>
                </a:r>
                <a:endParaRPr lang="en-US" altLang="ja-JP" dirty="0"/>
              </a:p>
            </p:txBody>
          </p:sp>
        </mc:Choice>
        <mc:Fallback xmlns="">
          <p:sp>
            <p:nvSpPr>
              <p:cNvPr id="129" name="コンテンツ プレースホルダー 2"/>
              <p:cNvSpPr txBox="1">
                <a:spLocks noRot="1" noChangeAspect="1" noMove="1" noResize="1" noEditPoints="1" noAdjustHandles="1" noChangeArrowheads="1" noChangeShapeType="1" noTextEdit="1"/>
              </p:cNvSpPr>
              <p:nvPr/>
            </p:nvSpPr>
            <p:spPr>
              <a:xfrm>
                <a:off x="878970" y="868483"/>
                <a:ext cx="7487790" cy="440211"/>
              </a:xfrm>
              <a:prstGeom prst="rect">
                <a:avLst/>
              </a:prstGeom>
              <a:blipFill rotWithShape="0">
                <a:blip r:embed="rId2"/>
                <a:stretch>
                  <a:fillRect l="-2848" t="-27397" b="-410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コンテンツ プレースホルダー 2"/>
              <p:cNvSpPr txBox="1">
                <a:spLocks/>
              </p:cNvSpPr>
              <p:nvPr/>
            </p:nvSpPr>
            <p:spPr>
              <a:xfrm>
                <a:off x="1481426" y="1488640"/>
                <a:ext cx="6182666" cy="97333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は</a:t>
                </a:r>
                <a14:m>
                  <m:oMath xmlns:m="http://schemas.openxmlformats.org/officeDocument/2006/math">
                    <m:r>
                      <a:rPr lang="en-US" altLang="ja-JP" b="0" i="1" u="sng" smtClean="0">
                        <a:latin typeface="Cambria Math" panose="02040503050406030204" pitchFamily="18" charset="0"/>
                      </a:rPr>
                      <m:t>2</m:t>
                    </m:r>
                    <m:r>
                      <a:rPr lang="en-US" altLang="ja-JP" b="0" i="1" u="sng" smtClean="0">
                        <a:latin typeface="Cambria Math" panose="02040503050406030204" pitchFamily="18" charset="0"/>
                      </a:rPr>
                      <m:t>𝑡</m:t>
                    </m:r>
                  </m:oMath>
                </a14:m>
                <a:r>
                  <a:rPr lang="ja-JP" altLang="en-US" u="sng" dirty="0"/>
                  <a:t>手目まで</a:t>
                </a:r>
                <a:r>
                  <a:rPr lang="ja-JP" altLang="en-US" dirty="0"/>
                  <a:t>に</a:t>
                </a:r>
                <a:r>
                  <a:rPr lang="ja-JP" altLang="en-US" dirty="0">
                    <a:solidFill>
                      <a:srgbClr val="00B050"/>
                    </a:solidFill>
                  </a:rPr>
                  <a:t>緑のパス</a:t>
                </a:r>
                <a:r>
                  <a:rPr lang="ja-JP" altLang="en-US" dirty="0"/>
                  <a:t>全てを自分の領地にしなければならない．</a:t>
                </a:r>
                <a:endParaRPr lang="en-US" altLang="ja-JP" dirty="0"/>
              </a:p>
            </p:txBody>
          </p:sp>
        </mc:Choice>
        <mc:Fallback xmlns="">
          <p:sp>
            <p:nvSpPr>
              <p:cNvPr id="130" name="コンテンツ プレースホルダー 2"/>
              <p:cNvSpPr txBox="1">
                <a:spLocks noRot="1" noChangeAspect="1" noMove="1" noResize="1" noEditPoints="1" noAdjustHandles="1" noChangeArrowheads="1" noChangeShapeType="1" noTextEdit="1"/>
              </p:cNvSpPr>
              <p:nvPr/>
            </p:nvSpPr>
            <p:spPr>
              <a:xfrm>
                <a:off x="1481426" y="1488640"/>
                <a:ext cx="6182666" cy="973331"/>
              </a:xfrm>
              <a:prstGeom prst="rect">
                <a:avLst/>
              </a:prstGeom>
              <a:blipFill rotWithShape="0">
                <a:blip r:embed="rId3"/>
                <a:stretch>
                  <a:fillRect l="-3452" t="-11875" r="-2959" b="-3750"/>
                </a:stretch>
              </a:blipFill>
            </p:spPr>
            <p:txBody>
              <a:bodyPr/>
              <a:lstStyle/>
              <a:p>
                <a:r>
                  <a:rPr lang="ja-JP" altLang="en-US">
                    <a:noFill/>
                  </a:rPr>
                  <a:t> </a:t>
                </a:r>
              </a:p>
            </p:txBody>
          </p:sp>
        </mc:Fallback>
      </mc:AlternateContent>
      <p:sp>
        <p:nvSpPr>
          <p:cNvPr id="131" name="右矢印 130"/>
          <p:cNvSpPr/>
          <p:nvPr/>
        </p:nvSpPr>
        <p:spPr>
          <a:xfrm>
            <a:off x="881489" y="1758679"/>
            <a:ext cx="370709" cy="439068"/>
          </a:xfrm>
          <a:prstGeom prst="rightArrow">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0437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長さ</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の共通上位列がある場合：</a:t>
                </a:r>
                <a:endParaRPr lang="en-US" altLang="ja-JP" dirty="0"/>
              </a:p>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a:t>
                </a:r>
                <a:endParaRPr lang="en-US" altLang="ja-JP" dirty="0"/>
              </a:p>
              <a:p>
                <a:r>
                  <a:rPr lang="ja-JP" altLang="en-US" dirty="0"/>
                  <a:t>自分の領地にすることができるため，</a:t>
                </a:r>
                <a:r>
                  <a:rPr lang="ja-JP" altLang="en-US" dirty="0">
                    <a:solidFill>
                      <a:srgbClr val="FF0000"/>
                    </a:solidFill>
                  </a:rPr>
                  <a:t>先手</a:t>
                </a:r>
                <a:r>
                  <a:rPr lang="ja-JP" altLang="en-US" dirty="0"/>
                  <a:t>が勝つ．</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3173"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047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が勝てる場合：</a:t>
                </a:r>
                <a:endParaRPr lang="en-US" altLang="ja-JP" dirty="0"/>
              </a:p>
              <a:p>
                <a:r>
                  <a:rPr lang="ja-JP" altLang="en-US" dirty="0">
                    <a:solidFill>
                      <a:srgbClr val="FF0000"/>
                    </a:solidFill>
                  </a:rPr>
                  <a:t>先手</a:t>
                </a:r>
                <a:r>
                  <a:rPr lang="ja-JP" altLang="en-US" dirty="0"/>
                  <a:t>が</a:t>
                </a:r>
                <a14:m>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を全て自分の領地</a:t>
                </a:r>
                <a:endParaRPr lang="en-US" altLang="ja-JP" dirty="0"/>
              </a:p>
              <a:p>
                <a:r>
                  <a:rPr lang="ja-JP" altLang="en-US" dirty="0"/>
                  <a:t>にしているため，</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の共通上位列が存在する．</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1627"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505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手の制限があると，</a:t>
            </a:r>
            <a:endParaRPr lang="en-US" altLang="ja-JP" dirty="0"/>
          </a:p>
          <a:p>
            <a:r>
              <a:rPr lang="ja-JP" altLang="en-US" dirty="0"/>
              <a:t>先手の偶数手目の赤が</a:t>
            </a:r>
            <a:endParaRPr lang="en-US" altLang="ja-JP" dirty="0"/>
          </a:p>
          <a:p>
            <a:r>
              <a:rPr lang="ja-JP" altLang="en-US" dirty="0"/>
              <a:t>確定となる．</a:t>
            </a:r>
            <a:endParaRPr lang="en-US" altLang="ja-JP" dirty="0"/>
          </a:p>
        </p:txBody>
      </p:sp>
    </p:spTree>
    <p:extLst>
      <p:ext uri="{BB962C8B-B14F-4D97-AF65-F5344CB8AC3E}">
        <p14:creationId xmlns:p14="http://schemas.microsoft.com/office/powerpoint/2010/main" val="18670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a:t>
            </a:r>
            <a:r>
              <a:rPr lang="ja-JP" altLang="en-US" b="1" u="sng" dirty="0"/>
              <a:t>制限をなくした場合</a:t>
            </a:r>
            <a:r>
              <a:rPr lang="ja-JP" altLang="en-US" dirty="0"/>
              <a:t>，</a:t>
            </a:r>
            <a:endParaRPr lang="en-US" altLang="ja-JP" dirty="0"/>
          </a:p>
          <a:p>
            <a:r>
              <a:rPr lang="ja-JP" altLang="en-US" dirty="0"/>
              <a:t>先手が偶数手目に</a:t>
            </a:r>
            <a:r>
              <a:rPr lang="ja-JP" altLang="en-US" dirty="0">
                <a:solidFill>
                  <a:srgbClr val="0070C0"/>
                </a:solidFill>
              </a:rPr>
              <a:t>青</a:t>
            </a:r>
            <a:r>
              <a:rPr lang="ja-JP" altLang="en-US" dirty="0"/>
              <a:t>を</a:t>
            </a:r>
            <a:endParaRPr lang="en-US" altLang="ja-JP" dirty="0"/>
          </a:p>
          <a:p>
            <a:r>
              <a:rPr lang="ja-JP" altLang="en-US" dirty="0"/>
              <a:t>宣言できる．</a:t>
            </a:r>
            <a:endParaRPr lang="en-US" altLang="ja-JP" dirty="0"/>
          </a:p>
        </p:txBody>
      </p:sp>
      <p:sp>
        <p:nvSpPr>
          <p:cNvPr id="3" name="角丸四角形吹き出し 2"/>
          <p:cNvSpPr/>
          <p:nvPr/>
        </p:nvSpPr>
        <p:spPr>
          <a:xfrm>
            <a:off x="1555690" y="2935612"/>
            <a:ext cx="4152343" cy="1582118"/>
          </a:xfrm>
          <a:prstGeom prst="wedgeRoundRectCallout">
            <a:avLst>
              <a:gd name="adj1" fmla="val -49210"/>
              <a:gd name="adj2" fmla="val -8354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これによって先手が</a:t>
            </a:r>
            <a:endParaRPr lang="en-US" altLang="ja-JP" sz="2800" dirty="0"/>
          </a:p>
          <a:p>
            <a:pPr algn="ctr"/>
            <a:r>
              <a:rPr lang="ja-JP" altLang="en-US" sz="2800" dirty="0"/>
              <a:t>勝てるようになってしまう例が存在</a:t>
            </a:r>
            <a:endParaRPr kumimoji="1" lang="ja-JP" altLang="en-US" sz="2800" dirty="0"/>
          </a:p>
        </p:txBody>
      </p:sp>
      <p:sp>
        <p:nvSpPr>
          <p:cNvPr id="5" name="正方形/長方形 4"/>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43171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extLst>
              <p:ext uri="{D42A27DB-BD31-4B8C-83A1-F6EECF244321}">
                <p14:modId xmlns:p14="http://schemas.microsoft.com/office/powerpoint/2010/main" val="3863584092"/>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402752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
        <p:nvSpPr>
          <p:cNvPr id="73" name="正方形/長方形 72"/>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55837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
        <p:nvSpPr>
          <p:cNvPr id="73" name="正方形/長方形 72"/>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34284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63736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2" name="正方形/長方形 71"/>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34672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2" name="正方形/長方形 71"/>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77435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388911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86916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58177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06083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68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301668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900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56789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3407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6293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rgbClr val="000000"/>
                                      </p:to>
                                    </p:animClr>
                                    <p:animClr clrSpc="rgb" dir="cw">
                                      <p:cBhvr>
                                        <p:cTn id="7" dur="500" fill="hold"/>
                                        <p:tgtEl>
                                          <p:spTgt spid="10"/>
                                        </p:tgtEl>
                                        <p:attrNameLst>
                                          <p:attrName>fillcolor</p:attrName>
                                        </p:attrNameLst>
                                      </p:cBhvr>
                                      <p:to>
                                        <a:srgbClr val="000000"/>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73626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rgbClr val="FFFFFF"/>
                                      </p:to>
                                    </p:animClr>
                                    <p:animClr clrSpc="rgb" dir="cw">
                                      <p:cBhvr>
                                        <p:cTn id="7" dur="500" fill="hold"/>
                                        <p:tgtEl>
                                          <p:spTgt spid="10"/>
                                        </p:tgtEl>
                                        <p:attrNameLst>
                                          <p:attrName>fillcolor</p:attrName>
                                        </p:attrNameLst>
                                      </p:cBhvr>
                                      <p:to>
                                        <a:srgbClr val="FFFFFF"/>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56"/>
                                        </p:tgtEl>
                                        <p:attrNameLst>
                                          <p:attrName>style.color</p:attrName>
                                        </p:attrNameLst>
                                      </p:cBhvr>
                                      <p:to>
                                        <a:srgbClr val="FFFFFF"/>
                                      </p:to>
                                    </p:animClr>
                                    <p:animClr clrSpc="rgb" dir="cw">
                                      <p:cBhvr>
                                        <p:cTn id="12" dur="500" fill="hold"/>
                                        <p:tgtEl>
                                          <p:spTgt spid="256"/>
                                        </p:tgtEl>
                                        <p:attrNameLst>
                                          <p:attrName>fillcolor</p:attrName>
                                        </p:attrNameLst>
                                      </p:cBhvr>
                                      <p:to>
                                        <a:srgbClr val="FFFFFF"/>
                                      </p:to>
                                    </p:animClr>
                                    <p:set>
                                      <p:cBhvr>
                                        <p:cTn id="13" dur="500" fill="hold"/>
                                        <p:tgtEl>
                                          <p:spTgt spid="256"/>
                                        </p:tgtEl>
                                        <p:attrNameLst>
                                          <p:attrName>fill.type</p:attrName>
                                        </p:attrNameLst>
                                      </p:cBhvr>
                                      <p:to>
                                        <p:strVal val="solid"/>
                                      </p:to>
                                    </p:set>
                                    <p:set>
                                      <p:cBhvr>
                                        <p:cTn id="14" dur="500" fill="hold"/>
                                        <p:tgtEl>
                                          <p:spTgt spid="256"/>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55"/>
                                        </p:tgtEl>
                                        <p:attrNameLst>
                                          <p:attrName>style.color</p:attrName>
                                        </p:attrNameLst>
                                      </p:cBhvr>
                                      <p:to>
                                        <a:srgbClr val="FFFFFF"/>
                                      </p:to>
                                    </p:animClr>
                                    <p:animClr clrSpc="rgb" dir="cw">
                                      <p:cBhvr>
                                        <p:cTn id="17" dur="500" fill="hold"/>
                                        <p:tgtEl>
                                          <p:spTgt spid="255"/>
                                        </p:tgtEl>
                                        <p:attrNameLst>
                                          <p:attrName>fillcolor</p:attrName>
                                        </p:attrNameLst>
                                      </p:cBhvr>
                                      <p:to>
                                        <a:srgbClr val="FFFFFF"/>
                                      </p:to>
                                    </p:animClr>
                                    <p:set>
                                      <p:cBhvr>
                                        <p:cTn id="18" dur="500" fill="hold"/>
                                        <p:tgtEl>
                                          <p:spTgt spid="255"/>
                                        </p:tgtEl>
                                        <p:attrNameLst>
                                          <p:attrName>fill.type</p:attrName>
                                        </p:attrNameLst>
                                      </p:cBhvr>
                                      <p:to>
                                        <p:strVal val="solid"/>
                                      </p:to>
                                    </p:set>
                                    <p:set>
                                      <p:cBhvr>
                                        <p:cTn id="19" dur="500" fill="hold"/>
                                        <p:tgtEl>
                                          <p:spTgt spid="25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5" grpId="0" animBg="1"/>
      <p:bldP spid="2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971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5367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500" fill="hold"/>
                                        <p:tgtEl>
                                          <p:spTgt spid="30"/>
                                        </p:tgtEl>
                                        <p:attrNameLst>
                                          <p:attrName>style.color</p:attrName>
                                        </p:attrNameLst>
                                      </p:cBhvr>
                                      <p:to>
                                        <a:srgbClr val="000000"/>
                                      </p:to>
                                    </p:animClr>
                                    <p:animClr clrSpc="rgb" dir="cw">
                                      <p:cBhvr>
                                        <p:cTn id="12" dur="500" fill="hold"/>
                                        <p:tgtEl>
                                          <p:spTgt spid="30"/>
                                        </p:tgtEl>
                                        <p:attrNameLst>
                                          <p:attrName>fillcolor</p:attrName>
                                        </p:attrNameLst>
                                      </p:cBhvr>
                                      <p:to>
                                        <a:srgbClr val="000000"/>
                                      </p:to>
                                    </p:animClr>
                                    <p:set>
                                      <p:cBhvr>
                                        <p:cTn id="13" dur="500" fill="hold"/>
                                        <p:tgtEl>
                                          <p:spTgt spid="30"/>
                                        </p:tgtEl>
                                        <p:attrNameLst>
                                          <p:attrName>fill.type</p:attrName>
                                        </p:attrNameLst>
                                      </p:cBhvr>
                                      <p:to>
                                        <p:strVal val="solid"/>
                                      </p:to>
                                    </p:set>
                                    <p:set>
                                      <p:cBhvr>
                                        <p:cTn id="1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1707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0"/>
                                        </p:tgtEl>
                                        <p:attrNameLst>
                                          <p:attrName>style.color</p:attrName>
                                        </p:attrNameLst>
                                      </p:cBhvr>
                                      <p:to>
                                        <a:srgbClr val="FFFFFF"/>
                                      </p:to>
                                    </p:animClr>
                                    <p:animClr clrSpc="rgb" dir="cw">
                                      <p:cBhvr>
                                        <p:cTn id="7" dur="500" fill="hold"/>
                                        <p:tgtEl>
                                          <p:spTgt spid="30"/>
                                        </p:tgtEl>
                                        <p:attrNameLst>
                                          <p:attrName>fillcolor</p:attrName>
                                        </p:attrNameLst>
                                      </p:cBhvr>
                                      <p:to>
                                        <a:srgbClr val="FFFFFF"/>
                                      </p:to>
                                    </p:animClr>
                                    <p:set>
                                      <p:cBhvr>
                                        <p:cTn id="8" dur="500" fill="hold"/>
                                        <p:tgtEl>
                                          <p:spTgt spid="30"/>
                                        </p:tgtEl>
                                        <p:attrNameLst>
                                          <p:attrName>fill.type</p:attrName>
                                        </p:attrNameLst>
                                      </p:cBhvr>
                                      <p:to>
                                        <p:strVal val="solid"/>
                                      </p:to>
                                    </p:set>
                                    <p:set>
                                      <p:cBhvr>
                                        <p:cTn id="9" dur="500" fill="hold"/>
                                        <p:tgtEl>
                                          <p:spTgt spid="3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42"/>
                                        </p:tgtEl>
                                        <p:attrNameLst>
                                          <p:attrName>style.color</p:attrName>
                                        </p:attrNameLst>
                                      </p:cBhvr>
                                      <p:to>
                                        <a:srgbClr val="FFFFFF"/>
                                      </p:to>
                                    </p:animClr>
                                    <p:animClr clrSpc="rgb" dir="cw">
                                      <p:cBhvr>
                                        <p:cTn id="12" dur="500" fill="hold"/>
                                        <p:tgtEl>
                                          <p:spTgt spid="42"/>
                                        </p:tgtEl>
                                        <p:attrNameLst>
                                          <p:attrName>fillcolor</p:attrName>
                                        </p:attrNameLst>
                                      </p:cBhvr>
                                      <p:to>
                                        <a:srgbClr val="FFFFFF"/>
                                      </p:to>
                                    </p:animClr>
                                    <p:set>
                                      <p:cBhvr>
                                        <p:cTn id="13" dur="500" fill="hold"/>
                                        <p:tgtEl>
                                          <p:spTgt spid="42"/>
                                        </p:tgtEl>
                                        <p:attrNameLst>
                                          <p:attrName>fill.type</p:attrName>
                                        </p:attrNameLst>
                                      </p:cBhvr>
                                      <p:to>
                                        <p:strVal val="solid"/>
                                      </p:to>
                                    </p:set>
                                    <p:set>
                                      <p:cBhvr>
                                        <p:cTn id="14" dur="5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 name="テキスト ボックス 6"/>
          <p:cNvSpPr txBox="1"/>
          <p:nvPr/>
        </p:nvSpPr>
        <p:spPr>
          <a:xfrm>
            <a:off x="744136" y="4686676"/>
            <a:ext cx="7587333" cy="646331"/>
          </a:xfrm>
          <a:prstGeom prst="rect">
            <a:avLst/>
          </a:prstGeom>
          <a:solidFill>
            <a:schemeClr val="bg1"/>
          </a:solidFill>
          <a:ln w="57150">
            <a:solidFill>
              <a:srgbClr val="FF0000"/>
            </a:solidFill>
          </a:ln>
        </p:spPr>
        <p:txBody>
          <a:bodyPr wrap="none" rtlCol="0">
            <a:spAutoFit/>
          </a:bodyPr>
          <a:lstStyle/>
          <a:p>
            <a:r>
              <a:rPr lang="ja-JP" altLang="en-US" sz="3600" dirty="0"/>
              <a:t>後手の邪魔をしつつ領地を広げられる</a:t>
            </a:r>
            <a:endParaRPr kumimoji="1" lang="ja-JP" altLang="en-US" sz="3600" dirty="0"/>
          </a:p>
        </p:txBody>
      </p:sp>
    </p:spTree>
    <p:extLst>
      <p:ext uri="{BB962C8B-B14F-4D97-AF65-F5344CB8AC3E}">
        <p14:creationId xmlns:p14="http://schemas.microsoft.com/office/powerpoint/2010/main" val="80690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7" name="コンテンツ プレースホルダー 6"/>
          <p:cNvSpPr>
            <a:spLocks noGrp="1"/>
          </p:cNvSpPr>
          <p:nvPr>
            <p:ph idx="1"/>
          </p:nvPr>
        </p:nvSpPr>
        <p:spPr>
          <a:xfrm>
            <a:off x="822959" y="758815"/>
            <a:ext cx="7657162" cy="521678"/>
          </a:xfrm>
        </p:spPr>
        <p:txBody>
          <a:bodyPr/>
          <a:lstStyle/>
          <a:p>
            <a:r>
              <a:rPr lang="ja-JP" altLang="en-US" dirty="0"/>
              <a:t>先手の　黒→</a:t>
            </a:r>
            <a:r>
              <a:rPr lang="ja-JP" altLang="en-US" dirty="0">
                <a:solidFill>
                  <a:srgbClr val="0070C0"/>
                </a:solidFill>
              </a:rPr>
              <a:t>青</a:t>
            </a:r>
            <a:r>
              <a:rPr lang="ja-JP" altLang="en-US" dirty="0"/>
              <a:t>→白→</a:t>
            </a:r>
            <a:r>
              <a:rPr lang="ja-JP" altLang="en-US" dirty="0">
                <a:solidFill>
                  <a:srgbClr val="FF0000"/>
                </a:solidFill>
              </a:rPr>
              <a:t>赤　</a:t>
            </a:r>
            <a:r>
              <a:rPr lang="ja-JP" altLang="en-US" dirty="0"/>
              <a:t>という手順を阻止したい</a:t>
            </a:r>
            <a:endParaRPr lang="en-US" altLang="ja-JP" dirty="0"/>
          </a:p>
        </p:txBody>
      </p:sp>
      <p:sp>
        <p:nvSpPr>
          <p:cNvPr id="160" name="コンテンツ プレースホルダー 6"/>
          <p:cNvSpPr txBox="1">
            <a:spLocks/>
          </p:cNvSpPr>
          <p:nvPr/>
        </p:nvSpPr>
        <p:spPr>
          <a:xfrm>
            <a:off x="208331" y="2060185"/>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を宣言したら負けになるようにインスタンスを改良</a:t>
            </a:r>
            <a:endParaRPr lang="en-US" altLang="ja-JP" dirty="0"/>
          </a:p>
        </p:txBody>
      </p:sp>
      <p:sp>
        <p:nvSpPr>
          <p:cNvPr id="8" name="下矢印 7"/>
          <p:cNvSpPr/>
          <p:nvPr/>
        </p:nvSpPr>
        <p:spPr>
          <a:xfrm>
            <a:off x="4140988" y="1362496"/>
            <a:ext cx="862023" cy="484855"/>
          </a:xfrm>
          <a:prstGeom prst="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 name="円/楕円 70"/>
          <p:cNvSpPr/>
          <p:nvPr/>
        </p:nvSpPr>
        <p:spPr>
          <a:xfrm>
            <a:off x="784345" y="421078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 name="円/楕円 71"/>
          <p:cNvSpPr/>
          <p:nvPr/>
        </p:nvSpPr>
        <p:spPr>
          <a:xfrm>
            <a:off x="822959" y="42477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6" name="円/楕円 75"/>
          <p:cNvSpPr/>
          <p:nvPr/>
        </p:nvSpPr>
        <p:spPr>
          <a:xfrm>
            <a:off x="2584331" y="358129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2049157" y="3581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3119506" y="3581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7" idx="2"/>
            <a:endCxn id="72" idx="0"/>
          </p:cNvCxnSpPr>
          <p:nvPr/>
        </p:nvCxnSpPr>
        <p:spPr>
          <a:xfrm flipH="1">
            <a:off x="966959" y="372529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2" idx="4"/>
            <a:endCxn id="188" idx="2"/>
          </p:cNvCxnSpPr>
          <p:nvPr/>
        </p:nvCxnSpPr>
        <p:spPr>
          <a:xfrm>
            <a:off x="966959" y="453572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77" idx="6"/>
            <a:endCxn id="76" idx="2"/>
          </p:cNvCxnSpPr>
          <p:nvPr/>
        </p:nvCxnSpPr>
        <p:spPr>
          <a:xfrm>
            <a:off x="2337157" y="372529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76" idx="6"/>
            <a:endCxn id="79" idx="2"/>
          </p:cNvCxnSpPr>
          <p:nvPr/>
        </p:nvCxnSpPr>
        <p:spPr>
          <a:xfrm>
            <a:off x="2872331" y="372529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9" idx="6"/>
            <a:endCxn id="193" idx="2"/>
          </p:cNvCxnSpPr>
          <p:nvPr/>
        </p:nvCxnSpPr>
        <p:spPr>
          <a:xfrm flipV="1">
            <a:off x="3407506" y="372102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6447412"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6447412" y="3869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491583" y="424772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5" name="直線コネクタ 124"/>
          <p:cNvCxnSpPr>
            <a:stCxn id="104" idx="6"/>
            <a:endCxn id="107" idx="2"/>
          </p:cNvCxnSpPr>
          <p:nvPr/>
        </p:nvCxnSpPr>
        <p:spPr>
          <a:xfrm>
            <a:off x="6735412" y="344252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05" idx="6"/>
            <a:endCxn id="107" idx="2"/>
          </p:cNvCxnSpPr>
          <p:nvPr/>
        </p:nvCxnSpPr>
        <p:spPr>
          <a:xfrm>
            <a:off x="6735412" y="401329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6" name="円/楕円 135"/>
          <p:cNvSpPr/>
          <p:nvPr/>
        </p:nvSpPr>
        <p:spPr>
          <a:xfrm>
            <a:off x="5672695"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672695" y="386929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6057589" y="358129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9" name="直線コネクタ 138"/>
          <p:cNvCxnSpPr>
            <a:stCxn id="136" idx="5"/>
            <a:endCxn id="138" idx="1"/>
          </p:cNvCxnSpPr>
          <p:nvPr/>
        </p:nvCxnSpPr>
        <p:spPr>
          <a:xfrm>
            <a:off x="5918518"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7" idx="7"/>
            <a:endCxn id="138" idx="3"/>
          </p:cNvCxnSpPr>
          <p:nvPr/>
        </p:nvCxnSpPr>
        <p:spPr>
          <a:xfrm flipV="1">
            <a:off x="5918518"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04" idx="3"/>
            <a:endCxn id="138" idx="7"/>
          </p:cNvCxnSpPr>
          <p:nvPr/>
        </p:nvCxnSpPr>
        <p:spPr>
          <a:xfrm flipH="1">
            <a:off x="6303412" y="354434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05" idx="1"/>
            <a:endCxn id="138" idx="5"/>
          </p:cNvCxnSpPr>
          <p:nvPr/>
        </p:nvCxnSpPr>
        <p:spPr>
          <a:xfrm flipH="1" flipV="1">
            <a:off x="6303412" y="382711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1" name="円/楕円 150"/>
          <p:cNvSpPr/>
          <p:nvPr/>
        </p:nvSpPr>
        <p:spPr>
          <a:xfrm>
            <a:off x="4902907"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3" name="円/楕円 152"/>
          <p:cNvSpPr/>
          <p:nvPr/>
        </p:nvSpPr>
        <p:spPr>
          <a:xfrm>
            <a:off x="4902907" y="386929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153"/>
          <p:cNvSpPr/>
          <p:nvPr/>
        </p:nvSpPr>
        <p:spPr>
          <a:xfrm>
            <a:off x="5287801" y="358129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コネクタ 160"/>
          <p:cNvCxnSpPr>
            <a:stCxn id="151" idx="5"/>
            <a:endCxn id="154" idx="1"/>
          </p:cNvCxnSpPr>
          <p:nvPr/>
        </p:nvCxnSpPr>
        <p:spPr>
          <a:xfrm>
            <a:off x="5148730"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2" name="直線コネクタ 161"/>
          <p:cNvCxnSpPr>
            <a:stCxn id="153" idx="7"/>
            <a:endCxn id="154" idx="3"/>
          </p:cNvCxnSpPr>
          <p:nvPr/>
        </p:nvCxnSpPr>
        <p:spPr>
          <a:xfrm flipV="1">
            <a:off x="5148730"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151" idx="3"/>
            <a:endCxn id="193" idx="6"/>
          </p:cNvCxnSpPr>
          <p:nvPr/>
        </p:nvCxnSpPr>
        <p:spPr>
          <a:xfrm flipH="1">
            <a:off x="4572000" y="354434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p:cNvCxnSpPr>
            <a:stCxn id="153" idx="1"/>
            <a:endCxn id="193" idx="6"/>
          </p:cNvCxnSpPr>
          <p:nvPr/>
        </p:nvCxnSpPr>
        <p:spPr>
          <a:xfrm flipH="1" flipV="1">
            <a:off x="4572000" y="372102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p:cNvCxnSpPr>
            <a:stCxn id="154" idx="7"/>
            <a:endCxn id="136" idx="3"/>
          </p:cNvCxnSpPr>
          <p:nvPr/>
        </p:nvCxnSpPr>
        <p:spPr>
          <a:xfrm flipV="1">
            <a:off x="5533624"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p:cNvCxnSpPr>
            <a:stCxn id="154" idx="5"/>
            <a:endCxn id="137" idx="1"/>
          </p:cNvCxnSpPr>
          <p:nvPr/>
        </p:nvCxnSpPr>
        <p:spPr>
          <a:xfrm>
            <a:off x="5533624"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7" name="円/楕円 166"/>
          <p:cNvSpPr/>
          <p:nvPr/>
        </p:nvSpPr>
        <p:spPr>
          <a:xfrm>
            <a:off x="6447412"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8" name="円/楕円 167"/>
          <p:cNvSpPr/>
          <p:nvPr/>
        </p:nvSpPr>
        <p:spPr>
          <a:xfrm>
            <a:off x="6447412" y="510003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5672695"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5672695" y="510003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6057589" y="481203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2" name="直線コネクタ 171"/>
          <p:cNvCxnSpPr>
            <a:stCxn id="169" idx="5"/>
            <a:endCxn id="171" idx="1"/>
          </p:cNvCxnSpPr>
          <p:nvPr/>
        </p:nvCxnSpPr>
        <p:spPr>
          <a:xfrm>
            <a:off x="5918518"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3" name="直線コネクタ 172"/>
          <p:cNvCxnSpPr>
            <a:stCxn id="170" idx="7"/>
            <a:endCxn id="171" idx="3"/>
          </p:cNvCxnSpPr>
          <p:nvPr/>
        </p:nvCxnSpPr>
        <p:spPr>
          <a:xfrm flipV="1">
            <a:off x="5918518"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67" idx="3"/>
            <a:endCxn id="171" idx="7"/>
          </p:cNvCxnSpPr>
          <p:nvPr/>
        </p:nvCxnSpPr>
        <p:spPr>
          <a:xfrm flipH="1">
            <a:off x="6303412" y="477509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1"/>
            <a:endCxn id="171" idx="5"/>
          </p:cNvCxnSpPr>
          <p:nvPr/>
        </p:nvCxnSpPr>
        <p:spPr>
          <a:xfrm flipH="1" flipV="1">
            <a:off x="6303412" y="505786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902907"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4902907" y="510003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287801" y="481203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148730"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148730"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6" idx="3"/>
            <a:endCxn id="199" idx="6"/>
          </p:cNvCxnSpPr>
          <p:nvPr/>
        </p:nvCxnSpPr>
        <p:spPr>
          <a:xfrm flipH="1">
            <a:off x="4572000" y="477509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7" idx="1"/>
            <a:endCxn id="199" idx="6"/>
          </p:cNvCxnSpPr>
          <p:nvPr/>
        </p:nvCxnSpPr>
        <p:spPr>
          <a:xfrm flipH="1" flipV="1">
            <a:off x="4572000" y="493172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8" idx="7"/>
            <a:endCxn id="169" idx="3"/>
          </p:cNvCxnSpPr>
          <p:nvPr/>
        </p:nvCxnSpPr>
        <p:spPr>
          <a:xfrm flipV="1">
            <a:off x="5533624"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8" idx="5"/>
            <a:endCxn id="170" idx="1"/>
          </p:cNvCxnSpPr>
          <p:nvPr/>
        </p:nvCxnSpPr>
        <p:spPr>
          <a:xfrm>
            <a:off x="5533624"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5" name="直線コネクタ 184"/>
          <p:cNvCxnSpPr>
            <a:stCxn id="167" idx="6"/>
            <a:endCxn id="107" idx="2"/>
          </p:cNvCxnSpPr>
          <p:nvPr/>
        </p:nvCxnSpPr>
        <p:spPr>
          <a:xfrm flipV="1">
            <a:off x="6735412" y="439172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6" name="直線コネクタ 185"/>
          <p:cNvCxnSpPr>
            <a:stCxn id="168" idx="6"/>
            <a:endCxn id="107" idx="2"/>
          </p:cNvCxnSpPr>
          <p:nvPr/>
        </p:nvCxnSpPr>
        <p:spPr>
          <a:xfrm flipV="1">
            <a:off x="6735412" y="439172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2584331" y="48013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2049157" y="48013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3119506" y="48013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0" name="直線コネクタ 189"/>
          <p:cNvCxnSpPr>
            <a:stCxn id="188" idx="6"/>
            <a:endCxn id="187" idx="2"/>
          </p:cNvCxnSpPr>
          <p:nvPr/>
        </p:nvCxnSpPr>
        <p:spPr>
          <a:xfrm>
            <a:off x="2337157" y="49453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1" name="直線コネクタ 190"/>
          <p:cNvCxnSpPr>
            <a:stCxn id="187" idx="6"/>
            <a:endCxn id="189" idx="2"/>
          </p:cNvCxnSpPr>
          <p:nvPr/>
        </p:nvCxnSpPr>
        <p:spPr>
          <a:xfrm>
            <a:off x="2872331" y="49453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2" name="直線コネクタ 191"/>
          <p:cNvCxnSpPr>
            <a:stCxn id="189" idx="6"/>
            <a:endCxn id="199" idx="2"/>
          </p:cNvCxnSpPr>
          <p:nvPr/>
        </p:nvCxnSpPr>
        <p:spPr>
          <a:xfrm flipV="1">
            <a:off x="3407506" y="493172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3" name="円/楕円 192"/>
          <p:cNvSpPr/>
          <p:nvPr/>
        </p:nvSpPr>
        <p:spPr>
          <a:xfrm>
            <a:off x="3780000" y="332502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94" name="円/楕円 193"/>
          <p:cNvSpPr/>
          <p:nvPr/>
        </p:nvSpPr>
        <p:spPr>
          <a:xfrm>
            <a:off x="7062548" y="583220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95" name="直線コネクタ 194"/>
          <p:cNvCxnSpPr>
            <a:stCxn id="107" idx="4"/>
            <a:endCxn id="194" idx="0"/>
          </p:cNvCxnSpPr>
          <p:nvPr/>
        </p:nvCxnSpPr>
        <p:spPr>
          <a:xfrm flipH="1">
            <a:off x="7498509" y="453572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6" name="テキスト ボックス 195"/>
              <p:cNvSpPr txBox="1"/>
              <p:nvPr/>
            </p:nvSpPr>
            <p:spPr>
              <a:xfrm>
                <a:off x="483144" y="369371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96" name="テキスト ボックス 195"/>
              <p:cNvSpPr txBox="1">
                <a:spLocks noRot="1" noChangeAspect="1" noMove="1" noResize="1" noEditPoints="1" noAdjustHandles="1" noChangeArrowheads="1" noChangeShapeType="1" noTextEdit="1"/>
              </p:cNvSpPr>
              <p:nvPr/>
            </p:nvSpPr>
            <p:spPr>
              <a:xfrm>
                <a:off x="483144" y="369371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97" name="円/楕円 196"/>
          <p:cNvSpPr/>
          <p:nvPr/>
        </p:nvSpPr>
        <p:spPr>
          <a:xfrm>
            <a:off x="7462490" y="421078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7161289" y="369371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7161289" y="369371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99" name="円/楕円 198"/>
          <p:cNvSpPr/>
          <p:nvPr/>
        </p:nvSpPr>
        <p:spPr>
          <a:xfrm>
            <a:off x="3780000" y="453572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Tree>
    <p:extLst>
      <p:ext uri="{BB962C8B-B14F-4D97-AF65-F5344CB8AC3E}">
        <p14:creationId xmlns:p14="http://schemas.microsoft.com/office/powerpoint/2010/main" val="681465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83"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インスタンスに以下のようなパスを追加</a:t>
            </a:r>
            <a:endParaRPr lang="en-US" altLang="ja-JP" dirty="0"/>
          </a:p>
        </p:txBody>
      </p:sp>
      <p:sp>
        <p:nvSpPr>
          <p:cNvPr id="71" name="コンテンツ プレースホルダー 6"/>
          <p:cNvSpPr txBox="1">
            <a:spLocks/>
          </p:cNvSpPr>
          <p:nvPr/>
        </p:nvSpPr>
        <p:spPr>
          <a:xfrm>
            <a:off x="208331" y="917489"/>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を宣言したら負けになるようにインスタンスを改良</a:t>
            </a:r>
            <a:endParaRPr lang="en-US" altLang="ja-JP" dirty="0"/>
          </a:p>
        </p:txBody>
      </p:sp>
    </p:spTree>
    <p:extLst>
      <p:ext uri="{BB962C8B-B14F-4D97-AF65-F5344CB8AC3E}">
        <p14:creationId xmlns:p14="http://schemas.microsoft.com/office/powerpoint/2010/main" val="230013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正方形/長方形 110"/>
          <p:cNvSpPr/>
          <p:nvPr/>
        </p:nvSpPr>
        <p:spPr>
          <a:xfrm>
            <a:off x="3587747" y="2213849"/>
            <a:ext cx="1196574" cy="3798644"/>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角丸四角形吹き出し 111"/>
          <p:cNvSpPr/>
          <p:nvPr/>
        </p:nvSpPr>
        <p:spPr>
          <a:xfrm>
            <a:off x="240179" y="2751319"/>
            <a:ext cx="2975475" cy="1097152"/>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は全てとらなければならない</a:t>
            </a:r>
          </a:p>
        </p:txBody>
      </p:sp>
      <p:sp>
        <p:nvSpPr>
          <p:cNvPr id="113" name="角丸四角形吹き出し 112"/>
          <p:cNvSpPr/>
          <p:nvPr/>
        </p:nvSpPr>
        <p:spPr>
          <a:xfrm>
            <a:off x="5250515" y="3447823"/>
            <a:ext cx="2955974" cy="1213182"/>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はどれかを取れば勝てる</a:t>
            </a:r>
          </a:p>
        </p:txBody>
      </p:sp>
      <mc:AlternateContent xmlns:mc="http://schemas.openxmlformats.org/markup-compatibility/2006" xmlns:a14="http://schemas.microsoft.com/office/drawing/2010/main">
        <mc:Choice Requires="a14">
          <p:sp>
            <p:nvSpPr>
              <p:cNvPr id="114" name="テキスト ボックス 113"/>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8" name="左中かっこ 117">
            <a:extLst>
              <a:ext uri="{FF2B5EF4-FFF2-40B4-BE49-F238E27FC236}">
                <a16:creationId xmlns:a16="http://schemas.microsoft.com/office/drawing/2014/main"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19" name="テキスト ボックス 118"/>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a16="http://schemas.microsoft.com/office/drawing/2014/main"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
        <p:nvSpPr>
          <p:cNvPr id="122"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インスタンスに以下のようなパスを追加</a:t>
            </a:r>
            <a:endParaRPr lang="en-US" altLang="ja-JP" dirty="0"/>
          </a:p>
        </p:txBody>
      </p:sp>
      <p:sp>
        <p:nvSpPr>
          <p:cNvPr id="123" name="コンテンツ プレースホルダー 6"/>
          <p:cNvSpPr txBox="1">
            <a:spLocks/>
          </p:cNvSpPr>
          <p:nvPr/>
        </p:nvSpPr>
        <p:spPr>
          <a:xfrm>
            <a:off x="208331" y="917489"/>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を宣言したら負けになるようにインスタンスを改良</a:t>
            </a:r>
            <a:endParaRPr lang="en-US" altLang="ja-JP" dirty="0"/>
          </a:p>
        </p:txBody>
      </p:sp>
    </p:spTree>
    <p:extLst>
      <p:ext uri="{BB962C8B-B14F-4D97-AF65-F5344CB8AC3E}">
        <p14:creationId xmlns:p14="http://schemas.microsoft.com/office/powerpoint/2010/main" val="66273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コンテンツ プレースホルダー 2"/>
          <p:cNvSpPr txBox="1">
            <a:spLocks/>
          </p:cNvSpPr>
          <p:nvPr/>
        </p:nvSpPr>
        <p:spPr>
          <a:xfrm>
            <a:off x="822959" y="758815"/>
            <a:ext cx="7543801"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を宣言した場合，</a:t>
            </a:r>
            <a:r>
              <a:rPr lang="ja-JP" altLang="en-US" dirty="0">
                <a:solidFill>
                  <a:srgbClr val="00B050"/>
                </a:solidFill>
              </a:rPr>
              <a:t>一番下のパス</a:t>
            </a:r>
            <a:r>
              <a:rPr lang="ja-JP" altLang="en-US" dirty="0"/>
              <a:t>を先手が取れなくなる．</a:t>
            </a:r>
          </a:p>
        </p:txBody>
      </p:sp>
      <p:sp>
        <p:nvSpPr>
          <p:cNvPr id="112" name="円/楕円 111"/>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3" name="円/楕円 112"/>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4" name="直線コネクタ 113"/>
          <p:cNvCxnSpPr>
            <a:stCxn id="113" idx="5"/>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2" idx="3"/>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6" name="円/楕円 115"/>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7" name="直線コネクタ 116"/>
          <p:cNvCxnSpPr>
            <a:stCxn id="116" idx="5"/>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endCxn id="113"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正方形/長方形 121"/>
          <p:cNvSpPr/>
          <p:nvPr/>
        </p:nvSpPr>
        <p:spPr>
          <a:xfrm>
            <a:off x="3587747" y="4950287"/>
            <a:ext cx="1196574" cy="106220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36254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19818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6"/>
                                        </p:tgtEl>
                                        <p:attrNameLst>
                                          <p:attrName>style.color</p:attrName>
                                        </p:attrNameLst>
                                      </p:cBhvr>
                                      <p:to>
                                        <a:srgbClr val="000000"/>
                                      </p:to>
                                    </p:animClr>
                                    <p:animClr clrSpc="rgb" dir="cw">
                                      <p:cBhvr>
                                        <p:cTn id="7" dur="500" fill="hold"/>
                                        <p:tgtEl>
                                          <p:spTgt spid="6"/>
                                        </p:tgtEl>
                                        <p:attrNameLst>
                                          <p:attrName>fillcolor</p:attrName>
                                        </p:attrNameLst>
                                      </p:cBhvr>
                                      <p:to>
                                        <a:srgbClr val="000000"/>
                                      </p:to>
                                    </p:animClr>
                                    <p:set>
                                      <p:cBhvr>
                                        <p:cTn id="8" dur="500" fill="hold"/>
                                        <p:tgtEl>
                                          <p:spTgt spid="6"/>
                                        </p:tgtEl>
                                        <p:attrNameLst>
                                          <p:attrName>fill.type</p:attrName>
                                        </p:attrNameLst>
                                      </p:cBhvr>
                                      <p:to>
                                        <p:strVal val="solid"/>
                                      </p:to>
                                    </p:set>
                                    <p:set>
                                      <p:cBhvr>
                                        <p:cTn id="9" dur="500" fill="hold"/>
                                        <p:tgtEl>
                                          <p:spTgt spid="6"/>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17"/>
                                        </p:tgtEl>
                                        <p:attrNameLst>
                                          <p:attrName>style.color</p:attrName>
                                        </p:attrNameLst>
                                      </p:cBhvr>
                                      <p:to>
                                        <a:srgbClr val="FFFFFF"/>
                                      </p:to>
                                    </p:animClr>
                                    <p:animClr clrSpc="rgb" dir="cw">
                                      <p:cBhvr>
                                        <p:cTn id="14" dur="500" fill="hold"/>
                                        <p:tgtEl>
                                          <p:spTgt spid="17"/>
                                        </p:tgtEl>
                                        <p:attrNameLst>
                                          <p:attrName>fillcolor</p:attrName>
                                        </p:attrNameLst>
                                      </p:cBhvr>
                                      <p:to>
                                        <a:srgbClr val="FFFFFF"/>
                                      </p:to>
                                    </p:animClr>
                                    <p:set>
                                      <p:cBhvr>
                                        <p:cTn id="15" dur="500" fill="hold"/>
                                        <p:tgtEl>
                                          <p:spTgt spid="17"/>
                                        </p:tgtEl>
                                        <p:attrNameLst>
                                          <p:attrName>fill.type</p:attrName>
                                        </p:attrNameLst>
                                      </p:cBhvr>
                                      <p:to>
                                        <p:strVal val="solid"/>
                                      </p:to>
                                    </p:set>
                                    <p:set>
                                      <p:cBhvr>
                                        <p:cTn id="16" dur="500" fill="hold"/>
                                        <p:tgtEl>
                                          <p:spTgt spid="17"/>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500" fill="hold"/>
                                        <p:tgtEl>
                                          <p:spTgt spid="63"/>
                                        </p:tgtEl>
                                        <p:attrNameLst>
                                          <p:attrName>style.color</p:attrName>
                                        </p:attrNameLst>
                                      </p:cBhvr>
                                      <p:to>
                                        <a:srgbClr val="FFFFFF"/>
                                      </p:to>
                                    </p:animClr>
                                    <p:animClr clrSpc="rgb" dir="cw">
                                      <p:cBhvr>
                                        <p:cTn id="19" dur="500" fill="hold"/>
                                        <p:tgtEl>
                                          <p:spTgt spid="63"/>
                                        </p:tgtEl>
                                        <p:attrNameLst>
                                          <p:attrName>fillcolor</p:attrName>
                                        </p:attrNameLst>
                                      </p:cBhvr>
                                      <p:to>
                                        <a:srgbClr val="FFFFFF"/>
                                      </p:to>
                                    </p:animClr>
                                    <p:set>
                                      <p:cBhvr>
                                        <p:cTn id="20" dur="500" fill="hold"/>
                                        <p:tgtEl>
                                          <p:spTgt spid="63"/>
                                        </p:tgtEl>
                                        <p:attrNameLst>
                                          <p:attrName>fill.type</p:attrName>
                                        </p:attrNameLst>
                                      </p:cBhvr>
                                      <p:to>
                                        <p:strVal val="solid"/>
                                      </p:to>
                                    </p:set>
                                    <p:set>
                                      <p:cBhvr>
                                        <p:cTn id="21" dur="500" fill="hold"/>
                                        <p:tgtEl>
                                          <p:spTgt spid="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6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1"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320538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95289"/>
              <a:gd name="adj2" fmla="val -1237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2" name="角丸四角形吹き出し 111"/>
          <p:cNvSpPr/>
          <p:nvPr/>
        </p:nvSpPr>
        <p:spPr>
          <a:xfrm>
            <a:off x="3002943" y="5392634"/>
            <a:ext cx="2308411" cy="544882"/>
          </a:xfrm>
          <a:prstGeom prst="wedgeRoundRectCallout">
            <a:avLst>
              <a:gd name="adj1" fmla="val -93586"/>
              <a:gd name="adj2" fmla="val -665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進めない</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90163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角丸四角形吹き出し 111"/>
          <p:cNvSpPr/>
          <p:nvPr/>
        </p:nvSpPr>
        <p:spPr>
          <a:xfrm>
            <a:off x="3002943" y="5392634"/>
            <a:ext cx="2308411" cy="544882"/>
          </a:xfrm>
          <a:prstGeom prst="wedgeRoundRectCallout">
            <a:avLst>
              <a:gd name="adj1" fmla="val -93586"/>
              <a:gd name="adj2" fmla="val -665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進めない</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152371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4979"/>
              <a:gd name="adj2" fmla="val -148994"/>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逆転する</a:t>
            </a:r>
            <a:endParaRPr kumimoji="1" lang="ja-JP" altLang="en-US" sz="2800" dirty="0"/>
          </a:p>
        </p:txBody>
      </p:sp>
      <p:cxnSp>
        <p:nvCxnSpPr>
          <p:cNvPr id="114" name="直線コネクタ 113"/>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角丸四角形吹き出し 114"/>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6"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87621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up)">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1512209"/>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先手が偶数手目に青を宣言すると後手に勝ちを</a:t>
            </a:r>
            <a:endParaRPr lang="en-US" altLang="ja-JP" dirty="0"/>
          </a:p>
          <a:p>
            <a:r>
              <a:rPr lang="ja-JP" altLang="en-US" dirty="0"/>
              <a:t>譲ってしまうことになるため，</a:t>
            </a:r>
            <a:endParaRPr lang="en-US" altLang="ja-JP" dirty="0"/>
          </a:p>
          <a:p>
            <a:r>
              <a:rPr lang="ja-JP" altLang="en-US" dirty="0"/>
              <a:t>表の通りの宣言をする</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31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rgbClr val="0070C0"/>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rgbClr val="0070C0"/>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先手は表の通りの宣言をするので，</a:t>
            </a:r>
            <a:endParaRPr lang="en-US" altLang="ja-JP" dirty="0"/>
          </a:p>
          <a:p>
            <a:r>
              <a:rPr lang="ja-JP" altLang="en-US" dirty="0"/>
              <a:t>同様の議論が可能</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62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インスタンスの改良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69" name="円/楕円 68"/>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 name="円/楕円 69"/>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3" name="円/楕円 72"/>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4" name="直線コネクタ 73"/>
          <p:cNvCxnSpPr>
            <a:stCxn id="72" idx="2"/>
            <a:endCxn id="70"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70" idx="4"/>
            <a:endCxn id="121"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72" idx="6"/>
            <a:endCxn id="71"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1" idx="6"/>
            <a:endCxn id="73"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3" idx="6"/>
            <a:endCxn id="126"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2" name="直線コネクタ 81"/>
          <p:cNvCxnSpPr>
            <a:stCxn id="79" idx="6"/>
            <a:endCxn id="81"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80" idx="6"/>
            <a:endCxn id="81"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7" name="直線コネクタ 86"/>
          <p:cNvCxnSpPr>
            <a:stCxn id="84" idx="5"/>
            <a:endCxn id="86"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p:cNvCxnSpPr>
            <a:stCxn id="85" idx="7"/>
            <a:endCxn id="86"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9" name="直線コネクタ 88"/>
          <p:cNvCxnSpPr>
            <a:stCxn id="79" idx="3"/>
            <a:endCxn id="86"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0" idx="1"/>
            <a:endCxn id="86"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円/楕円 90"/>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2" name="円/楕円 91"/>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3" name="円/楕円 92"/>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4" name="直線コネクタ 93"/>
          <p:cNvCxnSpPr>
            <a:stCxn id="91" idx="5"/>
            <a:endCxn id="93"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92" idx="7"/>
            <a:endCxn id="93"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91" idx="3"/>
            <a:endCxn id="126"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2" idx="1"/>
            <a:endCxn id="126"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7"/>
            <a:endCxn id="84"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3" idx="5"/>
            <a:endCxn id="85"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0" name="円/楕円 99"/>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1" name="円/楕円 100"/>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4" name="円/楕円 103"/>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5" name="直線コネクタ 104"/>
          <p:cNvCxnSpPr>
            <a:stCxn id="102" idx="5"/>
            <a:endCxn id="104"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6" name="直線コネクタ 105"/>
          <p:cNvCxnSpPr>
            <a:stCxn id="103" idx="7"/>
            <a:endCxn id="104"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100" idx="3"/>
            <a:endCxn id="104"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1" idx="1"/>
            <a:endCxn id="104"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円/楕円 108"/>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0" name="円/楕円 109"/>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1" name="円/楕円 110"/>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2" name="直線コネクタ 111"/>
          <p:cNvCxnSpPr>
            <a:stCxn id="109" idx="5"/>
            <a:endCxn id="111"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3" name="直線コネクタ 112"/>
          <p:cNvCxnSpPr>
            <a:stCxn id="110" idx="7"/>
            <a:endCxn id="111"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9" idx="3"/>
            <a:endCxn id="131"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0" idx="1"/>
            <a:endCxn id="131"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1" idx="7"/>
            <a:endCxn id="102"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a:stCxn id="111" idx="5"/>
            <a:endCxn id="103"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stCxn id="100" idx="6"/>
            <a:endCxn id="81"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01" idx="6"/>
            <a:endCxn id="81"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0" name="円/楕円 119"/>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1" name="円/楕円 120"/>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2" name="円/楕円 121"/>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3" name="直線コネクタ 122"/>
          <p:cNvCxnSpPr>
            <a:stCxn id="121" idx="6"/>
            <a:endCxn id="120"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20" idx="6"/>
            <a:endCxn id="122"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22" idx="6"/>
            <a:endCxn id="131"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円/楕円 125"/>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7" name="円/楕円 126"/>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28" name="直線コネクタ 127"/>
          <p:cNvCxnSpPr>
            <a:stCxn id="81" idx="4"/>
            <a:endCxn id="127"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9" name="円/楕円 128"/>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0" name="テキスト ボックス 129"/>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30" name="テキスト ボックス 129"/>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31" name="円/楕円 130"/>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32" name="円/楕円 131"/>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3" name="円/楕円 132"/>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4" name="円/楕円 133"/>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5" name="円/楕円 134"/>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7" name="直線コネクタ 136"/>
          <p:cNvCxnSpPr>
            <a:stCxn id="134" idx="5"/>
            <a:endCxn id="136"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8" name="直線コネクタ 137"/>
          <p:cNvCxnSpPr>
            <a:stCxn id="135" idx="7"/>
            <a:endCxn id="136"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2" idx="3"/>
            <a:endCxn id="136"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0" name="直線コネクタ 139"/>
          <p:cNvCxnSpPr>
            <a:stCxn id="133" idx="1"/>
            <a:endCxn id="136"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1" name="円/楕円 140"/>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3" name="円/楕円 142"/>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4" name="直線コネクタ 143"/>
          <p:cNvCxnSpPr>
            <a:stCxn id="141" idx="5"/>
            <a:endCxn id="143"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2" idx="7"/>
            <a:endCxn id="143"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3" idx="7"/>
            <a:endCxn id="134"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43" idx="5"/>
            <a:endCxn id="135"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29" idx="2"/>
            <a:endCxn id="132"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9" name="直線コネクタ 148"/>
          <p:cNvCxnSpPr>
            <a:stCxn id="129" idx="2"/>
            <a:endCxn id="133"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0" name="円/楕円 149"/>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1" name="円/楕円 150"/>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2" name="円/楕円 151"/>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3" name="円/楕円 152"/>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153"/>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5" name="直線コネクタ 154"/>
          <p:cNvCxnSpPr>
            <a:stCxn id="152" idx="5"/>
            <a:endCxn id="154"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p:cNvCxnSpPr>
            <a:stCxn id="153" idx="7"/>
            <a:endCxn id="154"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p:cNvCxnSpPr>
            <a:stCxn id="150" idx="3"/>
            <a:endCxn id="154"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p:cNvCxnSpPr>
            <a:stCxn id="151" idx="1"/>
            <a:endCxn id="154"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158"/>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2" name="直線コネクタ 161"/>
          <p:cNvCxnSpPr>
            <a:stCxn id="159" idx="5"/>
            <a:endCxn id="161"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160" idx="7"/>
            <a:endCxn id="161"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p:cNvCxnSpPr>
            <a:stCxn id="161" idx="7"/>
            <a:endCxn id="152"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p:cNvCxnSpPr>
            <a:stCxn id="161" idx="5"/>
            <a:endCxn id="153"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6" name="円/楕円 165"/>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67" name="直線コネクタ 166"/>
          <p:cNvCxnSpPr>
            <a:stCxn id="70" idx="4"/>
            <a:endCxn id="160"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69" idx="4"/>
            <a:endCxn id="159"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50" idx="5"/>
            <a:endCxn id="166"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51" idx="7"/>
            <a:endCxn id="166"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1" name="直線コネクタ 170"/>
          <p:cNvCxnSpPr>
            <a:stCxn id="166" idx="6"/>
            <a:endCxn id="141"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2" name="直線コネクタ 171"/>
          <p:cNvCxnSpPr>
            <a:stCxn id="166" idx="6"/>
            <a:endCxn id="142"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3"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このインスタンスは直並列グラフのままであり，</a:t>
            </a:r>
            <a:endParaRPr lang="en-US" altLang="ja-JP" dirty="0"/>
          </a:p>
          <a:p>
            <a:r>
              <a:rPr lang="en-US" altLang="ja-JP" dirty="0">
                <a:solidFill>
                  <a:srgbClr val="7030A0"/>
                </a:solidFill>
              </a:rPr>
              <a:t>2</a:t>
            </a:r>
            <a:r>
              <a:rPr lang="ja-JP" altLang="en-US" dirty="0">
                <a:solidFill>
                  <a:srgbClr val="7030A0"/>
                </a:solidFill>
              </a:rPr>
              <a:t>外平面グラフ</a:t>
            </a:r>
            <a:r>
              <a:rPr lang="ja-JP" altLang="en-US" dirty="0"/>
              <a:t>でもある．</a:t>
            </a:r>
            <a:endParaRPr lang="en-US" altLang="ja-JP" dirty="0"/>
          </a:p>
        </p:txBody>
      </p:sp>
      <mc:AlternateContent xmlns:mc="http://schemas.openxmlformats.org/markup-compatibility/2006" xmlns:a14="http://schemas.microsoft.com/office/drawing/2010/main">
        <mc:Choice Requires="a14">
          <p:sp>
            <p:nvSpPr>
              <p:cNvPr id="174" name="テキスト ボックス 173"/>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74" name="テキスト ボックス 173"/>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7449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まとめと今後の目標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mc:AlternateContent xmlns:mc="http://schemas.openxmlformats.org/markup-compatibility/2006" xmlns:a14="http://schemas.microsoft.com/office/drawing/2010/main">
        <mc:Choice Requires="a14">
          <p:graphicFrame>
            <p:nvGraphicFramePr>
              <p:cNvPr id="112"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112"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70" name="テキスト ボックス 69"/>
          <p:cNvSpPr txBox="1"/>
          <p:nvPr/>
        </p:nvSpPr>
        <p:spPr>
          <a:xfrm>
            <a:off x="709822" y="4089241"/>
            <a:ext cx="7770076" cy="954107"/>
          </a:xfrm>
          <a:prstGeom prst="rect">
            <a:avLst/>
          </a:prstGeom>
          <a:noFill/>
        </p:spPr>
        <p:txBody>
          <a:bodyPr wrap="none" rtlCol="0">
            <a:spAutoFit/>
          </a:bodyPr>
          <a:lstStyle/>
          <a:p>
            <a:r>
              <a:rPr lang="en-US" altLang="ja-JP" sz="2800" dirty="0"/>
              <a:t>2</a:t>
            </a:r>
            <a:r>
              <a:rPr lang="ja-JP" altLang="en-US" sz="2800" dirty="0"/>
              <a:t>外平面グラフでは難しいが外</a:t>
            </a:r>
            <a:r>
              <a:rPr kumimoji="1" lang="ja-JP" altLang="en-US" sz="2800" dirty="0"/>
              <a:t>平面グラフでは簡単</a:t>
            </a:r>
            <a:endParaRPr kumimoji="1" lang="en-US" altLang="ja-JP" sz="2800" dirty="0"/>
          </a:p>
          <a:p>
            <a:r>
              <a:rPr lang="ja-JP" altLang="en-US" sz="2800" dirty="0"/>
              <a:t>ということが言えそう</a:t>
            </a:r>
            <a:endParaRPr kumimoji="1" lang="en-US" altLang="ja-JP" sz="2800" dirty="0"/>
          </a:p>
        </p:txBody>
      </p:sp>
      <p:sp>
        <p:nvSpPr>
          <p:cNvPr id="71" name="正方形/長方形 70"/>
          <p:cNvSpPr/>
          <p:nvPr/>
        </p:nvSpPr>
        <p:spPr>
          <a:xfrm>
            <a:off x="708308" y="2267193"/>
            <a:ext cx="7727384" cy="46606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正方形/長方形 2"/>
          <p:cNvSpPr/>
          <p:nvPr/>
        </p:nvSpPr>
        <p:spPr>
          <a:xfrm>
            <a:off x="708308" y="5445221"/>
            <a:ext cx="6911163" cy="954107"/>
          </a:xfrm>
          <a:prstGeom prst="rect">
            <a:avLst/>
          </a:prstGeom>
        </p:spPr>
        <p:txBody>
          <a:bodyPr wrap="square">
            <a:spAutoFit/>
          </a:bodyPr>
          <a:lstStyle/>
          <a:p>
            <a:r>
              <a:rPr lang="en-US" altLang="ja-JP" sz="2800" dirty="0"/>
              <a:t>3</a:t>
            </a:r>
            <a:r>
              <a:rPr lang="ja-JP" altLang="en-US" sz="2800" dirty="0"/>
              <a:t>月に早稲田大学で開催されるゲーム情報学研究会に向けての準備，結果をまとめたい．</a:t>
            </a:r>
            <a:endParaRPr lang="en-US" altLang="ja-JP" sz="2800" dirty="0"/>
          </a:p>
        </p:txBody>
      </p:sp>
    </p:spTree>
    <p:extLst>
      <p:ext uri="{BB962C8B-B14F-4D97-AF65-F5344CB8AC3E}">
        <p14:creationId xmlns:p14="http://schemas.microsoft.com/office/powerpoint/2010/main" val="214898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Tree>
    <p:extLst>
      <p:ext uri="{BB962C8B-B14F-4D97-AF65-F5344CB8AC3E}">
        <p14:creationId xmlns:p14="http://schemas.microsoft.com/office/powerpoint/2010/main" val="17941317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178961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1383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8833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cxnSp>
        <p:nvCxnSpPr>
          <p:cNvPr id="115" name="直線コネクタ 114"/>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91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10" name="円/楕円 9"/>
          <p:cNvSpPr/>
          <p:nvPr/>
        </p:nvSpPr>
        <p:spPr>
          <a:xfrm>
            <a:off x="1050235" y="338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10521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10" name="円/楕円 9"/>
          <p:cNvSpPr/>
          <p:nvPr/>
        </p:nvSpPr>
        <p:spPr>
          <a:xfrm>
            <a:off x="1050235" y="338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242105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これからの目標</a:t>
            </a:r>
          </a:p>
        </p:txBody>
      </p:sp>
      <p:sp>
        <p:nvSpPr>
          <p:cNvPr id="3" name="コンテンツ プレースホルダー 2"/>
          <p:cNvSpPr>
            <a:spLocks noGrp="1"/>
          </p:cNvSpPr>
          <p:nvPr>
            <p:ph idx="1"/>
          </p:nvPr>
        </p:nvSpPr>
        <p:spPr>
          <a:xfrm>
            <a:off x="822959" y="758815"/>
            <a:ext cx="7543801" cy="2287806"/>
          </a:xfrm>
        </p:spPr>
        <p:txBody>
          <a:bodyPr/>
          <a:lstStyle/>
          <a:p>
            <a:r>
              <a:rPr lang="ja-JP" altLang="en-US" dirty="0"/>
              <a:t>外平面グラフでの結果も手の制限を撤廃したうえで成り立つことを証明したい．</a:t>
            </a:r>
            <a:endParaRPr kumimoji="1" lang="en-US" altLang="ja-JP" dirty="0"/>
          </a:p>
          <a:p>
            <a:endParaRPr kumimoji="1" lang="en-US" altLang="ja-JP" dirty="0"/>
          </a:p>
          <a:p>
            <a:r>
              <a:rPr kumimoji="1" lang="en-US" altLang="ja-JP" dirty="0"/>
              <a:t>3</a:t>
            </a:r>
            <a:r>
              <a:rPr kumimoji="1" lang="ja-JP" altLang="en-US" dirty="0"/>
              <a:t>月に早稲田大学で開催されるゲーム情報学研究会に向けての準備，結果をまとめたい．</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spTree>
    <p:extLst>
      <p:ext uri="{BB962C8B-B14F-4D97-AF65-F5344CB8AC3E}">
        <p14:creationId xmlns:p14="http://schemas.microsoft.com/office/powerpoint/2010/main" val="25414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直並列グラフのインスタンス</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760018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210"/>
          <p:cNvSpPr/>
          <p:nvPr/>
        </p:nvSpPr>
        <p:spPr>
          <a:xfrm>
            <a:off x="760018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6825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6825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210361"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5" name="直線コネクタ 214"/>
          <p:cNvCxnSpPr>
            <a:stCxn id="212" idx="5"/>
            <a:endCxn id="214" idx="1"/>
          </p:cNvCxnSpPr>
          <p:nvPr/>
        </p:nvCxnSpPr>
        <p:spPr>
          <a:xfrm>
            <a:off x="707129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707129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7456184"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7456184"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605567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0" name="円/楕円 219"/>
          <p:cNvSpPr/>
          <p:nvPr/>
        </p:nvSpPr>
        <p:spPr>
          <a:xfrm>
            <a:off x="605567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440573"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2" name="直線コネクタ 221"/>
          <p:cNvCxnSpPr>
            <a:stCxn id="219" idx="5"/>
            <a:endCxn id="221" idx="1"/>
          </p:cNvCxnSpPr>
          <p:nvPr/>
        </p:nvCxnSpPr>
        <p:spPr>
          <a:xfrm>
            <a:off x="6301502"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6301502"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5280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224"/>
          <p:cNvSpPr/>
          <p:nvPr/>
        </p:nvSpPr>
        <p:spPr>
          <a:xfrm>
            <a:off x="5280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5665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7" name="直線コネクタ 226"/>
          <p:cNvCxnSpPr>
            <a:stCxn id="224" idx="5"/>
            <a:endCxn id="226" idx="1"/>
          </p:cNvCxnSpPr>
          <p:nvPr/>
        </p:nvCxnSpPr>
        <p:spPr>
          <a:xfrm>
            <a:off x="5526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526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911679"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911679"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668639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668639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9" name="円/楕円 268"/>
          <p:cNvSpPr/>
          <p:nvPr/>
        </p:nvSpPr>
        <p:spPr>
          <a:xfrm>
            <a:off x="4114144" y="492455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051738"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7" name="円/楕円 276"/>
          <p:cNvSpPr/>
          <p:nvPr/>
        </p:nvSpPr>
        <p:spPr>
          <a:xfrm>
            <a:off x="3051738"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8" name="円/楕円 277"/>
          <p:cNvSpPr/>
          <p:nvPr/>
        </p:nvSpPr>
        <p:spPr>
          <a:xfrm>
            <a:off x="2277021"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9" name="円/楕円 278"/>
          <p:cNvSpPr/>
          <p:nvPr/>
        </p:nvSpPr>
        <p:spPr>
          <a:xfrm>
            <a:off x="2277021"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0" name="円/楕円 279"/>
          <p:cNvSpPr/>
          <p:nvPr/>
        </p:nvSpPr>
        <p:spPr>
          <a:xfrm>
            <a:off x="2661915"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1" name="直線コネクタ 280"/>
          <p:cNvCxnSpPr>
            <a:stCxn id="278" idx="5"/>
            <a:endCxn id="280" idx="1"/>
          </p:cNvCxnSpPr>
          <p:nvPr/>
        </p:nvCxnSpPr>
        <p:spPr>
          <a:xfrm>
            <a:off x="2522844"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522844"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2907738"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2907738"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1507233"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6" name="円/楕円 285"/>
          <p:cNvSpPr/>
          <p:nvPr/>
        </p:nvSpPr>
        <p:spPr>
          <a:xfrm>
            <a:off x="1507233"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7" name="円/楕円 286"/>
          <p:cNvSpPr/>
          <p:nvPr/>
        </p:nvSpPr>
        <p:spPr>
          <a:xfrm>
            <a:off x="1892127"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8" name="直線コネクタ 287"/>
          <p:cNvCxnSpPr>
            <a:stCxn id="285" idx="5"/>
            <a:endCxn id="287" idx="1"/>
          </p:cNvCxnSpPr>
          <p:nvPr/>
        </p:nvCxnSpPr>
        <p:spPr>
          <a:xfrm>
            <a:off x="175305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175305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732516"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1" name="円/楕円 290"/>
          <p:cNvSpPr/>
          <p:nvPr/>
        </p:nvSpPr>
        <p:spPr>
          <a:xfrm>
            <a:off x="732516"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2" name="円/楕円 291"/>
          <p:cNvSpPr/>
          <p:nvPr/>
        </p:nvSpPr>
        <p:spPr>
          <a:xfrm>
            <a:off x="1117410"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93" name="直線コネクタ 292"/>
          <p:cNvCxnSpPr>
            <a:stCxn id="290" idx="5"/>
            <a:endCxn id="292" idx="1"/>
          </p:cNvCxnSpPr>
          <p:nvPr/>
        </p:nvCxnSpPr>
        <p:spPr>
          <a:xfrm>
            <a:off x="97833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97833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363233"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363233"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13795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13795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7888184" y="2703408"/>
            <a:ext cx="767791" cy="2172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7888184" y="2703408"/>
            <a:ext cx="767791" cy="2743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469288" y="2847408"/>
            <a:ext cx="263228" cy="2028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469288" y="2847408"/>
            <a:ext cx="263228" cy="2599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39738" y="4875780"/>
            <a:ext cx="774406"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39738" y="5158550"/>
            <a:ext cx="774406"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582144" y="487578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582144" y="515855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id="{7484E61E-C510-4FF0-978A-471330A22C3C}"/>
              </a:ext>
            </a:extLst>
          </p:cNvPr>
          <p:cNvSpPr/>
          <p:nvPr/>
        </p:nvSpPr>
        <p:spPr>
          <a:xfrm rot="16200000" flipH="1" flipV="1">
            <a:off x="6428621" y="-196237"/>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665332"/>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665332"/>
                <a:ext cx="1436531" cy="40011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323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767506209"/>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a:t>（勝つなら</a:t>
                          </a:r>
                          <a:r>
                            <a:rPr kumimoji="1" lang="en-US" altLang="ja-JP" sz="2800" dirty="0"/>
                            <a:t>YES/</a:t>
                          </a:r>
                        </a:p>
                        <a:p>
                          <a:pPr algn="l"/>
                          <a:r>
                            <a:rPr kumimoji="1" lang="ja-JP" altLang="en-US" sz="2800" dirty="0"/>
                            <a:t>負けるなら</a:t>
                          </a:r>
                          <a:r>
                            <a:rPr kumimoji="1" lang="en-US" altLang="ja-JP" sz="2800" dirty="0"/>
                            <a:t>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 xmlns:a16="http://schemas.microsoft.com/office/drawing/2014/main"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767506209"/>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xmlns:a14="http://schemas.microsoft.com/office/drawing/2010/main" val="20000"/>
                        </a:ext>
                      </a:extLst>
                    </a:gridCol>
                    <a:gridCol w="2916283">
                      <a:extLst>
                        <a:ext uri="{9D8B030D-6E8A-4147-A177-3AD203B41FA5}">
                          <a16:colId xmlns="" xmlns:a16="http://schemas.microsoft.com/office/drawing/2014/main"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xmlns:a14="http://schemas.microsoft.com/office/drawing/2010/main" val="10000"/>
                      </a:ext>
                    </a:extLst>
                  </a:tr>
                  <a:tr h="2358750">
                    <a:tc>
                      <a:txBody>
                        <a:bodyPr/>
                        <a:lstStyle/>
                        <a:p>
                          <a:endParaRPr lang="ja-JP"/>
                        </a:p>
                      </a:txBody>
                      <a:tcPr>
                        <a:blipFill rotWithShape="0">
                          <a:blip r:embed="rId2"/>
                          <a:stretch>
                            <a:fillRect l="-112" t="-25258" r="-53966" b="-1804"/>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dirty="0" smtClean="0"/>
                            <a:t>負けるなら</a:t>
                          </a:r>
                          <a:r>
                            <a:rPr kumimoji="1" lang="en-US" altLang="ja-JP" sz="2800"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id="{BE394250-9003-4DF9-AD3A-FD560FA4F999}"/>
              </a:ext>
            </a:extLst>
          </p:cNvPr>
          <p:cNvSpPr>
            <a:spLocks noGrp="1"/>
          </p:cNvSpPr>
          <p:nvPr>
            <p:ph type="title"/>
          </p:nvPr>
        </p:nvSpPr>
        <p:spPr>
          <a:xfrm>
            <a:off x="822960" y="0"/>
            <a:ext cx="7543800" cy="692331"/>
          </a:xfrm>
        </p:spPr>
        <p:txBody>
          <a:bodyPr/>
          <a:lstStyle/>
          <a:p>
            <a:r>
              <a:rPr lang="ja-JP" altLang="en-US" dirty="0"/>
              <a:t>先手が勝つ場合</a:t>
            </a:r>
            <a:endParaRPr kumimoji="1" lang="ja-JP" altLang="en-US" dirty="0"/>
          </a:p>
        </p:txBody>
      </p:sp>
    </p:spTree>
    <p:extLst>
      <p:ext uri="{BB962C8B-B14F-4D97-AF65-F5344CB8AC3E}">
        <p14:creationId xmlns:p14="http://schemas.microsoft.com/office/powerpoint/2010/main" val="2519870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solidFill>
            <a:schemeClr val="bg1"/>
          </a:solidFill>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id="{8D8FB49C-61D9-4F8F-ADE1-E76C31F6D795}"/>
              </a:ext>
            </a:extLst>
          </p:cNvPr>
          <p:cNvSpPr>
            <a:spLocks noGrp="1"/>
          </p:cNvSpPr>
          <p:nvPr>
            <p:ph type="title"/>
          </p:nvPr>
        </p:nvSpPr>
        <p:spPr>
          <a:xfrm>
            <a:off x="822960" y="0"/>
            <a:ext cx="7543800" cy="692331"/>
          </a:xfrm>
        </p:spPr>
        <p:txBody>
          <a:bodyPr/>
          <a:lstStyle/>
          <a:p>
            <a:r>
              <a:rPr lang="ja-JP" altLang="en-US" dirty="0"/>
              <a:t>後手が勝つ場合</a:t>
            </a:r>
            <a:endParaRPr kumimoji="1" lang="ja-JP" altLang="en-US" dirty="0"/>
          </a:p>
        </p:txBody>
      </p:sp>
    </p:spTree>
    <p:extLst>
      <p:ext uri="{BB962C8B-B14F-4D97-AF65-F5344CB8AC3E}">
        <p14:creationId xmlns:p14="http://schemas.microsoft.com/office/powerpoint/2010/main" val="1563140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213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 name="コンテンツ プレースホルダー 2">
                <a:extLst>
                  <a:ext uri="{FF2B5EF4-FFF2-40B4-BE49-F238E27FC236}">
                    <a16:creationId xmlns:a16="http://schemas.microsoft.com/office/drawing/2014/main" id="{1624BEC8-F7D2-4917-896C-CA440BEA4739}"/>
                  </a:ext>
                </a:extLst>
              </p:cNvPr>
              <p:cNvSpPr>
                <a:spLocks noGrp="1"/>
              </p:cNvSpPr>
              <p:nvPr>
                <p:ph idx="1"/>
              </p:nvPr>
            </p:nvSpPr>
            <p:spPr>
              <a:xfrm>
                <a:off x="986018" y="4341366"/>
                <a:ext cx="1552502" cy="1153148"/>
              </a:xfr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p:txBody>
          </p:sp>
        </mc:Choice>
        <mc:Fallback xmlns="">
          <p:sp>
            <p:nvSpPr>
              <p:cNvPr id="235" name="コンテンツ プレースホルダー 2">
                <a:extLst>
                  <a:ext uri="{FF2B5EF4-FFF2-40B4-BE49-F238E27FC236}">
                    <a16:creationId xmlns:a16="http://schemas.microsoft.com/office/drawing/2014/main" id="{1624BEC8-F7D2-4917-896C-CA440BEA4739}"/>
                  </a:ext>
                </a:extLst>
              </p:cNvPr>
              <p:cNvSpPr>
                <a:spLocks noGrp="1" noRot="1" noChangeAspect="1" noMove="1" noResize="1" noEditPoints="1" noAdjustHandles="1" noChangeArrowheads="1" noChangeShapeType="1" noTextEdit="1"/>
              </p:cNvSpPr>
              <p:nvPr>
                <p:ph idx="1"/>
              </p:nvPr>
            </p:nvSpPr>
            <p:spPr>
              <a:xfrm>
                <a:off x="986018" y="4341366"/>
                <a:ext cx="1552502" cy="1153148"/>
              </a:xfrm>
              <a:blipFill>
                <a:blip r:embed="rId2"/>
                <a:stretch>
                  <a:fillRect l="-511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cxnSpLocks/>
            <a:stCxn id="35" idx="6"/>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cxnSpLocks/>
            <a:stCxn id="48" idx="6"/>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cxnSpLocks/>
            <a:stCxn id="261" idx="6"/>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24C8A797-B4EC-496C-85B8-CF6835337C14}"/>
              </a:ext>
            </a:extLst>
          </p:cNvPr>
          <p:cNvGrpSpPr/>
          <p:nvPr/>
        </p:nvGrpSpPr>
        <p:grpSpPr>
          <a:xfrm>
            <a:off x="2855894" y="4415348"/>
            <a:ext cx="2470651" cy="1079165"/>
            <a:chOff x="2770464" y="936098"/>
            <a:chExt cx="2470651" cy="1079165"/>
          </a:xfrm>
        </p:grpSpPr>
        <p:sp>
          <p:nvSpPr>
            <p:cNvPr id="134" name="円/楕円 306">
              <a:extLst>
                <a:ext uri="{FF2B5EF4-FFF2-40B4-BE49-F238E27FC236}">
                  <a16:creationId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47" name="円/楕円 330">
              <a:extLst>
                <a:ext uri="{FF2B5EF4-FFF2-40B4-BE49-F238E27FC236}">
                  <a16:creationId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49" name="円/楕円 331">
              <a:extLst>
                <a:ext uri="{FF2B5EF4-FFF2-40B4-BE49-F238E27FC236}">
                  <a16:creationId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0" name="直線矢印コネクタ 149">
              <a:extLst>
                <a:ext uri="{FF2B5EF4-FFF2-40B4-BE49-F238E27FC236}">
                  <a16:creationId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3" name="円/楕円 337">
              <a:extLst>
                <a:ext uri="{FF2B5EF4-FFF2-40B4-BE49-F238E27FC236}">
                  <a16:creationId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338">
              <a:extLst>
                <a:ext uri="{FF2B5EF4-FFF2-40B4-BE49-F238E27FC236}">
                  <a16:creationId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5" name="円/楕円 339">
              <a:extLst>
                <a:ext uri="{FF2B5EF4-FFF2-40B4-BE49-F238E27FC236}">
                  <a16:creationId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6" name="直線矢印コネクタ 155">
              <a:extLst>
                <a:ext uri="{FF2B5EF4-FFF2-40B4-BE49-F238E27FC236}">
                  <a16:creationId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8" name="円/楕円 342">
              <a:extLst>
                <a:ext uri="{FF2B5EF4-FFF2-40B4-BE49-F238E27FC236}">
                  <a16:creationId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343">
              <a:extLst>
                <a:ext uri="{FF2B5EF4-FFF2-40B4-BE49-F238E27FC236}">
                  <a16:creationId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44">
              <a:extLst>
                <a:ext uri="{FF2B5EF4-FFF2-40B4-BE49-F238E27FC236}">
                  <a16:creationId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矢印コネクタ 160">
              <a:extLst>
                <a:ext uri="{FF2B5EF4-FFF2-40B4-BE49-F238E27FC236}">
                  <a16:creationId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0" name="グループ化 209">
            <a:extLst>
              <a:ext uri="{FF2B5EF4-FFF2-40B4-BE49-F238E27FC236}">
                <a16:creationId xmlns:a16="http://schemas.microsoft.com/office/drawing/2014/main" id="{D83F0E09-9A87-4664-9B7A-19060B84DAFD}"/>
              </a:ext>
            </a:extLst>
          </p:cNvPr>
          <p:cNvGrpSpPr/>
          <p:nvPr/>
        </p:nvGrpSpPr>
        <p:grpSpPr>
          <a:xfrm>
            <a:off x="5804543" y="4415967"/>
            <a:ext cx="2544332" cy="1081251"/>
            <a:chOff x="5719113" y="936717"/>
            <a:chExt cx="2544332" cy="1081251"/>
          </a:xfrm>
        </p:grpSpPr>
        <p:cxnSp>
          <p:nvCxnSpPr>
            <p:cNvPr id="211" name="直線コネクタ 210">
              <a:extLst>
                <a:ext uri="{FF2B5EF4-FFF2-40B4-BE49-F238E27FC236}">
                  <a16:creationId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2" name="円/楕円 375">
              <a:extLst>
                <a:ext uri="{FF2B5EF4-FFF2-40B4-BE49-F238E27FC236}">
                  <a16:creationId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376">
              <a:extLst>
                <a:ext uri="{FF2B5EF4-FFF2-40B4-BE49-F238E27FC236}">
                  <a16:creationId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377">
              <a:extLst>
                <a:ext uri="{FF2B5EF4-FFF2-40B4-BE49-F238E27FC236}">
                  <a16:creationId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378">
              <a:extLst>
                <a:ext uri="{FF2B5EF4-FFF2-40B4-BE49-F238E27FC236}">
                  <a16:creationId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80">
              <a:extLst>
                <a:ext uri="{FF2B5EF4-FFF2-40B4-BE49-F238E27FC236}">
                  <a16:creationId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7" name="直線矢印コネクタ 216">
              <a:extLst>
                <a:ext uri="{FF2B5EF4-FFF2-40B4-BE49-F238E27FC236}">
                  <a16:creationId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矢印コネクタ 217">
              <a:extLst>
                <a:ext uri="{FF2B5EF4-FFF2-40B4-BE49-F238E27FC236}">
                  <a16:creationId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矢印コネクタ 218">
              <a:extLst>
                <a:ext uri="{FF2B5EF4-FFF2-40B4-BE49-F238E27FC236}">
                  <a16:creationId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0" name="直線コネクタ 219">
              <a:extLst>
                <a:ext uri="{FF2B5EF4-FFF2-40B4-BE49-F238E27FC236}">
                  <a16:creationId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1" name="円/楕円 389">
              <a:extLst>
                <a:ext uri="{FF2B5EF4-FFF2-40B4-BE49-F238E27FC236}">
                  <a16:creationId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390">
              <a:extLst>
                <a:ext uri="{FF2B5EF4-FFF2-40B4-BE49-F238E27FC236}">
                  <a16:creationId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3" name="円/楕円 409">
              <a:extLst>
                <a:ext uri="{FF2B5EF4-FFF2-40B4-BE49-F238E27FC236}">
                  <a16:creationId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4" name="円/楕円 410">
              <a:extLst>
                <a:ext uri="{FF2B5EF4-FFF2-40B4-BE49-F238E27FC236}">
                  <a16:creationId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417">
              <a:extLst>
                <a:ext uri="{FF2B5EF4-FFF2-40B4-BE49-F238E27FC236}">
                  <a16:creationId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6" name="直線コネクタ 225">
              <a:extLst>
                <a:ext uri="{FF2B5EF4-FFF2-40B4-BE49-F238E27FC236}">
                  <a16:creationId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7" name="円/楕円 424">
              <a:extLst>
                <a:ext uri="{FF2B5EF4-FFF2-40B4-BE49-F238E27FC236}">
                  <a16:creationId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25">
              <a:extLst>
                <a:ext uri="{FF2B5EF4-FFF2-40B4-BE49-F238E27FC236}">
                  <a16:creationId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426">
              <a:extLst>
                <a:ext uri="{FF2B5EF4-FFF2-40B4-BE49-F238E27FC236}">
                  <a16:creationId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427">
              <a:extLst>
                <a:ext uri="{FF2B5EF4-FFF2-40B4-BE49-F238E27FC236}">
                  <a16:creationId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8">
              <a:extLst>
                <a:ext uri="{FF2B5EF4-FFF2-40B4-BE49-F238E27FC236}">
                  <a16:creationId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3" name="テキスト ボックス 2"/>
              <p:cNvSpPr txBox="1"/>
              <p:nvPr/>
            </p:nvSpPr>
            <p:spPr>
              <a:xfrm>
                <a:off x="4934158" y="1299411"/>
                <a:ext cx="4149662"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a:t>
                </a:r>
                <a:r>
                  <a:rPr kumimoji="1" lang="ja-JP" altLang="en-US" sz="2800" dirty="0" err="1"/>
                  <a:t>共通</a:t>
                </a:r>
                <a:r>
                  <a:rPr kumimoji="1" lang="ja-JP" altLang="en-US" sz="2800" dirty="0"/>
                  <a:t>上位列を</a:t>
                </a:r>
                <a:endParaRPr kumimoji="1" lang="en-US" altLang="ja-JP" sz="2800" dirty="0"/>
              </a:p>
              <a:p>
                <a:r>
                  <a:rPr kumimoji="1" lang="ja-JP" altLang="en-US" sz="2800" dirty="0"/>
                  <a:t>知っていると</a:t>
                </a:r>
                <a:endParaRPr kumimoji="1"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4934158" y="1299411"/>
                <a:ext cx="4149662" cy="2246769"/>
              </a:xfrm>
              <a:prstGeom prst="rect">
                <a:avLst/>
              </a:prstGeom>
              <a:blipFill rotWithShape="0">
                <a:blip r:embed="rId4"/>
                <a:stretch>
                  <a:fillRect l="-2937" t="-3523" r="-1468" b="-5691"/>
                </a:stretch>
              </a:blipFill>
            </p:spPr>
            <p:txBody>
              <a:bodyPr/>
              <a:lstStyle/>
              <a:p>
                <a:r>
                  <a:rPr lang="ja-JP" altLang="en-US">
                    <a:noFill/>
                  </a:rPr>
                  <a:t> </a:t>
                </a:r>
              </a:p>
            </p:txBody>
          </p:sp>
        </mc:Fallback>
      </mc:AlternateContent>
      <p:sp>
        <p:nvSpPr>
          <p:cNvPr id="80" name="円/楕円 79"/>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811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a:extLst>
              <a:ext uri="{FF2B5EF4-FFF2-40B4-BE49-F238E27FC236}">
                <a16:creationId xmlns:a16="http://schemas.microsoft.com/office/drawing/2014/main" id="{7DC8D6F6-61A8-416F-A0EA-87143F4D8420}"/>
              </a:ext>
            </a:extLst>
          </p:cNvPr>
          <p:cNvSpPr txBox="1"/>
          <p:nvPr/>
        </p:nvSpPr>
        <p:spPr>
          <a:xfrm>
            <a:off x="2583402" y="4055900"/>
            <a:ext cx="184731" cy="369332"/>
          </a:xfrm>
          <a:prstGeom prst="rect">
            <a:avLst/>
          </a:prstGeom>
          <a:noFill/>
        </p:spPr>
        <p:txBody>
          <a:bodyPr wrap="none" rtlCol="0">
            <a:spAutoFit/>
          </a:bodyPr>
          <a:lstStyle/>
          <a:p>
            <a:endParaRPr kumimoji="1" lang="ja-JP" altLang="en-US" dirty="0"/>
          </a:p>
        </p:txBody>
      </p:sp>
      <p:cxnSp>
        <p:nvCxnSpPr>
          <p:cNvPr id="153" name="直線矢印コネクタ 152">
            <a:extLst>
              <a:ext uri="{FF2B5EF4-FFF2-40B4-BE49-F238E27FC236}">
                <a16:creationId xmlns:a16="http://schemas.microsoft.com/office/drawing/2014/main" id="{86E728F6-31EF-48AD-BBD0-FAF68FF145B2}"/>
              </a:ext>
            </a:extLst>
          </p:cNvPr>
          <p:cNvCxnSpPr/>
          <p:nvPr/>
        </p:nvCxnSpPr>
        <p:spPr>
          <a:xfrm flipV="1">
            <a:off x="3992823" y="517334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4" name="グループ化 153"/>
          <p:cNvGrpSpPr/>
          <p:nvPr/>
        </p:nvGrpSpPr>
        <p:grpSpPr>
          <a:xfrm>
            <a:off x="1240157" y="571105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356320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356320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278849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278849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201870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201870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216"/>
          <p:cNvSpPr/>
          <p:nvPr/>
        </p:nvSpPr>
        <p:spPr>
          <a:xfrm>
            <a:off x="124398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217"/>
          <p:cNvSpPr/>
          <p:nvPr/>
        </p:nvSpPr>
        <p:spPr>
          <a:xfrm>
            <a:off x="124398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7113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7113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227"/>
          <p:cNvSpPr/>
          <p:nvPr/>
        </p:nvSpPr>
        <p:spPr>
          <a:xfrm>
            <a:off x="6338750"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228"/>
          <p:cNvSpPr/>
          <p:nvPr/>
        </p:nvSpPr>
        <p:spPr>
          <a:xfrm>
            <a:off x="6338750"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229"/>
          <p:cNvSpPr/>
          <p:nvPr/>
        </p:nvSpPr>
        <p:spPr>
          <a:xfrm>
            <a:off x="6723644"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1" name="直線コネクタ 230"/>
          <p:cNvCxnSpPr>
            <a:stCxn id="228" idx="5"/>
            <a:endCxn id="230" idx="1"/>
          </p:cNvCxnSpPr>
          <p:nvPr/>
        </p:nvCxnSpPr>
        <p:spPr>
          <a:xfrm>
            <a:off x="6584573"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9" idx="7"/>
            <a:endCxn id="230" idx="3"/>
          </p:cNvCxnSpPr>
          <p:nvPr/>
        </p:nvCxnSpPr>
        <p:spPr>
          <a:xfrm flipV="1">
            <a:off x="6584573"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6" idx="3"/>
            <a:endCxn id="230" idx="7"/>
          </p:cNvCxnSpPr>
          <p:nvPr/>
        </p:nvCxnSpPr>
        <p:spPr>
          <a:xfrm flipH="1">
            <a:off x="6969467"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5" name="直線コネクタ 234"/>
          <p:cNvCxnSpPr>
            <a:stCxn id="227" idx="1"/>
            <a:endCxn id="230" idx="5"/>
          </p:cNvCxnSpPr>
          <p:nvPr/>
        </p:nvCxnSpPr>
        <p:spPr>
          <a:xfrm flipH="1" flipV="1">
            <a:off x="6969467"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6" name="円/楕円 235"/>
          <p:cNvSpPr/>
          <p:nvPr/>
        </p:nvSpPr>
        <p:spPr>
          <a:xfrm>
            <a:off x="5568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8" name="円/楕円 237"/>
          <p:cNvSpPr/>
          <p:nvPr/>
        </p:nvSpPr>
        <p:spPr>
          <a:xfrm>
            <a:off x="5568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9" name="円/楕円 238"/>
          <p:cNvSpPr/>
          <p:nvPr/>
        </p:nvSpPr>
        <p:spPr>
          <a:xfrm>
            <a:off x="5953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1" name="直線コネクタ 240"/>
          <p:cNvCxnSpPr>
            <a:stCxn id="236" idx="5"/>
            <a:endCxn id="239" idx="1"/>
          </p:cNvCxnSpPr>
          <p:nvPr/>
        </p:nvCxnSpPr>
        <p:spPr>
          <a:xfrm>
            <a:off x="5814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2" name="直線コネクタ 241"/>
          <p:cNvCxnSpPr>
            <a:stCxn id="238" idx="7"/>
            <a:endCxn id="239" idx="3"/>
          </p:cNvCxnSpPr>
          <p:nvPr/>
        </p:nvCxnSpPr>
        <p:spPr>
          <a:xfrm flipV="1">
            <a:off x="5814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44" name="円/楕円 243"/>
          <p:cNvSpPr/>
          <p:nvPr/>
        </p:nvSpPr>
        <p:spPr>
          <a:xfrm>
            <a:off x="4794245"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5" name="円/楕円 244"/>
          <p:cNvSpPr/>
          <p:nvPr/>
        </p:nvSpPr>
        <p:spPr>
          <a:xfrm>
            <a:off x="4794245"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6" name="円/楕円 245"/>
          <p:cNvSpPr/>
          <p:nvPr/>
        </p:nvSpPr>
        <p:spPr>
          <a:xfrm>
            <a:off x="5179139"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7" name="直線コネクタ 246"/>
          <p:cNvCxnSpPr>
            <a:stCxn id="244" idx="5"/>
            <a:endCxn id="246" idx="1"/>
          </p:cNvCxnSpPr>
          <p:nvPr/>
        </p:nvCxnSpPr>
        <p:spPr>
          <a:xfrm>
            <a:off x="5040068"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8" name="直線コネクタ 247"/>
          <p:cNvCxnSpPr>
            <a:stCxn id="245" idx="7"/>
            <a:endCxn id="246" idx="3"/>
          </p:cNvCxnSpPr>
          <p:nvPr/>
        </p:nvCxnSpPr>
        <p:spPr>
          <a:xfrm flipV="1">
            <a:off x="5040068"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9" name="直線コネクタ 248"/>
          <p:cNvCxnSpPr>
            <a:stCxn id="236" idx="3"/>
            <a:endCxn id="246" idx="7"/>
          </p:cNvCxnSpPr>
          <p:nvPr/>
        </p:nvCxnSpPr>
        <p:spPr>
          <a:xfrm flipH="1">
            <a:off x="5424962"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0" name="直線コネクタ 249"/>
          <p:cNvCxnSpPr>
            <a:stCxn id="238" idx="1"/>
            <a:endCxn id="246" idx="5"/>
          </p:cNvCxnSpPr>
          <p:nvPr/>
        </p:nvCxnSpPr>
        <p:spPr>
          <a:xfrm flipH="1" flipV="1">
            <a:off x="5424962"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1" name="直線コネクタ 250"/>
          <p:cNvCxnSpPr>
            <a:stCxn id="239" idx="7"/>
            <a:endCxn id="228" idx="3"/>
          </p:cNvCxnSpPr>
          <p:nvPr/>
        </p:nvCxnSpPr>
        <p:spPr>
          <a:xfrm flipV="1">
            <a:off x="619967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2" name="直線コネクタ 251"/>
          <p:cNvCxnSpPr>
            <a:stCxn id="239" idx="5"/>
            <a:endCxn id="229" idx="1"/>
          </p:cNvCxnSpPr>
          <p:nvPr/>
        </p:nvCxnSpPr>
        <p:spPr>
          <a:xfrm>
            <a:off x="619967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4" name="テキスト ボックス 253"/>
              <p:cNvSpPr txBox="1"/>
              <p:nvPr/>
            </p:nvSpPr>
            <p:spPr>
              <a:xfrm>
                <a:off x="424962" y="1366875"/>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54" name="テキスト ボックス 253"/>
              <p:cNvSpPr txBox="1">
                <a:spLocks noRot="1" noChangeAspect="1" noMove="1" noResize="1" noEditPoints="1" noAdjustHandles="1" noChangeArrowheads="1" noChangeShapeType="1" noTextEdit="1"/>
              </p:cNvSpPr>
              <p:nvPr/>
            </p:nvSpPr>
            <p:spPr>
              <a:xfrm>
                <a:off x="424962" y="1366875"/>
                <a:ext cx="3493264" cy="2246769"/>
              </a:xfrm>
              <a:prstGeom prst="rect">
                <a:avLst/>
              </a:prstGeom>
              <a:blipFill rotWithShape="0">
                <a:blip r:embed="rId11"/>
                <a:stretch>
                  <a:fillRect l="-3665" t="-3523" r="-2094" b="-5691"/>
                </a:stretch>
              </a:blipFill>
            </p:spPr>
            <p:txBody>
              <a:bodyPr/>
              <a:lstStyle/>
              <a:p>
                <a:r>
                  <a:rPr lang="ja-JP" altLang="en-US">
                    <a:noFill/>
                  </a:rPr>
                  <a:t> </a:t>
                </a:r>
              </a:p>
            </p:txBody>
          </p:sp>
        </mc:Fallback>
      </mc:AlternateContent>
      <p:cxnSp>
        <p:nvCxnSpPr>
          <p:cNvPr id="258" name="直線コネクタ 257"/>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0" name="直線コネクタ 259"/>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1" name="直線コネクタ 260"/>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2" name="直線コネクタ 261"/>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65" name="グループ化 264"/>
          <p:cNvGrpSpPr/>
          <p:nvPr/>
        </p:nvGrpSpPr>
        <p:grpSpPr>
          <a:xfrm>
            <a:off x="4790415" y="5711056"/>
            <a:ext cx="2611052" cy="732526"/>
            <a:chOff x="3463945" y="1870890"/>
            <a:chExt cx="2172228" cy="732526"/>
          </a:xfrm>
        </p:grpSpPr>
        <p:sp>
          <p:nvSpPr>
            <p:cNvPr id="266" name="左中かっこ 265"/>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7" name="テキスト ボックス 266">
                  <a:extLst>
                    <a:ext uri="{FF2B5EF4-FFF2-40B4-BE49-F238E27FC236}">
                      <a16:creationId xmlns:a16="http://schemas.microsoft.com/office/drawing/2014/main" id="{E4C3C1CC-7DFB-4879-9982-E12AF92D5157}"/>
                    </a:ext>
                  </a:extLst>
                </p:cNvPr>
                <p:cNvSpPr txBox="1"/>
                <p:nvPr/>
              </p:nvSpPr>
              <p:spPr>
                <a:xfrm>
                  <a:off x="4032017" y="2080196"/>
                  <a:ext cx="10753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2</m:t>
                        </m:r>
                        <m:r>
                          <a:rPr lang="en-US" altLang="ja-JP" sz="2800" b="0" i="1" dirty="0" smtClean="0">
                            <a:latin typeface="Cambria Math" panose="02040503050406030204" pitchFamily="18" charset="0"/>
                          </a:rPr>
                          <m:t>𝑡</m:t>
                        </m:r>
                        <m:r>
                          <a:rPr lang="en-US" altLang="ja-JP" sz="2800" b="0" i="1" dirty="0" smtClean="0">
                            <a:latin typeface="Cambria Math" panose="02040503050406030204" pitchFamily="18" charset="0"/>
                          </a:rPr>
                          <m:t>−1</m:t>
                        </m:r>
                      </m:oMath>
                    </m:oMathPara>
                  </a14:m>
                  <a:endParaRPr kumimoji="1" lang="ja-JP" altLang="en-US" sz="2800" dirty="0"/>
                </a:p>
              </p:txBody>
            </p:sp>
          </mc:Choice>
          <mc:Fallback xmlns="">
            <p:sp>
              <p:nvSpPr>
                <p:cNvPr id="267" name="テキスト ボックス 266">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4032017" y="2080196"/>
                  <a:ext cx="1075339" cy="523220"/>
                </a:xfrm>
                <a:prstGeom prst="rect">
                  <a:avLst/>
                </a:prstGeom>
                <a:blipFill rotWithShape="0">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9882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手の制限を緩める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86</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384995"/>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223455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制限付きで研究されてきた</a:t>
            </a:r>
          </a:p>
        </p:txBody>
      </p:sp>
      <p:sp>
        <p:nvSpPr>
          <p:cNvPr id="3" name="コンテンツ プレースホルダー 2"/>
          <p:cNvSpPr>
            <a:spLocks noGrp="1"/>
          </p:cNvSpPr>
          <p:nvPr>
            <p:ph idx="1"/>
          </p:nvPr>
        </p:nvSpPr>
        <p:spPr>
          <a:xfrm>
            <a:off x="822959" y="758815"/>
            <a:ext cx="7543801" cy="480131"/>
          </a:xfrm>
        </p:spPr>
        <p:txBody>
          <a:bodyPr/>
          <a:lstStyle/>
          <a:p>
            <a:r>
              <a:rPr kumimoji="1" lang="ja-JP" altLang="en-US" dirty="0"/>
              <a:t>ゲームが終わることを保証するため，</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87</a:t>
            </a:fld>
            <a:endParaRPr lang="ja-JP" altLang="en-US" dirty="0"/>
          </a:p>
        </p:txBody>
      </p:sp>
      <p:sp>
        <p:nvSpPr>
          <p:cNvPr id="6" name="テキスト ボックス 5"/>
          <p:cNvSpPr txBox="1"/>
          <p:nvPr/>
        </p:nvSpPr>
        <p:spPr>
          <a:xfrm>
            <a:off x="1012371" y="160019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7" name="コンテンツ プレースホルダー 2"/>
          <p:cNvSpPr txBox="1">
            <a:spLocks/>
          </p:cNvSpPr>
          <p:nvPr/>
        </p:nvSpPr>
        <p:spPr>
          <a:xfrm>
            <a:off x="822959" y="282615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48" name="円/楕円 47"/>
          <p:cNvSpPr/>
          <p:nvPr/>
        </p:nvSpPr>
        <p:spPr>
          <a:xfrm>
            <a:off x="1884505"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円/楕円 48"/>
          <p:cNvSpPr/>
          <p:nvPr/>
        </p:nvSpPr>
        <p:spPr>
          <a:xfrm>
            <a:off x="1923119" y="44495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0" name="円/楕円 49"/>
          <p:cNvSpPr/>
          <p:nvPr/>
        </p:nvSpPr>
        <p:spPr>
          <a:xfrm>
            <a:off x="2877141" y="378315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1" name="円/楕円 50"/>
          <p:cNvSpPr/>
          <p:nvPr/>
        </p:nvSpPr>
        <p:spPr>
          <a:xfrm>
            <a:off x="2341967"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2" name="円/楕円 51"/>
          <p:cNvSpPr/>
          <p:nvPr/>
        </p:nvSpPr>
        <p:spPr>
          <a:xfrm>
            <a:off x="3412316"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3" name="直線コネクタ 52"/>
          <p:cNvCxnSpPr>
            <a:stCxn id="51" idx="2"/>
            <a:endCxn id="49" idx="0"/>
          </p:cNvCxnSpPr>
          <p:nvPr/>
        </p:nvCxnSpPr>
        <p:spPr>
          <a:xfrm flipH="1">
            <a:off x="2067119" y="392715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9" idx="4"/>
            <a:endCxn id="105" idx="2"/>
          </p:cNvCxnSpPr>
          <p:nvPr/>
        </p:nvCxnSpPr>
        <p:spPr>
          <a:xfrm>
            <a:off x="2067119" y="473759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51" idx="6"/>
            <a:endCxn id="50" idx="2"/>
          </p:cNvCxnSpPr>
          <p:nvPr/>
        </p:nvCxnSpPr>
        <p:spPr>
          <a:xfrm>
            <a:off x="2629967" y="392715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6" name="直線コネクタ 55"/>
          <p:cNvCxnSpPr>
            <a:stCxn id="50" idx="6"/>
            <a:endCxn id="52" idx="2"/>
          </p:cNvCxnSpPr>
          <p:nvPr/>
        </p:nvCxnSpPr>
        <p:spPr>
          <a:xfrm>
            <a:off x="3165141" y="392715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52" idx="6"/>
            <a:endCxn id="110" idx="2"/>
          </p:cNvCxnSpPr>
          <p:nvPr/>
        </p:nvCxnSpPr>
        <p:spPr>
          <a:xfrm>
            <a:off x="3700316" y="3927155"/>
            <a:ext cx="72133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8" name="円/楕円 57"/>
          <p:cNvSpPr/>
          <p:nvPr/>
        </p:nvSpPr>
        <p:spPr>
          <a:xfrm>
            <a:off x="6740222"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740222"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784393" y="44495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6"/>
            <a:endCxn id="60" idx="2"/>
          </p:cNvCxnSpPr>
          <p:nvPr/>
        </p:nvCxnSpPr>
        <p:spPr>
          <a:xfrm>
            <a:off x="7028222" y="364438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6"/>
            <a:endCxn id="60" idx="2"/>
          </p:cNvCxnSpPr>
          <p:nvPr/>
        </p:nvCxnSpPr>
        <p:spPr>
          <a:xfrm>
            <a:off x="7028222" y="421515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円/楕円 62"/>
          <p:cNvSpPr/>
          <p:nvPr/>
        </p:nvSpPr>
        <p:spPr>
          <a:xfrm>
            <a:off x="5965505"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4" name="円/楕円 63"/>
          <p:cNvSpPr/>
          <p:nvPr/>
        </p:nvSpPr>
        <p:spPr>
          <a:xfrm>
            <a:off x="5965505"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5" name="円/楕円 64"/>
          <p:cNvSpPr/>
          <p:nvPr/>
        </p:nvSpPr>
        <p:spPr>
          <a:xfrm>
            <a:off x="6350399"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6" name="直線コネクタ 65"/>
          <p:cNvCxnSpPr>
            <a:stCxn id="63" idx="5"/>
            <a:endCxn id="65" idx="1"/>
          </p:cNvCxnSpPr>
          <p:nvPr/>
        </p:nvCxnSpPr>
        <p:spPr>
          <a:xfrm>
            <a:off x="6211328"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7" name="直線コネクタ 66"/>
          <p:cNvCxnSpPr>
            <a:stCxn id="64" idx="7"/>
            <a:endCxn id="65" idx="3"/>
          </p:cNvCxnSpPr>
          <p:nvPr/>
        </p:nvCxnSpPr>
        <p:spPr>
          <a:xfrm flipV="1">
            <a:off x="6211328"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8" name="直線コネクタ 67"/>
          <p:cNvCxnSpPr>
            <a:stCxn id="58" idx="3"/>
            <a:endCxn id="65" idx="7"/>
          </p:cNvCxnSpPr>
          <p:nvPr/>
        </p:nvCxnSpPr>
        <p:spPr>
          <a:xfrm flipH="1">
            <a:off x="6596222" y="374620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59" idx="1"/>
            <a:endCxn id="65" idx="5"/>
          </p:cNvCxnSpPr>
          <p:nvPr/>
        </p:nvCxnSpPr>
        <p:spPr>
          <a:xfrm flipH="1" flipV="1">
            <a:off x="6596222" y="402897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195717"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5195717"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5580611"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8" name="直線コネクタ 77"/>
          <p:cNvCxnSpPr>
            <a:stCxn id="70" idx="5"/>
            <a:endCxn id="77" idx="1"/>
          </p:cNvCxnSpPr>
          <p:nvPr/>
        </p:nvCxnSpPr>
        <p:spPr>
          <a:xfrm>
            <a:off x="5441540"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7"/>
            <a:endCxn id="77" idx="3"/>
          </p:cNvCxnSpPr>
          <p:nvPr/>
        </p:nvCxnSpPr>
        <p:spPr>
          <a:xfrm flipV="1">
            <a:off x="5441540"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p:cNvCxnSpPr>
            <a:stCxn id="70" idx="3"/>
            <a:endCxn id="110" idx="6"/>
          </p:cNvCxnSpPr>
          <p:nvPr/>
        </p:nvCxnSpPr>
        <p:spPr>
          <a:xfrm flipH="1">
            <a:off x="4709646" y="3746208"/>
            <a:ext cx="528248"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p:cNvCxnSpPr>
            <a:stCxn id="75" idx="1"/>
            <a:endCxn id="110" idx="6"/>
          </p:cNvCxnSpPr>
          <p:nvPr/>
        </p:nvCxnSpPr>
        <p:spPr>
          <a:xfrm flipH="1" flipV="1">
            <a:off x="4709646" y="3927155"/>
            <a:ext cx="528248"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7" idx="7"/>
            <a:endCxn id="63" idx="3"/>
          </p:cNvCxnSpPr>
          <p:nvPr/>
        </p:nvCxnSpPr>
        <p:spPr>
          <a:xfrm flipV="1">
            <a:off x="5826434"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7" idx="5"/>
            <a:endCxn id="64" idx="1"/>
          </p:cNvCxnSpPr>
          <p:nvPr/>
        </p:nvCxnSpPr>
        <p:spPr>
          <a:xfrm>
            <a:off x="5826434"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6740222"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6740222"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5965505"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5965505"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6350399"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5"/>
            <a:endCxn id="88" idx="1"/>
          </p:cNvCxnSpPr>
          <p:nvPr/>
        </p:nvCxnSpPr>
        <p:spPr>
          <a:xfrm>
            <a:off x="6211328"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7"/>
            <a:endCxn id="88" idx="3"/>
          </p:cNvCxnSpPr>
          <p:nvPr/>
        </p:nvCxnSpPr>
        <p:spPr>
          <a:xfrm flipV="1">
            <a:off x="6211328"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84" idx="3"/>
            <a:endCxn id="88" idx="7"/>
          </p:cNvCxnSpPr>
          <p:nvPr/>
        </p:nvCxnSpPr>
        <p:spPr>
          <a:xfrm flipH="1">
            <a:off x="6596222" y="497695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5" idx="1"/>
            <a:endCxn id="88" idx="5"/>
          </p:cNvCxnSpPr>
          <p:nvPr/>
        </p:nvCxnSpPr>
        <p:spPr>
          <a:xfrm flipH="1" flipV="1">
            <a:off x="6596222" y="525972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195717"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195717"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580611"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441540"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441540"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3"/>
            <a:endCxn id="116" idx="6"/>
          </p:cNvCxnSpPr>
          <p:nvPr/>
        </p:nvCxnSpPr>
        <p:spPr>
          <a:xfrm flipH="1">
            <a:off x="4699671" y="4976955"/>
            <a:ext cx="538223" cy="1662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4" idx="1"/>
            <a:endCxn id="116" idx="6"/>
          </p:cNvCxnSpPr>
          <p:nvPr/>
        </p:nvCxnSpPr>
        <p:spPr>
          <a:xfrm flipH="1" flipV="1">
            <a:off x="4699671" y="5143194"/>
            <a:ext cx="538223" cy="2008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5" idx="7"/>
            <a:endCxn id="86" idx="3"/>
          </p:cNvCxnSpPr>
          <p:nvPr/>
        </p:nvCxnSpPr>
        <p:spPr>
          <a:xfrm flipV="1">
            <a:off x="5826434"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5" idx="5"/>
            <a:endCxn id="87" idx="1"/>
          </p:cNvCxnSpPr>
          <p:nvPr/>
        </p:nvCxnSpPr>
        <p:spPr>
          <a:xfrm>
            <a:off x="5826434"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84" idx="6"/>
            <a:endCxn id="60" idx="2"/>
          </p:cNvCxnSpPr>
          <p:nvPr/>
        </p:nvCxnSpPr>
        <p:spPr>
          <a:xfrm flipV="1">
            <a:off x="7028222" y="459359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85" idx="6"/>
            <a:endCxn id="60" idx="2"/>
          </p:cNvCxnSpPr>
          <p:nvPr/>
        </p:nvCxnSpPr>
        <p:spPr>
          <a:xfrm flipV="1">
            <a:off x="7028222" y="459359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2877141" y="5003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2341967"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3412316"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7" name="直線コネクタ 106"/>
          <p:cNvCxnSpPr>
            <a:stCxn id="105" idx="6"/>
            <a:endCxn id="104" idx="2"/>
          </p:cNvCxnSpPr>
          <p:nvPr/>
        </p:nvCxnSpPr>
        <p:spPr>
          <a:xfrm>
            <a:off x="2629967" y="514717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4" idx="6"/>
            <a:endCxn id="106" idx="2"/>
          </p:cNvCxnSpPr>
          <p:nvPr/>
        </p:nvCxnSpPr>
        <p:spPr>
          <a:xfrm>
            <a:off x="3165141" y="514717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9" name="直線コネクタ 108"/>
          <p:cNvCxnSpPr>
            <a:stCxn id="106" idx="6"/>
            <a:endCxn id="116" idx="2"/>
          </p:cNvCxnSpPr>
          <p:nvPr/>
        </p:nvCxnSpPr>
        <p:spPr>
          <a:xfrm flipV="1">
            <a:off x="3700316" y="5143194"/>
            <a:ext cx="711355" cy="39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0" name="円/楕円 109"/>
          <p:cNvSpPr/>
          <p:nvPr/>
        </p:nvSpPr>
        <p:spPr>
          <a:xfrm>
            <a:off x="4421646"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mc:AlternateContent xmlns:mc="http://schemas.openxmlformats.org/markup-compatibility/2006" xmlns:a14="http://schemas.microsoft.com/office/drawing/2010/main">
        <mc:Choice Requires="a14">
          <p:sp>
            <p:nvSpPr>
              <p:cNvPr id="113" name="テキスト ボックス 112"/>
              <p:cNvSpPr txBox="1"/>
              <p:nvPr/>
            </p:nvSpPr>
            <p:spPr>
              <a:xfrm>
                <a:off x="1385469" y="387095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1385469" y="3870952"/>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14" name="円/楕円 113"/>
          <p:cNvSpPr/>
          <p:nvPr/>
        </p:nvSpPr>
        <p:spPr>
          <a:xfrm>
            <a:off x="7755300"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15" name="テキスト ボックス 114"/>
              <p:cNvSpPr txBox="1"/>
              <p:nvPr/>
            </p:nvSpPr>
            <p:spPr>
              <a:xfrm>
                <a:off x="7454099" y="389557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454099" y="389557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16" name="円/楕円 115"/>
          <p:cNvSpPr/>
          <p:nvPr/>
        </p:nvSpPr>
        <p:spPr>
          <a:xfrm>
            <a:off x="4411671" y="499919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1" name="角丸四角形吹き出し 120"/>
          <p:cNvSpPr/>
          <p:nvPr/>
        </p:nvSpPr>
        <p:spPr>
          <a:xfrm>
            <a:off x="2319952" y="5784002"/>
            <a:ext cx="2670146" cy="1013832"/>
          </a:xfrm>
          <a:prstGeom prst="wedgeRoundRectCallout">
            <a:avLst>
              <a:gd name="adj1" fmla="val -35236"/>
              <a:gd name="adj2" fmla="val -790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赤しか選べない</a:t>
            </a:r>
          </a:p>
        </p:txBody>
      </p:sp>
    </p:spTree>
    <p:extLst>
      <p:ext uri="{BB962C8B-B14F-4D97-AF65-F5344CB8AC3E}">
        <p14:creationId xmlns:p14="http://schemas.microsoft.com/office/powerpoint/2010/main" val="17041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102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txDef>
      <a:spPr>
        <a:ln>
          <a:solidFill>
            <a:schemeClr val="tx1"/>
          </a:solidFill>
        </a:ln>
      </a:spPr>
      <a:bodyPr vert="horz" wrap="square" lIns="0" tIns="45720" rIns="0" bIns="45720"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27408</TotalTime>
  <Words>4304</Words>
  <Application>Microsoft Office PowerPoint</Application>
  <PresentationFormat>画面に合わせる (4:3)</PresentationFormat>
  <Paragraphs>1156</Paragraphs>
  <Slides>87</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87</vt:i4>
      </vt:variant>
    </vt:vector>
  </HeadingPairs>
  <TitlesOfParts>
    <vt:vector size="92" baseType="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既存の結果</vt:lpstr>
      <vt:lpstr>制限の動機</vt:lpstr>
      <vt:lpstr>制限の動機</vt:lpstr>
      <vt:lpstr>制限の動機</vt:lpstr>
      <vt:lpstr>既存の結果</vt:lpstr>
      <vt:lpstr>問題の定義をし直す</vt:lpstr>
      <vt:lpstr>今回の内容</vt:lpstr>
      <vt:lpstr>発表の流れ</vt:lpstr>
      <vt:lpstr>共通上位列問題</vt:lpstr>
      <vt:lpstr>共通上位列問題</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まとめと今後の目標</vt:lpstr>
      <vt:lpstr>PowerPoint プレゼンテーション</vt:lpstr>
      <vt:lpstr>インスタンスの改良</vt:lpstr>
      <vt:lpstr>インスタンスの改良</vt:lpstr>
      <vt:lpstr>インスタンスの改良</vt:lpstr>
      <vt:lpstr>インスタンスの改良</vt:lpstr>
      <vt:lpstr>手の制限をなくす</vt:lpstr>
      <vt:lpstr>手の制限をなくす</vt:lpstr>
      <vt:lpstr>これからの目標</vt:lpstr>
      <vt:lpstr>直並列グラフのインスタンス</vt:lpstr>
      <vt:lpstr>先手が勝つ場合</vt:lpstr>
      <vt:lpstr>後手が勝つ場合</vt:lpstr>
      <vt:lpstr>PowerPoint プレゼンテーション</vt:lpstr>
      <vt:lpstr>今回の結果</vt:lpstr>
      <vt:lpstr>先行研究の説明</vt:lpstr>
      <vt:lpstr>先行研究の説明</vt:lpstr>
      <vt:lpstr>手の制限を緩める</vt:lpstr>
      <vt:lpstr>制限付きで研究されてきた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806</cp:revision>
  <cp:lastPrinted>2019-02-07T03:59:06Z</cp:lastPrinted>
  <dcterms:created xsi:type="dcterms:W3CDTF">2018-10-26T05:41:54Z</dcterms:created>
  <dcterms:modified xsi:type="dcterms:W3CDTF">2019-11-19T17:08:10Z</dcterms:modified>
</cp:coreProperties>
</file>