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3"/>
  </p:notesMasterIdLst>
  <p:handoutMasterIdLst>
    <p:handoutMasterId r:id="rId54"/>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97" r:id="rId17"/>
    <p:sldId id="298" r:id="rId18"/>
    <p:sldId id="299" r:id="rId19"/>
    <p:sldId id="313" r:id="rId20"/>
    <p:sldId id="307" r:id="rId21"/>
    <p:sldId id="310" r:id="rId22"/>
    <p:sldId id="316" r:id="rId23"/>
    <p:sldId id="301" r:id="rId24"/>
    <p:sldId id="288" r:id="rId25"/>
    <p:sldId id="303" r:id="rId26"/>
    <p:sldId id="318" r:id="rId27"/>
    <p:sldId id="317" r:id="rId28"/>
    <p:sldId id="296" r:id="rId29"/>
    <p:sldId id="306" r:id="rId30"/>
    <p:sldId id="305" r:id="rId31"/>
    <p:sldId id="304" r:id="rId32"/>
    <p:sldId id="315" r:id="rId33"/>
    <p:sldId id="292" r:id="rId34"/>
    <p:sldId id="284" r:id="rId35"/>
    <p:sldId id="286" r:id="rId36"/>
    <p:sldId id="283" r:id="rId37"/>
    <p:sldId id="295" r:id="rId38"/>
    <p:sldId id="293" r:id="rId39"/>
    <p:sldId id="281" r:id="rId40"/>
    <p:sldId id="282" r:id="rId41"/>
    <p:sldId id="277" r:id="rId42"/>
    <p:sldId id="276" r:id="rId43"/>
    <p:sldId id="275" r:id="rId44"/>
    <p:sldId id="273" r:id="rId45"/>
    <p:sldId id="280" r:id="rId46"/>
    <p:sldId id="266" r:id="rId47"/>
    <p:sldId id="272" r:id="rId48"/>
    <p:sldId id="294" r:id="rId49"/>
    <p:sldId id="285" r:id="rId50"/>
    <p:sldId id="287" r:id="rId51"/>
    <p:sldId id="291"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349" autoAdjust="0"/>
  </p:normalViewPr>
  <p:slideViewPr>
    <p:cSldViewPr snapToGrid="0">
      <p:cViewPr varScale="1">
        <p:scale>
          <a:sx n="77" d="100"/>
          <a:sy n="77" d="100"/>
        </p:scale>
        <p:origin x="96" y="552"/>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Sheet1!$D$3</c:f>
              <c:strCache>
                <c:ptCount val="1"/>
                <c:pt idx="0">
                  <c:v>モンテカルロ勝率</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Sheet1!$B$4:$B$12</c:f>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f>Sheet1!$D$4:$D$12</c:f>
              <c:numCache>
                <c:formatCode>General</c:formatCode>
                <c:ptCount val="9"/>
                <c:pt idx="0">
                  <c:v>0.35899999999999999</c:v>
                </c:pt>
                <c:pt idx="1">
                  <c:v>0.50700000000000001</c:v>
                </c:pt>
                <c:pt idx="2">
                  <c:v>0.65500000000000003</c:v>
                </c:pt>
                <c:pt idx="3">
                  <c:v>0.69399999999999995</c:v>
                </c:pt>
                <c:pt idx="4">
                  <c:v>0.72199999999999998</c:v>
                </c:pt>
                <c:pt idx="5">
                  <c:v>0.71</c:v>
                </c:pt>
                <c:pt idx="6">
                  <c:v>0.72299999999999998</c:v>
                </c:pt>
                <c:pt idx="7">
                  <c:v>0.754</c:v>
                </c:pt>
                <c:pt idx="8">
                  <c:v>0.74299999999999999</c:v>
                </c:pt>
              </c:numCache>
            </c:numRef>
          </c:yVal>
          <c:smooth val="0"/>
        </c:ser>
        <c:dLbls>
          <c:showLegendKey val="0"/>
          <c:showVal val="0"/>
          <c:showCatName val="0"/>
          <c:showSerName val="0"/>
          <c:showPercent val="0"/>
          <c:showBubbleSize val="0"/>
        </c:dLbls>
        <c:axId val="634122208"/>
        <c:axId val="634122600"/>
        <c:extLst>
          <c:ext xmlns:c15="http://schemas.microsoft.com/office/drawing/2012/chart" uri="{02D57815-91ED-43cb-92C2-25804820EDAC}">
            <c15:filteredScatterSeries>
              <c15:ser>
                <c:idx val="0"/>
                <c:order val="0"/>
                <c:tx>
                  <c:strRef>
                    <c:extLst>
                      <c:ext uri="{02D57815-91ED-43cb-92C2-25804820EDAC}">
                        <c15:formulaRef>
                          <c15:sqref>Sheet1!$C$3</c15:sqref>
                        </c15:formulaRef>
                      </c:ext>
                    </c:extLst>
                    <c:strCache>
                      <c:ptCount val="1"/>
                      <c:pt idx="0">
                        <c:v>monte勝率</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Sheet1!$B$4:$B$12</c15:sqref>
                        </c15:formulaRef>
                      </c:ext>
                    </c:extLst>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extLst>
                      <c:ext uri="{02D57815-91ED-43cb-92C2-25804820EDAC}">
                        <c15:formulaRef>
                          <c15:sqref>Sheet1!$C$4:$C$12</c15:sqref>
                        </c15:formulaRef>
                      </c:ext>
                    </c:extLst>
                    <c:numCache>
                      <c:formatCode>General</c:formatCode>
                      <c:ptCount val="9"/>
                      <c:pt idx="0">
                        <c:v>0.35828343313373251</c:v>
                      </c:pt>
                      <c:pt idx="1">
                        <c:v>0.50798403193612773</c:v>
                      </c:pt>
                      <c:pt idx="2">
                        <c:v>0.65369261477045904</c:v>
                      </c:pt>
                      <c:pt idx="3">
                        <c:v>0.69461077844311381</c:v>
                      </c:pt>
                      <c:pt idx="4">
                        <c:v>0.72155688622754488</c:v>
                      </c:pt>
                      <c:pt idx="5">
                        <c:v>0.70958083832335328</c:v>
                      </c:pt>
                      <c:pt idx="6">
                        <c:v>0.72355289421157687</c:v>
                      </c:pt>
                      <c:pt idx="7">
                        <c:v>0.75349301397205593</c:v>
                      </c:pt>
                      <c:pt idx="8">
                        <c:v>0.7435129740518962</c:v>
                      </c:pt>
                    </c:numCache>
                  </c:numRef>
                </c:yVal>
                <c:smooth val="0"/>
              </c15:ser>
            </c15:filteredScatterSeries>
          </c:ext>
        </c:extLst>
      </c:scatterChart>
      <c:valAx>
        <c:axId val="634122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34122600"/>
        <c:crosses val="autoZero"/>
        <c:crossBetween val="midCat"/>
      </c:valAx>
      <c:valAx>
        <c:axId val="634122600"/>
        <c:scaling>
          <c:orientation val="minMax"/>
          <c:max val="0.9"/>
          <c:min val="0.300000000000000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341222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色わからない</a:t>
            </a:r>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smtClean="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solidFill>
                  <a:srgbClr val="FF0000"/>
                </a:solidFill>
              </a:rPr>
              <a:t>プレイアウト</a:t>
            </a:r>
            <a:r>
              <a:rPr kumimoji="1" lang="ja-JP" altLang="en-US" sz="2400" dirty="0" smtClean="0"/>
              <a:t>と呼ぶ</a:t>
            </a:r>
            <a:endParaRPr kumimoji="1" lang="ja-JP" altLang="en-US" sz="2400" dirty="0"/>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wipe(left)">
                                      <p:cBhvr>
                                        <p:cTn id="11" dur="500"/>
                                        <p:tgtEl>
                                          <p:spTgt spid="2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fade">
                                      <p:cBhvr>
                                        <p:cTn id="33" dur="500"/>
                                        <p:tgtEl>
                                          <p:spTgt spid="15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arn(outVertical)">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fade">
                                      <p:cBhvr>
                                        <p:cTn id="65" dur="500"/>
                                        <p:tgtEl>
                                          <p:spTgt spid="9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1000"/>
                                        <p:tgtEl>
                                          <p:spTgt spid="10"/>
                                        </p:tgtEl>
                                      </p:cBhvr>
                                    </p:animEffect>
                                    <p:set>
                                      <p:cBhvr>
                                        <p:cTn id="70" dur="1" fill="hold">
                                          <p:stCondLst>
                                            <p:cond delay="999"/>
                                          </p:stCondLst>
                                        </p:cTn>
                                        <p:tgtEl>
                                          <p:spTgt spid="1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16"/>
                                        </p:tgtEl>
                                      </p:cBhvr>
                                    </p:animEffect>
                                    <p:set>
                                      <p:cBhvr>
                                        <p:cTn id="73" dur="1" fill="hold">
                                          <p:stCondLst>
                                            <p:cond delay="9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up)">
                                      <p:cBhvr>
                                        <p:cTn id="78" dur="20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2000"/>
                                        <p:tgtEl>
                                          <p:spTgt spid="13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6"/>
                                        </p:tgtEl>
                                        <p:attrNameLst>
                                          <p:attrName>style.visibility</p:attrName>
                                        </p:attrNameLst>
                                      </p:cBhvr>
                                      <p:to>
                                        <p:strVal val="visible"/>
                                      </p:to>
                                    </p:set>
                                    <p:animEffect transition="in" filter="fade">
                                      <p:cBhvr>
                                        <p:cTn id="92" dur="500"/>
                                        <p:tgtEl>
                                          <p:spTgt spid="24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8"/>
                                        </p:tgtEl>
                                        <p:attrNameLst>
                                          <p:attrName>style.visibility</p:attrName>
                                        </p:attrNameLst>
                                      </p:cBhvr>
                                      <p:to>
                                        <p:strVal val="visible"/>
                                      </p:to>
                                    </p:set>
                                    <p:animEffect transition="in" filter="wipe(up)">
                                      <p:cBhvr>
                                        <p:cTn id="9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lang="ja-JP" altLang="en-US" dirty="0"/>
              <a:t>類似ゲームの困難性の紹介</a:t>
            </a:r>
            <a:endParaRPr lang="en-US" altLang="ja-JP" dirty="0"/>
          </a:p>
          <a:p>
            <a:r>
              <a:rPr lang="en-US" altLang="ja-JP" dirty="0"/>
              <a:t>p</a:t>
            </a:r>
            <a:r>
              <a:rPr kumimoji="1" lang="en-US" altLang="ja-JP" dirty="0"/>
              <a:t>layout</a:t>
            </a:r>
            <a:r>
              <a:rPr kumimoji="1" lang="ja-JP" altLang="en-US" dirty="0"/>
              <a:t>数</a:t>
            </a:r>
            <a:r>
              <a:rPr lang="ja-JP" altLang="en-US" dirty="0"/>
              <a:t>と勝率の関係</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2469817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smtClean="0"/>
              <a:t>連結グラフ上で</a:t>
            </a:r>
            <a:r>
              <a:rPr lang="ja-JP" altLang="en-US" dirty="0"/>
              <a:t>行う二人用のゲーム</a:t>
            </a:r>
            <a:endParaRPr lang="en-US" altLang="ja-JP" dirty="0"/>
          </a:p>
          <a:p>
            <a:r>
              <a:rPr kumimoji="1" lang="ja-JP" altLang="en-US" dirty="0"/>
              <a:t>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問題として定式化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a:t>
            </a:r>
            <a:r>
              <a:rPr kumimoji="1" lang="ja-JP" altLang="en-US" dirty="0" smtClean="0"/>
              <a:t>を</a:t>
            </a:r>
            <a:endParaRPr lang="en-US" altLang="ja-JP" dirty="0"/>
          </a:p>
          <a:p>
            <a:r>
              <a:rPr kumimoji="1" lang="ja-JP" altLang="en-US" dirty="0" smtClean="0"/>
              <a:t>追加</a:t>
            </a:r>
            <a:r>
              <a:rPr kumimoji="1" lang="ja-JP" altLang="en-US" dirty="0"/>
              <a:t>して</a:t>
            </a:r>
            <a:r>
              <a:rPr kumimoji="1" lang="ja-JP" altLang="en-US" dirty="0" smtClean="0"/>
              <a:t>いる</a:t>
            </a:r>
            <a:endParaRPr kumimoji="1" lang="en-US" altLang="ja-JP" dirty="0" smtClean="0"/>
          </a:p>
          <a:p>
            <a:pPr marL="514350" indent="-514350">
              <a:buFont typeface="+mj-lt"/>
              <a:buAutoNum type="arabicPeriod"/>
            </a:pPr>
            <a:r>
              <a:rPr lang="ja-JP" altLang="en-US" dirty="0" smtClean="0"/>
              <a:t>現在の自分の</a:t>
            </a:r>
            <a:r>
              <a:rPr lang="ja-JP" altLang="en-US" dirty="0"/>
              <a:t>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4" name="コンテンツ プレースホルダー 2">
            <a:extLst>
              <a:ext uri="{FF2B5EF4-FFF2-40B4-BE49-F238E27FC236}">
                <a16:creationId xmlns:a16="http://schemas.microsoft.com/office/drawing/2014/main" xmlns="" id="{5C0F634E-11D9-4C0B-BFEE-2AB9612528B9}"/>
              </a:ext>
            </a:extLst>
          </p:cNvPr>
          <p:cNvSpPr txBox="1">
            <a:spLocks/>
          </p:cNvSpPr>
          <p:nvPr/>
        </p:nvSpPr>
        <p:spPr>
          <a:xfrm>
            <a:off x="2303414" y="5123468"/>
            <a:ext cx="5020494"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　</a:t>
            </a:r>
            <a:endParaRPr lang="en-US" altLang="ja-JP" dirty="0"/>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FF000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FF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11"/>
                                        </p:tgtEl>
                                        <p:attrNameLst>
                                          <p:attrName>fillcolor</p:attrName>
                                        </p:attrNameLst>
                                      </p:cBhvr>
                                      <p:to>
                                        <a:srgbClr val="00B0F0"/>
                                      </p:to>
                                    </p:animClr>
                                    <p:set>
                                      <p:cBhvr>
                                        <p:cTn id="25" dur="1000" fill="hold"/>
                                        <p:tgtEl>
                                          <p:spTgt spid="11"/>
                                        </p:tgtEl>
                                        <p:attrNameLst>
                                          <p:attrName>fill.type</p:attrName>
                                        </p:attrNameLst>
                                      </p:cBhvr>
                                      <p:to>
                                        <p:strVal val="solid"/>
                                      </p:to>
                                    </p:set>
                                    <p:set>
                                      <p:cBhvr>
                                        <p:cTn id="26" dur="1000" fill="hold"/>
                                        <p:tgtEl>
                                          <p:spTgt spid="1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826141" cy="523220"/>
          </a:xfrm>
          <a:prstGeom prst="rect">
            <a:avLst/>
          </a:prstGeom>
        </p:spPr>
        <p:txBody>
          <a:bodyPr wrap="none">
            <a:spAutoFit/>
          </a:bodyPr>
          <a:lstStyle/>
          <a:p>
            <a:r>
              <a:rPr lang="ja-JP" altLang="en-US" sz="2800" dirty="0">
                <a:solidFill>
                  <a:srgbClr val="FF0000"/>
                </a:solidFill>
              </a:rPr>
              <a:t>先手</a:t>
            </a:r>
            <a:r>
              <a:rPr lang="ja-JP" altLang="en-US" sz="2400" dirty="0"/>
              <a:t>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があると</a:t>
            </a:r>
            <a:r>
              <a:rPr kumimoji="1" lang="en-US" altLang="ja-JP" dirty="0"/>
              <a:t>…</a:t>
            </a:r>
          </a:p>
        </p:txBody>
      </p:sp>
      <p:sp>
        <p:nvSpPr>
          <p:cNvPr id="97" name="コンテンツ プレースホルダー 2">
            <a:extLst>
              <a:ext uri="{FF2B5EF4-FFF2-40B4-BE49-F238E27FC236}">
                <a16:creationId xmlns:a16="http://schemas.microsoft.com/office/drawing/2014/main" xmlns="" id="{BB634100-62C4-4C1A-A099-8F734329EBEC}"/>
              </a:ext>
            </a:extLst>
          </p:cNvPr>
          <p:cNvSpPr txBox="1">
            <a:spLocks/>
          </p:cNvSpPr>
          <p:nvPr/>
        </p:nvSpPr>
        <p:spPr>
          <a:xfrm>
            <a:off x="5566601" y="758815"/>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fade">
                                      <p:cBhvr>
                                        <p:cTn id="8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後手の領地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826141" cy="523220"/>
          </a:xfrm>
          <a:prstGeom prst="rect">
            <a:avLst/>
          </a:prstGeom>
        </p:spPr>
        <p:txBody>
          <a:bodyPr wrap="none">
            <a:spAutoFit/>
          </a:bodyPr>
          <a:lstStyle/>
          <a:p>
            <a:r>
              <a:rPr lang="ja-JP" altLang="en-US" sz="2800" dirty="0">
                <a:solidFill>
                  <a:srgbClr val="FF0000"/>
                </a:solidFill>
              </a:rPr>
              <a:t>先手</a:t>
            </a:r>
            <a:r>
              <a:rPr lang="ja-JP" altLang="en-US" sz="2400" dirty="0"/>
              <a:t>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があると</a:t>
            </a:r>
            <a:r>
              <a:rPr kumimoji="1" lang="en-US" altLang="ja-JP" dirty="0"/>
              <a:t>…</a:t>
            </a:r>
          </a:p>
        </p:txBody>
      </p:sp>
      <p:sp>
        <p:nvSpPr>
          <p:cNvPr id="96" name="コンテンツ プレースホルダー 2">
            <a:extLst>
              <a:ext uri="{FF2B5EF4-FFF2-40B4-BE49-F238E27FC236}">
                <a16:creationId xmlns:a16="http://schemas.microsoft.com/office/drawing/2014/main" xmlns="" id="{BE80889B-5354-4707-8D73-BFB43EFF9EFD}"/>
              </a:ext>
            </a:extLst>
          </p:cNvPr>
          <p:cNvSpPr txBox="1">
            <a:spLocks/>
          </p:cNvSpPr>
          <p:nvPr/>
        </p:nvSpPr>
        <p:spPr>
          <a:xfrm>
            <a:off x="5566601" y="758815"/>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
        <p:nvSpPr>
          <p:cNvPr id="21" name="コンテンツ プレースホルダー 2">
            <a:extLst>
              <a:ext uri="{FF2B5EF4-FFF2-40B4-BE49-F238E27FC236}">
                <a16:creationId xmlns:a16="http://schemas.microsoft.com/office/drawing/2014/main" xmlns="" id="{4AEADB0B-A337-4A66-85EA-1D6A876D7C43}"/>
              </a:ext>
            </a:extLst>
          </p:cNvPr>
          <p:cNvSpPr txBox="1">
            <a:spLocks/>
          </p:cNvSpPr>
          <p:nvPr/>
        </p:nvSpPr>
        <p:spPr>
          <a:xfrm>
            <a:off x="822958" y="1285824"/>
            <a:ext cx="4506687"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先手後手を交換してみると</a:t>
            </a:r>
            <a:r>
              <a:rPr lang="en-US" altLang="ja-JP" dirty="0"/>
              <a:t>…</a:t>
            </a:r>
            <a:r>
              <a:rPr lang="ja-JP" altLang="en-US" dirty="0"/>
              <a:t>　</a:t>
            </a:r>
            <a:endParaRPr lang="en-US" altLang="ja-JP" dirty="0"/>
          </a:p>
        </p:txBody>
      </p:sp>
      <p:sp>
        <p:nvSpPr>
          <p:cNvPr id="22" name="コンテンツ プレースホルダー 2">
            <a:extLst>
              <a:ext uri="{FF2B5EF4-FFF2-40B4-BE49-F238E27FC236}">
                <a16:creationId xmlns:a16="http://schemas.microsoft.com/office/drawing/2014/main" xmlns="" id="{450115F3-13E4-4138-BD42-8919FD6963CF}"/>
              </a:ext>
            </a:extLst>
          </p:cNvPr>
          <p:cNvSpPr txBox="1">
            <a:spLocks/>
          </p:cNvSpPr>
          <p:nvPr/>
        </p:nvSpPr>
        <p:spPr>
          <a:xfrm>
            <a:off x="5566602" y="1285823"/>
            <a:ext cx="2268583"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endParaRPr lang="en-US" altLang="ja-JP" dirty="0"/>
          </a:p>
        </p:txBody>
      </p:sp>
      <p:sp>
        <p:nvSpPr>
          <p:cNvPr id="24" name="コンテンツ プレースホルダー 2">
            <a:extLst>
              <a:ext uri="{FF2B5EF4-FFF2-40B4-BE49-F238E27FC236}">
                <a16:creationId xmlns:a16="http://schemas.microsoft.com/office/drawing/2014/main" xmlns="" id="{5C0F634E-11D9-4C0B-BFEE-2AB9612528B9}"/>
              </a:ext>
            </a:extLst>
          </p:cNvPr>
          <p:cNvSpPr txBox="1">
            <a:spLocks/>
          </p:cNvSpPr>
          <p:nvPr/>
        </p:nvSpPr>
        <p:spPr>
          <a:xfrm>
            <a:off x="2303414" y="5123468"/>
            <a:ext cx="5020494"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　</a:t>
            </a:r>
            <a:endParaRPr lang="en-US" altLang="ja-JP"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問題として定式化</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smtClean="0"/>
                            <a:t>頂点数が奇数のグラフ </a:t>
                          </a:r>
                          <a14:m>
                            <m:oMath xmlns:m="http://schemas.openxmlformats.org/officeDocument/2006/math">
                              <m:r>
                                <a:rPr kumimoji="1" lang="en-US" altLang="ja-JP" sz="2800" baseline="0" smtClean="0"/>
                                <m:t>𝐺</m:t>
                              </m:r>
                              <m:r>
                                <a:rPr kumimoji="1" lang="en-US" altLang="ja-JP" sz="2800" baseline="0" smtClean="0"/>
                                <m:t>=</m:t>
                              </m:r>
                              <m:d>
                                <m:dPr>
                                  <m:ctrlPr>
                                    <a:rPr kumimoji="1" lang="en-US" altLang="ja-JP" sz="2800" baseline="0" smtClean="0"/>
                                  </m:ctrlPr>
                                </m:dPr>
                                <m:e>
                                  <m:r>
                                    <a:rPr kumimoji="1" lang="en-US" altLang="ja-JP" sz="2800" baseline="0" smtClean="0"/>
                                    <m:t>𝑉</m:t>
                                  </m:r>
                                  <m:r>
                                    <a:rPr kumimoji="1" lang="en-US" altLang="ja-JP" sz="2800" baseline="0" smtClean="0"/>
                                    <m:t>,</m:t>
                                  </m:r>
                                  <m:r>
                                    <a:rPr kumimoji="1" lang="en-US" altLang="ja-JP" sz="2800" baseline="0" smtClean="0"/>
                                    <m:t>𝐸</m:t>
                                  </m:r>
                                </m:e>
                              </m:d>
                            </m:oMath>
                          </a14:m>
                          <a:endParaRPr kumimoji="1" lang="en-US" altLang="ja-JP" sz="2800" baseline="0" dirty="0" smtClean="0"/>
                        </a:p>
                        <a:p>
                          <a:pPr algn="l"/>
                          <a:r>
                            <a:rPr kumimoji="1" lang="ja-JP" altLang="en-US" sz="2800" baseline="0" dirty="0" smtClean="0"/>
                            <a:t>色集合 </a:t>
                          </a:r>
                          <a14:m>
                            <m:oMath xmlns:m="http://schemas.openxmlformats.org/officeDocument/2006/math">
                              <m:r>
                                <a:rPr kumimoji="1" lang="en-US" altLang="ja-JP" sz="2800" baseline="0" smtClean="0"/>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smtClean="0"/>
                        </a:p>
                        <a:p>
                          <a:pPr algn="l"/>
                          <a:r>
                            <a:rPr kumimoji="1" lang="ja-JP" altLang="en-US" sz="2800" baseline="0" dirty="0" smtClean="0"/>
                            <a:t>頂点への色割り当て </a:t>
                          </a:r>
                          <a14:m>
                            <m:oMath xmlns:m="http://schemas.openxmlformats.org/officeDocument/2006/math">
                              <m:r>
                                <a:rPr kumimoji="1" lang="en-US" altLang="ja-JP" sz="2800" baseline="0" smtClean="0"/>
                                <m:t>𝑐𝑜𝑙</m:t>
                              </m:r>
                              <m:r>
                                <a:rPr kumimoji="1" lang="en-US" altLang="ja-JP" sz="2800" baseline="0" smtClean="0"/>
                                <m:t>:</m:t>
                              </m:r>
                              <m:r>
                                <a:rPr kumimoji="1" lang="en-US" altLang="ja-JP" sz="2800" baseline="0" smtClean="0"/>
                                <m:t>𝑉</m:t>
                              </m:r>
                              <m:r>
                                <a:rPr kumimoji="1" lang="en-US" altLang="ja-JP" sz="2800" baseline="0" smtClean="0"/>
                                <m:t>→</m:t>
                              </m:r>
                              <m:r>
                                <a:rPr kumimoji="1" lang="en-US" altLang="ja-JP" sz="2800" baseline="0" smtClean="0"/>
                                <m:t>𝐶</m:t>
                              </m:r>
                            </m:oMath>
                          </a14:m>
                          <a:endParaRPr kumimoji="1" lang="en-US" altLang="ja-JP" sz="2800" baseline="0" dirty="0" smtClean="0"/>
                        </a:p>
                        <a:p>
                          <a:pPr algn="l"/>
                          <a:r>
                            <a:rPr kumimoji="1" lang="ja-JP" altLang="en-US" sz="2800" baseline="0" dirty="0" smtClean="0"/>
                            <a:t>各プレイヤーの最初の自分の領地 </a:t>
                          </a:r>
                          <a14:m>
                            <m:oMath xmlns:m="http://schemas.openxmlformats.org/officeDocument/2006/math">
                              <m:sSub>
                                <m:sSubPr>
                                  <m:ctrlPr>
                                    <a:rPr kumimoji="1" lang="en-US" altLang="ja-JP" sz="2800" baseline="0" smtClean="0"/>
                                  </m:ctrlPr>
                                </m:sSubPr>
                                <m:e>
                                  <m:r>
                                    <a:rPr kumimoji="1" lang="en-US" altLang="ja-JP" sz="2800" baseline="0" smtClean="0"/>
                                    <m:t>𝑎</m:t>
                                  </m:r>
                                </m:e>
                                <m:sub>
                                  <m:r>
                                    <a:rPr kumimoji="1" lang="en-US" altLang="ja-JP" sz="2800" baseline="0" smtClean="0"/>
                                    <m:t>0</m:t>
                                  </m:r>
                                </m:sub>
                              </m:sSub>
                              <m:r>
                                <a:rPr kumimoji="1" lang="en-US" altLang="ja-JP" sz="2800" baseline="0" smtClean="0"/>
                                <m:t>,</m:t>
                              </m:r>
                              <m:sSub>
                                <m:sSubPr>
                                  <m:ctrlPr>
                                    <a:rPr kumimoji="1" lang="en-US" altLang="ja-JP" sz="2800" baseline="0" smtClean="0"/>
                                  </m:ctrlPr>
                                </m:sSubPr>
                                <m:e>
                                  <m:r>
                                    <a:rPr kumimoji="1" lang="en-US" altLang="ja-JP" sz="2800" baseline="0" smtClean="0"/>
                                    <m:t>𝑏</m:t>
                                  </m:r>
                                </m:e>
                                <m:sub>
                                  <m:r>
                                    <a:rPr kumimoji="1" lang="en-US" altLang="ja-JP" sz="2800" baseline="0" smtClean="0"/>
                                    <m:t>0</m:t>
                                  </m:r>
                                </m:sub>
                              </m:sSub>
                              <m:r>
                                <a:rPr kumimoji="1" lang="en-US" altLang="ja-JP" sz="2800" baseline="0" smtClean="0"/>
                                <m:t>∈</m:t>
                              </m:r>
                              <m:r>
                                <a:rPr kumimoji="1" lang="en-US" altLang="ja-JP" sz="2800" baseline="0" smtClean="0"/>
                                <m:t>𝑉</m:t>
                              </m:r>
                            </m:oMath>
                          </a14:m>
                          <a:endParaRPr kumimoji="1" lang="en-US" altLang="ja-JP" sz="2800" b="0" baseline="0" dirty="0" smtClean="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smtClean="0"/>
                        <a:t>出力</a:t>
                      </a:r>
                      <a:endParaRPr kumimoji="1" lang="ja-JP" altLang="en-US" sz="2800" dirty="0"/>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smtClean="0">
                          <a:latin typeface="+mn-ea"/>
                          <a:ea typeface="+mn-ea"/>
                        </a:rPr>
                        <a:t>ルールに従ってゲームをした際に，</a:t>
                      </a:r>
                      <a:endParaRPr kumimoji="1" lang="en-US" altLang="ja-JP" sz="2800" b="0" baseline="0" dirty="0" smtClean="0">
                        <a:latin typeface="+mn-ea"/>
                        <a:ea typeface="+mn-ea"/>
                      </a:endParaRPr>
                    </a:p>
                    <a:p>
                      <a:pPr algn="l"/>
                      <a:r>
                        <a:rPr kumimoji="1" lang="ja-JP" altLang="en-US" sz="2800" b="0" baseline="0" dirty="0" smtClean="0">
                          <a:latin typeface="+mn-ea"/>
                          <a:ea typeface="+mn-ea"/>
                        </a:rPr>
                        <a:t>先手が勝てるかどうか</a:t>
                      </a:r>
                      <a:endParaRPr kumimoji="1" lang="en-US" altLang="ja-JP" sz="2800" b="0" baseline="0" dirty="0" smtClean="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smtClean="0"/>
              <a:t>現在の自分の色を変えないこと</a:t>
            </a:r>
            <a:r>
              <a:rPr lang="ja-JP" altLang="en-US" sz="2400" dirty="0"/>
              <a:t>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[RGW12]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RGW12</a:t>
                          </a:r>
                          <a:r>
                            <a:rPr kumimoji="1" lang="en-US" altLang="ja-JP" sz="2800" dirty="0"/>
                            <a:t>]</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smtClean="0"/>
                            <a:t>グラフクラス</a:t>
                          </a:r>
                          <a:endParaRPr kumimoji="1" lang="ja-JP" altLang="en-US" sz="2400" dirty="0"/>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pPr algn="ctr"/>
                          <a:r>
                            <a:rPr kumimoji="1" lang="ja-JP" altLang="en-US" sz="2800" dirty="0" smtClean="0"/>
                            <a:t>外平面グラフ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pPr algn="ctr"/>
                          <a:r>
                            <a:rPr kumimoji="1" lang="ja-JP" altLang="en-US" sz="2800" dirty="0" smtClean="0"/>
                            <a:t>直並列グラフ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smtClean="0">
                              <a:solidFill>
                                <a:srgbClr val="7030A0"/>
                              </a:solidFill>
                            </a:rPr>
                            <a:t>PSPACE</a:t>
                          </a:r>
                          <a:r>
                            <a:rPr kumimoji="1" lang="ja-JP" altLang="en-US" sz="2800" dirty="0" smtClean="0">
                              <a:solidFill>
                                <a:srgbClr val="7030A0"/>
                              </a:solidFill>
                            </a:rPr>
                            <a:t>困難</a:t>
                          </a:r>
                          <a:endParaRPr kumimoji="1" lang="en-US" altLang="ja-JP" sz="2800" dirty="0" smtClean="0">
                            <a:solidFill>
                              <a:srgbClr val="7030A0"/>
                            </a:solidFill>
                          </a:endParaRPr>
                        </a:p>
                        <a:p>
                          <a:pPr algn="ctr"/>
                          <a:r>
                            <a:rPr kumimoji="1" lang="en-US" altLang="ja-JP" sz="2800" dirty="0" smtClean="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RGW12</a:t>
                          </a:r>
                          <a:r>
                            <a:rPr kumimoji="1" lang="en-US" altLang="ja-JP" sz="2800" dirty="0" smtClean="0"/>
                            <a:t>]</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実験の条件</a:t>
            </a:r>
          </a:p>
        </p:txBody>
      </p:sp>
      <p:sp>
        <p:nvSpPr>
          <p:cNvPr id="3" name="コンテンツ プレースホルダー 2"/>
          <p:cNvSpPr>
            <a:spLocks noGrp="1"/>
          </p:cNvSpPr>
          <p:nvPr>
            <p:ph idx="1"/>
          </p:nvPr>
        </p:nvSpPr>
        <p:spPr>
          <a:xfrm>
            <a:off x="822959" y="758816"/>
            <a:ext cx="7543801" cy="1522830"/>
          </a:xfrm>
        </p:spPr>
        <p:txBody>
          <a:bodyPr>
            <a:normAutofit/>
          </a:bodyPr>
          <a:lstStyle/>
          <a:p>
            <a:r>
              <a:rPr kumimoji="1" lang="ja-JP" altLang="en-US" dirty="0"/>
              <a:t>以下の条件</a:t>
            </a:r>
            <a:r>
              <a:rPr kumimoji="1" lang="ja-JP" altLang="en-US" dirty="0" smtClean="0"/>
              <a:t>で</a:t>
            </a:r>
            <a:r>
              <a:rPr kumimoji="1" lang="ja-JP" altLang="en-US" dirty="0" smtClean="0">
                <a:solidFill>
                  <a:srgbClr val="FF0000"/>
                </a:solidFill>
              </a:rPr>
              <a:t>プレイアウト数</a:t>
            </a:r>
            <a:r>
              <a:rPr kumimoji="1" lang="ja-JP" altLang="en-US" dirty="0"/>
              <a:t>を変えながら</a:t>
            </a:r>
            <a:endParaRPr kumimoji="1" lang="en-US" altLang="ja-JP" dirty="0"/>
          </a:p>
          <a:p>
            <a:r>
              <a:rPr kumimoji="1" lang="en-US" altLang="ja-JP" dirty="0" smtClean="0"/>
              <a:t>500</a:t>
            </a:r>
            <a:r>
              <a:rPr kumimoji="1" lang="ja-JP" altLang="en-US" dirty="0" smtClean="0"/>
              <a:t>種類</a:t>
            </a:r>
            <a:r>
              <a:rPr kumimoji="1" lang="ja-JP" altLang="en-US" dirty="0"/>
              <a:t>の初期盤面に対して先手後手を交代して</a:t>
            </a:r>
            <a:r>
              <a:rPr kumimoji="1" lang="en-US" altLang="ja-JP" dirty="0" smtClean="0"/>
              <a:t>1000</a:t>
            </a:r>
            <a:r>
              <a:rPr kumimoji="1" lang="ja-JP" altLang="en-US" dirty="0" smtClean="0"/>
              <a:t>回</a:t>
            </a:r>
            <a:r>
              <a:rPr kumimoji="1" lang="ja-JP" altLang="en-US" dirty="0"/>
              <a:t>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1307559767"/>
                  </p:ext>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m:t>30</m:t>
                                </m:r>
                                <m:r>
                                  <a:rPr lang="en-US" altLang="ja-JP" sz="3200"/>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1307559767"/>
                  </p:ext>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4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4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spTree>
    <p:extLst>
      <p:ext uri="{BB962C8B-B14F-4D97-AF65-F5344CB8AC3E}">
        <p14:creationId xmlns:p14="http://schemas.microsoft.com/office/powerpoint/2010/main" val="213156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8</a:t>
            </a:r>
            <a:r>
              <a:rPr lang="ja-JP" altLang="en-US" dirty="0"/>
              <a:t>手読みアルゴリズム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pPr marL="457200" indent="-457200">
              <a:buFont typeface="Arial" panose="020B0604020202020204" pitchFamily="34" charset="0"/>
              <a:buChar char="•"/>
            </a:pPr>
            <a:r>
              <a:rPr lang="en-US" altLang="ja-JP" dirty="0" smtClean="0"/>
              <a:t>8</a:t>
            </a:r>
            <a:r>
              <a:rPr lang="ja-JP" altLang="en-US" dirty="0" smtClean="0"/>
              <a:t>手先の各盤面</a:t>
            </a:r>
            <a:r>
              <a:rPr lang="ja-JP" altLang="en-US" dirty="0"/>
              <a:t>ごと</a:t>
            </a:r>
            <a:r>
              <a:rPr lang="ja-JP" altLang="en-US" dirty="0" smtClean="0"/>
              <a:t>に（</a:t>
            </a:r>
            <a:r>
              <a:rPr lang="ja-JP" altLang="en-US" dirty="0"/>
              <a:t>自分の領地－相手の領地）の評価値を計算</a:t>
            </a:r>
            <a:endParaRPr lang="en-US" altLang="ja-JP" dirty="0"/>
          </a:p>
          <a:p>
            <a:pPr marL="457200" indent="-457200">
              <a:buFont typeface="Arial" panose="020B0604020202020204" pitchFamily="34" charset="0"/>
              <a:buChar char="•"/>
            </a:pPr>
            <a:r>
              <a:rPr lang="ja-JP" altLang="en-US" dirty="0"/>
              <a:t>自分と相手が最善の手を打ったとしたときに</a:t>
            </a:r>
            <a:r>
              <a:rPr lang="en-US" altLang="ja-JP" dirty="0"/>
              <a:t>8</a:t>
            </a:r>
            <a:r>
              <a:rPr lang="ja-JP" altLang="en-US" dirty="0"/>
              <a:t>手先で評価値が最大になる手を選択</a:t>
            </a:r>
            <a:endParaRPr lang="en-US" altLang="ja-JP" dirty="0"/>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領地を増やす操作のみを</a:t>
            </a:r>
            <a:r>
              <a:rPr lang="en-US" altLang="ja-JP" dirty="0"/>
              <a:t>8</a:t>
            </a:r>
            <a:r>
              <a:rPr lang="ja-JP" altLang="en-US" dirty="0"/>
              <a:t>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実験の条件</a:t>
            </a:r>
          </a:p>
        </p:txBody>
      </p:sp>
      <p:sp>
        <p:nvSpPr>
          <p:cNvPr id="3" name="コンテンツ プレースホルダー 2"/>
          <p:cNvSpPr>
            <a:spLocks noGrp="1"/>
          </p:cNvSpPr>
          <p:nvPr>
            <p:ph idx="1"/>
          </p:nvPr>
        </p:nvSpPr>
        <p:spPr>
          <a:xfrm>
            <a:off x="822959" y="758816"/>
            <a:ext cx="7543801" cy="1522830"/>
          </a:xfrm>
        </p:spPr>
        <p:txBody>
          <a:bodyPr>
            <a:normAutofit/>
          </a:bodyPr>
          <a:lstStyle/>
          <a:p>
            <a:r>
              <a:rPr kumimoji="1" lang="ja-JP" altLang="en-US" dirty="0"/>
              <a:t>以下の条件</a:t>
            </a:r>
            <a:r>
              <a:rPr kumimoji="1" lang="ja-JP" altLang="en-US" dirty="0" smtClean="0"/>
              <a:t>で</a:t>
            </a:r>
            <a:r>
              <a:rPr kumimoji="1" lang="ja-JP" altLang="en-US" dirty="0" smtClean="0">
                <a:solidFill>
                  <a:srgbClr val="FF0000"/>
                </a:solidFill>
              </a:rPr>
              <a:t>プレイアウト数</a:t>
            </a:r>
            <a:r>
              <a:rPr kumimoji="1" lang="ja-JP" altLang="en-US" dirty="0"/>
              <a:t>を変えながら</a:t>
            </a:r>
            <a:endParaRPr kumimoji="1" lang="en-US" altLang="ja-JP" dirty="0"/>
          </a:p>
          <a:p>
            <a:r>
              <a:rPr kumimoji="1" lang="en-US" altLang="ja-JP" dirty="0" smtClean="0"/>
              <a:t>500</a:t>
            </a:r>
            <a:r>
              <a:rPr kumimoji="1" lang="ja-JP" altLang="en-US" dirty="0" smtClean="0"/>
              <a:t>種類</a:t>
            </a:r>
            <a:r>
              <a:rPr kumimoji="1" lang="ja-JP" altLang="en-US" dirty="0"/>
              <a:t>の初期盤面に対して先手後手を交代して</a:t>
            </a:r>
            <a:r>
              <a:rPr kumimoji="1" lang="en-US" altLang="ja-JP" dirty="0" smtClean="0"/>
              <a:t>1000</a:t>
            </a:r>
            <a:r>
              <a:rPr kumimoji="1" lang="ja-JP" altLang="en-US" dirty="0" smtClean="0"/>
              <a:t>回</a:t>
            </a:r>
            <a:r>
              <a:rPr kumimoji="1" lang="ja-JP" altLang="en-US" dirty="0"/>
              <a:t>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m:t>30</m:t>
                                </m:r>
                                <m:r>
                                  <a:rPr lang="en-US" altLang="ja-JP" sz="3200"/>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p:graphicFrame>
            <p:nvGraphicFramePr>
              <p:cNvPr id="5" name="表 4"/>
              <p:cNvGraphicFramePr>
                <a:graphicFrameLocks noGrp="1"/>
              </p:cNvGraphicFramePr>
              <p:nvPr>
                <p:extLst/>
              </p:nvPr>
            </p:nvGraphicFramePr>
            <p:xfrm>
              <a:off x="1546859" y="26625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4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4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8</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spTree>
    <p:extLst>
      <p:ext uri="{BB962C8B-B14F-4D97-AF65-F5344CB8AC3E}">
        <p14:creationId xmlns:p14="http://schemas.microsoft.com/office/powerpoint/2010/main" val="4192671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1522830"/>
          </a:xfrm>
        </p:spPr>
        <p:txBody>
          <a:bodyPr>
            <a:normAutofit/>
          </a:bodyPr>
          <a:lstStyle/>
          <a:p>
            <a:endParaRPr kumimoji="1" lang="ja-JP" altLang="en-US" dirty="0"/>
          </a:p>
        </p:txBody>
      </p:sp>
      <p:sp>
        <p:nvSpPr>
          <p:cNvPr id="12" name="テキスト ボックス 11"/>
          <p:cNvSpPr txBox="1"/>
          <p:nvPr/>
        </p:nvSpPr>
        <p:spPr>
          <a:xfrm>
            <a:off x="2649096" y="2281646"/>
            <a:ext cx="3891525" cy="461665"/>
          </a:xfrm>
          <a:prstGeom prst="rect">
            <a:avLst/>
          </a:prstGeom>
          <a:noFill/>
        </p:spPr>
        <p:txBody>
          <a:bodyPr wrap="square" rtlCol="0">
            <a:spAutoFit/>
          </a:bodyPr>
          <a:lstStyle/>
          <a:p>
            <a:r>
              <a:rPr lang="ja-JP" altLang="en-US" sz="2400" dirty="0" smtClean="0"/>
              <a:t>プレイアウト数と勝率の関係</a:t>
            </a:r>
            <a:endParaRPr kumimoji="1" lang="ja-JP" altLang="en-US" sz="2400" dirty="0"/>
          </a:p>
        </p:txBody>
      </p:sp>
      <p:sp>
        <p:nvSpPr>
          <p:cNvPr id="13" name="テキスト ボックス 12"/>
          <p:cNvSpPr txBox="1"/>
          <p:nvPr/>
        </p:nvSpPr>
        <p:spPr>
          <a:xfrm rot="16200000">
            <a:off x="-111403" y="4060970"/>
            <a:ext cx="2771532" cy="461665"/>
          </a:xfrm>
          <a:prstGeom prst="rect">
            <a:avLst/>
          </a:prstGeom>
          <a:noFill/>
        </p:spPr>
        <p:txBody>
          <a:bodyPr wrap="square" rtlCol="0">
            <a:spAutoFit/>
          </a:bodyPr>
          <a:lstStyle/>
          <a:p>
            <a:r>
              <a:rPr kumimoji="1" lang="ja-JP" altLang="en-US" sz="2400" dirty="0" smtClean="0"/>
              <a:t>モンテカルロ法勝率</a:t>
            </a:r>
            <a:endParaRPr kumimoji="1" lang="ja-JP" altLang="en-US" sz="2400" dirty="0"/>
          </a:p>
        </p:txBody>
      </p:sp>
      <p:sp>
        <p:nvSpPr>
          <p:cNvPr id="15" name="テキスト ボックス 14"/>
          <p:cNvSpPr txBox="1"/>
          <p:nvPr/>
        </p:nvSpPr>
        <p:spPr>
          <a:xfrm>
            <a:off x="3271181" y="6219833"/>
            <a:ext cx="2647353" cy="461665"/>
          </a:xfrm>
          <a:prstGeom prst="rect">
            <a:avLst/>
          </a:prstGeom>
          <a:noFill/>
        </p:spPr>
        <p:txBody>
          <a:bodyPr wrap="square" rtlCol="0">
            <a:spAutoFit/>
          </a:bodyPr>
          <a:lstStyle/>
          <a:p>
            <a:r>
              <a:rPr lang="ja-JP" altLang="en-US" sz="2400" dirty="0" smtClean="0"/>
              <a:t>プレイアウト数</a:t>
            </a:r>
            <a:r>
              <a:rPr lang="en-US" altLang="ja-JP" sz="2400" dirty="0" smtClean="0"/>
              <a:t>[</a:t>
            </a:r>
            <a:r>
              <a:rPr lang="ja-JP" altLang="en-US" sz="2400" dirty="0" smtClean="0"/>
              <a:t>回</a:t>
            </a:r>
            <a:r>
              <a:rPr lang="en-US" altLang="ja-JP" sz="2400" dirty="0" smtClean="0"/>
              <a:t>]</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419196172"/>
              </p:ext>
            </p:extLst>
          </p:nvPr>
        </p:nvGraphicFramePr>
        <p:xfrm>
          <a:off x="1723069" y="2893508"/>
          <a:ext cx="5743576" cy="33137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778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4" name="直線コネクタ 23">
            <a:extLst>
              <a:ext uri="{FF2B5EF4-FFF2-40B4-BE49-F238E27FC236}">
                <a16:creationId xmlns:a16="http://schemas.microsoft.com/office/drawing/2014/main" xmlns="" id="{B456BFB5-F9FF-428F-9EAD-6E15853D7104}"/>
              </a:ext>
            </a:extLst>
          </p:cNvPr>
          <p:cNvCxnSpPr>
            <a:stCxn id="23" idx="4"/>
          </p:cNvCxnSpPr>
          <p:nvPr/>
        </p:nvCxnSpPr>
        <p:spPr>
          <a:xfrm flipH="1">
            <a:off x="5624959" y="3710642"/>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xmlns="" id="{343471B8-BF06-4F6F-AA7D-6C9C393F7124}"/>
              </a:ext>
            </a:extLst>
          </p:cNvPr>
          <p:cNvCxnSpPr>
            <a:stCxn id="23" idx="4"/>
          </p:cNvCxnSpPr>
          <p:nvPr/>
        </p:nvCxnSpPr>
        <p:spPr>
          <a:xfrm flipH="1">
            <a:off x="6047979" y="3710642"/>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B9DB63DB-B57A-4DE2-BB1C-B8B310F528D1}"/>
              </a:ext>
            </a:extLst>
          </p:cNvPr>
          <p:cNvCxnSpPr>
            <a:stCxn id="23" idx="4"/>
          </p:cNvCxnSpPr>
          <p:nvPr/>
        </p:nvCxnSpPr>
        <p:spPr>
          <a:xfrm>
            <a:off x="6280290" y="3710642"/>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F3C3F05D-438B-4E21-AFA7-F7EBF62ECEA1}"/>
              </a:ext>
            </a:extLst>
          </p:cNvPr>
          <p:cNvCxnSpPr>
            <a:cxnSpLocks/>
            <a:stCxn id="23" idx="4"/>
          </p:cNvCxnSpPr>
          <p:nvPr/>
        </p:nvCxnSpPr>
        <p:spPr>
          <a:xfrm>
            <a:off x="6280290" y="3710642"/>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296786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Tree>
    <p:extLst>
      <p:ext uri="{BB962C8B-B14F-4D97-AF65-F5344CB8AC3E}">
        <p14:creationId xmlns:p14="http://schemas.microsoft.com/office/powerpoint/2010/main" val="1823179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2946</TotalTime>
  <Words>2169</Words>
  <Application>Microsoft Office PowerPoint</Application>
  <PresentationFormat>画面に合わせる (4:3)</PresentationFormat>
  <Paragraphs>517</Paragraphs>
  <Slides>51</Slides>
  <Notes>19</Notes>
  <HiddenSlides>13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51</vt:i4>
      </vt:variant>
    </vt:vector>
  </HeadingPairs>
  <TitlesOfParts>
    <vt:vector size="58" baseType="lpstr">
      <vt:lpstr>HGP明朝B</vt: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今回の内容</vt:lpstr>
      <vt:lpstr>類似したゲーム</vt:lpstr>
      <vt:lpstr>問題として定式化</vt:lpstr>
      <vt:lpstr>ルール3の動機</vt:lpstr>
      <vt:lpstr>ルール3の動機</vt:lpstr>
      <vt:lpstr>ルール3の動機</vt:lpstr>
      <vt:lpstr>問題として定式化</vt:lpstr>
      <vt:lpstr>Honey-Beeの既知の結果</vt:lpstr>
      <vt:lpstr>実験の条件</vt:lpstr>
      <vt:lpstr>8手読みアルゴリズム</vt:lpstr>
      <vt:lpstr>実験の条件</vt:lpstr>
      <vt:lpstr>実験結果</vt:lpstr>
      <vt:lpstr>問題の盤面</vt:lpstr>
      <vt:lpstr>問題の盤面</vt:lpstr>
      <vt:lpstr>問題の盤面</vt:lpstr>
      <vt:lpstr>PowerPoint プレゼンテーション</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AIの強化</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199</cp:revision>
  <dcterms:created xsi:type="dcterms:W3CDTF">2018-10-26T05:41:54Z</dcterms:created>
  <dcterms:modified xsi:type="dcterms:W3CDTF">2018-12-04T08:07:45Z</dcterms:modified>
</cp:coreProperties>
</file>