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73" r:id="rId20"/>
    <p:sldId id="565" r:id="rId21"/>
    <p:sldId id="569" r:id="rId22"/>
    <p:sldId id="574" r:id="rId23"/>
    <p:sldId id="572" r:id="rId24"/>
    <p:sldId id="566" r:id="rId25"/>
    <p:sldId id="571" r:id="rId26"/>
    <p:sldId id="545" r:id="rId27"/>
    <p:sldId id="546" r:id="rId28"/>
    <p:sldId id="548" r:id="rId29"/>
    <p:sldId id="578" r:id="rId30"/>
    <p:sldId id="547" r:id="rId31"/>
    <p:sldId id="549" r:id="rId32"/>
    <p:sldId id="550" r:id="rId33"/>
    <p:sldId id="551" r:id="rId34"/>
    <p:sldId id="552" r:id="rId35"/>
    <p:sldId id="553" r:id="rId36"/>
    <p:sldId id="555" r:id="rId37"/>
    <p:sldId id="556" r:id="rId38"/>
    <p:sldId id="559" r:id="rId39"/>
    <p:sldId id="558" r:id="rId40"/>
    <p:sldId id="560" r:id="rId41"/>
    <p:sldId id="575" r:id="rId42"/>
    <p:sldId id="577" r:id="rId43"/>
    <p:sldId id="576" r:id="rId44"/>
    <p:sldId id="561" r:id="rId45"/>
    <p:sldId id="562" r:id="rId46"/>
    <p:sldId id="563" r:id="rId47"/>
    <p:sldId id="529" r:id="rId48"/>
    <p:sldId id="544" r:id="rId49"/>
    <p:sldId id="542" r:id="rId50"/>
    <p:sldId id="540" r:id="rId51"/>
    <p:sldId id="541" r:id="rId52"/>
    <p:sldId id="519" r:id="rId53"/>
    <p:sldId id="520" r:id="rId54"/>
    <p:sldId id="521" r:id="rId55"/>
    <p:sldId id="522" r:id="rId56"/>
    <p:sldId id="523" r:id="rId57"/>
    <p:sldId id="524" r:id="rId58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102" d="100"/>
          <a:sy n="102" d="100"/>
        </p:scale>
        <p:origin x="114" y="144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</a:t>
            </a:r>
            <a:r>
              <a:rPr kumimoji="1" lang="ja-JP" altLang="en-US" sz="2800" dirty="0" smtClean="0"/>
              <a:t>修士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</a:t>
            </a:r>
            <a:r>
              <a:rPr kumimoji="1" lang="ja-JP" altLang="en-US" sz="2800" dirty="0"/>
              <a:t>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1745875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領地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増やさなければならない制限なし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9" y="1049753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5149" y="2095162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102746" y="3229927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482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</a:t>
            </a:r>
            <a:r>
              <a:rPr lang="ja-JP" altLang="en-US" dirty="0" smtClean="0"/>
              <a:t>する文字列グリッド</a:t>
            </a:r>
            <a:r>
              <a:rPr lang="ja-JP" altLang="en-US" dirty="0"/>
              <a:t>を作成する．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="" xmlns:a16="http://schemas.microsoft.com/office/drawing/2014/main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="" xmlns:a16="http://schemas.microsoft.com/office/drawing/2014/main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="" xmlns:a16="http://schemas.microsoft.com/office/drawing/2014/main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8" y="5314600"/>
            <a:ext cx="8038237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共通上位列の</a:t>
            </a:r>
            <a:r>
              <a:rPr lang="en-US" altLang="ja-JP" dirty="0" smtClean="0"/>
              <a:t>01</a:t>
            </a:r>
            <a:r>
              <a:rPr lang="ja-JP" altLang="en-US" dirty="0" smtClean="0"/>
              <a:t>のパターン</a:t>
            </a:r>
            <a:r>
              <a:rPr lang="ja-JP" altLang="en-US" dirty="0"/>
              <a:t>と</a:t>
            </a:r>
            <a:r>
              <a:rPr lang="ja-JP" altLang="en-US" dirty="0" smtClean="0"/>
              <a:t>赤を繰り返すことで</a:t>
            </a:r>
            <a:endParaRPr lang="en-US" altLang="ja-JP" dirty="0" smtClean="0"/>
          </a:p>
          <a:p>
            <a:r>
              <a:rPr lang="ja-JP" altLang="en-US" dirty="0" smtClean="0"/>
              <a:t>一番右のブロックまで自分</a:t>
            </a:r>
            <a:r>
              <a:rPr lang="ja-JP" altLang="en-US" dirty="0"/>
              <a:t>の領地にすることが</a:t>
            </a:r>
            <a:r>
              <a:rPr lang="ja-JP" altLang="en-US" dirty="0" smtClean="0"/>
              <a:t>できる．</a:t>
            </a:r>
            <a:endParaRPr lang="ja-JP" altLang="en-US" dirty="0"/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全て</a:t>
            </a:r>
            <a:endParaRPr lang="en-US" altLang="ja-JP" dirty="0" smtClean="0"/>
          </a:p>
          <a:p>
            <a:r>
              <a:rPr lang="ja-JP" altLang="en-US" dirty="0" smtClean="0"/>
              <a:t>繋げる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637009" y="1700976"/>
            <a:ext cx="2506088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1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入力の閾値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</a:t>
                </a:r>
                <a:r>
                  <a:rPr lang="ja-JP" altLang="en-US" dirty="0" smtClean="0"/>
                  <a:t>する閾値グリッドを作成する．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 rotWithShape="0">
                <a:blip r:embed="rId2"/>
                <a:stretch>
                  <a:fillRect l="-2885" t="-23529" r="-1814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10" y="4070083"/>
                <a:ext cx="2140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10" y="4070083"/>
                <a:ext cx="214083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=""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</a:t>
            </a:r>
            <a:r>
              <a:rPr lang="ja-JP" altLang="en-US" dirty="0" smtClean="0"/>
              <a:t>黒，青</a:t>
            </a:r>
            <a:r>
              <a:rPr lang="ja-JP" altLang="en-US" dirty="0"/>
              <a:t>を繰り返すことによって一番左のブロック</a:t>
            </a:r>
            <a:endParaRPr lang="en-US" altLang="ja-JP" dirty="0"/>
          </a:p>
          <a:p>
            <a:r>
              <a:rPr lang="ja-JP" altLang="en-US" dirty="0"/>
              <a:t>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="" xmlns:a16="http://schemas.microsoft.com/office/drawing/2014/main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="" xmlns:a16="http://schemas.microsoft.com/office/drawing/2014/main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=""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B8A43BC6-067F-4E64-9D22-289986D08467}"/>
              </a:ext>
            </a:extLst>
          </p:cNvPr>
          <p:cNvSpPr/>
          <p:nvPr/>
        </p:nvSpPr>
        <p:spPr>
          <a:xfrm>
            <a:off x="2785558" y="224681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B8DFC0A6-D5C8-4EC7-9A1D-BF34F1F8059D}"/>
              </a:ext>
            </a:extLst>
          </p:cNvPr>
          <p:cNvSpPr/>
          <p:nvPr/>
        </p:nvSpPr>
        <p:spPr>
          <a:xfrm>
            <a:off x="2785558" y="383219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8599717-8421-4E34-B461-50B43515417E}"/>
              </a:ext>
            </a:extLst>
          </p:cNvPr>
          <p:cNvSpPr/>
          <p:nvPr/>
        </p:nvSpPr>
        <p:spPr>
          <a:xfrm>
            <a:off x="2785558" y="5424209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9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="" xmlns:a16="http://schemas.microsoft.com/office/drawing/2014/main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 smtClean="0"/>
                  <a:t>盤面の壁の役割をするグリッドを壁グリッド</a:t>
                </a:r>
                <a:r>
                  <a:rPr lang="ja-JP" altLang="en-US" dirty="0" smtClean="0"/>
                  <a:t>と呼ぶ</a:t>
                </a:r>
                <a:r>
                  <a:rPr lang="ja-JP" altLang="en-US" dirty="0" smtClean="0"/>
                  <a:t>．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インスタンスで直接つながっていないブロックを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壁グリッドを用いて自分の領地にするためには，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 smtClean="0"/>
                  <a:t>手が必要になる．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 rotWithShape="0">
                <a:blip r:embed="rId2"/>
                <a:stretch>
                  <a:fillRect l="-2827" t="-6349" r="-2827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2581119" y="4864470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1908513" y="439600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このインスタンスでのゲームが以下の</a:t>
            </a:r>
            <a:r>
              <a:rPr lang="ja-JP" altLang="en-US" dirty="0"/>
              <a:t>流</a:t>
            </a:r>
            <a:r>
              <a:rPr lang="ja-JP" altLang="en-US" dirty="0" smtClean="0"/>
              <a:t>れで</a:t>
            </a:r>
            <a:endParaRPr lang="en-US" altLang="ja-JP" dirty="0" smtClean="0"/>
          </a:p>
          <a:p>
            <a:r>
              <a:rPr lang="ja-JP" altLang="en-US" dirty="0" smtClean="0"/>
              <a:t>行われることを確認する．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8146"/>
              </p:ext>
            </p:extLst>
          </p:nvPr>
        </p:nvGraphicFramePr>
        <p:xfrm>
          <a:off x="1923287" y="2393904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</a:t>
            </a:r>
            <a:r>
              <a:rPr lang="ja-JP" altLang="en-US" dirty="0" smtClean="0"/>
              <a:t>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を選んだことで相手の領地を広げてしまうため，</a:t>
            </a:r>
            <a:endParaRPr lang="en-US" altLang="ja-JP" dirty="0" smtClean="0"/>
          </a:p>
          <a:p>
            <a:r>
              <a:rPr lang="ja-JP" altLang="en-US" dirty="0"/>
              <a:t>後手</a:t>
            </a:r>
            <a:r>
              <a:rPr lang="ja-JP" altLang="en-US" dirty="0" smtClean="0"/>
              <a:t>は奇数手目では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前</a:t>
            </a:r>
            <a:r>
              <a:rPr lang="ja-JP" altLang="en-US" dirty="0"/>
              <a:t>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</a:t>
            </a:r>
            <a:r>
              <a:rPr lang="ja-JP" altLang="en-US" dirty="0" smtClean="0"/>
              <a:t>は全く増えない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黒→</a:t>
            </a:r>
            <a:r>
              <a:rPr lang="ja-JP" altLang="en-US" dirty="0" smtClean="0">
                <a:solidFill>
                  <a:srgbClr val="0070C0"/>
                </a:solidFill>
              </a:rPr>
              <a:t>青</a:t>
            </a:r>
            <a:r>
              <a:rPr lang="ja-JP" altLang="en-US" dirty="0" smtClean="0"/>
              <a:t>→白で</a:t>
            </a:r>
            <a:r>
              <a:rPr lang="ja-JP" altLang="en-US" dirty="0"/>
              <a:t>はなく黒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</a:t>
            </a:r>
            <a:r>
              <a:rPr lang="ja-JP" altLang="en-US" dirty="0" smtClean="0"/>
              <a:t>が広がっている</a:t>
            </a:r>
            <a:endParaRPr lang="en-US" altLang="ja-JP" dirty="0" smtClean="0"/>
          </a:p>
          <a:p>
            <a:r>
              <a:rPr lang="ja-JP" altLang="en-US" dirty="0" smtClean="0"/>
              <a:t>ため，偶数手目に先手は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=""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近づかない</a:t>
            </a:r>
            <a:r>
              <a:rPr lang="ja-JP" altLang="en-US" dirty="0"/>
              <a:t>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</a:t>
            </a:r>
            <a:r>
              <a:rPr lang="ja-JP" altLang="en-US" dirty="0" smtClean="0"/>
              <a:t>選ぶことで</a:t>
            </a:r>
            <a:endParaRPr lang="en-US" altLang="ja-JP" dirty="0" smtClean="0"/>
          </a:p>
          <a:p>
            <a:r>
              <a:rPr lang="ja-JP" altLang="en-US" dirty="0"/>
              <a:t>領地</a:t>
            </a:r>
            <a:r>
              <a:rPr lang="ja-JP" altLang="en-US" dirty="0" smtClean="0"/>
              <a:t>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r>
              <a:rPr lang="ja-JP" altLang="en-US" dirty="0" smtClean="0"/>
              <a:t>後手は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の選択肢で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に近づけるが，</a:t>
            </a:r>
            <a:endParaRPr lang="en-US" altLang="ja-JP" dirty="0" smtClean="0"/>
          </a:p>
          <a:p>
            <a:r>
              <a:rPr lang="ja-JP" altLang="en-US" dirty="0" smtClean="0"/>
              <a:t>前の手で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 smtClean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 smtClean="0"/>
              <a:t>後手の偶数手目が終われば先手の奇数手目になるが，</a:t>
            </a:r>
            <a:endParaRPr lang="en-US" altLang="ja-JP" dirty="0" smtClean="0"/>
          </a:p>
          <a:p>
            <a:r>
              <a:rPr lang="ja-JP" altLang="en-US" dirty="0" smtClean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</a:t>
            </a:r>
            <a:r>
              <a:rPr lang="ja-JP" altLang="en-US" dirty="0" smtClean="0"/>
              <a:t>がこの流れで行われる場合，次のことが言える．　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先手の勝利条件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96716" y="4575610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以下の共通上位列が存在する</a:t>
                </a:r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4575610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4390" r="-1117" b="-26829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モンテカルロ法以外</a:t>
            </a:r>
            <a:r>
              <a:rPr kumimoji="1" lang="ja-JP" altLang="en-US" dirty="0" smtClean="0"/>
              <a:t>の対戦アルゴリズムを作成し，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実験的にではなく理論的に強さの証明を</a:t>
            </a:r>
            <a:r>
              <a:rPr kumimoji="1" lang="ja-JP" altLang="en-US" dirty="0"/>
              <a:t>したい</a:t>
            </a:r>
            <a:r>
              <a:rPr lang="ja-JP" altLang="en-US" dirty="0"/>
              <a:t>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=""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=""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=""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=""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22959" y="5002032"/>
            <a:ext cx="3495041" cy="1767068"/>
            <a:chOff x="599823" y="3105828"/>
            <a:chExt cx="7944354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626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74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952177" y="6018516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952177" y="5372172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952177" y="4725828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78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952177" y="4077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952177" y="3429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82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330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7" y="3807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7" y="4455828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7" y="5102172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7" y="5748516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2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2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7" y="4455828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7" y="3159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7" y="3807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4912360" y="5311302"/>
            <a:ext cx="3454400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2881084" y="4948125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4009899" y="6367190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23674</TotalTime>
  <Words>2402</Words>
  <Application>Microsoft Office PowerPoint</Application>
  <PresentationFormat>画面に合わせる (4:3)</PresentationFormat>
  <Paragraphs>650</Paragraphs>
  <Slides>57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3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最短共通上位列問題とは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インスタンスのイメージ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693</cp:revision>
  <cp:lastPrinted>2019-02-07T03:59:06Z</cp:lastPrinted>
  <dcterms:created xsi:type="dcterms:W3CDTF">2018-10-26T05:41:54Z</dcterms:created>
  <dcterms:modified xsi:type="dcterms:W3CDTF">2019-05-09T07:09:15Z</dcterms:modified>
</cp:coreProperties>
</file>