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92" r:id="rId18"/>
    <p:sldId id="272" r:id="rId19"/>
    <p:sldId id="285" r:id="rId20"/>
    <p:sldId id="287" r:id="rId21"/>
    <p:sldId id="291" r:id="rId22"/>
    <p:sldId id="288" r:id="rId23"/>
    <p:sldId id="284" r:id="rId24"/>
    <p:sldId id="286" r:id="rId25"/>
    <p:sldId id="283" r:id="rId26"/>
    <p:sldId id="281" r:id="rId27"/>
    <p:sldId id="282" r:id="rId28"/>
    <p:sldId id="277" r:id="rId29"/>
    <p:sldId id="276" r:id="rId30"/>
    <p:sldId id="275" r:id="rId31"/>
    <p:sldId id="273" r:id="rId32"/>
    <p:sldId id="280"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86" d="100"/>
          <a:sy n="86" d="100"/>
        </p:scale>
        <p:origin x="90" y="300"/>
      </p:cViewPr>
      <p:guideLst>
        <p:guide orient="horz" pos="2387"/>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このように</a:t>
            </a:r>
            <a:r>
              <a:rPr kumimoji="1" lang="en-US" altLang="ja-JP" dirty="0" err="1" smtClean="0"/>
              <a:t>FloodIt</a:t>
            </a:r>
            <a:r>
              <a:rPr kumimoji="1" lang="ja-JP" altLang="en-US" dirty="0" smtClean="0"/>
              <a:t>については研究がなされてきているんですが，今回はこの</a:t>
            </a:r>
            <a:r>
              <a:rPr kumimoji="1" lang="en-US" altLang="ja-JP" dirty="0" err="1" smtClean="0"/>
              <a:t>FloodIt</a:t>
            </a:r>
            <a:r>
              <a:rPr kumimoji="1" lang="ja-JP" altLang="en-US" dirty="0" smtClean="0"/>
              <a:t>を二人用の対戦ゲームにしたものを考えます．</a:t>
            </a:r>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盤面と呼びたい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a:t>
            </a:r>
            <a:r>
              <a:rPr kumimoji="1" lang="ja-JP" altLang="en-US" dirty="0" smtClean="0"/>
              <a:t>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a:t>
            </a:r>
            <a:r>
              <a:rPr kumimoji="1" lang="ja-JP" altLang="en-US" sz="2800" dirty="0" smtClean="0"/>
              <a:t>４年</a:t>
            </a:r>
            <a:r>
              <a:rPr kumimoji="1" lang="ja-JP" altLang="en-US" sz="2800" dirty="0"/>
              <a:t>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503632" y="4923847"/>
            <a:ext cx="335396" cy="1432569"/>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a:t>
            </a:r>
            <a:r>
              <a:rPr lang="ja-JP" altLang="en-US" dirty="0" smtClean="0"/>
              <a:t>なる操作を選ぶ</a:t>
            </a:r>
            <a:endParaRPr lang="en-US" altLang="ja-JP" dirty="0" smtClean="0"/>
          </a:p>
          <a:p>
            <a:pPr marL="457200" indent="-457200">
              <a:buFont typeface="Arial" panose="020B0604020202020204" pitchFamily="34" charset="0"/>
              <a:buChar char="•"/>
            </a:pPr>
            <a:r>
              <a:rPr lang="ja-JP" altLang="en-US" dirty="0" smtClean="0"/>
              <a:t>うまく</a:t>
            </a:r>
            <a:r>
              <a:rPr lang="ja-JP" altLang="en-US" dirty="0" smtClean="0"/>
              <a:t>広い範囲を囲めそう</a:t>
            </a:r>
            <a:r>
              <a:rPr lang="ja-JP" altLang="en-US" dirty="0" smtClean="0"/>
              <a:t>な</a:t>
            </a:r>
            <a:r>
              <a:rPr lang="ja-JP" altLang="en-US" dirty="0"/>
              <a:t>操作</a:t>
            </a:r>
            <a:r>
              <a:rPr lang="ja-JP" altLang="en-US" dirty="0" smtClean="0"/>
              <a:t>を選ぶ</a:t>
            </a:r>
            <a:endParaRPr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a:t>
            </a:r>
            <a:r>
              <a:rPr lang="ja-JP" altLang="en-US" dirty="0" smtClean="0"/>
              <a:t>の操作の</a:t>
            </a:r>
            <a:r>
              <a:rPr lang="ja-JP" altLang="en-US" dirty="0"/>
              <a:t>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3"/>
            <a:ext cx="45721" cy="311919"/>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8423" y="2817457"/>
            <a:ext cx="45721" cy="311919"/>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817458"/>
            <a:ext cx="45721" cy="311919"/>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9"/>
            <a:ext cx="45721" cy="311919"/>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up)">
                                      <p:cBhvr>
                                        <p:cTn id="12" dur="500"/>
                                        <p:tgtEl>
                                          <p:spTgt spid="93"/>
                                        </p:tgtEl>
                                      </p:cBhvr>
                                    </p:animEffect>
                                  </p:childTnLst>
                                </p:cTn>
                              </p:par>
                              <p:par>
                                <p:cTn id="13" presetID="22" presetClass="entr" presetSubtype="1"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up)">
                                      <p:cBhvr>
                                        <p:cTn id="15" dur="500"/>
                                        <p:tgtEl>
                                          <p:spTgt spid="105"/>
                                        </p:tgtEl>
                                      </p:cBhvr>
                                    </p:animEffect>
                                  </p:childTnLst>
                                </p:cTn>
                              </p:par>
                              <p:par>
                                <p:cTn id="16" presetID="22" presetClass="entr" presetSubtype="1"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par>
                                <p:cTn id="19" presetID="22" presetClass="entr" presetSubtype="1"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up)">
                                      <p:cBhvr>
                                        <p:cTn id="21" dur="500"/>
                                        <p:tgtEl>
                                          <p:spTgt spid="10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animEffect transition="in" filter="fade">
                                      <p:cBhvr>
                                        <p:cTn id="3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次の選択</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次の選択</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smtClean="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smtClean="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smtClean="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smtClean="0"/>
              <a:t>75%</a:t>
            </a:r>
            <a:endParaRPr kumimoji="1" lang="ja-JP" altLang="en-US" sz="2400"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smtClean="0">
                <a:solidFill>
                  <a:srgbClr val="FF0000"/>
                </a:solidFill>
              </a:rPr>
              <a:t>最終的に</a:t>
            </a:r>
            <a:r>
              <a:rPr lang="ja-JP" altLang="en-US" sz="3200" dirty="0" smtClean="0">
                <a:solidFill>
                  <a:srgbClr val="FF0000"/>
                </a:solidFill>
              </a:rPr>
              <a:t>勝てる</a:t>
            </a:r>
            <a:r>
              <a:rPr lang="ja-JP" altLang="en-US" sz="3200" dirty="0">
                <a:solidFill>
                  <a:srgbClr val="FF0000"/>
                </a:solidFill>
              </a:rPr>
              <a:t>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6445963" y="3107488"/>
            <a:ext cx="1446736" cy="643023"/>
            <a:chOff x="907160" y="1693345"/>
            <a:chExt cx="6842110" cy="1105537"/>
          </a:xfrm>
        </p:grpSpPr>
        <p:sp>
          <p:nvSpPr>
            <p:cNvPr id="66" name="円/楕円 65"/>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7" name="グループ化 66"/>
            <p:cNvGrpSpPr/>
            <p:nvPr/>
          </p:nvGrpSpPr>
          <p:grpSpPr>
            <a:xfrm>
              <a:off x="907160" y="1909345"/>
              <a:ext cx="6842110" cy="889537"/>
              <a:chOff x="907160" y="1909345"/>
              <a:chExt cx="6842110" cy="889537"/>
            </a:xfrm>
          </p:grpSpPr>
          <p:cxnSp>
            <p:nvCxnSpPr>
              <p:cNvPr id="68" name="直線コネクタ 67"/>
              <p:cNvCxnSpPr>
                <a:stCxn id="72" idx="1"/>
                <a:endCxn id="66"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4"/>
                <a:endCxn id="75"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0" name="直線コネクタ 69"/>
              <p:cNvCxnSpPr>
                <a:stCxn id="73" idx="0"/>
                <a:endCxn id="66"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1" name="直線コネクタ 70"/>
              <p:cNvCxnSpPr>
                <a:stCxn id="74" idx="0"/>
                <a:endCxn id="66"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2" name="円/楕円 71"/>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3" name="円/楕円 72"/>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4" name="円/楕円 73"/>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5" name="円/楕円 74"/>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76" name="直線コネクタ 75"/>
              <p:cNvCxnSpPr>
                <a:stCxn id="75" idx="4"/>
                <a:endCxn id="83"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5" idx="4"/>
                <a:endCxn id="82"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5" idx="4"/>
                <a:endCxn id="81"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4"/>
                <a:endCxn id="80"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0" name="円/楕円 79"/>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1" name="円/楕円 80"/>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2" name="円/楕円 81"/>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3" name="円/楕円 82"/>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84" name="直線コネクタ 83"/>
              <p:cNvCxnSpPr>
                <a:stCxn id="74" idx="4"/>
                <a:endCxn id="93"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74" idx="4"/>
                <a:endCxn id="92"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4" idx="4"/>
                <a:endCxn id="89"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74" idx="4"/>
                <a:endCxn id="88"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9" name="円/楕円 88"/>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2" name="円/楕円 91"/>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73" idx="4"/>
                <a:endCxn id="101"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73" idx="4"/>
                <a:endCxn id="100"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3" idx="4"/>
                <a:endCxn id="99"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73" idx="4"/>
                <a:endCxn id="98"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8" name="円/楕円 97"/>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9" name="円/楕円 98"/>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0" name="円/楕円 99"/>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1" name="円/楕円 100"/>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2" name="直線コネクタ 101"/>
              <p:cNvCxnSpPr>
                <a:stCxn id="72" idx="4"/>
                <a:endCxn id="109"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2" idx="4"/>
                <a:endCxn id="108"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2" idx="4"/>
                <a:endCxn id="107"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72" idx="4"/>
                <a:endCxn id="106"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7" name="円/楕円 106"/>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8" name="円/楕円 107"/>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9" name="円/楕円 108"/>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110" name="グループ化 109"/>
          <p:cNvGrpSpPr/>
          <p:nvPr/>
        </p:nvGrpSpPr>
        <p:grpSpPr>
          <a:xfrm>
            <a:off x="6368972" y="5857674"/>
            <a:ext cx="1646939" cy="80875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a:t>
            </a:r>
            <a:r>
              <a:rPr lang="ja-JP" altLang="en-US" dirty="0" smtClean="0"/>
              <a:t>みる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222868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09330" y="2336283"/>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a:t>
            </a:r>
            <a:r>
              <a:rPr lang="ja-JP" altLang="en-US" sz="2400" dirty="0" smtClean="0"/>
              <a:t>勝率が判れば</a:t>
            </a:r>
            <a:r>
              <a:rPr lang="ja-JP" altLang="en-US" sz="2400" dirty="0"/>
              <a:t>良い</a:t>
            </a:r>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10978" y="1463507"/>
            <a:ext cx="3815986" cy="461665"/>
          </a:xfrm>
          <a:prstGeom prst="rect">
            <a:avLst/>
          </a:prstGeom>
        </p:spPr>
        <p:txBody>
          <a:bodyPr wrap="square">
            <a:spAutoFit/>
          </a:bodyPr>
          <a:lstStyle/>
          <a:p>
            <a:pPr algn="ctr"/>
            <a:r>
              <a:rPr lang="en-US" altLang="ja-JP" sz="2400" dirty="0" smtClean="0"/>
              <a:t>AI</a:t>
            </a:r>
            <a:r>
              <a:rPr lang="ja-JP" altLang="en-US" sz="2400" dirty="0" smtClean="0"/>
              <a:t>は</a:t>
            </a:r>
            <a:r>
              <a:rPr lang="ja-JP" altLang="en-US" sz="2400" dirty="0" smtClean="0">
                <a:solidFill>
                  <a:srgbClr val="FF0000"/>
                </a:solidFill>
              </a:rPr>
              <a:t>勝率</a:t>
            </a:r>
            <a:r>
              <a:rPr lang="ja-JP" altLang="en-US" sz="2400" dirty="0">
                <a:solidFill>
                  <a:srgbClr val="FF0000"/>
                </a:solidFill>
              </a:rPr>
              <a:t>が</a:t>
            </a:r>
            <a:r>
              <a:rPr lang="ja-JP" altLang="en-US" sz="2400" dirty="0" smtClean="0">
                <a:solidFill>
                  <a:srgbClr val="FF0000"/>
                </a:solidFill>
              </a:rPr>
              <a:t>高い</a:t>
            </a:r>
            <a:r>
              <a:rPr lang="ja-JP" altLang="en-US" sz="2400" dirty="0"/>
              <a:t>操作</a:t>
            </a:r>
            <a:r>
              <a:rPr lang="ja-JP" altLang="en-US" sz="2400" dirty="0" smtClean="0"/>
              <a:t>を</a:t>
            </a:r>
            <a:r>
              <a:rPr lang="ja-JP" altLang="en-US" sz="2400" dirty="0" smtClean="0"/>
              <a:t>選ぶ</a:t>
            </a:r>
            <a:endParaRPr lang="ja-JP" altLang="en-US" sz="2400" dirty="0"/>
          </a:p>
        </p:txBody>
      </p:sp>
      <p:sp>
        <p:nvSpPr>
          <p:cNvPr id="61" name="下矢印 60"/>
          <p:cNvSpPr/>
          <p:nvPr/>
        </p:nvSpPr>
        <p:spPr>
          <a:xfrm>
            <a:off x="6959912" y="1946415"/>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52255" y="2443579"/>
            <a:ext cx="3642604" cy="523220"/>
          </a:xfrm>
          <a:prstGeom prst="rect">
            <a:avLst/>
          </a:prstGeom>
          <a:ln>
            <a:solidFill>
              <a:schemeClr val="accent4"/>
            </a:solidFill>
          </a:ln>
        </p:spPr>
        <p:txBody>
          <a:bodyPr wrap="square">
            <a:spAutoFit/>
          </a:bodyPr>
          <a:lstStyle/>
          <a:p>
            <a:r>
              <a:rPr lang="ja-JP" altLang="en-US" sz="2800" dirty="0" smtClean="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smtClean="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smtClean="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smtClean="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smtClean="0"/>
                <a:t>75%</a:t>
              </a:r>
              <a:endParaRPr kumimoji="1" lang="ja-JP" altLang="en-US" sz="2400" dirty="0"/>
            </a:p>
          </p:txBody>
        </p:sp>
      </p:grpSp>
      <p:sp>
        <p:nvSpPr>
          <p:cNvPr id="70" name="乗算記号 69"/>
          <p:cNvSpPr/>
          <p:nvPr/>
        </p:nvSpPr>
        <p:spPr>
          <a:xfrm>
            <a:off x="510506"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1334111" y="592353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円/楕円 72"/>
          <p:cNvSpPr/>
          <p:nvPr/>
        </p:nvSpPr>
        <p:spPr>
          <a:xfrm>
            <a:off x="4153439" y="59670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5997" y="4266135"/>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kumimoji="1" lang="en-US" altLang="ja-JP" sz="2400" dirty="0" smtClean="0">
                  <a:solidFill>
                    <a:srgbClr val="00B050"/>
                  </a:solidFill>
                </a:rPr>
                <a:t>17%</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kumimoji="1" lang="en-US" altLang="ja-JP" sz="2400" dirty="0" smtClean="0">
                  <a:solidFill>
                    <a:srgbClr val="00B050"/>
                  </a:solidFill>
                </a:rPr>
                <a:t>17%</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smtClean="0">
                  <a:solidFill>
                    <a:srgbClr val="00B050"/>
                  </a:solidFill>
                </a:rPr>
                <a:t>83%</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smtClean="0">
                  <a:solidFill>
                    <a:srgbClr val="00B050"/>
                  </a:solidFill>
                </a:rPr>
                <a:t>83%</a:t>
              </a:r>
              <a:endParaRPr kumimoji="1" lang="ja-JP" altLang="en-US" sz="2400" dirty="0">
                <a:solidFill>
                  <a:srgbClr val="00B050"/>
                </a:solidFill>
              </a:endParaRPr>
            </a:p>
          </p:txBody>
        </p:sp>
      </p:grpSp>
      <p:sp>
        <p:nvSpPr>
          <p:cNvPr id="78" name="円/楕円 77"/>
          <p:cNvSpPr/>
          <p:nvPr/>
        </p:nvSpPr>
        <p:spPr>
          <a:xfrm>
            <a:off x="2988828"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3054771" y="4498527"/>
            <a:ext cx="2214678"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smtClean="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smtClean="0">
                  <a:solidFill>
                    <a:schemeClr val="accent5"/>
                  </a:solidFill>
                </a:rPr>
                <a:t>63%</a:t>
              </a:r>
              <a:endParaRPr kumimoji="1" lang="ja-JP" altLang="en-US" sz="2400" dirty="0">
                <a:solidFill>
                  <a:schemeClr val="accent5"/>
                </a:solidFill>
              </a:endParaRPr>
            </a:p>
          </p:txBody>
        </p:sp>
      </p:gr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animEffect transition="in" filter="fade">
                                      <p:cBhvr>
                                        <p:cTn id="13" dur="500"/>
                                        <p:tgtEl>
                                          <p:spTgt spid="4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4">
                                            <p:txEl>
                                              <p:pRg st="1" end="1"/>
                                            </p:txEl>
                                          </p:spTgt>
                                        </p:tgtEl>
                                        <p:attrNameLst>
                                          <p:attrName>style.visibility</p:attrName>
                                        </p:attrNameLst>
                                      </p:cBhvr>
                                      <p:to>
                                        <p:strVal val="visible"/>
                                      </p:to>
                                    </p:set>
                                    <p:animEffect transition="in" filter="fade">
                                      <p:cBhvr>
                                        <p:cTn id="54" dur="500"/>
                                        <p:tgtEl>
                                          <p:spTgt spid="4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up)">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up)">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up)">
                                      <p:cBhvr>
                                        <p:cTn id="98" dur="5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48"/>
                                        </p:tgtEl>
                                      </p:cBhvr>
                                    </p:animEffect>
                                    <p:set>
                                      <p:cBhvr>
                                        <p:cTn id="103" dur="1" fill="hold">
                                          <p:stCondLst>
                                            <p:cond delay="499"/>
                                          </p:stCondLst>
                                        </p:cTn>
                                        <p:tgtEl>
                                          <p:spTgt spid="48"/>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51"/>
                                        </p:tgtEl>
                                      </p:cBhvr>
                                    </p:animEffect>
                                    <p:set>
                                      <p:cBhvr>
                                        <p:cTn id="106" dur="1" fill="hold">
                                          <p:stCondLst>
                                            <p:cond delay="499"/>
                                          </p:stCondLst>
                                        </p:cTn>
                                        <p:tgtEl>
                                          <p:spTgt spid="5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70"/>
                                        </p:tgtEl>
                                      </p:cBhvr>
                                    </p:animEffect>
                                    <p:set>
                                      <p:cBhvr>
                                        <p:cTn id="109" dur="1" fill="hold">
                                          <p:stCondLst>
                                            <p:cond delay="499"/>
                                          </p:stCondLst>
                                        </p:cTn>
                                        <p:tgtEl>
                                          <p:spTgt spid="70"/>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71"/>
                                        </p:tgtEl>
                                      </p:cBhvr>
                                    </p:animEffect>
                                    <p:set>
                                      <p:cBhvr>
                                        <p:cTn id="112" dur="1" fill="hold">
                                          <p:stCondLst>
                                            <p:cond delay="499"/>
                                          </p:stCondLst>
                                        </p:cTn>
                                        <p:tgtEl>
                                          <p:spTgt spid="71"/>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fade">
                                      <p:cBhvr>
                                        <p:cTn id="116" dur="500"/>
                                        <p:tgtEl>
                                          <p:spTgt spid="57"/>
                                        </p:tgtEl>
                                      </p:cBhvr>
                                    </p:animEffect>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fade">
                                      <p:cBhvr>
                                        <p:cTn id="120" dur="500"/>
                                        <p:tgtEl>
                                          <p:spTgt spid="59"/>
                                        </p:tgtEl>
                                      </p:cBhvr>
                                    </p:animEffect>
                                  </p:childTnLst>
                                </p:cTn>
                              </p:par>
                            </p:childTnLst>
                          </p:cTn>
                        </p:par>
                        <p:par>
                          <p:cTn id="121" fill="hold">
                            <p:stCondLst>
                              <p:cond delay="1500"/>
                            </p:stCondLst>
                            <p:childTnLst>
                              <p:par>
                                <p:cTn id="122" presetID="10" presetClass="entr" presetSubtype="0" fill="hold" grpId="0" nodeType="afterEffect">
                                  <p:stCondLst>
                                    <p:cond delay="0"/>
                                  </p:stCondLst>
                                  <p:childTnLst>
                                    <p:set>
                                      <p:cBhvr>
                                        <p:cTn id="123" dur="1" fill="hold">
                                          <p:stCondLst>
                                            <p:cond delay="0"/>
                                          </p:stCondLst>
                                        </p:cTn>
                                        <p:tgtEl>
                                          <p:spTgt spid="80"/>
                                        </p:tgtEl>
                                        <p:attrNameLst>
                                          <p:attrName>style.visibility</p:attrName>
                                        </p:attrNameLst>
                                      </p:cBhvr>
                                      <p:to>
                                        <p:strVal val="visible"/>
                                      </p:to>
                                    </p:set>
                                    <p:animEffect transition="in" filter="fade">
                                      <p:cBhvr>
                                        <p:cTn id="124" dur="500"/>
                                        <p:tgtEl>
                                          <p:spTgt spid="80"/>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79"/>
                                        </p:tgtEl>
                                        <p:attrNameLst>
                                          <p:attrName>style.visibility</p:attrName>
                                        </p:attrNameLst>
                                      </p:cBhvr>
                                      <p:to>
                                        <p:strVal val="visible"/>
                                      </p:to>
                                    </p:set>
                                    <p:animEffect transition="in" filter="fade">
                                      <p:cBhvr>
                                        <p:cTn id="128" dur="500"/>
                                        <p:tgtEl>
                                          <p:spTgt spid="79"/>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5" grpId="0" animBg="1"/>
      <p:bldP spid="48" grpId="0" animBg="1"/>
      <p:bldP spid="48" grpId="1" animBg="1"/>
      <p:bldP spid="50" grpId="0" animBg="1"/>
      <p:bldP spid="51" grpId="0" animBg="1"/>
      <p:bldP spid="51" grpId="1" animBg="1"/>
      <p:bldP spid="53" grpId="0"/>
      <p:bldP spid="54" grpId="0" animBg="1"/>
      <p:bldP spid="55" grpId="0" animBg="1"/>
      <p:bldP spid="57" grpId="0" animBg="1"/>
      <p:bldP spid="59" grpId="0" animBg="1"/>
      <p:bldP spid="60" grpId="0"/>
      <p:bldP spid="61" grpId="0" animBg="1"/>
      <p:bldP spid="46" grpId="0" animBg="1"/>
      <p:bldP spid="70" grpId="0" animBg="1"/>
      <p:bldP spid="70" grpId="1" animBg="1"/>
      <p:bldP spid="71" grpId="0" animBg="1"/>
      <p:bldP spid="71" grpId="1" animBg="1"/>
      <p:bldP spid="72" grpId="0" animBg="1"/>
      <p:bldP spid="73"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同じ盤面に対するモンテカルロ法の</a:t>
            </a:r>
            <a:r>
              <a:rPr lang="en-US" altLang="ja-JP" dirty="0" smtClean="0"/>
              <a:t>AI</a:t>
            </a:r>
            <a:r>
              <a:rPr lang="ja-JP" altLang="en-US" dirty="0" smtClean="0"/>
              <a:t>の選択</a:t>
            </a:r>
            <a:r>
              <a:rPr lang="ja-JP" altLang="en-US" dirty="0" smtClean="0"/>
              <a:t>と既存の</a:t>
            </a:r>
            <a:r>
              <a:rPr lang="en-US" altLang="ja-JP" dirty="0" smtClean="0"/>
              <a:t>AI</a:t>
            </a:r>
            <a:r>
              <a:rPr lang="ja-JP" altLang="en-US" dirty="0" smtClean="0"/>
              <a:t>の選択や人間の選択を比較し，</a:t>
            </a:r>
            <a:r>
              <a:rPr lang="ja-JP" altLang="en-US" dirty="0" smtClean="0"/>
              <a:t>モンテカルロ法</a:t>
            </a:r>
            <a:r>
              <a:rPr lang="ja-JP" altLang="en-US" dirty="0"/>
              <a:t>の選択の特徴を</a:t>
            </a:r>
            <a:r>
              <a:rPr lang="ja-JP" altLang="en-US" dirty="0" smtClean="0"/>
              <a:t>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グリッドを一色に塗りつぶす．</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604515" cy="1328821"/>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左上のマスから縦横に同じ色のみを辿って到達できるマス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a:t>
            </a:r>
            <a:r>
              <a:rPr lang="ja-JP" altLang="en-US" dirty="0" smtClean="0"/>
              <a:t>と既存の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試合終了時に評価する</a:t>
            </a:r>
            <a:r>
              <a:rPr lang="ja-JP" altLang="en-US" dirty="0" smtClean="0"/>
              <a:t>もの</a:t>
            </a:r>
            <a:r>
              <a:rPr lang="ja-JP" altLang="en-US" dirty="0" smtClean="0"/>
              <a:t>に勝敗だけでなく</a:t>
            </a:r>
            <a:r>
              <a:rPr lang="ja-JP" altLang="en-US" dirty="0" smtClean="0"/>
              <a:t>領地</a:t>
            </a:r>
            <a:r>
              <a:rPr lang="ja-JP" altLang="en-US" dirty="0"/>
              <a:t>の</a:t>
            </a:r>
            <a:r>
              <a:rPr lang="ja-JP" altLang="en-US" dirty="0" smtClean="0"/>
              <a:t>広さ</a:t>
            </a:r>
            <a:r>
              <a:rPr lang="ja-JP" altLang="en-US" dirty="0" smtClean="0"/>
              <a:t>も加えてみる</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a:t>同じ勝ちでも</a:t>
            </a:r>
            <a:r>
              <a:rPr kumimoji="1" lang="en-US" altLang="ja-JP" dirty="0"/>
              <a:t>…</a:t>
            </a:r>
            <a:endParaRPr kumimoji="1" lang="ja-JP" altLang="en-US" dirty="0"/>
          </a:p>
        </p:txBody>
      </p:sp>
      <p:sp>
        <p:nvSpPr>
          <p:cNvPr id="102" name="テキスト ボックス 101"/>
          <p:cNvSpPr txBox="1"/>
          <p:nvPr/>
        </p:nvSpPr>
        <p:spPr>
          <a:xfrm>
            <a:off x="4866752" y="6298043"/>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3" name="テキスト ボックス 102"/>
          <p:cNvSpPr txBox="1"/>
          <p:nvPr/>
        </p:nvSpPr>
        <p:spPr>
          <a:xfrm>
            <a:off x="7355294" y="6298043"/>
            <a:ext cx="803425" cy="461665"/>
          </a:xfrm>
          <a:prstGeom prst="rect">
            <a:avLst/>
          </a:prstGeom>
          <a:noFill/>
        </p:spPr>
        <p:txBody>
          <a:bodyPr wrap="none" rtlCol="0">
            <a:spAutoFit/>
          </a:bodyPr>
          <a:lstStyle/>
          <a:p>
            <a:r>
              <a:rPr kumimoji="1" lang="ja-JP" altLang="en-US" sz="2400" dirty="0">
                <a:solidFill>
                  <a:srgbClr val="FF0000"/>
                </a:solidFill>
              </a:rPr>
              <a:t>圧勝</a:t>
            </a:r>
          </a:p>
        </p:txBody>
      </p:sp>
      <p:cxnSp>
        <p:nvCxnSpPr>
          <p:cNvPr id="105" name="直線矢印コネクタ 104"/>
          <p:cNvCxnSpPr/>
          <p:nvPr/>
        </p:nvCxnSpPr>
        <p:spPr>
          <a:xfrm flipH="1">
            <a:off x="2664838" y="4387954"/>
            <a:ext cx="1749271" cy="1987560"/>
          </a:xfrm>
          <a:prstGeom prst="straightConnector1">
            <a:avLst/>
          </a:prstGeom>
          <a:ln w="76200">
            <a:solidFill>
              <a:schemeClr val="accent1"/>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w="76200">
            <a:solidFill>
              <a:srgbClr val="FF0000"/>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wipe(up)">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up)">
                                      <p:cBhvr>
                                        <p:cTn id="35" dur="500"/>
                                        <p:tgtEl>
                                          <p:spTgt spid="1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wheel(1)">
                                      <p:cBhvr>
                                        <p:cTn id="48" dur="500"/>
                                        <p:tgtEl>
                                          <p:spTgt spid="1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wipe(down)">
                                      <p:cBhvr>
                                        <p:cTn id="5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t>Flood-It</a:t>
            </a:r>
            <a:r>
              <a:rPr lang="ja-JP" altLang="en-US" sz="4400" dirty="0"/>
              <a:t>の</a:t>
            </a:r>
            <a:r>
              <a:rPr lang="en-US" altLang="ja-JP" sz="4400" dirty="0"/>
              <a:t>AI</a:t>
            </a:r>
            <a:r>
              <a:rPr lang="ja-JP" altLang="en-US" sz="4400" dirty="0"/>
              <a:t>の作成</a:t>
            </a:r>
            <a:endParaRPr lang="en-US" altLang="ja-JP" sz="4400" dirty="0"/>
          </a:p>
          <a:p>
            <a:r>
              <a:rPr lang="en-US" altLang="ja-JP" sz="4400" dirty="0" smtClean="0"/>
              <a:t>AI</a:t>
            </a:r>
            <a:r>
              <a:rPr lang="ja-JP" altLang="en-US" sz="4400" dirty="0"/>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正方形/長方形 5">
            <a:extLst>
              <a:ext uri="{FF2B5EF4-FFF2-40B4-BE49-F238E27FC236}">
                <a16:creationId xmlns="" xmlns:a16="http://schemas.microsoft.com/office/drawing/2014/main" id="{F83B3AB7-8861-4B78-8FDA-9CD6084C9E89}"/>
              </a:ext>
            </a:extLst>
          </p:cNvPr>
          <p:cNvSpPr/>
          <p:nvPr/>
        </p:nvSpPr>
        <p:spPr>
          <a:xfrm>
            <a:off x="650400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482A54D5-27B8-4F2D-AD7A-D79B091FA1CB}"/>
              </a:ext>
            </a:extLst>
          </p:cNvPr>
          <p:cNvSpPr/>
          <p:nvPr/>
        </p:nvSpPr>
        <p:spPr>
          <a:xfrm>
            <a:off x="741138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C1D084F3-382C-40CE-B976-29F6E197F859}"/>
              </a:ext>
            </a:extLst>
          </p:cNvPr>
          <p:cNvSpPr/>
          <p:nvPr/>
        </p:nvSpPr>
        <p:spPr>
          <a:xfrm>
            <a:off x="1013351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8E969007-ADDC-4113-AC8C-BB77D77240C7}"/>
              </a:ext>
            </a:extLst>
          </p:cNvPr>
          <p:cNvSpPr/>
          <p:nvPr/>
        </p:nvSpPr>
        <p:spPr>
          <a:xfrm>
            <a:off x="922613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D79E0BA-D35E-47CE-A75F-58622E5E8903}"/>
              </a:ext>
            </a:extLst>
          </p:cNvPr>
          <p:cNvSpPr/>
          <p:nvPr/>
        </p:nvSpPr>
        <p:spPr>
          <a:xfrm>
            <a:off x="8318763"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2D0713FD-9EB7-4750-B47B-A1D0636DB4C0}"/>
              </a:ext>
            </a:extLst>
          </p:cNvPr>
          <p:cNvSpPr/>
          <p:nvPr/>
        </p:nvSpPr>
        <p:spPr>
          <a:xfrm>
            <a:off x="650400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ED35389-B638-4F69-9B26-8D560DE44819}"/>
              </a:ext>
            </a:extLst>
          </p:cNvPr>
          <p:cNvSpPr/>
          <p:nvPr/>
        </p:nvSpPr>
        <p:spPr>
          <a:xfrm>
            <a:off x="741138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4A0CF798-3C9E-4033-B11A-EB25163BD582}"/>
              </a:ext>
            </a:extLst>
          </p:cNvPr>
          <p:cNvSpPr/>
          <p:nvPr/>
        </p:nvSpPr>
        <p:spPr>
          <a:xfrm>
            <a:off x="1013351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7AA66E7-CABF-44A7-AFB7-73005BAF19E7}"/>
              </a:ext>
            </a:extLst>
          </p:cNvPr>
          <p:cNvSpPr/>
          <p:nvPr/>
        </p:nvSpPr>
        <p:spPr>
          <a:xfrm>
            <a:off x="922613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B9ED5EF6-D476-4DEA-9585-BF13C1E26B12}"/>
              </a:ext>
            </a:extLst>
          </p:cNvPr>
          <p:cNvSpPr/>
          <p:nvPr/>
        </p:nvSpPr>
        <p:spPr>
          <a:xfrm>
            <a:off x="8318763"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C518613-C236-4D3A-991D-651EDB13D2AD}"/>
              </a:ext>
            </a:extLst>
          </p:cNvPr>
          <p:cNvSpPr/>
          <p:nvPr/>
        </p:nvSpPr>
        <p:spPr>
          <a:xfrm>
            <a:off x="650400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3607DEB6-EF44-4DAC-B190-C29AEBB5AD6D}"/>
              </a:ext>
            </a:extLst>
          </p:cNvPr>
          <p:cNvSpPr/>
          <p:nvPr/>
        </p:nvSpPr>
        <p:spPr>
          <a:xfrm>
            <a:off x="741138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463F5353-5332-4940-821F-A898C1983FFA}"/>
              </a:ext>
            </a:extLst>
          </p:cNvPr>
          <p:cNvSpPr/>
          <p:nvPr/>
        </p:nvSpPr>
        <p:spPr>
          <a:xfrm>
            <a:off x="1013351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28D7153-5AA7-4376-822D-AB9510CDDD22}"/>
              </a:ext>
            </a:extLst>
          </p:cNvPr>
          <p:cNvSpPr/>
          <p:nvPr/>
        </p:nvSpPr>
        <p:spPr>
          <a:xfrm>
            <a:off x="922613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9FF5FAF4-6621-48C8-BD0B-541E999E4D98}"/>
              </a:ext>
            </a:extLst>
          </p:cNvPr>
          <p:cNvSpPr/>
          <p:nvPr/>
        </p:nvSpPr>
        <p:spPr>
          <a:xfrm>
            <a:off x="8318763"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15710EC-77EF-4680-9EBA-BE3994BBAFE7}"/>
              </a:ext>
            </a:extLst>
          </p:cNvPr>
          <p:cNvSpPr/>
          <p:nvPr/>
        </p:nvSpPr>
        <p:spPr>
          <a:xfrm>
            <a:off x="650400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DF72C81E-EDF8-49BD-ACA0-831F5B7EEA69}"/>
              </a:ext>
            </a:extLst>
          </p:cNvPr>
          <p:cNvSpPr/>
          <p:nvPr/>
        </p:nvSpPr>
        <p:spPr>
          <a:xfrm>
            <a:off x="741138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42406D6-7C4F-4F3D-882B-BE9C0BC8E4AD}"/>
              </a:ext>
            </a:extLst>
          </p:cNvPr>
          <p:cNvSpPr/>
          <p:nvPr/>
        </p:nvSpPr>
        <p:spPr>
          <a:xfrm>
            <a:off x="1013351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03A057DE-B6D1-41F4-8097-2DF9EFC861DF}"/>
              </a:ext>
            </a:extLst>
          </p:cNvPr>
          <p:cNvSpPr/>
          <p:nvPr/>
        </p:nvSpPr>
        <p:spPr>
          <a:xfrm>
            <a:off x="922613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E801373F-531F-44FD-B4E2-0239EA938EB8}"/>
              </a:ext>
            </a:extLst>
          </p:cNvPr>
          <p:cNvSpPr/>
          <p:nvPr/>
        </p:nvSpPr>
        <p:spPr>
          <a:xfrm>
            <a:off x="8318763"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5E0E171D-8898-40BE-936B-5F4F1BAE38E9}"/>
              </a:ext>
            </a:extLst>
          </p:cNvPr>
          <p:cNvSpPr/>
          <p:nvPr/>
        </p:nvSpPr>
        <p:spPr>
          <a:xfrm>
            <a:off x="6504009"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68F9923-E617-4F30-829B-0842CD708D18}"/>
              </a:ext>
            </a:extLst>
          </p:cNvPr>
          <p:cNvSpPr/>
          <p:nvPr/>
        </p:nvSpPr>
        <p:spPr>
          <a:xfrm>
            <a:off x="7411386"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FBC9603-9D10-4ECD-A14F-27E7C97A9FE6}"/>
              </a:ext>
            </a:extLst>
          </p:cNvPr>
          <p:cNvSpPr/>
          <p:nvPr/>
        </p:nvSpPr>
        <p:spPr>
          <a:xfrm>
            <a:off x="10133516"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EF7CF4E-1DE1-4805-9E20-103C5ADABC25}"/>
              </a:ext>
            </a:extLst>
          </p:cNvPr>
          <p:cNvSpPr/>
          <p:nvPr/>
        </p:nvSpPr>
        <p:spPr>
          <a:xfrm>
            <a:off x="9226139"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82146DF-40FF-49F4-8530-70571FAEC58F}"/>
              </a:ext>
            </a:extLst>
          </p:cNvPr>
          <p:cNvSpPr/>
          <p:nvPr/>
        </p:nvSpPr>
        <p:spPr>
          <a:xfrm>
            <a:off x="8318763"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パソコンに熱中する人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457" y="2290199"/>
            <a:ext cx="381000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パソコンの前でご飯を食べる人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670" y="232913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暗い部屋でパソコンを使う男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04" y="4279953"/>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寝転がってノートパソコンを使っている人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59" y="2249988"/>
            <a:ext cx="2736216" cy="18727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パソコンを壊した人のイラスト（男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840" y="4479010"/>
            <a:ext cx="1948330" cy="194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036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131565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1251581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662055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7850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a:t>
            </a:r>
            <a:r>
              <a:rPr lang="ja-JP" altLang="en-US" dirty="0" smtClean="0"/>
              <a:t>→最短の</a:t>
            </a:r>
            <a:r>
              <a:rPr lang="ja-JP" altLang="en-US" dirty="0"/>
              <a:t>塗り替え方を求めたい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65925729"/>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smtClean="0"/>
                        <a:t>塗りつぶす最短の操作列</a:t>
                      </a:r>
                      <a:endParaRPr kumimoji="1" lang="ja-JP" altLang="en-US" sz="2800" dirty="0"/>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a:t>
            </a:r>
            <a:r>
              <a:rPr lang="ja-JP" altLang="en-US" dirty="0" smtClean="0"/>
              <a:t>に自分の</a:t>
            </a:r>
            <a:r>
              <a:rPr lang="ja-JP" altLang="en-US" dirty="0" smtClean="0"/>
              <a:t>領地の</a:t>
            </a:r>
            <a:r>
              <a:rPr lang="ja-JP" altLang="en-US" dirty="0"/>
              <a:t>色を変えていくこと</a:t>
            </a:r>
            <a:r>
              <a:rPr lang="ja-JP" altLang="en-US" dirty="0" smtClean="0"/>
              <a:t>で</a:t>
            </a:r>
            <a:endParaRPr lang="en-US" altLang="ja-JP" dirty="0"/>
          </a:p>
          <a:p>
            <a:r>
              <a:rPr lang="ja-JP" altLang="en-US" dirty="0"/>
              <a:t>          </a:t>
            </a:r>
            <a:r>
              <a:rPr lang="ja-JP" altLang="en-US" dirty="0" smtClean="0"/>
              <a:t>自分の</a:t>
            </a:r>
            <a:r>
              <a:rPr lang="ja-JP" altLang="en-US" dirty="0"/>
              <a:t>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先手の</a:t>
            </a:r>
            <a:r>
              <a:rPr kumimoji="1" lang="ja-JP" altLang="en-US" sz="2400" dirty="0"/>
              <a:t>領地：左上</a:t>
            </a:r>
            <a:endParaRPr kumimoji="1" lang="en-US" altLang="ja-JP" sz="2400" dirty="0"/>
          </a:p>
          <a:p>
            <a:r>
              <a:rPr lang="ja-JP" altLang="en-US" sz="2400" dirty="0"/>
              <a:t>後手</a:t>
            </a:r>
            <a:r>
              <a:rPr lang="ja-JP" altLang="en-US" sz="2400" dirty="0" smtClean="0"/>
              <a:t>の</a:t>
            </a:r>
            <a:r>
              <a:rPr lang="ja-JP" altLang="en-US" sz="2400" dirty="0"/>
              <a:t>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a:t>
            </a:r>
            <a:r>
              <a:rPr kumimoji="1" lang="ja-JP" altLang="en-US" sz="2400" dirty="0" smtClean="0"/>
              <a:t>できない</a:t>
            </a:r>
            <a:endParaRPr kumimoji="1" lang="en-US" altLang="ja-JP" sz="2400" dirty="0" smtClean="0"/>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a:t>
            </a:r>
            <a:r>
              <a:rPr lang="ja-JP" altLang="en-US" sz="2400" dirty="0" smtClean="0"/>
              <a:t>の</a:t>
            </a:r>
            <a:r>
              <a:rPr lang="ja-JP" altLang="en-US" sz="2400" dirty="0"/>
              <a:t>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smtClean="0"/>
              <a:t>後手の</a:t>
            </a:r>
            <a:r>
              <a:rPr lang="ja-JP" altLang="en-US" sz="2400" dirty="0"/>
              <a:t>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smtClean="0"/>
              <a:t>がどちらかの領地に</a:t>
            </a:r>
            <a:r>
              <a:rPr kumimoji="1" lang="ja-JP" altLang="en-US" dirty="0" smtClean="0"/>
              <a:t>なったらゲーム終了</a:t>
            </a:r>
            <a:endParaRPr kumimoji="1" lang="en-US" altLang="ja-JP" dirty="0" smtClean="0"/>
          </a:p>
          <a:p>
            <a:r>
              <a:rPr lang="ja-JP" altLang="en-US" dirty="0" smtClean="0"/>
              <a:t>ゲーム終了時に領地の広い方のプレイヤーが</a:t>
            </a:r>
            <a:r>
              <a:rPr lang="ja-JP" altLang="en-US" dirty="0" smtClean="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先手の</a:t>
            </a:r>
            <a:r>
              <a:rPr kumimoji="1" lang="ja-JP" altLang="en-US" sz="2400" dirty="0"/>
              <a:t>領地：左上</a:t>
            </a:r>
            <a:endParaRPr kumimoji="1" lang="en-US" altLang="ja-JP" sz="2400" dirty="0"/>
          </a:p>
          <a:p>
            <a:r>
              <a:rPr lang="ja-JP" altLang="en-US" sz="2400" dirty="0"/>
              <a:t>後手</a:t>
            </a:r>
            <a:r>
              <a:rPr lang="ja-JP" altLang="en-US" sz="2400" dirty="0" smtClean="0"/>
              <a:t>の</a:t>
            </a:r>
            <a:r>
              <a:rPr lang="ja-JP" altLang="en-US" sz="2400" dirty="0"/>
              <a:t>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smtClean="0"/>
              <a:t>先手の</a:t>
            </a:r>
            <a:r>
              <a:rPr lang="ja-JP" altLang="en-US" sz="2400" dirty="0"/>
              <a:t>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smtClean="0"/>
              <a:t>後手の</a:t>
            </a:r>
            <a:r>
              <a:rPr lang="ja-JP" altLang="en-US" sz="2400" dirty="0"/>
              <a:t>領地</a:t>
            </a: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t>先手の</a:t>
            </a:r>
            <a:r>
              <a:rPr kumimoji="1" lang="ja-JP" altLang="en-US" sz="2800" dirty="0" smtClean="0"/>
              <a:t>領地の方が広い</a:t>
            </a:r>
            <a:r>
              <a:rPr kumimoji="1" lang="ja-JP" altLang="en-US" sz="2800" dirty="0" smtClean="0"/>
              <a:t>ので先手の</a:t>
            </a:r>
            <a:r>
              <a:rPr kumimoji="1" lang="ja-JP" altLang="en-US" sz="2800" dirty="0" smtClean="0">
                <a:solidFill>
                  <a:srgbClr val="FF0000"/>
                </a:solidFill>
              </a:rPr>
              <a:t>勝利</a:t>
            </a:r>
            <a:endParaRPr kumimoji="1" lang="ja-JP" altLang="en-US" sz="2800" dirty="0">
              <a:solidFill>
                <a:srgbClr val="FF0000"/>
              </a:solidFill>
            </a:endParaRP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二人用</a:t>
            </a:r>
            <a:r>
              <a:rPr lang="ja-JP" altLang="en-US" dirty="0"/>
              <a:t>ゲーム</a:t>
            </a:r>
            <a:r>
              <a:rPr lang="ja-JP" altLang="en-US" dirty="0" smtClean="0"/>
              <a:t>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a:t>
            </a:r>
            <a:r>
              <a:rPr lang="ja-JP" altLang="en-US" dirty="0" smtClean="0"/>
              <a:t>の手</a:t>
            </a:r>
            <a:r>
              <a:rPr lang="ja-JP" altLang="en-US" dirty="0"/>
              <a:t>を阻止するような色に自分の色</a:t>
            </a:r>
            <a:r>
              <a:rPr lang="ja-JP" altLang="en-US" dirty="0" smtClean="0"/>
              <a:t>を変えて</a:t>
            </a:r>
            <a:r>
              <a:rPr lang="ja-JP" altLang="en-US" dirty="0"/>
              <a:t>相手の邪魔をする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→相手の手を阻止するような色に自分の色を変えて相手の邪魔をする</a:t>
            </a:r>
            <a:endParaRPr lang="en-US" altLang="ja-JP" dirty="0"/>
          </a:p>
          <a:p>
            <a:r>
              <a:rPr kumimoji="1" lang="ja-JP" altLang="en-US" dirty="0" smtClean="0"/>
              <a:t>この</a:t>
            </a:r>
            <a:r>
              <a:rPr kumimoji="1" lang="ja-JP" altLang="en-US" dirty="0"/>
              <a:t>ように囲んでしまえば相手にとられなくなる</a:t>
            </a:r>
            <a:endParaRPr kumimoji="1" lang="en-US" altLang="ja-JP" dirty="0"/>
          </a:p>
          <a:p>
            <a:r>
              <a:rPr kumimoji="1" lang="ja-JP" altLang="en-US" dirty="0"/>
              <a:t>　</a:t>
            </a:r>
            <a:r>
              <a:rPr kumimoji="1" lang="ja-JP" altLang="en-US" dirty="0" smtClean="0"/>
              <a:t>→マスを広く囲む</a:t>
            </a:r>
            <a:r>
              <a:rPr kumimoji="1" lang="ja-JP" altLang="en-US" dirty="0"/>
              <a:t>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1630</TotalTime>
  <Words>1117</Words>
  <Application>Microsoft Office PowerPoint</Application>
  <PresentationFormat>画面に合わせる (4:3)</PresentationFormat>
  <Paragraphs>265</Paragraphs>
  <Slides>32</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モンテカルロ法の利点</vt:lpstr>
      <vt:lpstr>当面の目標</vt:lpstr>
      <vt:lpstr>AIの強化</vt:lpstr>
      <vt:lpstr>改善案</vt:lpstr>
      <vt:lpstr>AIの強化</vt:lpstr>
      <vt:lpstr>AIの強化</vt:lpstr>
      <vt:lpstr>当面の目標</vt:lpstr>
      <vt:lpstr>PowerPoint プレゼンテーション</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124</cp:revision>
  <dcterms:created xsi:type="dcterms:W3CDTF">2018-10-26T05:41:54Z</dcterms:created>
  <dcterms:modified xsi:type="dcterms:W3CDTF">2018-11-05T10:22:01Z</dcterms:modified>
</cp:coreProperties>
</file>